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373" r:id="rId3"/>
    <p:sldId id="327" r:id="rId4"/>
    <p:sldId id="375" r:id="rId5"/>
    <p:sldId id="329" r:id="rId6"/>
    <p:sldId id="376" r:id="rId7"/>
    <p:sldId id="332" r:id="rId8"/>
    <p:sldId id="333" r:id="rId9"/>
    <p:sldId id="334" r:id="rId10"/>
    <p:sldId id="336" r:id="rId11"/>
    <p:sldId id="372" r:id="rId12"/>
    <p:sldId id="368" r:id="rId13"/>
    <p:sldId id="339" r:id="rId14"/>
    <p:sldId id="342" r:id="rId15"/>
    <p:sldId id="378" r:id="rId16"/>
    <p:sldId id="350" r:id="rId17"/>
    <p:sldId id="369" r:id="rId18"/>
    <p:sldId id="371" r:id="rId19"/>
    <p:sldId id="343" r:id="rId20"/>
    <p:sldId id="351" r:id="rId21"/>
    <p:sldId id="374" r:id="rId22"/>
    <p:sldId id="3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B5B66"/>
    <a:srgbClr val="CC66FF"/>
    <a:srgbClr val="99CC00"/>
    <a:srgbClr val="FF99CC"/>
    <a:srgbClr val="FF6600"/>
    <a:srgbClr val="C7CAD4"/>
    <a:srgbClr val="CFCAD4"/>
    <a:srgbClr val="00FFFF"/>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84" autoAdjust="0"/>
    <p:restoredTop sz="77086" autoAdjust="0"/>
  </p:normalViewPr>
  <p:slideViewPr>
    <p:cSldViewPr showGuides="1">
      <p:cViewPr varScale="1">
        <p:scale>
          <a:sx n="88" d="100"/>
          <a:sy n="88" d="100"/>
        </p:scale>
        <p:origin x="564" y="63"/>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A7983E0-B025-4180-9EB0-A7E731A1CBD7}"/>
    <pc:docChg chg="modSld">
      <pc:chgData name="Ewa Kazimierska" userId="8edb7084-dccb-4d8f-9cfb-38098ea1d667" providerId="ADAL" clId="{4A7983E0-B025-4180-9EB0-A7E731A1CBD7}" dt="2024-07-03T08:11:41.778" v="3" actId="20577"/>
      <pc:docMkLst>
        <pc:docMk/>
      </pc:docMkLst>
      <pc:sldChg chg="modSp mod">
        <pc:chgData name="Ewa Kazimierska" userId="8edb7084-dccb-4d8f-9cfb-38098ea1d667" providerId="ADAL" clId="{4A7983E0-B025-4180-9EB0-A7E731A1CBD7}" dt="2024-07-03T08:11:41.778" v="3" actId="20577"/>
        <pc:sldMkLst>
          <pc:docMk/>
          <pc:sldMk cId="0" sldId="256"/>
        </pc:sldMkLst>
        <pc:spChg chg="mod">
          <ac:chgData name="Ewa Kazimierska" userId="8edb7084-dccb-4d8f-9cfb-38098ea1d667" providerId="ADAL" clId="{4A7983E0-B025-4180-9EB0-A7E731A1CBD7}" dt="2024-07-03T08:11:41.778" v="3" actId="20577"/>
          <ac:spMkLst>
            <pc:docMk/>
            <pc:sldMk cId="0" sldId="256"/>
            <ac:spMk id="4" creationId="{F9C377C4-E43E-4FE0-A5FE-D635D357FE51}"/>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FF0000"/>
              </a:solidFill>
              <a:round/>
            </a:ln>
            <a:effectLst/>
          </c:spPr>
          <c:marker>
            <c:symbol val="none"/>
          </c:marker>
          <c:xVal>
            <c:numRef>
              <c:f>Sheet1!$A$1:$A$3</c:f>
              <c:numCache>
                <c:formatCode>General</c:formatCode>
                <c:ptCount val="3"/>
                <c:pt idx="0">
                  <c:v>0</c:v>
                </c:pt>
                <c:pt idx="1">
                  <c:v>1</c:v>
                </c:pt>
                <c:pt idx="2">
                  <c:v>2</c:v>
                </c:pt>
              </c:numCache>
            </c:numRef>
          </c:xVal>
          <c:yVal>
            <c:numRef>
              <c:f>Sheet1!$B$1:$B$3</c:f>
              <c:numCache>
                <c:formatCode>General</c:formatCode>
                <c:ptCount val="3"/>
                <c:pt idx="0">
                  <c:v>1</c:v>
                </c:pt>
                <c:pt idx="1">
                  <c:v>2</c:v>
                </c:pt>
                <c:pt idx="2">
                  <c:v>3</c:v>
                </c:pt>
              </c:numCache>
            </c:numRef>
          </c:yVal>
          <c:smooth val="0"/>
          <c:extLst>
            <c:ext xmlns:c16="http://schemas.microsoft.com/office/drawing/2014/chart" uri="{C3380CC4-5D6E-409C-BE32-E72D297353CC}">
              <c16:uniqueId val="{00000000-EAFE-463B-97F4-B4BE0B8B43C4}"/>
            </c:ext>
          </c:extLst>
        </c:ser>
        <c:ser>
          <c:idx val="1"/>
          <c:order val="1"/>
          <c:spPr>
            <a:ln w="28575" cap="rnd">
              <a:solidFill>
                <a:srgbClr val="7030A0"/>
              </a:solidFill>
              <a:round/>
            </a:ln>
            <a:effectLst/>
          </c:spPr>
          <c:marker>
            <c:symbol val="none"/>
          </c:marker>
          <c:xVal>
            <c:numRef>
              <c:f>Sheet1!$A$3:$A$6</c:f>
              <c:numCache>
                <c:formatCode>General</c:formatCode>
                <c:ptCount val="4"/>
                <c:pt idx="0">
                  <c:v>2</c:v>
                </c:pt>
                <c:pt idx="1">
                  <c:v>3</c:v>
                </c:pt>
                <c:pt idx="2">
                  <c:v>4</c:v>
                </c:pt>
                <c:pt idx="3">
                  <c:v>5</c:v>
                </c:pt>
              </c:numCache>
            </c:numRef>
          </c:xVal>
          <c:yVal>
            <c:numRef>
              <c:f>Sheet1!$B$3:$B$6</c:f>
              <c:numCache>
                <c:formatCode>General</c:formatCode>
                <c:ptCount val="4"/>
                <c:pt idx="0">
                  <c:v>3</c:v>
                </c:pt>
                <c:pt idx="1">
                  <c:v>3</c:v>
                </c:pt>
                <c:pt idx="2">
                  <c:v>3</c:v>
                </c:pt>
                <c:pt idx="3">
                  <c:v>3</c:v>
                </c:pt>
              </c:numCache>
            </c:numRef>
          </c:yVal>
          <c:smooth val="0"/>
          <c:extLst>
            <c:ext xmlns:c16="http://schemas.microsoft.com/office/drawing/2014/chart" uri="{C3380CC4-5D6E-409C-BE32-E72D297353CC}">
              <c16:uniqueId val="{00000001-EAFE-463B-97F4-B4BE0B8B43C4}"/>
            </c:ext>
          </c:extLst>
        </c:ser>
        <c:ser>
          <c:idx val="2"/>
          <c:order val="2"/>
          <c:spPr>
            <a:ln w="28575" cap="rnd">
              <a:solidFill>
                <a:srgbClr val="0000FF"/>
              </a:solidFill>
              <a:round/>
            </a:ln>
            <a:effectLst/>
          </c:spPr>
          <c:marker>
            <c:symbol val="none"/>
          </c:marker>
          <c:xVal>
            <c:numRef>
              <c:f>Sheet1!$A$6:$A$7</c:f>
              <c:numCache>
                <c:formatCode>General</c:formatCode>
                <c:ptCount val="2"/>
                <c:pt idx="0">
                  <c:v>5</c:v>
                </c:pt>
                <c:pt idx="1">
                  <c:v>5.5</c:v>
                </c:pt>
              </c:numCache>
            </c:numRef>
          </c:xVal>
          <c:yVal>
            <c:numRef>
              <c:f>Sheet1!$B$6:$B$7</c:f>
              <c:numCache>
                <c:formatCode>General</c:formatCode>
                <c:ptCount val="2"/>
                <c:pt idx="0">
                  <c:v>3</c:v>
                </c:pt>
                <c:pt idx="1">
                  <c:v>5.5</c:v>
                </c:pt>
              </c:numCache>
            </c:numRef>
          </c:yVal>
          <c:smooth val="0"/>
          <c:extLst>
            <c:ext xmlns:c16="http://schemas.microsoft.com/office/drawing/2014/chart" uri="{C3380CC4-5D6E-409C-BE32-E72D297353CC}">
              <c16:uniqueId val="{00000002-EAFE-463B-97F4-B4BE0B8B43C4}"/>
            </c:ext>
          </c:extLst>
        </c:ser>
        <c:ser>
          <c:idx val="3"/>
          <c:order val="3"/>
          <c:spPr>
            <a:ln w="28575" cap="rnd">
              <a:solidFill>
                <a:srgbClr val="00B050"/>
              </a:solidFill>
              <a:round/>
            </a:ln>
            <a:effectLst/>
          </c:spPr>
          <c:marker>
            <c:symbol val="none"/>
          </c:marker>
          <c:xVal>
            <c:numRef>
              <c:f>Sheet1!$A$7:$A$12</c:f>
              <c:numCache>
                <c:formatCode>General</c:formatCode>
                <c:ptCount val="6"/>
                <c:pt idx="0">
                  <c:v>5.5</c:v>
                </c:pt>
                <c:pt idx="1">
                  <c:v>6</c:v>
                </c:pt>
                <c:pt idx="2">
                  <c:v>7</c:v>
                </c:pt>
                <c:pt idx="3">
                  <c:v>8</c:v>
                </c:pt>
                <c:pt idx="4">
                  <c:v>9</c:v>
                </c:pt>
                <c:pt idx="5">
                  <c:v>11</c:v>
                </c:pt>
              </c:numCache>
            </c:numRef>
          </c:xVal>
          <c:yVal>
            <c:numRef>
              <c:f>Sheet1!$B$7:$B$12</c:f>
              <c:numCache>
                <c:formatCode>General</c:formatCode>
                <c:ptCount val="6"/>
                <c:pt idx="0">
                  <c:v>5.5</c:v>
                </c:pt>
                <c:pt idx="1">
                  <c:v>5.5</c:v>
                </c:pt>
                <c:pt idx="2">
                  <c:v>5.5</c:v>
                </c:pt>
                <c:pt idx="3">
                  <c:v>5.5</c:v>
                </c:pt>
                <c:pt idx="4">
                  <c:v>5.5</c:v>
                </c:pt>
                <c:pt idx="5">
                  <c:v>5.5</c:v>
                </c:pt>
              </c:numCache>
            </c:numRef>
          </c:yVal>
          <c:smooth val="0"/>
          <c:extLst>
            <c:ext xmlns:c16="http://schemas.microsoft.com/office/drawing/2014/chart" uri="{C3380CC4-5D6E-409C-BE32-E72D297353CC}">
              <c16:uniqueId val="{00000003-EAFE-463B-97F4-B4BE0B8B43C4}"/>
            </c:ext>
          </c:extLst>
        </c:ser>
        <c:ser>
          <c:idx val="4"/>
          <c:order val="4"/>
          <c:spPr>
            <a:ln w="28575" cap="rnd">
              <a:solidFill>
                <a:srgbClr val="FFC000"/>
              </a:solidFill>
              <a:round/>
            </a:ln>
            <a:effectLst/>
          </c:spPr>
          <c:marker>
            <c:symbol val="none"/>
          </c:marker>
          <c:xVal>
            <c:numRef>
              <c:f>Sheet1!$A$12:$A$13</c:f>
              <c:numCache>
                <c:formatCode>General</c:formatCode>
                <c:ptCount val="2"/>
                <c:pt idx="0">
                  <c:v>11</c:v>
                </c:pt>
                <c:pt idx="1">
                  <c:v>13</c:v>
                </c:pt>
              </c:numCache>
            </c:numRef>
          </c:xVal>
          <c:yVal>
            <c:numRef>
              <c:f>Sheet1!$B$12:$B$13</c:f>
              <c:numCache>
                <c:formatCode>General</c:formatCode>
                <c:ptCount val="2"/>
                <c:pt idx="0">
                  <c:v>5.5</c:v>
                </c:pt>
                <c:pt idx="1">
                  <c:v>6.5</c:v>
                </c:pt>
              </c:numCache>
            </c:numRef>
          </c:yVal>
          <c:smooth val="0"/>
          <c:extLst>
            <c:ext xmlns:c16="http://schemas.microsoft.com/office/drawing/2014/chart" uri="{C3380CC4-5D6E-409C-BE32-E72D297353CC}">
              <c16:uniqueId val="{00000004-EAFE-463B-97F4-B4BE0B8B43C4}"/>
            </c:ext>
          </c:extLst>
        </c:ser>
        <c:dLbls>
          <c:showLegendKey val="0"/>
          <c:showVal val="0"/>
          <c:showCatName val="0"/>
          <c:showSerName val="0"/>
          <c:showPercent val="0"/>
          <c:showBubbleSize val="0"/>
        </c:dLbls>
        <c:axId val="1198135983"/>
        <c:axId val="1198137647"/>
      </c:scatterChart>
      <c:valAx>
        <c:axId val="1198135983"/>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7647"/>
        <c:crosses val="autoZero"/>
        <c:crossBetween val="midCat"/>
      </c:valAx>
      <c:valAx>
        <c:axId val="119813764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598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hemsafetypro.com/Topics/CRA/Vapor_Pressure.html"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 3: </a:t>
            </a:r>
            <a:r>
              <a:rPr lang="en-GB" sz="1200" b="1" dirty="0">
                <a:solidFill>
                  <a:srgbClr val="0070C0"/>
                </a:solidFill>
                <a:effectLst>
                  <a:outerShdw blurRad="38100" dist="38100" dir="2700000" algn="tl">
                    <a:srgbClr val="000000">
                      <a:alpha val="43137"/>
                    </a:srgbClr>
                  </a:outerShdw>
                </a:effectLst>
              </a:rPr>
              <a:t>SOLIDS AND LIQUIDS</a:t>
            </a:r>
            <a:endParaRPr lang="en-GB" sz="1200" b="1" dirty="0">
              <a:effectLst>
                <a:outerShdw blurRad="38100" dist="38100" dir="2700000" algn="tl">
                  <a:srgbClr val="000000">
                    <a:alpha val="43137"/>
                  </a:srgbClr>
                </a:outerShdw>
              </a:effectLst>
            </a:endParaRPr>
          </a:p>
          <a:p>
            <a:r>
              <a:rPr lang="en-GB" sz="1200" b="1" dirty="0">
                <a:cs typeface="Calibri" panose="020F0502020204030204" pitchFamily="34" charset="0"/>
              </a:rPr>
              <a:t>Phase	Macroscopic			Sub-microscopic</a:t>
            </a:r>
          </a:p>
          <a:p>
            <a:r>
              <a:rPr lang="en-GB" sz="1200" b="1" dirty="0">
                <a:cs typeface="Calibri" panose="020F0502020204030204" pitchFamily="34" charset="0"/>
              </a:rPr>
              <a:t>Solid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FF0000"/>
                </a:solidFill>
                <a:cs typeface="Calibri" panose="020F0502020204030204" pitchFamily="34" charset="0"/>
              </a:rPr>
              <a:t>Definite </a:t>
            </a:r>
            <a:r>
              <a:rPr lang="en-GB" sz="1200" dirty="0">
                <a:solidFill>
                  <a:srgbClr val="00B050"/>
                </a:solidFill>
                <a:cs typeface="Calibri" panose="020F0502020204030204" pitchFamily="34" charset="0"/>
              </a:rPr>
              <a:t>shape	</a:t>
            </a:r>
            <a:r>
              <a:rPr lang="en-GB" sz="1200" dirty="0">
                <a:solidFill>
                  <a:srgbClr val="7030A0"/>
                </a:solidFill>
                <a:cs typeface="Calibri" panose="020F0502020204030204" pitchFamily="34" charset="0"/>
              </a:rPr>
              <a:t>Particles attracted strongly, </a:t>
            </a:r>
            <a:r>
              <a:rPr lang="en-GB" sz="1200" dirty="0">
                <a:solidFill>
                  <a:srgbClr val="00FFFF"/>
                </a:solidFill>
                <a:cs typeface="Calibri" panose="020F0502020204030204" pitchFamily="34" charset="0"/>
              </a:rPr>
              <a:t>Regular arrangement/structure, </a:t>
            </a:r>
            <a:r>
              <a:rPr lang="en-GB" sz="1200" dirty="0">
                <a:solidFill>
                  <a:srgbClr val="FF0000"/>
                </a:solidFill>
                <a:cs typeface="Calibri" panose="020F0502020204030204" pitchFamily="34" charset="0"/>
              </a:rPr>
              <a:t>‘balls held with springs’</a:t>
            </a:r>
          </a:p>
          <a:p>
            <a:r>
              <a:rPr lang="en-GB" sz="1200" b="1" dirty="0">
                <a:cs typeface="Calibri" panose="020F0502020204030204" pitchFamily="34" charset="0"/>
              </a:rPr>
              <a:t>Liquid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attracted weakly, </a:t>
            </a:r>
            <a:r>
              <a:rPr lang="en-GB" sz="1200" dirty="0">
                <a:solidFill>
                  <a:srgbClr val="00FFFF"/>
                </a:solidFill>
                <a:cs typeface="Calibri" panose="020F0502020204030204" pitchFamily="34" charset="0"/>
              </a:rPr>
              <a:t>More random arrangement, </a:t>
            </a:r>
            <a:r>
              <a:rPr lang="en-GB" sz="1200" dirty="0">
                <a:solidFill>
                  <a:srgbClr val="FF0000"/>
                </a:solidFill>
                <a:cs typeface="Calibri" panose="020F0502020204030204" pitchFamily="34" charset="0"/>
              </a:rPr>
              <a:t>‘balls held with wires/band</a:t>
            </a:r>
            <a:endParaRPr lang="en-GB" sz="1200" dirty="0">
              <a:solidFill>
                <a:srgbClr val="00FFFF"/>
              </a:solidFill>
              <a:cs typeface="Calibri" panose="020F0502020204030204" pitchFamily="34" charset="0"/>
            </a:endParaRPr>
          </a:p>
          <a:p>
            <a:r>
              <a:rPr lang="en-GB" sz="1200" b="1" dirty="0">
                <a:cs typeface="Calibri" panose="020F0502020204030204" pitchFamily="34" charset="0"/>
              </a:rPr>
              <a:t>Gas	</a:t>
            </a:r>
            <a:r>
              <a:rPr lang="en-GB" sz="1200" dirty="0">
                <a:solidFill>
                  <a:srgbClr val="7030A0"/>
                </a:solidFill>
                <a:cs typeface="Calibri" panose="020F0502020204030204" pitchFamily="34" charset="0"/>
              </a:rPr>
              <a:t>Volume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not attracted at all, </a:t>
            </a:r>
            <a:r>
              <a:rPr lang="en-GB" sz="1200" dirty="0">
                <a:solidFill>
                  <a:srgbClr val="00FFFF"/>
                </a:solidFill>
                <a:cs typeface="Calibri" panose="020F0502020204030204" pitchFamily="34" charset="0"/>
              </a:rPr>
              <a:t>Totally random arrangement </a:t>
            </a:r>
            <a:r>
              <a:rPr lang="en-GB" sz="1200" dirty="0">
                <a:solidFill>
                  <a:srgbClr val="FF0000"/>
                </a:solidFill>
                <a:cs typeface="Calibri" panose="020F0502020204030204" pitchFamily="34" charset="0"/>
              </a:rPr>
              <a:t>‘balls not attached at all’</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2830794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a:t>
            </a:r>
            <a:r>
              <a:rPr lang="en-GB" sz="1200" b="1" dirty="0">
                <a:solidFill>
                  <a:srgbClr val="0070C0"/>
                </a:solidFill>
                <a:effectLst>
                  <a:outerShdw blurRad="38100" dist="38100" dir="2700000" algn="tl">
                    <a:srgbClr val="000000">
                      <a:alpha val="43137"/>
                    </a:srgbClr>
                  </a:outerShdw>
                </a:effectLst>
              </a:rPr>
              <a:t>INTERPARTICLE and INTERMOLECULAR FORCES </a:t>
            </a:r>
            <a:endParaRPr lang="en-GB" sz="1200" b="1" dirty="0">
              <a:effectLst>
                <a:outerShdw blurRad="38100" dist="38100" dir="2700000" algn="tl">
                  <a:srgbClr val="000000">
                    <a:alpha val="43137"/>
                  </a:srgbClr>
                </a:outerShdw>
              </a:effectLst>
            </a:endParaRPr>
          </a:p>
          <a:p>
            <a:r>
              <a:rPr lang="en-GB" sz="1200" b="1" dirty="0">
                <a:latin typeface="Calibri" panose="020F0502020204030204" pitchFamily="34" charset="0"/>
                <a:cs typeface="Calibri" panose="020F0502020204030204" pitchFamily="34" charset="0"/>
              </a:rPr>
              <a:t>Two broad Categories (focus on solids):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50"/>
                </a:solidFill>
                <a:latin typeface="Calibri" panose="020F0502020204030204" pitchFamily="34" charset="0"/>
                <a:cs typeface="Calibri" panose="020F0502020204030204" pitchFamily="34" charset="0"/>
              </a:rPr>
              <a:t>Infinite Arrays (IPF): </a:t>
            </a:r>
            <a:r>
              <a:rPr lang="en-GB" sz="1200" b="1" dirty="0">
                <a:latin typeface="Calibri" panose="020F0502020204030204" pitchFamily="34" charset="0"/>
                <a:cs typeface="Calibri" panose="020F0502020204030204" pitchFamily="34" charset="0"/>
              </a:rPr>
              <a:t>IONIC BONDS, METALLIC BONDS, COVALENT BONDS </a:t>
            </a:r>
            <a:r>
              <a:rPr lang="en-GB" sz="1100" b="1" dirty="0">
                <a:latin typeface="Calibri" panose="020F0502020204030204" pitchFamily="34" charset="0"/>
                <a:cs typeface="Calibri" panose="020F0502020204030204" pitchFamily="34" charset="0"/>
              </a:rPr>
              <a:t>(network covalent arrays)</a:t>
            </a:r>
          </a:p>
          <a:p>
            <a:r>
              <a:rPr lang="en-GB" sz="1200" b="1" dirty="0">
                <a:solidFill>
                  <a:srgbClr val="0000FF"/>
                </a:solidFill>
                <a:latin typeface="Calibri" panose="020F0502020204030204" pitchFamily="34" charset="0"/>
                <a:cs typeface="Calibri" panose="020F0502020204030204" pitchFamily="34" charset="0"/>
              </a:rPr>
              <a:t>Discrete molecules (IMF): </a:t>
            </a:r>
            <a:r>
              <a:rPr lang="en-GB" sz="1200" b="1" dirty="0">
                <a:latin typeface="Calibri" panose="020F0502020204030204" pitchFamily="34" charset="0"/>
                <a:cs typeface="Calibri" panose="020F0502020204030204" pitchFamily="34" charset="0"/>
              </a:rPr>
              <a:t>DIPOLE-DIPOLE, LONDON DISPERSION FORCES, HYDROGEN BONDING</a:t>
            </a:r>
          </a:p>
          <a:p>
            <a:endParaRPr lang="en-US" sz="1200" b="1" dirty="0">
              <a:solidFill>
                <a:srgbClr val="00B050"/>
              </a:solidFill>
              <a:latin typeface="Calibri" panose="020F0502020204030204" pitchFamily="34" charset="0"/>
              <a:cs typeface="Calibri" panose="020F0502020204030204" pitchFamily="34" charset="0"/>
            </a:endParaRPr>
          </a:p>
          <a:p>
            <a:r>
              <a:rPr lang="en-US" sz="12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a:p>
            <a:r>
              <a:rPr lang="en-US" sz="12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1200" dirty="0">
                <a:solidFill>
                  <a:srgbClr val="202124"/>
                </a:solidFill>
                <a:latin typeface="Calibri" panose="020F0502020204030204" pitchFamily="34" charset="0"/>
                <a:cs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2827499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5: </a:t>
            </a:r>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exists between oppositely charged ions (atoms or groups of atoms with an electrostatic charge; </a:t>
            </a:r>
            <a:r>
              <a:rPr lang="en-GB" sz="1200" dirty="0">
                <a:solidFill>
                  <a:srgbClr val="00B050"/>
                </a:solidFill>
                <a:cs typeface="Calibri" panose="020F0502020204030204" pitchFamily="34" charset="0"/>
              </a:rPr>
              <a:t>ANION</a:t>
            </a:r>
            <a:r>
              <a:rPr lang="en-GB" sz="1200" b="1" baseline="30000" dirty="0">
                <a:solidFill>
                  <a:srgbClr val="00B050"/>
                </a:solidFill>
                <a:cs typeface="Calibri" panose="020F0502020204030204" pitchFamily="34" charset="0"/>
              </a:rPr>
              <a:t>-</a:t>
            </a:r>
            <a:r>
              <a:rPr lang="en-GB" sz="1200" dirty="0">
                <a:cs typeface="Calibri" panose="020F0502020204030204" pitchFamily="34" charset="0"/>
              </a:rPr>
              <a:t>, </a:t>
            </a:r>
            <a:r>
              <a:rPr lang="en-GB" sz="1200" dirty="0">
                <a:solidFill>
                  <a:srgbClr val="FFC000"/>
                </a:solidFill>
                <a:cs typeface="Calibri" panose="020F0502020204030204" pitchFamily="34" charset="0"/>
              </a:rPr>
              <a:t>CATION</a:t>
            </a:r>
            <a:r>
              <a:rPr lang="en-GB" sz="1200" b="1" baseline="30000" dirty="0">
                <a:solidFill>
                  <a:srgbClr val="FFC000"/>
                </a:solidFill>
                <a:cs typeface="Calibri" panose="020F0502020204030204" pitchFamily="34" charset="0"/>
              </a:rPr>
              <a:t>+</a:t>
            </a:r>
            <a:r>
              <a:rPr lang="en-GB" sz="12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forms when </a:t>
            </a:r>
            <a:r>
              <a:rPr lang="en-GB" sz="1200" u="sng" dirty="0">
                <a:cs typeface="Calibri" panose="020F0502020204030204" pitchFamily="34" charset="0"/>
              </a:rPr>
              <a:t>electrons are transferred </a:t>
            </a:r>
            <a:r>
              <a:rPr lang="en-GB" sz="1200" dirty="0">
                <a:cs typeface="Calibri" panose="020F0502020204030204" pitchFamily="34" charset="0"/>
              </a:rPr>
              <a:t>from a </a:t>
            </a:r>
            <a:r>
              <a:rPr lang="en-GB" sz="1200" dirty="0">
                <a:solidFill>
                  <a:srgbClr val="FFC000"/>
                </a:solidFill>
                <a:cs typeface="Calibri" panose="020F0502020204030204" pitchFamily="34" charset="0"/>
              </a:rPr>
              <a:t>metal</a:t>
            </a:r>
            <a:r>
              <a:rPr lang="en-GB" sz="1200" dirty="0">
                <a:cs typeface="Calibri" panose="020F0502020204030204" pitchFamily="34" charset="0"/>
              </a:rPr>
              <a:t> to a </a:t>
            </a:r>
            <a:r>
              <a:rPr lang="en-GB" sz="1200" dirty="0">
                <a:solidFill>
                  <a:srgbClr val="00CC00"/>
                </a:solidFill>
                <a:cs typeface="Calibri" panose="020F0502020204030204" pitchFamily="34" charset="0"/>
              </a:rPr>
              <a:t>non-metal</a:t>
            </a:r>
            <a:r>
              <a:rPr lang="en-GB" sz="1200" dirty="0">
                <a:cs typeface="Calibri" panose="020F0502020204030204" pitchFamily="34" charset="0"/>
              </a:rPr>
              <a:t> in order to obtain a full valence shell for both atoms (8 electrons-octet)</a:t>
            </a:r>
          </a:p>
          <a:p>
            <a:r>
              <a:rPr lang="en-GB" sz="1200" b="1" dirty="0">
                <a:solidFill>
                  <a:srgbClr val="C00000"/>
                </a:solidFill>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5</a:t>
            </a:fld>
            <a:endParaRPr lang="en-GB"/>
          </a:p>
        </p:txBody>
      </p:sp>
    </p:spTree>
    <p:extLst>
      <p:ext uri="{BB962C8B-B14F-4D97-AF65-F5344CB8AC3E}">
        <p14:creationId xmlns:p14="http://schemas.microsoft.com/office/powerpoint/2010/main" val="993153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6: </a:t>
            </a:r>
            <a:r>
              <a:rPr lang="en-GB" dirty="0">
                <a:effectLst>
                  <a:outerShdw blurRad="38100" dist="38100" dir="2700000" algn="tl">
                    <a:srgbClr val="000000">
                      <a:alpha val="43137"/>
                    </a:srgbClr>
                  </a:outerShdw>
                </a:effectLst>
              </a:rPr>
              <a:t>IPF: Metallic bond</a:t>
            </a:r>
          </a:p>
          <a:p>
            <a:pPr marL="285750" indent="-285750">
              <a:lnSpc>
                <a:spcPts val="3300"/>
              </a:lnSpc>
              <a:buFont typeface="Arial" panose="020B0604020202020204" pitchFamily="34" charset="0"/>
              <a:buChar char="•"/>
            </a:pPr>
            <a:r>
              <a:rPr lang="en-US" sz="1200" b="1" dirty="0">
                <a:solidFill>
                  <a:srgbClr val="00B050"/>
                </a:solidFill>
                <a:cs typeface="Calibri" panose="020F0502020204030204" pitchFamily="34" charset="0"/>
              </a:rPr>
              <a:t>metallic bond</a:t>
            </a:r>
            <a:r>
              <a:rPr lang="en-US" sz="1200" dirty="0">
                <a:solidFill>
                  <a:srgbClr val="00B050"/>
                </a:solidFill>
                <a:cs typeface="Calibri" panose="020F0502020204030204" pitchFamily="34" charset="0"/>
              </a:rPr>
              <a:t> </a:t>
            </a:r>
            <a:r>
              <a:rPr lang="en-US" sz="1200" dirty="0">
                <a:solidFill>
                  <a:srgbClr val="1A1A1A"/>
                </a:solidFill>
                <a:cs typeface="Calibri" panose="020F0502020204030204" pitchFamily="34" charset="0"/>
              </a:rPr>
              <a:t>- </a:t>
            </a:r>
            <a:r>
              <a:rPr lang="en-GB" sz="1200" dirty="0">
                <a:cs typeface="Calibri" panose="020F0502020204030204" pitchFamily="34" charset="0"/>
              </a:rPr>
              <a:t>electrostatic attractive force between conduction electrons </a:t>
            </a:r>
            <a:r>
              <a:rPr lang="en-US" sz="1200" dirty="0">
                <a:solidFill>
                  <a:srgbClr val="1A1A1A"/>
                </a:solidFill>
                <a:cs typeface="Calibri" panose="020F0502020204030204" pitchFamily="34" charset="0"/>
              </a:rPr>
              <a:t>that holds closely packed atoms together in a metallic substance</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the </a:t>
            </a:r>
            <a:r>
              <a:rPr lang="en-US" sz="1200" dirty="0">
                <a:solidFill>
                  <a:srgbClr val="0000FF"/>
                </a:solidFill>
                <a:cs typeface="Calibri" panose="020F0502020204030204" pitchFamily="34" charset="0"/>
              </a:rPr>
              <a:t>valence electron </a:t>
            </a:r>
            <a:r>
              <a:rPr lang="en-US" sz="1200" dirty="0">
                <a:solidFill>
                  <a:srgbClr val="1A1A1A"/>
                </a:solidFill>
                <a:cs typeface="Calibri" panose="020F0502020204030204" pitchFamily="34" charset="0"/>
              </a:rPr>
              <a:t>shell of each atom overlaps with a large number of neighboring atoms so the </a:t>
            </a: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move from one atom to another and are not associated with any specific pair of atoms </a:t>
            </a:r>
          </a:p>
          <a:p>
            <a:pPr marL="285750" indent="-285750">
              <a:lnSpc>
                <a:spcPts val="3300"/>
              </a:lnSpc>
              <a:buFont typeface="Arial" panose="020B0604020202020204" pitchFamily="34" charset="0"/>
              <a:buChar char="•"/>
            </a:pP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are nonlocalized, moving freely throughout the entire crystal</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 the atoms that the </a:t>
            </a:r>
            <a:r>
              <a:rPr lang="en-US" sz="1200" dirty="0">
                <a:solidFill>
                  <a:srgbClr val="0000FF"/>
                </a:solidFill>
                <a:cs typeface="Calibri" panose="020F0502020204030204" pitchFamily="34" charset="0"/>
              </a:rPr>
              <a:t>electrons</a:t>
            </a:r>
            <a:r>
              <a:rPr lang="en-US" sz="12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endParaRPr lang="en-GB" sz="1200" dirty="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latin typeface="Calibri" panose="020F0502020204030204" pitchFamily="34" charset="0"/>
                <a:cs typeface="Calibri" panose="020F0502020204030204" pitchFamily="34" charset="0"/>
              </a:rPr>
              <a:t>STRONG TO 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6</a:t>
            </a:fld>
            <a:endParaRPr lang="en-GB"/>
          </a:p>
        </p:txBody>
      </p:sp>
    </p:spTree>
    <p:extLst>
      <p:ext uri="{BB962C8B-B14F-4D97-AF65-F5344CB8AC3E}">
        <p14:creationId xmlns:p14="http://schemas.microsoft.com/office/powerpoint/2010/main" val="2046191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SLIDE 7:</a:t>
            </a:r>
          </a:p>
          <a:p>
            <a:r>
              <a:rPr lang="en-GB" sz="1600" b="1" dirty="0">
                <a:solidFill>
                  <a:srgbClr val="0070C0"/>
                </a:solidFill>
                <a:effectLst>
                  <a:outerShdw blurRad="38100" dist="38100" dir="2700000" algn="tl">
                    <a:srgbClr val="000000">
                      <a:alpha val="43137"/>
                    </a:srgbClr>
                  </a:outerShdw>
                </a:effectLst>
              </a:rPr>
              <a:t>IPF: COVALENT BONDS</a:t>
            </a:r>
            <a:endParaRPr lang="en-GB" sz="1600" b="1" dirty="0">
              <a:effectLst>
                <a:outerShdw blurRad="38100" dist="38100" dir="2700000" algn="tl">
                  <a:srgbClr val="000000">
                    <a:alpha val="43137"/>
                  </a:srgbClr>
                </a:outerShdw>
              </a:effectLst>
            </a:endParaRPr>
          </a:p>
          <a:p>
            <a:r>
              <a:rPr lang="en-GB" sz="1200" b="1" dirty="0">
                <a:solidFill>
                  <a:srgbClr val="00B050"/>
                </a:solidFill>
              </a:rPr>
              <a:t>network covalent bonds </a:t>
            </a:r>
            <a:r>
              <a:rPr lang="en-GB" sz="1200" dirty="0"/>
              <a:t>found</a:t>
            </a:r>
            <a:r>
              <a:rPr lang="en-GB" sz="1200" b="1" dirty="0"/>
              <a:t> </a:t>
            </a:r>
            <a:r>
              <a:rPr lang="en-GB" sz="1200" dirty="0"/>
              <a:t>in </a:t>
            </a:r>
            <a:r>
              <a:rPr lang="en-US" sz="1200" i="0" dirty="0">
                <a:solidFill>
                  <a:srgbClr val="202124"/>
                </a:solidFill>
                <a:effectLst/>
              </a:rPr>
              <a:t>large, rigid three-dimensional arrangements of atoms held together by strong covalent bonds</a:t>
            </a:r>
          </a:p>
          <a:p>
            <a:r>
              <a:rPr lang="en-US" sz="1200" i="0" dirty="0">
                <a:solidFill>
                  <a:srgbClr val="202124"/>
                </a:solidFill>
                <a:effectLst/>
              </a:rPr>
              <a:t>GRAPHITE, DIAMOND – ALLOTROPES</a:t>
            </a:r>
          </a:p>
          <a:p>
            <a:r>
              <a:rPr lang="en-US" sz="1200" i="0" dirty="0">
                <a:solidFill>
                  <a:srgbClr val="202124"/>
                </a:solidFill>
                <a:effectLst/>
              </a:rPr>
              <a:t>SILICON</a:t>
            </a:r>
            <a:endParaRPr lang="en-GB" sz="1200" dirty="0"/>
          </a:p>
          <a:p>
            <a:r>
              <a:rPr lang="en-GB" sz="1200" b="1" dirty="0">
                <a:solidFill>
                  <a:srgbClr val="C00000"/>
                </a:solidFill>
                <a:latin typeface="Calibri" panose="020F0502020204030204" pitchFamily="34" charset="0"/>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56152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a:t>
            </a:r>
            <a:r>
              <a:rPr lang="en-GB" sz="1400" b="1" dirty="0">
                <a:solidFill>
                  <a:srgbClr val="0070C0"/>
                </a:solidFill>
                <a:effectLst>
                  <a:outerShdw blurRad="38100" dist="38100" dir="2700000" algn="tl">
                    <a:srgbClr val="000000">
                      <a:alpha val="43137"/>
                    </a:srgbClr>
                  </a:outerShdw>
                </a:effectLst>
              </a:rPr>
              <a:t>IMF: POLAR COVALENT MOLECULES</a:t>
            </a:r>
          </a:p>
          <a:p>
            <a:r>
              <a:rPr lang="en-GB" sz="1400" b="1" dirty="0">
                <a:solidFill>
                  <a:srgbClr val="0000FF"/>
                </a:solidFill>
                <a:cs typeface="Calibri" panose="020F0502020204030204" pitchFamily="34" charset="0"/>
              </a:rPr>
              <a:t>IMF – dipole-dipole forces</a:t>
            </a:r>
          </a:p>
          <a:p>
            <a:endParaRPr lang="en-GB" sz="1400" b="1" dirty="0">
              <a:solidFill>
                <a:srgbClr val="0070C0"/>
              </a:solidFill>
              <a:effectLst>
                <a:outerShdw blurRad="38100" dist="38100" dir="2700000" algn="tl">
                  <a:srgbClr val="000000">
                    <a:alpha val="43137"/>
                  </a:srgbClr>
                </a:outerShdw>
              </a:effectLst>
            </a:endParaRPr>
          </a:p>
          <a:p>
            <a:pPr marL="285750" indent="-285750">
              <a:lnSpc>
                <a:spcPct val="130000"/>
              </a:lnSpc>
              <a:buFont typeface="Arial" panose="020B0604020202020204" pitchFamily="34" charset="0"/>
              <a:buChar char="•"/>
            </a:pPr>
            <a:r>
              <a:rPr lang="en-GB" sz="1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1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1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1200" dirty="0">
                <a:cs typeface="Calibri" panose="020F0502020204030204" pitchFamily="34" charset="0"/>
              </a:rPr>
              <a:t>undirected, slightly negative interaction</a:t>
            </a:r>
          </a:p>
          <a:p>
            <a:pPr marL="285750" indent="-285750">
              <a:lnSpc>
                <a:spcPct val="130000"/>
              </a:lnSpc>
              <a:buFont typeface="Arial" panose="020B0604020202020204" pitchFamily="34" charset="0"/>
              <a:buChar char="•"/>
            </a:pPr>
            <a:r>
              <a:rPr lang="en-GB" sz="1200" dirty="0">
                <a:cs typeface="Calibri" panose="020F0502020204030204" pitchFamily="34" charset="0"/>
              </a:rPr>
              <a:t>affect the molecules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C00000"/>
                </a:solidFill>
              </a:rPr>
              <a:t>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34779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a:t>
            </a:r>
          </a:p>
          <a:p>
            <a:r>
              <a:rPr lang="en-GB" sz="1600" b="1" dirty="0">
                <a:solidFill>
                  <a:srgbClr val="0070C0"/>
                </a:solidFill>
                <a:effectLst>
                  <a:outerShdw blurRad="38100" dist="38100" dir="2700000" algn="tl">
                    <a:srgbClr val="000000">
                      <a:alpha val="43137"/>
                    </a:srgbClr>
                  </a:outerShdw>
                </a:effectLst>
              </a:rPr>
              <a:t>IMF: LONDON DISPERSION FORCES</a:t>
            </a:r>
          </a:p>
          <a:p>
            <a:r>
              <a:rPr lang="en-GB" sz="1200" b="1" dirty="0">
                <a:solidFill>
                  <a:srgbClr val="0000FF"/>
                </a:solidFill>
              </a:rPr>
              <a:t>Non-polar Covalent Molecules</a:t>
            </a:r>
          </a:p>
          <a:p>
            <a:pPr marL="285750" indent="-285750">
              <a:lnSpc>
                <a:spcPct val="130000"/>
              </a:lnSpc>
              <a:buFont typeface="Arial" panose="020B0604020202020204" pitchFamily="34" charset="0"/>
              <a:buChar char="•"/>
            </a:pPr>
            <a:r>
              <a:rPr lang="en-US" sz="1200" b="1" i="0" dirty="0">
                <a:solidFill>
                  <a:srgbClr val="202124"/>
                </a:solidFill>
                <a:effectLst/>
              </a:rPr>
              <a:t>the weakest intermolecular force</a:t>
            </a:r>
            <a:r>
              <a:rPr lang="en-US" sz="1200" b="0" i="0" dirty="0">
                <a:solidFill>
                  <a:srgbClr val="202124"/>
                </a:solidFill>
                <a:effectLst/>
              </a:rPr>
              <a:t> </a:t>
            </a:r>
          </a:p>
          <a:p>
            <a:pPr marL="285750" indent="-285750">
              <a:lnSpc>
                <a:spcPct val="130000"/>
              </a:lnSpc>
              <a:buFont typeface="Arial" panose="020B0604020202020204" pitchFamily="34" charset="0"/>
              <a:buChar char="•"/>
            </a:pPr>
            <a:r>
              <a:rPr lang="en-US" sz="1200" dirty="0">
                <a:solidFill>
                  <a:srgbClr val="202124"/>
                </a:solidFill>
              </a:rPr>
              <a:t>a </a:t>
            </a:r>
            <a:r>
              <a:rPr lang="en-US" sz="1200" b="0" i="0" dirty="0">
                <a:solidFill>
                  <a:srgbClr val="202124"/>
                </a:solidFill>
                <a:effectLst/>
              </a:rPr>
              <a:t>temporary attractive force that results from temporary dipoles</a:t>
            </a:r>
            <a:endParaRPr lang="en-GB" sz="1200" dirty="0"/>
          </a:p>
          <a:p>
            <a:r>
              <a:rPr lang="en-GB" sz="1200" b="1" i="1" dirty="0">
                <a:solidFill>
                  <a:srgbClr val="0000FF"/>
                </a:solidFill>
                <a:cs typeface="Calibri" panose="020F0502020204030204" pitchFamily="34" charset="0"/>
              </a:rPr>
              <a:t>Induced dipole </a:t>
            </a:r>
          </a:p>
          <a:p>
            <a:r>
              <a:rPr lang="en-GB" sz="1200" b="1" i="1" dirty="0">
                <a:solidFill>
                  <a:srgbClr val="0000FF"/>
                </a:solidFill>
                <a:cs typeface="Calibri" panose="020F0502020204030204" pitchFamily="34" charset="0"/>
              </a:rPr>
              <a:t>Proximity of electron cloud</a:t>
            </a:r>
          </a:p>
          <a:p>
            <a:pPr>
              <a:lnSpc>
                <a:spcPct val="130000"/>
              </a:lnSpc>
            </a:pPr>
            <a:r>
              <a:rPr lang="en-GB" sz="1200" b="1" dirty="0">
                <a:solidFill>
                  <a:srgbClr val="00B0F0"/>
                </a:solidFill>
              </a:rPr>
              <a:t>Van der Waals forces are ALL intermolecular forces</a:t>
            </a:r>
          </a:p>
          <a:p>
            <a:pPr>
              <a:lnSpc>
                <a:spcPct val="130000"/>
              </a:lnSpc>
            </a:pPr>
            <a:r>
              <a:rPr lang="en-GB" sz="1200" b="1" dirty="0">
                <a:solidFill>
                  <a:srgbClr val="00B0F0"/>
                </a:solidFill>
              </a:rPr>
              <a:t>London dispersion forces are an example of Van der Waals forces</a:t>
            </a:r>
          </a:p>
          <a:p>
            <a:r>
              <a:rPr lang="en-GB" sz="1200" b="1" dirty="0">
                <a:solidFill>
                  <a:srgbClr val="C00000"/>
                </a:solidFill>
              </a:rPr>
              <a:t>VERY, VERY 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3820324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a:t>
            </a:r>
            <a:r>
              <a:rPr lang="en-GB" sz="1400" b="1" dirty="0">
                <a:solidFill>
                  <a:srgbClr val="0070C0"/>
                </a:solidFill>
                <a:effectLst>
                  <a:outerShdw blurRad="38100" dist="38100" dir="2700000" algn="tl">
                    <a:srgbClr val="000000">
                      <a:alpha val="43137"/>
                    </a:srgbClr>
                  </a:outerShdw>
                </a:effectLst>
              </a:rPr>
              <a:t>HEATING CURVE</a:t>
            </a:r>
            <a:endParaRPr lang="en-GB" sz="1400" b="1" dirty="0">
              <a:effectLst>
                <a:outerShdw blurRad="38100" dist="38100" dir="2700000" algn="tl">
                  <a:srgbClr val="000000">
                    <a:alpha val="43137"/>
                  </a:srgbClr>
                </a:outerShdw>
              </a:effectLst>
            </a:endParaRPr>
          </a:p>
          <a:p>
            <a:r>
              <a:rPr lang="en-GB" sz="1200" b="1" dirty="0">
                <a:solidFill>
                  <a:srgbClr val="00B0F0"/>
                </a:solidFill>
              </a:rPr>
              <a:t>effect of IPF/IMF on the microscopic behaviour of a substance upon heating</a:t>
            </a:r>
          </a:p>
          <a:p>
            <a:r>
              <a:rPr lang="en-GB" sz="1400" b="1" dirty="0">
                <a:solidFill>
                  <a:srgbClr val="FF0000"/>
                </a:solidFill>
                <a:cs typeface="Calibri" panose="020F0502020204030204" pitchFamily="34" charset="0"/>
              </a:rPr>
              <a:t>solid</a:t>
            </a:r>
          </a:p>
          <a:p>
            <a:r>
              <a:rPr lang="en-GB" sz="1400" b="1" dirty="0">
                <a:solidFill>
                  <a:srgbClr val="7030A0"/>
                </a:solidFill>
                <a:cs typeface="Calibri" panose="020F0502020204030204" pitchFamily="34" charset="0"/>
              </a:rPr>
              <a:t>melts</a:t>
            </a:r>
          </a:p>
          <a:p>
            <a:r>
              <a:rPr lang="en-GB" sz="1400" b="1" dirty="0">
                <a:solidFill>
                  <a:srgbClr val="0000FF"/>
                </a:solidFill>
                <a:cs typeface="Calibri" panose="020F0502020204030204" pitchFamily="34" charset="0"/>
                <a:sym typeface="Wingdings" panose="05000000000000000000" pitchFamily="2" charset="2"/>
              </a:rPr>
              <a:t>liquid</a:t>
            </a:r>
          </a:p>
          <a:p>
            <a:r>
              <a:rPr lang="en-GB" sz="1400" b="1" dirty="0">
                <a:solidFill>
                  <a:srgbClr val="00B050"/>
                </a:solidFill>
                <a:cs typeface="Calibri" panose="020F0502020204030204" pitchFamily="34" charset="0"/>
              </a:rPr>
              <a:t>boils</a:t>
            </a:r>
          </a:p>
          <a:p>
            <a:r>
              <a:rPr lang="en-GB" sz="1400" b="1" dirty="0">
                <a:solidFill>
                  <a:srgbClr val="FFC000"/>
                </a:solidFill>
                <a:cs typeface="Calibri" panose="020F0502020204030204" pitchFamily="34" charset="0"/>
                <a:sym typeface="Wingdings" panose="05000000000000000000" pitchFamily="2" charset="2"/>
              </a:rPr>
              <a:t>gas</a:t>
            </a:r>
            <a:endParaRPr lang="en-GB" sz="1400" b="1" dirty="0">
              <a:solidFill>
                <a:srgbClr val="FFC000"/>
              </a:solidFill>
              <a:cs typeface="Calibri" panose="020F0502020204030204" pitchFamily="34" charset="0"/>
            </a:endParaRPr>
          </a:p>
          <a:p>
            <a:r>
              <a:rPr lang="en-GB" dirty="0"/>
              <a:t> </a:t>
            </a:r>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1269439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a:t>
            </a:r>
          </a:p>
          <a:p>
            <a:r>
              <a:rPr lang="en-GB" sz="1800" b="1" dirty="0">
                <a:solidFill>
                  <a:srgbClr val="0070C0"/>
                </a:solidFill>
                <a:effectLst>
                  <a:outerShdw blurRad="38100" dist="38100" dir="2700000" algn="tl">
                    <a:srgbClr val="000000">
                      <a:alpha val="43137"/>
                    </a:srgbClr>
                  </a:outerShdw>
                </a:effectLst>
              </a:rPr>
              <a:t>HEATING CURVE</a:t>
            </a:r>
            <a:endParaRPr lang="en-GB" sz="1800" b="1" dirty="0">
              <a:effectLst>
                <a:outerShdw blurRad="38100" dist="38100" dir="2700000" algn="tl">
                  <a:srgbClr val="000000">
                    <a:alpha val="43137"/>
                  </a:srgbClr>
                </a:outerShdw>
              </a:effectLst>
            </a:endParaRPr>
          </a:p>
          <a:p>
            <a:r>
              <a:rPr lang="en-GB" sz="1400" b="1" dirty="0">
                <a:solidFill>
                  <a:srgbClr val="00B050"/>
                </a:solidFill>
                <a:cs typeface="Calibri" panose="020F0502020204030204" pitchFamily="34" charset="0"/>
              </a:rPr>
              <a:t>Springs and wires</a:t>
            </a:r>
            <a:r>
              <a:rPr lang="en-GB" sz="1400" b="1" dirty="0">
                <a:cs typeface="Calibri" panose="020F0502020204030204" pitchFamily="34" charset="0"/>
              </a:rPr>
              <a:t> </a:t>
            </a:r>
            <a:r>
              <a:rPr lang="en-GB" sz="1400" b="1" dirty="0">
                <a:solidFill>
                  <a:srgbClr val="0000FF"/>
                </a:solidFill>
                <a:cs typeface="Calibri" panose="020F0502020204030204" pitchFamily="34" charset="0"/>
              </a:rPr>
              <a:t>‘stretched’ when heating</a:t>
            </a:r>
          </a:p>
          <a:p>
            <a:endParaRPr lang="en-GB" sz="1400" b="1" dirty="0">
              <a:solidFill>
                <a:srgbClr val="FF0000"/>
              </a:solidFill>
              <a:cs typeface="Calibri" panose="020F0502020204030204" pitchFamily="34" charset="0"/>
            </a:endParaRPr>
          </a:p>
          <a:p>
            <a:r>
              <a:rPr lang="en-GB" sz="1400" b="1" dirty="0">
                <a:solidFill>
                  <a:srgbClr val="FF0000"/>
                </a:solidFill>
                <a:cs typeface="Calibri" panose="020F0502020204030204" pitchFamily="34" charset="0"/>
              </a:rPr>
              <a:t>Broken when melting/fusing and boiling/vaporising</a:t>
            </a:r>
          </a:p>
          <a:p>
            <a:endParaRPr lang="en-GB" sz="1400" b="1" dirty="0">
              <a:cs typeface="Calibri" panose="020F0502020204030204" pitchFamily="34" charset="0"/>
            </a:endParaRPr>
          </a:p>
          <a:p>
            <a:r>
              <a:rPr lang="en-GB" sz="1400" b="1" dirty="0">
                <a:cs typeface="Calibri" panose="020F0502020204030204" pitchFamily="34" charset="0"/>
              </a:rPr>
              <a:t>Stronger these forces: </a:t>
            </a:r>
            <a:r>
              <a:rPr lang="en-GB" sz="1400" b="1" dirty="0">
                <a:solidFill>
                  <a:srgbClr val="7030A0"/>
                </a:solidFill>
                <a:cs typeface="Calibri" panose="020F0502020204030204" pitchFamily="34" charset="0"/>
              </a:rPr>
              <a:t>Higher melting point </a:t>
            </a:r>
            <a:r>
              <a:rPr lang="en-GB" sz="1400" b="1" dirty="0">
                <a:solidFill>
                  <a:srgbClr val="00B050"/>
                </a:solidFill>
                <a:cs typeface="Calibri" panose="020F0502020204030204" pitchFamily="34" charset="0"/>
              </a:rPr>
              <a:t>Higher boiling point</a:t>
            </a:r>
          </a:p>
          <a:p>
            <a:pPr>
              <a:lnSpc>
                <a:spcPct val="130000"/>
              </a:lnSpc>
            </a:pPr>
            <a:r>
              <a:rPr lang="en-US" sz="1200" b="1" dirty="0">
                <a:solidFill>
                  <a:srgbClr val="7030A0"/>
                </a:solidFill>
              </a:rPr>
              <a:t>melting point </a:t>
            </a:r>
            <a:r>
              <a:rPr lang="en-US" sz="1200" b="1" dirty="0">
                <a:solidFill>
                  <a:srgbClr val="202124"/>
                </a:solidFill>
              </a:rPr>
              <a:t>- </a:t>
            </a:r>
            <a:r>
              <a:rPr lang="en-US" sz="1200" dirty="0">
                <a:solidFill>
                  <a:srgbClr val="202124"/>
                </a:solidFill>
              </a:rPr>
              <a:t>the </a:t>
            </a:r>
            <a:r>
              <a:rPr lang="en-US" sz="1200" i="0" dirty="0">
                <a:solidFill>
                  <a:srgbClr val="202124"/>
                </a:solidFill>
                <a:effectLst/>
              </a:rPr>
              <a:t>constant temperature at which a solid changes into liquid  </a:t>
            </a:r>
          </a:p>
          <a:p>
            <a:pPr>
              <a:lnSpc>
                <a:spcPct val="130000"/>
              </a:lnSpc>
            </a:pPr>
            <a:r>
              <a:rPr lang="en-US" sz="1200" b="1" dirty="0">
                <a:solidFill>
                  <a:srgbClr val="00B050"/>
                </a:solidFill>
              </a:rPr>
              <a:t>b</a:t>
            </a:r>
            <a:r>
              <a:rPr lang="en-US" sz="1200" b="1" i="0" dirty="0">
                <a:solidFill>
                  <a:srgbClr val="00B050"/>
                </a:solidFill>
                <a:effectLst/>
              </a:rPr>
              <a:t>oiling point </a:t>
            </a:r>
            <a:r>
              <a:rPr lang="en-US" sz="1200" b="0" i="0" dirty="0">
                <a:solidFill>
                  <a:srgbClr val="202124"/>
                </a:solidFill>
                <a:effectLst/>
              </a:rPr>
              <a:t>- </a:t>
            </a:r>
            <a:r>
              <a:rPr lang="en-US" sz="1200" dirty="0">
                <a:solidFill>
                  <a:srgbClr val="202124"/>
                </a:solidFill>
              </a:rPr>
              <a:t>t</a:t>
            </a:r>
            <a:r>
              <a:rPr lang="en-US" sz="1200" b="0" i="0" dirty="0">
                <a:solidFill>
                  <a:srgbClr val="202124"/>
                </a:solidFill>
                <a:effectLst/>
              </a:rPr>
              <a:t>he constant temperature at which a liquid starts changing into gas </a:t>
            </a:r>
            <a:endParaRPr lang="en-GB" sz="120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1705907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666666"/>
                </a:solidFill>
                <a:effectLst/>
                <a:latin typeface="Helvetica Neue"/>
              </a:rPr>
              <a:t>Knowing the melting point of a chemical is very important for its storage &amp; transport. You probably do not want to store or transport a solid at a temperature close to or above its melting point in which case melting may cause leaking and severe consequences.</a:t>
            </a:r>
          </a:p>
          <a:p>
            <a:pPr algn="l"/>
            <a:r>
              <a:rPr lang="en-GB" b="0" i="0" dirty="0">
                <a:solidFill>
                  <a:srgbClr val="666666"/>
                </a:solidFill>
                <a:effectLst/>
                <a:latin typeface="Helvetica Neue"/>
              </a:rPr>
              <a:t>In addition to that, melting point is often used to predict the partition behaviour of a chemical between solid and gas phases. A higher melting point indicates greater intermolecular forces and therefore less </a:t>
            </a:r>
            <a:r>
              <a:rPr lang="en-GB" b="0" i="0" u="none" strike="noStrike" dirty="0">
                <a:solidFill>
                  <a:srgbClr val="337AB7"/>
                </a:solidFill>
                <a:effectLst/>
                <a:latin typeface="Helvetica Neue"/>
                <a:hlinkClick r:id="rId3"/>
              </a:rPr>
              <a:t>vapour pressure</a:t>
            </a:r>
            <a:r>
              <a:rPr lang="en-GB" b="0" i="0" dirty="0">
                <a:solidFill>
                  <a:srgbClr val="666666"/>
                </a:solidFill>
                <a:effectLst/>
                <a:latin typeface="Helvetica Neue"/>
              </a:rPr>
              <a:t>.</a:t>
            </a:r>
          </a:p>
          <a:p>
            <a:pPr algn="l"/>
            <a:r>
              <a:rPr lang="en-GB" b="0" i="0" dirty="0">
                <a:solidFill>
                  <a:srgbClr val="666666"/>
                </a:solidFill>
                <a:effectLst/>
                <a:latin typeface="Helvetica Neue"/>
              </a:rPr>
              <a:t>Melting point test is not required for every chemical. Usually it is conducted for solid materials under normal conditions. Under REACH, a vapor pressure test does not need to be conducted if the melting point of a substance is above 300 °C.</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84625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2051698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sz="1600" b="0" i="0" dirty="0">
                <a:solidFill>
                  <a:srgbClr val="000000"/>
                </a:solidFill>
                <a:effectLst/>
                <a:latin typeface="+mn-lt"/>
              </a:rPr>
              <a:t>The phase </a:t>
            </a:r>
            <a:r>
              <a:rPr lang="en-GB" sz="1600" b="0" i="0" dirty="0" err="1">
                <a:solidFill>
                  <a:srgbClr val="000000"/>
                </a:solidFill>
                <a:effectLst/>
                <a:latin typeface="+mn-lt"/>
              </a:rPr>
              <a:t>behavior</a:t>
            </a:r>
            <a:r>
              <a:rPr lang="en-GB" sz="1600" b="0" i="0" dirty="0">
                <a:solidFill>
                  <a:srgbClr val="000000"/>
                </a:solidFill>
                <a:effectLst/>
                <a:latin typeface="+mn-lt"/>
              </a:rPr>
              <a:t> of explosive substances is important for the proper design of stable explosive devices.</a:t>
            </a:r>
          </a:p>
          <a:p>
            <a:pPr algn="l"/>
            <a:r>
              <a:rPr lang="en-GB" sz="1600" b="0" i="0" dirty="0">
                <a:solidFill>
                  <a:srgbClr val="000000"/>
                </a:solidFill>
                <a:effectLst/>
                <a:latin typeface="+mn-lt"/>
              </a:rPr>
              <a:t>However, the equilibrium </a:t>
            </a:r>
            <a:r>
              <a:rPr lang="en-GB" sz="1600" b="0" i="0" dirty="0" err="1">
                <a:solidFill>
                  <a:srgbClr val="000000"/>
                </a:solidFill>
                <a:effectLst/>
                <a:latin typeface="+mn-lt"/>
              </a:rPr>
              <a:t>behavior</a:t>
            </a:r>
            <a:r>
              <a:rPr lang="en-GB" sz="1600" b="0" i="0" dirty="0">
                <a:solidFill>
                  <a:srgbClr val="000000"/>
                </a:solidFill>
                <a:effectLst/>
                <a:latin typeface="+mn-lt"/>
              </a:rPr>
              <a:t> of chemical compounds can be difficult to assess, because thermodynamic and kinetic  </a:t>
            </a:r>
            <a:r>
              <a:rPr lang="en-GB" sz="1600" b="0" i="0" dirty="0" err="1">
                <a:solidFill>
                  <a:srgbClr val="000000"/>
                </a:solidFill>
                <a:effectLst/>
                <a:latin typeface="+mn-lt"/>
              </a:rPr>
              <a:t>behaviors</a:t>
            </a:r>
            <a:r>
              <a:rPr lang="en-GB" sz="1600" b="0" i="0" dirty="0">
                <a:solidFill>
                  <a:srgbClr val="000000"/>
                </a:solidFill>
                <a:effectLst/>
                <a:latin typeface="+mn-lt"/>
              </a:rPr>
              <a:t> are generally convoluted in the experimental </a:t>
            </a:r>
            <a:r>
              <a:rPr lang="en-GB" sz="1600" b="0" i="0" dirty="0" err="1">
                <a:solidFill>
                  <a:srgbClr val="000000"/>
                </a:solidFill>
                <a:effectLst/>
                <a:latin typeface="+mn-lt"/>
              </a:rPr>
              <a:t>results.The</a:t>
            </a:r>
            <a:r>
              <a:rPr lang="en-GB" sz="1600" b="0" i="0" dirty="0">
                <a:solidFill>
                  <a:srgbClr val="000000"/>
                </a:solidFill>
                <a:effectLst/>
                <a:latin typeface="+mn-lt"/>
              </a:rPr>
              <a:t> phase </a:t>
            </a:r>
            <a:r>
              <a:rPr lang="en-GB" sz="1600" b="0" i="0" dirty="0" err="1">
                <a:solidFill>
                  <a:srgbClr val="000000"/>
                </a:solidFill>
                <a:effectLst/>
                <a:latin typeface="+mn-lt"/>
              </a:rPr>
              <a:t>behavior</a:t>
            </a:r>
            <a:r>
              <a:rPr lang="en-GB" sz="1600" b="0" i="0" dirty="0">
                <a:solidFill>
                  <a:srgbClr val="000000"/>
                </a:solidFill>
                <a:effectLst/>
                <a:latin typeface="+mn-lt"/>
              </a:rPr>
              <a:t> of TNT is a case in point. A thorough review of the  literature data demonstrates that the orthorhombic polymorph is the most stable under ambient conditions. Using the topological approach for the construction of a pressure-temperature phase diagram, it can be shown that all data  is consistent with an overall enantiotropic system. Nonetheless, it is also clear that the differences between the orthorhombic and the monoclinic polymorphs are relatively small and that the driving force of interconversion between the two under ambient conditions is therefore limited</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17</a:t>
            </a:fld>
            <a:endParaRPr lang="en-GB"/>
          </a:p>
        </p:txBody>
      </p:sp>
    </p:spTree>
    <p:extLst>
      <p:ext uri="{BB962C8B-B14F-4D97-AF65-F5344CB8AC3E}">
        <p14:creationId xmlns:p14="http://schemas.microsoft.com/office/powerpoint/2010/main" val="2439385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2001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01871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67703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97084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51942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021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99758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53718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76749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70923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6750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06825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369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20805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76433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696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65798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80429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1556792"/>
            <a:ext cx="7245424" cy="2387600"/>
          </a:xfrm>
        </p:spPr>
        <p:txBody>
          <a:bodyPr/>
          <a:lstStyle/>
          <a:p>
            <a:r>
              <a:rPr lang="en-GB" dirty="0"/>
              <a:t>SOLIDS &amp; LIQUIDS </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F9C377C4-E43E-4FE0-A5FE-D635D357FE51}"/>
              </a:ext>
            </a:extLst>
          </p:cNvPr>
          <p:cNvSpPr txBox="1"/>
          <p:nvPr/>
        </p:nvSpPr>
        <p:spPr>
          <a:xfrm>
            <a:off x="9984432" y="0"/>
            <a:ext cx="617477" cy="369332"/>
          </a:xfrm>
          <a:prstGeom prst="rect">
            <a:avLst/>
          </a:prstGeom>
          <a:noFill/>
        </p:spPr>
        <p:txBody>
          <a:bodyPr wrap="none" lIns="91440" tIns="45720" rIns="91440" bIns="45720" rtlCol="0" anchor="t">
            <a:spAutoFit/>
          </a:bodyPr>
          <a:lstStyle/>
          <a:p>
            <a:r>
              <a:rPr lang="en-GB"/>
              <a:t>HNC</a:t>
            </a:r>
            <a:endParaRPr lang="en-GB" dirty="0"/>
          </a:p>
        </p:txBody>
      </p:sp>
      <p:sp>
        <p:nvSpPr>
          <p:cNvPr id="6" name="TextBox 5">
            <a:extLst>
              <a:ext uri="{FF2B5EF4-FFF2-40B4-BE49-F238E27FC236}">
                <a16:creationId xmlns:a16="http://schemas.microsoft.com/office/drawing/2014/main" id="{3241FCAF-9FD8-4508-A051-FBD94EC61F9A}"/>
              </a:ext>
            </a:extLst>
          </p:cNvPr>
          <p:cNvSpPr txBox="1"/>
          <p:nvPr/>
        </p:nvSpPr>
        <p:spPr>
          <a:xfrm>
            <a:off x="119336" y="19288"/>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470391A0-AE2E-4595-92EF-B5E1582BB6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981" y="584021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3EEE0-A816-456C-B315-F18E08827A43}"/>
              </a:ext>
            </a:extLst>
          </p:cNvPr>
          <p:cNvSpPr>
            <a:spLocks noGrp="1"/>
          </p:cNvSpPr>
          <p:nvPr>
            <p:ph type="title"/>
          </p:nvPr>
        </p:nvSpPr>
        <p:spPr>
          <a:xfrm>
            <a:off x="914721" y="-2163"/>
            <a:ext cx="10364451" cy="910884"/>
          </a:xfrm>
        </p:spPr>
        <p:txBody>
          <a:bodyPr/>
          <a:lstStyle/>
          <a:p>
            <a:r>
              <a:rPr lang="en-GB" dirty="0"/>
              <a:t>Learning objectives</a:t>
            </a:r>
          </a:p>
        </p:txBody>
      </p:sp>
      <p:sp>
        <p:nvSpPr>
          <p:cNvPr id="3" name="Content Placeholder 2">
            <a:extLst>
              <a:ext uri="{FF2B5EF4-FFF2-40B4-BE49-F238E27FC236}">
                <a16:creationId xmlns:a16="http://schemas.microsoft.com/office/drawing/2014/main" id="{D5B0E448-5629-4CD7-9F85-59614DEF8F7E}"/>
              </a:ext>
            </a:extLst>
          </p:cNvPr>
          <p:cNvSpPr>
            <a:spLocks noGrp="1"/>
          </p:cNvSpPr>
          <p:nvPr>
            <p:ph sz="quarter" idx="13"/>
          </p:nvPr>
        </p:nvSpPr>
        <p:spPr>
          <a:xfrm>
            <a:off x="915346" y="1016732"/>
            <a:ext cx="10363826" cy="4824536"/>
          </a:xfrm>
        </p:spPr>
        <p:txBody>
          <a:bodyPr>
            <a:normAutofit/>
          </a:bodyPr>
          <a:lstStyle/>
          <a:p>
            <a:r>
              <a:rPr lang="en-GB" sz="2400" cap="none" dirty="0"/>
              <a:t>Define and differentiate between solids and liquids in terms of their molecular arrangement, behaviour, and physical properties</a:t>
            </a:r>
          </a:p>
          <a:p>
            <a:r>
              <a:rPr lang="en-GB" sz="2400" cap="none" dirty="0"/>
              <a:t>Describe the interparticle / intermolecular forces that affect the properties of solids and liquids</a:t>
            </a:r>
          </a:p>
          <a:p>
            <a:r>
              <a:rPr lang="en-GB" sz="2400" cap="none" dirty="0"/>
              <a:t>Explain the role of temperature and pressure on phase transitions such as melting, freezing, vaporization, and condensation</a:t>
            </a:r>
          </a:p>
          <a:p>
            <a:r>
              <a:rPr lang="en-GB" sz="2400" cap="none" dirty="0"/>
              <a:t>Emphasize safe handling practices when working with solids and liquids</a:t>
            </a:r>
          </a:p>
        </p:txBody>
      </p:sp>
    </p:spTree>
    <p:extLst>
      <p:ext uri="{BB962C8B-B14F-4D97-AF65-F5344CB8AC3E}">
        <p14:creationId xmlns:p14="http://schemas.microsoft.com/office/powerpoint/2010/main" val="1645624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7403" y="-62531"/>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SOLIDS AND LIQUIDS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AB8A1AF-0E04-48AF-BC3B-44DD27B48203}"/>
              </a:ext>
            </a:extLst>
          </p:cNvPr>
          <p:cNvSpPr txBox="1"/>
          <p:nvPr/>
        </p:nvSpPr>
        <p:spPr>
          <a:xfrm>
            <a:off x="2063272" y="574539"/>
            <a:ext cx="1080745" cy="523220"/>
          </a:xfrm>
          <a:prstGeom prst="rect">
            <a:avLst/>
          </a:prstGeom>
          <a:noFill/>
        </p:spPr>
        <p:txBody>
          <a:bodyPr wrap="none" rtlCol="0">
            <a:spAutoFit/>
          </a:bodyPr>
          <a:lstStyle/>
          <a:p>
            <a:r>
              <a:rPr lang="en-GB" sz="2800" b="1" dirty="0">
                <a:cs typeface="Calibri" panose="020F0502020204030204" pitchFamily="34" charset="0"/>
              </a:rPr>
              <a:t>Phase</a:t>
            </a:r>
          </a:p>
        </p:txBody>
      </p:sp>
      <p:sp>
        <p:nvSpPr>
          <p:cNvPr id="9" name="TextBox 8">
            <a:extLst>
              <a:ext uri="{FF2B5EF4-FFF2-40B4-BE49-F238E27FC236}">
                <a16:creationId xmlns:a16="http://schemas.microsoft.com/office/drawing/2014/main" id="{0AD365B0-EDF2-4F71-A193-C3CE1CE30DE5}"/>
              </a:ext>
            </a:extLst>
          </p:cNvPr>
          <p:cNvSpPr txBox="1"/>
          <p:nvPr/>
        </p:nvSpPr>
        <p:spPr>
          <a:xfrm>
            <a:off x="4077987" y="592154"/>
            <a:ext cx="2021707" cy="523220"/>
          </a:xfrm>
          <a:prstGeom prst="rect">
            <a:avLst/>
          </a:prstGeom>
          <a:noFill/>
        </p:spPr>
        <p:txBody>
          <a:bodyPr wrap="none" rtlCol="0">
            <a:spAutoFit/>
          </a:bodyPr>
          <a:lstStyle/>
          <a:p>
            <a:r>
              <a:rPr lang="en-GB" sz="2800" b="1" dirty="0">
                <a:cs typeface="Calibri" panose="020F0502020204030204" pitchFamily="34" charset="0"/>
              </a:rPr>
              <a:t>Macroscopic</a:t>
            </a:r>
          </a:p>
        </p:txBody>
      </p:sp>
      <p:sp>
        <p:nvSpPr>
          <p:cNvPr id="10" name="TextBox 9">
            <a:extLst>
              <a:ext uri="{FF2B5EF4-FFF2-40B4-BE49-F238E27FC236}">
                <a16:creationId xmlns:a16="http://schemas.microsoft.com/office/drawing/2014/main" id="{8FB5004F-A8B7-4CDF-9A46-98945AD61608}"/>
              </a:ext>
            </a:extLst>
          </p:cNvPr>
          <p:cNvSpPr txBox="1"/>
          <p:nvPr/>
        </p:nvSpPr>
        <p:spPr>
          <a:xfrm>
            <a:off x="7534668" y="592154"/>
            <a:ext cx="2590774" cy="523220"/>
          </a:xfrm>
          <a:prstGeom prst="rect">
            <a:avLst/>
          </a:prstGeom>
          <a:noFill/>
        </p:spPr>
        <p:txBody>
          <a:bodyPr wrap="none" rtlCol="0">
            <a:spAutoFit/>
          </a:bodyPr>
          <a:lstStyle/>
          <a:p>
            <a:r>
              <a:rPr lang="en-GB" sz="2800" b="1" dirty="0">
                <a:cs typeface="Calibri" panose="020F0502020204030204" pitchFamily="34" charset="0"/>
              </a:rPr>
              <a:t>Sub-microscopic</a:t>
            </a:r>
          </a:p>
        </p:txBody>
      </p:sp>
      <p:sp>
        <p:nvSpPr>
          <p:cNvPr id="11" name="TextBox 10">
            <a:extLst>
              <a:ext uri="{FF2B5EF4-FFF2-40B4-BE49-F238E27FC236}">
                <a16:creationId xmlns:a16="http://schemas.microsoft.com/office/drawing/2014/main" id="{9DCE69F7-F3A0-4639-960D-DF72EB3FBC5D}"/>
              </a:ext>
            </a:extLst>
          </p:cNvPr>
          <p:cNvSpPr txBox="1"/>
          <p:nvPr/>
        </p:nvSpPr>
        <p:spPr>
          <a:xfrm>
            <a:off x="2071707" y="1198328"/>
            <a:ext cx="923651" cy="523220"/>
          </a:xfrm>
          <a:prstGeom prst="rect">
            <a:avLst/>
          </a:prstGeom>
          <a:noFill/>
        </p:spPr>
        <p:txBody>
          <a:bodyPr wrap="none" rtlCol="0">
            <a:spAutoFit/>
          </a:bodyPr>
          <a:lstStyle/>
          <a:p>
            <a:r>
              <a:rPr lang="en-GB" sz="2800" b="1" dirty="0">
                <a:cs typeface="Calibri" panose="020F0502020204030204" pitchFamily="34" charset="0"/>
              </a:rPr>
              <a:t>Solid</a:t>
            </a:r>
          </a:p>
        </p:txBody>
      </p:sp>
      <p:sp>
        <p:nvSpPr>
          <p:cNvPr id="12" name="TextBox 11">
            <a:extLst>
              <a:ext uri="{FF2B5EF4-FFF2-40B4-BE49-F238E27FC236}">
                <a16:creationId xmlns:a16="http://schemas.microsoft.com/office/drawing/2014/main" id="{543999C3-1D31-4084-A76D-AF6F58E8D080}"/>
              </a:ext>
            </a:extLst>
          </p:cNvPr>
          <p:cNvSpPr txBox="1"/>
          <p:nvPr/>
        </p:nvSpPr>
        <p:spPr>
          <a:xfrm>
            <a:off x="2043700" y="2993009"/>
            <a:ext cx="1095172" cy="523220"/>
          </a:xfrm>
          <a:prstGeom prst="rect">
            <a:avLst/>
          </a:prstGeom>
          <a:noFill/>
        </p:spPr>
        <p:txBody>
          <a:bodyPr wrap="none" rtlCol="0">
            <a:spAutoFit/>
          </a:bodyPr>
          <a:lstStyle/>
          <a:p>
            <a:r>
              <a:rPr lang="en-GB" sz="2800" b="1" dirty="0">
                <a:cs typeface="Calibri" panose="020F0502020204030204" pitchFamily="34" charset="0"/>
              </a:rPr>
              <a:t>Liquid</a:t>
            </a:r>
          </a:p>
        </p:txBody>
      </p:sp>
      <p:sp>
        <p:nvSpPr>
          <p:cNvPr id="13" name="TextBox 12">
            <a:extLst>
              <a:ext uri="{FF2B5EF4-FFF2-40B4-BE49-F238E27FC236}">
                <a16:creationId xmlns:a16="http://schemas.microsoft.com/office/drawing/2014/main" id="{CE14E524-32C4-451A-A657-B00F6B6CAE5A}"/>
              </a:ext>
            </a:extLst>
          </p:cNvPr>
          <p:cNvSpPr txBox="1"/>
          <p:nvPr/>
        </p:nvSpPr>
        <p:spPr>
          <a:xfrm>
            <a:off x="2120542" y="4598013"/>
            <a:ext cx="774571" cy="523220"/>
          </a:xfrm>
          <a:prstGeom prst="rect">
            <a:avLst/>
          </a:prstGeom>
          <a:noFill/>
        </p:spPr>
        <p:txBody>
          <a:bodyPr wrap="none" rtlCol="0">
            <a:spAutoFit/>
          </a:bodyPr>
          <a:lstStyle/>
          <a:p>
            <a:r>
              <a:rPr lang="en-GB" sz="2800" b="1" dirty="0">
                <a:cs typeface="Calibri" panose="020F0502020204030204" pitchFamily="34" charset="0"/>
              </a:rPr>
              <a:t>Gas</a:t>
            </a:r>
          </a:p>
        </p:txBody>
      </p:sp>
      <p:sp>
        <p:nvSpPr>
          <p:cNvPr id="14" name="TextBox 13">
            <a:extLst>
              <a:ext uri="{FF2B5EF4-FFF2-40B4-BE49-F238E27FC236}">
                <a16:creationId xmlns:a16="http://schemas.microsoft.com/office/drawing/2014/main" id="{AFC844D8-52DF-4FE0-8999-E287EC3FB2EB}"/>
              </a:ext>
            </a:extLst>
          </p:cNvPr>
          <p:cNvSpPr txBox="1"/>
          <p:nvPr/>
        </p:nvSpPr>
        <p:spPr>
          <a:xfrm>
            <a:off x="3889270" y="1047830"/>
            <a:ext cx="2375202"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FF0000"/>
                </a:solidFill>
                <a:cs typeface="Calibri" panose="020F0502020204030204" pitchFamily="34" charset="0"/>
              </a:rPr>
              <a:t>Definite </a:t>
            </a:r>
            <a:r>
              <a:rPr lang="en-GB" sz="2800" dirty="0">
                <a:solidFill>
                  <a:srgbClr val="00B050"/>
                </a:solidFill>
                <a:cs typeface="Calibri" panose="020F0502020204030204" pitchFamily="34" charset="0"/>
              </a:rPr>
              <a:t>shape</a:t>
            </a:r>
          </a:p>
        </p:txBody>
      </p:sp>
      <p:sp>
        <p:nvSpPr>
          <p:cNvPr id="15" name="TextBox 14">
            <a:extLst>
              <a:ext uri="{FF2B5EF4-FFF2-40B4-BE49-F238E27FC236}">
                <a16:creationId xmlns:a16="http://schemas.microsoft.com/office/drawing/2014/main" id="{61298A90-1A19-4D7C-99BA-CFE752FB3F53}"/>
              </a:ext>
            </a:extLst>
          </p:cNvPr>
          <p:cNvSpPr txBox="1"/>
          <p:nvPr/>
        </p:nvSpPr>
        <p:spPr>
          <a:xfrm>
            <a:off x="3822722" y="2942840"/>
            <a:ext cx="2914067"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6" name="TextBox 15">
            <a:extLst>
              <a:ext uri="{FF2B5EF4-FFF2-40B4-BE49-F238E27FC236}">
                <a16:creationId xmlns:a16="http://schemas.microsoft.com/office/drawing/2014/main" id="{05859623-EF45-4DFC-AD2D-FFB101B97B89}"/>
              </a:ext>
            </a:extLst>
          </p:cNvPr>
          <p:cNvSpPr txBox="1"/>
          <p:nvPr/>
        </p:nvSpPr>
        <p:spPr>
          <a:xfrm>
            <a:off x="3703576" y="4637919"/>
            <a:ext cx="3028778" cy="678199"/>
          </a:xfrm>
          <a:prstGeom prst="rect">
            <a:avLst/>
          </a:prstGeom>
          <a:noFill/>
        </p:spPr>
        <p:txBody>
          <a:bodyPr wrap="none" rtlCol="0">
            <a:spAutoFit/>
          </a:bodyPr>
          <a:lstStyle/>
          <a:p>
            <a:pPr>
              <a:lnSpc>
                <a:spcPts val="2200"/>
              </a:lnSpc>
            </a:pPr>
            <a:r>
              <a:rPr lang="en-GB" sz="2800" dirty="0">
                <a:solidFill>
                  <a:srgbClr val="7030A0"/>
                </a:solidFill>
                <a:cs typeface="Calibri" panose="020F0502020204030204" pitchFamily="34" charset="0"/>
              </a:rPr>
              <a:t>Volume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7" name="TextBox 16">
            <a:extLst>
              <a:ext uri="{FF2B5EF4-FFF2-40B4-BE49-F238E27FC236}">
                <a16:creationId xmlns:a16="http://schemas.microsoft.com/office/drawing/2014/main" id="{2352CC8A-C9DC-4788-B3BB-1803C8BF99C8}"/>
              </a:ext>
            </a:extLst>
          </p:cNvPr>
          <p:cNvSpPr txBox="1"/>
          <p:nvPr/>
        </p:nvSpPr>
        <p:spPr>
          <a:xfrm>
            <a:off x="6894502" y="988518"/>
            <a:ext cx="4596323"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strongly</a:t>
            </a:r>
          </a:p>
          <a:p>
            <a:r>
              <a:rPr lang="en-GB" sz="2800" dirty="0">
                <a:solidFill>
                  <a:srgbClr val="00FFFF"/>
                </a:solidFill>
                <a:cs typeface="Calibri" panose="020F0502020204030204" pitchFamily="34" charset="0"/>
              </a:rPr>
              <a:t>Regular arrangement/structure</a:t>
            </a:r>
          </a:p>
          <a:p>
            <a:r>
              <a:rPr lang="en-GB" sz="2800" dirty="0">
                <a:solidFill>
                  <a:srgbClr val="FF0000"/>
                </a:solidFill>
                <a:cs typeface="Calibri" panose="020F0502020204030204" pitchFamily="34" charset="0"/>
              </a:rPr>
              <a:t>‘balls held with springs’</a:t>
            </a:r>
          </a:p>
        </p:txBody>
      </p:sp>
      <p:sp>
        <p:nvSpPr>
          <p:cNvPr id="18" name="TextBox 17">
            <a:extLst>
              <a:ext uri="{FF2B5EF4-FFF2-40B4-BE49-F238E27FC236}">
                <a16:creationId xmlns:a16="http://schemas.microsoft.com/office/drawing/2014/main" id="{9FAA9ABF-0BE0-4A99-A2FE-914381A18827}"/>
              </a:ext>
            </a:extLst>
          </p:cNvPr>
          <p:cNvSpPr txBox="1"/>
          <p:nvPr/>
        </p:nvSpPr>
        <p:spPr>
          <a:xfrm>
            <a:off x="6960096" y="2897068"/>
            <a:ext cx="4291559"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weakly</a:t>
            </a:r>
          </a:p>
          <a:p>
            <a:r>
              <a:rPr lang="en-GB" sz="2800" dirty="0">
                <a:solidFill>
                  <a:srgbClr val="00FFFF"/>
                </a:solidFill>
                <a:cs typeface="Calibri" panose="020F0502020204030204" pitchFamily="34" charset="0"/>
              </a:rPr>
              <a:t>More random arrangement</a:t>
            </a:r>
          </a:p>
          <a:p>
            <a:r>
              <a:rPr lang="en-GB" sz="2800" dirty="0">
                <a:solidFill>
                  <a:srgbClr val="FF0000"/>
                </a:solidFill>
                <a:cs typeface="Calibri" panose="020F0502020204030204" pitchFamily="34" charset="0"/>
              </a:rPr>
              <a:t>‘balls held with wires/bands’</a:t>
            </a:r>
          </a:p>
        </p:txBody>
      </p:sp>
      <p:sp>
        <p:nvSpPr>
          <p:cNvPr id="19" name="TextBox 18">
            <a:extLst>
              <a:ext uri="{FF2B5EF4-FFF2-40B4-BE49-F238E27FC236}">
                <a16:creationId xmlns:a16="http://schemas.microsoft.com/office/drawing/2014/main" id="{40D0FE9A-BC80-4E6D-8AD7-26C287760688}"/>
              </a:ext>
            </a:extLst>
          </p:cNvPr>
          <p:cNvSpPr txBox="1"/>
          <p:nvPr/>
        </p:nvSpPr>
        <p:spPr>
          <a:xfrm>
            <a:off x="6977408" y="4591662"/>
            <a:ext cx="4250202"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not attracted at all</a:t>
            </a:r>
          </a:p>
          <a:p>
            <a:r>
              <a:rPr lang="en-GB" sz="2800" dirty="0">
                <a:solidFill>
                  <a:srgbClr val="00FFFF"/>
                </a:solidFill>
                <a:cs typeface="Calibri" panose="020F0502020204030204" pitchFamily="34" charset="0"/>
              </a:rPr>
              <a:t>Totally random arrangement</a:t>
            </a:r>
          </a:p>
          <a:p>
            <a:r>
              <a:rPr lang="en-GB" sz="2800" dirty="0">
                <a:solidFill>
                  <a:srgbClr val="FF0000"/>
                </a:solidFill>
                <a:cs typeface="Calibri" panose="020F0502020204030204" pitchFamily="34" charset="0"/>
              </a:rPr>
              <a:t>‘balls not attached at all’</a:t>
            </a:r>
          </a:p>
        </p:txBody>
      </p:sp>
      <p:cxnSp>
        <p:nvCxnSpPr>
          <p:cNvPr id="20" name="Straight Connector 19">
            <a:extLst>
              <a:ext uri="{FF2B5EF4-FFF2-40B4-BE49-F238E27FC236}">
                <a16:creationId xmlns:a16="http://schemas.microsoft.com/office/drawing/2014/main" id="{1C202C73-C0BA-4225-9873-18FB4AAC31AE}"/>
              </a:ext>
            </a:extLst>
          </p:cNvPr>
          <p:cNvCxnSpPr/>
          <p:nvPr/>
        </p:nvCxnSpPr>
        <p:spPr>
          <a:xfrm>
            <a:off x="1625449" y="1069388"/>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9CF661-ECD1-4AE1-903F-B590D7322DE5}"/>
              </a:ext>
            </a:extLst>
          </p:cNvPr>
          <p:cNvCxnSpPr>
            <a:cxnSpLocks/>
          </p:cNvCxnSpPr>
          <p:nvPr/>
        </p:nvCxnSpPr>
        <p:spPr>
          <a:xfrm>
            <a:off x="3215680"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D6C1795-4B43-48C7-AE1D-1D3FECB827C4}"/>
              </a:ext>
            </a:extLst>
          </p:cNvPr>
          <p:cNvCxnSpPr>
            <a:cxnSpLocks/>
          </p:cNvCxnSpPr>
          <p:nvPr/>
        </p:nvCxnSpPr>
        <p:spPr>
          <a:xfrm>
            <a:off x="6672064"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42EAF63-6CFD-48C1-B7D5-52F62A853285}"/>
              </a:ext>
            </a:extLst>
          </p:cNvPr>
          <p:cNvSpPr txBox="1"/>
          <p:nvPr/>
        </p:nvSpPr>
        <p:spPr>
          <a:xfrm>
            <a:off x="8792591" y="6611779"/>
            <a:ext cx="4266220" cy="246221"/>
          </a:xfrm>
          <a:prstGeom prst="rect">
            <a:avLst/>
          </a:prstGeom>
          <a:noFill/>
        </p:spPr>
        <p:txBody>
          <a:bodyPr wrap="square">
            <a:spAutoFit/>
          </a:bodyPr>
          <a:lstStyle/>
          <a:p>
            <a:r>
              <a:rPr lang="en-GB" sz="1000" dirty="0"/>
              <a:t>https://www.youtube.com/watch?v=KCL8zqjXbME&amp;t=37s</a:t>
            </a:r>
          </a:p>
        </p:txBody>
      </p:sp>
      <p:pic>
        <p:nvPicPr>
          <p:cNvPr id="26" name="Picture 2" descr="Solids, liquids and gases - BBC Bitesize">
            <a:extLst>
              <a:ext uri="{FF2B5EF4-FFF2-40B4-BE49-F238E27FC236}">
                <a16:creationId xmlns:a16="http://schemas.microsoft.com/office/drawing/2014/main" id="{74DBE8BD-1A8C-4BD8-A6AA-68B0032714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20" t="30659" r="68663" b="23014"/>
          <a:stretch/>
        </p:blipFill>
        <p:spPr bwMode="auto">
          <a:xfrm>
            <a:off x="3575720" y="1749349"/>
            <a:ext cx="975818" cy="1024624"/>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Solids, liquids and gases - BBC Bitesize">
            <a:extLst>
              <a:ext uri="{FF2B5EF4-FFF2-40B4-BE49-F238E27FC236}">
                <a16:creationId xmlns:a16="http://schemas.microsoft.com/office/drawing/2014/main" id="{0E23FEE9-458B-4F69-9DB3-AD86E0C44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92" t="30660" r="32036" b="23013"/>
          <a:stretch/>
        </p:blipFill>
        <p:spPr bwMode="auto">
          <a:xfrm>
            <a:off x="4066102" y="3514806"/>
            <a:ext cx="1335766" cy="102462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Solids, liquids and gases - BBC Bitesize">
            <a:extLst>
              <a:ext uri="{FF2B5EF4-FFF2-40B4-BE49-F238E27FC236}">
                <a16:creationId xmlns:a16="http://schemas.microsoft.com/office/drawing/2014/main" id="{E141D450-A14D-4E12-B7E0-8289497605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147" t="11086" r="4566" b="23451"/>
          <a:stretch/>
        </p:blipFill>
        <p:spPr bwMode="auto">
          <a:xfrm>
            <a:off x="4125340" y="5245438"/>
            <a:ext cx="1033592" cy="144783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28185ED9-77B5-4D88-8930-3C1E3CC85D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0788" y="1757942"/>
            <a:ext cx="1355734" cy="986413"/>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Straight Connector 28">
            <a:extLst>
              <a:ext uri="{FF2B5EF4-FFF2-40B4-BE49-F238E27FC236}">
                <a16:creationId xmlns:a16="http://schemas.microsoft.com/office/drawing/2014/main" id="{3D98BFDC-C222-4EC3-AAA4-F3AED52CBDD3}"/>
              </a:ext>
            </a:extLst>
          </p:cNvPr>
          <p:cNvCxnSpPr/>
          <p:nvPr/>
        </p:nvCxnSpPr>
        <p:spPr>
          <a:xfrm>
            <a:off x="1625449" y="4590499"/>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46DA219-63C7-4E8D-8415-FA0B9927CE0D}"/>
              </a:ext>
            </a:extLst>
          </p:cNvPr>
          <p:cNvCxnSpPr/>
          <p:nvPr/>
        </p:nvCxnSpPr>
        <p:spPr>
          <a:xfrm>
            <a:off x="1631504" y="2852936"/>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14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9874"/>
            <a:ext cx="10848528"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INTERPARTICLE and INTERMOLECULAR FORCES </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C55DF84-599F-4300-B5A7-0374794FAD5A}"/>
              </a:ext>
            </a:extLst>
          </p:cNvPr>
          <p:cNvSpPr txBox="1"/>
          <p:nvPr/>
        </p:nvSpPr>
        <p:spPr>
          <a:xfrm>
            <a:off x="3811095" y="635145"/>
            <a:ext cx="4833183" cy="523220"/>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Two broad Categories of solids:</a:t>
            </a:r>
          </a:p>
        </p:txBody>
      </p:sp>
      <p:sp>
        <p:nvSpPr>
          <p:cNvPr id="9" name="TextBox 8">
            <a:extLst>
              <a:ext uri="{FF2B5EF4-FFF2-40B4-BE49-F238E27FC236}">
                <a16:creationId xmlns:a16="http://schemas.microsoft.com/office/drawing/2014/main" id="{6AC9FE94-0A0A-454C-8A78-688DDF019F04}"/>
              </a:ext>
            </a:extLst>
          </p:cNvPr>
          <p:cNvSpPr txBox="1"/>
          <p:nvPr/>
        </p:nvSpPr>
        <p:spPr>
          <a:xfrm>
            <a:off x="2408781" y="1521011"/>
            <a:ext cx="8526565" cy="523220"/>
          </a:xfrm>
          <a:prstGeom prst="rect">
            <a:avLst/>
          </a:prstGeom>
          <a:noFill/>
        </p:spPr>
        <p:txBody>
          <a:bodyPr wrap="none" rtlCol="0">
            <a:spAutoFit/>
          </a:bodyPr>
          <a:lstStyle/>
          <a:p>
            <a:r>
              <a:rPr lang="en-GB" sz="2800" b="1" dirty="0">
                <a:solidFill>
                  <a:srgbClr val="00B050"/>
                </a:solidFill>
                <a:latin typeface="Calibri" panose="020F0502020204030204" pitchFamily="34" charset="0"/>
                <a:cs typeface="Calibri" panose="020F0502020204030204" pitchFamily="34" charset="0"/>
              </a:rPr>
              <a:t>Infinite Arrays (IPF)                   </a:t>
            </a:r>
            <a:r>
              <a:rPr lang="en-GB" sz="2800" b="1" dirty="0">
                <a:solidFill>
                  <a:srgbClr val="0000FF"/>
                </a:solidFill>
                <a:latin typeface="Calibri" panose="020F0502020204030204" pitchFamily="34" charset="0"/>
                <a:cs typeface="Calibri" panose="020F0502020204030204" pitchFamily="34" charset="0"/>
              </a:rPr>
              <a:t>Discrete molecules (IMF)</a:t>
            </a:r>
          </a:p>
        </p:txBody>
      </p:sp>
      <p:sp>
        <p:nvSpPr>
          <p:cNvPr id="4" name="TextBox 3">
            <a:extLst>
              <a:ext uri="{FF2B5EF4-FFF2-40B4-BE49-F238E27FC236}">
                <a16:creationId xmlns:a16="http://schemas.microsoft.com/office/drawing/2014/main" id="{39BC5B56-567D-4CAE-8A91-AB6AEE4901AB}"/>
              </a:ext>
            </a:extLst>
          </p:cNvPr>
          <p:cNvSpPr txBox="1"/>
          <p:nvPr/>
        </p:nvSpPr>
        <p:spPr>
          <a:xfrm>
            <a:off x="1343472" y="2792284"/>
            <a:ext cx="3458704" cy="1754326"/>
          </a:xfrm>
          <a:prstGeom prst="rect">
            <a:avLst/>
          </a:prstGeom>
          <a:noFill/>
          <a:ln w="19050">
            <a:solidFill>
              <a:srgbClr val="00B050"/>
            </a:solidFill>
          </a:ln>
        </p:spPr>
        <p:txBody>
          <a:bodyPr wrap="none" rtlCol="0">
            <a:spAutoFit/>
          </a:bodyPr>
          <a:lstStyle/>
          <a:p>
            <a:r>
              <a:rPr lang="en-GB" sz="2800" b="1" dirty="0">
                <a:latin typeface="Calibri" panose="020F0502020204030204" pitchFamily="34" charset="0"/>
                <a:cs typeface="Calibri" panose="020F0502020204030204" pitchFamily="34" charset="0"/>
              </a:rPr>
              <a:t>IONIC BONDS</a:t>
            </a:r>
          </a:p>
          <a:p>
            <a:r>
              <a:rPr lang="en-GB" sz="2800" b="1" dirty="0">
                <a:latin typeface="Calibri" panose="020F0502020204030204" pitchFamily="34" charset="0"/>
                <a:cs typeface="Calibri" panose="020F0502020204030204" pitchFamily="34" charset="0"/>
              </a:rPr>
              <a:t>METALLIC BONDS</a:t>
            </a:r>
          </a:p>
          <a:p>
            <a:r>
              <a:rPr lang="en-GB" sz="2800" b="1" dirty="0">
                <a:latin typeface="Calibri" panose="020F0502020204030204" pitchFamily="34" charset="0"/>
                <a:cs typeface="Calibri" panose="020F0502020204030204" pitchFamily="34" charset="0"/>
              </a:rPr>
              <a:t>COVALENT BONDS</a:t>
            </a:r>
          </a:p>
          <a:p>
            <a:r>
              <a:rPr lang="en-GB" sz="2400" b="1" dirty="0">
                <a:latin typeface="Calibri" panose="020F0502020204030204" pitchFamily="34" charset="0"/>
                <a:cs typeface="Calibri" panose="020F0502020204030204" pitchFamily="34" charset="0"/>
              </a:rPr>
              <a:t>(network covalent arrays)</a:t>
            </a:r>
          </a:p>
        </p:txBody>
      </p:sp>
      <p:sp>
        <p:nvSpPr>
          <p:cNvPr id="11" name="TextBox 10">
            <a:extLst>
              <a:ext uri="{FF2B5EF4-FFF2-40B4-BE49-F238E27FC236}">
                <a16:creationId xmlns:a16="http://schemas.microsoft.com/office/drawing/2014/main" id="{313B2E65-3CAF-49DD-99E6-E2C13F1D52C1}"/>
              </a:ext>
            </a:extLst>
          </p:cNvPr>
          <p:cNvSpPr txBox="1"/>
          <p:nvPr/>
        </p:nvSpPr>
        <p:spPr>
          <a:xfrm>
            <a:off x="6651577" y="2796348"/>
            <a:ext cx="4616007" cy="1384995"/>
          </a:xfrm>
          <a:prstGeom prst="rect">
            <a:avLst/>
          </a:prstGeom>
          <a:noFill/>
          <a:ln w="19050">
            <a:solidFill>
              <a:srgbClr val="0000FF"/>
            </a:solidFill>
          </a:ln>
        </p:spPr>
        <p:txBody>
          <a:bodyPr wrap="none" rtlCol="0">
            <a:spAutoFit/>
          </a:bodyPr>
          <a:lstStyle/>
          <a:p>
            <a:r>
              <a:rPr lang="en-GB" sz="2800" b="1" dirty="0">
                <a:latin typeface="Calibri" panose="020F0502020204030204" pitchFamily="34" charset="0"/>
                <a:cs typeface="Calibri" panose="020F0502020204030204" pitchFamily="34" charset="0"/>
              </a:rPr>
              <a:t>DIPOLE-DIPOLE</a:t>
            </a:r>
          </a:p>
          <a:p>
            <a:r>
              <a:rPr lang="en-GB" sz="2800" b="1" dirty="0">
                <a:latin typeface="Calibri" panose="020F0502020204030204" pitchFamily="34" charset="0"/>
                <a:cs typeface="Calibri" panose="020F0502020204030204" pitchFamily="34" charset="0"/>
              </a:rPr>
              <a:t>LONDON DISPERSION FORCES</a:t>
            </a:r>
          </a:p>
          <a:p>
            <a:r>
              <a:rPr lang="en-GB" sz="2800" b="1" dirty="0">
                <a:latin typeface="Calibri" panose="020F0502020204030204" pitchFamily="34" charset="0"/>
                <a:cs typeface="Calibri" panose="020F0502020204030204" pitchFamily="34" charset="0"/>
              </a:rPr>
              <a:t>HYDROGEN BONDING</a:t>
            </a:r>
          </a:p>
        </p:txBody>
      </p:sp>
      <p:cxnSp>
        <p:nvCxnSpPr>
          <p:cNvPr id="10" name="Straight Arrow Connector 9">
            <a:extLst>
              <a:ext uri="{FF2B5EF4-FFF2-40B4-BE49-F238E27FC236}">
                <a16:creationId xmlns:a16="http://schemas.microsoft.com/office/drawing/2014/main" id="{2031C2A4-E1E8-4AC8-8108-7F07690F1663}"/>
              </a:ext>
            </a:extLst>
          </p:cNvPr>
          <p:cNvCxnSpPr>
            <a:cxnSpLocks/>
          </p:cNvCxnSpPr>
          <p:nvPr/>
        </p:nvCxnSpPr>
        <p:spPr>
          <a:xfrm flipH="1">
            <a:off x="3277286" y="2014179"/>
            <a:ext cx="659179" cy="763473"/>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3451966-BE71-40FC-9102-92DB71C5178E}"/>
              </a:ext>
            </a:extLst>
          </p:cNvPr>
          <p:cNvCxnSpPr>
            <a:cxnSpLocks/>
          </p:cNvCxnSpPr>
          <p:nvPr/>
        </p:nvCxnSpPr>
        <p:spPr>
          <a:xfrm>
            <a:off x="8040216" y="2012257"/>
            <a:ext cx="782605" cy="780027"/>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59FACA-473F-42B3-9A21-275C763BDDC8}"/>
              </a:ext>
            </a:extLst>
          </p:cNvPr>
          <p:cNvSpPr txBox="1"/>
          <p:nvPr/>
        </p:nvSpPr>
        <p:spPr>
          <a:xfrm>
            <a:off x="1199456" y="4858158"/>
            <a:ext cx="4155660" cy="1384995"/>
          </a:xfrm>
          <a:prstGeom prst="rect">
            <a:avLst/>
          </a:prstGeom>
          <a:noFill/>
        </p:spPr>
        <p:txBody>
          <a:bodyPr wrap="square" rtlCol="0">
            <a:spAutoFit/>
          </a:bodyPr>
          <a:lstStyle/>
          <a:p>
            <a:r>
              <a:rPr lang="en-US" sz="28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p:txBody>
      </p:sp>
      <p:sp>
        <p:nvSpPr>
          <p:cNvPr id="21" name="TextBox 20">
            <a:extLst>
              <a:ext uri="{FF2B5EF4-FFF2-40B4-BE49-F238E27FC236}">
                <a16:creationId xmlns:a16="http://schemas.microsoft.com/office/drawing/2014/main" id="{E6D0AA14-A7B3-47E6-B850-C74FDB1BC237}"/>
              </a:ext>
            </a:extLst>
          </p:cNvPr>
          <p:cNvSpPr txBox="1"/>
          <p:nvPr/>
        </p:nvSpPr>
        <p:spPr>
          <a:xfrm>
            <a:off x="6528048" y="4813770"/>
            <a:ext cx="5544682" cy="1815882"/>
          </a:xfrm>
          <a:prstGeom prst="rect">
            <a:avLst/>
          </a:prstGeom>
          <a:noFill/>
        </p:spPr>
        <p:txBody>
          <a:bodyPr wrap="square" rtlCol="0">
            <a:spAutoFit/>
          </a:bodyPr>
          <a:lstStyle/>
          <a:p>
            <a:r>
              <a:rPr lang="en-US" sz="28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2800" dirty="0">
                <a:solidFill>
                  <a:srgbClr val="202124"/>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62458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F7B7907-EA31-4602-8511-D3C9BCA209E8}"/>
              </a:ext>
            </a:extLst>
          </p:cNvPr>
          <p:cNvPicPr>
            <a:picLocks noChangeAspect="1"/>
          </p:cNvPicPr>
          <p:nvPr/>
        </p:nvPicPr>
        <p:blipFill rotWithShape="1">
          <a:blip r:embed="rId3"/>
          <a:srcRect l="4387" t="39800" r="75805" b="18872"/>
          <a:stretch/>
        </p:blipFill>
        <p:spPr>
          <a:xfrm>
            <a:off x="6284375" y="1809937"/>
            <a:ext cx="5907625" cy="4333459"/>
          </a:xfrm>
          <a:prstGeom prst="rect">
            <a:avLst/>
          </a:prstGeom>
        </p:spPr>
      </p:pic>
      <p:sp>
        <p:nvSpPr>
          <p:cNvPr id="2" name="TextBox 1">
            <a:extLst>
              <a:ext uri="{FF2B5EF4-FFF2-40B4-BE49-F238E27FC236}">
                <a16:creationId xmlns:a16="http://schemas.microsoft.com/office/drawing/2014/main" id="{82FD9A00-4DEB-4430-B3F8-3AF236262856}"/>
              </a:ext>
            </a:extLst>
          </p:cNvPr>
          <p:cNvSpPr txBox="1"/>
          <p:nvPr/>
        </p:nvSpPr>
        <p:spPr>
          <a:xfrm>
            <a:off x="7392144" y="1086351"/>
            <a:ext cx="2896883" cy="492443"/>
          </a:xfrm>
          <a:prstGeom prst="rect">
            <a:avLst/>
          </a:prstGeom>
          <a:noFill/>
        </p:spPr>
        <p:txBody>
          <a:bodyPr wrap="square" rtlCol="0">
            <a:spAutoFit/>
          </a:bodyPr>
          <a:lstStyle/>
          <a:p>
            <a:r>
              <a:rPr lang="en-GB" sz="2600" b="1" dirty="0">
                <a:solidFill>
                  <a:srgbClr val="FFC000"/>
                </a:solidFill>
                <a:cs typeface="Calibri" panose="020F0502020204030204" pitchFamily="34" charset="0"/>
              </a:rPr>
              <a:t>SODIUM</a:t>
            </a:r>
            <a:r>
              <a:rPr lang="en-GB" sz="2600" b="1" dirty="0">
                <a:cs typeface="Calibri" panose="020F0502020204030204" pitchFamily="34" charset="0"/>
              </a:rPr>
              <a:t> </a:t>
            </a:r>
            <a:r>
              <a:rPr lang="en-GB" sz="2600" b="1" dirty="0">
                <a:solidFill>
                  <a:srgbClr val="00B050"/>
                </a:solidFill>
                <a:cs typeface="Calibri" panose="020F0502020204030204" pitchFamily="34" charset="0"/>
              </a:rPr>
              <a:t>CHLORIDE</a:t>
            </a:r>
          </a:p>
        </p:txBody>
      </p:sp>
      <p:sp>
        <p:nvSpPr>
          <p:cNvPr id="13" name="TextBox 12">
            <a:extLst>
              <a:ext uri="{FF2B5EF4-FFF2-40B4-BE49-F238E27FC236}">
                <a16:creationId xmlns:a16="http://schemas.microsoft.com/office/drawing/2014/main" id="{82D654C7-C359-45D5-9211-7CF6D7DB4DDA}"/>
              </a:ext>
            </a:extLst>
          </p:cNvPr>
          <p:cNvSpPr txBox="1"/>
          <p:nvPr/>
        </p:nvSpPr>
        <p:spPr>
          <a:xfrm>
            <a:off x="8699144" y="6365557"/>
            <a:ext cx="3075650" cy="492443"/>
          </a:xfrm>
          <a:prstGeom prst="rect">
            <a:avLst/>
          </a:prstGeom>
          <a:noFill/>
        </p:spPr>
        <p:txBody>
          <a:bodyPr wrap="square" rtlCol="0">
            <a:spAutoFit/>
          </a:bodyPr>
          <a:lstStyle/>
          <a:p>
            <a:r>
              <a:rPr lang="en-GB" sz="2600" b="1" dirty="0">
                <a:solidFill>
                  <a:srgbClr val="C00000"/>
                </a:solidFill>
                <a:cs typeface="Calibri" panose="020F0502020204030204" pitchFamily="34" charset="0"/>
              </a:rPr>
              <a:t>VERY, VERY STRONG</a:t>
            </a:r>
          </a:p>
        </p:txBody>
      </p:sp>
      <p:sp>
        <p:nvSpPr>
          <p:cNvPr id="3" name="Title 2">
            <a:extLst>
              <a:ext uri="{FF2B5EF4-FFF2-40B4-BE49-F238E27FC236}">
                <a16:creationId xmlns:a16="http://schemas.microsoft.com/office/drawing/2014/main" id="{DA8A61B5-0BC5-4B0A-9B9E-93917D149EFE}"/>
              </a:ext>
            </a:extLst>
          </p:cNvPr>
          <p:cNvSpPr>
            <a:spLocks noGrp="1"/>
          </p:cNvSpPr>
          <p:nvPr>
            <p:ph type="title"/>
          </p:nvPr>
        </p:nvSpPr>
        <p:spPr>
          <a:xfrm>
            <a:off x="950287" y="-75733"/>
            <a:ext cx="10364451" cy="979137"/>
          </a:xfrm>
        </p:spPr>
        <p:txBody>
          <a:bodyPr/>
          <a:lstStyle/>
          <a:p>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p:txBody>
      </p:sp>
      <p:sp>
        <p:nvSpPr>
          <p:cNvPr id="11" name="TextBox 10">
            <a:extLst>
              <a:ext uri="{FF2B5EF4-FFF2-40B4-BE49-F238E27FC236}">
                <a16:creationId xmlns:a16="http://schemas.microsoft.com/office/drawing/2014/main" id="{D53E7C77-C12F-459A-AE2A-82FE88FE3B5A}"/>
              </a:ext>
            </a:extLst>
          </p:cNvPr>
          <p:cNvSpPr txBox="1"/>
          <p:nvPr/>
        </p:nvSpPr>
        <p:spPr>
          <a:xfrm>
            <a:off x="45095" y="903404"/>
            <a:ext cx="6087417" cy="5051191"/>
          </a:xfrm>
          <a:prstGeom prst="rect">
            <a:avLst/>
          </a:prstGeom>
          <a:noFill/>
        </p:spPr>
        <p:txBody>
          <a:bodyPr wrap="square" rtlCol="0">
            <a:spAutoFit/>
          </a:bodyPr>
          <a:lstStyle/>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exists between oppositely charged ions (atoms or groups of atoms with an electrostatic charge; </a:t>
            </a:r>
            <a:r>
              <a:rPr lang="en-GB" sz="2800" dirty="0">
                <a:solidFill>
                  <a:srgbClr val="00B050"/>
                </a:solidFill>
                <a:cs typeface="Calibri" panose="020F0502020204030204" pitchFamily="34" charset="0"/>
              </a:rPr>
              <a:t>ANION</a:t>
            </a:r>
            <a:r>
              <a:rPr lang="en-GB" sz="2800" b="1" baseline="30000" dirty="0">
                <a:solidFill>
                  <a:srgbClr val="00B050"/>
                </a:solidFill>
                <a:cs typeface="Calibri" panose="020F0502020204030204" pitchFamily="34" charset="0"/>
              </a:rPr>
              <a:t>-</a:t>
            </a:r>
            <a:r>
              <a:rPr lang="en-GB" sz="2800" dirty="0">
                <a:cs typeface="Calibri" panose="020F0502020204030204" pitchFamily="34" charset="0"/>
              </a:rPr>
              <a:t>, </a:t>
            </a:r>
            <a:r>
              <a:rPr lang="en-GB" sz="2800" dirty="0">
                <a:solidFill>
                  <a:srgbClr val="FFC000"/>
                </a:solidFill>
                <a:cs typeface="Calibri" panose="020F0502020204030204" pitchFamily="34" charset="0"/>
              </a:rPr>
              <a:t>CATION</a:t>
            </a:r>
            <a:r>
              <a:rPr lang="en-GB" sz="2800" b="1" baseline="30000" dirty="0">
                <a:solidFill>
                  <a:srgbClr val="FFC000"/>
                </a:solidFill>
                <a:cs typeface="Calibri" panose="020F0502020204030204" pitchFamily="34" charset="0"/>
              </a:rPr>
              <a:t>+</a:t>
            </a:r>
            <a:r>
              <a:rPr lang="en-GB" sz="28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forms when </a:t>
            </a:r>
            <a:r>
              <a:rPr lang="en-GB" sz="2800" u="sng" dirty="0">
                <a:cs typeface="Calibri" panose="020F0502020204030204" pitchFamily="34" charset="0"/>
              </a:rPr>
              <a:t>electrons are transferred </a:t>
            </a:r>
            <a:r>
              <a:rPr lang="en-GB" sz="2800" dirty="0">
                <a:cs typeface="Calibri" panose="020F0502020204030204" pitchFamily="34" charset="0"/>
              </a:rPr>
              <a:t>from a </a:t>
            </a:r>
            <a:r>
              <a:rPr lang="en-GB" sz="2800" dirty="0">
                <a:solidFill>
                  <a:srgbClr val="FFC000"/>
                </a:solidFill>
                <a:cs typeface="Calibri" panose="020F0502020204030204" pitchFamily="34" charset="0"/>
              </a:rPr>
              <a:t>metal</a:t>
            </a:r>
            <a:r>
              <a:rPr lang="en-GB" sz="2800" dirty="0">
                <a:cs typeface="Calibri" panose="020F0502020204030204" pitchFamily="34" charset="0"/>
              </a:rPr>
              <a:t> to a </a:t>
            </a:r>
            <a:r>
              <a:rPr lang="en-GB" sz="2800" dirty="0">
                <a:solidFill>
                  <a:srgbClr val="00CC00"/>
                </a:solidFill>
                <a:cs typeface="Calibri" panose="020F0502020204030204" pitchFamily="34" charset="0"/>
              </a:rPr>
              <a:t>non-metal</a:t>
            </a:r>
            <a:r>
              <a:rPr lang="en-GB" sz="2800" dirty="0">
                <a:cs typeface="Calibri" panose="020F0502020204030204" pitchFamily="34" charset="0"/>
              </a:rPr>
              <a:t> in order to obtain a full valence shell for both atoms (8 electrons-octet)</a:t>
            </a:r>
          </a:p>
        </p:txBody>
      </p:sp>
    </p:spTree>
    <p:extLst>
      <p:ext uri="{BB962C8B-B14F-4D97-AF65-F5344CB8AC3E}">
        <p14:creationId xmlns:p14="http://schemas.microsoft.com/office/powerpoint/2010/main" val="110007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F59D76E7-1B8B-47BE-AB6B-200215CC97CE}"/>
              </a:ext>
            </a:extLst>
          </p:cNvPr>
          <p:cNvGrpSpPr/>
          <p:nvPr/>
        </p:nvGrpSpPr>
        <p:grpSpPr>
          <a:xfrm>
            <a:off x="6436565" y="804842"/>
            <a:ext cx="4878173" cy="3043546"/>
            <a:chOff x="1763688" y="2178808"/>
            <a:chExt cx="3816424" cy="2376264"/>
          </a:xfrm>
        </p:grpSpPr>
        <p:sp>
          <p:nvSpPr>
            <p:cNvPr id="2" name="Oval 1">
              <a:extLst>
                <a:ext uri="{FF2B5EF4-FFF2-40B4-BE49-F238E27FC236}">
                  <a16:creationId xmlns:a16="http://schemas.microsoft.com/office/drawing/2014/main" id="{3C7CF8B5-16A9-4489-A6F3-EF8516D6636C}"/>
                </a:ext>
              </a:extLst>
            </p:cNvPr>
            <p:cNvSpPr/>
            <p:nvPr/>
          </p:nvSpPr>
          <p:spPr>
            <a:xfrm rot="495659">
              <a:off x="1763688" y="2178808"/>
              <a:ext cx="3816424" cy="2376264"/>
            </a:xfrm>
            <a:prstGeom prst="ellipse">
              <a:avLst/>
            </a:prstGeom>
            <a:gradFill flip="none" rotWithShape="1">
              <a:gsLst>
                <a:gs pos="0">
                  <a:srgbClr val="92D050"/>
                </a:gs>
                <a:gs pos="54000">
                  <a:schemeClr val="accent1">
                    <a:shade val="100000"/>
                    <a:satMod val="115000"/>
                  </a:schemeClr>
                </a:gs>
              </a:gsLst>
              <a:lin ang="16200000" scaled="0"/>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745E2723-3BB9-4FE9-AE55-A4823640B106}"/>
                </a:ext>
              </a:extLst>
            </p:cNvPr>
            <p:cNvGrpSpPr>
              <a:grpSpLocks noChangeAspect="1"/>
            </p:cNvGrpSpPr>
            <p:nvPr/>
          </p:nvGrpSpPr>
          <p:grpSpPr>
            <a:xfrm>
              <a:off x="2239134" y="2528900"/>
              <a:ext cx="355065" cy="403042"/>
              <a:chOff x="2239132" y="2528900"/>
              <a:chExt cx="380617" cy="432047"/>
            </a:xfrm>
          </p:grpSpPr>
          <p:sp>
            <p:nvSpPr>
              <p:cNvPr id="4" name="Oval 3">
                <a:extLst>
                  <a:ext uri="{FF2B5EF4-FFF2-40B4-BE49-F238E27FC236}">
                    <a16:creationId xmlns:a16="http://schemas.microsoft.com/office/drawing/2014/main" id="{648DD637-C175-47D6-9233-3224BE28C31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4789B8E-423B-4F1A-9738-0E7766805E6D}"/>
                  </a:ext>
                </a:extLst>
              </p:cNvPr>
              <p:cNvSpPr txBox="1"/>
              <p:nvPr/>
            </p:nvSpPr>
            <p:spPr>
              <a:xfrm>
                <a:off x="2277451" y="2565036"/>
                <a:ext cx="342298" cy="395911"/>
              </a:xfrm>
              <a:prstGeom prst="rect">
                <a:avLst/>
              </a:prstGeom>
              <a:noFill/>
            </p:spPr>
            <p:txBody>
              <a:bodyPr wrap="none" rtlCol="0">
                <a:spAutoFit/>
              </a:bodyPr>
              <a:lstStyle/>
              <a:p>
                <a:r>
                  <a:rPr lang="en-GB" dirty="0"/>
                  <a:t>+</a:t>
                </a:r>
              </a:p>
            </p:txBody>
          </p:sp>
        </p:grpSp>
        <p:grpSp>
          <p:nvGrpSpPr>
            <p:cNvPr id="12" name="Group 11">
              <a:extLst>
                <a:ext uri="{FF2B5EF4-FFF2-40B4-BE49-F238E27FC236}">
                  <a16:creationId xmlns:a16="http://schemas.microsoft.com/office/drawing/2014/main" id="{28AD5FDB-9D21-49F4-B324-E472E558F342}"/>
                </a:ext>
              </a:extLst>
            </p:cNvPr>
            <p:cNvGrpSpPr>
              <a:grpSpLocks noChangeAspect="1"/>
            </p:cNvGrpSpPr>
            <p:nvPr/>
          </p:nvGrpSpPr>
          <p:grpSpPr>
            <a:xfrm>
              <a:off x="2975163" y="2528735"/>
              <a:ext cx="346003" cy="403602"/>
              <a:chOff x="2239132" y="2528900"/>
              <a:chExt cx="370903" cy="432647"/>
            </a:xfrm>
          </p:grpSpPr>
          <p:sp>
            <p:nvSpPr>
              <p:cNvPr id="13" name="Oval 12">
                <a:extLst>
                  <a:ext uri="{FF2B5EF4-FFF2-40B4-BE49-F238E27FC236}">
                    <a16:creationId xmlns:a16="http://schemas.microsoft.com/office/drawing/2014/main" id="{34C95E60-17A6-4183-85B4-5E7D38CC696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AC62316-1481-4F8E-9330-D278420116A2}"/>
                  </a:ext>
                </a:extLst>
              </p:cNvPr>
              <p:cNvSpPr txBox="1"/>
              <p:nvPr/>
            </p:nvSpPr>
            <p:spPr>
              <a:xfrm>
                <a:off x="2267737" y="2565636"/>
                <a:ext cx="342298" cy="395911"/>
              </a:xfrm>
              <a:prstGeom prst="rect">
                <a:avLst/>
              </a:prstGeom>
              <a:noFill/>
            </p:spPr>
            <p:txBody>
              <a:bodyPr wrap="none" rtlCol="0">
                <a:spAutoFit/>
              </a:bodyPr>
              <a:lstStyle/>
              <a:p>
                <a:r>
                  <a:rPr lang="en-GB" dirty="0"/>
                  <a:t>+</a:t>
                </a:r>
              </a:p>
            </p:txBody>
          </p:sp>
        </p:grpSp>
        <p:grpSp>
          <p:nvGrpSpPr>
            <p:cNvPr id="15" name="Group 14">
              <a:extLst>
                <a:ext uri="{FF2B5EF4-FFF2-40B4-BE49-F238E27FC236}">
                  <a16:creationId xmlns:a16="http://schemas.microsoft.com/office/drawing/2014/main" id="{FFE20ED5-8608-4503-9DE7-E42BF8C5104B}"/>
                </a:ext>
              </a:extLst>
            </p:cNvPr>
            <p:cNvGrpSpPr>
              <a:grpSpLocks noChangeAspect="1"/>
            </p:cNvGrpSpPr>
            <p:nvPr/>
          </p:nvGrpSpPr>
          <p:grpSpPr>
            <a:xfrm>
              <a:off x="3696722" y="2532758"/>
              <a:ext cx="335869" cy="393657"/>
              <a:chOff x="2239132" y="2528900"/>
              <a:chExt cx="360040" cy="421987"/>
            </a:xfrm>
          </p:grpSpPr>
          <p:sp>
            <p:nvSpPr>
              <p:cNvPr id="16" name="Oval 15">
                <a:extLst>
                  <a:ext uri="{FF2B5EF4-FFF2-40B4-BE49-F238E27FC236}">
                    <a16:creationId xmlns:a16="http://schemas.microsoft.com/office/drawing/2014/main" id="{942C29FA-EDC7-4399-8392-5DCD86AABED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32972E7-CF16-46F9-8B1E-A7EE5302C65C}"/>
                  </a:ext>
                </a:extLst>
              </p:cNvPr>
              <p:cNvSpPr txBox="1"/>
              <p:nvPr/>
            </p:nvSpPr>
            <p:spPr>
              <a:xfrm>
                <a:off x="2254730" y="2554976"/>
                <a:ext cx="342298" cy="395911"/>
              </a:xfrm>
              <a:prstGeom prst="rect">
                <a:avLst/>
              </a:prstGeom>
              <a:noFill/>
            </p:spPr>
            <p:txBody>
              <a:bodyPr wrap="none" rtlCol="0">
                <a:spAutoFit/>
              </a:bodyPr>
              <a:lstStyle/>
              <a:p>
                <a:r>
                  <a:rPr lang="en-GB" dirty="0"/>
                  <a:t>+</a:t>
                </a:r>
              </a:p>
            </p:txBody>
          </p:sp>
        </p:grpSp>
        <p:grpSp>
          <p:nvGrpSpPr>
            <p:cNvPr id="18" name="Group 17">
              <a:extLst>
                <a:ext uri="{FF2B5EF4-FFF2-40B4-BE49-F238E27FC236}">
                  <a16:creationId xmlns:a16="http://schemas.microsoft.com/office/drawing/2014/main" id="{38F18530-1002-4FA5-8DF5-5DE9D56E3E82}"/>
                </a:ext>
              </a:extLst>
            </p:cNvPr>
            <p:cNvGrpSpPr>
              <a:grpSpLocks noChangeAspect="1"/>
            </p:cNvGrpSpPr>
            <p:nvPr/>
          </p:nvGrpSpPr>
          <p:grpSpPr>
            <a:xfrm>
              <a:off x="4415646" y="2514269"/>
              <a:ext cx="356137" cy="383311"/>
              <a:chOff x="2239132" y="2528900"/>
              <a:chExt cx="381766" cy="410896"/>
            </a:xfrm>
          </p:grpSpPr>
          <p:sp>
            <p:nvSpPr>
              <p:cNvPr id="19" name="Oval 18">
                <a:extLst>
                  <a:ext uri="{FF2B5EF4-FFF2-40B4-BE49-F238E27FC236}">
                    <a16:creationId xmlns:a16="http://schemas.microsoft.com/office/drawing/2014/main" id="{1659C4EF-E207-4935-9781-6E62591510A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7A9351E5-9B3C-45DF-A683-7C72C7E6A1DD}"/>
                  </a:ext>
                </a:extLst>
              </p:cNvPr>
              <p:cNvSpPr txBox="1"/>
              <p:nvPr/>
            </p:nvSpPr>
            <p:spPr>
              <a:xfrm>
                <a:off x="2278600" y="2543885"/>
                <a:ext cx="342298" cy="395911"/>
              </a:xfrm>
              <a:prstGeom prst="rect">
                <a:avLst/>
              </a:prstGeom>
              <a:noFill/>
            </p:spPr>
            <p:txBody>
              <a:bodyPr wrap="none" rtlCol="0">
                <a:spAutoFit/>
              </a:bodyPr>
              <a:lstStyle/>
              <a:p>
                <a:r>
                  <a:rPr lang="en-GB" dirty="0"/>
                  <a:t>+</a:t>
                </a:r>
              </a:p>
            </p:txBody>
          </p:sp>
        </p:grpSp>
        <p:grpSp>
          <p:nvGrpSpPr>
            <p:cNvPr id="24" name="Group 23">
              <a:extLst>
                <a:ext uri="{FF2B5EF4-FFF2-40B4-BE49-F238E27FC236}">
                  <a16:creationId xmlns:a16="http://schemas.microsoft.com/office/drawing/2014/main" id="{97B3DB25-4611-4C9A-BCAB-57BE41205162}"/>
                </a:ext>
              </a:extLst>
            </p:cNvPr>
            <p:cNvGrpSpPr>
              <a:grpSpLocks noChangeAspect="1"/>
            </p:cNvGrpSpPr>
            <p:nvPr/>
          </p:nvGrpSpPr>
          <p:grpSpPr>
            <a:xfrm>
              <a:off x="2563904" y="2992601"/>
              <a:ext cx="343384" cy="382255"/>
              <a:chOff x="2239132" y="2528900"/>
              <a:chExt cx="368095" cy="409764"/>
            </a:xfrm>
          </p:grpSpPr>
          <p:sp>
            <p:nvSpPr>
              <p:cNvPr id="25" name="Oval 24">
                <a:extLst>
                  <a:ext uri="{FF2B5EF4-FFF2-40B4-BE49-F238E27FC236}">
                    <a16:creationId xmlns:a16="http://schemas.microsoft.com/office/drawing/2014/main" id="{4441C10D-BD74-4585-933A-1470EDDC43C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F3655A6-43A4-4B5D-B514-ACF6073CBA70}"/>
                  </a:ext>
                </a:extLst>
              </p:cNvPr>
              <p:cNvSpPr txBox="1"/>
              <p:nvPr/>
            </p:nvSpPr>
            <p:spPr>
              <a:xfrm>
                <a:off x="2264929" y="2542753"/>
                <a:ext cx="342298" cy="395911"/>
              </a:xfrm>
              <a:prstGeom prst="rect">
                <a:avLst/>
              </a:prstGeom>
              <a:noFill/>
            </p:spPr>
            <p:txBody>
              <a:bodyPr wrap="none" rtlCol="0">
                <a:spAutoFit/>
              </a:bodyPr>
              <a:lstStyle/>
              <a:p>
                <a:r>
                  <a:rPr lang="en-GB" dirty="0"/>
                  <a:t>+</a:t>
                </a:r>
              </a:p>
            </p:txBody>
          </p:sp>
        </p:grpSp>
        <p:grpSp>
          <p:nvGrpSpPr>
            <p:cNvPr id="27" name="Group 26">
              <a:extLst>
                <a:ext uri="{FF2B5EF4-FFF2-40B4-BE49-F238E27FC236}">
                  <a16:creationId xmlns:a16="http://schemas.microsoft.com/office/drawing/2014/main" id="{723E8195-CADD-486B-89BC-D99859669532}"/>
                </a:ext>
              </a:extLst>
            </p:cNvPr>
            <p:cNvGrpSpPr>
              <a:grpSpLocks noChangeAspect="1"/>
            </p:cNvGrpSpPr>
            <p:nvPr/>
          </p:nvGrpSpPr>
          <p:grpSpPr>
            <a:xfrm>
              <a:off x="3299933" y="2992435"/>
              <a:ext cx="344673" cy="382421"/>
              <a:chOff x="2239132" y="2528900"/>
              <a:chExt cx="369477" cy="409942"/>
            </a:xfrm>
          </p:grpSpPr>
          <p:sp>
            <p:nvSpPr>
              <p:cNvPr id="28" name="Oval 27">
                <a:extLst>
                  <a:ext uri="{FF2B5EF4-FFF2-40B4-BE49-F238E27FC236}">
                    <a16:creationId xmlns:a16="http://schemas.microsoft.com/office/drawing/2014/main" id="{BFD189DB-0065-4C2B-8873-EDAE9813C75D}"/>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3F172039-C47D-441E-8E45-B2FCABB61199}"/>
                  </a:ext>
                </a:extLst>
              </p:cNvPr>
              <p:cNvSpPr txBox="1"/>
              <p:nvPr/>
            </p:nvSpPr>
            <p:spPr>
              <a:xfrm>
                <a:off x="2266311" y="2542931"/>
                <a:ext cx="342298" cy="395911"/>
              </a:xfrm>
              <a:prstGeom prst="rect">
                <a:avLst/>
              </a:prstGeom>
              <a:noFill/>
            </p:spPr>
            <p:txBody>
              <a:bodyPr wrap="none" rtlCol="0">
                <a:spAutoFit/>
              </a:bodyPr>
              <a:lstStyle/>
              <a:p>
                <a:r>
                  <a:rPr lang="en-GB" dirty="0"/>
                  <a:t>+</a:t>
                </a:r>
              </a:p>
            </p:txBody>
          </p:sp>
        </p:grpSp>
        <p:grpSp>
          <p:nvGrpSpPr>
            <p:cNvPr id="30" name="Group 29">
              <a:extLst>
                <a:ext uri="{FF2B5EF4-FFF2-40B4-BE49-F238E27FC236}">
                  <a16:creationId xmlns:a16="http://schemas.microsoft.com/office/drawing/2014/main" id="{1AD071A4-24DF-4470-BC14-62E0B03878B3}"/>
                </a:ext>
              </a:extLst>
            </p:cNvPr>
            <p:cNvGrpSpPr>
              <a:grpSpLocks noChangeAspect="1"/>
            </p:cNvGrpSpPr>
            <p:nvPr/>
          </p:nvGrpSpPr>
          <p:grpSpPr>
            <a:xfrm>
              <a:off x="4021490" y="2996458"/>
              <a:ext cx="365537" cy="389182"/>
              <a:chOff x="2239132" y="2528900"/>
              <a:chExt cx="391843" cy="417190"/>
            </a:xfrm>
          </p:grpSpPr>
          <p:sp>
            <p:nvSpPr>
              <p:cNvPr id="31" name="Oval 30">
                <a:extLst>
                  <a:ext uri="{FF2B5EF4-FFF2-40B4-BE49-F238E27FC236}">
                    <a16:creationId xmlns:a16="http://schemas.microsoft.com/office/drawing/2014/main" id="{79201D6B-4DE4-4473-BDED-902DF1C97F5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5BC6F29D-A664-4F3B-A615-52DB90E3F595}"/>
                  </a:ext>
                </a:extLst>
              </p:cNvPr>
              <p:cNvSpPr txBox="1"/>
              <p:nvPr/>
            </p:nvSpPr>
            <p:spPr>
              <a:xfrm>
                <a:off x="2288677" y="2550179"/>
                <a:ext cx="342298" cy="395911"/>
              </a:xfrm>
              <a:prstGeom prst="rect">
                <a:avLst/>
              </a:prstGeom>
              <a:noFill/>
            </p:spPr>
            <p:txBody>
              <a:bodyPr wrap="none" rtlCol="0">
                <a:spAutoFit/>
              </a:bodyPr>
              <a:lstStyle/>
              <a:p>
                <a:r>
                  <a:rPr lang="en-GB" dirty="0"/>
                  <a:t>+</a:t>
                </a:r>
              </a:p>
            </p:txBody>
          </p:sp>
        </p:grpSp>
        <p:grpSp>
          <p:nvGrpSpPr>
            <p:cNvPr id="33" name="Group 32">
              <a:extLst>
                <a:ext uri="{FF2B5EF4-FFF2-40B4-BE49-F238E27FC236}">
                  <a16:creationId xmlns:a16="http://schemas.microsoft.com/office/drawing/2014/main" id="{C9532736-69BB-4442-B097-A0F4B3133B50}"/>
                </a:ext>
              </a:extLst>
            </p:cNvPr>
            <p:cNvGrpSpPr>
              <a:grpSpLocks noChangeAspect="1"/>
            </p:cNvGrpSpPr>
            <p:nvPr/>
          </p:nvGrpSpPr>
          <p:grpSpPr>
            <a:xfrm>
              <a:off x="4740416" y="2977969"/>
              <a:ext cx="362868" cy="391424"/>
              <a:chOff x="2239132" y="2528900"/>
              <a:chExt cx="388981" cy="419593"/>
            </a:xfrm>
          </p:grpSpPr>
          <p:sp>
            <p:nvSpPr>
              <p:cNvPr id="34" name="Oval 33">
                <a:extLst>
                  <a:ext uri="{FF2B5EF4-FFF2-40B4-BE49-F238E27FC236}">
                    <a16:creationId xmlns:a16="http://schemas.microsoft.com/office/drawing/2014/main" id="{3467C626-7669-4B0E-B93F-86EA5DF5860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BC1FE7D6-90F0-4019-A743-29CDADC4F34F}"/>
                  </a:ext>
                </a:extLst>
              </p:cNvPr>
              <p:cNvSpPr txBox="1"/>
              <p:nvPr/>
            </p:nvSpPr>
            <p:spPr>
              <a:xfrm>
                <a:off x="2285815" y="2552582"/>
                <a:ext cx="342298" cy="395911"/>
              </a:xfrm>
              <a:prstGeom prst="rect">
                <a:avLst/>
              </a:prstGeom>
              <a:noFill/>
            </p:spPr>
            <p:txBody>
              <a:bodyPr wrap="none" rtlCol="0">
                <a:spAutoFit/>
              </a:bodyPr>
              <a:lstStyle/>
              <a:p>
                <a:r>
                  <a:rPr lang="en-GB" dirty="0"/>
                  <a:t>+</a:t>
                </a:r>
              </a:p>
            </p:txBody>
          </p:sp>
        </p:grpSp>
        <p:grpSp>
          <p:nvGrpSpPr>
            <p:cNvPr id="36" name="Group 35">
              <a:extLst>
                <a:ext uri="{FF2B5EF4-FFF2-40B4-BE49-F238E27FC236}">
                  <a16:creationId xmlns:a16="http://schemas.microsoft.com/office/drawing/2014/main" id="{2C7FCB89-8458-4ECA-A6E4-A5440F95522A}"/>
                </a:ext>
              </a:extLst>
            </p:cNvPr>
            <p:cNvGrpSpPr>
              <a:grpSpLocks noChangeAspect="1"/>
            </p:cNvGrpSpPr>
            <p:nvPr/>
          </p:nvGrpSpPr>
          <p:grpSpPr>
            <a:xfrm>
              <a:off x="2239136" y="3418610"/>
              <a:ext cx="344801" cy="393346"/>
              <a:chOff x="2239132" y="2528900"/>
              <a:chExt cx="369614" cy="421653"/>
            </a:xfrm>
          </p:grpSpPr>
          <p:sp>
            <p:nvSpPr>
              <p:cNvPr id="37" name="Oval 36">
                <a:extLst>
                  <a:ext uri="{FF2B5EF4-FFF2-40B4-BE49-F238E27FC236}">
                    <a16:creationId xmlns:a16="http://schemas.microsoft.com/office/drawing/2014/main" id="{6E333224-B603-4117-94A8-146AEE62BFE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26CC3BDF-0770-4952-8C67-D6FBF9932F88}"/>
                  </a:ext>
                </a:extLst>
              </p:cNvPr>
              <p:cNvSpPr txBox="1"/>
              <p:nvPr/>
            </p:nvSpPr>
            <p:spPr>
              <a:xfrm>
                <a:off x="2266448" y="2554642"/>
                <a:ext cx="342298" cy="395911"/>
              </a:xfrm>
              <a:prstGeom prst="rect">
                <a:avLst/>
              </a:prstGeom>
              <a:noFill/>
            </p:spPr>
            <p:txBody>
              <a:bodyPr wrap="none" rtlCol="0">
                <a:spAutoFit/>
              </a:bodyPr>
              <a:lstStyle/>
              <a:p>
                <a:r>
                  <a:rPr lang="en-GB" dirty="0"/>
                  <a:t>+</a:t>
                </a:r>
              </a:p>
            </p:txBody>
          </p:sp>
        </p:grpSp>
        <p:grpSp>
          <p:nvGrpSpPr>
            <p:cNvPr id="39" name="Group 38">
              <a:extLst>
                <a:ext uri="{FF2B5EF4-FFF2-40B4-BE49-F238E27FC236}">
                  <a16:creationId xmlns:a16="http://schemas.microsoft.com/office/drawing/2014/main" id="{5E28E9B3-2B97-4076-A5EE-D8FE9E70CD38}"/>
                </a:ext>
              </a:extLst>
            </p:cNvPr>
            <p:cNvGrpSpPr>
              <a:grpSpLocks noChangeAspect="1"/>
            </p:cNvGrpSpPr>
            <p:nvPr/>
          </p:nvGrpSpPr>
          <p:grpSpPr>
            <a:xfrm>
              <a:off x="2975162" y="3418444"/>
              <a:ext cx="346001" cy="393512"/>
              <a:chOff x="2239132" y="2528900"/>
              <a:chExt cx="370901" cy="421831"/>
            </a:xfrm>
          </p:grpSpPr>
          <p:sp>
            <p:nvSpPr>
              <p:cNvPr id="40" name="Oval 39">
                <a:extLst>
                  <a:ext uri="{FF2B5EF4-FFF2-40B4-BE49-F238E27FC236}">
                    <a16:creationId xmlns:a16="http://schemas.microsoft.com/office/drawing/2014/main" id="{6BE04586-311F-47EA-9793-9629809D95B3}"/>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D055B53B-A426-47E6-BCE2-EF4311AD3323}"/>
                  </a:ext>
                </a:extLst>
              </p:cNvPr>
              <p:cNvSpPr txBox="1"/>
              <p:nvPr/>
            </p:nvSpPr>
            <p:spPr>
              <a:xfrm>
                <a:off x="2267735" y="2554820"/>
                <a:ext cx="342298" cy="395911"/>
              </a:xfrm>
              <a:prstGeom prst="rect">
                <a:avLst/>
              </a:prstGeom>
              <a:noFill/>
            </p:spPr>
            <p:txBody>
              <a:bodyPr wrap="none" rtlCol="0">
                <a:spAutoFit/>
              </a:bodyPr>
              <a:lstStyle/>
              <a:p>
                <a:r>
                  <a:rPr lang="en-GB" dirty="0"/>
                  <a:t>+</a:t>
                </a:r>
              </a:p>
            </p:txBody>
          </p:sp>
        </p:grpSp>
        <p:grpSp>
          <p:nvGrpSpPr>
            <p:cNvPr id="42" name="Group 41">
              <a:extLst>
                <a:ext uri="{FF2B5EF4-FFF2-40B4-BE49-F238E27FC236}">
                  <a16:creationId xmlns:a16="http://schemas.microsoft.com/office/drawing/2014/main" id="{1939632D-DD24-4D2D-8B45-462ABB31CF63}"/>
                </a:ext>
              </a:extLst>
            </p:cNvPr>
            <p:cNvGrpSpPr>
              <a:grpSpLocks noChangeAspect="1"/>
            </p:cNvGrpSpPr>
            <p:nvPr/>
          </p:nvGrpSpPr>
          <p:grpSpPr>
            <a:xfrm>
              <a:off x="3696725" y="3422468"/>
              <a:ext cx="355789" cy="395106"/>
              <a:chOff x="2239132" y="2528900"/>
              <a:chExt cx="381393" cy="423540"/>
            </a:xfrm>
          </p:grpSpPr>
          <p:sp>
            <p:nvSpPr>
              <p:cNvPr id="43" name="Oval 42">
                <a:extLst>
                  <a:ext uri="{FF2B5EF4-FFF2-40B4-BE49-F238E27FC236}">
                    <a16:creationId xmlns:a16="http://schemas.microsoft.com/office/drawing/2014/main" id="{7D319D27-0412-4D5C-BE02-CCBBEC560E7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1E635D72-B647-4685-B6DA-267C3A84751B}"/>
                  </a:ext>
                </a:extLst>
              </p:cNvPr>
              <p:cNvSpPr txBox="1"/>
              <p:nvPr/>
            </p:nvSpPr>
            <p:spPr>
              <a:xfrm>
                <a:off x="2278227" y="2556529"/>
                <a:ext cx="342298" cy="395911"/>
              </a:xfrm>
              <a:prstGeom prst="rect">
                <a:avLst/>
              </a:prstGeom>
              <a:noFill/>
            </p:spPr>
            <p:txBody>
              <a:bodyPr wrap="none" rtlCol="0">
                <a:spAutoFit/>
              </a:bodyPr>
              <a:lstStyle/>
              <a:p>
                <a:r>
                  <a:rPr lang="en-GB" dirty="0"/>
                  <a:t>+</a:t>
                </a:r>
              </a:p>
            </p:txBody>
          </p:sp>
        </p:grpSp>
        <p:grpSp>
          <p:nvGrpSpPr>
            <p:cNvPr id="45" name="Group 44">
              <a:extLst>
                <a:ext uri="{FF2B5EF4-FFF2-40B4-BE49-F238E27FC236}">
                  <a16:creationId xmlns:a16="http://schemas.microsoft.com/office/drawing/2014/main" id="{F1D8BF38-C39F-45A6-B0F3-63C9D34D1648}"/>
                </a:ext>
              </a:extLst>
            </p:cNvPr>
            <p:cNvGrpSpPr>
              <a:grpSpLocks noChangeAspect="1"/>
            </p:cNvGrpSpPr>
            <p:nvPr/>
          </p:nvGrpSpPr>
          <p:grpSpPr>
            <a:xfrm>
              <a:off x="4415645" y="3403977"/>
              <a:ext cx="343213" cy="392771"/>
              <a:chOff x="2239132" y="2528900"/>
              <a:chExt cx="367912" cy="421037"/>
            </a:xfrm>
          </p:grpSpPr>
          <p:sp>
            <p:nvSpPr>
              <p:cNvPr id="46" name="Oval 45">
                <a:extLst>
                  <a:ext uri="{FF2B5EF4-FFF2-40B4-BE49-F238E27FC236}">
                    <a16:creationId xmlns:a16="http://schemas.microsoft.com/office/drawing/2014/main" id="{65DDAB56-819E-4173-9427-7E627C5B3BB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88EE93F0-9FB1-4023-8199-27BD00503A97}"/>
                  </a:ext>
                </a:extLst>
              </p:cNvPr>
              <p:cNvSpPr txBox="1"/>
              <p:nvPr/>
            </p:nvSpPr>
            <p:spPr>
              <a:xfrm>
                <a:off x="2264746" y="2554026"/>
                <a:ext cx="342298" cy="395911"/>
              </a:xfrm>
              <a:prstGeom prst="rect">
                <a:avLst/>
              </a:prstGeom>
              <a:noFill/>
            </p:spPr>
            <p:txBody>
              <a:bodyPr wrap="none" rtlCol="0">
                <a:spAutoFit/>
              </a:bodyPr>
              <a:lstStyle/>
              <a:p>
                <a:r>
                  <a:rPr lang="en-GB" dirty="0"/>
                  <a:t>+</a:t>
                </a:r>
              </a:p>
            </p:txBody>
          </p:sp>
        </p:grpSp>
        <p:grpSp>
          <p:nvGrpSpPr>
            <p:cNvPr id="48" name="Group 47">
              <a:extLst>
                <a:ext uri="{FF2B5EF4-FFF2-40B4-BE49-F238E27FC236}">
                  <a16:creationId xmlns:a16="http://schemas.microsoft.com/office/drawing/2014/main" id="{A9DCDB60-D07E-479E-969D-74403B321542}"/>
                </a:ext>
              </a:extLst>
            </p:cNvPr>
            <p:cNvGrpSpPr>
              <a:grpSpLocks noChangeAspect="1"/>
            </p:cNvGrpSpPr>
            <p:nvPr/>
          </p:nvGrpSpPr>
          <p:grpSpPr>
            <a:xfrm>
              <a:off x="2599177" y="3850982"/>
              <a:ext cx="355976" cy="398972"/>
              <a:chOff x="2239132" y="2528900"/>
              <a:chExt cx="381593" cy="427684"/>
            </a:xfrm>
          </p:grpSpPr>
          <p:sp>
            <p:nvSpPr>
              <p:cNvPr id="49" name="Oval 48">
                <a:extLst>
                  <a:ext uri="{FF2B5EF4-FFF2-40B4-BE49-F238E27FC236}">
                    <a16:creationId xmlns:a16="http://schemas.microsoft.com/office/drawing/2014/main" id="{BF7853CD-3F4F-480B-939B-BF7826CACA0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6F5EDCB5-2671-4449-81AA-C75B597DE284}"/>
                  </a:ext>
                </a:extLst>
              </p:cNvPr>
              <p:cNvSpPr txBox="1"/>
              <p:nvPr/>
            </p:nvSpPr>
            <p:spPr>
              <a:xfrm>
                <a:off x="2278427" y="2560673"/>
                <a:ext cx="342298" cy="395911"/>
              </a:xfrm>
              <a:prstGeom prst="rect">
                <a:avLst/>
              </a:prstGeom>
              <a:noFill/>
            </p:spPr>
            <p:txBody>
              <a:bodyPr wrap="none" rtlCol="0">
                <a:spAutoFit/>
              </a:bodyPr>
              <a:lstStyle/>
              <a:p>
                <a:r>
                  <a:rPr lang="en-GB" dirty="0"/>
                  <a:t>+</a:t>
                </a:r>
              </a:p>
            </p:txBody>
          </p:sp>
        </p:grpSp>
        <p:grpSp>
          <p:nvGrpSpPr>
            <p:cNvPr id="51" name="Group 50">
              <a:extLst>
                <a:ext uri="{FF2B5EF4-FFF2-40B4-BE49-F238E27FC236}">
                  <a16:creationId xmlns:a16="http://schemas.microsoft.com/office/drawing/2014/main" id="{772F92BA-51D2-44CA-AC9D-4025E816FF01}"/>
                </a:ext>
              </a:extLst>
            </p:cNvPr>
            <p:cNvGrpSpPr>
              <a:grpSpLocks noChangeAspect="1"/>
            </p:cNvGrpSpPr>
            <p:nvPr/>
          </p:nvGrpSpPr>
          <p:grpSpPr>
            <a:xfrm>
              <a:off x="3335204" y="3850818"/>
              <a:ext cx="367558" cy="402311"/>
              <a:chOff x="2239132" y="2528900"/>
              <a:chExt cx="394009" cy="431263"/>
            </a:xfrm>
          </p:grpSpPr>
          <p:sp>
            <p:nvSpPr>
              <p:cNvPr id="52" name="Oval 51">
                <a:extLst>
                  <a:ext uri="{FF2B5EF4-FFF2-40B4-BE49-F238E27FC236}">
                    <a16:creationId xmlns:a16="http://schemas.microsoft.com/office/drawing/2014/main" id="{527D91E4-DF97-447B-B636-C8D73752F427}"/>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2BB98A4C-6512-40C5-8D5A-64619E65DEBF}"/>
                  </a:ext>
                </a:extLst>
              </p:cNvPr>
              <p:cNvSpPr txBox="1"/>
              <p:nvPr/>
            </p:nvSpPr>
            <p:spPr>
              <a:xfrm>
                <a:off x="2290843" y="2564252"/>
                <a:ext cx="342298" cy="395911"/>
              </a:xfrm>
              <a:prstGeom prst="rect">
                <a:avLst/>
              </a:prstGeom>
              <a:noFill/>
            </p:spPr>
            <p:txBody>
              <a:bodyPr wrap="none" rtlCol="0">
                <a:spAutoFit/>
              </a:bodyPr>
              <a:lstStyle/>
              <a:p>
                <a:r>
                  <a:rPr lang="en-GB" dirty="0"/>
                  <a:t>+</a:t>
                </a:r>
              </a:p>
            </p:txBody>
          </p:sp>
        </p:grpSp>
        <p:grpSp>
          <p:nvGrpSpPr>
            <p:cNvPr id="54" name="Group 53">
              <a:extLst>
                <a:ext uri="{FF2B5EF4-FFF2-40B4-BE49-F238E27FC236}">
                  <a16:creationId xmlns:a16="http://schemas.microsoft.com/office/drawing/2014/main" id="{42D11E9E-1C63-4EEE-B699-C63C13A5E6A3}"/>
                </a:ext>
              </a:extLst>
            </p:cNvPr>
            <p:cNvGrpSpPr>
              <a:grpSpLocks noChangeAspect="1"/>
            </p:cNvGrpSpPr>
            <p:nvPr/>
          </p:nvGrpSpPr>
          <p:grpSpPr>
            <a:xfrm>
              <a:off x="4056767" y="3854841"/>
              <a:ext cx="355434" cy="417116"/>
              <a:chOff x="2239132" y="2528900"/>
              <a:chExt cx="381012" cy="447134"/>
            </a:xfrm>
          </p:grpSpPr>
          <p:sp>
            <p:nvSpPr>
              <p:cNvPr id="55" name="Oval 54">
                <a:extLst>
                  <a:ext uri="{FF2B5EF4-FFF2-40B4-BE49-F238E27FC236}">
                    <a16:creationId xmlns:a16="http://schemas.microsoft.com/office/drawing/2014/main" id="{816F3316-148D-480A-82A0-C0DF4D85F86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69A7E3D0-23C7-403A-AE34-FD8B8E790A35}"/>
                  </a:ext>
                </a:extLst>
              </p:cNvPr>
              <p:cNvSpPr txBox="1"/>
              <p:nvPr/>
            </p:nvSpPr>
            <p:spPr>
              <a:xfrm>
                <a:off x="2277846" y="2580123"/>
                <a:ext cx="342298" cy="395911"/>
              </a:xfrm>
              <a:prstGeom prst="rect">
                <a:avLst/>
              </a:prstGeom>
              <a:noFill/>
            </p:spPr>
            <p:txBody>
              <a:bodyPr wrap="none" rtlCol="0">
                <a:spAutoFit/>
              </a:bodyPr>
              <a:lstStyle/>
              <a:p>
                <a:r>
                  <a:rPr lang="en-GB" dirty="0"/>
                  <a:t>+</a:t>
                </a:r>
              </a:p>
            </p:txBody>
          </p:sp>
        </p:grpSp>
        <p:grpSp>
          <p:nvGrpSpPr>
            <p:cNvPr id="57" name="Group 56">
              <a:extLst>
                <a:ext uri="{FF2B5EF4-FFF2-40B4-BE49-F238E27FC236}">
                  <a16:creationId xmlns:a16="http://schemas.microsoft.com/office/drawing/2014/main" id="{DFBB583D-DAF5-49F7-8846-7229F349A33B}"/>
                </a:ext>
              </a:extLst>
            </p:cNvPr>
            <p:cNvGrpSpPr>
              <a:grpSpLocks noChangeAspect="1"/>
            </p:cNvGrpSpPr>
            <p:nvPr/>
          </p:nvGrpSpPr>
          <p:grpSpPr>
            <a:xfrm>
              <a:off x="4775687" y="3836354"/>
              <a:ext cx="345955" cy="402994"/>
              <a:chOff x="2239132" y="2528900"/>
              <a:chExt cx="370851" cy="431995"/>
            </a:xfrm>
          </p:grpSpPr>
          <p:sp>
            <p:nvSpPr>
              <p:cNvPr id="58" name="Oval 57">
                <a:extLst>
                  <a:ext uri="{FF2B5EF4-FFF2-40B4-BE49-F238E27FC236}">
                    <a16:creationId xmlns:a16="http://schemas.microsoft.com/office/drawing/2014/main" id="{663BCB61-29F5-4461-AD31-F67031650F74}"/>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63F5B9D9-9B9E-4297-9D38-D01164326DAB}"/>
                  </a:ext>
                </a:extLst>
              </p:cNvPr>
              <p:cNvSpPr txBox="1"/>
              <p:nvPr/>
            </p:nvSpPr>
            <p:spPr>
              <a:xfrm>
                <a:off x="2267685" y="2564984"/>
                <a:ext cx="342298" cy="395911"/>
              </a:xfrm>
              <a:prstGeom prst="rect">
                <a:avLst/>
              </a:prstGeom>
              <a:noFill/>
            </p:spPr>
            <p:txBody>
              <a:bodyPr wrap="none" rtlCol="0">
                <a:spAutoFit/>
              </a:bodyPr>
              <a:lstStyle/>
              <a:p>
                <a:r>
                  <a:rPr lang="en-GB" dirty="0"/>
                  <a:t>+</a:t>
                </a:r>
              </a:p>
            </p:txBody>
          </p:sp>
        </p:grpSp>
      </p:grpSp>
      <p:sp>
        <p:nvSpPr>
          <p:cNvPr id="64" name="TextBox 63">
            <a:extLst>
              <a:ext uri="{FF2B5EF4-FFF2-40B4-BE49-F238E27FC236}">
                <a16:creationId xmlns:a16="http://schemas.microsoft.com/office/drawing/2014/main" id="{F4AE0E04-FD01-47A4-95B7-783274DCB681}"/>
              </a:ext>
            </a:extLst>
          </p:cNvPr>
          <p:cNvSpPr txBox="1"/>
          <p:nvPr/>
        </p:nvSpPr>
        <p:spPr>
          <a:xfrm>
            <a:off x="9413754" y="4206433"/>
            <a:ext cx="1449499" cy="923330"/>
          </a:xfrm>
          <a:prstGeom prst="rect">
            <a:avLst/>
          </a:prstGeom>
          <a:noFill/>
        </p:spPr>
        <p:txBody>
          <a:bodyPr wrap="square" rtlCol="0">
            <a:spAutoFit/>
          </a:bodyPr>
          <a:lstStyle/>
          <a:p>
            <a:r>
              <a:rPr lang="en-GB" b="1" dirty="0">
                <a:solidFill>
                  <a:srgbClr val="0000FF"/>
                </a:solidFill>
                <a:latin typeface="Calibri" panose="020F0502020204030204" pitchFamily="34" charset="0"/>
                <a:cs typeface="Calibri" panose="020F0502020204030204" pitchFamily="34" charset="0"/>
              </a:rPr>
              <a:t>valence and d electrons in a ‘sea’</a:t>
            </a:r>
          </a:p>
        </p:txBody>
      </p:sp>
      <p:sp>
        <p:nvSpPr>
          <p:cNvPr id="65" name="TextBox 64">
            <a:extLst>
              <a:ext uri="{FF2B5EF4-FFF2-40B4-BE49-F238E27FC236}">
                <a16:creationId xmlns:a16="http://schemas.microsoft.com/office/drawing/2014/main" id="{65B1A54C-B87A-47F3-9762-2AF9DD9C82C2}"/>
              </a:ext>
            </a:extLst>
          </p:cNvPr>
          <p:cNvSpPr txBox="1"/>
          <p:nvPr/>
        </p:nvSpPr>
        <p:spPr>
          <a:xfrm>
            <a:off x="7015960" y="5195125"/>
            <a:ext cx="1695062" cy="646331"/>
          </a:xfrm>
          <a:prstGeom prst="rect">
            <a:avLst/>
          </a:prstGeom>
          <a:noFill/>
        </p:spPr>
        <p:txBody>
          <a:bodyPr wrap="square" rtlCol="0">
            <a:spAutoFit/>
          </a:bodyPr>
          <a:lstStyle/>
          <a:p>
            <a:r>
              <a:rPr lang="en-GB" b="1" dirty="0">
                <a:solidFill>
                  <a:srgbClr val="FF0000"/>
                </a:solidFill>
                <a:latin typeface="Calibri" panose="020F0502020204030204" pitchFamily="34" charset="0"/>
                <a:cs typeface="Calibri" panose="020F0502020204030204" pitchFamily="34" charset="0"/>
              </a:rPr>
              <a:t>positively charged ions</a:t>
            </a:r>
          </a:p>
        </p:txBody>
      </p:sp>
      <p:cxnSp>
        <p:nvCxnSpPr>
          <p:cNvPr id="67" name="Straight Arrow Connector 66">
            <a:extLst>
              <a:ext uri="{FF2B5EF4-FFF2-40B4-BE49-F238E27FC236}">
                <a16:creationId xmlns:a16="http://schemas.microsoft.com/office/drawing/2014/main" id="{E4AB0C2E-431D-4E2B-B845-326954802D9D}"/>
              </a:ext>
            </a:extLst>
          </p:cNvPr>
          <p:cNvCxnSpPr>
            <a:cxnSpLocks/>
          </p:cNvCxnSpPr>
          <p:nvPr/>
        </p:nvCxnSpPr>
        <p:spPr>
          <a:xfrm>
            <a:off x="9327189" y="3481297"/>
            <a:ext cx="540883" cy="697496"/>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507996C-A109-4DCF-9A4A-F2E2F8F7630A}"/>
              </a:ext>
            </a:extLst>
          </p:cNvPr>
          <p:cNvCxnSpPr>
            <a:cxnSpLocks/>
          </p:cNvCxnSpPr>
          <p:nvPr/>
        </p:nvCxnSpPr>
        <p:spPr>
          <a:xfrm flipH="1">
            <a:off x="7936771" y="3254681"/>
            <a:ext cx="663292" cy="196205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214D038D-E88C-4721-ABF7-AA366755CF79}"/>
              </a:ext>
            </a:extLst>
          </p:cNvPr>
          <p:cNvSpPr txBox="1"/>
          <p:nvPr/>
        </p:nvSpPr>
        <p:spPr>
          <a:xfrm>
            <a:off x="8797911" y="6492141"/>
            <a:ext cx="3287182" cy="369332"/>
          </a:xfrm>
          <a:prstGeom prst="rect">
            <a:avLst/>
          </a:prstGeom>
          <a:noFill/>
        </p:spPr>
        <p:txBody>
          <a:bodyPr wrap="none" rtlCol="0">
            <a:spAutoFit/>
          </a:bodyPr>
          <a:lstStyle/>
          <a:p>
            <a:r>
              <a:rPr lang="en-GB" b="1" dirty="0">
                <a:solidFill>
                  <a:srgbClr val="C00000"/>
                </a:solidFill>
                <a:latin typeface="Calibri" panose="020F0502020204030204" pitchFamily="34" charset="0"/>
                <a:cs typeface="Calibri" panose="020F0502020204030204" pitchFamily="34" charset="0"/>
              </a:rPr>
              <a:t>STRONG TO VERY, VERY STRONG</a:t>
            </a:r>
          </a:p>
        </p:txBody>
      </p:sp>
      <p:sp>
        <p:nvSpPr>
          <p:cNvPr id="66" name="TextBox 65">
            <a:extLst>
              <a:ext uri="{FF2B5EF4-FFF2-40B4-BE49-F238E27FC236}">
                <a16:creationId xmlns:a16="http://schemas.microsoft.com/office/drawing/2014/main" id="{9CC2253B-0A03-4ACB-9D65-09D5C1DD0FF7}"/>
              </a:ext>
            </a:extLst>
          </p:cNvPr>
          <p:cNvSpPr txBox="1"/>
          <p:nvPr/>
        </p:nvSpPr>
        <p:spPr>
          <a:xfrm>
            <a:off x="64797" y="791234"/>
            <a:ext cx="6093238" cy="5593839"/>
          </a:xfrm>
          <a:prstGeom prst="rect">
            <a:avLst/>
          </a:prstGeom>
          <a:noFill/>
        </p:spPr>
        <p:txBody>
          <a:bodyPr wrap="square">
            <a:spAutoFit/>
          </a:bodyPr>
          <a:lstStyle/>
          <a:p>
            <a:pPr marL="285750" indent="-285750">
              <a:lnSpc>
                <a:spcPts val="3300"/>
              </a:lnSpc>
              <a:buFont typeface="Arial" panose="020B0604020202020204" pitchFamily="34" charset="0"/>
              <a:buChar char="•"/>
            </a:pPr>
            <a:r>
              <a:rPr lang="en-US" sz="2800" b="1" dirty="0">
                <a:solidFill>
                  <a:srgbClr val="00B050"/>
                </a:solidFill>
                <a:cs typeface="Calibri" panose="020F0502020204030204" pitchFamily="34" charset="0"/>
              </a:rPr>
              <a:t>metallic bond</a:t>
            </a:r>
            <a:r>
              <a:rPr lang="en-US" sz="2800" dirty="0">
                <a:solidFill>
                  <a:srgbClr val="00B050"/>
                </a:solidFill>
                <a:cs typeface="Calibri" panose="020F0502020204030204" pitchFamily="34" charset="0"/>
              </a:rPr>
              <a:t> </a:t>
            </a:r>
            <a:r>
              <a:rPr lang="en-US" sz="2800" dirty="0">
                <a:solidFill>
                  <a:srgbClr val="1A1A1A"/>
                </a:solidFill>
                <a:cs typeface="Calibri" panose="020F0502020204030204" pitchFamily="34" charset="0"/>
              </a:rPr>
              <a:t>–between metal atoms within a metallic substance; </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metal atoms share </a:t>
            </a:r>
            <a:r>
              <a:rPr lang="en-US" sz="2800" dirty="0">
                <a:solidFill>
                  <a:srgbClr val="0000FF"/>
                </a:solidFill>
                <a:cs typeface="Calibri" panose="020F0502020204030204" pitchFamily="34" charset="0"/>
              </a:rPr>
              <a:t>valence electron </a:t>
            </a:r>
            <a:r>
              <a:rPr lang="en-US" sz="2800" dirty="0">
                <a:solidFill>
                  <a:srgbClr val="1A1A1A"/>
                </a:solidFill>
                <a:cs typeface="Calibri" panose="020F0502020204030204" pitchFamily="34" charset="0"/>
              </a:rPr>
              <a:t>freely, forming a ‘sea’ of non-localized electrons (not bound to any specific atom); </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the atoms that the </a:t>
            </a:r>
            <a:r>
              <a:rPr lang="en-US" sz="2800" dirty="0">
                <a:solidFill>
                  <a:srgbClr val="0000FF"/>
                </a:solidFill>
                <a:cs typeface="Calibri" panose="020F0502020204030204" pitchFamily="34" charset="0"/>
              </a:rPr>
              <a:t>electrons</a:t>
            </a:r>
            <a:r>
              <a:rPr lang="en-US" sz="28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good conductors of heat and electricity</a:t>
            </a:r>
            <a:endParaRPr lang="en-GB" sz="2800" dirty="0">
              <a:cs typeface="Calibri" panose="020F0502020204030204" pitchFamily="34" charset="0"/>
            </a:endParaRPr>
          </a:p>
        </p:txBody>
      </p:sp>
      <p:sp>
        <p:nvSpPr>
          <p:cNvPr id="3" name="Title 2">
            <a:extLst>
              <a:ext uri="{FF2B5EF4-FFF2-40B4-BE49-F238E27FC236}">
                <a16:creationId xmlns:a16="http://schemas.microsoft.com/office/drawing/2014/main" id="{B2F38D8C-63DB-4E4D-88CD-8EAFBD5E218D}"/>
              </a:ext>
            </a:extLst>
          </p:cNvPr>
          <p:cNvSpPr>
            <a:spLocks noGrp="1"/>
          </p:cNvSpPr>
          <p:nvPr>
            <p:ph type="title"/>
          </p:nvPr>
        </p:nvSpPr>
        <p:spPr>
          <a:xfrm>
            <a:off x="950287" y="-23732"/>
            <a:ext cx="10364451" cy="866543"/>
          </a:xfrm>
        </p:spPr>
        <p:txBody>
          <a:bodyPr/>
          <a:lstStyle/>
          <a:p>
            <a:r>
              <a:rPr lang="en-GB" dirty="0">
                <a:effectLst>
                  <a:outerShdw blurRad="38100" dist="38100" dir="2700000" algn="tl">
                    <a:srgbClr val="000000">
                      <a:alpha val="43137"/>
                    </a:srgbClr>
                  </a:outerShdw>
                </a:effectLst>
              </a:rPr>
              <a:t>IPF: Metallic bond</a:t>
            </a:r>
          </a:p>
        </p:txBody>
      </p:sp>
    </p:spTree>
    <p:extLst>
      <p:ext uri="{BB962C8B-B14F-4D97-AF65-F5344CB8AC3E}">
        <p14:creationId xmlns:p14="http://schemas.microsoft.com/office/powerpoint/2010/main" val="3803139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AD12FE9-EBE9-46C0-A207-F6EB13902BC9}"/>
              </a:ext>
            </a:extLst>
          </p:cNvPr>
          <p:cNvSpPr txBox="1"/>
          <p:nvPr/>
        </p:nvSpPr>
        <p:spPr>
          <a:xfrm>
            <a:off x="3719736" y="24918"/>
            <a:ext cx="4752528"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IPF: COVALENT BONDS</a:t>
            </a:r>
          </a:p>
        </p:txBody>
      </p:sp>
      <p:sp>
        <p:nvSpPr>
          <p:cNvPr id="2" name="TextBox 1">
            <a:extLst>
              <a:ext uri="{FF2B5EF4-FFF2-40B4-BE49-F238E27FC236}">
                <a16:creationId xmlns:a16="http://schemas.microsoft.com/office/drawing/2014/main" id="{C98EF533-3FA1-4273-9584-F0F87EBA9B81}"/>
              </a:ext>
            </a:extLst>
          </p:cNvPr>
          <p:cNvSpPr txBox="1"/>
          <p:nvPr/>
        </p:nvSpPr>
        <p:spPr>
          <a:xfrm>
            <a:off x="0" y="596285"/>
            <a:ext cx="12216680" cy="954107"/>
          </a:xfrm>
          <a:prstGeom prst="rect">
            <a:avLst/>
          </a:prstGeom>
          <a:noFill/>
        </p:spPr>
        <p:txBody>
          <a:bodyPr wrap="square" rtlCol="0">
            <a:spAutoFit/>
          </a:bodyPr>
          <a:lstStyle/>
          <a:p>
            <a:r>
              <a:rPr lang="en-GB" sz="2800" b="1" dirty="0">
                <a:solidFill>
                  <a:srgbClr val="00B050"/>
                </a:solidFill>
              </a:rPr>
              <a:t>network covalent bonds </a:t>
            </a:r>
            <a:r>
              <a:rPr lang="en-GB" sz="2800" dirty="0"/>
              <a:t>found</a:t>
            </a:r>
            <a:r>
              <a:rPr lang="en-GB" sz="2800" b="1" dirty="0"/>
              <a:t> </a:t>
            </a:r>
            <a:r>
              <a:rPr lang="en-GB" sz="2800" dirty="0"/>
              <a:t>in </a:t>
            </a:r>
            <a:r>
              <a:rPr lang="en-US" sz="2800" i="0" dirty="0">
                <a:solidFill>
                  <a:srgbClr val="202124"/>
                </a:solidFill>
                <a:effectLst/>
              </a:rPr>
              <a:t>large, rigid three-dimensional arrangements of atoms held together by strong covalent bonds</a:t>
            </a:r>
            <a:endParaRPr lang="en-GB" sz="2800" dirty="0"/>
          </a:p>
        </p:txBody>
      </p:sp>
      <p:sp>
        <p:nvSpPr>
          <p:cNvPr id="10" name="TextBox 9">
            <a:extLst>
              <a:ext uri="{FF2B5EF4-FFF2-40B4-BE49-F238E27FC236}">
                <a16:creationId xmlns:a16="http://schemas.microsoft.com/office/drawing/2014/main" id="{325E3465-5753-4BCC-8975-FD81BC2269A2}"/>
              </a:ext>
            </a:extLst>
          </p:cNvPr>
          <p:cNvSpPr txBox="1"/>
          <p:nvPr/>
        </p:nvSpPr>
        <p:spPr>
          <a:xfrm>
            <a:off x="9768408" y="5784661"/>
            <a:ext cx="2285306" cy="954107"/>
          </a:xfrm>
          <a:prstGeom prst="rect">
            <a:avLst/>
          </a:prstGeom>
          <a:noFill/>
        </p:spPr>
        <p:txBody>
          <a:bodyPr wrap="none" rtlCol="0">
            <a:spAutoFit/>
          </a:bodyPr>
          <a:lstStyle/>
          <a:p>
            <a:r>
              <a:rPr lang="en-GB" sz="2800" b="1" dirty="0">
                <a:solidFill>
                  <a:srgbClr val="C00000"/>
                </a:solidFill>
                <a:latin typeface="Calibri" panose="020F0502020204030204" pitchFamily="34" charset="0"/>
                <a:cs typeface="Calibri" panose="020F0502020204030204" pitchFamily="34" charset="0"/>
              </a:rPr>
              <a:t>VERY, </a:t>
            </a:r>
          </a:p>
          <a:p>
            <a:r>
              <a:rPr lang="en-GB" sz="2800" b="1" dirty="0">
                <a:solidFill>
                  <a:srgbClr val="C00000"/>
                </a:solidFill>
                <a:latin typeface="Calibri" panose="020F0502020204030204" pitchFamily="34" charset="0"/>
                <a:cs typeface="Calibri" panose="020F0502020204030204" pitchFamily="34" charset="0"/>
              </a:rPr>
              <a:t>VERY STRONG</a:t>
            </a:r>
          </a:p>
        </p:txBody>
      </p:sp>
      <p:grpSp>
        <p:nvGrpSpPr>
          <p:cNvPr id="11" name="Group 10">
            <a:extLst>
              <a:ext uri="{FF2B5EF4-FFF2-40B4-BE49-F238E27FC236}">
                <a16:creationId xmlns:a16="http://schemas.microsoft.com/office/drawing/2014/main" id="{6985DC95-2118-4194-92B7-13731BAEB711}"/>
              </a:ext>
            </a:extLst>
          </p:cNvPr>
          <p:cNvGrpSpPr/>
          <p:nvPr/>
        </p:nvGrpSpPr>
        <p:grpSpPr>
          <a:xfrm>
            <a:off x="1859290" y="2322778"/>
            <a:ext cx="7600982" cy="4536926"/>
            <a:chOff x="971600" y="1484362"/>
            <a:chExt cx="7024918" cy="4536926"/>
          </a:xfrm>
        </p:grpSpPr>
        <p:pic>
          <p:nvPicPr>
            <p:cNvPr id="19458" name="Picture 2" descr="Four Types of Solids • Teacher Guide">
              <a:extLst>
                <a:ext uri="{FF2B5EF4-FFF2-40B4-BE49-F238E27FC236}">
                  <a16:creationId xmlns:a16="http://schemas.microsoft.com/office/drawing/2014/main" id="{A710CD45-CD32-4FF4-9D1D-30897AF68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84362"/>
              <a:ext cx="7024918" cy="453692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5E96F5F-0E2F-4DF8-93DB-1F5FCA0338F3}"/>
                </a:ext>
              </a:extLst>
            </p:cNvPr>
            <p:cNvCxnSpPr/>
            <p:nvPr/>
          </p:nvCxnSpPr>
          <p:spPr>
            <a:xfrm>
              <a:off x="2843808" y="5877272"/>
              <a:ext cx="151216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709D260-3549-4489-8EE6-1350648DB010}"/>
                </a:ext>
              </a:extLst>
            </p:cNvPr>
            <p:cNvSpPr txBox="1"/>
            <p:nvPr/>
          </p:nvSpPr>
          <p:spPr>
            <a:xfrm>
              <a:off x="2891417" y="5440116"/>
              <a:ext cx="1645643"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allotropes</a:t>
              </a:r>
            </a:p>
          </p:txBody>
        </p:sp>
      </p:grpSp>
      <p:sp>
        <p:nvSpPr>
          <p:cNvPr id="12" name="TextBox 11">
            <a:extLst>
              <a:ext uri="{FF2B5EF4-FFF2-40B4-BE49-F238E27FC236}">
                <a16:creationId xmlns:a16="http://schemas.microsoft.com/office/drawing/2014/main" id="{2A403DFD-88A1-46A7-89FD-C825EAFE3D2C}"/>
              </a:ext>
            </a:extLst>
          </p:cNvPr>
          <p:cNvSpPr txBox="1"/>
          <p:nvPr/>
        </p:nvSpPr>
        <p:spPr>
          <a:xfrm>
            <a:off x="2135560" y="1810660"/>
            <a:ext cx="2319033"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trigonal planar</a:t>
            </a:r>
          </a:p>
        </p:txBody>
      </p:sp>
      <p:sp>
        <p:nvSpPr>
          <p:cNvPr id="14" name="TextBox 13">
            <a:extLst>
              <a:ext uri="{FF2B5EF4-FFF2-40B4-BE49-F238E27FC236}">
                <a16:creationId xmlns:a16="http://schemas.microsoft.com/office/drawing/2014/main" id="{D3B3F8F9-B66E-4F71-BC60-8453C7E0C1B4}"/>
              </a:ext>
            </a:extLst>
          </p:cNvPr>
          <p:cNvSpPr txBox="1"/>
          <p:nvPr/>
        </p:nvSpPr>
        <p:spPr>
          <a:xfrm>
            <a:off x="5303912" y="1840833"/>
            <a:ext cx="1813638"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tetrahedral</a:t>
            </a:r>
          </a:p>
        </p:txBody>
      </p:sp>
      <p:sp>
        <p:nvSpPr>
          <p:cNvPr id="15" name="TextBox 14">
            <a:extLst>
              <a:ext uri="{FF2B5EF4-FFF2-40B4-BE49-F238E27FC236}">
                <a16:creationId xmlns:a16="http://schemas.microsoft.com/office/drawing/2014/main" id="{08F8CAFD-E4B5-4D2B-A9AD-CB0F93E2728F}"/>
              </a:ext>
            </a:extLst>
          </p:cNvPr>
          <p:cNvSpPr txBox="1"/>
          <p:nvPr/>
        </p:nvSpPr>
        <p:spPr>
          <a:xfrm>
            <a:off x="7536160" y="1409946"/>
            <a:ext cx="2632088" cy="954107"/>
          </a:xfrm>
          <a:prstGeom prst="rect">
            <a:avLst/>
          </a:prstGeom>
          <a:noFill/>
        </p:spPr>
        <p:txBody>
          <a:bodyPr wrap="square" rtlCol="0">
            <a:spAutoFit/>
          </a:bodyPr>
          <a:lstStyle/>
          <a:p>
            <a:r>
              <a:rPr lang="en-GB" sz="2800" dirty="0">
                <a:solidFill>
                  <a:srgbClr val="0000FF"/>
                </a:solidFill>
                <a:latin typeface="Calibri" panose="020F0502020204030204" pitchFamily="34" charset="0"/>
                <a:cs typeface="Calibri" panose="020F0502020204030204" pitchFamily="34" charset="0"/>
              </a:rPr>
              <a:t>Si tetrahedral held by O atoms</a:t>
            </a:r>
          </a:p>
        </p:txBody>
      </p:sp>
    </p:spTree>
    <p:extLst>
      <p:ext uri="{BB962C8B-B14F-4D97-AF65-F5344CB8AC3E}">
        <p14:creationId xmlns:p14="http://schemas.microsoft.com/office/powerpoint/2010/main" val="206836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702311" y="-186"/>
            <a:ext cx="80022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POLAR COVALENT MOLECULES</a:t>
            </a:r>
          </a:p>
        </p:txBody>
      </p:sp>
      <p:grpSp>
        <p:nvGrpSpPr>
          <p:cNvPr id="50" name="Group 49">
            <a:extLst>
              <a:ext uri="{FF2B5EF4-FFF2-40B4-BE49-F238E27FC236}">
                <a16:creationId xmlns:a16="http://schemas.microsoft.com/office/drawing/2014/main" id="{260D89AD-8934-4F72-A93E-DCCA4ED0A6A1}"/>
              </a:ext>
            </a:extLst>
          </p:cNvPr>
          <p:cNvGrpSpPr/>
          <p:nvPr/>
        </p:nvGrpSpPr>
        <p:grpSpPr>
          <a:xfrm>
            <a:off x="664692" y="2069676"/>
            <a:ext cx="3183425" cy="4061516"/>
            <a:chOff x="3821853" y="1720243"/>
            <a:chExt cx="2679369" cy="3655972"/>
          </a:xfrm>
        </p:grpSpPr>
        <p:grpSp>
          <p:nvGrpSpPr>
            <p:cNvPr id="15" name="Group 14">
              <a:extLst>
                <a:ext uri="{FF2B5EF4-FFF2-40B4-BE49-F238E27FC236}">
                  <a16:creationId xmlns:a16="http://schemas.microsoft.com/office/drawing/2014/main" id="{A0E0D6AC-BF25-4009-A5B7-31F1DFDD64A9}"/>
                </a:ext>
              </a:extLst>
            </p:cNvPr>
            <p:cNvGrpSpPr>
              <a:grpSpLocks noChangeAspect="1"/>
            </p:cNvGrpSpPr>
            <p:nvPr/>
          </p:nvGrpSpPr>
          <p:grpSpPr>
            <a:xfrm>
              <a:off x="5295429" y="1720243"/>
              <a:ext cx="1149076" cy="714136"/>
              <a:chOff x="4240148" y="5667191"/>
              <a:chExt cx="1389005" cy="863250"/>
            </a:xfrm>
          </p:grpSpPr>
          <p:sp>
            <p:nvSpPr>
              <p:cNvPr id="16" name="Oval 15">
                <a:extLst>
                  <a:ext uri="{FF2B5EF4-FFF2-40B4-BE49-F238E27FC236}">
                    <a16:creationId xmlns:a16="http://schemas.microsoft.com/office/drawing/2014/main" id="{A6F8212C-27E7-458D-9A7D-1DD2052DF1F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B669AE8-1D8C-48B6-B180-368CF0188112}"/>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18" name="TextBox 17">
                <a:extLst>
                  <a:ext uri="{FF2B5EF4-FFF2-40B4-BE49-F238E27FC236}">
                    <a16:creationId xmlns:a16="http://schemas.microsoft.com/office/drawing/2014/main" id="{721B6BB2-1861-4D97-B267-68E586720088}"/>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19" name="Group 18">
              <a:extLst>
                <a:ext uri="{FF2B5EF4-FFF2-40B4-BE49-F238E27FC236}">
                  <a16:creationId xmlns:a16="http://schemas.microsoft.com/office/drawing/2014/main" id="{9FAE4B51-4E7B-4C4C-811B-D82EFFD1986F}"/>
                </a:ext>
              </a:extLst>
            </p:cNvPr>
            <p:cNvGrpSpPr>
              <a:grpSpLocks noChangeAspect="1"/>
            </p:cNvGrpSpPr>
            <p:nvPr/>
          </p:nvGrpSpPr>
          <p:grpSpPr>
            <a:xfrm>
              <a:off x="3821853" y="1747335"/>
              <a:ext cx="1149076" cy="714136"/>
              <a:chOff x="4240148" y="5667191"/>
              <a:chExt cx="1389005" cy="863250"/>
            </a:xfrm>
          </p:grpSpPr>
          <p:sp>
            <p:nvSpPr>
              <p:cNvPr id="20" name="Oval 19">
                <a:extLst>
                  <a:ext uri="{FF2B5EF4-FFF2-40B4-BE49-F238E27FC236}">
                    <a16:creationId xmlns:a16="http://schemas.microsoft.com/office/drawing/2014/main" id="{D0CD66FB-B2E5-4D20-AD14-807D0F04CECC}"/>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1629658F-A4FF-4F5D-A2CA-49EE08403BB5}"/>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2" name="TextBox 21">
                <a:extLst>
                  <a:ext uri="{FF2B5EF4-FFF2-40B4-BE49-F238E27FC236}">
                    <a16:creationId xmlns:a16="http://schemas.microsoft.com/office/drawing/2014/main" id="{1AD07962-B8F5-4EC2-9B9E-98503C7D908D}"/>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24" name="Straight Connector 23">
              <a:extLst>
                <a:ext uri="{FF2B5EF4-FFF2-40B4-BE49-F238E27FC236}">
                  <a16:creationId xmlns:a16="http://schemas.microsoft.com/office/drawing/2014/main" id="{5974A40B-B1D3-4B80-A8F0-CAF3EE87463B}"/>
                </a:ext>
              </a:extLst>
            </p:cNvPr>
            <p:cNvCxnSpPr/>
            <p:nvPr/>
          </p:nvCxnSpPr>
          <p:spPr>
            <a:xfrm>
              <a:off x="4960811" y="2098915"/>
              <a:ext cx="446401"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9031A2AF-3497-499E-9C16-ACC68FCC121C}"/>
                </a:ext>
              </a:extLst>
            </p:cNvPr>
            <p:cNvGrpSpPr>
              <a:grpSpLocks noChangeAspect="1"/>
            </p:cNvGrpSpPr>
            <p:nvPr/>
          </p:nvGrpSpPr>
          <p:grpSpPr>
            <a:xfrm rot="20800610">
              <a:off x="5229339" y="2675481"/>
              <a:ext cx="1160297" cy="714136"/>
              <a:chOff x="4226584" y="5667191"/>
              <a:chExt cx="1402569" cy="863250"/>
            </a:xfrm>
          </p:grpSpPr>
          <p:sp>
            <p:nvSpPr>
              <p:cNvPr id="26" name="Oval 25">
                <a:extLst>
                  <a:ext uri="{FF2B5EF4-FFF2-40B4-BE49-F238E27FC236}">
                    <a16:creationId xmlns:a16="http://schemas.microsoft.com/office/drawing/2014/main" id="{E3E90465-BFEA-443A-AA5E-1672E04381DD}"/>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D866AF1A-6A02-4909-9B65-8045A03EC622}"/>
                  </a:ext>
                </a:extLst>
              </p:cNvPr>
              <p:cNvSpPr txBox="1"/>
              <p:nvPr/>
            </p:nvSpPr>
            <p:spPr>
              <a:xfrm>
                <a:off x="4226584" y="5856990"/>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8" name="TextBox 27">
                <a:extLst>
                  <a:ext uri="{FF2B5EF4-FFF2-40B4-BE49-F238E27FC236}">
                    <a16:creationId xmlns:a16="http://schemas.microsoft.com/office/drawing/2014/main" id="{D43BBEAC-A746-4CE3-BA59-D8544630F869}"/>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29" name="Group 28">
              <a:extLst>
                <a:ext uri="{FF2B5EF4-FFF2-40B4-BE49-F238E27FC236}">
                  <a16:creationId xmlns:a16="http://schemas.microsoft.com/office/drawing/2014/main" id="{703AECBC-D060-4634-8D87-41665A8D73C2}"/>
                </a:ext>
              </a:extLst>
            </p:cNvPr>
            <p:cNvGrpSpPr>
              <a:grpSpLocks noChangeAspect="1"/>
            </p:cNvGrpSpPr>
            <p:nvPr/>
          </p:nvGrpSpPr>
          <p:grpSpPr>
            <a:xfrm>
              <a:off x="3847832" y="3078647"/>
              <a:ext cx="1149076" cy="714136"/>
              <a:chOff x="4240148" y="5667191"/>
              <a:chExt cx="1389005" cy="863250"/>
            </a:xfrm>
          </p:grpSpPr>
          <p:sp>
            <p:nvSpPr>
              <p:cNvPr id="30" name="Oval 29">
                <a:extLst>
                  <a:ext uri="{FF2B5EF4-FFF2-40B4-BE49-F238E27FC236}">
                    <a16:creationId xmlns:a16="http://schemas.microsoft.com/office/drawing/2014/main" id="{BA9E21C2-C2B4-4D34-9A74-F1DE1012872A}"/>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F1EEC9E7-6AC6-4084-9DDB-0C292451D064}"/>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2" name="TextBox 31">
                <a:extLst>
                  <a:ext uri="{FF2B5EF4-FFF2-40B4-BE49-F238E27FC236}">
                    <a16:creationId xmlns:a16="http://schemas.microsoft.com/office/drawing/2014/main" id="{96A7A87D-ABBE-4124-9BD1-4E25EDF607AF}"/>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33" name="Straight Connector 32">
              <a:extLst>
                <a:ext uri="{FF2B5EF4-FFF2-40B4-BE49-F238E27FC236}">
                  <a16:creationId xmlns:a16="http://schemas.microsoft.com/office/drawing/2014/main" id="{F8EC4284-7EB3-47F5-ABC3-975DF0635508}"/>
                </a:ext>
              </a:extLst>
            </p:cNvPr>
            <p:cNvCxnSpPr>
              <a:cxnSpLocks/>
            </p:cNvCxnSpPr>
            <p:nvPr/>
          </p:nvCxnSpPr>
          <p:spPr>
            <a:xfrm flipV="1">
              <a:off x="4986790" y="3235659"/>
              <a:ext cx="365095" cy="194568"/>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BF24CF37-8C50-4E57-9875-617066097334}"/>
                </a:ext>
              </a:extLst>
            </p:cNvPr>
            <p:cNvGrpSpPr>
              <a:grpSpLocks noChangeAspect="1"/>
            </p:cNvGrpSpPr>
            <p:nvPr/>
          </p:nvGrpSpPr>
          <p:grpSpPr>
            <a:xfrm rot="1052800">
              <a:off x="5340925" y="4662079"/>
              <a:ext cx="1160297" cy="714136"/>
              <a:chOff x="4226584" y="5667191"/>
              <a:chExt cx="1402569" cy="863250"/>
            </a:xfrm>
          </p:grpSpPr>
          <p:sp>
            <p:nvSpPr>
              <p:cNvPr id="36" name="Oval 35">
                <a:extLst>
                  <a:ext uri="{FF2B5EF4-FFF2-40B4-BE49-F238E27FC236}">
                    <a16:creationId xmlns:a16="http://schemas.microsoft.com/office/drawing/2014/main" id="{310BA2DB-013A-4FEA-9319-7312E5AD1E8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D591BC0A-2DCC-453F-973C-9572AD351494}"/>
                  </a:ext>
                </a:extLst>
              </p:cNvPr>
              <p:cNvSpPr txBox="1"/>
              <p:nvPr/>
            </p:nvSpPr>
            <p:spPr>
              <a:xfrm>
                <a:off x="4226584"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8" name="TextBox 37">
                <a:extLst>
                  <a:ext uri="{FF2B5EF4-FFF2-40B4-BE49-F238E27FC236}">
                    <a16:creationId xmlns:a16="http://schemas.microsoft.com/office/drawing/2014/main" id="{1159149E-E8CD-48FD-BC2B-E5B2AD054720}"/>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39" name="Group 38">
              <a:extLst>
                <a:ext uri="{FF2B5EF4-FFF2-40B4-BE49-F238E27FC236}">
                  <a16:creationId xmlns:a16="http://schemas.microsoft.com/office/drawing/2014/main" id="{39E766FB-4B9F-46FB-AFC6-7A8900F45152}"/>
                </a:ext>
              </a:extLst>
            </p:cNvPr>
            <p:cNvGrpSpPr>
              <a:grpSpLocks noChangeAspect="1"/>
            </p:cNvGrpSpPr>
            <p:nvPr/>
          </p:nvGrpSpPr>
          <p:grpSpPr>
            <a:xfrm>
              <a:off x="3878309" y="4222129"/>
              <a:ext cx="1149076" cy="714136"/>
              <a:chOff x="4240148" y="5667191"/>
              <a:chExt cx="1389005" cy="863250"/>
            </a:xfrm>
          </p:grpSpPr>
          <p:sp>
            <p:nvSpPr>
              <p:cNvPr id="40" name="Oval 39">
                <a:extLst>
                  <a:ext uri="{FF2B5EF4-FFF2-40B4-BE49-F238E27FC236}">
                    <a16:creationId xmlns:a16="http://schemas.microsoft.com/office/drawing/2014/main" id="{1E3BD6A3-8450-43D1-B6FF-3E50A4D1E999}"/>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extBox 40">
                <a:extLst>
                  <a:ext uri="{FF2B5EF4-FFF2-40B4-BE49-F238E27FC236}">
                    <a16:creationId xmlns:a16="http://schemas.microsoft.com/office/drawing/2014/main" id="{EFE3EC45-6B70-493F-A7CC-BA5B9631C6F8}"/>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42" name="TextBox 41">
                <a:extLst>
                  <a:ext uri="{FF2B5EF4-FFF2-40B4-BE49-F238E27FC236}">
                    <a16:creationId xmlns:a16="http://schemas.microsoft.com/office/drawing/2014/main" id="{31CB10D6-6EB9-4777-A566-C8A51264D39C}"/>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43" name="Straight Connector 42">
              <a:extLst>
                <a:ext uri="{FF2B5EF4-FFF2-40B4-BE49-F238E27FC236}">
                  <a16:creationId xmlns:a16="http://schemas.microsoft.com/office/drawing/2014/main" id="{72F1664F-613A-4DED-9354-1E93BEB442FA}"/>
                </a:ext>
              </a:extLst>
            </p:cNvPr>
            <p:cNvCxnSpPr>
              <a:cxnSpLocks/>
            </p:cNvCxnSpPr>
            <p:nvPr/>
          </p:nvCxnSpPr>
          <p:spPr>
            <a:xfrm>
              <a:off x="5017267" y="4573709"/>
              <a:ext cx="462601" cy="205541"/>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13A80CCF-CAAF-4714-A1EF-58C9EA0458E3}"/>
              </a:ext>
            </a:extLst>
          </p:cNvPr>
          <p:cNvSpPr txBox="1"/>
          <p:nvPr/>
        </p:nvSpPr>
        <p:spPr>
          <a:xfrm>
            <a:off x="695400" y="722865"/>
            <a:ext cx="3504677" cy="461665"/>
          </a:xfrm>
          <a:prstGeom prst="rect">
            <a:avLst/>
          </a:prstGeom>
          <a:noFill/>
        </p:spPr>
        <p:txBody>
          <a:bodyPr wrap="none" rtlCol="0">
            <a:spAutoFit/>
          </a:bodyPr>
          <a:lstStyle/>
          <a:p>
            <a:r>
              <a:rPr lang="en-GB" sz="2400" b="1" dirty="0">
                <a:solidFill>
                  <a:srgbClr val="0000FF"/>
                </a:solidFill>
                <a:cs typeface="Calibri" panose="020F0502020204030204" pitchFamily="34" charset="0"/>
              </a:rPr>
              <a:t>IMF – dipole-dipole forces</a:t>
            </a:r>
          </a:p>
        </p:txBody>
      </p:sp>
      <p:cxnSp>
        <p:nvCxnSpPr>
          <p:cNvPr id="44" name="Straight Arrow Connector 43">
            <a:extLst>
              <a:ext uri="{FF2B5EF4-FFF2-40B4-BE49-F238E27FC236}">
                <a16:creationId xmlns:a16="http://schemas.microsoft.com/office/drawing/2014/main" id="{7E822215-4510-4409-891C-4CF6BEDA9B3F}"/>
              </a:ext>
            </a:extLst>
          </p:cNvPr>
          <p:cNvCxnSpPr>
            <a:cxnSpLocks/>
          </p:cNvCxnSpPr>
          <p:nvPr/>
        </p:nvCxnSpPr>
        <p:spPr>
          <a:xfrm>
            <a:off x="2273795" y="1106995"/>
            <a:ext cx="0" cy="843235"/>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59470C7C-2EE3-4AFA-9E1E-04DD8BFB5E6D}"/>
              </a:ext>
            </a:extLst>
          </p:cNvPr>
          <p:cNvSpPr txBox="1"/>
          <p:nvPr/>
        </p:nvSpPr>
        <p:spPr>
          <a:xfrm>
            <a:off x="10776520" y="6416303"/>
            <a:ext cx="1114408" cy="523220"/>
          </a:xfrm>
          <a:prstGeom prst="rect">
            <a:avLst/>
          </a:prstGeom>
          <a:noFill/>
        </p:spPr>
        <p:txBody>
          <a:bodyPr wrap="none" rtlCol="0">
            <a:spAutoFit/>
          </a:bodyPr>
          <a:lstStyle/>
          <a:p>
            <a:r>
              <a:rPr lang="en-GB" sz="2800" b="1" dirty="0">
                <a:solidFill>
                  <a:srgbClr val="C00000"/>
                </a:solidFill>
              </a:rPr>
              <a:t>WEAK</a:t>
            </a:r>
          </a:p>
        </p:txBody>
      </p:sp>
      <p:sp>
        <p:nvSpPr>
          <p:cNvPr id="52" name="TextBox 51">
            <a:extLst>
              <a:ext uri="{FF2B5EF4-FFF2-40B4-BE49-F238E27FC236}">
                <a16:creationId xmlns:a16="http://schemas.microsoft.com/office/drawing/2014/main" id="{093BE490-F290-40C7-898F-42D963966C61}"/>
              </a:ext>
            </a:extLst>
          </p:cNvPr>
          <p:cNvSpPr txBox="1"/>
          <p:nvPr/>
        </p:nvSpPr>
        <p:spPr>
          <a:xfrm>
            <a:off x="5226973" y="787122"/>
            <a:ext cx="6269469" cy="3878691"/>
          </a:xfrm>
          <a:prstGeom prst="rect">
            <a:avLst/>
          </a:prstGeom>
          <a:noFill/>
        </p:spPr>
        <p:txBody>
          <a:bodyPr wrap="square" rtlCol="0">
            <a:spAutoFit/>
          </a:bodyPr>
          <a:lstStyle/>
          <a:p>
            <a:pPr marL="285750" indent="-285750">
              <a:lnSpc>
                <a:spcPct val="130000"/>
              </a:lnSpc>
              <a:buFont typeface="Arial" panose="020B0604020202020204" pitchFamily="34" charset="0"/>
              <a:buChar char="•"/>
            </a:pPr>
            <a:r>
              <a:rPr lang="en-GB" sz="3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3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3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3200" dirty="0">
                <a:cs typeface="Calibri" panose="020F0502020204030204" pitchFamily="34" charset="0"/>
              </a:rPr>
              <a:t>undirected</a:t>
            </a:r>
          </a:p>
        </p:txBody>
      </p:sp>
    </p:spTree>
    <p:extLst>
      <p:ext uri="{BB962C8B-B14F-4D97-AF65-F5344CB8AC3E}">
        <p14:creationId xmlns:p14="http://schemas.microsoft.com/office/powerpoint/2010/main" val="627225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098FA4E-8FC3-4F71-B7B9-CE829D73CCB3}"/>
              </a:ext>
            </a:extLst>
          </p:cNvPr>
          <p:cNvSpPr txBox="1"/>
          <p:nvPr/>
        </p:nvSpPr>
        <p:spPr>
          <a:xfrm>
            <a:off x="2306676" y="4466"/>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LONDON DISPERSION FORCES</a:t>
            </a:r>
          </a:p>
        </p:txBody>
      </p:sp>
      <p:sp>
        <p:nvSpPr>
          <p:cNvPr id="2" name="TextBox 1">
            <a:extLst>
              <a:ext uri="{FF2B5EF4-FFF2-40B4-BE49-F238E27FC236}">
                <a16:creationId xmlns:a16="http://schemas.microsoft.com/office/drawing/2014/main" id="{08FCE99E-59D1-4BA7-AEEE-08988AAE9F3B}"/>
              </a:ext>
            </a:extLst>
          </p:cNvPr>
          <p:cNvSpPr txBox="1"/>
          <p:nvPr/>
        </p:nvSpPr>
        <p:spPr>
          <a:xfrm>
            <a:off x="279073" y="991512"/>
            <a:ext cx="4700518" cy="523220"/>
          </a:xfrm>
          <a:prstGeom prst="rect">
            <a:avLst/>
          </a:prstGeom>
          <a:noFill/>
        </p:spPr>
        <p:txBody>
          <a:bodyPr wrap="square" rtlCol="0">
            <a:spAutoFit/>
          </a:bodyPr>
          <a:lstStyle/>
          <a:p>
            <a:r>
              <a:rPr lang="en-GB" sz="2800" b="1" dirty="0">
                <a:solidFill>
                  <a:srgbClr val="0000FF"/>
                </a:solidFill>
              </a:rPr>
              <a:t>Non-polar Covalent Molecules</a:t>
            </a:r>
          </a:p>
        </p:txBody>
      </p:sp>
      <p:grpSp>
        <p:nvGrpSpPr>
          <p:cNvPr id="15" name="Group 14">
            <a:extLst>
              <a:ext uri="{FF2B5EF4-FFF2-40B4-BE49-F238E27FC236}">
                <a16:creationId xmlns:a16="http://schemas.microsoft.com/office/drawing/2014/main" id="{F3F1C7DE-E986-4632-9C38-67931E0D7281}"/>
              </a:ext>
            </a:extLst>
          </p:cNvPr>
          <p:cNvGrpSpPr/>
          <p:nvPr/>
        </p:nvGrpSpPr>
        <p:grpSpPr>
          <a:xfrm>
            <a:off x="5591944" y="3501008"/>
            <a:ext cx="3754307" cy="1409817"/>
            <a:chOff x="452365" y="2308745"/>
            <a:chExt cx="3754307" cy="1409817"/>
          </a:xfrm>
        </p:grpSpPr>
        <p:sp>
          <p:nvSpPr>
            <p:cNvPr id="10" name="Oval 9">
              <a:extLst>
                <a:ext uri="{FF2B5EF4-FFF2-40B4-BE49-F238E27FC236}">
                  <a16:creationId xmlns:a16="http://schemas.microsoft.com/office/drawing/2014/main" id="{55EB09BD-31A9-4A8F-9A2B-624C1CCC3F06}"/>
                </a:ext>
              </a:extLst>
            </p:cNvPr>
            <p:cNvSpPr/>
            <p:nvPr/>
          </p:nvSpPr>
          <p:spPr>
            <a:xfrm rot="10800000">
              <a:off x="534171"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14" name="Oval 13">
              <a:extLst>
                <a:ext uri="{FF2B5EF4-FFF2-40B4-BE49-F238E27FC236}">
                  <a16:creationId xmlns:a16="http://schemas.microsoft.com/office/drawing/2014/main" id="{7180C3F2-71F3-41D9-AA31-B3D3C7DCD7C8}"/>
                </a:ext>
              </a:extLst>
            </p:cNvPr>
            <p:cNvSpPr/>
            <p:nvPr/>
          </p:nvSpPr>
          <p:spPr>
            <a:xfrm rot="10800000">
              <a:off x="2465224"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cxnSp>
          <p:nvCxnSpPr>
            <p:cNvPr id="17" name="Straight Connector 16">
              <a:extLst>
                <a:ext uri="{FF2B5EF4-FFF2-40B4-BE49-F238E27FC236}">
                  <a16:creationId xmlns:a16="http://schemas.microsoft.com/office/drawing/2014/main" id="{F60AB17A-5F42-4ECD-8E75-3C13E3AB97D1}"/>
                </a:ext>
              </a:extLst>
            </p:cNvPr>
            <p:cNvCxnSpPr>
              <a:cxnSpLocks/>
            </p:cNvCxnSpPr>
            <p:nvPr/>
          </p:nvCxnSpPr>
          <p:spPr>
            <a:xfrm>
              <a:off x="1946422" y="2773182"/>
              <a:ext cx="518800"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BC53062-C5B7-4EC3-B4C9-2B44DFF23BF9}"/>
                </a:ext>
              </a:extLst>
            </p:cNvPr>
            <p:cNvSpPr txBox="1"/>
            <p:nvPr/>
          </p:nvSpPr>
          <p:spPr>
            <a:xfrm>
              <a:off x="1397830" y="3195342"/>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0" name="TextBox 19">
              <a:extLst>
                <a:ext uri="{FF2B5EF4-FFF2-40B4-BE49-F238E27FC236}">
                  <a16:creationId xmlns:a16="http://schemas.microsoft.com/office/drawing/2014/main" id="{838FC059-35F7-4A33-922C-DCFA5B7B3BEB}"/>
                </a:ext>
              </a:extLst>
            </p:cNvPr>
            <p:cNvSpPr txBox="1"/>
            <p:nvPr/>
          </p:nvSpPr>
          <p:spPr>
            <a:xfrm>
              <a:off x="452365" y="3175782"/>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sp>
          <p:nvSpPr>
            <p:cNvPr id="21" name="TextBox 20">
              <a:extLst>
                <a:ext uri="{FF2B5EF4-FFF2-40B4-BE49-F238E27FC236}">
                  <a16:creationId xmlns:a16="http://schemas.microsoft.com/office/drawing/2014/main" id="{1ABD7BB7-CA3A-434E-9CA5-D46D4ADE0374}"/>
                </a:ext>
              </a:extLst>
            </p:cNvPr>
            <p:cNvSpPr txBox="1"/>
            <p:nvPr/>
          </p:nvSpPr>
          <p:spPr>
            <a:xfrm>
              <a:off x="3427291" y="3153975"/>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2" name="TextBox 21">
              <a:extLst>
                <a:ext uri="{FF2B5EF4-FFF2-40B4-BE49-F238E27FC236}">
                  <a16:creationId xmlns:a16="http://schemas.microsoft.com/office/drawing/2014/main" id="{E5D96A49-9D9E-4ECA-BDFF-6DAE2BAE381F}"/>
                </a:ext>
              </a:extLst>
            </p:cNvPr>
            <p:cNvSpPr txBox="1"/>
            <p:nvPr/>
          </p:nvSpPr>
          <p:spPr>
            <a:xfrm>
              <a:off x="2480473" y="3145774"/>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grpSp>
      <p:sp>
        <p:nvSpPr>
          <p:cNvPr id="23" name="TextBox 22">
            <a:extLst>
              <a:ext uri="{FF2B5EF4-FFF2-40B4-BE49-F238E27FC236}">
                <a16:creationId xmlns:a16="http://schemas.microsoft.com/office/drawing/2014/main" id="{77554A7B-29CB-4DBF-9B43-F1B0DF375466}"/>
              </a:ext>
            </a:extLst>
          </p:cNvPr>
          <p:cNvSpPr txBox="1"/>
          <p:nvPr/>
        </p:nvSpPr>
        <p:spPr>
          <a:xfrm>
            <a:off x="546402" y="3496295"/>
            <a:ext cx="4700518" cy="954107"/>
          </a:xfrm>
          <a:prstGeom prst="rect">
            <a:avLst/>
          </a:prstGeom>
          <a:noFill/>
        </p:spPr>
        <p:txBody>
          <a:bodyPr wrap="square" rtlCol="0">
            <a:spAutoFit/>
          </a:bodyPr>
          <a:lstStyle/>
          <a:p>
            <a:r>
              <a:rPr lang="en-GB" sz="2800" b="1" i="1" dirty="0">
                <a:solidFill>
                  <a:srgbClr val="0000FF"/>
                </a:solidFill>
                <a:cs typeface="Calibri" panose="020F0502020204030204" pitchFamily="34" charset="0"/>
              </a:rPr>
              <a:t>Induced dipole </a:t>
            </a:r>
          </a:p>
          <a:p>
            <a:r>
              <a:rPr lang="en-GB" sz="2800" b="1" i="1" dirty="0">
                <a:solidFill>
                  <a:srgbClr val="0000FF"/>
                </a:solidFill>
                <a:cs typeface="Calibri" panose="020F0502020204030204" pitchFamily="34" charset="0"/>
              </a:rPr>
              <a:t>Proximity of electron cloud</a:t>
            </a:r>
          </a:p>
        </p:txBody>
      </p:sp>
      <p:sp>
        <p:nvSpPr>
          <p:cNvPr id="4" name="TextBox 3">
            <a:extLst>
              <a:ext uri="{FF2B5EF4-FFF2-40B4-BE49-F238E27FC236}">
                <a16:creationId xmlns:a16="http://schemas.microsoft.com/office/drawing/2014/main" id="{4366CAC5-E9EB-49F6-9C7B-505543262F2C}"/>
              </a:ext>
            </a:extLst>
          </p:cNvPr>
          <p:cNvSpPr txBox="1"/>
          <p:nvPr/>
        </p:nvSpPr>
        <p:spPr>
          <a:xfrm>
            <a:off x="1169527" y="5173684"/>
            <a:ext cx="9973654" cy="1164742"/>
          </a:xfrm>
          <a:prstGeom prst="rect">
            <a:avLst/>
          </a:prstGeom>
          <a:noFill/>
        </p:spPr>
        <p:txBody>
          <a:bodyPr wrap="square" rtlCol="0">
            <a:spAutoFit/>
          </a:bodyPr>
          <a:lstStyle/>
          <a:p>
            <a:pPr>
              <a:lnSpc>
                <a:spcPct val="130000"/>
              </a:lnSpc>
            </a:pPr>
            <a:r>
              <a:rPr lang="en-GB" sz="2800" b="1" dirty="0">
                <a:solidFill>
                  <a:srgbClr val="00B0F0"/>
                </a:solidFill>
              </a:rPr>
              <a:t>Van der Waals forces are ALL intermolecular forces</a:t>
            </a:r>
          </a:p>
          <a:p>
            <a:pPr>
              <a:lnSpc>
                <a:spcPct val="130000"/>
              </a:lnSpc>
            </a:pPr>
            <a:r>
              <a:rPr lang="en-GB" sz="2800" b="1" dirty="0">
                <a:solidFill>
                  <a:srgbClr val="00B0F0"/>
                </a:solidFill>
              </a:rPr>
              <a:t>London dispersion forces are an example of Van der Waals forces</a:t>
            </a:r>
          </a:p>
        </p:txBody>
      </p:sp>
      <p:sp>
        <p:nvSpPr>
          <p:cNvPr id="26" name="Oval 25">
            <a:extLst>
              <a:ext uri="{FF2B5EF4-FFF2-40B4-BE49-F238E27FC236}">
                <a16:creationId xmlns:a16="http://schemas.microsoft.com/office/drawing/2014/main" id="{03D8794B-B14B-4125-9E70-365D8FE8425C}"/>
              </a:ext>
            </a:extLst>
          </p:cNvPr>
          <p:cNvSpPr/>
          <p:nvPr/>
        </p:nvSpPr>
        <p:spPr>
          <a:xfrm>
            <a:off x="905492" y="1507133"/>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Non-polar</a:t>
            </a:r>
          </a:p>
        </p:txBody>
      </p:sp>
      <p:sp>
        <p:nvSpPr>
          <p:cNvPr id="27" name="Oval 26">
            <a:extLst>
              <a:ext uri="{FF2B5EF4-FFF2-40B4-BE49-F238E27FC236}">
                <a16:creationId xmlns:a16="http://schemas.microsoft.com/office/drawing/2014/main" id="{F84EAC7C-759D-4BC8-BF47-25AF53400CB9}"/>
              </a:ext>
            </a:extLst>
          </p:cNvPr>
          <p:cNvSpPr/>
          <p:nvPr/>
        </p:nvSpPr>
        <p:spPr>
          <a:xfrm>
            <a:off x="2836543" y="1514732"/>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Non-polar</a:t>
            </a:r>
            <a:endParaRPr lang="en-GB" sz="2800" dirty="0"/>
          </a:p>
        </p:txBody>
      </p:sp>
      <p:cxnSp>
        <p:nvCxnSpPr>
          <p:cNvPr id="11" name="Straight Arrow Connector 10">
            <a:extLst>
              <a:ext uri="{FF2B5EF4-FFF2-40B4-BE49-F238E27FC236}">
                <a16:creationId xmlns:a16="http://schemas.microsoft.com/office/drawing/2014/main" id="{7EAA1465-E3FA-47C2-98C8-5C529117419F}"/>
              </a:ext>
            </a:extLst>
          </p:cNvPr>
          <p:cNvCxnSpPr>
            <a:cxnSpLocks/>
          </p:cNvCxnSpPr>
          <p:nvPr/>
        </p:nvCxnSpPr>
        <p:spPr>
          <a:xfrm flipH="1">
            <a:off x="2472870" y="1815237"/>
            <a:ext cx="413502"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78DBA54-D886-40CB-B4C2-9B4C9E308742}"/>
              </a:ext>
            </a:extLst>
          </p:cNvPr>
          <p:cNvCxnSpPr>
            <a:cxnSpLocks/>
            <a:stCxn id="26" idx="6"/>
          </p:cNvCxnSpPr>
          <p:nvPr/>
        </p:nvCxnSpPr>
        <p:spPr>
          <a:xfrm>
            <a:off x="2306677" y="1965039"/>
            <a:ext cx="332389"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FD249D-2A20-4AF4-9EAB-443405028854}"/>
              </a:ext>
            </a:extLst>
          </p:cNvPr>
          <p:cNvSpPr txBox="1"/>
          <p:nvPr/>
        </p:nvSpPr>
        <p:spPr>
          <a:xfrm>
            <a:off x="5177029" y="988003"/>
            <a:ext cx="6593728" cy="1724896"/>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US" sz="2800" b="1" i="0" dirty="0">
                <a:solidFill>
                  <a:srgbClr val="202124"/>
                </a:solidFill>
                <a:effectLst/>
              </a:rPr>
              <a:t>the weakest intermolecular force</a:t>
            </a:r>
            <a:r>
              <a:rPr lang="en-US" sz="2800" b="0" i="0" dirty="0">
                <a:solidFill>
                  <a:srgbClr val="202124"/>
                </a:solidFill>
                <a:effectLst/>
              </a:rPr>
              <a:t> </a:t>
            </a:r>
          </a:p>
          <a:p>
            <a:pPr marL="285750" indent="-285750">
              <a:lnSpc>
                <a:spcPct val="130000"/>
              </a:lnSpc>
              <a:buFont typeface="Arial" panose="020B0604020202020204" pitchFamily="34" charset="0"/>
              <a:buChar char="•"/>
            </a:pPr>
            <a:r>
              <a:rPr lang="en-US" sz="2800" dirty="0">
                <a:solidFill>
                  <a:srgbClr val="202124"/>
                </a:solidFill>
              </a:rPr>
              <a:t>a </a:t>
            </a:r>
            <a:r>
              <a:rPr lang="en-US" sz="2800" b="0" i="0" dirty="0">
                <a:solidFill>
                  <a:srgbClr val="202124"/>
                </a:solidFill>
                <a:effectLst/>
              </a:rPr>
              <a:t>temporary attractive force that results from temporary dipoles</a:t>
            </a:r>
            <a:endParaRPr lang="en-GB" sz="2800" dirty="0"/>
          </a:p>
        </p:txBody>
      </p:sp>
      <p:sp>
        <p:nvSpPr>
          <p:cNvPr id="30" name="TextBox 29">
            <a:extLst>
              <a:ext uri="{FF2B5EF4-FFF2-40B4-BE49-F238E27FC236}">
                <a16:creationId xmlns:a16="http://schemas.microsoft.com/office/drawing/2014/main" id="{DA16AD23-E33B-431C-91CE-49822FFA386B}"/>
              </a:ext>
            </a:extLst>
          </p:cNvPr>
          <p:cNvSpPr txBox="1"/>
          <p:nvPr/>
        </p:nvSpPr>
        <p:spPr>
          <a:xfrm>
            <a:off x="9207745" y="6426853"/>
            <a:ext cx="2934073" cy="523220"/>
          </a:xfrm>
          <a:prstGeom prst="rect">
            <a:avLst/>
          </a:prstGeom>
          <a:noFill/>
        </p:spPr>
        <p:txBody>
          <a:bodyPr wrap="square" rtlCol="0">
            <a:spAutoFit/>
          </a:bodyPr>
          <a:lstStyle/>
          <a:p>
            <a:r>
              <a:rPr lang="en-GB" sz="2800" b="1" dirty="0">
                <a:solidFill>
                  <a:srgbClr val="C00000"/>
                </a:solidFill>
              </a:rPr>
              <a:t>VERY, VERY WEAK</a:t>
            </a:r>
          </a:p>
        </p:txBody>
      </p:sp>
    </p:spTree>
    <p:extLst>
      <p:ext uri="{BB962C8B-B14F-4D97-AF65-F5344CB8AC3E}">
        <p14:creationId xmlns:p14="http://schemas.microsoft.com/office/powerpoint/2010/main" val="1313750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0" y="53643"/>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37" name="Group 36">
            <a:extLst>
              <a:ext uri="{FF2B5EF4-FFF2-40B4-BE49-F238E27FC236}">
                <a16:creationId xmlns:a16="http://schemas.microsoft.com/office/drawing/2014/main" id="{21B1E31F-7B36-4B2D-A982-8B8FA59B5D4D}"/>
              </a:ext>
            </a:extLst>
          </p:cNvPr>
          <p:cNvGrpSpPr/>
          <p:nvPr/>
        </p:nvGrpSpPr>
        <p:grpSpPr>
          <a:xfrm>
            <a:off x="335360" y="1628800"/>
            <a:ext cx="10801561" cy="1311332"/>
            <a:chOff x="607436" y="997323"/>
            <a:chExt cx="7446074" cy="1311332"/>
          </a:xfrm>
        </p:grpSpPr>
        <p:sp>
          <p:nvSpPr>
            <p:cNvPr id="23" name="TextBox 22">
              <a:extLst>
                <a:ext uri="{FF2B5EF4-FFF2-40B4-BE49-F238E27FC236}">
                  <a16:creationId xmlns:a16="http://schemas.microsoft.com/office/drawing/2014/main" id="{ADB1F33D-5CBC-4370-ADBC-E80AEC1AC8D7}"/>
                </a:ext>
              </a:extLst>
            </p:cNvPr>
            <p:cNvSpPr txBox="1"/>
            <p:nvPr/>
          </p:nvSpPr>
          <p:spPr>
            <a:xfrm>
              <a:off x="607436" y="997323"/>
              <a:ext cx="1010213" cy="584775"/>
            </a:xfrm>
            <a:prstGeom prst="rect">
              <a:avLst/>
            </a:prstGeom>
            <a:noFill/>
          </p:spPr>
          <p:txBody>
            <a:bodyPr wrap="none" rtlCol="0">
              <a:spAutoFit/>
            </a:bodyPr>
            <a:lstStyle/>
            <a:p>
              <a:r>
                <a:rPr lang="en-GB" sz="3200" b="1" dirty="0">
                  <a:solidFill>
                    <a:srgbClr val="FF0000"/>
                  </a:solidFill>
                  <a:cs typeface="Calibri" panose="020F0502020204030204" pitchFamily="34" charset="0"/>
                </a:rPr>
                <a:t>solid</a:t>
              </a:r>
            </a:p>
          </p:txBody>
        </p:sp>
        <p:sp>
          <p:nvSpPr>
            <p:cNvPr id="24" name="TextBox 23">
              <a:extLst>
                <a:ext uri="{FF2B5EF4-FFF2-40B4-BE49-F238E27FC236}">
                  <a16:creationId xmlns:a16="http://schemas.microsoft.com/office/drawing/2014/main" id="{22377A49-3832-4D4D-B40C-66D5E8DE5444}"/>
                </a:ext>
              </a:extLst>
            </p:cNvPr>
            <p:cNvSpPr txBox="1"/>
            <p:nvPr/>
          </p:nvSpPr>
          <p:spPr>
            <a:xfrm>
              <a:off x="3627836" y="1008595"/>
              <a:ext cx="1268296" cy="584775"/>
            </a:xfrm>
            <a:prstGeom prst="rect">
              <a:avLst/>
            </a:prstGeom>
            <a:noFill/>
          </p:spPr>
          <p:txBody>
            <a:bodyPr wrap="none" rtlCol="0">
              <a:spAutoFit/>
            </a:bodyPr>
            <a:lstStyle/>
            <a:p>
              <a:r>
                <a:rPr lang="en-GB" sz="3200" b="1" dirty="0">
                  <a:solidFill>
                    <a:srgbClr val="FF0000"/>
                  </a:solidFill>
                  <a:cs typeface="Calibri" panose="020F0502020204030204" pitchFamily="34" charset="0"/>
                  <a:sym typeface="Wingdings" panose="05000000000000000000" pitchFamily="2" charset="2"/>
                </a:rPr>
                <a:t> </a:t>
              </a:r>
              <a:r>
                <a:rPr lang="en-GB" sz="3200" b="1" dirty="0">
                  <a:solidFill>
                    <a:srgbClr val="0000FF"/>
                  </a:solidFill>
                  <a:cs typeface="Calibri" panose="020F0502020204030204" pitchFamily="34" charset="0"/>
                  <a:sym typeface="Wingdings" panose="05000000000000000000" pitchFamily="2" charset="2"/>
                </a:rPr>
                <a:t>liquid</a:t>
              </a:r>
              <a:endParaRPr lang="en-GB" sz="3200" b="1" dirty="0">
                <a:solidFill>
                  <a:srgbClr val="0000FF"/>
                </a:solidFill>
                <a:cs typeface="Calibri" panose="020F0502020204030204" pitchFamily="34" charset="0"/>
              </a:endParaRPr>
            </a:p>
          </p:txBody>
        </p:sp>
        <p:sp>
          <p:nvSpPr>
            <p:cNvPr id="25" name="TextBox 24">
              <a:extLst>
                <a:ext uri="{FF2B5EF4-FFF2-40B4-BE49-F238E27FC236}">
                  <a16:creationId xmlns:a16="http://schemas.microsoft.com/office/drawing/2014/main" id="{6CD8ED76-5A3E-4B9B-A1DF-F8D656E677C5}"/>
                </a:ext>
              </a:extLst>
            </p:cNvPr>
            <p:cNvSpPr txBox="1"/>
            <p:nvPr/>
          </p:nvSpPr>
          <p:spPr>
            <a:xfrm>
              <a:off x="7091505" y="1024805"/>
              <a:ext cx="792205" cy="584775"/>
            </a:xfrm>
            <a:prstGeom prst="rect">
              <a:avLst/>
            </a:prstGeom>
            <a:noFill/>
          </p:spPr>
          <p:txBody>
            <a:bodyPr wrap="none" rtlCol="0">
              <a:spAutoFit/>
            </a:bodyPr>
            <a:lstStyle/>
            <a:p>
              <a:r>
                <a:rPr lang="en-GB" sz="3200" b="1" dirty="0">
                  <a:solidFill>
                    <a:srgbClr val="FFC000"/>
                  </a:solidFill>
                  <a:cs typeface="Calibri" panose="020F0502020204030204" pitchFamily="34" charset="0"/>
                  <a:sym typeface="Wingdings" panose="05000000000000000000" pitchFamily="2" charset="2"/>
                </a:rPr>
                <a:t>gas</a:t>
              </a:r>
              <a:endParaRPr lang="en-GB" sz="3200" b="1" dirty="0">
                <a:solidFill>
                  <a:srgbClr val="FFC000"/>
                </a:solidFill>
                <a:cs typeface="Calibri" panose="020F0502020204030204" pitchFamily="34" charset="0"/>
              </a:endParaRPr>
            </a:p>
          </p:txBody>
        </p:sp>
        <p:sp>
          <p:nvSpPr>
            <p:cNvPr id="26" name="TextBox 25">
              <a:extLst>
                <a:ext uri="{FF2B5EF4-FFF2-40B4-BE49-F238E27FC236}">
                  <a16:creationId xmlns:a16="http://schemas.microsoft.com/office/drawing/2014/main" id="{D049955F-A0B1-401C-9488-48D3026B6B16}"/>
                </a:ext>
              </a:extLst>
            </p:cNvPr>
            <p:cNvSpPr txBox="1"/>
            <p:nvPr/>
          </p:nvSpPr>
          <p:spPr>
            <a:xfrm>
              <a:off x="2170028" y="1011634"/>
              <a:ext cx="1096775" cy="584775"/>
            </a:xfrm>
            <a:prstGeom prst="rect">
              <a:avLst/>
            </a:prstGeom>
            <a:noFill/>
          </p:spPr>
          <p:txBody>
            <a:bodyPr wrap="none" rtlCol="0">
              <a:spAutoFit/>
            </a:bodyPr>
            <a:lstStyle/>
            <a:p>
              <a:r>
                <a:rPr lang="en-GB" sz="3200" b="1" dirty="0">
                  <a:solidFill>
                    <a:srgbClr val="7030A0"/>
                  </a:solidFill>
                  <a:cs typeface="Calibri" panose="020F0502020204030204" pitchFamily="34" charset="0"/>
                </a:rPr>
                <a:t>melts</a:t>
              </a:r>
            </a:p>
          </p:txBody>
        </p:sp>
        <p:sp>
          <p:nvSpPr>
            <p:cNvPr id="27" name="TextBox 26">
              <a:extLst>
                <a:ext uri="{FF2B5EF4-FFF2-40B4-BE49-F238E27FC236}">
                  <a16:creationId xmlns:a16="http://schemas.microsoft.com/office/drawing/2014/main" id="{42D68D02-BE01-4CB2-8BC3-E3E210443FDD}"/>
                </a:ext>
              </a:extLst>
            </p:cNvPr>
            <p:cNvSpPr txBox="1"/>
            <p:nvPr/>
          </p:nvSpPr>
          <p:spPr>
            <a:xfrm>
              <a:off x="5545944" y="1018547"/>
              <a:ext cx="1010213" cy="584775"/>
            </a:xfrm>
            <a:prstGeom prst="rect">
              <a:avLst/>
            </a:prstGeom>
            <a:noFill/>
          </p:spPr>
          <p:txBody>
            <a:bodyPr wrap="none" rtlCol="0">
              <a:spAutoFit/>
            </a:bodyPr>
            <a:lstStyle/>
            <a:p>
              <a:r>
                <a:rPr lang="en-GB" sz="3200" b="1" dirty="0">
                  <a:solidFill>
                    <a:srgbClr val="00B050"/>
                  </a:solidFill>
                  <a:cs typeface="Calibri" panose="020F0502020204030204" pitchFamily="34" charset="0"/>
                </a:rPr>
                <a:t>boils</a:t>
              </a:r>
            </a:p>
          </p:txBody>
        </p:sp>
        <p:sp>
          <p:nvSpPr>
            <p:cNvPr id="31" name="TextBox 30">
              <a:extLst>
                <a:ext uri="{FF2B5EF4-FFF2-40B4-BE49-F238E27FC236}">
                  <a16:creationId xmlns:a16="http://schemas.microsoft.com/office/drawing/2014/main" id="{F2F99DA2-43AD-449F-AD8F-E7D3FEE98182}"/>
                </a:ext>
              </a:extLst>
            </p:cNvPr>
            <p:cNvSpPr txBox="1"/>
            <p:nvPr/>
          </p:nvSpPr>
          <p:spPr>
            <a:xfrm>
              <a:off x="608462" y="1677713"/>
              <a:ext cx="7445048" cy="630942"/>
            </a:xfrm>
            <a:prstGeom prst="rect">
              <a:avLst/>
            </a:prstGeom>
            <a:noFill/>
          </p:spPr>
          <p:txBody>
            <a:bodyPr wrap="none" rtlCol="0">
              <a:spAutoFit/>
            </a:bodyPr>
            <a:lstStyle/>
            <a:p>
              <a:pPr>
                <a:lnSpc>
                  <a:spcPts val="2100"/>
                </a:lnSpc>
              </a:pPr>
              <a:r>
                <a:rPr lang="en-GB" sz="2000" b="1" dirty="0">
                  <a:cs typeface="Calibri" panose="020F0502020204030204" pitchFamily="34" charset="0"/>
                </a:rPr>
                <a:t>balls and 	            springs	                  balls and	                        breaks	                balls</a:t>
              </a:r>
            </a:p>
            <a:p>
              <a:pPr>
                <a:lnSpc>
                  <a:spcPts val="2100"/>
                </a:lnSpc>
              </a:pPr>
              <a:r>
                <a:rPr lang="en-GB" sz="2000" b="1" dirty="0">
                  <a:cs typeface="Calibri" panose="020F0502020204030204" pitchFamily="34" charset="0"/>
                </a:rPr>
                <a:t>springs  	                   to wires	                  wires	                               wires	                       unattached</a:t>
              </a:r>
            </a:p>
          </p:txBody>
        </p:sp>
        <p:cxnSp>
          <p:nvCxnSpPr>
            <p:cNvPr id="32" name="Straight Arrow Connector 31">
              <a:extLst>
                <a:ext uri="{FF2B5EF4-FFF2-40B4-BE49-F238E27FC236}">
                  <a16:creationId xmlns:a16="http://schemas.microsoft.com/office/drawing/2014/main" id="{A8048358-CAD8-42E9-8517-A9D671F6EC7D}"/>
                </a:ext>
              </a:extLst>
            </p:cNvPr>
            <p:cNvCxnSpPr>
              <a:cxnSpLocks/>
            </p:cNvCxnSpPr>
            <p:nvPr/>
          </p:nvCxnSpPr>
          <p:spPr>
            <a:xfrm>
              <a:off x="1513453" y="1320424"/>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A97AD72-1F75-43E6-AEAE-3619F28CD39C}"/>
                </a:ext>
              </a:extLst>
            </p:cNvPr>
            <p:cNvCxnSpPr>
              <a:cxnSpLocks/>
            </p:cNvCxnSpPr>
            <p:nvPr/>
          </p:nvCxnSpPr>
          <p:spPr>
            <a:xfrm>
              <a:off x="3070511" y="1333126"/>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D5E5B5A-7476-4491-AD21-D44DEDE683BE}"/>
                </a:ext>
              </a:extLst>
            </p:cNvPr>
            <p:cNvCxnSpPr>
              <a:cxnSpLocks/>
            </p:cNvCxnSpPr>
            <p:nvPr/>
          </p:nvCxnSpPr>
          <p:spPr>
            <a:xfrm>
              <a:off x="4864848"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C88FE43-7A7B-4DA4-9FF1-90FC084A920F}"/>
                </a:ext>
              </a:extLst>
            </p:cNvPr>
            <p:cNvCxnSpPr>
              <a:cxnSpLocks/>
            </p:cNvCxnSpPr>
            <p:nvPr/>
          </p:nvCxnSpPr>
          <p:spPr>
            <a:xfrm>
              <a:off x="6464794"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ADEA126-103D-468C-82EC-E3A5EBDC7438}"/>
              </a:ext>
            </a:extLst>
          </p:cNvPr>
          <p:cNvSpPr txBox="1"/>
          <p:nvPr/>
        </p:nvSpPr>
        <p:spPr>
          <a:xfrm>
            <a:off x="263352" y="871389"/>
            <a:ext cx="11504496" cy="523220"/>
          </a:xfrm>
          <a:prstGeom prst="rect">
            <a:avLst/>
          </a:prstGeom>
          <a:noFill/>
        </p:spPr>
        <p:txBody>
          <a:bodyPr wrap="none" rtlCol="0">
            <a:spAutoFit/>
          </a:bodyPr>
          <a:lstStyle/>
          <a:p>
            <a:r>
              <a:rPr lang="en-GB" sz="2800" b="1" dirty="0">
                <a:solidFill>
                  <a:srgbClr val="00B0F0"/>
                </a:solidFill>
              </a:rPr>
              <a:t>effect of IPF/IMF on the microscopic behaviour of a substance upon heating</a:t>
            </a:r>
          </a:p>
        </p:txBody>
      </p:sp>
      <p:sp>
        <p:nvSpPr>
          <p:cNvPr id="18" name="TextBox 17">
            <a:extLst>
              <a:ext uri="{FF2B5EF4-FFF2-40B4-BE49-F238E27FC236}">
                <a16:creationId xmlns:a16="http://schemas.microsoft.com/office/drawing/2014/main" id="{41B8597F-5CB4-4FD0-A7BB-6FECFC6BA94C}"/>
              </a:ext>
            </a:extLst>
          </p:cNvPr>
          <p:cNvSpPr txBox="1"/>
          <p:nvPr/>
        </p:nvSpPr>
        <p:spPr>
          <a:xfrm>
            <a:off x="335360" y="3573016"/>
            <a:ext cx="5675656" cy="523220"/>
          </a:xfrm>
          <a:prstGeom prst="rect">
            <a:avLst/>
          </a:prstGeom>
          <a:noFill/>
        </p:spPr>
        <p:txBody>
          <a:bodyPr wrap="none" rtlCol="0">
            <a:spAutoFit/>
          </a:bodyPr>
          <a:lstStyle/>
          <a:p>
            <a:r>
              <a:rPr lang="en-GB" sz="2800" b="1" dirty="0">
                <a:solidFill>
                  <a:srgbClr val="00B050"/>
                </a:solidFill>
                <a:cs typeface="Calibri" panose="020F0502020204030204" pitchFamily="34" charset="0"/>
              </a:rPr>
              <a:t>Springs and wires represent IPF/IMF </a:t>
            </a:r>
          </a:p>
        </p:txBody>
      </p:sp>
    </p:spTree>
    <p:extLst>
      <p:ext uri="{BB962C8B-B14F-4D97-AF65-F5344CB8AC3E}">
        <p14:creationId xmlns:p14="http://schemas.microsoft.com/office/powerpoint/2010/main" val="2976671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16"/>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22" name="Group 21">
            <a:extLst>
              <a:ext uri="{FF2B5EF4-FFF2-40B4-BE49-F238E27FC236}">
                <a16:creationId xmlns:a16="http://schemas.microsoft.com/office/drawing/2014/main" id="{888E99C9-0DF2-4E56-B857-36FB1671763C}"/>
              </a:ext>
            </a:extLst>
          </p:cNvPr>
          <p:cNvGrpSpPr/>
          <p:nvPr/>
        </p:nvGrpSpPr>
        <p:grpSpPr>
          <a:xfrm>
            <a:off x="991926" y="480317"/>
            <a:ext cx="8056400" cy="5503916"/>
            <a:chOff x="294524" y="2204864"/>
            <a:chExt cx="5789644" cy="3326097"/>
          </a:xfrm>
        </p:grpSpPr>
        <p:graphicFrame>
          <p:nvGraphicFramePr>
            <p:cNvPr id="6" name="Chart 5">
              <a:extLst>
                <a:ext uri="{FF2B5EF4-FFF2-40B4-BE49-F238E27FC236}">
                  <a16:creationId xmlns:a16="http://schemas.microsoft.com/office/drawing/2014/main" id="{2900C2B1-71B0-4854-BD96-2EC908D72271}"/>
                </a:ext>
              </a:extLst>
            </p:cNvPr>
            <p:cNvGraphicFramePr>
              <a:graphicFrameLocks/>
            </p:cNvGraphicFramePr>
            <p:nvPr/>
          </p:nvGraphicFramePr>
          <p:xfrm>
            <a:off x="683568" y="2204864"/>
            <a:ext cx="5400600" cy="3168352"/>
          </p:xfrm>
          <a:graphic>
            <a:graphicData uri="http://schemas.openxmlformats.org/drawingml/2006/chart">
              <c:chart xmlns:c="http://schemas.openxmlformats.org/drawingml/2006/chart" xmlns:r="http://schemas.openxmlformats.org/officeDocument/2006/relationships" r:id="rId3"/>
            </a:graphicData>
          </a:graphic>
        </p:graphicFrame>
        <p:cxnSp>
          <p:nvCxnSpPr>
            <p:cNvPr id="9" name="Straight Connector 8">
              <a:extLst>
                <a:ext uri="{FF2B5EF4-FFF2-40B4-BE49-F238E27FC236}">
                  <a16:creationId xmlns:a16="http://schemas.microsoft.com/office/drawing/2014/main" id="{130C4BDC-6778-4229-8385-8006D574F6CE}"/>
                </a:ext>
              </a:extLst>
            </p:cNvPr>
            <p:cNvCxnSpPr>
              <a:cxnSpLocks/>
            </p:cNvCxnSpPr>
            <p:nvPr/>
          </p:nvCxnSpPr>
          <p:spPr>
            <a:xfrm flipH="1">
              <a:off x="807842" y="3983563"/>
              <a:ext cx="79408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2685E8-FF72-49EB-8E0F-8DA46AA9FBF3}"/>
                </a:ext>
              </a:extLst>
            </p:cNvPr>
            <p:cNvCxnSpPr>
              <a:cxnSpLocks/>
            </p:cNvCxnSpPr>
            <p:nvPr/>
          </p:nvCxnSpPr>
          <p:spPr>
            <a:xfrm flipH="1">
              <a:off x="807842" y="2963007"/>
              <a:ext cx="2029799"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35BEF06-33B3-4E86-BA87-0CCC6A7AC360}"/>
                </a:ext>
              </a:extLst>
            </p:cNvPr>
            <p:cNvSpPr txBox="1"/>
            <p:nvPr/>
          </p:nvSpPr>
          <p:spPr>
            <a:xfrm>
              <a:off x="424534" y="3754747"/>
              <a:ext cx="398021" cy="264465"/>
            </a:xfrm>
            <a:prstGeom prst="rect">
              <a:avLst/>
            </a:prstGeom>
            <a:noFill/>
          </p:spPr>
          <p:txBody>
            <a:bodyPr wrap="none" rtlCol="0">
              <a:spAutoFit/>
            </a:bodyPr>
            <a:lstStyle/>
            <a:p>
              <a:r>
                <a:rPr lang="en-GB" sz="2000" b="1" dirty="0" err="1">
                  <a:solidFill>
                    <a:srgbClr val="7030A0"/>
                  </a:solidFill>
                  <a:cs typeface="Calibri" panose="020F0502020204030204" pitchFamily="34" charset="0"/>
                </a:rPr>
                <a:t>mp</a:t>
              </a:r>
              <a:endParaRPr lang="en-GB" sz="2000" b="1" dirty="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D2C0B864-F820-47E8-AD55-86987D80A2D1}"/>
                </a:ext>
              </a:extLst>
            </p:cNvPr>
            <p:cNvSpPr txBox="1"/>
            <p:nvPr/>
          </p:nvSpPr>
          <p:spPr>
            <a:xfrm>
              <a:off x="405411" y="2749082"/>
              <a:ext cx="572593" cy="264465"/>
            </a:xfrm>
            <a:prstGeom prst="rect">
              <a:avLst/>
            </a:prstGeom>
            <a:noFill/>
          </p:spPr>
          <p:txBody>
            <a:bodyPr wrap="square" rtlCol="0">
              <a:spAutoFit/>
            </a:bodyPr>
            <a:lstStyle/>
            <a:p>
              <a:r>
                <a:rPr lang="en-GB" sz="2000" b="1" dirty="0">
                  <a:solidFill>
                    <a:srgbClr val="00B050"/>
                  </a:solidFill>
                  <a:cs typeface="Calibri" panose="020F0502020204030204" pitchFamily="34" charset="0"/>
                </a:rPr>
                <a:t>bp</a:t>
              </a:r>
            </a:p>
          </p:txBody>
        </p:sp>
        <p:sp>
          <p:nvSpPr>
            <p:cNvPr id="12" name="TextBox 11">
              <a:extLst>
                <a:ext uri="{FF2B5EF4-FFF2-40B4-BE49-F238E27FC236}">
                  <a16:creationId xmlns:a16="http://schemas.microsoft.com/office/drawing/2014/main" id="{1B310241-E2F7-42A2-84BC-43949C411F1A}"/>
                </a:ext>
              </a:extLst>
            </p:cNvPr>
            <p:cNvSpPr txBox="1"/>
            <p:nvPr/>
          </p:nvSpPr>
          <p:spPr>
            <a:xfrm>
              <a:off x="294524" y="2416666"/>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T (K)</a:t>
              </a:r>
            </a:p>
          </p:txBody>
        </p:sp>
        <p:sp>
          <p:nvSpPr>
            <p:cNvPr id="13" name="TextBox 12">
              <a:extLst>
                <a:ext uri="{FF2B5EF4-FFF2-40B4-BE49-F238E27FC236}">
                  <a16:creationId xmlns:a16="http://schemas.microsoft.com/office/drawing/2014/main" id="{CA0558A4-DF62-4F05-BDB4-13E383F1EECA}"/>
                </a:ext>
              </a:extLst>
            </p:cNvPr>
            <p:cNvSpPr txBox="1"/>
            <p:nvPr/>
          </p:nvSpPr>
          <p:spPr>
            <a:xfrm>
              <a:off x="1471318" y="3716124"/>
              <a:ext cx="1185062" cy="264465"/>
            </a:xfrm>
            <a:prstGeom prst="rect">
              <a:avLst/>
            </a:prstGeom>
            <a:noFill/>
          </p:spPr>
          <p:txBody>
            <a:bodyPr wrap="none" rtlCol="0">
              <a:spAutoFit/>
            </a:bodyPr>
            <a:lstStyle/>
            <a:p>
              <a:r>
                <a:rPr lang="en-GB" sz="2000" b="1" dirty="0" err="1">
                  <a:solidFill>
                    <a:srgbClr val="FF0000"/>
                  </a:solidFill>
                  <a:cs typeface="Calibri" panose="020F0502020204030204" pitchFamily="34" charset="0"/>
                </a:rPr>
                <a:t>solid</a:t>
              </a:r>
              <a:r>
                <a:rPr lang="en-GB" sz="2000" b="1" dirty="0" err="1">
                  <a:cs typeface="Calibri" panose="020F0502020204030204" pitchFamily="34" charset="0"/>
                  <a:sym typeface="Wingdings" panose="05000000000000000000" pitchFamily="2" charset="2"/>
                </a:rPr>
                <a:t></a:t>
              </a:r>
              <a:r>
                <a:rPr lang="en-GB" sz="2000" b="1" dirty="0" err="1">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66A6D450-9E3E-4562-A374-9BB64FCBFF69}"/>
                </a:ext>
              </a:extLst>
            </p:cNvPr>
            <p:cNvSpPr txBox="1"/>
            <p:nvPr/>
          </p:nvSpPr>
          <p:spPr>
            <a:xfrm>
              <a:off x="1117836" y="4341802"/>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solid</a:t>
              </a:r>
            </a:p>
          </p:txBody>
        </p:sp>
        <p:sp>
          <p:nvSpPr>
            <p:cNvPr id="15" name="TextBox 14">
              <a:extLst>
                <a:ext uri="{FF2B5EF4-FFF2-40B4-BE49-F238E27FC236}">
                  <a16:creationId xmlns:a16="http://schemas.microsoft.com/office/drawing/2014/main" id="{11296573-5BA4-4B93-AEFD-F04E38D05D8D}"/>
                </a:ext>
              </a:extLst>
            </p:cNvPr>
            <p:cNvSpPr txBox="1"/>
            <p:nvPr/>
          </p:nvSpPr>
          <p:spPr>
            <a:xfrm>
              <a:off x="2653884" y="3403285"/>
              <a:ext cx="654692" cy="264465"/>
            </a:xfrm>
            <a:prstGeom prst="rect">
              <a:avLst/>
            </a:prstGeom>
            <a:noFill/>
          </p:spPr>
          <p:txBody>
            <a:bodyPr wrap="none" rtlCol="0">
              <a:spAutoFit/>
            </a:bodyPr>
            <a:lstStyle/>
            <a:p>
              <a:r>
                <a:rPr lang="en-GB" sz="2000" b="1" dirty="0">
                  <a:solidFill>
                    <a:srgbClr val="FF0000"/>
                  </a:solidFill>
                  <a:cs typeface="Calibri" panose="020F0502020204030204" pitchFamily="34" charset="0"/>
                  <a:sym typeface="Wingdings" panose="05000000000000000000" pitchFamily="2" charset="2"/>
                </a:rPr>
                <a:t> </a:t>
              </a:r>
              <a:r>
                <a:rPr lang="en-GB" sz="2000" b="1" dirty="0">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6" name="TextBox 15">
              <a:extLst>
                <a:ext uri="{FF2B5EF4-FFF2-40B4-BE49-F238E27FC236}">
                  <a16:creationId xmlns:a16="http://schemas.microsoft.com/office/drawing/2014/main" id="{4ACEDB33-A1CD-449F-A82C-6631E219BEE0}"/>
                </a:ext>
              </a:extLst>
            </p:cNvPr>
            <p:cNvSpPr txBox="1"/>
            <p:nvPr/>
          </p:nvSpPr>
          <p:spPr>
            <a:xfrm>
              <a:off x="3321604" y="2677669"/>
              <a:ext cx="1081663" cy="264465"/>
            </a:xfrm>
            <a:prstGeom prst="rect">
              <a:avLst/>
            </a:prstGeom>
            <a:noFill/>
          </p:spPr>
          <p:txBody>
            <a:bodyPr wrap="none" rtlCol="0">
              <a:spAutoFit/>
            </a:bodyPr>
            <a:lstStyle/>
            <a:p>
              <a:r>
                <a:rPr lang="en-GB" sz="2000" b="1" dirty="0" err="1">
                  <a:solidFill>
                    <a:srgbClr val="0000FF"/>
                  </a:solidFill>
                  <a:cs typeface="Calibri" panose="020F0502020204030204" pitchFamily="34" charset="0"/>
                  <a:sym typeface="Wingdings" panose="05000000000000000000" pitchFamily="2" charset="2"/>
                </a:rPr>
                <a:t>liquid</a:t>
              </a:r>
              <a:r>
                <a:rPr lang="en-GB" sz="2000" b="1" dirty="0" err="1">
                  <a:cs typeface="Calibri" panose="020F0502020204030204" pitchFamily="34" charset="0"/>
                  <a:sym typeface="Wingdings" panose="05000000000000000000" pitchFamily="2" charset="2"/>
                </a:rPr>
                <a:t></a:t>
              </a:r>
              <a:r>
                <a:rPr lang="en-GB" sz="2000" b="1" dirty="0" err="1">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17" name="TextBox 16">
              <a:extLst>
                <a:ext uri="{FF2B5EF4-FFF2-40B4-BE49-F238E27FC236}">
                  <a16:creationId xmlns:a16="http://schemas.microsoft.com/office/drawing/2014/main" id="{E9FB7F70-0A8F-4CEC-9F11-677BC5AC68EA}"/>
                </a:ext>
              </a:extLst>
            </p:cNvPr>
            <p:cNvSpPr txBox="1"/>
            <p:nvPr/>
          </p:nvSpPr>
          <p:spPr>
            <a:xfrm>
              <a:off x="5220072" y="2587891"/>
              <a:ext cx="428432" cy="264465"/>
            </a:xfrm>
            <a:prstGeom prst="rect">
              <a:avLst/>
            </a:prstGeom>
            <a:noFill/>
          </p:spPr>
          <p:txBody>
            <a:bodyPr wrap="none" rtlCol="0">
              <a:spAutoFit/>
            </a:bodyPr>
            <a:lstStyle/>
            <a:p>
              <a:r>
                <a:rPr lang="en-GB" sz="2000" b="1" dirty="0">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21" name="TextBox 20">
              <a:extLst>
                <a:ext uri="{FF2B5EF4-FFF2-40B4-BE49-F238E27FC236}">
                  <a16:creationId xmlns:a16="http://schemas.microsoft.com/office/drawing/2014/main" id="{36DC1DEC-230D-44FD-AC3C-DF26577962A4}"/>
                </a:ext>
              </a:extLst>
            </p:cNvPr>
            <p:cNvSpPr txBox="1"/>
            <p:nvPr/>
          </p:nvSpPr>
          <p:spPr>
            <a:xfrm>
              <a:off x="5333134" y="5266496"/>
              <a:ext cx="751034" cy="264465"/>
            </a:xfrm>
            <a:prstGeom prst="rect">
              <a:avLst/>
            </a:prstGeom>
            <a:noFill/>
          </p:spPr>
          <p:txBody>
            <a:bodyPr wrap="none" rtlCol="0">
              <a:spAutoFit/>
            </a:bodyPr>
            <a:lstStyle/>
            <a:p>
              <a:r>
                <a:rPr lang="en-GB" sz="2000" b="1" dirty="0">
                  <a:solidFill>
                    <a:srgbClr val="0070C0"/>
                  </a:solidFill>
                  <a:cs typeface="Calibri" panose="020F0502020204030204" pitchFamily="34" charset="0"/>
                </a:rPr>
                <a:t>heat (J)</a:t>
              </a:r>
            </a:p>
          </p:txBody>
        </p:sp>
      </p:grpSp>
      <p:sp>
        <p:nvSpPr>
          <p:cNvPr id="38" name="TextBox 37">
            <a:extLst>
              <a:ext uri="{FF2B5EF4-FFF2-40B4-BE49-F238E27FC236}">
                <a16:creationId xmlns:a16="http://schemas.microsoft.com/office/drawing/2014/main" id="{D1BA1AC5-56BC-40ED-BC13-8B282C056336}"/>
              </a:ext>
            </a:extLst>
          </p:cNvPr>
          <p:cNvSpPr txBox="1"/>
          <p:nvPr/>
        </p:nvSpPr>
        <p:spPr>
          <a:xfrm>
            <a:off x="6077822" y="2180817"/>
            <a:ext cx="5993887" cy="2677656"/>
          </a:xfrm>
          <a:prstGeom prst="rect">
            <a:avLst/>
          </a:prstGeom>
          <a:noFill/>
        </p:spPr>
        <p:txBody>
          <a:bodyPr wrap="square" rtlCol="0">
            <a:spAutoFit/>
          </a:bodyPr>
          <a:lstStyle/>
          <a:p>
            <a:r>
              <a:rPr lang="en-GB" sz="2400" b="1" dirty="0">
                <a:solidFill>
                  <a:srgbClr val="00B050"/>
                </a:solidFill>
                <a:cs typeface="Calibri" panose="020F0502020204030204" pitchFamily="34" charset="0"/>
              </a:rPr>
              <a:t>Springs and wires</a:t>
            </a:r>
            <a:r>
              <a:rPr lang="en-GB" sz="2400" b="1" dirty="0">
                <a:cs typeface="Calibri" panose="020F0502020204030204" pitchFamily="34" charset="0"/>
              </a:rPr>
              <a:t> </a:t>
            </a:r>
            <a:r>
              <a:rPr lang="en-GB" sz="2400" b="1" dirty="0">
                <a:solidFill>
                  <a:srgbClr val="0000FF"/>
                </a:solidFill>
                <a:cs typeface="Calibri" panose="020F0502020204030204" pitchFamily="34" charset="0"/>
              </a:rPr>
              <a:t>‘stretched’ when heating</a:t>
            </a:r>
          </a:p>
          <a:p>
            <a:endParaRPr lang="en-GB" sz="2400" b="1" dirty="0">
              <a:solidFill>
                <a:srgbClr val="FF0000"/>
              </a:solidFill>
              <a:cs typeface="Calibri" panose="020F0502020204030204" pitchFamily="34" charset="0"/>
            </a:endParaRPr>
          </a:p>
          <a:p>
            <a:r>
              <a:rPr lang="en-GB" sz="2400" b="1" dirty="0">
                <a:solidFill>
                  <a:srgbClr val="FF0000"/>
                </a:solidFill>
                <a:cs typeface="Calibri" panose="020F0502020204030204" pitchFamily="34" charset="0"/>
              </a:rPr>
              <a:t>Broken when melting/fusing and boiling/vaporising</a:t>
            </a:r>
          </a:p>
          <a:p>
            <a:endParaRPr lang="en-GB" sz="2400" b="1" dirty="0">
              <a:cs typeface="Calibri" panose="020F0502020204030204" pitchFamily="34" charset="0"/>
            </a:endParaRPr>
          </a:p>
          <a:p>
            <a:r>
              <a:rPr lang="en-GB" sz="2400" b="1" dirty="0">
                <a:cs typeface="Calibri" panose="020F0502020204030204" pitchFamily="34" charset="0"/>
              </a:rPr>
              <a:t>Stronger these forces: </a:t>
            </a:r>
            <a:r>
              <a:rPr lang="en-GB" sz="2400" b="1" dirty="0">
                <a:solidFill>
                  <a:srgbClr val="7030A0"/>
                </a:solidFill>
                <a:cs typeface="Calibri" panose="020F0502020204030204" pitchFamily="34" charset="0"/>
              </a:rPr>
              <a:t>Higher melting point </a:t>
            </a:r>
            <a:r>
              <a:rPr lang="en-GB" sz="2400" b="1" dirty="0">
                <a:solidFill>
                  <a:srgbClr val="00B050"/>
                </a:solidFill>
                <a:cs typeface="Calibri" panose="020F0502020204030204" pitchFamily="34" charset="0"/>
              </a:rPr>
              <a:t>Higher boiling point</a:t>
            </a:r>
          </a:p>
        </p:txBody>
      </p:sp>
      <p:sp>
        <p:nvSpPr>
          <p:cNvPr id="39" name="TextBox 38">
            <a:extLst>
              <a:ext uri="{FF2B5EF4-FFF2-40B4-BE49-F238E27FC236}">
                <a16:creationId xmlns:a16="http://schemas.microsoft.com/office/drawing/2014/main" id="{043A2FC8-B897-41CA-B527-4112555E9035}"/>
              </a:ext>
            </a:extLst>
          </p:cNvPr>
          <p:cNvSpPr txBox="1"/>
          <p:nvPr/>
        </p:nvSpPr>
        <p:spPr>
          <a:xfrm>
            <a:off x="1544614" y="5917129"/>
            <a:ext cx="11914630" cy="858377"/>
          </a:xfrm>
          <a:prstGeom prst="rect">
            <a:avLst/>
          </a:prstGeom>
          <a:noFill/>
        </p:spPr>
        <p:txBody>
          <a:bodyPr wrap="square">
            <a:spAutoFit/>
          </a:bodyPr>
          <a:lstStyle/>
          <a:p>
            <a:pPr>
              <a:lnSpc>
                <a:spcPct val="130000"/>
              </a:lnSpc>
            </a:pPr>
            <a:r>
              <a:rPr lang="en-US" sz="2000" b="1" dirty="0">
                <a:solidFill>
                  <a:srgbClr val="7030A0"/>
                </a:solidFill>
              </a:rPr>
              <a:t>melting point </a:t>
            </a:r>
            <a:r>
              <a:rPr lang="en-US" sz="2000" b="1" dirty="0">
                <a:solidFill>
                  <a:srgbClr val="202124"/>
                </a:solidFill>
              </a:rPr>
              <a:t>- </a:t>
            </a:r>
            <a:r>
              <a:rPr lang="en-US" sz="2000" dirty="0">
                <a:solidFill>
                  <a:srgbClr val="202124"/>
                </a:solidFill>
              </a:rPr>
              <a:t>the </a:t>
            </a:r>
            <a:r>
              <a:rPr lang="en-US" sz="2000" i="0" dirty="0">
                <a:solidFill>
                  <a:srgbClr val="202124"/>
                </a:solidFill>
                <a:effectLst/>
              </a:rPr>
              <a:t>constant temperature at which a solid changes into liquid  </a:t>
            </a:r>
          </a:p>
          <a:p>
            <a:pPr>
              <a:lnSpc>
                <a:spcPct val="130000"/>
              </a:lnSpc>
            </a:pPr>
            <a:r>
              <a:rPr lang="en-US" sz="2000" b="1" dirty="0">
                <a:solidFill>
                  <a:srgbClr val="00B050"/>
                </a:solidFill>
              </a:rPr>
              <a:t>b</a:t>
            </a:r>
            <a:r>
              <a:rPr lang="en-US" sz="2000" b="1" i="0" dirty="0">
                <a:solidFill>
                  <a:srgbClr val="00B050"/>
                </a:solidFill>
                <a:effectLst/>
              </a:rPr>
              <a:t>oiling point </a:t>
            </a:r>
            <a:r>
              <a:rPr lang="en-US" sz="2000" b="0" i="0" dirty="0">
                <a:solidFill>
                  <a:srgbClr val="202124"/>
                </a:solidFill>
                <a:effectLst/>
              </a:rPr>
              <a:t>- </a:t>
            </a:r>
            <a:r>
              <a:rPr lang="en-US" sz="2000" dirty="0">
                <a:solidFill>
                  <a:srgbClr val="202124"/>
                </a:solidFill>
              </a:rPr>
              <a:t>t</a:t>
            </a:r>
            <a:r>
              <a:rPr lang="en-US" sz="2000" b="0" i="0" dirty="0">
                <a:solidFill>
                  <a:srgbClr val="202124"/>
                </a:solidFill>
                <a:effectLst/>
              </a:rPr>
              <a:t>he constant temperature at which a liquid starts changing into gas </a:t>
            </a:r>
            <a:endParaRPr lang="en-GB" sz="2000" dirty="0"/>
          </a:p>
        </p:txBody>
      </p:sp>
    </p:spTree>
    <p:extLst>
      <p:ext uri="{BB962C8B-B14F-4D97-AF65-F5344CB8AC3E}">
        <p14:creationId xmlns:p14="http://schemas.microsoft.com/office/powerpoint/2010/main" val="3964972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840325-6AFC-41F4-A57F-4395EAF2FB2C}"/>
              </a:ext>
            </a:extLst>
          </p:cNvPr>
          <p:cNvPicPr>
            <a:picLocks noChangeAspect="1"/>
          </p:cNvPicPr>
          <p:nvPr/>
        </p:nvPicPr>
        <p:blipFill>
          <a:blip r:embed="rId3"/>
          <a:stretch>
            <a:fillRect/>
          </a:stretch>
        </p:blipFill>
        <p:spPr>
          <a:xfrm>
            <a:off x="21283" y="1052736"/>
            <a:ext cx="12112663" cy="4824536"/>
          </a:xfrm>
          <a:prstGeom prst="rect">
            <a:avLst/>
          </a:prstGeom>
        </p:spPr>
      </p:pic>
      <p:sp>
        <p:nvSpPr>
          <p:cNvPr id="5" name="Rectangle 4">
            <a:extLst>
              <a:ext uri="{FF2B5EF4-FFF2-40B4-BE49-F238E27FC236}">
                <a16:creationId xmlns:a16="http://schemas.microsoft.com/office/drawing/2014/main" id="{AD971718-ACB2-48CF-BFE3-BB166A0225AF}"/>
              </a:ext>
            </a:extLst>
          </p:cNvPr>
          <p:cNvSpPr/>
          <p:nvPr/>
        </p:nvSpPr>
        <p:spPr>
          <a:xfrm>
            <a:off x="5663952" y="1196752"/>
            <a:ext cx="2016224" cy="4608512"/>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8C634C5-5334-44EF-84B1-45B77DD6C174}"/>
              </a:ext>
            </a:extLst>
          </p:cNvPr>
          <p:cNvSpPr txBox="1"/>
          <p:nvPr/>
        </p:nvSpPr>
        <p:spPr>
          <a:xfrm>
            <a:off x="0" y="5184"/>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 of VARIOUS EXPLOSIVES</a:t>
            </a:r>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099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2134" y="-254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 HYDROGEN BONDS</a:t>
            </a:r>
            <a:endParaRPr lang="en-GB" sz="3600" b="1" dirty="0">
              <a:effectLst>
                <a:outerShdw blurRad="38100" dist="38100" dir="2700000" algn="tl">
                  <a:srgbClr val="000000">
                    <a:alpha val="43137"/>
                  </a:srgbClr>
                </a:outerShdw>
              </a:effectLst>
            </a:endParaRPr>
          </a:p>
        </p:txBody>
      </p:sp>
      <p:grpSp>
        <p:nvGrpSpPr>
          <p:cNvPr id="3" name="Group 2">
            <a:extLst>
              <a:ext uri="{FF2B5EF4-FFF2-40B4-BE49-F238E27FC236}">
                <a16:creationId xmlns:a16="http://schemas.microsoft.com/office/drawing/2014/main" id="{53D77EB3-B6EA-4CB9-8DCE-88264F643FD2}"/>
              </a:ext>
            </a:extLst>
          </p:cNvPr>
          <p:cNvGrpSpPr/>
          <p:nvPr/>
        </p:nvGrpSpPr>
        <p:grpSpPr>
          <a:xfrm>
            <a:off x="226606" y="1905337"/>
            <a:ext cx="3897389" cy="2746195"/>
            <a:chOff x="905431" y="1862943"/>
            <a:chExt cx="3897389" cy="2746195"/>
          </a:xfrm>
        </p:grpSpPr>
        <p:grpSp>
          <p:nvGrpSpPr>
            <p:cNvPr id="34" name="Group 33">
              <a:extLst>
                <a:ext uri="{FF2B5EF4-FFF2-40B4-BE49-F238E27FC236}">
                  <a16:creationId xmlns:a16="http://schemas.microsoft.com/office/drawing/2014/main" id="{7A5146A4-AFA7-40A5-9BEB-4269CD11442C}"/>
                </a:ext>
              </a:extLst>
            </p:cNvPr>
            <p:cNvGrpSpPr/>
            <p:nvPr/>
          </p:nvGrpSpPr>
          <p:grpSpPr>
            <a:xfrm>
              <a:off x="905431" y="1862943"/>
              <a:ext cx="2527236" cy="1196161"/>
              <a:chOff x="1610093" y="1953784"/>
              <a:chExt cx="2527236" cy="1196161"/>
            </a:xfrm>
          </p:grpSpPr>
          <p:grpSp>
            <p:nvGrpSpPr>
              <p:cNvPr id="28" name="Group 27">
                <a:extLst>
                  <a:ext uri="{FF2B5EF4-FFF2-40B4-BE49-F238E27FC236}">
                    <a16:creationId xmlns:a16="http://schemas.microsoft.com/office/drawing/2014/main" id="{79270159-BC18-464A-B8A7-4D71E1B846CC}"/>
                  </a:ext>
                </a:extLst>
              </p:cNvPr>
              <p:cNvGrpSpPr/>
              <p:nvPr/>
            </p:nvGrpSpPr>
            <p:grpSpPr>
              <a:xfrm>
                <a:off x="2093565" y="1953784"/>
                <a:ext cx="1548640" cy="1173216"/>
                <a:chOff x="3090237" y="2318103"/>
                <a:chExt cx="1548640" cy="1173216"/>
              </a:xfrm>
            </p:grpSpPr>
            <p:grpSp>
              <p:nvGrpSpPr>
                <p:cNvPr id="9" name="Group 8">
                  <a:extLst>
                    <a:ext uri="{FF2B5EF4-FFF2-40B4-BE49-F238E27FC236}">
                      <a16:creationId xmlns:a16="http://schemas.microsoft.com/office/drawing/2014/main" id="{4CB64C3A-E039-44C5-87A7-833675591AE3}"/>
                    </a:ext>
                  </a:extLst>
                </p:cNvPr>
                <p:cNvGrpSpPr/>
                <p:nvPr/>
              </p:nvGrpSpPr>
              <p:grpSpPr>
                <a:xfrm>
                  <a:off x="3090237" y="2411396"/>
                  <a:ext cx="1548640" cy="1079923"/>
                  <a:chOff x="2412141" y="591934"/>
                  <a:chExt cx="1548640" cy="1079923"/>
                </a:xfrm>
              </p:grpSpPr>
              <p:sp>
                <p:nvSpPr>
                  <p:cNvPr id="10" name="TextBox 9">
                    <a:extLst>
                      <a:ext uri="{FF2B5EF4-FFF2-40B4-BE49-F238E27FC236}">
                        <a16:creationId xmlns:a16="http://schemas.microsoft.com/office/drawing/2014/main" id="{A3A966BC-FD2E-4F65-9930-587F450102D5}"/>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1" name="TextBox 10">
                    <a:extLst>
                      <a:ext uri="{FF2B5EF4-FFF2-40B4-BE49-F238E27FC236}">
                        <a16:creationId xmlns:a16="http://schemas.microsoft.com/office/drawing/2014/main" id="{CE302BCB-6150-4930-BEF6-4FC9CC1537E1}"/>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13" name="TextBox 12">
                    <a:extLst>
                      <a:ext uri="{FF2B5EF4-FFF2-40B4-BE49-F238E27FC236}">
                        <a16:creationId xmlns:a16="http://schemas.microsoft.com/office/drawing/2014/main" id="{2B2DE622-C673-4856-B30E-0467A4D61E3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4" name="TextBox 13">
                    <a:extLst>
                      <a:ext uri="{FF2B5EF4-FFF2-40B4-BE49-F238E27FC236}">
                        <a16:creationId xmlns:a16="http://schemas.microsoft.com/office/drawing/2014/main" id="{FD86A5C3-686E-4209-8FA0-7E07A5591B46}"/>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18" name="Straight Connector 17">
                  <a:extLst>
                    <a:ext uri="{FF2B5EF4-FFF2-40B4-BE49-F238E27FC236}">
                      <a16:creationId xmlns:a16="http://schemas.microsoft.com/office/drawing/2014/main" id="{B60C7204-E5DA-42CC-8583-4BB273AA6F0D}"/>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3AE5CE5-3986-451D-96BD-553AEC56B410}"/>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4DCF672-6C64-4035-A441-33445523BF91}"/>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27" name="TextBox 26">
                  <a:extLst>
                    <a:ext uri="{FF2B5EF4-FFF2-40B4-BE49-F238E27FC236}">
                      <a16:creationId xmlns:a16="http://schemas.microsoft.com/office/drawing/2014/main" id="{86294ACB-610C-46F0-B1F8-D4AECDE15B4C}"/>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29" name="TextBox 28">
                <a:extLst>
                  <a:ext uri="{FF2B5EF4-FFF2-40B4-BE49-F238E27FC236}">
                    <a16:creationId xmlns:a16="http://schemas.microsoft.com/office/drawing/2014/main" id="{D2B185DA-1508-4593-840F-1A774A402D2B}"/>
                  </a:ext>
                </a:extLst>
              </p:cNvPr>
              <p:cNvSpPr txBox="1"/>
              <p:nvPr/>
            </p:nvSpPr>
            <p:spPr>
              <a:xfrm>
                <a:off x="1610093" y="2618654"/>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0" name="TextBox 29">
                <a:extLst>
                  <a:ext uri="{FF2B5EF4-FFF2-40B4-BE49-F238E27FC236}">
                    <a16:creationId xmlns:a16="http://schemas.microsoft.com/office/drawing/2014/main" id="{8E03FDC7-E77D-4C9B-9012-34F8E9DE7948}"/>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33" name="TextBox 32">
                <a:extLst>
                  <a:ext uri="{FF2B5EF4-FFF2-40B4-BE49-F238E27FC236}">
                    <a16:creationId xmlns:a16="http://schemas.microsoft.com/office/drawing/2014/main" id="{3DE66CD4-E3E5-4483-A781-93AA6C98B57F}"/>
                  </a:ext>
                </a:extLst>
              </p:cNvPr>
              <p:cNvSpPr txBox="1"/>
              <p:nvPr/>
            </p:nvSpPr>
            <p:spPr>
              <a:xfrm>
                <a:off x="3535882" y="2626725"/>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grpSp>
          <p:nvGrpSpPr>
            <p:cNvPr id="36" name="Group 35">
              <a:extLst>
                <a:ext uri="{FF2B5EF4-FFF2-40B4-BE49-F238E27FC236}">
                  <a16:creationId xmlns:a16="http://schemas.microsoft.com/office/drawing/2014/main" id="{FF09EDC6-A99F-44F7-97B2-729B81D16761}"/>
                </a:ext>
              </a:extLst>
            </p:cNvPr>
            <p:cNvGrpSpPr/>
            <p:nvPr/>
          </p:nvGrpSpPr>
          <p:grpSpPr>
            <a:xfrm>
              <a:off x="2294590" y="3429000"/>
              <a:ext cx="2508230" cy="1180138"/>
              <a:chOff x="1638110" y="1953784"/>
              <a:chExt cx="2508230" cy="1180138"/>
            </a:xfrm>
          </p:grpSpPr>
          <p:grpSp>
            <p:nvGrpSpPr>
              <p:cNvPr id="37" name="Group 36">
                <a:extLst>
                  <a:ext uri="{FF2B5EF4-FFF2-40B4-BE49-F238E27FC236}">
                    <a16:creationId xmlns:a16="http://schemas.microsoft.com/office/drawing/2014/main" id="{2AF61D0D-1F2E-44AD-9484-EF8D85937BD5}"/>
                  </a:ext>
                </a:extLst>
              </p:cNvPr>
              <p:cNvGrpSpPr/>
              <p:nvPr/>
            </p:nvGrpSpPr>
            <p:grpSpPr>
              <a:xfrm>
                <a:off x="2093565" y="1953784"/>
                <a:ext cx="1548640" cy="1173216"/>
                <a:chOff x="3090237" y="2318103"/>
                <a:chExt cx="1548640" cy="1173216"/>
              </a:xfrm>
            </p:grpSpPr>
            <p:grpSp>
              <p:nvGrpSpPr>
                <p:cNvPr id="41" name="Group 40">
                  <a:extLst>
                    <a:ext uri="{FF2B5EF4-FFF2-40B4-BE49-F238E27FC236}">
                      <a16:creationId xmlns:a16="http://schemas.microsoft.com/office/drawing/2014/main" id="{3FE5D03A-F004-4EEB-ACC4-BF1751DB55EF}"/>
                    </a:ext>
                  </a:extLst>
                </p:cNvPr>
                <p:cNvGrpSpPr/>
                <p:nvPr/>
              </p:nvGrpSpPr>
              <p:grpSpPr>
                <a:xfrm>
                  <a:off x="3090237" y="2411396"/>
                  <a:ext cx="1548640" cy="1079923"/>
                  <a:chOff x="2412141" y="591934"/>
                  <a:chExt cx="1548640" cy="1079923"/>
                </a:xfrm>
              </p:grpSpPr>
              <p:sp>
                <p:nvSpPr>
                  <p:cNvPr id="46" name="TextBox 45">
                    <a:extLst>
                      <a:ext uri="{FF2B5EF4-FFF2-40B4-BE49-F238E27FC236}">
                        <a16:creationId xmlns:a16="http://schemas.microsoft.com/office/drawing/2014/main" id="{8507DA7D-83B2-451B-B3BC-1BA3FE051216}"/>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7" name="TextBox 46">
                    <a:extLst>
                      <a:ext uri="{FF2B5EF4-FFF2-40B4-BE49-F238E27FC236}">
                        <a16:creationId xmlns:a16="http://schemas.microsoft.com/office/drawing/2014/main" id="{97FCF39B-EC85-419C-9AB7-94281D4AD698}"/>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48" name="TextBox 47">
                    <a:extLst>
                      <a:ext uri="{FF2B5EF4-FFF2-40B4-BE49-F238E27FC236}">
                        <a16:creationId xmlns:a16="http://schemas.microsoft.com/office/drawing/2014/main" id="{5C2B14B7-DB0F-4907-8437-1A257352F47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9" name="TextBox 48">
                    <a:extLst>
                      <a:ext uri="{FF2B5EF4-FFF2-40B4-BE49-F238E27FC236}">
                        <a16:creationId xmlns:a16="http://schemas.microsoft.com/office/drawing/2014/main" id="{701CF7D8-00B3-40E8-B201-79C4D188D2C2}"/>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42" name="Straight Connector 41">
                  <a:extLst>
                    <a:ext uri="{FF2B5EF4-FFF2-40B4-BE49-F238E27FC236}">
                      <a16:creationId xmlns:a16="http://schemas.microsoft.com/office/drawing/2014/main" id="{7D08B441-9942-4761-A296-816C378F77EB}"/>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777DDD6-4296-41F0-BC22-029DE993A643}"/>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EBF127D4-04EE-44B6-AF56-E856E50BEA54}"/>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45" name="TextBox 44">
                  <a:extLst>
                    <a:ext uri="{FF2B5EF4-FFF2-40B4-BE49-F238E27FC236}">
                      <a16:creationId xmlns:a16="http://schemas.microsoft.com/office/drawing/2014/main" id="{DCE69035-CE87-4D39-9E0B-2085115BC99D}"/>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38" name="TextBox 37">
                <a:extLst>
                  <a:ext uri="{FF2B5EF4-FFF2-40B4-BE49-F238E27FC236}">
                    <a16:creationId xmlns:a16="http://schemas.microsoft.com/office/drawing/2014/main" id="{2B0AFA34-05F0-433C-8C86-58F9074DB174}"/>
                  </a:ext>
                </a:extLst>
              </p:cNvPr>
              <p:cNvSpPr txBox="1"/>
              <p:nvPr/>
            </p:nvSpPr>
            <p:spPr>
              <a:xfrm>
                <a:off x="1638110" y="2596343"/>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9" name="TextBox 38">
                <a:extLst>
                  <a:ext uri="{FF2B5EF4-FFF2-40B4-BE49-F238E27FC236}">
                    <a16:creationId xmlns:a16="http://schemas.microsoft.com/office/drawing/2014/main" id="{63C68678-0F22-4317-910A-9B23B30348A2}"/>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40" name="TextBox 39">
                <a:extLst>
                  <a:ext uri="{FF2B5EF4-FFF2-40B4-BE49-F238E27FC236}">
                    <a16:creationId xmlns:a16="http://schemas.microsoft.com/office/drawing/2014/main" id="{3AFBC6D8-20D6-4E32-8DBE-5731C04F1EA5}"/>
                  </a:ext>
                </a:extLst>
              </p:cNvPr>
              <p:cNvSpPr txBox="1"/>
              <p:nvPr/>
            </p:nvSpPr>
            <p:spPr>
              <a:xfrm>
                <a:off x="3544893" y="2610702"/>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cxnSp>
          <p:nvCxnSpPr>
            <p:cNvPr id="51" name="Straight Arrow Connector 50">
              <a:extLst>
                <a:ext uri="{FF2B5EF4-FFF2-40B4-BE49-F238E27FC236}">
                  <a16:creationId xmlns:a16="http://schemas.microsoft.com/office/drawing/2014/main" id="{9B83888C-3B89-48B6-9807-725D4D512989}"/>
                </a:ext>
              </a:extLst>
            </p:cNvPr>
            <p:cNvCxnSpPr>
              <a:cxnSpLocks/>
            </p:cNvCxnSpPr>
            <p:nvPr/>
          </p:nvCxnSpPr>
          <p:spPr>
            <a:xfrm flipH="1" flipV="1">
              <a:off x="3030445" y="3152096"/>
              <a:ext cx="278796" cy="31700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55" name="TextBox 54">
            <a:extLst>
              <a:ext uri="{FF2B5EF4-FFF2-40B4-BE49-F238E27FC236}">
                <a16:creationId xmlns:a16="http://schemas.microsoft.com/office/drawing/2014/main" id="{3E028434-065C-465D-B5B6-EA1B24DCB6C0}"/>
              </a:ext>
            </a:extLst>
          </p:cNvPr>
          <p:cNvSpPr txBox="1"/>
          <p:nvPr/>
        </p:nvSpPr>
        <p:spPr>
          <a:xfrm>
            <a:off x="4591438" y="1936813"/>
            <a:ext cx="3469219" cy="2677656"/>
          </a:xfrm>
          <a:prstGeom prst="rect">
            <a:avLst/>
          </a:prstGeom>
          <a:noFill/>
        </p:spPr>
        <p:txBody>
          <a:bodyPr wrap="none" rtlCol="0">
            <a:spAutoFit/>
          </a:bodyPr>
          <a:lstStyle/>
          <a:p>
            <a:r>
              <a:rPr lang="en-GB" sz="2400" b="1" dirty="0">
                <a:solidFill>
                  <a:srgbClr val="FF6600"/>
                </a:solidFill>
                <a:cs typeface="Calibri" panose="020F0502020204030204" pitchFamily="34" charset="0"/>
              </a:rPr>
              <a:t>Very polar O-H bonds</a:t>
            </a:r>
          </a:p>
          <a:p>
            <a:endParaRPr lang="en-GB" sz="2400" b="1" dirty="0">
              <a:cs typeface="Calibri" panose="020F0502020204030204" pitchFamily="34" charset="0"/>
            </a:endParaRPr>
          </a:p>
          <a:p>
            <a:r>
              <a:rPr lang="en-GB" sz="2400" b="1" dirty="0">
                <a:solidFill>
                  <a:srgbClr val="00B050"/>
                </a:solidFill>
                <a:cs typeface="Calibri" panose="020F0502020204030204" pitchFamily="34" charset="0"/>
              </a:rPr>
              <a:t>Small size of H</a:t>
            </a:r>
          </a:p>
          <a:p>
            <a:r>
              <a:rPr lang="en-GB" sz="2400" b="1" dirty="0">
                <a:solidFill>
                  <a:srgbClr val="00B0F0"/>
                </a:solidFill>
                <a:cs typeface="Calibri" panose="020F0502020204030204" pitchFamily="34" charset="0"/>
              </a:rPr>
              <a:t>Small size of O</a:t>
            </a:r>
          </a:p>
          <a:p>
            <a:r>
              <a:rPr lang="en-GB" sz="2400" b="1" dirty="0">
                <a:solidFill>
                  <a:srgbClr val="7030A0"/>
                </a:solidFill>
                <a:cs typeface="Calibri" panose="020F0502020204030204" pitchFamily="34" charset="0"/>
              </a:rPr>
              <a:t>Very large charge density</a:t>
            </a:r>
          </a:p>
          <a:p>
            <a:endParaRPr lang="en-GB" sz="2400" b="1" dirty="0">
              <a:cs typeface="Calibri" panose="020F0502020204030204" pitchFamily="34" charset="0"/>
            </a:endParaRPr>
          </a:p>
          <a:p>
            <a:r>
              <a:rPr lang="en-GB" sz="2400" b="1" dirty="0">
                <a:solidFill>
                  <a:srgbClr val="FF6600"/>
                </a:solidFill>
                <a:cs typeface="Calibri" panose="020F0502020204030204" pitchFamily="34" charset="0"/>
              </a:rPr>
              <a:t>Very directed</a:t>
            </a:r>
          </a:p>
        </p:txBody>
      </p:sp>
      <p:sp>
        <p:nvSpPr>
          <p:cNvPr id="56" name="TextBox 55">
            <a:extLst>
              <a:ext uri="{FF2B5EF4-FFF2-40B4-BE49-F238E27FC236}">
                <a16:creationId xmlns:a16="http://schemas.microsoft.com/office/drawing/2014/main" id="{6CA5CF48-6CFE-43BB-AA46-D817F28D2224}"/>
              </a:ext>
            </a:extLst>
          </p:cNvPr>
          <p:cNvSpPr txBox="1"/>
          <p:nvPr/>
        </p:nvSpPr>
        <p:spPr>
          <a:xfrm>
            <a:off x="9368400" y="6434921"/>
            <a:ext cx="2845651" cy="461665"/>
          </a:xfrm>
          <a:prstGeom prst="rect">
            <a:avLst/>
          </a:prstGeom>
          <a:noFill/>
        </p:spPr>
        <p:txBody>
          <a:bodyPr wrap="none" rtlCol="0">
            <a:spAutoFit/>
          </a:bodyPr>
          <a:lstStyle/>
          <a:p>
            <a:r>
              <a:rPr lang="en-GB" sz="2400" b="1" dirty="0">
                <a:solidFill>
                  <a:srgbClr val="C00000"/>
                </a:solidFill>
                <a:cs typeface="Calibri" panose="020F0502020204030204" pitchFamily="34" charset="0"/>
              </a:rPr>
              <a:t>BETTER THAN WEAK</a:t>
            </a:r>
          </a:p>
        </p:txBody>
      </p:sp>
      <p:sp>
        <p:nvSpPr>
          <p:cNvPr id="2" name="TextBox 1">
            <a:extLst>
              <a:ext uri="{FF2B5EF4-FFF2-40B4-BE49-F238E27FC236}">
                <a16:creationId xmlns:a16="http://schemas.microsoft.com/office/drawing/2014/main" id="{D8F01826-8DC6-4352-B0F0-9233C6CFFF80}"/>
              </a:ext>
            </a:extLst>
          </p:cNvPr>
          <p:cNvSpPr txBox="1"/>
          <p:nvPr/>
        </p:nvSpPr>
        <p:spPr>
          <a:xfrm>
            <a:off x="407369" y="520000"/>
            <a:ext cx="11784631" cy="1643527"/>
          </a:xfrm>
          <a:prstGeom prst="rect">
            <a:avLst/>
          </a:prstGeom>
          <a:noFill/>
        </p:spPr>
        <p:txBody>
          <a:bodyPr wrap="square" rtlCol="0">
            <a:spAutoFit/>
          </a:bodyPr>
          <a:lstStyle/>
          <a:p>
            <a:pPr>
              <a:lnSpc>
                <a:spcPct val="130000"/>
              </a:lnSpc>
            </a:pPr>
            <a:r>
              <a:rPr lang="en-GB" sz="2800" b="1" dirty="0">
                <a:solidFill>
                  <a:srgbClr val="0000FF"/>
                </a:solidFill>
                <a:cs typeface="Calibri" panose="020F0502020204030204" pitchFamily="34" charset="0"/>
              </a:rPr>
              <a:t>A hydrogen bond consists of a hydrogen atom lying between two small, strongly electronegative atoms with lone pairs of electrons  (N, O or F)</a:t>
            </a:r>
          </a:p>
          <a:p>
            <a:endParaRPr lang="en-GB" sz="2800" dirty="0"/>
          </a:p>
        </p:txBody>
      </p:sp>
      <p:sp>
        <p:nvSpPr>
          <p:cNvPr id="4" name="TextBox 3">
            <a:extLst>
              <a:ext uri="{FF2B5EF4-FFF2-40B4-BE49-F238E27FC236}">
                <a16:creationId xmlns:a16="http://schemas.microsoft.com/office/drawing/2014/main" id="{66E8593D-2B0D-4A17-875E-015A092305F2}"/>
              </a:ext>
            </a:extLst>
          </p:cNvPr>
          <p:cNvSpPr txBox="1"/>
          <p:nvPr/>
        </p:nvSpPr>
        <p:spPr>
          <a:xfrm>
            <a:off x="443373" y="4890757"/>
            <a:ext cx="11712622" cy="1660455"/>
          </a:xfrm>
          <a:prstGeom prst="rect">
            <a:avLst/>
          </a:prstGeom>
          <a:noFill/>
        </p:spPr>
        <p:txBody>
          <a:bodyPr wrap="square" rtlCol="0">
            <a:spAutoFit/>
          </a:bodyPr>
          <a:lstStyle/>
          <a:p>
            <a:pPr>
              <a:lnSpc>
                <a:spcPct val="130000"/>
              </a:lnSpc>
            </a:pPr>
            <a:r>
              <a:rPr lang="en-GB" sz="2000" b="1" dirty="0">
                <a:cs typeface="Calibri" panose="020F0502020204030204" pitchFamily="34" charset="0"/>
              </a:rPr>
              <a:t>How does it form? </a:t>
            </a:r>
            <a:r>
              <a:rPr lang="en-GB" sz="2000" dirty="0">
                <a:cs typeface="Calibri" panose="020F0502020204030204" pitchFamily="34" charset="0"/>
              </a:rPr>
              <a:t>– O-H bond is polar; the electronegative O pulls the electrons from H creating a large </a:t>
            </a:r>
            <a:r>
              <a:rPr lang="en-GB" sz="2000" dirty="0">
                <a:cs typeface="Calibri" panose="020F0502020204030204" pitchFamily="34" charset="0"/>
                <a:sym typeface="Symbol" panose="05050102010706020507" pitchFamily="18" charset="2"/>
              </a:rPr>
              <a:t>+ on H; such H is strongly attracted to the lone pair of electrons on O atom on other H</a:t>
            </a:r>
            <a:r>
              <a:rPr lang="en-GB" sz="2000" baseline="-25000" dirty="0">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O molecule to form a </a:t>
            </a:r>
            <a:r>
              <a:rPr lang="en-GB" sz="2000" b="1" dirty="0">
                <a:cs typeface="Calibri" panose="020F0502020204030204" pitchFamily="34" charset="0"/>
                <a:sym typeface="Symbol" panose="05050102010706020507" pitchFamily="18" charset="2"/>
              </a:rPr>
              <a:t>HYDROGEN BOND</a:t>
            </a:r>
            <a:endParaRPr lang="en-GB" sz="2000" b="1" dirty="0">
              <a:cs typeface="Calibri" panose="020F0502020204030204" pitchFamily="34" charset="0"/>
            </a:endParaRPr>
          </a:p>
          <a:p>
            <a:pPr>
              <a:lnSpc>
                <a:spcPct val="130000"/>
              </a:lnSpc>
            </a:pPr>
            <a:r>
              <a:rPr lang="en-GB" sz="2000" dirty="0">
                <a:cs typeface="Calibri" panose="020F0502020204030204" pitchFamily="34" charset="0"/>
              </a:rPr>
              <a:t> </a:t>
            </a:r>
          </a:p>
        </p:txBody>
      </p:sp>
      <p:sp>
        <p:nvSpPr>
          <p:cNvPr id="6" name="TextBox 5">
            <a:extLst>
              <a:ext uri="{FF2B5EF4-FFF2-40B4-BE49-F238E27FC236}">
                <a16:creationId xmlns:a16="http://schemas.microsoft.com/office/drawing/2014/main" id="{193BDDB8-C98C-42C2-B052-CA0166F76463}"/>
              </a:ext>
            </a:extLst>
          </p:cNvPr>
          <p:cNvSpPr txBox="1"/>
          <p:nvPr/>
        </p:nvSpPr>
        <p:spPr>
          <a:xfrm>
            <a:off x="4123995" y="6002871"/>
            <a:ext cx="5087226" cy="523220"/>
          </a:xfrm>
          <a:prstGeom prst="rect">
            <a:avLst/>
          </a:prstGeom>
          <a:noFill/>
        </p:spPr>
        <p:txBody>
          <a:bodyPr wrap="none" rtlCol="0">
            <a:spAutoFit/>
          </a:bodyPr>
          <a:lstStyle/>
          <a:p>
            <a:r>
              <a:rPr lang="en-GB" sz="2800" b="1" dirty="0">
                <a:solidFill>
                  <a:srgbClr val="0000FF"/>
                </a:solidFill>
              </a:rPr>
              <a:t>DOMINATES  ALL  OTHER  IMF !!!</a:t>
            </a:r>
          </a:p>
        </p:txBody>
      </p:sp>
      <p:sp>
        <p:nvSpPr>
          <p:cNvPr id="50" name="TextBox 49">
            <a:extLst>
              <a:ext uri="{FF2B5EF4-FFF2-40B4-BE49-F238E27FC236}">
                <a16:creationId xmlns:a16="http://schemas.microsoft.com/office/drawing/2014/main" id="{61A44080-17FE-480A-B1E0-ECD40D404018}"/>
              </a:ext>
            </a:extLst>
          </p:cNvPr>
          <p:cNvSpPr txBox="1"/>
          <p:nvPr/>
        </p:nvSpPr>
        <p:spPr>
          <a:xfrm>
            <a:off x="8747876" y="2068688"/>
            <a:ext cx="2756905" cy="2246769"/>
          </a:xfrm>
          <a:prstGeom prst="rect">
            <a:avLst/>
          </a:prstGeom>
          <a:noFill/>
        </p:spPr>
        <p:txBody>
          <a:bodyPr wrap="square" rtlCol="0">
            <a:spAutoFit/>
          </a:bodyPr>
          <a:lstStyle/>
          <a:p>
            <a:r>
              <a:rPr lang="en-GB" sz="2800" dirty="0"/>
              <a:t>Generally: </a:t>
            </a:r>
          </a:p>
          <a:p>
            <a:r>
              <a:rPr lang="en-GB" sz="2800" dirty="0"/>
              <a:t>	O-H</a:t>
            </a:r>
          </a:p>
          <a:p>
            <a:r>
              <a:rPr lang="en-GB" sz="2800" dirty="0"/>
              <a:t>	N-H 	</a:t>
            </a:r>
            <a:endParaRPr lang="en-GB" sz="2800" b="1" dirty="0"/>
          </a:p>
          <a:p>
            <a:r>
              <a:rPr lang="en-GB" sz="2800" dirty="0"/>
              <a:t>	F-H</a:t>
            </a:r>
          </a:p>
          <a:p>
            <a:r>
              <a:rPr lang="en-GB" sz="2800" b="1" dirty="0"/>
              <a:t>hydrogen bonds</a:t>
            </a:r>
            <a:endParaRPr lang="en-GB" sz="2800" dirty="0"/>
          </a:p>
        </p:txBody>
      </p:sp>
    </p:spTree>
    <p:extLst>
      <p:ext uri="{BB962C8B-B14F-4D97-AF65-F5344CB8AC3E}">
        <p14:creationId xmlns:p14="http://schemas.microsoft.com/office/powerpoint/2010/main" val="2262712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97998" y="10349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WATER</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A3F7D7A-E458-4A23-B324-9A34E5E4AEA7}"/>
              </a:ext>
            </a:extLst>
          </p:cNvPr>
          <p:cNvSpPr txBox="1"/>
          <p:nvPr/>
        </p:nvSpPr>
        <p:spPr>
          <a:xfrm>
            <a:off x="2725111" y="301862"/>
            <a:ext cx="4744184" cy="523220"/>
          </a:xfrm>
          <a:prstGeom prst="rect">
            <a:avLst/>
          </a:prstGeom>
          <a:noFill/>
        </p:spPr>
        <p:txBody>
          <a:bodyPr wrap="none" rtlCol="0">
            <a:spAutoFit/>
          </a:bodyPr>
          <a:lstStyle/>
          <a:p>
            <a:r>
              <a:rPr lang="en-GB" sz="2800" dirty="0"/>
              <a:t>Ideal Hydrogen Bond Formation</a:t>
            </a:r>
          </a:p>
        </p:txBody>
      </p:sp>
      <p:sp>
        <p:nvSpPr>
          <p:cNvPr id="23" name="TextBox 22">
            <a:extLst>
              <a:ext uri="{FF2B5EF4-FFF2-40B4-BE49-F238E27FC236}">
                <a16:creationId xmlns:a16="http://schemas.microsoft.com/office/drawing/2014/main" id="{E62F6F37-4A34-408E-9E15-6C8560D0878F}"/>
              </a:ext>
            </a:extLst>
          </p:cNvPr>
          <p:cNvSpPr txBox="1"/>
          <p:nvPr/>
        </p:nvSpPr>
        <p:spPr>
          <a:xfrm>
            <a:off x="1773486" y="1384335"/>
            <a:ext cx="1804661" cy="523220"/>
          </a:xfrm>
          <a:prstGeom prst="rect">
            <a:avLst/>
          </a:prstGeom>
          <a:noFill/>
        </p:spPr>
        <p:txBody>
          <a:bodyPr wrap="none" rtlCol="0">
            <a:spAutoFit/>
          </a:bodyPr>
          <a:lstStyle/>
          <a:p>
            <a:r>
              <a:rPr lang="en-GB" sz="2800" dirty="0">
                <a:solidFill>
                  <a:srgbClr val="FF0000"/>
                </a:solidFill>
              </a:rPr>
              <a:t>tetrahedral</a:t>
            </a:r>
          </a:p>
        </p:txBody>
      </p:sp>
      <p:grpSp>
        <p:nvGrpSpPr>
          <p:cNvPr id="54" name="Group 53">
            <a:extLst>
              <a:ext uri="{FF2B5EF4-FFF2-40B4-BE49-F238E27FC236}">
                <a16:creationId xmlns:a16="http://schemas.microsoft.com/office/drawing/2014/main" id="{26CAEAC5-495D-44B4-96DD-6B5209BB1A2C}"/>
              </a:ext>
            </a:extLst>
          </p:cNvPr>
          <p:cNvGrpSpPr/>
          <p:nvPr/>
        </p:nvGrpSpPr>
        <p:grpSpPr>
          <a:xfrm>
            <a:off x="1997799" y="1067043"/>
            <a:ext cx="3496417" cy="3265170"/>
            <a:chOff x="549482" y="1934168"/>
            <a:chExt cx="3496417" cy="3265170"/>
          </a:xfrm>
        </p:grpSpPr>
        <p:grpSp>
          <p:nvGrpSpPr>
            <p:cNvPr id="32" name="Group 31">
              <a:extLst>
                <a:ext uri="{FF2B5EF4-FFF2-40B4-BE49-F238E27FC236}">
                  <a16:creationId xmlns:a16="http://schemas.microsoft.com/office/drawing/2014/main" id="{09CF66CC-4A98-48AF-80DB-A0348E5D14A3}"/>
                </a:ext>
              </a:extLst>
            </p:cNvPr>
            <p:cNvGrpSpPr/>
            <p:nvPr/>
          </p:nvGrpSpPr>
          <p:grpSpPr>
            <a:xfrm>
              <a:off x="1550849" y="2884294"/>
              <a:ext cx="1515957" cy="1426913"/>
              <a:chOff x="890352" y="1837763"/>
              <a:chExt cx="1515957" cy="1426913"/>
            </a:xfrm>
          </p:grpSpPr>
          <p:grpSp>
            <p:nvGrpSpPr>
              <p:cNvPr id="10" name="Group 9">
                <a:extLst>
                  <a:ext uri="{FF2B5EF4-FFF2-40B4-BE49-F238E27FC236}">
                    <a16:creationId xmlns:a16="http://schemas.microsoft.com/office/drawing/2014/main" id="{AE8F4503-370E-42CB-A95B-C33ADB860872}"/>
                  </a:ext>
                </a:extLst>
              </p:cNvPr>
              <p:cNvGrpSpPr/>
              <p:nvPr/>
            </p:nvGrpSpPr>
            <p:grpSpPr>
              <a:xfrm>
                <a:off x="890352" y="2154922"/>
                <a:ext cx="1373783" cy="1109754"/>
                <a:chOff x="3087337" y="2411396"/>
                <a:chExt cx="1373783" cy="1109754"/>
              </a:xfrm>
            </p:grpSpPr>
            <p:grpSp>
              <p:nvGrpSpPr>
                <p:cNvPr id="14" name="Group 13">
                  <a:extLst>
                    <a:ext uri="{FF2B5EF4-FFF2-40B4-BE49-F238E27FC236}">
                      <a16:creationId xmlns:a16="http://schemas.microsoft.com/office/drawing/2014/main" id="{65000922-17D0-4A12-BC7B-FF85C7D3145A}"/>
                    </a:ext>
                  </a:extLst>
                </p:cNvPr>
                <p:cNvGrpSpPr/>
                <p:nvPr/>
              </p:nvGrpSpPr>
              <p:grpSpPr>
                <a:xfrm>
                  <a:off x="3087337" y="2411396"/>
                  <a:ext cx="1373783" cy="1109754"/>
                  <a:chOff x="2409241" y="591934"/>
                  <a:chExt cx="1373783" cy="1109754"/>
                </a:xfrm>
              </p:grpSpPr>
              <p:sp>
                <p:nvSpPr>
                  <p:cNvPr id="19" name="TextBox 18">
                    <a:extLst>
                      <a:ext uri="{FF2B5EF4-FFF2-40B4-BE49-F238E27FC236}">
                        <a16:creationId xmlns:a16="http://schemas.microsoft.com/office/drawing/2014/main" id="{650DDC44-83DA-4E2D-9DB8-29084CAB700A}"/>
                      </a:ext>
                    </a:extLst>
                  </p:cNvPr>
                  <p:cNvSpPr txBox="1"/>
                  <p:nvPr/>
                </p:nvSpPr>
                <p:spPr>
                  <a:xfrm>
                    <a:off x="2639339" y="1301578"/>
                    <a:ext cx="347894"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0" name="TextBox 19">
                    <a:extLst>
                      <a:ext uri="{FF2B5EF4-FFF2-40B4-BE49-F238E27FC236}">
                        <a16:creationId xmlns:a16="http://schemas.microsoft.com/office/drawing/2014/main" id="{F70C7DF0-4E59-4092-B031-8D5B6B04EA68}"/>
                      </a:ext>
                    </a:extLst>
                  </p:cNvPr>
                  <p:cNvSpPr txBox="1"/>
                  <p:nvPr/>
                </p:nvSpPr>
                <p:spPr>
                  <a:xfrm>
                    <a:off x="3001470" y="725371"/>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21" name="TextBox 20">
                    <a:extLst>
                      <a:ext uri="{FF2B5EF4-FFF2-40B4-BE49-F238E27FC236}">
                        <a16:creationId xmlns:a16="http://schemas.microsoft.com/office/drawing/2014/main" id="{91B6A23F-8754-40C4-963C-F4AD3BECC5ED}"/>
                      </a:ext>
                    </a:extLst>
                  </p:cNvPr>
                  <p:cNvSpPr txBox="1"/>
                  <p:nvPr/>
                </p:nvSpPr>
                <p:spPr>
                  <a:xfrm>
                    <a:off x="2409241" y="898523"/>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2" name="TextBox 21">
                    <a:extLst>
                      <a:ext uri="{FF2B5EF4-FFF2-40B4-BE49-F238E27FC236}">
                        <a16:creationId xmlns:a16="http://schemas.microsoft.com/office/drawing/2014/main" id="{71C9D9B0-681F-4B3F-8367-2D9861738A87}"/>
                      </a:ext>
                    </a:extLst>
                  </p:cNvPr>
                  <p:cNvSpPr txBox="1"/>
                  <p:nvPr/>
                </p:nvSpPr>
                <p:spPr>
                  <a:xfrm>
                    <a:off x="3598293" y="591934"/>
                    <a:ext cx="184731" cy="307777"/>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p:txBody>
              </p:sp>
            </p:grpSp>
            <p:cxnSp>
              <p:nvCxnSpPr>
                <p:cNvPr id="15" name="Straight Connector 14">
                  <a:extLst>
                    <a:ext uri="{FF2B5EF4-FFF2-40B4-BE49-F238E27FC236}">
                      <a16:creationId xmlns:a16="http://schemas.microsoft.com/office/drawing/2014/main" id="{AB704743-F54E-4CE6-A54F-4ED4013313EF}"/>
                    </a:ext>
                  </a:extLst>
                </p:cNvPr>
                <p:cNvCxnSpPr>
                  <a:cxnSpLocks/>
                </p:cNvCxnSpPr>
                <p:nvPr/>
              </p:nvCxnSpPr>
              <p:spPr>
                <a:xfrm flipV="1">
                  <a:off x="3317435" y="2770501"/>
                  <a:ext cx="417370" cy="120953"/>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E6B599-0DF3-462E-852F-21A8D27B5428}"/>
                    </a:ext>
                  </a:extLst>
                </p:cNvPr>
                <p:cNvCxnSpPr>
                  <a:cxnSpLocks/>
                </p:cNvCxnSpPr>
                <p:nvPr/>
              </p:nvCxnSpPr>
              <p:spPr>
                <a:xfrm>
                  <a:off x="3940092" y="2777147"/>
                  <a:ext cx="452405" cy="13712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930AB293-623E-4761-B21E-88F6CD526C45}"/>
                  </a:ext>
                </a:extLst>
              </p:cNvPr>
              <p:cNvSpPr txBox="1"/>
              <p:nvPr/>
            </p:nvSpPr>
            <p:spPr>
              <a:xfrm>
                <a:off x="1484878" y="1837763"/>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5" name="TextBox 24">
                <a:extLst>
                  <a:ext uri="{FF2B5EF4-FFF2-40B4-BE49-F238E27FC236}">
                    <a16:creationId xmlns:a16="http://schemas.microsoft.com/office/drawing/2014/main" id="{8BC8D9F2-6A9B-4B21-A964-341DC3530B0A}"/>
                  </a:ext>
                </a:extLst>
              </p:cNvPr>
              <p:cNvSpPr txBox="1"/>
              <p:nvPr/>
            </p:nvSpPr>
            <p:spPr>
              <a:xfrm rot="6637172">
                <a:off x="2070320" y="2549288"/>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6" name="Isosceles Triangle 25">
                <a:extLst>
                  <a:ext uri="{FF2B5EF4-FFF2-40B4-BE49-F238E27FC236}">
                    <a16:creationId xmlns:a16="http://schemas.microsoft.com/office/drawing/2014/main" id="{C1828539-73CC-4DD4-9F03-A80050F1D9CE}"/>
                  </a:ext>
                </a:extLst>
              </p:cNvPr>
              <p:cNvSpPr/>
              <p:nvPr/>
            </p:nvSpPr>
            <p:spPr>
              <a:xfrm rot="2125651">
                <a:off x="1425787" y="2463654"/>
                <a:ext cx="68156" cy="504055"/>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a:extLst>
                  <a:ext uri="{FF2B5EF4-FFF2-40B4-BE49-F238E27FC236}">
                    <a16:creationId xmlns:a16="http://schemas.microsoft.com/office/drawing/2014/main" id="{46D873C1-579F-4D87-85F0-0E0BAFE5CE25}"/>
                  </a:ext>
                </a:extLst>
              </p:cNvPr>
              <p:cNvCxnSpPr>
                <a:cxnSpLocks/>
              </p:cNvCxnSpPr>
              <p:nvPr/>
            </p:nvCxnSpPr>
            <p:spPr>
              <a:xfrm flipV="1">
                <a:off x="1658177" y="2008513"/>
                <a:ext cx="0" cy="38624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C25C88DF-3758-40DD-A959-961E89C6716E}"/>
                </a:ext>
              </a:extLst>
            </p:cNvPr>
            <p:cNvSpPr txBox="1"/>
            <p:nvPr/>
          </p:nvSpPr>
          <p:spPr>
            <a:xfrm>
              <a:off x="2160496" y="1942877"/>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34" name="TextBox 33">
              <a:extLst>
                <a:ext uri="{FF2B5EF4-FFF2-40B4-BE49-F238E27FC236}">
                  <a16:creationId xmlns:a16="http://schemas.microsoft.com/office/drawing/2014/main" id="{64E3CF7A-590C-44A9-B89D-B70C520ED032}"/>
                </a:ext>
              </a:extLst>
            </p:cNvPr>
            <p:cNvSpPr txBox="1"/>
            <p:nvPr/>
          </p:nvSpPr>
          <p:spPr>
            <a:xfrm>
              <a:off x="3681697" y="3871812"/>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cxnSp>
          <p:nvCxnSpPr>
            <p:cNvPr id="35" name="Straight Connector 34">
              <a:extLst>
                <a:ext uri="{FF2B5EF4-FFF2-40B4-BE49-F238E27FC236}">
                  <a16:creationId xmlns:a16="http://schemas.microsoft.com/office/drawing/2014/main" id="{0203DB56-D649-441C-9B00-4BB9F6AFECB9}"/>
                </a:ext>
              </a:extLst>
            </p:cNvPr>
            <p:cNvCxnSpPr>
              <a:cxnSpLocks/>
            </p:cNvCxnSpPr>
            <p:nvPr/>
          </p:nvCxnSpPr>
          <p:spPr>
            <a:xfrm>
              <a:off x="2976131" y="3763892"/>
              <a:ext cx="797184" cy="253683"/>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B0BEF5-7E93-453A-A5B6-4D923FEE82B8}"/>
                </a:ext>
              </a:extLst>
            </p:cNvPr>
            <p:cNvCxnSpPr>
              <a:cxnSpLocks/>
            </p:cNvCxnSpPr>
            <p:nvPr/>
          </p:nvCxnSpPr>
          <p:spPr>
            <a:xfrm flipH="1" flipV="1">
              <a:off x="2322485" y="2255520"/>
              <a:ext cx="190" cy="721528"/>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569F9A95-E2C5-4D2B-83EA-CE24D31F67AE}"/>
                </a:ext>
              </a:extLst>
            </p:cNvPr>
            <p:cNvSpPr/>
            <p:nvPr/>
          </p:nvSpPr>
          <p:spPr>
            <a:xfrm>
              <a:off x="2152721" y="1934168"/>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D9A957D6-A2D8-43B9-B930-E7BB8D4B9493}"/>
                </a:ext>
              </a:extLst>
            </p:cNvPr>
            <p:cNvSpPr/>
            <p:nvPr/>
          </p:nvSpPr>
          <p:spPr>
            <a:xfrm rot="17288507">
              <a:off x="3236705" y="3312850"/>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5" name="Straight Connector 44">
              <a:extLst>
                <a:ext uri="{FF2B5EF4-FFF2-40B4-BE49-F238E27FC236}">
                  <a16:creationId xmlns:a16="http://schemas.microsoft.com/office/drawing/2014/main" id="{A1F17201-B879-40EF-A078-025D51946DDF}"/>
                </a:ext>
              </a:extLst>
            </p:cNvPr>
            <p:cNvCxnSpPr>
              <a:cxnSpLocks/>
            </p:cNvCxnSpPr>
            <p:nvPr/>
          </p:nvCxnSpPr>
          <p:spPr>
            <a:xfrm flipV="1">
              <a:off x="1464363" y="4181537"/>
              <a:ext cx="373528" cy="654467"/>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1AE41845-B533-4053-B01F-B74B2BCE8651}"/>
                </a:ext>
              </a:extLst>
            </p:cNvPr>
            <p:cNvSpPr txBox="1"/>
            <p:nvPr/>
          </p:nvSpPr>
          <p:spPr>
            <a:xfrm>
              <a:off x="1189024" y="4730059"/>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cxnSp>
          <p:nvCxnSpPr>
            <p:cNvPr id="49" name="Straight Connector 48">
              <a:extLst>
                <a:ext uri="{FF2B5EF4-FFF2-40B4-BE49-F238E27FC236}">
                  <a16:creationId xmlns:a16="http://schemas.microsoft.com/office/drawing/2014/main" id="{7E297DC3-A659-4349-BB63-724945B7D2C6}"/>
                </a:ext>
              </a:extLst>
            </p:cNvPr>
            <p:cNvCxnSpPr>
              <a:cxnSpLocks/>
            </p:cNvCxnSpPr>
            <p:nvPr/>
          </p:nvCxnSpPr>
          <p:spPr>
            <a:xfrm flipV="1">
              <a:off x="818759" y="3735000"/>
              <a:ext cx="807328" cy="282575"/>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B50B3DC-5327-4929-A482-4E43522AC59A}"/>
                </a:ext>
              </a:extLst>
            </p:cNvPr>
            <p:cNvSpPr txBox="1"/>
            <p:nvPr/>
          </p:nvSpPr>
          <p:spPr>
            <a:xfrm>
              <a:off x="549482" y="3854394"/>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52" name="Oval 51">
              <a:extLst>
                <a:ext uri="{FF2B5EF4-FFF2-40B4-BE49-F238E27FC236}">
                  <a16:creationId xmlns:a16="http://schemas.microsoft.com/office/drawing/2014/main" id="{298425FE-599D-46DD-B6F8-B7D123C18B95}"/>
                </a:ext>
              </a:extLst>
            </p:cNvPr>
            <p:cNvSpPr/>
            <p:nvPr/>
          </p:nvSpPr>
          <p:spPr>
            <a:xfrm rot="2092087">
              <a:off x="1463653" y="3854365"/>
              <a:ext cx="368593" cy="1344973"/>
            </a:xfrm>
            <a:prstGeom prst="ellipse">
              <a:avLst/>
            </a:prstGeom>
            <a:noFill/>
            <a:ln w="190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7DC2630E-0358-4020-9BF6-83DD8C9CF8CB}"/>
                </a:ext>
              </a:extLst>
            </p:cNvPr>
            <p:cNvSpPr/>
            <p:nvPr/>
          </p:nvSpPr>
          <p:spPr>
            <a:xfrm rot="4197276">
              <a:off x="1055482" y="3201404"/>
              <a:ext cx="368593" cy="1344973"/>
            </a:xfrm>
            <a:prstGeom prst="ellipse">
              <a:avLst/>
            </a:prstGeom>
            <a:noFill/>
            <a:ln w="19050">
              <a:solidFill>
                <a:srgbClr val="99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9218" name="Picture 2">
            <a:extLst>
              <a:ext uri="{FF2B5EF4-FFF2-40B4-BE49-F238E27FC236}">
                <a16:creationId xmlns:a16="http://schemas.microsoft.com/office/drawing/2014/main" id="{68D874C7-65EF-4E6A-B3D6-59658B962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3433" y="1900780"/>
            <a:ext cx="1817905" cy="184524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77090EEF-8520-4FDF-A915-17A015891481}"/>
              </a:ext>
            </a:extLst>
          </p:cNvPr>
          <p:cNvSpPr txBox="1"/>
          <p:nvPr/>
        </p:nvSpPr>
        <p:spPr>
          <a:xfrm>
            <a:off x="3549167" y="5146375"/>
            <a:ext cx="3687376" cy="1815882"/>
          </a:xfrm>
          <a:prstGeom prst="rect">
            <a:avLst/>
          </a:prstGeom>
          <a:noFill/>
        </p:spPr>
        <p:txBody>
          <a:bodyPr wrap="square" rtlCol="0">
            <a:spAutoFit/>
          </a:bodyPr>
          <a:lstStyle/>
          <a:p>
            <a:r>
              <a:rPr lang="en-GB" sz="2800" b="1" dirty="0">
                <a:solidFill>
                  <a:srgbClr val="0000FF"/>
                </a:solidFill>
              </a:rPr>
              <a:t>Only in ice</a:t>
            </a:r>
          </a:p>
          <a:p>
            <a:r>
              <a:rPr lang="en-GB" sz="2800" dirty="0"/>
              <a:t>Rigid</a:t>
            </a:r>
          </a:p>
          <a:p>
            <a:r>
              <a:rPr lang="en-GB" sz="2800" dirty="0"/>
              <a:t>Further apart; </a:t>
            </a:r>
          </a:p>
          <a:p>
            <a:r>
              <a:rPr lang="en-GB" sz="2800" dirty="0"/>
              <a:t>Less dense</a:t>
            </a:r>
          </a:p>
        </p:txBody>
      </p:sp>
      <p:sp>
        <p:nvSpPr>
          <p:cNvPr id="58" name="TextBox 57">
            <a:extLst>
              <a:ext uri="{FF2B5EF4-FFF2-40B4-BE49-F238E27FC236}">
                <a16:creationId xmlns:a16="http://schemas.microsoft.com/office/drawing/2014/main" id="{AB0ECC63-53BB-47CC-978A-39EF3C5298EA}"/>
              </a:ext>
            </a:extLst>
          </p:cNvPr>
          <p:cNvSpPr txBox="1"/>
          <p:nvPr/>
        </p:nvSpPr>
        <p:spPr>
          <a:xfrm>
            <a:off x="6600056" y="6546759"/>
            <a:ext cx="5695339" cy="415498"/>
          </a:xfrm>
          <a:prstGeom prst="rect">
            <a:avLst/>
          </a:prstGeom>
          <a:noFill/>
        </p:spPr>
        <p:txBody>
          <a:bodyPr wrap="square">
            <a:spAutoFit/>
          </a:bodyPr>
          <a:lstStyle/>
          <a:p>
            <a:r>
              <a:rPr lang="en-GB" sz="700" dirty="0"/>
              <a:t>https://chem.libretexts.org/Courses/Sacramento_City_College/SCC%3A_Chem_309_-_General_Organic_and_Biochemistry_(Bennett)/Text/07._States_of_Matter_and_the_Gas_Laws/7.2%3A_Solids%2C_Liquids%2C_and_Gases</a:t>
            </a:r>
          </a:p>
        </p:txBody>
      </p:sp>
      <p:sp>
        <p:nvSpPr>
          <p:cNvPr id="57" name="TextBox 56">
            <a:extLst>
              <a:ext uri="{FF2B5EF4-FFF2-40B4-BE49-F238E27FC236}">
                <a16:creationId xmlns:a16="http://schemas.microsoft.com/office/drawing/2014/main" id="{D305A6A2-E2A2-4BA0-87CA-6BEC9E9FF780}"/>
              </a:ext>
            </a:extLst>
          </p:cNvPr>
          <p:cNvSpPr txBox="1"/>
          <p:nvPr/>
        </p:nvSpPr>
        <p:spPr>
          <a:xfrm>
            <a:off x="4311516" y="1414241"/>
            <a:ext cx="3002745" cy="954107"/>
          </a:xfrm>
          <a:prstGeom prst="rect">
            <a:avLst/>
          </a:prstGeom>
          <a:noFill/>
        </p:spPr>
        <p:txBody>
          <a:bodyPr wrap="none" rtlCol="0">
            <a:spAutoFit/>
          </a:bodyPr>
          <a:lstStyle/>
          <a:p>
            <a:r>
              <a:rPr lang="en-GB" sz="2800" dirty="0">
                <a:solidFill>
                  <a:srgbClr val="99CC00"/>
                </a:solidFill>
              </a:rPr>
              <a:t>2 donor H bonds</a:t>
            </a:r>
          </a:p>
          <a:p>
            <a:r>
              <a:rPr lang="en-GB" sz="2800" dirty="0">
                <a:solidFill>
                  <a:srgbClr val="FFC000"/>
                </a:solidFill>
              </a:rPr>
              <a:t>2 acceptor H bonds</a:t>
            </a:r>
          </a:p>
        </p:txBody>
      </p:sp>
      <p:sp>
        <p:nvSpPr>
          <p:cNvPr id="60" name="TextBox 59">
            <a:extLst>
              <a:ext uri="{FF2B5EF4-FFF2-40B4-BE49-F238E27FC236}">
                <a16:creationId xmlns:a16="http://schemas.microsoft.com/office/drawing/2014/main" id="{555F73CE-B74F-41FD-903C-7DF597E61FCB}"/>
              </a:ext>
            </a:extLst>
          </p:cNvPr>
          <p:cNvSpPr txBox="1"/>
          <p:nvPr/>
        </p:nvSpPr>
        <p:spPr>
          <a:xfrm>
            <a:off x="6744072" y="961896"/>
            <a:ext cx="5271828" cy="523220"/>
          </a:xfrm>
          <a:prstGeom prst="rect">
            <a:avLst/>
          </a:prstGeom>
          <a:noFill/>
        </p:spPr>
        <p:txBody>
          <a:bodyPr wrap="none" rtlCol="0">
            <a:spAutoFit/>
          </a:bodyPr>
          <a:lstStyle/>
          <a:p>
            <a:r>
              <a:rPr lang="en-GB" sz="2800" dirty="0">
                <a:solidFill>
                  <a:srgbClr val="0000FF"/>
                </a:solidFill>
              </a:rPr>
              <a:t>Liquid 2-3 H bonds at a given time </a:t>
            </a:r>
          </a:p>
        </p:txBody>
      </p:sp>
      <p:pic>
        <p:nvPicPr>
          <p:cNvPr id="9220" name="Picture 4">
            <a:extLst>
              <a:ext uri="{FF2B5EF4-FFF2-40B4-BE49-F238E27FC236}">
                <a16:creationId xmlns:a16="http://schemas.microsoft.com/office/drawing/2014/main" id="{C0768945-F81D-4FEF-9273-060ACA276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119" y="3393459"/>
            <a:ext cx="1791433" cy="186252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730E4B3E-BE29-4753-B3D1-FB6D2D5A392E}"/>
              </a:ext>
            </a:extLst>
          </p:cNvPr>
          <p:cNvSpPr txBox="1"/>
          <p:nvPr/>
        </p:nvSpPr>
        <p:spPr>
          <a:xfrm>
            <a:off x="7680177" y="3662631"/>
            <a:ext cx="2381614" cy="1384995"/>
          </a:xfrm>
          <a:prstGeom prst="rect">
            <a:avLst/>
          </a:prstGeom>
          <a:noFill/>
        </p:spPr>
        <p:txBody>
          <a:bodyPr wrap="none" rtlCol="0">
            <a:spAutoFit/>
          </a:bodyPr>
          <a:lstStyle/>
          <a:p>
            <a:r>
              <a:rPr lang="en-GB" sz="2800" dirty="0"/>
              <a:t>Less rigid</a:t>
            </a:r>
          </a:p>
          <a:p>
            <a:r>
              <a:rPr lang="en-GB" sz="2800" dirty="0"/>
              <a:t>Closer together</a:t>
            </a:r>
          </a:p>
          <a:p>
            <a:r>
              <a:rPr lang="en-GB" sz="2800" dirty="0"/>
              <a:t>More dense</a:t>
            </a:r>
          </a:p>
        </p:txBody>
      </p:sp>
    </p:spTree>
    <p:extLst>
      <p:ext uri="{BB962C8B-B14F-4D97-AF65-F5344CB8AC3E}">
        <p14:creationId xmlns:p14="http://schemas.microsoft.com/office/powerpoint/2010/main" val="4064815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6861551-013D-454C-A674-EAD501D0C492}"/>
              </a:ext>
            </a:extLst>
          </p:cNvPr>
          <p:cNvPicPr>
            <a:picLocks noChangeAspect="1"/>
          </p:cNvPicPr>
          <p:nvPr/>
        </p:nvPicPr>
        <p:blipFill rotWithShape="1">
          <a:blip r:embed="rId3"/>
          <a:srcRect b="1980"/>
          <a:stretch/>
        </p:blipFill>
        <p:spPr>
          <a:xfrm>
            <a:off x="1055440" y="1675779"/>
            <a:ext cx="6615036" cy="4536504"/>
          </a:xfrm>
          <a:prstGeom prst="rect">
            <a:avLst/>
          </a:prstGeom>
        </p:spPr>
      </p:pic>
      <p:sp>
        <p:nvSpPr>
          <p:cNvPr id="9" name="TextBox 8">
            <a:extLst>
              <a:ext uri="{FF2B5EF4-FFF2-40B4-BE49-F238E27FC236}">
                <a16:creationId xmlns:a16="http://schemas.microsoft.com/office/drawing/2014/main" id="{84D7F1CE-814C-4013-9E62-24A0211EDFDD}"/>
              </a:ext>
            </a:extLst>
          </p:cNvPr>
          <p:cNvSpPr txBox="1"/>
          <p:nvPr/>
        </p:nvSpPr>
        <p:spPr>
          <a:xfrm>
            <a:off x="6974616" y="3754916"/>
            <a:ext cx="3748983"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0000FF"/>
                </a:solidFill>
                <a:cs typeface="Calibri" panose="020F0502020204030204" pitchFamily="34" charset="0"/>
              </a:rPr>
              <a:t>liquid </a:t>
            </a:r>
            <a:r>
              <a:rPr lang="en-GB" sz="1600" dirty="0">
                <a:cs typeface="Calibri" panose="020F0502020204030204" pitchFamily="34" charset="0"/>
              </a:rPr>
              <a:t>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 condensation </a:t>
            </a:r>
            <a:r>
              <a:rPr lang="en-GB" sz="1600" dirty="0">
                <a:cs typeface="Calibri" panose="020F0502020204030204" pitchFamily="34" charset="0"/>
                <a:sym typeface="Wingdings" panose="05000000000000000000" pitchFamily="2" charset="2"/>
              </a:rPr>
              <a:t></a:t>
            </a:r>
            <a:r>
              <a:rPr lang="en-GB" sz="1600" dirty="0">
                <a:cs typeface="Calibri" panose="020F0502020204030204" pitchFamily="34" charset="0"/>
              </a:rPr>
              <a:t> boiling/</a:t>
            </a:r>
            <a:r>
              <a:rPr lang="en-GB" sz="1600" dirty="0" err="1">
                <a:cs typeface="Calibri" panose="020F0502020204030204" pitchFamily="34" charset="0"/>
              </a:rPr>
              <a:t>vaporisaton</a:t>
            </a:r>
            <a:endParaRPr lang="en-GB" sz="1600" dirty="0">
              <a:cs typeface="Calibri" panose="020F0502020204030204" pitchFamily="34" charset="0"/>
            </a:endParaRPr>
          </a:p>
          <a:p>
            <a:pPr marL="285750" indent="-285750">
              <a:buFont typeface="Arial" panose="020B0604020202020204" pitchFamily="34" charset="0"/>
              <a:buChar char="•"/>
            </a:pPr>
            <a:r>
              <a:rPr lang="en-GB" sz="1600" dirty="0">
                <a:cs typeface="Calibri" panose="020F0502020204030204" pitchFamily="34" charset="0"/>
              </a:rPr>
              <a:t>very pressure dependent. </a:t>
            </a:r>
          </a:p>
          <a:p>
            <a:pPr marL="285750" indent="-285750">
              <a:buFont typeface="Arial" panose="020B0604020202020204" pitchFamily="34" charset="0"/>
              <a:buChar char="•"/>
            </a:pPr>
            <a:r>
              <a:rPr lang="en-GB" sz="1600" dirty="0">
                <a:cs typeface="Calibri" panose="020F0502020204030204" pitchFamily="34" charset="0"/>
              </a:rPr>
              <a:t>shows vapour pressure of liquid at different temperatures </a:t>
            </a:r>
          </a:p>
          <a:p>
            <a:pPr marL="285750" indent="-285750">
              <a:buFont typeface="Arial" panose="020B0604020202020204" pitchFamily="34" charset="0"/>
              <a:buChar char="•"/>
            </a:pPr>
            <a:r>
              <a:rPr lang="en-GB" sz="1600" dirty="0">
                <a:cs typeface="Calibri" panose="020F0502020204030204" pitchFamily="34" charset="0"/>
              </a:rPr>
              <a:t>bp when </a:t>
            </a:r>
            <a:r>
              <a:rPr lang="en-GB" sz="1600" dirty="0" err="1">
                <a:cs typeface="Calibri" panose="020F0502020204030204" pitchFamily="34" charset="0"/>
              </a:rPr>
              <a:t>vp</a:t>
            </a:r>
            <a:r>
              <a:rPr lang="en-GB" sz="1600" dirty="0">
                <a:cs typeface="Calibri" panose="020F0502020204030204" pitchFamily="34" charset="0"/>
              </a:rPr>
              <a:t> =  external pressure. </a:t>
            </a:r>
          </a:p>
        </p:txBody>
      </p:sp>
      <p:sp>
        <p:nvSpPr>
          <p:cNvPr id="11" name="TextBox 10">
            <a:extLst>
              <a:ext uri="{FF2B5EF4-FFF2-40B4-BE49-F238E27FC236}">
                <a16:creationId xmlns:a16="http://schemas.microsoft.com/office/drawing/2014/main" id="{6FE1DC31-D551-4B39-93E9-29F316C56C24}"/>
              </a:ext>
            </a:extLst>
          </p:cNvPr>
          <p:cNvSpPr txBox="1"/>
          <p:nvPr/>
        </p:nvSpPr>
        <p:spPr>
          <a:xfrm>
            <a:off x="6973095" y="5523851"/>
            <a:ext cx="3528392"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0000"/>
                </a:solidFill>
                <a:cs typeface="Calibri" panose="020F0502020204030204" pitchFamily="34" charset="0"/>
              </a:rPr>
              <a:t>solid</a:t>
            </a:r>
            <a:r>
              <a:rPr lang="en-GB" sz="1600" dirty="0">
                <a:cs typeface="Calibri" panose="020F0502020204030204" pitchFamily="34" charset="0"/>
              </a:rPr>
              <a:t> 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deposition </a:t>
            </a:r>
            <a:r>
              <a:rPr lang="en-GB" sz="1600" dirty="0">
                <a:cs typeface="Calibri" panose="020F0502020204030204" pitchFamily="34" charset="0"/>
                <a:sym typeface="Wingdings" panose="05000000000000000000" pitchFamily="2" charset="2"/>
              </a:rPr>
              <a:t> </a:t>
            </a:r>
            <a:r>
              <a:rPr lang="en-GB" sz="1600" dirty="0">
                <a:cs typeface="Calibri" panose="020F0502020204030204" pitchFamily="34" charset="0"/>
              </a:rPr>
              <a:t>sublimation</a:t>
            </a:r>
          </a:p>
        </p:txBody>
      </p:sp>
      <p:sp>
        <p:nvSpPr>
          <p:cNvPr id="21" name="TextBox 20">
            <a:extLst>
              <a:ext uri="{FF2B5EF4-FFF2-40B4-BE49-F238E27FC236}">
                <a16:creationId xmlns:a16="http://schemas.microsoft.com/office/drawing/2014/main" id="{CE25083E-8FFF-4130-848C-978B847E770B}"/>
              </a:ext>
            </a:extLst>
          </p:cNvPr>
          <p:cNvSpPr txBox="1"/>
          <p:nvPr/>
        </p:nvSpPr>
        <p:spPr>
          <a:xfrm>
            <a:off x="812095" y="1996509"/>
            <a:ext cx="300082" cy="369332"/>
          </a:xfrm>
          <a:prstGeom prst="rect">
            <a:avLst/>
          </a:prstGeom>
          <a:noFill/>
        </p:spPr>
        <p:txBody>
          <a:bodyPr wrap="none" rtlCol="0">
            <a:spAutoFit/>
          </a:bodyPr>
          <a:lstStyle/>
          <a:p>
            <a:r>
              <a:rPr lang="en-GB" dirty="0">
                <a:solidFill>
                  <a:srgbClr val="00B050"/>
                </a:solidFill>
              </a:rPr>
              <a:t>P</a:t>
            </a:r>
          </a:p>
        </p:txBody>
      </p:sp>
      <p:sp>
        <p:nvSpPr>
          <p:cNvPr id="22" name="TextBox 21">
            <a:extLst>
              <a:ext uri="{FF2B5EF4-FFF2-40B4-BE49-F238E27FC236}">
                <a16:creationId xmlns:a16="http://schemas.microsoft.com/office/drawing/2014/main" id="{3AA2616A-2934-4F89-B6A9-0D61FCE52707}"/>
              </a:ext>
            </a:extLst>
          </p:cNvPr>
          <p:cNvSpPr txBox="1"/>
          <p:nvPr/>
        </p:nvSpPr>
        <p:spPr>
          <a:xfrm>
            <a:off x="519642" y="3981284"/>
            <a:ext cx="601447"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3" name="TextBox 22">
            <a:extLst>
              <a:ext uri="{FF2B5EF4-FFF2-40B4-BE49-F238E27FC236}">
                <a16:creationId xmlns:a16="http://schemas.microsoft.com/office/drawing/2014/main" id="{60884372-A4BA-46F1-95E7-3518F0DD85E6}"/>
              </a:ext>
            </a:extLst>
          </p:cNvPr>
          <p:cNvSpPr txBox="1"/>
          <p:nvPr/>
        </p:nvSpPr>
        <p:spPr>
          <a:xfrm>
            <a:off x="1451309" y="3516509"/>
            <a:ext cx="756938" cy="369332"/>
          </a:xfrm>
          <a:prstGeom prst="rect">
            <a:avLst/>
          </a:prstGeom>
          <a:noFill/>
        </p:spPr>
        <p:txBody>
          <a:bodyPr wrap="none" rtlCol="0">
            <a:spAutoFit/>
          </a:bodyPr>
          <a:lstStyle/>
          <a:p>
            <a:r>
              <a:rPr lang="en-GB" dirty="0">
                <a:solidFill>
                  <a:srgbClr val="FF0000"/>
                </a:solidFill>
              </a:rPr>
              <a:t>SOLID</a:t>
            </a:r>
          </a:p>
        </p:txBody>
      </p:sp>
      <p:sp>
        <p:nvSpPr>
          <p:cNvPr id="24" name="TextBox 23">
            <a:extLst>
              <a:ext uri="{FF2B5EF4-FFF2-40B4-BE49-F238E27FC236}">
                <a16:creationId xmlns:a16="http://schemas.microsoft.com/office/drawing/2014/main" id="{F6BE6A98-D545-4F76-AC7B-A968923A13AE}"/>
              </a:ext>
            </a:extLst>
          </p:cNvPr>
          <p:cNvSpPr txBox="1"/>
          <p:nvPr/>
        </p:nvSpPr>
        <p:spPr>
          <a:xfrm>
            <a:off x="4420240" y="5375159"/>
            <a:ext cx="617477" cy="369332"/>
          </a:xfrm>
          <a:prstGeom prst="rect">
            <a:avLst/>
          </a:prstGeom>
          <a:noFill/>
        </p:spPr>
        <p:txBody>
          <a:bodyPr wrap="none" rtlCol="0">
            <a:spAutoFit/>
          </a:bodyPr>
          <a:lstStyle/>
          <a:p>
            <a:r>
              <a:rPr lang="en-GB" dirty="0">
                <a:solidFill>
                  <a:srgbClr val="00B050"/>
                </a:solidFill>
              </a:rPr>
              <a:t>GAS</a:t>
            </a:r>
          </a:p>
        </p:txBody>
      </p:sp>
      <p:sp>
        <p:nvSpPr>
          <p:cNvPr id="25" name="TextBox 24">
            <a:extLst>
              <a:ext uri="{FF2B5EF4-FFF2-40B4-BE49-F238E27FC236}">
                <a16:creationId xmlns:a16="http://schemas.microsoft.com/office/drawing/2014/main" id="{D3FEDFC0-DC01-4D5E-804E-F8D538F93021}"/>
              </a:ext>
            </a:extLst>
          </p:cNvPr>
          <p:cNvSpPr txBox="1"/>
          <p:nvPr/>
        </p:nvSpPr>
        <p:spPr>
          <a:xfrm>
            <a:off x="3509025" y="4256587"/>
            <a:ext cx="832279" cy="369332"/>
          </a:xfrm>
          <a:prstGeom prst="rect">
            <a:avLst/>
          </a:prstGeom>
          <a:noFill/>
        </p:spPr>
        <p:txBody>
          <a:bodyPr wrap="none" rtlCol="0">
            <a:spAutoFit/>
          </a:bodyPr>
          <a:lstStyle/>
          <a:p>
            <a:r>
              <a:rPr lang="en-GB" dirty="0">
                <a:solidFill>
                  <a:srgbClr val="0000FF"/>
                </a:solidFill>
              </a:rPr>
              <a:t>LIQUID</a:t>
            </a:r>
          </a:p>
        </p:txBody>
      </p:sp>
      <p:sp>
        <p:nvSpPr>
          <p:cNvPr id="26" name="TextBox 25">
            <a:extLst>
              <a:ext uri="{FF2B5EF4-FFF2-40B4-BE49-F238E27FC236}">
                <a16:creationId xmlns:a16="http://schemas.microsoft.com/office/drawing/2014/main" id="{B802ABCB-6336-4D64-BEAD-64801A71B9EB}"/>
              </a:ext>
            </a:extLst>
          </p:cNvPr>
          <p:cNvSpPr txBox="1"/>
          <p:nvPr/>
        </p:nvSpPr>
        <p:spPr>
          <a:xfrm>
            <a:off x="5318053" y="6156012"/>
            <a:ext cx="441146" cy="369332"/>
          </a:xfrm>
          <a:prstGeom prst="rect">
            <a:avLst/>
          </a:prstGeom>
          <a:noFill/>
        </p:spPr>
        <p:txBody>
          <a:bodyPr wrap="none" rtlCol="0">
            <a:spAutoFit/>
          </a:bodyPr>
          <a:lstStyle/>
          <a:p>
            <a:r>
              <a:rPr lang="en-GB" dirty="0">
                <a:solidFill>
                  <a:srgbClr val="FF0000"/>
                </a:solidFill>
              </a:rPr>
              <a:t>bp</a:t>
            </a:r>
          </a:p>
        </p:txBody>
      </p:sp>
      <p:sp>
        <p:nvSpPr>
          <p:cNvPr id="27" name="TextBox 26">
            <a:extLst>
              <a:ext uri="{FF2B5EF4-FFF2-40B4-BE49-F238E27FC236}">
                <a16:creationId xmlns:a16="http://schemas.microsoft.com/office/drawing/2014/main" id="{236D28E6-44D6-4AD1-A605-D66D15F2B7A6}"/>
              </a:ext>
            </a:extLst>
          </p:cNvPr>
          <p:cNvSpPr txBox="1"/>
          <p:nvPr/>
        </p:nvSpPr>
        <p:spPr>
          <a:xfrm>
            <a:off x="6960096" y="6142941"/>
            <a:ext cx="285656" cy="369332"/>
          </a:xfrm>
          <a:prstGeom prst="rect">
            <a:avLst/>
          </a:prstGeom>
          <a:noFill/>
        </p:spPr>
        <p:txBody>
          <a:bodyPr wrap="none" rtlCol="0">
            <a:spAutoFit/>
          </a:bodyPr>
          <a:lstStyle/>
          <a:p>
            <a:r>
              <a:rPr lang="en-GB" dirty="0">
                <a:solidFill>
                  <a:srgbClr val="FF0000"/>
                </a:solidFill>
              </a:rPr>
              <a:t>T</a:t>
            </a:r>
          </a:p>
        </p:txBody>
      </p:sp>
      <p:cxnSp>
        <p:nvCxnSpPr>
          <p:cNvPr id="28" name="Straight Connector 27">
            <a:extLst>
              <a:ext uri="{FF2B5EF4-FFF2-40B4-BE49-F238E27FC236}">
                <a16:creationId xmlns:a16="http://schemas.microsoft.com/office/drawing/2014/main" id="{04C284AF-8ED3-4EEA-A992-820A8E5E9A51}"/>
              </a:ext>
            </a:extLst>
          </p:cNvPr>
          <p:cNvCxnSpPr>
            <a:cxnSpLocks/>
          </p:cNvCxnSpPr>
          <p:nvPr/>
        </p:nvCxnSpPr>
        <p:spPr>
          <a:xfrm flipH="1">
            <a:off x="1151166" y="4162330"/>
            <a:ext cx="4385680"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E5D501D-51DD-41D8-AF4B-081392D374BE}"/>
              </a:ext>
            </a:extLst>
          </p:cNvPr>
          <p:cNvCxnSpPr>
            <a:cxnSpLocks/>
          </p:cNvCxnSpPr>
          <p:nvPr/>
        </p:nvCxnSpPr>
        <p:spPr>
          <a:xfrm flipH="1" flipV="1">
            <a:off x="5519936" y="4188850"/>
            <a:ext cx="16910" cy="1918147"/>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DC6B81B-7051-43CA-93EE-7FC1EA9CC5EF}"/>
              </a:ext>
            </a:extLst>
          </p:cNvPr>
          <p:cNvCxnSpPr>
            <a:cxnSpLocks/>
          </p:cNvCxnSpPr>
          <p:nvPr/>
        </p:nvCxnSpPr>
        <p:spPr>
          <a:xfrm flipV="1">
            <a:off x="2783632" y="4135172"/>
            <a:ext cx="0" cy="1963179"/>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C52D2B33-73AB-4200-A2B4-DDA90FA0A944}"/>
              </a:ext>
            </a:extLst>
          </p:cNvPr>
          <p:cNvSpPr txBox="1"/>
          <p:nvPr/>
        </p:nvSpPr>
        <p:spPr>
          <a:xfrm>
            <a:off x="2551036" y="6106997"/>
            <a:ext cx="465192"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cxnSp>
        <p:nvCxnSpPr>
          <p:cNvPr id="32" name="Straight Connector 31">
            <a:extLst>
              <a:ext uri="{FF2B5EF4-FFF2-40B4-BE49-F238E27FC236}">
                <a16:creationId xmlns:a16="http://schemas.microsoft.com/office/drawing/2014/main" id="{8C787816-CB28-4D2A-91BE-E6C2955C11A6}"/>
              </a:ext>
            </a:extLst>
          </p:cNvPr>
          <p:cNvCxnSpPr>
            <a:cxnSpLocks/>
          </p:cNvCxnSpPr>
          <p:nvPr/>
        </p:nvCxnSpPr>
        <p:spPr>
          <a:xfrm>
            <a:off x="2207568" y="5816239"/>
            <a:ext cx="2602331" cy="832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5AA23EA-F8B9-418E-B7B2-321D9AEE3026}"/>
              </a:ext>
            </a:extLst>
          </p:cNvPr>
          <p:cNvCxnSpPr>
            <a:cxnSpLocks/>
          </p:cNvCxnSpPr>
          <p:nvPr/>
        </p:nvCxnSpPr>
        <p:spPr>
          <a:xfrm>
            <a:off x="3064251" y="2877163"/>
            <a:ext cx="1718773"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01A14E4-DD3E-48AF-8B94-2065DC32C174}"/>
              </a:ext>
            </a:extLst>
          </p:cNvPr>
          <p:cNvCxnSpPr>
            <a:cxnSpLocks/>
          </p:cNvCxnSpPr>
          <p:nvPr/>
        </p:nvCxnSpPr>
        <p:spPr>
          <a:xfrm flipV="1">
            <a:off x="4769398" y="4808127"/>
            <a:ext cx="1130917" cy="3610"/>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5FDA38C8-9677-478C-8DD5-48CDD72CB986}"/>
              </a:ext>
            </a:extLst>
          </p:cNvPr>
          <p:cNvCxnSpPr>
            <a:cxnSpLocks/>
          </p:cNvCxnSpPr>
          <p:nvPr/>
        </p:nvCxnSpPr>
        <p:spPr>
          <a:xfrm>
            <a:off x="4738574" y="2873133"/>
            <a:ext cx="2080406"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EECBFF9-008B-4499-88F9-C6B7E73A8135}"/>
              </a:ext>
            </a:extLst>
          </p:cNvPr>
          <p:cNvCxnSpPr>
            <a:cxnSpLocks/>
          </p:cNvCxnSpPr>
          <p:nvPr/>
        </p:nvCxnSpPr>
        <p:spPr>
          <a:xfrm>
            <a:off x="5877076" y="4819490"/>
            <a:ext cx="1083020"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D19A4FBF-64A5-4D30-826D-A5F3D43BB788}"/>
              </a:ext>
            </a:extLst>
          </p:cNvPr>
          <p:cNvCxnSpPr>
            <a:cxnSpLocks/>
          </p:cNvCxnSpPr>
          <p:nvPr/>
        </p:nvCxnSpPr>
        <p:spPr>
          <a:xfrm>
            <a:off x="4809899" y="5824563"/>
            <a:ext cx="2067995"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C969228-AEF9-46D9-A5DF-00F4B74C2FFF}"/>
              </a:ext>
            </a:extLst>
          </p:cNvPr>
          <p:cNvCxnSpPr>
            <a:cxnSpLocks/>
          </p:cNvCxnSpPr>
          <p:nvPr/>
        </p:nvCxnSpPr>
        <p:spPr>
          <a:xfrm flipH="1" flipV="1">
            <a:off x="2097677" y="2181175"/>
            <a:ext cx="448045" cy="3415475"/>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6DCFEB-42EA-4195-B0BE-D90AA0206536}"/>
              </a:ext>
            </a:extLst>
          </p:cNvPr>
          <p:cNvSpPr txBox="1"/>
          <p:nvPr/>
        </p:nvSpPr>
        <p:spPr>
          <a:xfrm>
            <a:off x="1410554" y="2273930"/>
            <a:ext cx="716093" cy="307777"/>
          </a:xfrm>
          <a:prstGeom prst="rect">
            <a:avLst/>
          </a:prstGeom>
          <a:noFill/>
        </p:spPr>
        <p:txBody>
          <a:bodyPr wrap="none" rtlCol="0">
            <a:spAutoFit/>
          </a:bodyPr>
          <a:lstStyle/>
          <a:p>
            <a:r>
              <a:rPr lang="en-GB" sz="1400" dirty="0">
                <a:solidFill>
                  <a:srgbClr val="0070C0"/>
                </a:solidFill>
                <a:cs typeface="Calibri" panose="020F0502020204030204" pitchFamily="34" charset="0"/>
              </a:rPr>
              <a:t>(water)</a:t>
            </a:r>
          </a:p>
        </p:txBody>
      </p:sp>
      <p:sp>
        <p:nvSpPr>
          <p:cNvPr id="40" name="TextBox 39">
            <a:extLst>
              <a:ext uri="{FF2B5EF4-FFF2-40B4-BE49-F238E27FC236}">
                <a16:creationId xmlns:a16="http://schemas.microsoft.com/office/drawing/2014/main" id="{C4E69AAB-680A-4210-8CFB-6F502143FF1A}"/>
              </a:ext>
            </a:extLst>
          </p:cNvPr>
          <p:cNvSpPr txBox="1"/>
          <p:nvPr/>
        </p:nvSpPr>
        <p:spPr>
          <a:xfrm>
            <a:off x="7004111" y="2458546"/>
            <a:ext cx="4691245"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0000"/>
                </a:solidFill>
                <a:cs typeface="Calibri" panose="020F0502020204030204" pitchFamily="34" charset="0"/>
              </a:rPr>
              <a:t>solid</a:t>
            </a:r>
            <a:r>
              <a:rPr lang="en-GB" sz="1600" dirty="0">
                <a:cs typeface="Calibri" panose="020F0502020204030204" pitchFamily="34" charset="0"/>
              </a:rPr>
              <a:t> to </a:t>
            </a:r>
            <a:r>
              <a:rPr lang="en-GB" sz="1600" dirty="0">
                <a:solidFill>
                  <a:srgbClr val="0000FF"/>
                </a:solidFill>
                <a:cs typeface="Calibri" panose="020F0502020204030204" pitchFamily="34" charset="0"/>
              </a:rPr>
              <a:t>liquid</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freezing </a:t>
            </a:r>
            <a:r>
              <a:rPr lang="en-GB" sz="1600" dirty="0">
                <a:cs typeface="Calibri" panose="020F0502020204030204" pitchFamily="34" charset="0"/>
                <a:sym typeface="Wingdings" panose="05000000000000000000" pitchFamily="2" charset="2"/>
              </a:rPr>
              <a:t> </a:t>
            </a:r>
            <a:r>
              <a:rPr lang="en-GB" sz="1600" dirty="0">
                <a:cs typeface="Calibri" panose="020F0502020204030204" pitchFamily="34" charset="0"/>
              </a:rPr>
              <a:t>melting</a:t>
            </a:r>
          </a:p>
          <a:p>
            <a:pPr marL="285750" indent="-285750">
              <a:buFont typeface="Arial" panose="020B0604020202020204" pitchFamily="34" charset="0"/>
              <a:buChar char="•"/>
            </a:pPr>
            <a:r>
              <a:rPr lang="en-GB" sz="1600" dirty="0">
                <a:cs typeface="Calibri" panose="020F0502020204030204" pitchFamily="34" charset="0"/>
              </a:rPr>
              <a:t>almost vertical </a:t>
            </a:r>
          </a:p>
          <a:p>
            <a:pPr marL="285750" indent="-285750">
              <a:buFont typeface="Arial" panose="020B0604020202020204" pitchFamily="34" charset="0"/>
              <a:buChar char="•"/>
            </a:pPr>
            <a:r>
              <a:rPr lang="en-GB" sz="1600" dirty="0" err="1">
                <a:cs typeface="Calibri" panose="020F0502020204030204" pitchFamily="34" charset="0"/>
              </a:rPr>
              <a:t>mp</a:t>
            </a:r>
            <a:r>
              <a:rPr lang="en-GB" sz="1600" dirty="0">
                <a:cs typeface="Calibri" panose="020F0502020204030204" pitchFamily="34" charset="0"/>
              </a:rPr>
              <a:t> hardly changes with pressure</a:t>
            </a:r>
          </a:p>
        </p:txBody>
      </p:sp>
      <p:sp>
        <p:nvSpPr>
          <p:cNvPr id="55" name="TextBox 54">
            <a:extLst>
              <a:ext uri="{FF2B5EF4-FFF2-40B4-BE49-F238E27FC236}">
                <a16:creationId xmlns:a16="http://schemas.microsoft.com/office/drawing/2014/main" id="{055E7DC9-54DC-4794-92F0-C299BBC2CB9A}"/>
              </a:ext>
            </a:extLst>
          </p:cNvPr>
          <p:cNvSpPr txBox="1"/>
          <p:nvPr/>
        </p:nvSpPr>
        <p:spPr>
          <a:xfrm>
            <a:off x="26417" y="1965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PHASE DIAGRAM</a:t>
            </a:r>
            <a:endParaRPr lang="en-GB" sz="3200" b="1" dirty="0">
              <a:effectLst>
                <a:outerShdw blurRad="38100" dist="38100" dir="2700000" algn="tl">
                  <a:srgbClr val="000000">
                    <a:alpha val="43137"/>
                  </a:srgbClr>
                </a:outerShdw>
              </a:effectLst>
            </a:endParaRPr>
          </a:p>
        </p:txBody>
      </p:sp>
      <p:sp>
        <p:nvSpPr>
          <p:cNvPr id="56" name="TextBox 55">
            <a:extLst>
              <a:ext uri="{FF2B5EF4-FFF2-40B4-BE49-F238E27FC236}">
                <a16:creationId xmlns:a16="http://schemas.microsoft.com/office/drawing/2014/main" id="{8B31BCE1-02EB-4EB0-96C0-037776D43EA1}"/>
              </a:ext>
            </a:extLst>
          </p:cNvPr>
          <p:cNvSpPr txBox="1"/>
          <p:nvPr/>
        </p:nvSpPr>
        <p:spPr>
          <a:xfrm>
            <a:off x="413548" y="692313"/>
            <a:ext cx="11778452" cy="954107"/>
          </a:xfrm>
          <a:prstGeom prst="rect">
            <a:avLst/>
          </a:prstGeom>
          <a:noFill/>
        </p:spPr>
        <p:txBody>
          <a:bodyPr wrap="square" rtlCol="0">
            <a:spAutoFit/>
          </a:bodyPr>
          <a:lstStyle/>
          <a:p>
            <a:r>
              <a:rPr lang="en-GB" sz="2800" b="1" dirty="0">
                <a:solidFill>
                  <a:srgbClr val="00B0F0"/>
                </a:solidFill>
                <a:cs typeface="Calibri" panose="020F0502020204030204" pitchFamily="34" charset="0"/>
              </a:rPr>
              <a:t>The phase diagram </a:t>
            </a:r>
            <a:r>
              <a:rPr lang="en-GB" sz="2800" dirty="0">
                <a:solidFill>
                  <a:srgbClr val="00B0F0"/>
                </a:solidFill>
                <a:cs typeface="Calibri" panose="020F0502020204030204" pitchFamily="34" charset="0"/>
              </a:rPr>
              <a:t>is a summary of the temperatures and pressures at which the various solid, liquid and vapour phases of pure substance exist/coexist</a:t>
            </a:r>
          </a:p>
        </p:txBody>
      </p:sp>
    </p:spTree>
    <p:extLst>
      <p:ext uri="{BB962C8B-B14F-4D97-AF65-F5344CB8AC3E}">
        <p14:creationId xmlns:p14="http://schemas.microsoft.com/office/powerpoint/2010/main" val="329322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23" grpId="0"/>
      <p:bldP spid="24" grpId="0"/>
      <p:bldP spid="25" grpId="0"/>
      <p:bldP spid="26" grpId="0"/>
      <p:bldP spid="31" grpId="0"/>
      <p:bldP spid="39" grpId="0"/>
      <p:bldP spid="4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DD3260B-10F0-4C25-9CC1-412AFA202376}"/>
              </a:ext>
            </a:extLst>
          </p:cNvPr>
          <p:cNvPicPr>
            <a:picLocks noChangeAspect="1"/>
          </p:cNvPicPr>
          <p:nvPr/>
        </p:nvPicPr>
        <p:blipFill rotWithShape="1">
          <a:blip r:embed="rId2"/>
          <a:srcRect b="1980"/>
          <a:stretch/>
        </p:blipFill>
        <p:spPr>
          <a:xfrm>
            <a:off x="1623686" y="1284798"/>
            <a:ext cx="6615036" cy="4536504"/>
          </a:xfrm>
          <a:prstGeom prst="rect">
            <a:avLst/>
          </a:prstGeom>
        </p:spPr>
      </p:pic>
      <p:sp>
        <p:nvSpPr>
          <p:cNvPr id="6" name="TextBox 5">
            <a:extLst>
              <a:ext uri="{FF2B5EF4-FFF2-40B4-BE49-F238E27FC236}">
                <a16:creationId xmlns:a16="http://schemas.microsoft.com/office/drawing/2014/main" id="{74093EBF-A6C6-4EC4-ABF1-13ED53211FD6}"/>
              </a:ext>
            </a:extLst>
          </p:cNvPr>
          <p:cNvSpPr txBox="1"/>
          <p:nvPr/>
        </p:nvSpPr>
        <p:spPr>
          <a:xfrm>
            <a:off x="1420005" y="1297064"/>
            <a:ext cx="338554"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1149441" y="3584639"/>
            <a:ext cx="631904"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2113083" y="3187844"/>
            <a:ext cx="877163" cy="369332"/>
          </a:xfrm>
          <a:prstGeom prst="rect">
            <a:avLst/>
          </a:prstGeom>
          <a:noFill/>
        </p:spPr>
        <p:txBody>
          <a:bodyPr wrap="none" rtlCol="0">
            <a:spAutoFit/>
          </a:bodyPr>
          <a:lstStyle/>
          <a:p>
            <a:r>
              <a:rPr lang="en-GB" dirty="0">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5146994" y="5222327"/>
            <a:ext cx="671979" cy="369332"/>
          </a:xfrm>
          <a:prstGeom prst="rect">
            <a:avLst/>
          </a:prstGeom>
          <a:noFill/>
        </p:spPr>
        <p:txBody>
          <a:bodyPr wrap="none" rtlCol="0">
            <a:spAutoFit/>
          </a:bodyPr>
          <a:lstStyle/>
          <a:p>
            <a:r>
              <a:rPr lang="en-GB" dirty="0">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4083006" y="3862863"/>
            <a:ext cx="954107" cy="369332"/>
          </a:xfrm>
          <a:prstGeom prst="rect">
            <a:avLst/>
          </a:prstGeom>
          <a:noFill/>
        </p:spPr>
        <p:txBody>
          <a:bodyPr wrap="none" rtlCol="0">
            <a:spAutoFit/>
          </a:bodyPr>
          <a:lstStyle/>
          <a:p>
            <a:r>
              <a:rPr lang="en-GB" dirty="0">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5776293" y="5750268"/>
            <a:ext cx="441146" cy="369332"/>
          </a:xfrm>
          <a:prstGeom prst="rect">
            <a:avLst/>
          </a:prstGeom>
          <a:noFill/>
        </p:spPr>
        <p:txBody>
          <a:bodyPr wrap="none" rtlCol="0">
            <a:spAutoFit/>
          </a:bodyPr>
          <a:lstStyle/>
          <a:p>
            <a:r>
              <a:rPr lang="en-GB" dirty="0">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7053068" y="5767414"/>
            <a:ext cx="338554" cy="369332"/>
          </a:xfrm>
          <a:prstGeom prst="rect">
            <a:avLst/>
          </a:prstGeom>
          <a:noFill/>
        </p:spPr>
        <p:txBody>
          <a:bodyPr wrap="none" rtlCol="0">
            <a:spAutoFit/>
          </a:bodyPr>
          <a:lstStyle/>
          <a:p>
            <a:r>
              <a:rPr lang="en-GB" dirty="0">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1781345" y="3824302"/>
            <a:ext cx="4218408" cy="17012"/>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5999753" y="3841314"/>
            <a:ext cx="12997" cy="19004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3359696" y="3824302"/>
            <a:ext cx="0" cy="1943112"/>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3107062" y="5755710"/>
            <a:ext cx="505267"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sp>
        <p:nvSpPr>
          <p:cNvPr id="5" name="TextBox 4">
            <a:extLst>
              <a:ext uri="{FF2B5EF4-FFF2-40B4-BE49-F238E27FC236}">
                <a16:creationId xmlns:a16="http://schemas.microsoft.com/office/drawing/2014/main" id="{1C261B21-240B-4754-B3F9-9554D9E82B1B}"/>
              </a:ext>
            </a:extLst>
          </p:cNvPr>
          <p:cNvSpPr txBox="1"/>
          <p:nvPr/>
        </p:nvSpPr>
        <p:spPr>
          <a:xfrm>
            <a:off x="0" y="106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PHASE DIAGRAMS</a:t>
            </a:r>
            <a:endParaRPr lang="en-GB" sz="3600" b="1" dirty="0">
              <a:effectLst>
                <a:outerShdw blurRad="38100" dist="38100" dir="2700000" algn="tl">
                  <a:srgbClr val="000000">
                    <a:alpha val="43137"/>
                  </a:srgbClr>
                </a:outerShdw>
              </a:effectLst>
            </a:endParaRPr>
          </a:p>
        </p:txBody>
      </p:sp>
      <p:sp>
        <p:nvSpPr>
          <p:cNvPr id="2" name="Oval 1">
            <a:extLst>
              <a:ext uri="{FF2B5EF4-FFF2-40B4-BE49-F238E27FC236}">
                <a16:creationId xmlns:a16="http://schemas.microsoft.com/office/drawing/2014/main" id="{7EDB726C-82E1-4A9E-A5A9-057441C42D3C}"/>
              </a:ext>
            </a:extLst>
          </p:cNvPr>
          <p:cNvSpPr/>
          <p:nvPr/>
        </p:nvSpPr>
        <p:spPr>
          <a:xfrm>
            <a:off x="2967927" y="5058131"/>
            <a:ext cx="315554" cy="311379"/>
          </a:xfrm>
          <a:prstGeom prst="ellipse">
            <a:avLst/>
          </a:prstGeom>
          <a:noFill/>
          <a:ln w="2857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BDE124C-F97F-4167-AB0C-5579C9020250}"/>
              </a:ext>
            </a:extLst>
          </p:cNvPr>
          <p:cNvCxnSpPr>
            <a:cxnSpLocks/>
            <a:stCxn id="2" idx="6"/>
          </p:cNvCxnSpPr>
          <p:nvPr/>
        </p:nvCxnSpPr>
        <p:spPr>
          <a:xfrm flipV="1">
            <a:off x="3283481" y="5047953"/>
            <a:ext cx="4055293" cy="165868"/>
          </a:xfrm>
          <a:prstGeom prst="line">
            <a:avLst/>
          </a:prstGeom>
          <a:ln w="9525">
            <a:solidFill>
              <a:srgbClr val="FF6600"/>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39E3608-95A6-4BB6-BCB9-3FA3D05FDB93}"/>
              </a:ext>
            </a:extLst>
          </p:cNvPr>
          <p:cNvSpPr txBox="1"/>
          <p:nvPr/>
        </p:nvSpPr>
        <p:spPr>
          <a:xfrm>
            <a:off x="7335683" y="4684151"/>
            <a:ext cx="3486090" cy="830997"/>
          </a:xfrm>
          <a:prstGeom prst="rect">
            <a:avLst/>
          </a:prstGeom>
          <a:noFill/>
        </p:spPr>
        <p:txBody>
          <a:bodyPr wrap="square" rtlCol="0">
            <a:spAutoFit/>
          </a:bodyPr>
          <a:lstStyle/>
          <a:p>
            <a:r>
              <a:rPr lang="en-GB" sz="2400" b="1" dirty="0">
                <a:solidFill>
                  <a:srgbClr val="FF6600"/>
                </a:solidFill>
                <a:latin typeface="Calibri" panose="020F0502020204030204" pitchFamily="34" charset="0"/>
                <a:cs typeface="Calibri" panose="020F0502020204030204" pitchFamily="34" charset="0"/>
              </a:rPr>
              <a:t>Triple point</a:t>
            </a:r>
            <a:r>
              <a:rPr lang="en-GB" sz="2400" dirty="0">
                <a:solidFill>
                  <a:srgbClr val="FF6600"/>
                </a:solidFill>
                <a:latin typeface="Calibri" panose="020F0502020204030204" pitchFamily="34" charset="0"/>
                <a:cs typeface="Calibri" panose="020F0502020204030204" pitchFamily="34" charset="0"/>
              </a:rPr>
              <a:t>: at this point all 3 phases can coexist</a:t>
            </a:r>
          </a:p>
        </p:txBody>
      </p:sp>
      <p:sp>
        <p:nvSpPr>
          <p:cNvPr id="51" name="Oval 50">
            <a:extLst>
              <a:ext uri="{FF2B5EF4-FFF2-40B4-BE49-F238E27FC236}">
                <a16:creationId xmlns:a16="http://schemas.microsoft.com/office/drawing/2014/main" id="{E04C54C5-0A12-4694-8621-B4EFCE80862D}"/>
              </a:ext>
            </a:extLst>
          </p:cNvPr>
          <p:cNvSpPr/>
          <p:nvPr/>
        </p:nvSpPr>
        <p:spPr>
          <a:xfrm>
            <a:off x="6383526" y="2645151"/>
            <a:ext cx="315554" cy="311379"/>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
        <p:nvSpPr>
          <p:cNvPr id="52" name="TextBox 51">
            <a:extLst>
              <a:ext uri="{FF2B5EF4-FFF2-40B4-BE49-F238E27FC236}">
                <a16:creationId xmlns:a16="http://schemas.microsoft.com/office/drawing/2014/main" id="{A1AA7D40-9B5C-4C74-8D43-6B27B88FF31B}"/>
              </a:ext>
            </a:extLst>
          </p:cNvPr>
          <p:cNvSpPr txBox="1"/>
          <p:nvPr/>
        </p:nvSpPr>
        <p:spPr>
          <a:xfrm>
            <a:off x="7338774" y="2384310"/>
            <a:ext cx="4120145" cy="1200329"/>
          </a:xfrm>
          <a:prstGeom prst="rect">
            <a:avLst/>
          </a:prstGeom>
          <a:noFill/>
        </p:spPr>
        <p:txBody>
          <a:bodyPr wrap="square" rtlCol="0">
            <a:spAutoFit/>
          </a:bodyPr>
          <a:lstStyle/>
          <a:p>
            <a:r>
              <a:rPr lang="en-GB" sz="2400" b="1" dirty="0">
                <a:solidFill>
                  <a:srgbClr val="7030A0"/>
                </a:solidFill>
                <a:latin typeface="Calibri" panose="020F0502020204030204" pitchFamily="34" charset="0"/>
                <a:cs typeface="Calibri" panose="020F0502020204030204" pitchFamily="34" charset="0"/>
              </a:rPr>
              <a:t>Critical point</a:t>
            </a:r>
            <a:r>
              <a:rPr lang="en-GB" sz="2400" dirty="0">
                <a:solidFill>
                  <a:srgbClr val="7030A0"/>
                </a:solidFill>
                <a:latin typeface="Calibri" panose="020F0502020204030204" pitchFamily="34" charset="0"/>
                <a:cs typeface="Calibri" panose="020F0502020204030204" pitchFamily="34" charset="0"/>
              </a:rPr>
              <a:t>: after this point gas cannot be condensed. Supercritical fluid</a:t>
            </a:r>
          </a:p>
        </p:txBody>
      </p:sp>
      <p:cxnSp>
        <p:nvCxnSpPr>
          <p:cNvPr id="53" name="Straight Connector 52">
            <a:extLst>
              <a:ext uri="{FF2B5EF4-FFF2-40B4-BE49-F238E27FC236}">
                <a16:creationId xmlns:a16="http://schemas.microsoft.com/office/drawing/2014/main" id="{3071BE88-EE64-415C-A996-29B1F041D611}"/>
              </a:ext>
            </a:extLst>
          </p:cNvPr>
          <p:cNvCxnSpPr>
            <a:cxnSpLocks/>
          </p:cNvCxnSpPr>
          <p:nvPr/>
        </p:nvCxnSpPr>
        <p:spPr>
          <a:xfrm flipV="1">
            <a:off x="6699080" y="2663655"/>
            <a:ext cx="567488" cy="95890"/>
          </a:xfrm>
          <a:prstGeom prst="line">
            <a:avLst/>
          </a:prstGeom>
          <a:ln w="9525">
            <a:solidFill>
              <a:srgbClr val="7030A0"/>
            </a:solidFill>
            <a:headEnd type="non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564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Topological pressure-temperature phase diagram of TNT representing the... |  Download Scientific Diagram">
            <a:extLst>
              <a:ext uri="{FF2B5EF4-FFF2-40B4-BE49-F238E27FC236}">
                <a16:creationId xmlns:a16="http://schemas.microsoft.com/office/drawing/2014/main" id="{8257D466-260E-4BE7-832B-B7DF5AAEE5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1DDDFA24-603C-4641-80D2-39F699ED7264}"/>
              </a:ext>
            </a:extLst>
          </p:cNvPr>
          <p:cNvPicPr>
            <a:picLocks noChangeAspect="1"/>
          </p:cNvPicPr>
          <p:nvPr/>
        </p:nvPicPr>
        <p:blipFill>
          <a:blip r:embed="rId3"/>
          <a:stretch>
            <a:fillRect/>
          </a:stretch>
        </p:blipFill>
        <p:spPr>
          <a:xfrm>
            <a:off x="2495600" y="673239"/>
            <a:ext cx="4752480" cy="4941738"/>
          </a:xfrm>
          <a:prstGeom prst="rect">
            <a:avLst/>
          </a:prstGeom>
        </p:spPr>
      </p:pic>
      <p:sp>
        <p:nvSpPr>
          <p:cNvPr id="9" name="TextBox 8">
            <a:extLst>
              <a:ext uri="{FF2B5EF4-FFF2-40B4-BE49-F238E27FC236}">
                <a16:creationId xmlns:a16="http://schemas.microsoft.com/office/drawing/2014/main" id="{9BAFE213-E348-47BE-BA06-9D2D29201F12}"/>
              </a:ext>
            </a:extLst>
          </p:cNvPr>
          <p:cNvSpPr txBox="1"/>
          <p:nvPr/>
        </p:nvSpPr>
        <p:spPr>
          <a:xfrm>
            <a:off x="2495600" y="5762859"/>
            <a:ext cx="7560840" cy="954107"/>
          </a:xfrm>
          <a:prstGeom prst="rect">
            <a:avLst/>
          </a:prstGeom>
          <a:noFill/>
        </p:spPr>
        <p:txBody>
          <a:bodyPr wrap="square">
            <a:spAutoFit/>
          </a:bodyPr>
          <a:lstStyle/>
          <a:p>
            <a:pPr algn="l"/>
            <a:r>
              <a:rPr lang="en-GB" sz="1400" dirty="0">
                <a:solidFill>
                  <a:srgbClr val="111111"/>
                </a:solidFill>
                <a:latin typeface="Roboto" panose="02000000000000000000" pitchFamily="2" charset="0"/>
              </a:rPr>
              <a:t>Topological pressure-temperature phase diagram of TNT representing the stability regions of forms O and M, the liquid (L) and the vapor (V) phase. Triple points: 1: M-L-V, 2: O-L-V, 3: O-M-L, 4: O-M-V. Stability ranking: solid black lines: stable, dashed lines: metastable, white lines: </a:t>
            </a:r>
            <a:r>
              <a:rPr lang="en-GB" sz="1400" dirty="0" err="1">
                <a:solidFill>
                  <a:srgbClr val="111111"/>
                </a:solidFill>
                <a:latin typeface="Roboto" panose="02000000000000000000" pitchFamily="2" charset="0"/>
              </a:rPr>
              <a:t>supermetastable</a:t>
            </a:r>
            <a:endParaRPr lang="en-GB" sz="1400" dirty="0">
              <a:solidFill>
                <a:srgbClr val="111111"/>
              </a:solidFill>
              <a:latin typeface="Roboto" panose="02000000000000000000" pitchFamily="2" charset="0"/>
            </a:endParaRPr>
          </a:p>
        </p:txBody>
      </p:sp>
      <p:sp>
        <p:nvSpPr>
          <p:cNvPr id="10" name="TextBox 9">
            <a:extLst>
              <a:ext uri="{FF2B5EF4-FFF2-40B4-BE49-F238E27FC236}">
                <a16:creationId xmlns:a16="http://schemas.microsoft.com/office/drawing/2014/main" id="{44B17302-EECB-4DDD-8655-104509B6840E}"/>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TNT PHASE DIAGRAMS</a:t>
            </a:r>
            <a:endParaRPr lang="en-GB" sz="2400" b="1" dirty="0">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E3CDB4E8-FDE3-434D-BB48-9A4CB3914A25}"/>
              </a:ext>
            </a:extLst>
          </p:cNvPr>
          <p:cNvSpPr txBox="1"/>
          <p:nvPr/>
        </p:nvSpPr>
        <p:spPr>
          <a:xfrm>
            <a:off x="7385504" y="1584962"/>
            <a:ext cx="3030977" cy="2308324"/>
          </a:xfrm>
          <a:prstGeom prst="rect">
            <a:avLst/>
          </a:prstGeom>
          <a:noFill/>
        </p:spPr>
        <p:txBody>
          <a:bodyPr wrap="square">
            <a:spAutoFit/>
          </a:bodyPr>
          <a:lstStyle/>
          <a:p>
            <a:r>
              <a:rPr lang="en-GB" b="0" i="0" dirty="0">
                <a:solidFill>
                  <a:srgbClr val="000000"/>
                </a:solidFill>
                <a:effectLst/>
                <a:latin typeface="ff5"/>
              </a:rPr>
              <a:t>O - orthorhombic polymorph</a:t>
            </a:r>
          </a:p>
          <a:p>
            <a:r>
              <a:rPr lang="en-GB" b="0" i="0" dirty="0">
                <a:solidFill>
                  <a:srgbClr val="000000"/>
                </a:solidFill>
                <a:effectLst/>
                <a:latin typeface="ff5"/>
              </a:rPr>
              <a:t>M - monoclinic polymorph</a:t>
            </a:r>
          </a:p>
          <a:p>
            <a:endParaRPr lang="en-GB" dirty="0">
              <a:solidFill>
                <a:srgbClr val="000000"/>
              </a:solidFill>
              <a:latin typeface="ff5"/>
            </a:endParaRPr>
          </a:p>
          <a:p>
            <a:r>
              <a:rPr lang="en-GB" dirty="0">
                <a:solidFill>
                  <a:srgbClr val="4D5156"/>
                </a:solidFill>
                <a:latin typeface="arial" panose="020B0604020202020204" pitchFamily="34" charset="0"/>
              </a:rPr>
              <a:t>P</a:t>
            </a:r>
            <a:r>
              <a:rPr lang="en-GB" b="0" i="0" dirty="0">
                <a:solidFill>
                  <a:srgbClr val="4D5156"/>
                </a:solidFill>
                <a:effectLst/>
                <a:latin typeface="arial" panose="020B0604020202020204" pitchFamily="34" charset="0"/>
              </a:rPr>
              <a:t>olymorphism describes the existence of a solid material in more than one form or crystal structure. </a:t>
            </a:r>
            <a:endParaRPr lang="en-GB" dirty="0"/>
          </a:p>
          <a:p>
            <a:endParaRPr lang="en-GB" dirty="0"/>
          </a:p>
        </p:txBody>
      </p:sp>
    </p:spTree>
    <p:extLst>
      <p:ext uri="{BB962C8B-B14F-4D97-AF65-F5344CB8AC3E}">
        <p14:creationId xmlns:p14="http://schemas.microsoft.com/office/powerpoint/2010/main" val="1080051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WHY IS KEVLAR SO STRONG?</a:t>
            </a:r>
            <a:endParaRPr lang="en-GB" sz="2400" b="1" dirty="0">
              <a:effectLst>
                <a:outerShdw blurRad="38100" dist="38100" dir="2700000" algn="tl">
                  <a:srgbClr val="000000">
                    <a:alpha val="43137"/>
                  </a:srgbClr>
                </a:outerShdw>
              </a:effectLst>
            </a:endParaRPr>
          </a:p>
        </p:txBody>
      </p:sp>
      <p:pic>
        <p:nvPicPr>
          <p:cNvPr id="6" name="Picture 5" descr="Diagram, text&#10;&#10;Description automatically generated">
            <a:extLst>
              <a:ext uri="{FF2B5EF4-FFF2-40B4-BE49-F238E27FC236}">
                <a16:creationId xmlns:a16="http://schemas.microsoft.com/office/drawing/2014/main" id="{5696BE36-A8A0-41AF-98D9-F063194C91BF}"/>
              </a:ext>
            </a:extLst>
          </p:cNvPr>
          <p:cNvPicPr>
            <a:picLocks noChangeAspect="1"/>
          </p:cNvPicPr>
          <p:nvPr/>
        </p:nvPicPr>
        <p:blipFill rotWithShape="1">
          <a:blip r:embed="rId2">
            <a:extLst>
              <a:ext uri="{28A0092B-C50C-407E-A947-70E740481C1C}">
                <a14:useLocalDpi xmlns:a14="http://schemas.microsoft.com/office/drawing/2010/main" val="0"/>
              </a:ext>
            </a:extLst>
          </a:blip>
          <a:srcRect l="1816" t="16915" r="50150" b="75483"/>
          <a:stretch/>
        </p:blipFill>
        <p:spPr>
          <a:xfrm>
            <a:off x="5671125" y="837288"/>
            <a:ext cx="4922983" cy="992356"/>
          </a:xfrm>
          <a:prstGeom prst="rect">
            <a:avLst/>
          </a:prstGeom>
        </p:spPr>
      </p:pic>
      <p:sp>
        <p:nvSpPr>
          <p:cNvPr id="9" name="TextBox 8">
            <a:extLst>
              <a:ext uri="{FF2B5EF4-FFF2-40B4-BE49-F238E27FC236}">
                <a16:creationId xmlns:a16="http://schemas.microsoft.com/office/drawing/2014/main" id="{51609924-C5D9-4C86-93BB-A5CD247E649D}"/>
              </a:ext>
            </a:extLst>
          </p:cNvPr>
          <p:cNvSpPr txBox="1"/>
          <p:nvPr/>
        </p:nvSpPr>
        <p:spPr>
          <a:xfrm>
            <a:off x="2013312" y="587458"/>
            <a:ext cx="3534686" cy="1260345"/>
          </a:xfrm>
          <a:prstGeom prst="rect">
            <a:avLst/>
          </a:prstGeom>
          <a:noFill/>
          <a:ln w="19050">
            <a:solidFill>
              <a:srgbClr val="FF0000"/>
            </a:solidFill>
          </a:ln>
        </p:spPr>
        <p:txBody>
          <a:bodyPr wrap="none" rtlCol="0">
            <a:spAutoFit/>
          </a:bodyPr>
          <a:lstStyle/>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DuPont, 1965</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lightweight, flexible, resistant</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5 times stronger than steel </a:t>
            </a:r>
          </a:p>
        </p:txBody>
      </p:sp>
      <p:sp>
        <p:nvSpPr>
          <p:cNvPr id="11" name="TextBox 10">
            <a:extLst>
              <a:ext uri="{FF2B5EF4-FFF2-40B4-BE49-F238E27FC236}">
                <a16:creationId xmlns:a16="http://schemas.microsoft.com/office/drawing/2014/main" id="{F263161F-5A81-4C47-B0CA-C34D3DD83B7F}"/>
              </a:ext>
            </a:extLst>
          </p:cNvPr>
          <p:cNvSpPr txBox="1"/>
          <p:nvPr/>
        </p:nvSpPr>
        <p:spPr>
          <a:xfrm>
            <a:off x="2438200" y="2088266"/>
            <a:ext cx="2467977" cy="707886"/>
          </a:xfrm>
          <a:prstGeom prst="rect">
            <a:avLst/>
          </a:prstGeom>
          <a:noFill/>
          <a:ln w="19050">
            <a:solidFill>
              <a:srgbClr val="0000FF"/>
            </a:solidFill>
          </a:ln>
        </p:spPr>
        <p:txBody>
          <a:bodyPr wrap="square" rtlCol="0">
            <a:spAutoFit/>
          </a:bodyPr>
          <a:lstStyle/>
          <a:p>
            <a:r>
              <a:rPr lang="en-GB" sz="2000" b="1" dirty="0">
                <a:solidFill>
                  <a:srgbClr val="0070C0"/>
                </a:solidFill>
                <a:latin typeface="Calibri" panose="020F0502020204030204" pitchFamily="34" charset="0"/>
                <a:cs typeface="Calibri" panose="020F0502020204030204" pitchFamily="34" charset="0"/>
              </a:rPr>
              <a:t>highly ordered, crystalline structure</a:t>
            </a:r>
          </a:p>
        </p:txBody>
      </p:sp>
      <p:sp>
        <p:nvSpPr>
          <p:cNvPr id="12" name="TextBox 11">
            <a:extLst>
              <a:ext uri="{FF2B5EF4-FFF2-40B4-BE49-F238E27FC236}">
                <a16:creationId xmlns:a16="http://schemas.microsoft.com/office/drawing/2014/main" id="{A0E045F0-85C4-4510-ABFE-29B9A80E0494}"/>
              </a:ext>
            </a:extLst>
          </p:cNvPr>
          <p:cNvSpPr txBox="1"/>
          <p:nvPr/>
        </p:nvSpPr>
        <p:spPr>
          <a:xfrm>
            <a:off x="1796378" y="3036616"/>
            <a:ext cx="3751620" cy="2862322"/>
          </a:xfrm>
          <a:prstGeom prst="rect">
            <a:avLst/>
          </a:prstGeom>
          <a:noFill/>
          <a:ln w="19050">
            <a:solidFill>
              <a:srgbClr val="0000FF"/>
            </a:solidFill>
          </a:ln>
        </p:spPr>
        <p:txBody>
          <a:bodyPr wrap="square" rtlCol="0">
            <a:spAutoFit/>
          </a:bodyPr>
          <a:lstStyle/>
          <a:p>
            <a:pPr marL="342900" indent="-342900">
              <a:buAutoNum type="arabicPeriod"/>
            </a:pPr>
            <a:r>
              <a:rPr lang="en-GB" sz="2000" dirty="0">
                <a:latin typeface="Calibri" panose="020F0502020204030204" pitchFamily="34" charset="0"/>
                <a:cs typeface="Calibri" panose="020F0502020204030204" pitchFamily="34" charset="0"/>
              </a:rPr>
              <a:t>Benzene rings linked by amide group – rigidity (limited bond rotation)</a:t>
            </a:r>
          </a:p>
          <a:p>
            <a:pPr marL="342900" indent="-342900">
              <a:buAutoNum type="arabicPeriod"/>
            </a:pPr>
            <a:r>
              <a:rPr lang="en-GB" sz="2000" dirty="0">
                <a:latin typeface="Calibri" panose="020F0502020204030204" pitchFamily="34" charset="0"/>
                <a:cs typeface="Calibri" panose="020F0502020204030204" pitchFamily="34" charset="0"/>
              </a:rPr>
              <a:t>Hydrogen bonding between the chains – prevents slipping</a:t>
            </a:r>
          </a:p>
          <a:p>
            <a:pPr marL="342900" indent="-342900">
              <a:buAutoNum type="arabicPeriod"/>
            </a:pPr>
            <a:r>
              <a:rPr lang="en-GB" sz="2000" dirty="0">
                <a:latin typeface="Calibri" panose="020F0502020204030204" pitchFamily="34" charset="0"/>
                <a:cs typeface="Calibri" panose="020F0502020204030204" pitchFamily="34" charset="0"/>
              </a:rPr>
              <a:t>The chains orientate themselves along the fibre axis with H-bonding linking adjacent chains</a:t>
            </a:r>
          </a:p>
        </p:txBody>
      </p:sp>
      <p:cxnSp>
        <p:nvCxnSpPr>
          <p:cNvPr id="16" name="Straight Arrow Connector 15">
            <a:extLst>
              <a:ext uri="{FF2B5EF4-FFF2-40B4-BE49-F238E27FC236}">
                <a16:creationId xmlns:a16="http://schemas.microsoft.com/office/drawing/2014/main" id="{A809D621-C639-4199-9C75-69039ACEED57}"/>
              </a:ext>
            </a:extLst>
          </p:cNvPr>
          <p:cNvCxnSpPr>
            <a:cxnSpLocks/>
            <a:stCxn id="11" idx="2"/>
            <a:endCxn id="12" idx="0"/>
          </p:cNvCxnSpPr>
          <p:nvPr/>
        </p:nvCxnSpPr>
        <p:spPr>
          <a:xfrm>
            <a:off x="3672188" y="2796152"/>
            <a:ext cx="0" cy="240464"/>
          </a:xfrm>
          <a:prstGeom prst="straightConnector1">
            <a:avLst/>
          </a:prstGeom>
          <a:ln w="38100">
            <a:solidFill>
              <a:srgbClr val="0000FF"/>
            </a:solidFill>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3E313CA4-F512-4F77-9F99-21EDFCADAD70}"/>
              </a:ext>
            </a:extLst>
          </p:cNvPr>
          <p:cNvGrpSpPr/>
          <p:nvPr/>
        </p:nvGrpSpPr>
        <p:grpSpPr>
          <a:xfrm>
            <a:off x="5671124" y="2639360"/>
            <a:ext cx="4922983" cy="3259578"/>
            <a:chOff x="4137890" y="2300713"/>
            <a:chExt cx="4528566" cy="3057022"/>
          </a:xfrm>
        </p:grpSpPr>
        <p:pic>
          <p:nvPicPr>
            <p:cNvPr id="14" name="Picture 13" descr="Diagram, text&#10;&#10;Description automatically generated">
              <a:extLst>
                <a:ext uri="{FF2B5EF4-FFF2-40B4-BE49-F238E27FC236}">
                  <a16:creationId xmlns:a16="http://schemas.microsoft.com/office/drawing/2014/main" id="{4E59FD2A-CCCC-4FB4-9CC2-BA8BDF410FAD}"/>
                </a:ext>
              </a:extLst>
            </p:cNvPr>
            <p:cNvPicPr>
              <a:picLocks noChangeAspect="1"/>
            </p:cNvPicPr>
            <p:nvPr/>
          </p:nvPicPr>
          <p:blipFill rotWithShape="1">
            <a:blip r:embed="rId2">
              <a:extLst>
                <a:ext uri="{28A0092B-C50C-407E-A947-70E740481C1C}">
                  <a14:useLocalDpi xmlns:a14="http://schemas.microsoft.com/office/drawing/2010/main" val="0"/>
                </a:ext>
              </a:extLst>
            </a:blip>
            <a:srcRect l="5055" t="53332" r="57044" b="2896"/>
            <a:stretch/>
          </p:blipFill>
          <p:spPr>
            <a:xfrm>
              <a:off x="4137890" y="2300713"/>
              <a:ext cx="2078182" cy="3057022"/>
            </a:xfrm>
            <a:prstGeom prst="rect">
              <a:avLst/>
            </a:prstGeom>
          </p:spPr>
        </p:pic>
        <p:pic>
          <p:nvPicPr>
            <p:cNvPr id="17" name="Picture 16" descr="Diagram, text&#10;&#10;Description automatically generated">
              <a:extLst>
                <a:ext uri="{FF2B5EF4-FFF2-40B4-BE49-F238E27FC236}">
                  <a16:creationId xmlns:a16="http://schemas.microsoft.com/office/drawing/2014/main" id="{1F1B8587-2481-40E7-A0E0-5151439D9F64}"/>
                </a:ext>
              </a:extLst>
            </p:cNvPr>
            <p:cNvPicPr>
              <a:picLocks noChangeAspect="1"/>
            </p:cNvPicPr>
            <p:nvPr/>
          </p:nvPicPr>
          <p:blipFill rotWithShape="1">
            <a:blip r:embed="rId2">
              <a:extLst>
                <a:ext uri="{28A0092B-C50C-407E-A947-70E740481C1C}">
                  <a14:useLocalDpi xmlns:a14="http://schemas.microsoft.com/office/drawing/2010/main" val="0"/>
                </a:ext>
              </a:extLst>
            </a:blip>
            <a:srcRect l="47791" t="53332" r="7520" b="2896"/>
            <a:stretch/>
          </p:blipFill>
          <p:spPr>
            <a:xfrm>
              <a:off x="6216072" y="2300713"/>
              <a:ext cx="2450384" cy="3057022"/>
            </a:xfrm>
            <a:prstGeom prst="rect">
              <a:avLst/>
            </a:prstGeom>
          </p:spPr>
        </p:pic>
      </p:grpSp>
    </p:spTree>
    <p:extLst>
      <p:ext uri="{BB962C8B-B14F-4D97-AF65-F5344CB8AC3E}">
        <p14:creationId xmlns:p14="http://schemas.microsoft.com/office/powerpoint/2010/main" val="2152519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MACROSCOPIC PROPERTIES</a:t>
            </a:r>
            <a:endParaRPr lang="en-GB" sz="2400" b="1" dirty="0">
              <a:effectLst>
                <a:outerShdw blurRad="38100" dist="38100" dir="2700000" algn="tl">
                  <a:srgbClr val="000000">
                    <a:alpha val="43137"/>
                  </a:srgbClr>
                </a:outerShdw>
              </a:effectLst>
            </a:endParaRPr>
          </a:p>
        </p:txBody>
      </p:sp>
      <p:graphicFrame>
        <p:nvGraphicFramePr>
          <p:cNvPr id="2" name="Table 3">
            <a:extLst>
              <a:ext uri="{FF2B5EF4-FFF2-40B4-BE49-F238E27FC236}">
                <a16:creationId xmlns:a16="http://schemas.microsoft.com/office/drawing/2014/main" id="{1DCAE8CB-1731-46AE-AF6A-552F50F53431}"/>
              </a:ext>
            </a:extLst>
          </p:cNvPr>
          <p:cNvGraphicFramePr>
            <a:graphicFrameLocks noGrp="1"/>
          </p:cNvGraphicFramePr>
          <p:nvPr>
            <p:extLst>
              <p:ext uri="{D42A27DB-BD31-4B8C-83A1-F6EECF244321}">
                <p14:modId xmlns:p14="http://schemas.microsoft.com/office/powerpoint/2010/main" val="1938532762"/>
              </p:ext>
            </p:extLst>
          </p:nvPr>
        </p:nvGraphicFramePr>
        <p:xfrm>
          <a:off x="1577752" y="588468"/>
          <a:ext cx="9036496" cy="5303520"/>
        </p:xfrm>
        <a:graphic>
          <a:graphicData uri="http://schemas.openxmlformats.org/drawingml/2006/table">
            <a:tbl>
              <a:tblPr firstRow="1" bandRow="1">
                <a:tableStyleId>{5C22544A-7EE6-4342-B048-85BDC9FD1C3A}</a:tableStyleId>
              </a:tblPr>
              <a:tblGrid>
                <a:gridCol w="2141984">
                  <a:extLst>
                    <a:ext uri="{9D8B030D-6E8A-4147-A177-3AD203B41FA5}">
                      <a16:colId xmlns:a16="http://schemas.microsoft.com/office/drawing/2014/main" val="862794384"/>
                    </a:ext>
                  </a:extLst>
                </a:gridCol>
                <a:gridCol w="2376264">
                  <a:extLst>
                    <a:ext uri="{9D8B030D-6E8A-4147-A177-3AD203B41FA5}">
                      <a16:colId xmlns:a16="http://schemas.microsoft.com/office/drawing/2014/main" val="2633851259"/>
                    </a:ext>
                  </a:extLst>
                </a:gridCol>
                <a:gridCol w="2259124">
                  <a:extLst>
                    <a:ext uri="{9D8B030D-6E8A-4147-A177-3AD203B41FA5}">
                      <a16:colId xmlns:a16="http://schemas.microsoft.com/office/drawing/2014/main" val="1738965042"/>
                    </a:ext>
                  </a:extLst>
                </a:gridCol>
                <a:gridCol w="2259124">
                  <a:extLst>
                    <a:ext uri="{9D8B030D-6E8A-4147-A177-3AD203B41FA5}">
                      <a16:colId xmlns:a16="http://schemas.microsoft.com/office/drawing/2014/main" val="3953274399"/>
                    </a:ext>
                  </a:extLst>
                </a:gridCol>
              </a:tblGrid>
              <a:tr h="370840">
                <a:tc>
                  <a:txBody>
                    <a:bodyPr/>
                    <a:lstStyle/>
                    <a:p>
                      <a:endParaRPr lang="en-GB" sz="24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IONIC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METALLIC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MOLECULAR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3571494"/>
                  </a:ext>
                </a:extLst>
              </a:tr>
              <a:tr h="370840">
                <a:tc>
                  <a:txBody>
                    <a:bodyPr/>
                    <a:lstStyle/>
                    <a:p>
                      <a:r>
                        <a:rPr lang="en-GB" sz="2400" dirty="0">
                          <a:latin typeface="Calibri" panose="020F0502020204030204" pitchFamily="34" charset="0"/>
                          <a:cs typeface="Calibri" panose="020F0502020204030204" pitchFamily="34" charset="0"/>
                        </a:rPr>
                        <a:t>Melting/boiling points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High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Usually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9413928"/>
                  </a:ext>
                </a:extLst>
              </a:tr>
              <a:tr h="370840">
                <a:tc>
                  <a:txBody>
                    <a:bodyPr/>
                    <a:lstStyle/>
                    <a:p>
                      <a:r>
                        <a:rPr lang="en-GB" sz="2400" dirty="0">
                          <a:latin typeface="Calibri" panose="020F0502020204030204" pitchFamily="34" charset="0"/>
                          <a:cs typeface="Calibri" panose="020F0502020204030204" pitchFamily="34" charset="0"/>
                        </a:rPr>
                        <a:t>Hardness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Hard and brittle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Malleable and ductile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Soft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0821004"/>
                  </a:ext>
                </a:extLst>
              </a:tr>
              <a:tr h="370840">
                <a:tc>
                  <a:txBody>
                    <a:bodyPr/>
                    <a:lstStyle/>
                    <a:p>
                      <a:r>
                        <a:rPr lang="en-GB" sz="2400" dirty="0">
                          <a:latin typeface="Calibri" panose="020F0502020204030204" pitchFamily="34" charset="0"/>
                          <a:cs typeface="Calibri" panose="020F0502020204030204" pitchFamily="34" charset="0"/>
                        </a:rPr>
                        <a:t>Electrical conductance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in solid</a:t>
                      </a:r>
                    </a:p>
                    <a:p>
                      <a:r>
                        <a:rPr lang="en-GB" sz="2400" dirty="0">
                          <a:latin typeface="Calibri" panose="020F0502020204030204" pitchFamily="34" charset="0"/>
                          <a:cs typeface="Calibri" panose="020F0502020204030204" pitchFamily="34" charset="0"/>
                        </a:rPr>
                        <a:t>In liquid or aqueous 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In solid and liquid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811731"/>
                  </a:ext>
                </a:extLst>
              </a:tr>
              <a:tr h="370840">
                <a:tc>
                  <a:txBody>
                    <a:bodyPr/>
                    <a:lstStyle/>
                    <a:p>
                      <a:r>
                        <a:rPr lang="en-GB" sz="2400" dirty="0">
                          <a:latin typeface="Calibri" panose="020F0502020204030204" pitchFamily="34" charset="0"/>
                          <a:cs typeface="Calibri" panose="020F0502020204030204" pitchFamily="34" charset="0"/>
                        </a:rPr>
                        <a:t>Solubility in 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Very few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726942"/>
                  </a:ext>
                </a:extLst>
              </a:tr>
              <a:tr h="370840">
                <a:tc>
                  <a:txBody>
                    <a:bodyPr/>
                    <a:lstStyle/>
                    <a:p>
                      <a:r>
                        <a:rPr lang="en-GB" sz="2400" dirty="0">
                          <a:latin typeface="Calibri" panose="020F0502020204030204" pitchFamily="34" charset="0"/>
                          <a:cs typeface="Calibri" panose="020F0502020204030204" pitchFamily="34" charset="0"/>
                        </a:rPr>
                        <a:t>Solubility in non-polar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Most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3459953"/>
                  </a:ext>
                </a:extLst>
              </a:tr>
            </a:tbl>
          </a:graphicData>
        </a:graphic>
      </p:graphicFrame>
    </p:spTree>
    <p:extLst>
      <p:ext uri="{BB962C8B-B14F-4D97-AF65-F5344CB8AC3E}">
        <p14:creationId xmlns:p14="http://schemas.microsoft.com/office/powerpoint/2010/main" val="2009935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05ECCB87-A239-494F-8BC8-7828D993C308}"/>
              </a:ext>
            </a:extLst>
          </p:cNvPr>
          <p:cNvSpPr txBox="1"/>
          <p:nvPr/>
        </p:nvSpPr>
        <p:spPr>
          <a:xfrm>
            <a:off x="260628" y="620688"/>
            <a:ext cx="4963061" cy="378565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1</a:t>
            </a:r>
            <a:r>
              <a:rPr lang="en-US" altLang="en-US" sz="1600" dirty="0">
                <a:latin typeface="Calibri" panose="020F0502020204030204" pitchFamily="34" charset="0"/>
                <a:cs typeface="Calibri" panose="020F0502020204030204" pitchFamily="34" charset="0"/>
              </a:rPr>
              <a:t>: A diamond film forms on a surface from gaseous carbon atoms in a vacuum.  What is this phase change called (Enter the letter of your choice.)?</a:t>
            </a:r>
          </a:p>
          <a:p>
            <a:pPr eaLnBrk="0" hangingPunct="0"/>
            <a:r>
              <a:rPr lang="en-US" altLang="en-US" sz="1600" dirty="0">
                <a:latin typeface="Calibri" panose="020F0502020204030204" pitchFamily="34" charset="0"/>
                <a:cs typeface="Calibri" panose="020F0502020204030204" pitchFamily="34" charset="0"/>
              </a:rPr>
              <a:t>a. melting (fusion)</a:t>
            </a:r>
          </a:p>
          <a:p>
            <a:pPr eaLnBrk="0" hangingPunct="0"/>
            <a:r>
              <a:rPr lang="en-US" altLang="en-US" sz="1600" dirty="0">
                <a:latin typeface="Calibri" panose="020F0502020204030204" pitchFamily="34" charset="0"/>
                <a:cs typeface="Calibri" panose="020F0502020204030204" pitchFamily="34" charset="0"/>
              </a:rPr>
              <a:t>b. sublimation</a:t>
            </a:r>
          </a:p>
          <a:p>
            <a:pPr eaLnBrk="0" hangingPunct="0"/>
            <a:r>
              <a:rPr lang="en-US" altLang="en-US" sz="1600" dirty="0">
                <a:latin typeface="Calibri" panose="020F0502020204030204" pitchFamily="34" charset="0"/>
                <a:cs typeface="Calibri" panose="020F0502020204030204" pitchFamily="34" charset="0"/>
              </a:rPr>
              <a:t>c. condensation</a:t>
            </a:r>
          </a:p>
          <a:p>
            <a:pPr eaLnBrk="0" hangingPunct="0"/>
            <a:r>
              <a:rPr lang="en-US" altLang="en-US" sz="1600" dirty="0">
                <a:latin typeface="Calibri" panose="020F0502020204030204" pitchFamily="34" charset="0"/>
                <a:cs typeface="Calibri" panose="020F0502020204030204" pitchFamily="34" charset="0"/>
              </a:rPr>
              <a:t>d. crystallization (freezing)</a:t>
            </a:r>
          </a:p>
          <a:p>
            <a:pPr eaLnBrk="0" hangingPunct="0"/>
            <a:r>
              <a:rPr lang="en-US" altLang="en-US" sz="1600" dirty="0">
                <a:latin typeface="Calibri" panose="020F0502020204030204" pitchFamily="34" charset="0"/>
                <a:cs typeface="Calibri" panose="020F0502020204030204" pitchFamily="34" charset="0"/>
              </a:rPr>
              <a:t>e. </a:t>
            </a:r>
            <a:r>
              <a:rPr lang="en-US" altLang="en-US" sz="1600" dirty="0" err="1">
                <a:latin typeface="Calibri" panose="020F0502020204030204" pitchFamily="34" charset="0"/>
                <a:cs typeface="Calibri" panose="020F0502020204030204" pitchFamily="34" charset="0"/>
              </a:rPr>
              <a:t>evaporization</a:t>
            </a: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f. deposition</a:t>
            </a: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marL="342900" indent="-342900" eaLnBrk="0" hangingPunct="0">
              <a:buFontTx/>
              <a:buAutoNum type="alphaLcParenR"/>
            </a:pP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16E36201-497E-4096-87EA-6D5426F8F023}"/>
              </a:ext>
            </a:extLst>
          </p:cNvPr>
          <p:cNvSpPr txBox="1"/>
          <p:nvPr/>
        </p:nvSpPr>
        <p:spPr>
          <a:xfrm>
            <a:off x="6074370" y="620688"/>
            <a:ext cx="5760640" cy="181588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2</a:t>
            </a:r>
            <a:r>
              <a:rPr lang="en-US" altLang="en-US" sz="1600" dirty="0">
                <a:latin typeface="Calibri" panose="020F0502020204030204" pitchFamily="34" charset="0"/>
                <a:cs typeface="Calibri" panose="020F0502020204030204" pitchFamily="34" charset="0"/>
              </a:rPr>
              <a:t>: The critical temperature of water is the:</a:t>
            </a:r>
          </a:p>
          <a:p>
            <a:pPr eaLnBrk="0" hangingPunct="0"/>
            <a:r>
              <a:rPr lang="en-US" altLang="en-US" sz="1600" dirty="0">
                <a:latin typeface="Calibri" panose="020F0502020204030204" pitchFamily="34" charset="0"/>
                <a:cs typeface="Calibri" panose="020F0502020204030204" pitchFamily="34" charset="0"/>
              </a:rPr>
              <a:t>a) temperature at which water vapor condenses</a:t>
            </a:r>
          </a:p>
          <a:p>
            <a:pPr eaLnBrk="0" hangingPunct="0"/>
            <a:r>
              <a:rPr lang="en-US" altLang="en-US" sz="1600" dirty="0">
                <a:latin typeface="Calibri" panose="020F0502020204030204" pitchFamily="34" charset="0"/>
                <a:cs typeface="Calibri" panose="020F0502020204030204" pitchFamily="34" charset="0"/>
              </a:rPr>
              <a:t>b) temperature at which solid, liquid and gaseous water can coexist</a:t>
            </a:r>
          </a:p>
          <a:p>
            <a:pPr eaLnBrk="0" hangingPunct="0"/>
            <a:r>
              <a:rPr lang="en-US" altLang="en-US" sz="1600" dirty="0">
                <a:latin typeface="Calibri" panose="020F0502020204030204" pitchFamily="34" charset="0"/>
                <a:cs typeface="Calibri" panose="020F0502020204030204" pitchFamily="34" charset="0"/>
              </a:rPr>
              <a:t>c) minimum temperature at which liquid water can exist</a:t>
            </a:r>
          </a:p>
          <a:p>
            <a:pPr eaLnBrk="0" hangingPunct="0"/>
            <a:r>
              <a:rPr lang="en-US" altLang="en-US" sz="1600" dirty="0">
                <a:latin typeface="Calibri" panose="020F0502020204030204" pitchFamily="34" charset="0"/>
                <a:cs typeface="Calibri" panose="020F0502020204030204" pitchFamily="34" charset="0"/>
              </a:rPr>
              <a:t>d) minimum temperature at which a good cup of tea can be made</a:t>
            </a:r>
          </a:p>
          <a:p>
            <a:pPr eaLnBrk="0" hangingPunct="0"/>
            <a:r>
              <a:rPr lang="en-US" altLang="en-US" sz="1600" dirty="0">
                <a:latin typeface="Calibri" panose="020F0502020204030204" pitchFamily="34" charset="0"/>
                <a:cs typeface="Calibri" panose="020F0502020204030204" pitchFamily="34" charset="0"/>
              </a:rPr>
              <a:t>e) maximum temperature at which liquid water can exist</a:t>
            </a:r>
          </a:p>
          <a:p>
            <a:pPr eaLnBrk="0" hangingPunct="0"/>
            <a:endParaRPr lang="en-US" altLang="en-US" sz="16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19563C4E-13BB-49D0-840E-711A1CE9B9D1}"/>
              </a:ext>
            </a:extLst>
          </p:cNvPr>
          <p:cNvPicPr>
            <a:picLocks noChangeAspect="1"/>
          </p:cNvPicPr>
          <p:nvPr/>
        </p:nvPicPr>
        <p:blipFill>
          <a:blip r:embed="rId2"/>
          <a:stretch>
            <a:fillRect/>
          </a:stretch>
        </p:blipFill>
        <p:spPr>
          <a:xfrm>
            <a:off x="9284250" y="6381328"/>
            <a:ext cx="1383751" cy="483518"/>
          </a:xfrm>
          <a:prstGeom prst="rect">
            <a:avLst/>
          </a:prstGeom>
        </p:spPr>
      </p:pic>
      <p:pic>
        <p:nvPicPr>
          <p:cNvPr id="7" name="Picture 6">
            <a:extLst>
              <a:ext uri="{FF2B5EF4-FFF2-40B4-BE49-F238E27FC236}">
                <a16:creationId xmlns:a16="http://schemas.microsoft.com/office/drawing/2014/main" id="{5A8A59F1-CA43-49CC-8BD3-61610306A63A}"/>
              </a:ext>
            </a:extLst>
          </p:cNvPr>
          <p:cNvPicPr>
            <a:picLocks noChangeAspect="1"/>
          </p:cNvPicPr>
          <p:nvPr/>
        </p:nvPicPr>
        <p:blipFill rotWithShape="1">
          <a:blip r:embed="rId3"/>
          <a:srcRect l="15330" t="30493" r="73157" b="42641"/>
          <a:stretch/>
        </p:blipFill>
        <p:spPr>
          <a:xfrm>
            <a:off x="6353091" y="2834891"/>
            <a:ext cx="4312288" cy="3537514"/>
          </a:xfrm>
          <a:prstGeom prst="rect">
            <a:avLst/>
          </a:prstGeom>
        </p:spPr>
      </p:pic>
      <p:sp>
        <p:nvSpPr>
          <p:cNvPr id="8" name="TextBox 7">
            <a:extLst>
              <a:ext uri="{FF2B5EF4-FFF2-40B4-BE49-F238E27FC236}">
                <a16:creationId xmlns:a16="http://schemas.microsoft.com/office/drawing/2014/main" id="{40901487-B810-48E4-AF7A-379BABAD11ED}"/>
              </a:ext>
            </a:extLst>
          </p:cNvPr>
          <p:cNvSpPr txBox="1"/>
          <p:nvPr/>
        </p:nvSpPr>
        <p:spPr>
          <a:xfrm>
            <a:off x="260628" y="3580561"/>
            <a:ext cx="5578283" cy="2800767"/>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3</a:t>
            </a:r>
            <a:r>
              <a:rPr lang="en-US" altLang="en-US" sz="1600" dirty="0">
                <a:latin typeface="Calibri" panose="020F0502020204030204" pitchFamily="34" charset="0"/>
                <a:cs typeface="Calibri" panose="020F0502020204030204" pitchFamily="34" charset="0"/>
              </a:rPr>
              <a:t>:</a:t>
            </a:r>
            <a:r>
              <a:rPr lang="en-US" altLang="en-US" sz="1600" dirty="0"/>
              <a:t>According to the phase diagram of methanol shown, which statement is correct?         </a:t>
            </a:r>
          </a:p>
          <a:p>
            <a:pPr eaLnBrk="0" hangingPunct="0"/>
            <a:r>
              <a:rPr lang="en-US" altLang="en-US" sz="1600" dirty="0"/>
              <a:t>a) Solid methanol sublimes at atmospheric pressure.</a:t>
            </a:r>
          </a:p>
          <a:p>
            <a:pPr eaLnBrk="0" hangingPunct="0"/>
            <a:r>
              <a:rPr lang="en-US" altLang="en-US" sz="1600" dirty="0"/>
              <a:t>b) Water and methanol have the same relationship between freezing point and pressure as they both have hydrogen bonding</a:t>
            </a:r>
          </a:p>
          <a:p>
            <a:pPr eaLnBrk="0" hangingPunct="0"/>
            <a:r>
              <a:rPr lang="en-US" altLang="en-US" sz="1600" dirty="0"/>
              <a:t>c) Solid, liquid, and gaseous methanol can only coexist at pressures above 1 atm. </a:t>
            </a:r>
          </a:p>
          <a:p>
            <a:pPr eaLnBrk="0" hangingPunct="0"/>
            <a:r>
              <a:rPr lang="en-US" altLang="en-US" sz="1600" dirty="0"/>
              <a:t>d) At 1.25 atm pressure, the boiling point of methanol is greater than 64.7 ºC</a:t>
            </a:r>
          </a:p>
          <a:p>
            <a:pPr eaLnBrk="0" hangingPunct="0"/>
            <a:r>
              <a:rPr lang="en-US" altLang="en-US" sz="1600" dirty="0"/>
              <a:t>e) At 200 ºC and 1 atm pressure, methanol is a supercritical fluid</a:t>
            </a:r>
          </a:p>
          <a:p>
            <a:pPr eaLnBrk="0" hangingPunct="0"/>
            <a:endParaRPr lang="en-US" alt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6466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lasses of solids based on the nature of interactions between the constituent atoms/ions/molecules.">
            <a:extLst>
              <a:ext uri="{FF2B5EF4-FFF2-40B4-BE49-F238E27FC236}">
                <a16:creationId xmlns:a16="http://schemas.microsoft.com/office/drawing/2014/main" id="{510DF3F8-5904-4459-AA22-71EAA5111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93863"/>
            <a:ext cx="12192000" cy="3470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325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1183C6CF-2519-4A78-B4EB-DC4046DCD06A}"/>
              </a:ext>
            </a:extLst>
          </p:cNvPr>
          <p:cNvSpPr/>
          <p:nvPr/>
        </p:nvSpPr>
        <p:spPr>
          <a:xfrm>
            <a:off x="1775520" y="548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A4086890-43FF-414F-951F-A3F9EEAB2170}"/>
              </a:ext>
            </a:extLst>
          </p:cNvPr>
          <p:cNvSpPr/>
          <p:nvPr/>
        </p:nvSpPr>
        <p:spPr>
          <a:xfrm>
            <a:off x="4807461" y="206084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7BCF0DB3-AAFE-4FC6-8A13-83D4556B62F9}"/>
              </a:ext>
            </a:extLst>
          </p:cNvPr>
          <p:cNvSpPr/>
          <p:nvPr/>
        </p:nvSpPr>
        <p:spPr>
          <a:xfrm>
            <a:off x="4814684"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265622B-1023-4B97-884D-F84E0ED51B20}"/>
              </a:ext>
            </a:extLst>
          </p:cNvPr>
          <p:cNvSpPr/>
          <p:nvPr/>
        </p:nvSpPr>
        <p:spPr>
          <a:xfrm>
            <a:off x="4814684" y="548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5EC7D4F-3A64-444F-B885-EF81F2902B0C}"/>
              </a:ext>
            </a:extLst>
          </p:cNvPr>
          <p:cNvSpPr/>
          <p:nvPr/>
        </p:nvSpPr>
        <p:spPr>
          <a:xfrm>
            <a:off x="4054169" y="1298917"/>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C736178-5A85-4E57-AEAB-D734825D6D0C}"/>
              </a:ext>
            </a:extLst>
          </p:cNvPr>
          <p:cNvSpPr/>
          <p:nvPr/>
        </p:nvSpPr>
        <p:spPr>
          <a:xfrm>
            <a:off x="3294740"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21EEB5C-CA76-4FAB-A071-D7DF8981846C}"/>
              </a:ext>
            </a:extLst>
          </p:cNvPr>
          <p:cNvSpPr/>
          <p:nvPr/>
        </p:nvSpPr>
        <p:spPr>
          <a:xfrm>
            <a:off x="2535311" y="1298917"/>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5F0D749D-2C51-41AE-B319-7BC8FA0339D5}"/>
              </a:ext>
            </a:extLst>
          </p:cNvPr>
          <p:cNvSpPr/>
          <p:nvPr/>
        </p:nvSpPr>
        <p:spPr>
          <a:xfrm>
            <a:off x="1775158"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F85F7346-2B32-40F1-9202-8C43FC96F9B8}"/>
              </a:ext>
            </a:extLst>
          </p:cNvPr>
          <p:cNvSpPr/>
          <p:nvPr/>
        </p:nvSpPr>
        <p:spPr>
          <a:xfrm>
            <a:off x="4054893"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8950A25-2427-409B-8FEC-7335DB152DE8}"/>
              </a:ext>
            </a:extLst>
          </p:cNvPr>
          <p:cNvSpPr/>
          <p:nvPr/>
        </p:nvSpPr>
        <p:spPr>
          <a:xfrm>
            <a:off x="3295102"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1AB106B1-5043-4F54-8EB3-AB8BBC978186}"/>
              </a:ext>
            </a:extLst>
          </p:cNvPr>
          <p:cNvSpPr/>
          <p:nvPr/>
        </p:nvSpPr>
        <p:spPr>
          <a:xfrm>
            <a:off x="2535311"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43946BF-C2C6-48BD-BE80-F441745A35E2}"/>
              </a:ext>
            </a:extLst>
          </p:cNvPr>
          <p:cNvSpPr/>
          <p:nvPr/>
        </p:nvSpPr>
        <p:spPr>
          <a:xfrm>
            <a:off x="1769745" y="201406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1D7378B9-F444-4811-AD11-07CEB23228D7}"/>
              </a:ext>
            </a:extLst>
          </p:cNvPr>
          <p:cNvSpPr/>
          <p:nvPr/>
        </p:nvSpPr>
        <p:spPr>
          <a:xfrm>
            <a:off x="4048394" y="276429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364FC887-4BA0-4666-8682-B2921239AD40}"/>
              </a:ext>
            </a:extLst>
          </p:cNvPr>
          <p:cNvSpPr/>
          <p:nvPr/>
        </p:nvSpPr>
        <p:spPr>
          <a:xfrm>
            <a:off x="3288965" y="273414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106447DD-9BBB-4FD6-8E12-9AF6C618F9A6}"/>
              </a:ext>
            </a:extLst>
          </p:cNvPr>
          <p:cNvSpPr/>
          <p:nvPr/>
        </p:nvSpPr>
        <p:spPr>
          <a:xfrm>
            <a:off x="2529536" y="276429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BC9166E0-0C9E-4F85-B72A-4F3766E50D32}"/>
              </a:ext>
            </a:extLst>
          </p:cNvPr>
          <p:cNvSpPr/>
          <p:nvPr/>
        </p:nvSpPr>
        <p:spPr>
          <a:xfrm>
            <a:off x="1769383" y="273414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37456604-FBA3-4400-8585-EF116BDD66FD}"/>
              </a:ext>
            </a:extLst>
          </p:cNvPr>
          <p:cNvSpPr/>
          <p:nvPr/>
        </p:nvSpPr>
        <p:spPr>
          <a:xfrm>
            <a:off x="4049118"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15DAFD28-30FA-42A5-8744-4ABEEDBECBA5}"/>
              </a:ext>
            </a:extLst>
          </p:cNvPr>
          <p:cNvSpPr/>
          <p:nvPr/>
        </p:nvSpPr>
        <p:spPr>
          <a:xfrm>
            <a:off x="3289327"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67BE6EEE-65DD-4C3B-95B2-52BC6A390C6B}"/>
              </a:ext>
            </a:extLst>
          </p:cNvPr>
          <p:cNvSpPr/>
          <p:nvPr/>
        </p:nvSpPr>
        <p:spPr>
          <a:xfrm>
            <a:off x="2529536"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71430FA-BBC2-4087-9410-B61B90B6DCDF}"/>
              </a:ext>
            </a:extLst>
          </p:cNvPr>
          <p:cNvSpPr/>
          <p:nvPr/>
        </p:nvSpPr>
        <p:spPr>
          <a:xfrm>
            <a:off x="1775520" y="347991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C520F0FC-FED5-4205-A9ED-ECE34FA1A974}"/>
              </a:ext>
            </a:extLst>
          </p:cNvPr>
          <p:cNvSpPr/>
          <p:nvPr/>
        </p:nvSpPr>
        <p:spPr>
          <a:xfrm>
            <a:off x="4814684" y="347991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13A7651-F195-4924-A87B-D11514A85C72}"/>
              </a:ext>
            </a:extLst>
          </p:cNvPr>
          <p:cNvSpPr/>
          <p:nvPr/>
        </p:nvSpPr>
        <p:spPr>
          <a:xfrm>
            <a:off x="4054893"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83143A82-4806-4B98-AA04-CD4184E136ED}"/>
              </a:ext>
            </a:extLst>
          </p:cNvPr>
          <p:cNvSpPr/>
          <p:nvPr/>
        </p:nvSpPr>
        <p:spPr>
          <a:xfrm>
            <a:off x="3295102"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4B9383F2-1B80-4722-8450-2C490D2F1CF9}"/>
              </a:ext>
            </a:extLst>
          </p:cNvPr>
          <p:cNvSpPr/>
          <p:nvPr/>
        </p:nvSpPr>
        <p:spPr>
          <a:xfrm>
            <a:off x="2535311"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BE263DF5-E220-4DF0-86D5-3B62ACB4208F}"/>
              </a:ext>
            </a:extLst>
          </p:cNvPr>
          <p:cNvSpPr/>
          <p:nvPr/>
        </p:nvSpPr>
        <p:spPr>
          <a:xfrm>
            <a:off x="4821183" y="275698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00A75343-D9C2-485C-9B0C-33E62AF5F8BA}"/>
              </a:ext>
            </a:extLst>
          </p:cNvPr>
          <p:cNvSpPr/>
          <p:nvPr/>
        </p:nvSpPr>
        <p:spPr>
          <a:xfrm>
            <a:off x="6197014" y="3667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2E3E0531-20C0-461D-9745-6EA1ED50B6D4}"/>
              </a:ext>
            </a:extLst>
          </p:cNvPr>
          <p:cNvSpPr/>
          <p:nvPr/>
        </p:nvSpPr>
        <p:spPr>
          <a:xfrm>
            <a:off x="7989665" y="370197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5AF10CF8-5B4F-45C2-8807-3EDAC9353552}"/>
              </a:ext>
            </a:extLst>
          </p:cNvPr>
          <p:cNvSpPr/>
          <p:nvPr/>
        </p:nvSpPr>
        <p:spPr>
          <a:xfrm>
            <a:off x="7699699" y="371312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9077C88F-5DD8-445B-9EBB-036357A69184}"/>
              </a:ext>
            </a:extLst>
          </p:cNvPr>
          <p:cNvSpPr/>
          <p:nvPr/>
        </p:nvSpPr>
        <p:spPr>
          <a:xfrm>
            <a:off x="7844614" y="306215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AE386A9E-CEE0-4ABF-8B31-F513C2D30C29}"/>
              </a:ext>
            </a:extLst>
          </p:cNvPr>
          <p:cNvSpPr/>
          <p:nvPr/>
        </p:nvSpPr>
        <p:spPr>
          <a:xfrm>
            <a:off x="9501772" y="334193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CAE0D5D4-4A35-4DCA-A0D4-BCB28AD5A37B}"/>
              </a:ext>
            </a:extLst>
          </p:cNvPr>
          <p:cNvSpPr/>
          <p:nvPr/>
        </p:nvSpPr>
        <p:spPr>
          <a:xfrm>
            <a:off x="6724216" y="320460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5F75188D-1700-4955-90D2-0DB3AC7DCCA4}"/>
              </a:ext>
            </a:extLst>
          </p:cNvPr>
          <p:cNvSpPr/>
          <p:nvPr/>
        </p:nvSpPr>
        <p:spPr>
          <a:xfrm>
            <a:off x="6749770" y="373641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4A239D9C-2CF5-43D5-9F9D-C79A89FDBBC7}"/>
              </a:ext>
            </a:extLst>
          </p:cNvPr>
          <p:cNvSpPr/>
          <p:nvPr/>
        </p:nvSpPr>
        <p:spPr>
          <a:xfrm>
            <a:off x="7473083" y="2939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42F70BC0-2221-4961-98C5-D5BD3D2CD4C1}"/>
              </a:ext>
            </a:extLst>
          </p:cNvPr>
          <p:cNvSpPr/>
          <p:nvPr/>
        </p:nvSpPr>
        <p:spPr>
          <a:xfrm>
            <a:off x="7188764" y="325893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B4E7761E-4BB9-4DD5-B575-05DBFAFCF0DB}"/>
              </a:ext>
            </a:extLst>
          </p:cNvPr>
          <p:cNvSpPr/>
          <p:nvPr/>
        </p:nvSpPr>
        <p:spPr>
          <a:xfrm>
            <a:off x="7214318" y="379584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25AA9271-0A3B-4D23-ADDE-97EF568AA10C}"/>
              </a:ext>
            </a:extLst>
          </p:cNvPr>
          <p:cNvSpPr/>
          <p:nvPr/>
        </p:nvSpPr>
        <p:spPr>
          <a:xfrm>
            <a:off x="9796688" y="371312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0303C7C0-8D9B-4C97-97F0-D6FD3CD25DBD}"/>
              </a:ext>
            </a:extLst>
          </p:cNvPr>
          <p:cNvSpPr/>
          <p:nvPr/>
        </p:nvSpPr>
        <p:spPr>
          <a:xfrm>
            <a:off x="9986826" y="306215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C926C91F-A45E-44D4-B8E0-A9EBE39DBFAE}"/>
              </a:ext>
            </a:extLst>
          </p:cNvPr>
          <p:cNvSpPr/>
          <p:nvPr/>
        </p:nvSpPr>
        <p:spPr>
          <a:xfrm>
            <a:off x="10306902" y="3667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a:extLst>
              <a:ext uri="{FF2B5EF4-FFF2-40B4-BE49-F238E27FC236}">
                <a16:creationId xmlns:a16="http://schemas.microsoft.com/office/drawing/2014/main" id="{E4AF22A0-E8AC-42A2-B769-8C43D155893F}"/>
              </a:ext>
            </a:extLst>
          </p:cNvPr>
          <p:cNvSpPr/>
          <p:nvPr/>
        </p:nvSpPr>
        <p:spPr>
          <a:xfrm>
            <a:off x="8868219" y="325893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09C9A788-8A3C-45A0-A891-36AFB3568338}"/>
              </a:ext>
            </a:extLst>
          </p:cNvPr>
          <p:cNvSpPr/>
          <p:nvPr/>
        </p:nvSpPr>
        <p:spPr>
          <a:xfrm>
            <a:off x="8436414" y="288163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8D349C14-C2AE-4C79-8AFA-3AFB009E5BE9}"/>
              </a:ext>
            </a:extLst>
          </p:cNvPr>
          <p:cNvSpPr/>
          <p:nvPr/>
        </p:nvSpPr>
        <p:spPr>
          <a:xfrm>
            <a:off x="8449396" y="373641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8CE3D956-3139-4605-9F1E-07D9DA6700A1}"/>
              </a:ext>
            </a:extLst>
          </p:cNvPr>
          <p:cNvSpPr/>
          <p:nvPr/>
        </p:nvSpPr>
        <p:spPr>
          <a:xfrm>
            <a:off x="9137217" y="375449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0ED7DDA3-C517-4BAF-A524-F381B9EB743E}"/>
              </a:ext>
            </a:extLst>
          </p:cNvPr>
          <p:cNvSpPr/>
          <p:nvPr/>
        </p:nvSpPr>
        <p:spPr>
          <a:xfrm>
            <a:off x="9283137" y="298189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2EF44CAA-FC96-49BB-8164-B1201BBFBAA7}"/>
              </a:ext>
            </a:extLst>
          </p:cNvPr>
          <p:cNvSpPr/>
          <p:nvPr/>
        </p:nvSpPr>
        <p:spPr>
          <a:xfrm>
            <a:off x="8315967" y="3300884"/>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a:extLst>
              <a:ext uri="{FF2B5EF4-FFF2-40B4-BE49-F238E27FC236}">
                <a16:creationId xmlns:a16="http://schemas.microsoft.com/office/drawing/2014/main" id="{4CECA097-D0E3-4D4A-A9C7-D29D5C6989C0}"/>
              </a:ext>
            </a:extLst>
          </p:cNvPr>
          <p:cNvSpPr/>
          <p:nvPr/>
        </p:nvSpPr>
        <p:spPr>
          <a:xfrm>
            <a:off x="9796688" y="890733"/>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Picture 48">
            <a:extLst>
              <a:ext uri="{FF2B5EF4-FFF2-40B4-BE49-F238E27FC236}">
                <a16:creationId xmlns:a16="http://schemas.microsoft.com/office/drawing/2014/main" id="{A8C9CFB6-23BA-4EF8-8BA0-12D8DAF41306}"/>
              </a:ext>
            </a:extLst>
          </p:cNvPr>
          <p:cNvPicPr>
            <a:picLocks noChangeAspect="1"/>
          </p:cNvPicPr>
          <p:nvPr/>
        </p:nvPicPr>
        <p:blipFill>
          <a:blip r:embed="rId2"/>
          <a:stretch>
            <a:fillRect/>
          </a:stretch>
        </p:blipFill>
        <p:spPr>
          <a:xfrm>
            <a:off x="1917885" y="5877272"/>
            <a:ext cx="859911" cy="826943"/>
          </a:xfrm>
          <a:prstGeom prst="rect">
            <a:avLst/>
          </a:prstGeom>
        </p:spPr>
      </p:pic>
      <p:pic>
        <p:nvPicPr>
          <p:cNvPr id="50" name="Picture 49">
            <a:extLst>
              <a:ext uri="{FF2B5EF4-FFF2-40B4-BE49-F238E27FC236}">
                <a16:creationId xmlns:a16="http://schemas.microsoft.com/office/drawing/2014/main" id="{C4185C92-17E9-4E2C-9B74-8A16BB2B575F}"/>
              </a:ext>
            </a:extLst>
          </p:cNvPr>
          <p:cNvPicPr>
            <a:picLocks noChangeAspect="1"/>
          </p:cNvPicPr>
          <p:nvPr/>
        </p:nvPicPr>
        <p:blipFill>
          <a:blip r:embed="rId3"/>
          <a:stretch>
            <a:fillRect/>
          </a:stretch>
        </p:blipFill>
        <p:spPr>
          <a:xfrm>
            <a:off x="3111808" y="6288224"/>
            <a:ext cx="1238660" cy="415991"/>
          </a:xfrm>
          <a:prstGeom prst="rect">
            <a:avLst/>
          </a:prstGeom>
        </p:spPr>
      </p:pic>
    </p:spTree>
    <p:extLst>
      <p:ext uri="{BB962C8B-B14F-4D97-AF65-F5344CB8AC3E}">
        <p14:creationId xmlns:p14="http://schemas.microsoft.com/office/powerpoint/2010/main" val="330414931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2345</Words>
  <Application>Microsoft Office PowerPoint</Application>
  <PresentationFormat>Widescreen</PresentationFormat>
  <Paragraphs>381</Paragraphs>
  <Slides>22</Slides>
  <Notes>12</Notes>
  <HiddenSlides>3</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ff5</vt:lpstr>
      <vt:lpstr>Helvetica Neue</vt:lpstr>
      <vt:lpstr>Arial</vt:lpstr>
      <vt:lpstr>Arial</vt:lpstr>
      <vt:lpstr>Calibri</vt:lpstr>
      <vt:lpstr>Roboto</vt:lpstr>
      <vt:lpstr>Tw Cen MT</vt:lpstr>
      <vt:lpstr>Droplet</vt:lpstr>
      <vt:lpstr>SOLIDS &amp; LIQUIDS   Lecture 9</vt:lpstr>
      <vt:lpstr>Learning objectives</vt:lpstr>
      <vt:lpstr>PowerPoint Presentation</vt:lpstr>
      <vt:lpstr>PowerPoint Presentation</vt:lpstr>
      <vt:lpstr>Ipf: ionic bonds</vt:lpstr>
      <vt:lpstr>IPF: Metallic bond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247</cp:revision>
  <dcterms:created xsi:type="dcterms:W3CDTF">2010-05-23T14:28:12Z</dcterms:created>
  <dcterms:modified xsi:type="dcterms:W3CDTF">2024-07-03T08:11:45Z</dcterms:modified>
</cp:coreProperties>
</file>