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7288" autoAdjust="0"/>
  </p:normalViewPr>
  <p:slideViewPr>
    <p:cSldViewPr snapToGrid="0" snapToObjects="1">
      <p:cViewPr varScale="1">
        <p:scale>
          <a:sx n="110" d="100"/>
          <a:sy n="110" d="100"/>
        </p:scale>
        <p:origin x="65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9172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s://htn.co.uk/2024/05/08/nhs-dorset-icb-shares-case-study-on-development-of-dorset-app-library/" TargetMode="External"/><Relationship Id="rId13" Type="http://schemas.openxmlformats.org/officeDocument/2006/relationships/hyperlink" Target="https://transform.england.nhs.uk/digitise-connect-transform/what-good-looks-like/" TargetMode="External"/><Relationship Id="rId3" Type="http://schemas.openxmlformats.org/officeDocument/2006/relationships/hyperlink" Target="https://cms.law/en/int/expert-guides/cms-expert-guide-to-digital-health-apps-and-telemedicine/united-kingdom" TargetMode="External"/><Relationship Id="rId7" Type="http://schemas.openxmlformats.org/officeDocument/2006/relationships/hyperlink" Target="https://www.goodthingsfoundation.org/discover/digital-inclusion-insights/digital-inclusion-insights-2025/tackling-digital-exclusion-in-the-future-nhs" TargetMode="External"/><Relationship Id="rId12" Type="http://schemas.openxmlformats.org/officeDocument/2006/relationships/hyperlink" Target="https://www.mobihealthnews.com/news/emea/millions-people-england-get-access-digital-health-libraries"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dorsethealthcare.nhs.uk/patients-and-visitors/dorset-health-app-library" TargetMode="External"/><Relationship Id="rId11" Type="http://schemas.openxmlformats.org/officeDocument/2006/relationships/hyperlink" Target="https://mhealth.jmir.org/2020/7/e17704" TargetMode="External"/><Relationship Id="rId5" Type="http://schemas.openxmlformats.org/officeDocument/2006/relationships/hyperlink" Target="https://www.gov.uk/government/publications/digital-working-in-adult-social-care-what-good-looks-like" TargetMode="External"/><Relationship Id="rId10" Type="http://schemas.openxmlformats.org/officeDocument/2006/relationships/hyperlink" Target="https://www.icthealth.org/news/digital-health-mental-wellbeing-a-lifeline-in-tough-times" TargetMode="External"/><Relationship Id="rId4" Type="http://schemas.openxmlformats.org/officeDocument/2006/relationships/hyperlink" Target="https://www.gov.uk/government/publications/a-plan-for-digital-health-and-social-care" TargetMode="External"/><Relationship Id="rId9" Type="http://schemas.openxmlformats.org/officeDocument/2006/relationships/hyperlink" Target="https://journals.plos.org/plosone/article?id=10.1371/journal.pone.0298977" TargetMode="External"/><Relationship Id="rId14" Type="http://schemas.openxmlformats.org/officeDocument/2006/relationships/hyperlink" Target="https://www.england.nhs.uk/blog/tackling-digital-exclusion-and-health-literacy-how-libraries-can-help-bridge-the-gap/"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us.orchahealth.com/staffordshire-public-health-changes-lives-with-digital-health/" TargetMode="External"/><Relationship Id="rId13" Type="http://schemas.openxmlformats.org/officeDocument/2006/relationships/hyperlink" Target="https://humanfactors.jmir.org/2026/1/e67944/" TargetMode="External"/><Relationship Id="rId3" Type="http://schemas.openxmlformats.org/officeDocument/2006/relationships/hyperlink" Target="https://transform.england.nhs.uk/key-tools-and-info/digital-technology-assessment-criteria-dtac/how-to-use-the-dtac/" TargetMode="External"/><Relationship Id="rId7" Type="http://schemas.openxmlformats.org/officeDocument/2006/relationships/hyperlink" Target="https://www.openaccessgovernment.org/ebook/digital-inclusion-making-the-nhs-long-term-plan-work-for-everyone/201195/" TargetMode="External"/><Relationship Id="rId12" Type="http://schemas.openxmlformats.org/officeDocument/2006/relationships/hyperlink" Target="https://bjgp.org/content/64/624/e392"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nice.org.uk/corporate/ecd7/resources/evidence-standards-framework-for-digital-health-technologies-pdf-1124017457605" TargetMode="External"/><Relationship Id="rId11" Type="http://schemas.openxmlformats.org/officeDocument/2006/relationships/hyperlink" Target="https://www.orchahealth.com/solutions/health-app-library" TargetMode="External"/><Relationship Id="rId5" Type="http://schemas.openxmlformats.org/officeDocument/2006/relationships/hyperlink" Target="https://www.orchahealth.com/blog/orcha-partners-with-nhs-innovation-accelerator" TargetMode="External"/><Relationship Id="rId10" Type="http://schemas.openxmlformats.org/officeDocument/2006/relationships/hyperlink" Target="https://www.orchahealth.com/about-orcha" TargetMode="External"/><Relationship Id="rId4" Type="http://schemas.openxmlformats.org/officeDocument/2006/relationships/hyperlink" Target="https://innovation.nhs.uk/news/updated-nhs-england-digital-technology-assessment-criteria-dtac-form-and-guidance/" TargetMode="External"/><Relationship Id="rId9" Type="http://schemas.openxmlformats.org/officeDocument/2006/relationships/hyperlink" Target="https://us.orchahealth.com/health-of-mental-health-a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3A5C"/>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320040"/>
          </a:xfrm>
          <a:prstGeom prst="rect">
            <a:avLst/>
          </a:prstGeom>
          <a:noFill/>
          <a:ln/>
        </p:spPr>
        <p:txBody>
          <a:bodyPr wrap="square" rtlCol="0" anchor="ctr"/>
          <a:lstStyle/>
          <a:p>
            <a:pPr marL="0" indent="0" algn="ctr">
              <a:buNone/>
            </a:pPr>
            <a:r>
              <a:rPr lang="en-US" sz="1100" i="1" dirty="0">
                <a:solidFill>
                  <a:srgbClr val="2E8B8B"/>
                </a:solidFill>
                <a:latin typeface="Calibri" pitchFamily="34" charset="0"/>
                <a:ea typeface="Calibri" pitchFamily="34" charset="-122"/>
                <a:cs typeface="Calibri" pitchFamily="34" charset="-120"/>
              </a:rPr>
              <a:t>BMHP6026 – Digital Transformation in the Health and Care Professions</a:t>
            </a:r>
            <a:endParaRPr lang="en-US" sz="1100" dirty="0"/>
          </a:p>
        </p:txBody>
      </p:sp>
      <p:sp>
        <p:nvSpPr>
          <p:cNvPr id="3" name="Text 1"/>
          <p:cNvSpPr/>
          <p:nvPr/>
        </p:nvSpPr>
        <p:spPr>
          <a:xfrm>
            <a:off x="457200" y="960120"/>
            <a:ext cx="8229600" cy="1005840"/>
          </a:xfrm>
          <a:prstGeom prst="rect">
            <a:avLst/>
          </a:prstGeom>
          <a:noFill/>
          <a:ln/>
        </p:spPr>
        <p:txBody>
          <a:bodyPr wrap="square" rtlCol="0" anchor="ctr"/>
          <a:lstStyle/>
          <a:p>
            <a:pPr marL="0" indent="0" algn="ctr">
              <a:buNone/>
            </a:pPr>
            <a:r>
              <a:rPr lang="en-US" sz="6400" b="1" dirty="0">
                <a:solidFill>
                  <a:srgbClr val="FFFFFF"/>
                </a:solidFill>
                <a:latin typeface="Calibri" pitchFamily="34" charset="0"/>
                <a:ea typeface="Calibri" pitchFamily="34" charset="-122"/>
                <a:cs typeface="Calibri" pitchFamily="34" charset="-120"/>
              </a:rPr>
              <a:t>ORCHA</a:t>
            </a:r>
            <a:endParaRPr lang="en-US" sz="6400" dirty="0"/>
          </a:p>
        </p:txBody>
      </p:sp>
      <p:sp>
        <p:nvSpPr>
          <p:cNvPr id="4" name="Text 2"/>
          <p:cNvSpPr/>
          <p:nvPr/>
        </p:nvSpPr>
        <p:spPr>
          <a:xfrm>
            <a:off x="457200" y="1920240"/>
            <a:ext cx="8229600" cy="640080"/>
          </a:xfrm>
          <a:prstGeom prst="rect">
            <a:avLst/>
          </a:prstGeom>
          <a:noFill/>
          <a:ln/>
        </p:spPr>
        <p:txBody>
          <a:bodyPr wrap="square" rtlCol="0" anchor="ctr"/>
          <a:lstStyle/>
          <a:p>
            <a:pPr marL="0" indent="0" algn="ctr">
              <a:buNone/>
            </a:pPr>
            <a:r>
              <a:rPr lang="en-US" sz="2200">
                <a:solidFill>
                  <a:srgbClr val="EAF1F4"/>
                </a:solidFill>
                <a:latin typeface="Calibri" pitchFamily="34" charset="0"/>
                <a:ea typeface="Calibri" pitchFamily="34" charset="-122"/>
                <a:cs typeface="Calibri" pitchFamily="34" charset="-120"/>
              </a:rPr>
              <a:t>A Digital </a:t>
            </a:r>
            <a:r>
              <a:rPr lang="en-US" sz="2200" dirty="0">
                <a:solidFill>
                  <a:srgbClr val="EAF1F4"/>
                </a:solidFill>
                <a:latin typeface="Calibri" pitchFamily="34" charset="0"/>
                <a:ea typeface="Calibri" pitchFamily="34" charset="-122"/>
                <a:cs typeface="Calibri" pitchFamily="34" charset="-120"/>
              </a:rPr>
              <a:t>Health Innovation in UK Health and Social Care</a:t>
            </a:r>
            <a:endParaRPr lang="en-US" sz="2200" dirty="0"/>
          </a:p>
        </p:txBody>
      </p:sp>
      <p:sp>
        <p:nvSpPr>
          <p:cNvPr id="5" name="Shape 3"/>
          <p:cNvSpPr/>
          <p:nvPr/>
        </p:nvSpPr>
        <p:spPr>
          <a:xfrm>
            <a:off x="2286000" y="2697480"/>
            <a:ext cx="4572000" cy="36576"/>
          </a:xfrm>
          <a:prstGeom prst="rect">
            <a:avLst/>
          </a:prstGeom>
          <a:solidFill>
            <a:srgbClr val="2E8B8B"/>
          </a:solidFill>
          <a:ln w="12700">
            <a:solidFill>
              <a:srgbClr val="2E8B8B"/>
            </a:solidFill>
            <a:prstDash val="solid"/>
          </a:ln>
        </p:spPr>
        <p:txBody>
          <a:bodyPr/>
          <a:lstStyle/>
          <a:p>
            <a:endParaRPr lang="en-GB"/>
          </a:p>
        </p:txBody>
      </p:sp>
      <p:sp>
        <p:nvSpPr>
          <p:cNvPr id="6" name="Text 4"/>
          <p:cNvSpPr/>
          <p:nvPr/>
        </p:nvSpPr>
        <p:spPr>
          <a:xfrm>
            <a:off x="457200" y="2834640"/>
            <a:ext cx="8229600" cy="365760"/>
          </a:xfrm>
          <a:prstGeom prst="rect">
            <a:avLst/>
          </a:prstGeom>
          <a:noFill/>
          <a:ln/>
        </p:spPr>
        <p:txBody>
          <a:bodyPr wrap="square" rtlCol="0" anchor="ctr"/>
          <a:lstStyle/>
          <a:p>
            <a:pPr marL="0" indent="0" algn="ctr">
              <a:buNone/>
            </a:pPr>
            <a:r>
              <a:rPr lang="en-US" sz="1400" b="1" dirty="0">
                <a:solidFill>
                  <a:srgbClr val="2E8B8B"/>
                </a:solidFill>
                <a:latin typeface="Calibri" pitchFamily="34" charset="0"/>
                <a:ea typeface="Calibri" pitchFamily="34" charset="-122"/>
                <a:cs typeface="Calibri" pitchFamily="34" charset="-120"/>
              </a:rPr>
              <a:t>Component 2 – Viva Voce Presentation</a:t>
            </a:r>
            <a:endParaRPr lang="en-US" sz="1400" dirty="0"/>
          </a:p>
        </p:txBody>
      </p:sp>
      <p:sp>
        <p:nvSpPr>
          <p:cNvPr id="7" name="Text 5"/>
          <p:cNvSpPr/>
          <p:nvPr/>
        </p:nvSpPr>
        <p:spPr>
          <a:xfrm>
            <a:off x="457200" y="4434840"/>
            <a:ext cx="8229600" cy="320040"/>
          </a:xfrm>
          <a:prstGeom prst="rect">
            <a:avLst/>
          </a:prstGeom>
          <a:noFill/>
          <a:ln/>
        </p:spPr>
        <p:txBody>
          <a:bodyPr wrap="square" rtlCol="0" anchor="ctr"/>
          <a:lstStyle/>
          <a:p>
            <a:pPr marL="0" indent="0" algn="ctr">
              <a:buNone/>
            </a:pPr>
            <a:r>
              <a:rPr lang="en-US" sz="1200" dirty="0">
                <a:solidFill>
                  <a:srgbClr val="EAF1F4"/>
                </a:solidFill>
                <a:latin typeface="Calibri" pitchFamily="34" charset="0"/>
                <a:ea typeface="Calibri" pitchFamily="34" charset="-122"/>
                <a:cs typeface="Calibri" pitchFamily="34" charset="-120"/>
              </a:rPr>
              <a:t>Gabriela Dinu  |  2329564  |  Lecturer: Zakiyyah Ahmed</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Introduction</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Shape 2"/>
          <p:cNvSpPr/>
          <p:nvPr/>
        </p:nvSpPr>
        <p:spPr>
          <a:xfrm>
            <a:off x="457200" y="960120"/>
            <a:ext cx="5029200" cy="3611880"/>
          </a:xfrm>
          <a:prstGeom prst="roundRect">
            <a:avLst>
              <a:gd name="adj" fmla="val 2025"/>
            </a:avLst>
          </a:prstGeom>
          <a:solidFill>
            <a:srgbClr val="EAF1F4"/>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5" name="Text 3"/>
          <p:cNvSpPr/>
          <p:nvPr/>
        </p:nvSpPr>
        <p:spPr>
          <a:xfrm>
            <a:off x="640080" y="1051560"/>
            <a:ext cx="4663440" cy="3429000"/>
          </a:xfrm>
          <a:prstGeom prst="rect">
            <a:avLst/>
          </a:prstGeom>
          <a:noFill/>
          <a:ln/>
        </p:spPr>
        <p:txBody>
          <a:bodyPr wrap="square" lIns="50800" tIns="50800" rIns="50800" bIns="50800" rtlCol="0" anchor="t"/>
          <a:lstStyle/>
          <a:p>
            <a:pPr marL="0" indent="0">
              <a:buNone/>
            </a:pPr>
            <a:r>
              <a:rPr lang="en-US" sz="1400" b="1" dirty="0">
                <a:solidFill>
                  <a:srgbClr val="1B3A5C"/>
                </a:solidFill>
              </a:rPr>
              <a:t>The Digital Health Landscape
</a:t>
            </a:r>
            <a:endParaRPr lang="en-US" sz="1400" dirty="0"/>
          </a:p>
          <a:p>
            <a:pPr marL="0" indent="0">
              <a:buNone/>
            </a:pPr>
            <a:r>
              <a:rPr lang="en-US" sz="1200" dirty="0">
                <a:solidFill>
                  <a:srgbClr val="1B2430"/>
                </a:solidFill>
              </a:rPr>
              <a:t>The global digital health app market has grown dramatically over the past decade, with over 350,000 health-related apps available to consumers (ORCHA, 2025a). In the UK, health and social care professionals were expected to recommend these tools with no standardised framework to guide safe decision-making.
</a:t>
            </a:r>
            <a:endParaRPr lang="en-US" sz="1400" dirty="0"/>
          </a:p>
          <a:p>
            <a:pPr marL="0" indent="0">
              <a:buNone/>
            </a:pPr>
            <a:r>
              <a:rPr lang="en-US" sz="1200" dirty="0">
                <a:solidFill>
                  <a:srgbClr val="1B2430"/>
                </a:solidFill>
              </a:rPr>
              <a:t>This presentation critically evaluates Organisation for the Review of Care and Health Apps (ORCHA) as a response to that challenge, focusing on:
</a:t>
            </a:r>
            <a:endParaRPr lang="en-US" sz="1400" dirty="0"/>
          </a:p>
          <a:p>
            <a:pPr marL="0" indent="0">
              <a:buNone/>
            </a:pPr>
            <a:r>
              <a:rPr lang="en-US" sz="1200" b="1" dirty="0">
                <a:solidFill>
                  <a:srgbClr val="2E8B8B"/>
                </a:solidFill>
              </a:rPr>
              <a:t>Service Delivery</a:t>
            </a:r>
            <a:endParaRPr lang="en-US" sz="1400" dirty="0"/>
          </a:p>
          <a:p>
            <a:pPr marL="0" indent="0">
              <a:buNone/>
            </a:pPr>
            <a:r>
              <a:rPr lang="en-US" sz="1200" b="1" dirty="0">
                <a:solidFill>
                  <a:srgbClr val="2E8B8B"/>
                </a:solidFill>
              </a:rPr>
              <a:t>Patient &amp; Service User Experience</a:t>
            </a:r>
            <a:endParaRPr lang="en-US" sz="1400" dirty="0"/>
          </a:p>
        </p:txBody>
      </p:sp>
      <p:sp>
        <p:nvSpPr>
          <p:cNvPr id="6" name="Shape 4"/>
          <p:cNvSpPr/>
          <p:nvPr/>
        </p:nvSpPr>
        <p:spPr>
          <a:xfrm>
            <a:off x="5669280" y="960120"/>
            <a:ext cx="3017520" cy="1691640"/>
          </a:xfrm>
          <a:prstGeom prst="roundRect">
            <a:avLst>
              <a:gd name="adj" fmla="val 4324"/>
            </a:avLst>
          </a:prstGeom>
          <a:solidFill>
            <a:srgbClr val="1B3A5C"/>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7" name="Text 5"/>
          <p:cNvSpPr/>
          <p:nvPr/>
        </p:nvSpPr>
        <p:spPr>
          <a:xfrm>
            <a:off x="5669280" y="1051560"/>
            <a:ext cx="3017520" cy="822960"/>
          </a:xfrm>
          <a:prstGeom prst="rect">
            <a:avLst/>
          </a:prstGeom>
          <a:noFill/>
          <a:ln/>
        </p:spPr>
        <p:txBody>
          <a:bodyPr wrap="square" rtlCol="0" anchor="ctr"/>
          <a:lstStyle/>
          <a:p>
            <a:pPr marL="0" indent="0" algn="ctr">
              <a:buNone/>
            </a:pPr>
            <a:r>
              <a:rPr lang="en-US" sz="4200" b="1" dirty="0">
                <a:solidFill>
                  <a:srgbClr val="2E8B8B"/>
                </a:solidFill>
                <a:latin typeface="Calibri" pitchFamily="34" charset="0"/>
                <a:ea typeface="Calibri" pitchFamily="34" charset="-122"/>
                <a:cs typeface="Calibri" pitchFamily="34" charset="-120"/>
              </a:rPr>
              <a:t>350,000+</a:t>
            </a:r>
            <a:endParaRPr lang="en-US" sz="4200" dirty="0"/>
          </a:p>
        </p:txBody>
      </p:sp>
      <p:sp>
        <p:nvSpPr>
          <p:cNvPr id="8" name="Text 6"/>
          <p:cNvSpPr/>
          <p:nvPr/>
        </p:nvSpPr>
        <p:spPr>
          <a:xfrm>
            <a:off x="5669280" y="1828800"/>
            <a:ext cx="3017520" cy="640080"/>
          </a:xfrm>
          <a:prstGeom prst="rect">
            <a:avLst/>
          </a:prstGeom>
          <a:noFill/>
          <a:ln/>
        </p:spPr>
        <p:txBody>
          <a:bodyPr wrap="square" rtlCol="0" anchor="ctr"/>
          <a:lstStyle/>
          <a:p>
            <a:pPr marL="0" indent="0" algn="ctr">
              <a:buNone/>
            </a:pPr>
            <a:r>
              <a:rPr lang="en-US" sz="1100" i="1" dirty="0">
                <a:solidFill>
                  <a:srgbClr val="EAF1F4"/>
                </a:solidFill>
                <a:latin typeface="Calibri" pitchFamily="34" charset="0"/>
                <a:ea typeface="Calibri" pitchFamily="34" charset="-122"/>
                <a:cs typeface="Calibri" pitchFamily="34" charset="-120"/>
              </a:rPr>
              <a:t>health apps available globally</a:t>
            </a:r>
            <a:endParaRPr lang="en-US" sz="1100" dirty="0"/>
          </a:p>
          <a:p>
            <a:pPr marL="0" indent="0" algn="ctr">
              <a:buNone/>
            </a:pPr>
            <a:r>
              <a:rPr lang="en-US" sz="1100" i="1" dirty="0">
                <a:solidFill>
                  <a:srgbClr val="EAF1F4"/>
                </a:solidFill>
                <a:latin typeface="Calibri" pitchFamily="34" charset="0"/>
                <a:ea typeface="Calibri" pitchFamily="34" charset="-122"/>
                <a:cs typeface="Calibri" pitchFamily="34" charset="-120"/>
              </a:rPr>
              <a:t>(ORCHA, 2025a)</a:t>
            </a:r>
            <a:endParaRPr lang="en-US" sz="1100" dirty="0"/>
          </a:p>
        </p:txBody>
      </p:sp>
      <p:sp>
        <p:nvSpPr>
          <p:cNvPr id="9" name="Shape 7"/>
          <p:cNvSpPr/>
          <p:nvPr/>
        </p:nvSpPr>
        <p:spPr>
          <a:xfrm>
            <a:off x="5669280" y="2834640"/>
            <a:ext cx="3017520" cy="1691640"/>
          </a:xfrm>
          <a:prstGeom prst="roundRect">
            <a:avLst>
              <a:gd name="adj" fmla="val 4324"/>
            </a:avLst>
          </a:prstGeom>
          <a:solidFill>
            <a:srgbClr val="FDF3E7"/>
          </a:solidFill>
          <a:ln w="15240">
            <a:solidFill>
              <a:srgbClr val="B5781E"/>
            </a:solidFill>
            <a:prstDash val="solid"/>
          </a:ln>
          <a:effectLst>
            <a:outerShdw blurRad="76200" dist="25400" dir="2700000" algn="bl" rotWithShape="0">
              <a:srgbClr val="000000">
                <a:alpha val="12000"/>
              </a:srgbClr>
            </a:outerShdw>
          </a:effectLst>
        </p:spPr>
        <p:txBody>
          <a:bodyPr/>
          <a:lstStyle/>
          <a:p>
            <a:endParaRPr lang="en-GB"/>
          </a:p>
        </p:txBody>
      </p:sp>
      <p:sp>
        <p:nvSpPr>
          <p:cNvPr id="10" name="Text 8"/>
          <p:cNvSpPr/>
          <p:nvPr/>
        </p:nvSpPr>
        <p:spPr>
          <a:xfrm>
            <a:off x="5669280" y="2926080"/>
            <a:ext cx="3017520" cy="822960"/>
          </a:xfrm>
          <a:prstGeom prst="rect">
            <a:avLst/>
          </a:prstGeom>
          <a:noFill/>
          <a:ln/>
        </p:spPr>
        <p:txBody>
          <a:bodyPr wrap="square" rtlCol="0" anchor="ctr"/>
          <a:lstStyle/>
          <a:p>
            <a:pPr marL="0" indent="0" algn="ctr">
              <a:buNone/>
            </a:pPr>
            <a:r>
              <a:rPr lang="en-US" sz="4800" b="1" dirty="0">
                <a:solidFill>
                  <a:srgbClr val="B5781E"/>
                </a:solidFill>
                <a:latin typeface="Calibri" pitchFamily="34" charset="0"/>
                <a:ea typeface="Calibri" pitchFamily="34" charset="-122"/>
                <a:cs typeface="Calibri" pitchFamily="34" charset="-120"/>
              </a:rPr>
              <a:t>~300</a:t>
            </a:r>
            <a:endParaRPr lang="en-US" sz="4800" dirty="0"/>
          </a:p>
        </p:txBody>
      </p:sp>
      <p:sp>
        <p:nvSpPr>
          <p:cNvPr id="11" name="Text 9"/>
          <p:cNvSpPr/>
          <p:nvPr/>
        </p:nvSpPr>
        <p:spPr>
          <a:xfrm>
            <a:off x="5669280" y="3749040"/>
            <a:ext cx="3017520" cy="685800"/>
          </a:xfrm>
          <a:prstGeom prst="rect">
            <a:avLst/>
          </a:prstGeom>
          <a:noFill/>
          <a:ln/>
        </p:spPr>
        <p:txBody>
          <a:bodyPr wrap="square" rtlCol="0" anchor="ctr"/>
          <a:lstStyle/>
          <a:p>
            <a:pPr marL="0" indent="0" algn="ctr">
              <a:buNone/>
            </a:pPr>
            <a:r>
              <a:rPr lang="en-US" sz="1100" i="1" dirty="0">
                <a:solidFill>
                  <a:srgbClr val="1B2430"/>
                </a:solidFill>
                <a:latin typeface="Calibri" pitchFamily="34" charset="0"/>
                <a:ea typeface="Calibri" pitchFamily="34" charset="-122"/>
                <a:cs typeface="Calibri" pitchFamily="34" charset="-120"/>
              </a:rPr>
              <a:t>assessment criteria</a:t>
            </a:r>
            <a:endParaRPr lang="en-US" sz="1100" dirty="0"/>
          </a:p>
          <a:p>
            <a:pPr marL="0" indent="0" algn="ctr">
              <a:buNone/>
            </a:pPr>
            <a:r>
              <a:rPr lang="en-US" sz="1100" i="1" dirty="0">
                <a:solidFill>
                  <a:srgbClr val="1B2430"/>
                </a:solidFill>
                <a:latin typeface="Calibri" pitchFamily="34" charset="0"/>
                <a:ea typeface="Calibri" pitchFamily="34" charset="-122"/>
                <a:cs typeface="Calibri" pitchFamily="34" charset="-120"/>
              </a:rPr>
              <a:t>in ORCHA's review</a:t>
            </a:r>
            <a:endParaRPr lang="en-US" sz="1100" dirty="0"/>
          </a:p>
          <a:p>
            <a:pPr marL="0" indent="0" algn="ctr">
              <a:buNone/>
            </a:pPr>
            <a:r>
              <a:rPr lang="en-US" sz="1100" i="1" dirty="0">
                <a:solidFill>
                  <a:srgbClr val="1B2430"/>
                </a:solidFill>
                <a:latin typeface="Calibri" pitchFamily="34" charset="0"/>
                <a:ea typeface="Calibri" pitchFamily="34" charset="-122"/>
                <a:cs typeface="Calibri" pitchFamily="34" charset="-120"/>
              </a:rPr>
              <a:t>(ORCHA, 2025a)</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The Problem: An Unregulated Digital Health Market</a:t>
            </a:r>
            <a:endParaRPr lang="en-US" sz="2600" dirty="0"/>
          </a:p>
        </p:txBody>
      </p:sp>
      <p:sp>
        <p:nvSpPr>
          <p:cNvPr id="3" name="Shape 1"/>
          <p:cNvSpPr/>
          <p:nvPr/>
        </p:nvSpPr>
        <p:spPr>
          <a:xfrm>
            <a:off x="457200" y="804672"/>
            <a:ext cx="8229600" cy="27432"/>
          </a:xfrm>
          <a:prstGeom prst="rect">
            <a:avLst/>
          </a:prstGeom>
          <a:solidFill>
            <a:srgbClr val="C0392B"/>
          </a:solidFill>
          <a:ln w="12700">
            <a:solidFill>
              <a:srgbClr val="C0392B"/>
            </a:solidFill>
            <a:prstDash val="solid"/>
          </a:ln>
        </p:spPr>
        <p:txBody>
          <a:bodyPr/>
          <a:lstStyle/>
          <a:p>
            <a:endParaRPr lang="en-GB"/>
          </a:p>
        </p:txBody>
      </p:sp>
      <p:sp>
        <p:nvSpPr>
          <p:cNvPr id="4" name="Shape 2"/>
          <p:cNvSpPr/>
          <p:nvPr/>
        </p:nvSpPr>
        <p:spPr>
          <a:xfrm>
            <a:off x="457200" y="960120"/>
            <a:ext cx="2651760" cy="3931920"/>
          </a:xfrm>
          <a:prstGeom prst="roundRect">
            <a:avLst>
              <a:gd name="adj" fmla="val 2759"/>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5" name="Shape 3"/>
          <p:cNvSpPr/>
          <p:nvPr/>
        </p:nvSpPr>
        <p:spPr>
          <a:xfrm>
            <a:off x="1508760" y="1097280"/>
            <a:ext cx="548640" cy="548640"/>
          </a:xfrm>
          <a:prstGeom prst="ellipse">
            <a:avLst/>
          </a:prstGeom>
          <a:solidFill>
            <a:srgbClr val="C0392B"/>
          </a:solidFill>
          <a:ln w="12700">
            <a:solidFill>
              <a:srgbClr val="C0392B"/>
            </a:solidFill>
            <a:prstDash val="solid"/>
          </a:ln>
        </p:spPr>
        <p:txBody>
          <a:bodyPr/>
          <a:lstStyle/>
          <a:p>
            <a:endParaRPr lang="en-GB"/>
          </a:p>
        </p:txBody>
      </p:sp>
      <p:sp>
        <p:nvSpPr>
          <p:cNvPr id="6" name="Text 4"/>
          <p:cNvSpPr/>
          <p:nvPr/>
        </p:nvSpPr>
        <p:spPr>
          <a:xfrm>
            <a:off x="1508760" y="1097280"/>
            <a:ext cx="548640" cy="5486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1</a:t>
            </a:r>
            <a:endParaRPr lang="en-US" sz="1600" dirty="0"/>
          </a:p>
        </p:txBody>
      </p:sp>
      <p:sp>
        <p:nvSpPr>
          <p:cNvPr id="7" name="Text 5"/>
          <p:cNvSpPr/>
          <p:nvPr/>
        </p:nvSpPr>
        <p:spPr>
          <a:xfrm>
            <a:off x="548640" y="1737360"/>
            <a:ext cx="2468880" cy="685800"/>
          </a:xfrm>
          <a:prstGeom prst="rect">
            <a:avLst/>
          </a:prstGeom>
          <a:noFill/>
          <a:ln/>
        </p:spPr>
        <p:txBody>
          <a:bodyPr wrap="square" rtlCol="0" anchor="ctr"/>
          <a:lstStyle/>
          <a:p>
            <a:pPr marL="0" indent="0" algn="ctr">
              <a:buNone/>
            </a:pPr>
            <a:r>
              <a:rPr lang="en-US" sz="1200" b="1" dirty="0">
                <a:solidFill>
                  <a:srgbClr val="C0392B"/>
                </a:solidFill>
                <a:latin typeface="Calibri" pitchFamily="34" charset="0"/>
                <a:ea typeface="Calibri" pitchFamily="34" charset="-122"/>
                <a:cs typeface="Calibri" pitchFamily="34" charset="-120"/>
              </a:rPr>
              <a:t>No Standardised Quality Framework</a:t>
            </a:r>
            <a:endParaRPr lang="en-US" sz="1200" dirty="0"/>
          </a:p>
        </p:txBody>
      </p:sp>
      <p:sp>
        <p:nvSpPr>
          <p:cNvPr id="8" name="Text 6"/>
          <p:cNvSpPr/>
          <p:nvPr/>
        </p:nvSpPr>
        <p:spPr>
          <a:xfrm>
            <a:off x="548640" y="2468880"/>
            <a:ext cx="2468880" cy="219456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Professionals had no nationally agreed criteria to assess whether a health app was clinically safe, evidence-based, or fit for purpose (ORCHA, 2025a).</a:t>
            </a:r>
            <a:endParaRPr lang="en-US" sz="1100" dirty="0"/>
          </a:p>
        </p:txBody>
      </p:sp>
      <p:sp>
        <p:nvSpPr>
          <p:cNvPr id="9" name="Shape 7"/>
          <p:cNvSpPr/>
          <p:nvPr/>
        </p:nvSpPr>
        <p:spPr>
          <a:xfrm>
            <a:off x="3291840" y="960120"/>
            <a:ext cx="2651760" cy="3931920"/>
          </a:xfrm>
          <a:prstGeom prst="roundRect">
            <a:avLst>
              <a:gd name="adj" fmla="val 2759"/>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0" name="Shape 8"/>
          <p:cNvSpPr/>
          <p:nvPr/>
        </p:nvSpPr>
        <p:spPr>
          <a:xfrm>
            <a:off x="4343400" y="1097280"/>
            <a:ext cx="548640" cy="548640"/>
          </a:xfrm>
          <a:prstGeom prst="ellipse">
            <a:avLst/>
          </a:prstGeom>
          <a:solidFill>
            <a:srgbClr val="C0392B"/>
          </a:solidFill>
          <a:ln w="12700">
            <a:solidFill>
              <a:srgbClr val="C0392B"/>
            </a:solidFill>
            <a:prstDash val="solid"/>
          </a:ln>
        </p:spPr>
        <p:txBody>
          <a:bodyPr/>
          <a:lstStyle/>
          <a:p>
            <a:endParaRPr lang="en-GB"/>
          </a:p>
        </p:txBody>
      </p:sp>
      <p:sp>
        <p:nvSpPr>
          <p:cNvPr id="11" name="Text 9"/>
          <p:cNvSpPr/>
          <p:nvPr/>
        </p:nvSpPr>
        <p:spPr>
          <a:xfrm>
            <a:off x="4343400" y="1097280"/>
            <a:ext cx="548640" cy="5486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2</a:t>
            </a:r>
            <a:endParaRPr lang="en-US" sz="1600" dirty="0"/>
          </a:p>
        </p:txBody>
      </p:sp>
      <p:sp>
        <p:nvSpPr>
          <p:cNvPr id="12" name="Text 10"/>
          <p:cNvSpPr/>
          <p:nvPr/>
        </p:nvSpPr>
        <p:spPr>
          <a:xfrm>
            <a:off x="3383280" y="1737360"/>
            <a:ext cx="2468880" cy="685800"/>
          </a:xfrm>
          <a:prstGeom prst="rect">
            <a:avLst/>
          </a:prstGeom>
          <a:noFill/>
          <a:ln/>
        </p:spPr>
        <p:txBody>
          <a:bodyPr wrap="square" rtlCol="0" anchor="ctr"/>
          <a:lstStyle/>
          <a:p>
            <a:pPr marL="0" indent="0" algn="ctr">
              <a:buNone/>
            </a:pPr>
            <a:r>
              <a:rPr lang="en-US" sz="1200" b="1" dirty="0">
                <a:solidFill>
                  <a:srgbClr val="C0392B"/>
                </a:solidFill>
                <a:latin typeface="Calibri" pitchFamily="34" charset="0"/>
                <a:ea typeface="Calibri" pitchFamily="34" charset="-122"/>
                <a:cs typeface="Calibri" pitchFamily="34" charset="-120"/>
              </a:rPr>
              <a:t>Professionals Lacked Safe Guidance</a:t>
            </a:r>
            <a:endParaRPr lang="en-US" sz="1200" dirty="0"/>
          </a:p>
        </p:txBody>
      </p:sp>
      <p:sp>
        <p:nvSpPr>
          <p:cNvPr id="13" name="Text 11"/>
          <p:cNvSpPr/>
          <p:nvPr/>
        </p:nvSpPr>
        <p:spPr>
          <a:xfrm>
            <a:off x="3383280" y="2468880"/>
            <a:ext cx="2468880" cy="219456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App recommendation relied on informal judgement and word of mouth. NHS staff faced real professional risk in recommending digital tools (Leigh, Ashall-Payne and Andrews, 2020).</a:t>
            </a:r>
            <a:endParaRPr lang="en-US" sz="1100" dirty="0"/>
          </a:p>
        </p:txBody>
      </p:sp>
      <p:sp>
        <p:nvSpPr>
          <p:cNvPr id="14" name="Shape 12"/>
          <p:cNvSpPr/>
          <p:nvPr/>
        </p:nvSpPr>
        <p:spPr>
          <a:xfrm>
            <a:off x="6126480" y="960120"/>
            <a:ext cx="2651760" cy="3931920"/>
          </a:xfrm>
          <a:prstGeom prst="roundRect">
            <a:avLst>
              <a:gd name="adj" fmla="val 2759"/>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5" name="Shape 13"/>
          <p:cNvSpPr/>
          <p:nvPr/>
        </p:nvSpPr>
        <p:spPr>
          <a:xfrm>
            <a:off x="7178040" y="1097280"/>
            <a:ext cx="548640" cy="548640"/>
          </a:xfrm>
          <a:prstGeom prst="ellipse">
            <a:avLst/>
          </a:prstGeom>
          <a:solidFill>
            <a:srgbClr val="C0392B"/>
          </a:solidFill>
          <a:ln w="12700">
            <a:solidFill>
              <a:srgbClr val="C0392B"/>
            </a:solidFill>
            <a:prstDash val="solid"/>
          </a:ln>
        </p:spPr>
        <p:txBody>
          <a:bodyPr/>
          <a:lstStyle/>
          <a:p>
            <a:endParaRPr lang="en-GB"/>
          </a:p>
        </p:txBody>
      </p:sp>
      <p:sp>
        <p:nvSpPr>
          <p:cNvPr id="16" name="Text 14"/>
          <p:cNvSpPr/>
          <p:nvPr/>
        </p:nvSpPr>
        <p:spPr>
          <a:xfrm>
            <a:off x="7178040" y="1097280"/>
            <a:ext cx="548640" cy="5486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3</a:t>
            </a:r>
            <a:endParaRPr lang="en-US" sz="1600" dirty="0"/>
          </a:p>
        </p:txBody>
      </p:sp>
      <p:sp>
        <p:nvSpPr>
          <p:cNvPr id="17" name="Text 15"/>
          <p:cNvSpPr/>
          <p:nvPr/>
        </p:nvSpPr>
        <p:spPr>
          <a:xfrm>
            <a:off x="6217920" y="1737360"/>
            <a:ext cx="2468880" cy="685800"/>
          </a:xfrm>
          <a:prstGeom prst="rect">
            <a:avLst/>
          </a:prstGeom>
          <a:noFill/>
          <a:ln/>
        </p:spPr>
        <p:txBody>
          <a:bodyPr wrap="square" rtlCol="0" anchor="ctr"/>
          <a:lstStyle/>
          <a:p>
            <a:pPr marL="0" indent="0" algn="ctr">
              <a:buNone/>
            </a:pPr>
            <a:r>
              <a:rPr lang="en-US" sz="1200" b="1" dirty="0">
                <a:solidFill>
                  <a:srgbClr val="C0392B"/>
                </a:solidFill>
                <a:latin typeface="Calibri" pitchFamily="34" charset="0"/>
                <a:ea typeface="Calibri" pitchFamily="34" charset="-122"/>
                <a:cs typeface="Calibri" pitchFamily="34" charset="-120"/>
              </a:rPr>
              <a:t>Data Privacy Largely Unverified</a:t>
            </a:r>
            <a:endParaRPr lang="en-US" sz="1200" dirty="0"/>
          </a:p>
        </p:txBody>
      </p:sp>
      <p:sp>
        <p:nvSpPr>
          <p:cNvPr id="18" name="Text 16"/>
          <p:cNvSpPr/>
          <p:nvPr/>
        </p:nvSpPr>
        <p:spPr>
          <a:xfrm>
            <a:off x="6217920" y="2468880"/>
            <a:ext cx="2468880" cy="219456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Health data is 'special category' data under UK GDPR, yet most apps entered use without documented Data Protection Impact Assessments (CMS Law, 2025).</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The Solution: What is ORCHA?</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Shape 2"/>
          <p:cNvSpPr/>
          <p:nvPr/>
        </p:nvSpPr>
        <p:spPr>
          <a:xfrm>
            <a:off x="457200" y="960120"/>
            <a:ext cx="3840480" cy="1371600"/>
          </a:xfrm>
          <a:prstGeom prst="roundRect">
            <a:avLst>
              <a:gd name="adj" fmla="val 5333"/>
            </a:avLst>
          </a:prstGeom>
          <a:solidFill>
            <a:srgbClr val="1B3A5C"/>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5" name="Text 3"/>
          <p:cNvSpPr/>
          <p:nvPr/>
        </p:nvSpPr>
        <p:spPr>
          <a:xfrm>
            <a:off x="548640" y="1005840"/>
            <a:ext cx="3657600" cy="1234440"/>
          </a:xfrm>
          <a:prstGeom prst="rect">
            <a:avLst/>
          </a:prstGeom>
          <a:noFill/>
          <a:ln/>
        </p:spPr>
        <p:txBody>
          <a:bodyPr wrap="square"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Organisation for the</a:t>
            </a:r>
            <a:endParaRPr lang="en-US" sz="1500" dirty="0"/>
          </a:p>
          <a:p>
            <a:pPr marL="0" indent="0" algn="ctr">
              <a:buNone/>
            </a:pPr>
            <a:r>
              <a:rPr lang="en-US" sz="1500" b="1" dirty="0">
                <a:solidFill>
                  <a:srgbClr val="FFFFFF"/>
                </a:solidFill>
                <a:latin typeface="Calibri" pitchFamily="34" charset="0"/>
                <a:ea typeface="Calibri" pitchFamily="34" charset="-122"/>
                <a:cs typeface="Calibri" pitchFamily="34" charset="-120"/>
              </a:rPr>
              <a:t>Review of Care and Health Apps</a:t>
            </a:r>
            <a:endParaRPr lang="en-US" sz="1500" dirty="0"/>
          </a:p>
        </p:txBody>
      </p:sp>
      <p:sp>
        <p:nvSpPr>
          <p:cNvPr id="6" name="Shape 4"/>
          <p:cNvSpPr/>
          <p:nvPr/>
        </p:nvSpPr>
        <p:spPr>
          <a:xfrm>
            <a:off x="4434840" y="960120"/>
            <a:ext cx="4251960" cy="1371600"/>
          </a:xfrm>
          <a:prstGeom prst="roundRect">
            <a:avLst>
              <a:gd name="adj" fmla="val 5333"/>
            </a:avLst>
          </a:prstGeom>
          <a:solidFill>
            <a:srgbClr val="EAF1F4"/>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7" name="Text 5"/>
          <p:cNvSpPr/>
          <p:nvPr/>
        </p:nvSpPr>
        <p:spPr>
          <a:xfrm>
            <a:off x="4526280" y="1005840"/>
            <a:ext cx="4069080" cy="1234440"/>
          </a:xfrm>
          <a:prstGeom prst="rect">
            <a:avLst/>
          </a:prstGeom>
          <a:noFill/>
          <a:ln/>
        </p:spPr>
        <p:txBody>
          <a:bodyPr wrap="square" rtlCol="0" anchor="ctr"/>
          <a:lstStyle/>
          <a:p>
            <a:pPr marL="0" indent="0" algn="l">
              <a:buNone/>
            </a:pPr>
            <a:r>
              <a:rPr lang="en-US" sz="1200" dirty="0">
                <a:solidFill>
                  <a:srgbClr val="1B2430"/>
                </a:solidFill>
                <a:latin typeface="Calibri" pitchFamily="34" charset="0"/>
                <a:ea typeface="Calibri" pitchFamily="34" charset="-122"/>
                <a:cs typeface="Calibri" pitchFamily="34" charset="-120"/>
              </a:rPr>
              <a:t>Founded 2015 by NHS clinicians in response to the unregulated growth of digital health apps. Now operates across the UK, serving NHS organisations, Integrated Care Boards (ICBs), and local authority adult social care services (ORCHA, 2025a; NHS Innovation Accelerator, 2020).</a:t>
            </a:r>
            <a:endParaRPr lang="en-US" sz="1200" dirty="0"/>
          </a:p>
        </p:txBody>
      </p:sp>
      <p:sp>
        <p:nvSpPr>
          <p:cNvPr id="8" name="Shape 6"/>
          <p:cNvSpPr/>
          <p:nvPr/>
        </p:nvSpPr>
        <p:spPr>
          <a:xfrm>
            <a:off x="457200" y="2514600"/>
            <a:ext cx="2651760" cy="2377440"/>
          </a:xfrm>
          <a:prstGeom prst="roundRect">
            <a:avLst>
              <a:gd name="adj" fmla="val 3077"/>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9" name="Text 7"/>
          <p:cNvSpPr/>
          <p:nvPr/>
        </p:nvSpPr>
        <p:spPr>
          <a:xfrm>
            <a:off x="548640" y="2606040"/>
            <a:ext cx="2468880" cy="411480"/>
          </a:xfrm>
          <a:prstGeom prst="rect">
            <a:avLst/>
          </a:prstGeom>
          <a:noFill/>
          <a:ln/>
        </p:spPr>
        <p:txBody>
          <a:bodyPr wrap="square" rtlCol="0" anchor="ctr"/>
          <a:lstStyle/>
          <a:p>
            <a:pPr marL="0" indent="0" algn="ctr">
              <a:buNone/>
            </a:pPr>
            <a:r>
              <a:rPr lang="en-US" sz="1300" b="1" dirty="0">
                <a:solidFill>
                  <a:srgbClr val="2E8B8B"/>
                </a:solidFill>
                <a:latin typeface="Calibri" pitchFamily="34" charset="0"/>
                <a:ea typeface="Calibri" pitchFamily="34" charset="-122"/>
                <a:cs typeface="Calibri" pitchFamily="34" charset="-120"/>
              </a:rPr>
              <a:t>Assessment</a:t>
            </a:r>
            <a:endParaRPr lang="en-US" sz="1300" dirty="0"/>
          </a:p>
        </p:txBody>
      </p:sp>
      <p:sp>
        <p:nvSpPr>
          <p:cNvPr id="10" name="Text 8"/>
          <p:cNvSpPr/>
          <p:nvPr/>
        </p:nvSpPr>
        <p:spPr>
          <a:xfrm>
            <a:off x="548640" y="3063240"/>
            <a:ext cx="2468880" cy="169164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Reviews ~300 criteria across clinical assurance, data &amp; privacy, evidence, and usability for every app submitted (ORCHA, 2025a).</a:t>
            </a:r>
            <a:endParaRPr lang="en-US" sz="1100" dirty="0"/>
          </a:p>
        </p:txBody>
      </p:sp>
      <p:sp>
        <p:nvSpPr>
          <p:cNvPr id="11" name="Shape 9"/>
          <p:cNvSpPr/>
          <p:nvPr/>
        </p:nvSpPr>
        <p:spPr>
          <a:xfrm>
            <a:off x="3291840" y="2514600"/>
            <a:ext cx="2651760" cy="2377440"/>
          </a:xfrm>
          <a:prstGeom prst="roundRect">
            <a:avLst>
              <a:gd name="adj" fmla="val 307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2" name="Text 10"/>
          <p:cNvSpPr/>
          <p:nvPr/>
        </p:nvSpPr>
        <p:spPr>
          <a:xfrm>
            <a:off x="3383280" y="2606040"/>
            <a:ext cx="2468880" cy="411480"/>
          </a:xfrm>
          <a:prstGeom prst="rect">
            <a:avLst/>
          </a:prstGeom>
          <a:noFill/>
          <a:ln/>
        </p:spPr>
        <p:txBody>
          <a:bodyPr wrap="square" rtlCol="0" anchor="ctr"/>
          <a:lstStyle/>
          <a:p>
            <a:pPr marL="0" indent="0" algn="ctr">
              <a:buNone/>
            </a:pPr>
            <a:r>
              <a:rPr lang="en-US" sz="1300" b="1" dirty="0">
                <a:solidFill>
                  <a:srgbClr val="2E7D32"/>
                </a:solidFill>
                <a:latin typeface="Calibri" pitchFamily="34" charset="0"/>
                <a:ea typeface="Calibri" pitchFamily="34" charset="-122"/>
                <a:cs typeface="Calibri" pitchFamily="34" charset="-120"/>
              </a:rPr>
              <a:t>App Libraries</a:t>
            </a:r>
            <a:endParaRPr lang="en-US" sz="1300" dirty="0"/>
          </a:p>
        </p:txBody>
      </p:sp>
      <p:sp>
        <p:nvSpPr>
          <p:cNvPr id="13" name="Text 11"/>
          <p:cNvSpPr/>
          <p:nvPr/>
        </p:nvSpPr>
        <p:spPr>
          <a:xfrm>
            <a:off x="3383280" y="3063240"/>
            <a:ext cx="2468880" cy="169164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Curates trusted digital health libraries embedded in NHS, ICB, and local authority services, a formulary model for digital tools (ORCHA, 2025b).</a:t>
            </a:r>
            <a:endParaRPr lang="en-US" sz="1100" dirty="0"/>
          </a:p>
        </p:txBody>
      </p:sp>
      <p:sp>
        <p:nvSpPr>
          <p:cNvPr id="14" name="Shape 12"/>
          <p:cNvSpPr/>
          <p:nvPr/>
        </p:nvSpPr>
        <p:spPr>
          <a:xfrm>
            <a:off x="6126480" y="2514600"/>
            <a:ext cx="2651760" cy="2377440"/>
          </a:xfrm>
          <a:prstGeom prst="roundRect">
            <a:avLst>
              <a:gd name="adj" fmla="val 3077"/>
            </a:avLst>
          </a:prstGeom>
          <a:solidFill>
            <a:srgbClr val="FDF3E7"/>
          </a:solidFill>
          <a:ln w="15240">
            <a:solidFill>
              <a:srgbClr val="B5781E"/>
            </a:solidFill>
            <a:prstDash val="solid"/>
          </a:ln>
          <a:effectLst>
            <a:outerShdw blurRad="76200" dist="25400" dir="2700000" algn="bl" rotWithShape="0">
              <a:srgbClr val="000000">
                <a:alpha val="12000"/>
              </a:srgbClr>
            </a:outerShdw>
          </a:effectLst>
        </p:spPr>
        <p:txBody>
          <a:bodyPr/>
          <a:lstStyle/>
          <a:p>
            <a:endParaRPr lang="en-GB"/>
          </a:p>
        </p:txBody>
      </p:sp>
      <p:sp>
        <p:nvSpPr>
          <p:cNvPr id="15" name="Text 13"/>
          <p:cNvSpPr/>
          <p:nvPr/>
        </p:nvSpPr>
        <p:spPr>
          <a:xfrm>
            <a:off x="6217920" y="2606040"/>
            <a:ext cx="2468880" cy="411480"/>
          </a:xfrm>
          <a:prstGeom prst="rect">
            <a:avLst/>
          </a:prstGeom>
          <a:noFill/>
          <a:ln/>
        </p:spPr>
        <p:txBody>
          <a:bodyPr wrap="square" rtlCol="0" anchor="ctr"/>
          <a:lstStyle/>
          <a:p>
            <a:pPr marL="0" indent="0" algn="ctr">
              <a:buNone/>
            </a:pPr>
            <a:r>
              <a:rPr lang="en-US" sz="1300" b="1" dirty="0">
                <a:solidFill>
                  <a:srgbClr val="B5781E"/>
                </a:solidFill>
                <a:latin typeface="Calibri" pitchFamily="34" charset="0"/>
                <a:ea typeface="Calibri" pitchFamily="34" charset="-122"/>
                <a:cs typeface="Calibri" pitchFamily="34" charset="-120"/>
              </a:rPr>
              <a:t>Continuous Monitoring</a:t>
            </a:r>
            <a:endParaRPr lang="en-US" sz="1300" dirty="0"/>
          </a:p>
        </p:txBody>
      </p:sp>
      <p:sp>
        <p:nvSpPr>
          <p:cNvPr id="16" name="Text 14"/>
          <p:cNvSpPr/>
          <p:nvPr/>
        </p:nvSpPr>
        <p:spPr>
          <a:xfrm>
            <a:off x="6217920" y="3063240"/>
            <a:ext cx="2468880" cy="1691640"/>
          </a:xfrm>
          <a:prstGeom prst="rect">
            <a:avLst/>
          </a:prstGeom>
          <a:noFill/>
          <a:ln/>
        </p:spPr>
        <p:txBody>
          <a:bodyPr wrap="square" rtlCol="0" anchor="t"/>
          <a:lstStyle/>
          <a:p>
            <a:pPr marL="0" indent="0" algn="l">
              <a:buNone/>
            </a:pPr>
            <a:r>
              <a:rPr lang="en-US" sz="1100" dirty="0">
                <a:solidFill>
                  <a:srgbClr val="1B2430"/>
                </a:solidFill>
                <a:latin typeface="Calibri" pitchFamily="34" charset="0"/>
                <a:ea typeface="Calibri" pitchFamily="34" charset="-122"/>
                <a:cs typeface="Calibri" pitchFamily="34" charset="-120"/>
              </a:rPr>
              <a:t>Apps are re-reviewed as updates occur. Listed apps must maintain compliance with DTAC and NICE standards (NHS England Transformation Directorate, 2026).</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Policy Alignment: The National Framework</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Text 2"/>
          <p:cNvSpPr/>
          <p:nvPr/>
        </p:nvSpPr>
        <p:spPr>
          <a:xfrm>
            <a:off x="457200" y="886968"/>
            <a:ext cx="8229600" cy="347472"/>
          </a:xfrm>
          <a:prstGeom prst="rect">
            <a:avLst/>
          </a:prstGeom>
          <a:noFill/>
          <a:ln/>
        </p:spPr>
        <p:txBody>
          <a:bodyPr wrap="square" rtlCol="0" anchor="ctr"/>
          <a:lstStyle/>
          <a:p>
            <a:pPr marL="0" indent="0" algn="l">
              <a:buNone/>
            </a:pPr>
            <a:r>
              <a:rPr lang="en-US" sz="1200" i="1" dirty="0">
                <a:solidFill>
                  <a:srgbClr val="5A6470"/>
                </a:solidFill>
                <a:latin typeface="Calibri" pitchFamily="34" charset="0"/>
                <a:ea typeface="Calibri" pitchFamily="34" charset="-122"/>
                <a:cs typeface="Calibri" pitchFamily="34" charset="-120"/>
              </a:rPr>
              <a:t>ORCHA does not operate in isolation — it aligns with and reinforces multiple layers of UK health and social care policy:</a:t>
            </a:r>
            <a:endParaRPr lang="en-US" sz="1200" dirty="0"/>
          </a:p>
        </p:txBody>
      </p:sp>
      <p:sp>
        <p:nvSpPr>
          <p:cNvPr id="5" name="Shape 3"/>
          <p:cNvSpPr/>
          <p:nvPr/>
        </p:nvSpPr>
        <p:spPr>
          <a:xfrm>
            <a:off x="457200" y="1261872"/>
            <a:ext cx="4069080" cy="1737360"/>
          </a:xfrm>
          <a:prstGeom prst="roundRect">
            <a:avLst>
              <a:gd name="adj" fmla="val 4211"/>
            </a:avLst>
          </a:prstGeom>
          <a:solidFill>
            <a:srgbClr val="EAF1F4"/>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6" name="Text 4"/>
          <p:cNvSpPr/>
          <p:nvPr/>
        </p:nvSpPr>
        <p:spPr>
          <a:xfrm>
            <a:off x="548640" y="1335024"/>
            <a:ext cx="685800" cy="365760"/>
          </a:xfrm>
          <a:prstGeom prst="rect">
            <a:avLst/>
          </a:prstGeom>
          <a:solidFill>
            <a:srgbClr val="1B3A5C"/>
          </a:solid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DTAC</a:t>
            </a:r>
            <a:endParaRPr lang="en-US" sz="900" dirty="0"/>
          </a:p>
        </p:txBody>
      </p:sp>
      <p:sp>
        <p:nvSpPr>
          <p:cNvPr id="7" name="Text 5"/>
          <p:cNvSpPr/>
          <p:nvPr/>
        </p:nvSpPr>
        <p:spPr>
          <a:xfrm>
            <a:off x="1325880" y="1335024"/>
            <a:ext cx="3063240" cy="365760"/>
          </a:xfrm>
          <a:prstGeom prst="rect">
            <a:avLst/>
          </a:prstGeom>
          <a:noFill/>
          <a:ln/>
        </p:spPr>
        <p:txBody>
          <a:bodyPr wrap="square" rtlCol="0" anchor="ctr"/>
          <a:lstStyle/>
          <a:p>
            <a:pPr marL="0" indent="0" algn="l">
              <a:buNone/>
            </a:pPr>
            <a:r>
              <a:rPr lang="en-US" sz="1200" b="1" dirty="0">
                <a:solidFill>
                  <a:srgbClr val="1B3A5C"/>
                </a:solidFill>
                <a:latin typeface="Calibri" pitchFamily="34" charset="0"/>
                <a:ea typeface="Calibri" pitchFamily="34" charset="-122"/>
                <a:cs typeface="Calibri" pitchFamily="34" charset="-120"/>
              </a:rPr>
              <a:t>Digital Technology Assessment Criteria</a:t>
            </a:r>
            <a:endParaRPr lang="en-US" sz="1200" dirty="0"/>
          </a:p>
        </p:txBody>
      </p:sp>
      <p:sp>
        <p:nvSpPr>
          <p:cNvPr id="8" name="Text 6"/>
          <p:cNvSpPr/>
          <p:nvPr/>
        </p:nvSpPr>
        <p:spPr>
          <a:xfrm>
            <a:off x="548640" y="1737360"/>
            <a:ext cx="3886200" cy="1188720"/>
          </a:xfrm>
          <a:prstGeom prst="rect">
            <a:avLst/>
          </a:prstGeom>
          <a:noFill/>
          <a:ln/>
        </p:spPr>
        <p:txBody>
          <a:bodyPr wrap="square" rtlCol="0" anchor="t"/>
          <a:lstStyle/>
          <a:p>
            <a:pPr marL="0" indent="0" algn="l">
              <a:buNone/>
            </a:pPr>
            <a:r>
              <a:rPr lang="en-US" sz="1050" dirty="0">
                <a:solidFill>
                  <a:srgbClr val="1B2430"/>
                </a:solidFill>
                <a:latin typeface="Calibri" pitchFamily="34" charset="0"/>
                <a:ea typeface="Calibri" pitchFamily="34" charset="-122"/>
                <a:cs typeface="Calibri" pitchFamily="34" charset="-120"/>
              </a:rPr>
              <a:t>Mandatory NHS procurement baseline. ORCHA's review is cross-referenced to DTAC requirements, meaning listed apps meet the same standards as any commissioned NHS digital technology (NHS England Transformation Directorate, 2026).</a:t>
            </a:r>
            <a:endParaRPr lang="en-US" sz="1050" dirty="0"/>
          </a:p>
        </p:txBody>
      </p:sp>
      <p:sp>
        <p:nvSpPr>
          <p:cNvPr id="9" name="Shape 7"/>
          <p:cNvSpPr/>
          <p:nvPr/>
        </p:nvSpPr>
        <p:spPr>
          <a:xfrm>
            <a:off x="4800600" y="1261872"/>
            <a:ext cx="4069080" cy="1737360"/>
          </a:xfrm>
          <a:prstGeom prst="roundRect">
            <a:avLst>
              <a:gd name="adj" fmla="val 4211"/>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10" name="Text 8"/>
          <p:cNvSpPr/>
          <p:nvPr/>
        </p:nvSpPr>
        <p:spPr>
          <a:xfrm>
            <a:off x="4892040" y="1335024"/>
            <a:ext cx="685800" cy="365760"/>
          </a:xfrm>
          <a:prstGeom prst="rect">
            <a:avLst/>
          </a:prstGeom>
          <a:solidFill>
            <a:srgbClr val="2E8B8B"/>
          </a:solid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NICE</a:t>
            </a:r>
            <a:endParaRPr lang="en-US" sz="900" dirty="0"/>
          </a:p>
        </p:txBody>
      </p:sp>
      <p:sp>
        <p:nvSpPr>
          <p:cNvPr id="11" name="Text 9"/>
          <p:cNvSpPr/>
          <p:nvPr/>
        </p:nvSpPr>
        <p:spPr>
          <a:xfrm>
            <a:off x="5669280" y="1335024"/>
            <a:ext cx="3063240" cy="365760"/>
          </a:xfrm>
          <a:prstGeom prst="rect">
            <a:avLst/>
          </a:prstGeom>
          <a:noFill/>
          <a:ln/>
        </p:spPr>
        <p:txBody>
          <a:bodyPr wrap="square" rtlCol="0" anchor="ctr"/>
          <a:lstStyle/>
          <a:p>
            <a:pPr marL="0" indent="0" algn="l">
              <a:buNone/>
            </a:pPr>
            <a:r>
              <a:rPr lang="en-US" sz="1200" b="1" dirty="0">
                <a:solidFill>
                  <a:srgbClr val="2E8B8B"/>
                </a:solidFill>
                <a:latin typeface="Calibri" pitchFamily="34" charset="0"/>
                <a:ea typeface="Calibri" pitchFamily="34" charset="-122"/>
                <a:cs typeface="Calibri" pitchFamily="34" charset="-120"/>
              </a:rPr>
              <a:t>Evidence Standards Framework</a:t>
            </a:r>
            <a:endParaRPr lang="en-US" sz="1200" dirty="0"/>
          </a:p>
        </p:txBody>
      </p:sp>
      <p:sp>
        <p:nvSpPr>
          <p:cNvPr id="12" name="Text 10"/>
          <p:cNvSpPr/>
          <p:nvPr/>
        </p:nvSpPr>
        <p:spPr>
          <a:xfrm>
            <a:off x="4892040" y="1737360"/>
            <a:ext cx="3886200" cy="1188720"/>
          </a:xfrm>
          <a:prstGeom prst="rect">
            <a:avLst/>
          </a:prstGeom>
          <a:noFill/>
          <a:ln/>
        </p:spPr>
        <p:txBody>
          <a:bodyPr wrap="square" rtlCol="0" anchor="t"/>
          <a:lstStyle/>
          <a:p>
            <a:pPr marL="0" indent="0" algn="l">
              <a:buNone/>
            </a:pPr>
            <a:r>
              <a:rPr lang="en-US" sz="1050" dirty="0">
                <a:solidFill>
                  <a:srgbClr val="1B2430"/>
                </a:solidFill>
                <a:latin typeface="Calibri" pitchFamily="34" charset="0"/>
                <a:ea typeface="Calibri" pitchFamily="34" charset="-122"/>
                <a:cs typeface="Calibri" pitchFamily="34" charset="-120"/>
              </a:rPr>
              <a:t>Tiers digital health technologies by risk and required evidence level. ORCHA's assessment maps to this framework, ensuring proportionality of scrutiny (NICE, 2025).</a:t>
            </a:r>
            <a:endParaRPr lang="en-US" sz="1050" dirty="0"/>
          </a:p>
        </p:txBody>
      </p:sp>
      <p:sp>
        <p:nvSpPr>
          <p:cNvPr id="13" name="Shape 11"/>
          <p:cNvSpPr/>
          <p:nvPr/>
        </p:nvSpPr>
        <p:spPr>
          <a:xfrm>
            <a:off x="457200" y="3090672"/>
            <a:ext cx="2651760" cy="1810512"/>
          </a:xfrm>
          <a:prstGeom prst="roundRect">
            <a:avLst>
              <a:gd name="adj" fmla="val 4040"/>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4" name="Text 12"/>
          <p:cNvSpPr/>
          <p:nvPr/>
        </p:nvSpPr>
        <p:spPr>
          <a:xfrm>
            <a:off x="548640" y="3163824"/>
            <a:ext cx="640080" cy="320040"/>
          </a:xfrm>
          <a:prstGeom prst="rect">
            <a:avLst/>
          </a:prstGeom>
          <a:solidFill>
            <a:srgbClr val="2E7D32"/>
          </a:solidFill>
          <a:ln/>
        </p:spPr>
        <p:txBody>
          <a:bodyPr wrap="square"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WGLL</a:t>
            </a:r>
            <a:endParaRPr lang="en-US" sz="800" dirty="0"/>
          </a:p>
        </p:txBody>
      </p:sp>
      <p:sp>
        <p:nvSpPr>
          <p:cNvPr id="15" name="Text 13"/>
          <p:cNvSpPr/>
          <p:nvPr/>
        </p:nvSpPr>
        <p:spPr>
          <a:xfrm>
            <a:off x="1234440" y="3163824"/>
            <a:ext cx="1783080" cy="320040"/>
          </a:xfrm>
          <a:prstGeom prst="rect">
            <a:avLst/>
          </a:prstGeom>
          <a:noFill/>
          <a:ln/>
        </p:spPr>
        <p:txBody>
          <a:bodyPr wrap="square" rtlCol="0" anchor="ctr"/>
          <a:lstStyle/>
          <a:p>
            <a:pPr marL="0" indent="0" algn="l">
              <a:buNone/>
            </a:pPr>
            <a:r>
              <a:rPr lang="en-US" sz="1100" b="1" dirty="0">
                <a:solidFill>
                  <a:srgbClr val="2E7D32"/>
                </a:solidFill>
                <a:latin typeface="Calibri" pitchFamily="34" charset="0"/>
                <a:ea typeface="Calibri" pitchFamily="34" charset="-122"/>
                <a:cs typeface="Calibri" pitchFamily="34" charset="-120"/>
              </a:rPr>
              <a:t>What Good Looks Like Framework</a:t>
            </a:r>
            <a:endParaRPr lang="en-US" sz="1100" dirty="0"/>
          </a:p>
        </p:txBody>
      </p:sp>
      <p:sp>
        <p:nvSpPr>
          <p:cNvPr id="16" name="Text 14"/>
          <p:cNvSpPr/>
          <p:nvPr/>
        </p:nvSpPr>
        <p:spPr>
          <a:xfrm>
            <a:off x="548640" y="3520440"/>
            <a:ext cx="2468880" cy="1280160"/>
          </a:xfrm>
          <a:prstGeom prst="rect">
            <a:avLst/>
          </a:prstGeom>
          <a:noFill/>
          <a:ln/>
        </p:spPr>
        <p:txBody>
          <a:bodyPr wrap="square" rtlCol="0" anchor="t"/>
          <a:lstStyle/>
          <a:p>
            <a:pPr marL="0" indent="0" algn="l">
              <a:buNone/>
            </a:pPr>
            <a:r>
              <a:rPr lang="en-US" sz="1000" dirty="0">
                <a:solidFill>
                  <a:srgbClr val="1B2430"/>
                </a:solidFill>
                <a:latin typeface="Calibri" pitchFamily="34" charset="0"/>
                <a:ea typeface="Calibri" pitchFamily="34" charset="-122"/>
                <a:cs typeface="Calibri" pitchFamily="34" charset="-120"/>
              </a:rPr>
              <a:t>NHSE's framework for digital maturity identifies workforce confidence and capability as critical success factors, the same barriers ORCHA addresses through assured libraries (NHS England, 2021).</a:t>
            </a:r>
            <a:endParaRPr lang="en-US" sz="1000" dirty="0"/>
          </a:p>
        </p:txBody>
      </p:sp>
      <p:sp>
        <p:nvSpPr>
          <p:cNvPr id="17" name="Shape 15"/>
          <p:cNvSpPr/>
          <p:nvPr/>
        </p:nvSpPr>
        <p:spPr>
          <a:xfrm>
            <a:off x="3291840" y="3090672"/>
            <a:ext cx="2651760" cy="1810512"/>
          </a:xfrm>
          <a:prstGeom prst="roundRect">
            <a:avLst>
              <a:gd name="adj" fmla="val 4040"/>
            </a:avLst>
          </a:prstGeom>
          <a:solidFill>
            <a:srgbClr val="FDF3E7"/>
          </a:solidFill>
          <a:ln w="15240">
            <a:solidFill>
              <a:srgbClr val="B5781E"/>
            </a:solidFill>
            <a:prstDash val="solid"/>
          </a:ln>
          <a:effectLst>
            <a:outerShdw blurRad="76200" dist="25400" dir="2700000" algn="bl" rotWithShape="0">
              <a:srgbClr val="000000">
                <a:alpha val="12000"/>
              </a:srgbClr>
            </a:outerShdw>
          </a:effectLst>
        </p:spPr>
        <p:txBody>
          <a:bodyPr/>
          <a:lstStyle/>
          <a:p>
            <a:endParaRPr lang="en-GB"/>
          </a:p>
        </p:txBody>
      </p:sp>
      <p:sp>
        <p:nvSpPr>
          <p:cNvPr id="18" name="Text 16"/>
          <p:cNvSpPr/>
          <p:nvPr/>
        </p:nvSpPr>
        <p:spPr>
          <a:xfrm>
            <a:off x="3383280" y="3163824"/>
            <a:ext cx="640080" cy="320040"/>
          </a:xfrm>
          <a:prstGeom prst="rect">
            <a:avLst/>
          </a:prstGeom>
          <a:solidFill>
            <a:srgbClr val="B5781E"/>
          </a:solidFill>
          <a:ln/>
        </p:spPr>
        <p:txBody>
          <a:bodyPr wrap="square"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PLAN</a:t>
            </a:r>
            <a:endParaRPr lang="en-US" sz="800" dirty="0"/>
          </a:p>
        </p:txBody>
      </p:sp>
      <p:sp>
        <p:nvSpPr>
          <p:cNvPr id="19" name="Text 17"/>
          <p:cNvSpPr/>
          <p:nvPr/>
        </p:nvSpPr>
        <p:spPr>
          <a:xfrm>
            <a:off x="4069080" y="3163824"/>
            <a:ext cx="1783080" cy="320040"/>
          </a:xfrm>
          <a:prstGeom prst="rect">
            <a:avLst/>
          </a:prstGeom>
          <a:noFill/>
          <a:ln/>
        </p:spPr>
        <p:txBody>
          <a:bodyPr wrap="square" rtlCol="0" anchor="ctr"/>
          <a:lstStyle/>
          <a:p>
            <a:pPr marL="0" indent="0" algn="l">
              <a:buNone/>
            </a:pPr>
            <a:r>
              <a:rPr lang="en-US" sz="1100" b="1" dirty="0">
                <a:solidFill>
                  <a:srgbClr val="B5781E"/>
                </a:solidFill>
                <a:latin typeface="Calibri" pitchFamily="34" charset="0"/>
                <a:ea typeface="Calibri" pitchFamily="34" charset="-122"/>
                <a:cs typeface="Calibri" pitchFamily="34" charset="-120"/>
              </a:rPr>
              <a:t>A Plan for Digital Health &amp; Social Care</a:t>
            </a:r>
            <a:endParaRPr lang="en-US" sz="1100" dirty="0"/>
          </a:p>
        </p:txBody>
      </p:sp>
      <p:sp>
        <p:nvSpPr>
          <p:cNvPr id="20" name="Text 18"/>
          <p:cNvSpPr/>
          <p:nvPr/>
        </p:nvSpPr>
        <p:spPr>
          <a:xfrm>
            <a:off x="3383280" y="3520440"/>
            <a:ext cx="2468880" cy="1280160"/>
          </a:xfrm>
          <a:prstGeom prst="rect">
            <a:avLst/>
          </a:prstGeom>
          <a:noFill/>
          <a:ln/>
        </p:spPr>
        <p:txBody>
          <a:bodyPr wrap="square" rtlCol="0" anchor="t"/>
          <a:lstStyle/>
          <a:p>
            <a:pPr marL="0" indent="0" algn="l">
              <a:buNone/>
            </a:pPr>
            <a:r>
              <a:rPr lang="en-US" sz="1000" dirty="0">
                <a:solidFill>
                  <a:srgbClr val="1B2430"/>
                </a:solidFill>
                <a:latin typeface="Calibri" pitchFamily="34" charset="0"/>
                <a:ea typeface="Calibri" pitchFamily="34" charset="-122"/>
                <a:cs typeface="Calibri" pitchFamily="34" charset="-120"/>
              </a:rPr>
              <a:t>The UK government's 2022 national digital strategy commits to embedding digital tools in care pathways. ORCHA's library model is a direct enabler of this ambition (DHSC, 2022).</a:t>
            </a:r>
            <a:endParaRPr lang="en-US" sz="1000" dirty="0"/>
          </a:p>
        </p:txBody>
      </p:sp>
      <p:sp>
        <p:nvSpPr>
          <p:cNvPr id="21" name="Shape 19"/>
          <p:cNvSpPr/>
          <p:nvPr/>
        </p:nvSpPr>
        <p:spPr>
          <a:xfrm>
            <a:off x="6126480" y="3090672"/>
            <a:ext cx="2651760" cy="1810512"/>
          </a:xfrm>
          <a:prstGeom prst="roundRect">
            <a:avLst>
              <a:gd name="adj" fmla="val 4040"/>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22" name="Text 20"/>
          <p:cNvSpPr/>
          <p:nvPr/>
        </p:nvSpPr>
        <p:spPr>
          <a:xfrm>
            <a:off x="6217920" y="3163824"/>
            <a:ext cx="640080" cy="320040"/>
          </a:xfrm>
          <a:prstGeom prst="rect">
            <a:avLst/>
          </a:prstGeom>
          <a:solidFill>
            <a:srgbClr val="C0392B"/>
          </a:solidFill>
          <a:ln/>
        </p:spPr>
        <p:txBody>
          <a:bodyPr wrap="square"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GDPR</a:t>
            </a:r>
            <a:endParaRPr lang="en-US" sz="800" dirty="0"/>
          </a:p>
        </p:txBody>
      </p:sp>
      <p:sp>
        <p:nvSpPr>
          <p:cNvPr id="23" name="Text 21"/>
          <p:cNvSpPr/>
          <p:nvPr/>
        </p:nvSpPr>
        <p:spPr>
          <a:xfrm>
            <a:off x="6903720" y="3163824"/>
            <a:ext cx="1783080" cy="320040"/>
          </a:xfrm>
          <a:prstGeom prst="rect">
            <a:avLst/>
          </a:prstGeom>
          <a:noFill/>
          <a:ln/>
        </p:spPr>
        <p:txBody>
          <a:bodyPr wrap="square" rtlCol="0" anchor="ctr"/>
          <a:lstStyle/>
          <a:p>
            <a:pPr marL="0" indent="0" algn="l">
              <a:buNone/>
            </a:pPr>
            <a:r>
              <a:rPr lang="en-US" sz="1100" b="1" dirty="0">
                <a:solidFill>
                  <a:srgbClr val="C0392B"/>
                </a:solidFill>
                <a:latin typeface="Calibri" pitchFamily="34" charset="0"/>
                <a:ea typeface="Calibri" pitchFamily="34" charset="-122"/>
                <a:cs typeface="Calibri" pitchFamily="34" charset="-120"/>
              </a:rPr>
              <a:t>UK GDPR / Data Protection Act 2018</a:t>
            </a:r>
            <a:endParaRPr lang="en-US" sz="1100" dirty="0"/>
          </a:p>
        </p:txBody>
      </p:sp>
      <p:sp>
        <p:nvSpPr>
          <p:cNvPr id="24" name="Text 22"/>
          <p:cNvSpPr/>
          <p:nvPr/>
        </p:nvSpPr>
        <p:spPr>
          <a:xfrm>
            <a:off x="6217920" y="3520440"/>
            <a:ext cx="2468880" cy="1280160"/>
          </a:xfrm>
          <a:prstGeom prst="rect">
            <a:avLst/>
          </a:prstGeom>
          <a:noFill/>
          <a:ln/>
        </p:spPr>
        <p:txBody>
          <a:bodyPr wrap="square" rtlCol="0" anchor="t"/>
          <a:lstStyle/>
          <a:p>
            <a:pPr marL="0" indent="0" algn="l">
              <a:buNone/>
            </a:pPr>
            <a:r>
              <a:rPr lang="en-US" sz="1000" dirty="0">
                <a:solidFill>
                  <a:srgbClr val="1B2430"/>
                </a:solidFill>
                <a:latin typeface="Calibri" pitchFamily="34" charset="0"/>
                <a:ea typeface="Calibri" pitchFamily="34" charset="-122"/>
                <a:cs typeface="Calibri" pitchFamily="34" charset="-120"/>
              </a:rPr>
              <a:t>Health data is a special category of data under UK GDPR. DTAC's data protection criterion, incorporated into ORCHA’s review, requires that DPIAs be completed before any app reaches NHS use (CMS Law, 2025).</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How ORCHA Works: From Assessment to Adoption</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pic>
        <p:nvPicPr>
          <p:cNvPr id="4" name="Image 0" descr="preencoded.png"/>
          <p:cNvPicPr>
            <a:picLocks noChangeAspect="1"/>
          </p:cNvPicPr>
          <p:nvPr/>
        </p:nvPicPr>
        <p:blipFill>
          <a:blip r:embed="rId3"/>
          <a:stretch>
            <a:fillRect/>
          </a:stretch>
        </p:blipFill>
        <p:spPr>
          <a:xfrm>
            <a:off x="822960" y="902885"/>
            <a:ext cx="7498080" cy="4619889"/>
          </a:xfrm>
          <a:prstGeom prst="rect">
            <a:avLst/>
          </a:prstGeom>
        </p:spPr>
      </p:pic>
      <p:sp>
        <p:nvSpPr>
          <p:cNvPr id="5" name="Text 2"/>
          <p:cNvSpPr/>
          <p:nvPr/>
        </p:nvSpPr>
        <p:spPr>
          <a:xfrm>
            <a:off x="457200" y="5561721"/>
            <a:ext cx="8229600" cy="365760"/>
          </a:xfrm>
          <a:prstGeom prst="rect">
            <a:avLst/>
          </a:prstGeom>
          <a:noFill/>
          <a:ln/>
        </p:spPr>
        <p:txBody>
          <a:bodyPr wrap="square" rtlCol="0" anchor="ctr"/>
          <a:lstStyle/>
          <a:p>
            <a:pPr marL="0" indent="0" algn="ctr">
              <a:buNone/>
            </a:pPr>
            <a:r>
              <a:rPr lang="en-US" sz="900" i="1" dirty="0">
                <a:solidFill>
                  <a:srgbClr val="5A6470"/>
                </a:solidFill>
                <a:latin typeface="Calibri" pitchFamily="34" charset="0"/>
                <a:ea typeface="Calibri" pitchFamily="34" charset="-122"/>
                <a:cs typeface="Calibri" pitchFamily="34" charset="-120"/>
              </a:rPr>
              <a:t>Figure 1. ORCHA's role in the digital health assessment and adoption pathway. Source: developed by the author from ORCHA (2025a) and NHS England Transformation Directorate (2026).</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Service Delivery: Positive Outcomes</a:t>
            </a:r>
            <a:endParaRPr lang="en-US" sz="2600" dirty="0"/>
          </a:p>
        </p:txBody>
      </p:sp>
      <p:sp>
        <p:nvSpPr>
          <p:cNvPr id="3" name="Shape 1"/>
          <p:cNvSpPr/>
          <p:nvPr/>
        </p:nvSpPr>
        <p:spPr>
          <a:xfrm>
            <a:off x="457200" y="804672"/>
            <a:ext cx="8229600" cy="27432"/>
          </a:xfrm>
          <a:prstGeom prst="rect">
            <a:avLst/>
          </a:prstGeom>
          <a:solidFill>
            <a:srgbClr val="2E7D32"/>
          </a:solidFill>
          <a:ln w="12700">
            <a:solidFill>
              <a:srgbClr val="2E7D32"/>
            </a:solidFill>
            <a:prstDash val="solid"/>
          </a:ln>
        </p:spPr>
        <p:txBody>
          <a:bodyPr/>
          <a:lstStyle/>
          <a:p>
            <a:endParaRPr lang="en-GB"/>
          </a:p>
        </p:txBody>
      </p:sp>
      <p:sp>
        <p:nvSpPr>
          <p:cNvPr id="4" name="Shape 2"/>
          <p:cNvSpPr/>
          <p:nvPr/>
        </p:nvSpPr>
        <p:spPr>
          <a:xfrm>
            <a:off x="457200" y="960120"/>
            <a:ext cx="5029200" cy="1261872"/>
          </a:xfrm>
          <a:prstGeom prst="roundRect">
            <a:avLst>
              <a:gd name="adj" fmla="val 579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5" name="Text 3"/>
          <p:cNvSpPr/>
          <p:nvPr/>
        </p:nvSpPr>
        <p:spPr>
          <a:xfrm>
            <a:off x="594360" y="1005840"/>
            <a:ext cx="4754880" cy="365760"/>
          </a:xfrm>
          <a:prstGeom prst="rect">
            <a:avLst/>
          </a:prstGeom>
          <a:noFill/>
          <a:ln/>
        </p:spPr>
        <p:txBody>
          <a:bodyPr wrap="square" rtlCol="0" anchor="ctr"/>
          <a:lstStyle/>
          <a:p>
            <a:pPr marL="0" indent="0">
              <a:buNone/>
            </a:pPr>
            <a:r>
              <a:rPr lang="en-US" sz="1200" b="1" dirty="0">
                <a:solidFill>
                  <a:srgbClr val="2E7D32"/>
                </a:solidFill>
                <a:latin typeface="Calibri" pitchFamily="34" charset="0"/>
                <a:ea typeface="Calibri" pitchFamily="34" charset="-122"/>
                <a:cs typeface="Calibri" pitchFamily="34" charset="-120"/>
              </a:rPr>
              <a:t>From Ad Hoc to Formulary Model</a:t>
            </a:r>
            <a:endParaRPr lang="en-US" sz="1200" dirty="0"/>
          </a:p>
        </p:txBody>
      </p:sp>
      <p:sp>
        <p:nvSpPr>
          <p:cNvPr id="6" name="Text 4"/>
          <p:cNvSpPr/>
          <p:nvPr/>
        </p:nvSpPr>
        <p:spPr>
          <a:xfrm>
            <a:off x="594360" y="1389888"/>
            <a:ext cx="4754880" cy="777240"/>
          </a:xfrm>
          <a:prstGeom prst="rect">
            <a:avLst/>
          </a:prstGeom>
          <a:noFill/>
          <a:ln/>
        </p:spPr>
        <p:txBody>
          <a:bodyPr wrap="square" rtlCol="0" anchor="t"/>
          <a:lstStyle/>
          <a:p>
            <a:r>
              <a:rPr lang="en-US" sz="1100" dirty="0">
                <a:solidFill>
                  <a:srgbClr val="1B2430"/>
                </a:solidFill>
                <a:latin typeface="Calibri" pitchFamily="34" charset="0"/>
                <a:ea typeface="Calibri" pitchFamily="34" charset="-122"/>
                <a:cs typeface="Calibri" pitchFamily="34" charset="-120"/>
              </a:rPr>
              <a:t>ORCHA shifted app recommendation from an informal judgement to a structured library system, reducing duplicated assurance work across organisations (NHS England Transformation Directorate, 2021).</a:t>
            </a:r>
            <a:endParaRPr lang="en-US" sz="1100" dirty="0"/>
          </a:p>
        </p:txBody>
      </p:sp>
      <p:sp>
        <p:nvSpPr>
          <p:cNvPr id="7" name="Shape 5"/>
          <p:cNvSpPr/>
          <p:nvPr/>
        </p:nvSpPr>
        <p:spPr>
          <a:xfrm>
            <a:off x="457200" y="2331720"/>
            <a:ext cx="5029200" cy="1261872"/>
          </a:xfrm>
          <a:prstGeom prst="roundRect">
            <a:avLst>
              <a:gd name="adj" fmla="val 579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8" name="Text 6"/>
          <p:cNvSpPr/>
          <p:nvPr/>
        </p:nvSpPr>
        <p:spPr>
          <a:xfrm>
            <a:off x="594360" y="2377440"/>
            <a:ext cx="4754880" cy="365760"/>
          </a:xfrm>
          <a:prstGeom prst="rect">
            <a:avLst/>
          </a:prstGeom>
          <a:noFill/>
          <a:ln/>
        </p:spPr>
        <p:txBody>
          <a:bodyPr wrap="square" rtlCol="0" anchor="ctr"/>
          <a:lstStyle/>
          <a:p>
            <a:pPr marL="0" indent="0">
              <a:buNone/>
            </a:pPr>
            <a:r>
              <a:rPr lang="en-US" sz="1200" b="1" dirty="0">
                <a:solidFill>
                  <a:srgbClr val="2E7D32"/>
                </a:solidFill>
                <a:latin typeface="Calibri" pitchFamily="34" charset="0"/>
                <a:ea typeface="Calibri" pitchFamily="34" charset="-122"/>
                <a:cs typeface="Calibri" pitchFamily="34" charset="-120"/>
              </a:rPr>
              <a:t>Increased Workforce Confidence</a:t>
            </a:r>
            <a:endParaRPr lang="en-US" sz="1200" dirty="0"/>
          </a:p>
        </p:txBody>
      </p:sp>
      <p:sp>
        <p:nvSpPr>
          <p:cNvPr id="9" name="Text 7"/>
          <p:cNvSpPr/>
          <p:nvPr/>
        </p:nvSpPr>
        <p:spPr>
          <a:xfrm>
            <a:off x="594360" y="2761488"/>
            <a:ext cx="4754880" cy="777240"/>
          </a:xfrm>
          <a:prstGeom prst="rect">
            <a:avLst/>
          </a:prstGeom>
          <a:noFill/>
          <a:ln/>
        </p:spPr>
        <p:txBody>
          <a:bodyPr wrap="square" rtlCol="0" anchor="t"/>
          <a:lstStyle/>
          <a:p>
            <a:pPr marL="0" indent="0">
              <a:buNone/>
            </a:pPr>
            <a:r>
              <a:rPr lang="en-US" sz="1100" dirty="0">
                <a:solidFill>
                  <a:srgbClr val="1B2430"/>
                </a:solidFill>
                <a:latin typeface="Calibri" pitchFamily="34" charset="0"/>
                <a:ea typeface="Calibri" pitchFamily="34" charset="-122"/>
                <a:cs typeface="Calibri" pitchFamily="34" charset="-120"/>
              </a:rPr>
              <a:t>Staffordshire County Council reported ~4,000 sessions and 10,000 page views within 5 months of launch. Social workers reported greater confidence in recommending digital tools (ORCHA, 2020; DHSC, 2023).</a:t>
            </a:r>
            <a:endParaRPr lang="en-US" sz="1100" dirty="0"/>
          </a:p>
        </p:txBody>
      </p:sp>
      <p:sp>
        <p:nvSpPr>
          <p:cNvPr id="10" name="Shape 8"/>
          <p:cNvSpPr/>
          <p:nvPr/>
        </p:nvSpPr>
        <p:spPr>
          <a:xfrm>
            <a:off x="457200" y="3703320"/>
            <a:ext cx="5029200" cy="1261872"/>
          </a:xfrm>
          <a:prstGeom prst="roundRect">
            <a:avLst>
              <a:gd name="adj" fmla="val 579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1" name="Text 9"/>
          <p:cNvSpPr/>
          <p:nvPr/>
        </p:nvSpPr>
        <p:spPr>
          <a:xfrm>
            <a:off x="594360" y="3749040"/>
            <a:ext cx="4754880" cy="365760"/>
          </a:xfrm>
          <a:prstGeom prst="rect">
            <a:avLst/>
          </a:prstGeom>
          <a:noFill/>
          <a:ln/>
        </p:spPr>
        <p:txBody>
          <a:bodyPr wrap="square" rtlCol="0" anchor="ctr"/>
          <a:lstStyle/>
          <a:p>
            <a:pPr marL="0" indent="0">
              <a:buNone/>
            </a:pPr>
            <a:r>
              <a:rPr lang="en-US" sz="1200" b="1" dirty="0">
                <a:solidFill>
                  <a:srgbClr val="2E7D32"/>
                </a:solidFill>
                <a:latin typeface="Calibri" pitchFamily="34" charset="0"/>
                <a:ea typeface="Calibri" pitchFamily="34" charset="-122"/>
                <a:cs typeface="Calibri" pitchFamily="34" charset="-120"/>
              </a:rPr>
              <a:t>Upstream GDPR Compliance</a:t>
            </a:r>
            <a:endParaRPr lang="en-US" sz="1200" dirty="0"/>
          </a:p>
        </p:txBody>
      </p:sp>
      <p:sp>
        <p:nvSpPr>
          <p:cNvPr id="12" name="Text 10"/>
          <p:cNvSpPr/>
          <p:nvPr/>
        </p:nvSpPr>
        <p:spPr>
          <a:xfrm>
            <a:off x="594360" y="4133088"/>
            <a:ext cx="4754880" cy="777240"/>
          </a:xfrm>
          <a:prstGeom prst="rect">
            <a:avLst/>
          </a:prstGeom>
          <a:noFill/>
          <a:ln/>
        </p:spPr>
        <p:txBody>
          <a:bodyPr wrap="square" rtlCol="0" anchor="t"/>
          <a:lstStyle/>
          <a:p>
            <a:pPr marL="0" indent="0">
              <a:buNone/>
            </a:pPr>
            <a:r>
              <a:rPr lang="en-US" sz="1100" dirty="0">
                <a:solidFill>
                  <a:srgbClr val="1B2430"/>
                </a:solidFill>
                <a:latin typeface="Calibri" pitchFamily="34" charset="0"/>
                <a:ea typeface="Calibri" pitchFamily="34" charset="-122"/>
                <a:cs typeface="Calibri" pitchFamily="34" charset="-120"/>
              </a:rPr>
              <a:t>DTAC requires completed DPIAs before NHS adoption. ORCHA's review embeds this compliance step into procurement, reducing the number of non-compliant apps reaching care pathways (NHS England Transformation Directorate, 2026).</a:t>
            </a:r>
            <a:endParaRPr lang="en-US" sz="1100" dirty="0"/>
          </a:p>
        </p:txBody>
      </p:sp>
      <p:sp>
        <p:nvSpPr>
          <p:cNvPr id="13" name="Shape 11"/>
          <p:cNvSpPr/>
          <p:nvPr/>
        </p:nvSpPr>
        <p:spPr>
          <a:xfrm>
            <a:off x="5669280" y="960120"/>
            <a:ext cx="3017520" cy="1417320"/>
          </a:xfrm>
          <a:prstGeom prst="roundRect">
            <a:avLst>
              <a:gd name="adj" fmla="val 5161"/>
            </a:avLst>
          </a:prstGeom>
          <a:solidFill>
            <a:srgbClr val="1B3A5C"/>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14" name="Text 12"/>
          <p:cNvSpPr/>
          <p:nvPr/>
        </p:nvSpPr>
        <p:spPr>
          <a:xfrm>
            <a:off x="5669280" y="1005840"/>
            <a:ext cx="3017520" cy="777240"/>
          </a:xfrm>
          <a:prstGeom prst="rect">
            <a:avLst/>
          </a:prstGeom>
          <a:noFill/>
          <a:ln/>
        </p:spPr>
        <p:txBody>
          <a:bodyPr wrap="square" rtlCol="0" anchor="ctr"/>
          <a:lstStyle/>
          <a:p>
            <a:pPr marL="0" indent="0" algn="ctr">
              <a:buNone/>
            </a:pPr>
            <a:r>
              <a:rPr lang="en-US" sz="4600" b="1" dirty="0">
                <a:solidFill>
                  <a:srgbClr val="2E8B8B"/>
                </a:solidFill>
                <a:latin typeface="Calibri" pitchFamily="34" charset="0"/>
                <a:ea typeface="Calibri" pitchFamily="34" charset="-122"/>
                <a:cs typeface="Calibri" pitchFamily="34" charset="-120"/>
              </a:rPr>
              <a:t>5.6M</a:t>
            </a:r>
            <a:endParaRPr lang="en-US" sz="4600" dirty="0"/>
          </a:p>
        </p:txBody>
      </p:sp>
      <p:sp>
        <p:nvSpPr>
          <p:cNvPr id="15" name="Text 13"/>
          <p:cNvSpPr/>
          <p:nvPr/>
        </p:nvSpPr>
        <p:spPr>
          <a:xfrm>
            <a:off x="5669280" y="1737360"/>
            <a:ext cx="3017520" cy="548640"/>
          </a:xfrm>
          <a:prstGeom prst="rect">
            <a:avLst/>
          </a:prstGeom>
          <a:noFill/>
          <a:ln/>
        </p:spPr>
        <p:txBody>
          <a:bodyPr wrap="square" rtlCol="0" anchor="ctr"/>
          <a:lstStyle/>
          <a:p>
            <a:pPr marL="0" indent="0" algn="ctr">
              <a:buNone/>
            </a:pPr>
            <a:r>
              <a:rPr lang="en-US" sz="1000" i="1" dirty="0">
                <a:solidFill>
                  <a:srgbClr val="EAF1F4"/>
                </a:solidFill>
                <a:latin typeface="Calibri" pitchFamily="34" charset="0"/>
                <a:ea typeface="Calibri" pitchFamily="34" charset="-122"/>
                <a:cs typeface="Calibri" pitchFamily="34" charset="-120"/>
              </a:rPr>
              <a:t>people reached via NHS Dorset</a:t>
            </a:r>
            <a:endParaRPr lang="en-US" sz="1000" dirty="0"/>
          </a:p>
          <a:p>
            <a:pPr marL="0" indent="0" algn="ctr">
              <a:buNone/>
            </a:pPr>
            <a:r>
              <a:rPr lang="en-US" sz="1000" i="1" dirty="0">
                <a:solidFill>
                  <a:srgbClr val="EAF1F4"/>
                </a:solidFill>
                <a:latin typeface="Calibri" pitchFamily="34" charset="0"/>
                <a:ea typeface="Calibri" pitchFamily="34" charset="-122"/>
                <a:cs typeface="Calibri" pitchFamily="34" charset="-120"/>
              </a:rPr>
              <a:t>ICB App Library across 7 ICSs</a:t>
            </a:r>
            <a:endParaRPr lang="en-US" sz="1000" dirty="0"/>
          </a:p>
          <a:p>
            <a:pPr marL="0" indent="0" algn="ctr">
              <a:buNone/>
            </a:pPr>
            <a:r>
              <a:rPr lang="en-US" sz="1000" i="1" dirty="0">
                <a:solidFill>
                  <a:srgbClr val="EAF1F4"/>
                </a:solidFill>
                <a:latin typeface="Calibri" pitchFamily="34" charset="0"/>
                <a:ea typeface="Calibri" pitchFamily="34" charset="-122"/>
                <a:cs typeface="Calibri" pitchFamily="34" charset="-120"/>
              </a:rPr>
              <a:t>(Mobi Health News, 2021)</a:t>
            </a:r>
            <a:endParaRPr lang="en-US" sz="1000" dirty="0"/>
          </a:p>
        </p:txBody>
      </p:sp>
      <p:sp>
        <p:nvSpPr>
          <p:cNvPr id="16" name="Shape 14"/>
          <p:cNvSpPr/>
          <p:nvPr/>
        </p:nvSpPr>
        <p:spPr>
          <a:xfrm>
            <a:off x="5669280" y="2560320"/>
            <a:ext cx="3017520" cy="1417320"/>
          </a:xfrm>
          <a:prstGeom prst="roundRect">
            <a:avLst>
              <a:gd name="adj" fmla="val 5161"/>
            </a:avLst>
          </a:prstGeom>
          <a:solidFill>
            <a:srgbClr val="FDF3E7"/>
          </a:solidFill>
          <a:ln w="15240">
            <a:solidFill>
              <a:srgbClr val="B5781E"/>
            </a:solidFill>
            <a:prstDash val="solid"/>
          </a:ln>
          <a:effectLst>
            <a:outerShdw blurRad="76200" dist="25400" dir="2700000" algn="bl" rotWithShape="0">
              <a:srgbClr val="000000">
                <a:alpha val="12000"/>
              </a:srgbClr>
            </a:outerShdw>
          </a:effectLst>
        </p:spPr>
        <p:txBody>
          <a:bodyPr/>
          <a:lstStyle/>
          <a:p>
            <a:endParaRPr lang="en-GB"/>
          </a:p>
        </p:txBody>
      </p:sp>
      <p:sp>
        <p:nvSpPr>
          <p:cNvPr id="17" name="Text 15"/>
          <p:cNvSpPr/>
          <p:nvPr/>
        </p:nvSpPr>
        <p:spPr>
          <a:xfrm>
            <a:off x="5669280" y="2606040"/>
            <a:ext cx="3017520" cy="777240"/>
          </a:xfrm>
          <a:prstGeom prst="rect">
            <a:avLst/>
          </a:prstGeom>
          <a:noFill/>
          <a:ln/>
        </p:spPr>
        <p:txBody>
          <a:bodyPr wrap="square" rtlCol="0" anchor="ctr"/>
          <a:lstStyle/>
          <a:p>
            <a:pPr marL="0" indent="0" algn="ctr">
              <a:buNone/>
            </a:pPr>
            <a:r>
              <a:rPr lang="en-US" sz="4000" b="1" dirty="0">
                <a:solidFill>
                  <a:srgbClr val="B5781E"/>
                </a:solidFill>
                <a:latin typeface="Calibri" pitchFamily="34" charset="0"/>
                <a:ea typeface="Calibri" pitchFamily="34" charset="-122"/>
                <a:cs typeface="Calibri" pitchFamily="34" charset="-120"/>
              </a:rPr>
              <a:t>5,400+</a:t>
            </a:r>
            <a:endParaRPr lang="en-US" sz="4000" dirty="0"/>
          </a:p>
        </p:txBody>
      </p:sp>
      <p:sp>
        <p:nvSpPr>
          <p:cNvPr id="18" name="Text 16"/>
          <p:cNvSpPr/>
          <p:nvPr/>
        </p:nvSpPr>
        <p:spPr>
          <a:xfrm>
            <a:off x="5669280" y="3337560"/>
            <a:ext cx="3017520" cy="548640"/>
          </a:xfrm>
          <a:prstGeom prst="rect">
            <a:avLst/>
          </a:prstGeom>
          <a:noFill/>
          <a:ln/>
        </p:spPr>
        <p:txBody>
          <a:bodyPr wrap="square" rtlCol="0" anchor="ctr"/>
          <a:lstStyle/>
          <a:p>
            <a:pPr marL="0" indent="0" algn="ctr">
              <a:buNone/>
            </a:pPr>
            <a:r>
              <a:rPr lang="en-US" sz="1000" i="1" dirty="0">
                <a:solidFill>
                  <a:srgbClr val="1B2430"/>
                </a:solidFill>
                <a:latin typeface="Calibri" pitchFamily="34" charset="0"/>
                <a:ea typeface="Calibri" pitchFamily="34" charset="-122"/>
                <a:cs typeface="Calibri" pitchFamily="34" charset="-120"/>
              </a:rPr>
              <a:t>app recommendations made by</a:t>
            </a:r>
            <a:endParaRPr lang="en-US" sz="1000" dirty="0"/>
          </a:p>
          <a:p>
            <a:pPr marL="0" indent="0" algn="ctr">
              <a:buNone/>
            </a:pPr>
            <a:r>
              <a:rPr lang="en-US" sz="1000" i="1" dirty="0">
                <a:solidFill>
                  <a:srgbClr val="1B2430"/>
                </a:solidFill>
                <a:latin typeface="Calibri" pitchFamily="34" charset="0"/>
                <a:ea typeface="Calibri" pitchFamily="34" charset="-122"/>
                <a:cs typeface="Calibri" pitchFamily="34" charset="-120"/>
              </a:rPr>
              <a:t>NHS Dorset ICB App Library</a:t>
            </a:r>
            <a:endParaRPr lang="en-US" sz="1000" dirty="0"/>
          </a:p>
          <a:p>
            <a:pPr marL="0" indent="0" algn="ctr">
              <a:buNone/>
            </a:pPr>
            <a:r>
              <a:rPr lang="en-US" sz="1000" i="1" dirty="0">
                <a:solidFill>
                  <a:srgbClr val="1B2430"/>
                </a:solidFill>
                <a:latin typeface="Calibri" pitchFamily="34" charset="0"/>
                <a:ea typeface="Calibri" pitchFamily="34" charset="-122"/>
                <a:cs typeface="Calibri" pitchFamily="34" charset="-120"/>
              </a:rPr>
              <a:t>(HTN, 2024)</a:t>
            </a:r>
            <a:endParaRPr lang="en-US" sz="1000" dirty="0"/>
          </a:p>
        </p:txBody>
      </p:sp>
      <p:sp>
        <p:nvSpPr>
          <p:cNvPr id="19" name="Shape 17"/>
          <p:cNvSpPr/>
          <p:nvPr/>
        </p:nvSpPr>
        <p:spPr>
          <a:xfrm>
            <a:off x="5669280" y="4160520"/>
            <a:ext cx="3017520" cy="777240"/>
          </a:xfrm>
          <a:prstGeom prst="roundRect">
            <a:avLst>
              <a:gd name="adj" fmla="val 9412"/>
            </a:avLst>
          </a:prstGeom>
          <a:solidFill>
            <a:srgbClr val="EAF1F4"/>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20" name="Text 18"/>
          <p:cNvSpPr/>
          <p:nvPr/>
        </p:nvSpPr>
        <p:spPr>
          <a:xfrm>
            <a:off x="5715000" y="4206240"/>
            <a:ext cx="2926080" cy="685800"/>
          </a:xfrm>
          <a:prstGeom prst="rect">
            <a:avLst/>
          </a:prstGeom>
          <a:noFill/>
          <a:ln/>
        </p:spPr>
        <p:txBody>
          <a:bodyPr wrap="square" rtlCol="0" anchor="ctr"/>
          <a:lstStyle/>
          <a:p>
            <a:pPr marL="0" indent="0" algn="ctr">
              <a:buNone/>
            </a:pPr>
            <a:r>
              <a:rPr lang="en-US" sz="1000" i="1" dirty="0">
                <a:solidFill>
                  <a:srgbClr val="1B3A5C"/>
                </a:solidFill>
                <a:latin typeface="Calibri" pitchFamily="34" charset="0"/>
                <a:ea typeface="Calibri" pitchFamily="34" charset="-122"/>
                <a:cs typeface="Calibri" pitchFamily="34" charset="-120"/>
              </a:rPr>
              <a:t>NHS stamp of approval = strongest</a:t>
            </a:r>
            <a:endParaRPr lang="en-US" sz="1000" dirty="0"/>
          </a:p>
          <a:p>
            <a:pPr marL="0" indent="0" algn="ctr">
              <a:buNone/>
            </a:pPr>
            <a:r>
              <a:rPr lang="en-US" sz="1000" i="1" dirty="0">
                <a:solidFill>
                  <a:srgbClr val="1B3A5C"/>
                </a:solidFill>
                <a:latin typeface="Calibri" pitchFamily="34" charset="0"/>
                <a:ea typeface="Calibri" pitchFamily="34" charset="-122"/>
                <a:cs typeface="Calibri" pitchFamily="34" charset="-120"/>
              </a:rPr>
              <a:t>predictor of app prescription</a:t>
            </a:r>
            <a:endParaRPr lang="en-US" sz="1000" dirty="0"/>
          </a:p>
          <a:p>
            <a:pPr marL="0" indent="0" algn="ctr">
              <a:buNone/>
            </a:pPr>
            <a:r>
              <a:rPr lang="en-US" sz="1000" i="1" dirty="0">
                <a:solidFill>
                  <a:srgbClr val="1B3A5C"/>
                </a:solidFill>
                <a:latin typeface="Calibri" pitchFamily="34" charset="0"/>
                <a:ea typeface="Calibri" pitchFamily="34" charset="-122"/>
                <a:cs typeface="Calibri" pitchFamily="34" charset="-120"/>
              </a:rPr>
              <a:t>(Leigh, Ashall-Payne &amp; Andrews, 2020)</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Service Delivery: Critical Evaluation</a:t>
            </a:r>
            <a:endParaRPr lang="en-US" sz="2600" dirty="0"/>
          </a:p>
        </p:txBody>
      </p:sp>
      <p:sp>
        <p:nvSpPr>
          <p:cNvPr id="3" name="Shape 1"/>
          <p:cNvSpPr/>
          <p:nvPr/>
        </p:nvSpPr>
        <p:spPr>
          <a:xfrm>
            <a:off x="457200" y="804672"/>
            <a:ext cx="8229600" cy="27432"/>
          </a:xfrm>
          <a:prstGeom prst="rect">
            <a:avLst/>
          </a:prstGeom>
          <a:solidFill>
            <a:srgbClr val="1B3A5C"/>
          </a:solidFill>
          <a:ln w="12700">
            <a:solidFill>
              <a:srgbClr val="1B3A5C"/>
            </a:solidFill>
            <a:prstDash val="solid"/>
          </a:ln>
        </p:spPr>
        <p:txBody>
          <a:bodyPr/>
          <a:lstStyle/>
          <a:p>
            <a:endParaRPr lang="en-GB"/>
          </a:p>
        </p:txBody>
      </p:sp>
      <p:sp>
        <p:nvSpPr>
          <p:cNvPr id="4" name="Text 2"/>
          <p:cNvSpPr/>
          <p:nvPr/>
        </p:nvSpPr>
        <p:spPr>
          <a:xfrm>
            <a:off x="457200" y="896112"/>
            <a:ext cx="4023360" cy="365760"/>
          </a:xfrm>
          <a:prstGeom prst="rect">
            <a:avLst/>
          </a:prstGeom>
          <a:noFill/>
          <a:ln/>
        </p:spPr>
        <p:txBody>
          <a:bodyPr wrap="square" rtlCol="0" anchor="ctr"/>
          <a:lstStyle/>
          <a:p>
            <a:pPr marL="0" indent="0">
              <a:buNone/>
            </a:pPr>
            <a:r>
              <a:rPr lang="en-US" sz="1300" b="1" dirty="0">
                <a:solidFill>
                  <a:srgbClr val="2E7D32"/>
                </a:solidFill>
                <a:latin typeface="Calibri" pitchFamily="34" charset="0"/>
                <a:ea typeface="Calibri" pitchFamily="34" charset="-122"/>
                <a:cs typeface="Calibri" pitchFamily="34" charset="-120"/>
              </a:rPr>
              <a:t>✓  Strengths</a:t>
            </a:r>
            <a:endParaRPr lang="en-US" sz="1300" dirty="0"/>
          </a:p>
        </p:txBody>
      </p:sp>
      <p:sp>
        <p:nvSpPr>
          <p:cNvPr id="5" name="Shape 3"/>
          <p:cNvSpPr/>
          <p:nvPr/>
        </p:nvSpPr>
        <p:spPr>
          <a:xfrm>
            <a:off x="457200" y="129844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6" name="Text 4"/>
          <p:cNvSpPr/>
          <p:nvPr/>
        </p:nvSpPr>
        <p:spPr>
          <a:xfrm>
            <a:off x="594360" y="137160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NHS-policy-aligned assurance reduces professional risk (Leigh, Ashall-Payne and Andrews, 2020)</a:t>
            </a:r>
            <a:endParaRPr lang="en-US" sz="1150" dirty="0"/>
          </a:p>
        </p:txBody>
      </p:sp>
      <p:sp>
        <p:nvSpPr>
          <p:cNvPr id="7" name="Shape 5"/>
          <p:cNvSpPr/>
          <p:nvPr/>
        </p:nvSpPr>
        <p:spPr>
          <a:xfrm>
            <a:off x="457200" y="253288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8" name="Text 6"/>
          <p:cNvSpPr/>
          <p:nvPr/>
        </p:nvSpPr>
        <p:spPr>
          <a:xfrm>
            <a:off x="594360" y="260604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Formulary model scales nationally demonstrated by NHS Dorset across 7 Integrated Care Systems (Mobi Health News, 2021)</a:t>
            </a:r>
            <a:endParaRPr lang="en-US" sz="1150" dirty="0"/>
          </a:p>
        </p:txBody>
      </p:sp>
      <p:sp>
        <p:nvSpPr>
          <p:cNvPr id="9" name="Shape 7"/>
          <p:cNvSpPr/>
          <p:nvPr/>
        </p:nvSpPr>
        <p:spPr>
          <a:xfrm>
            <a:off x="457200" y="376732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0" name="Text 8"/>
          <p:cNvSpPr/>
          <p:nvPr/>
        </p:nvSpPr>
        <p:spPr>
          <a:xfrm>
            <a:off x="594360" y="384048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Embeds DTAC and GDPR compliance upstream in procurement (NHS England Transformation Directorate, 2026)</a:t>
            </a:r>
            <a:endParaRPr lang="en-US" sz="1150" dirty="0"/>
          </a:p>
        </p:txBody>
      </p:sp>
      <p:sp>
        <p:nvSpPr>
          <p:cNvPr id="11" name="Text 9"/>
          <p:cNvSpPr/>
          <p:nvPr/>
        </p:nvSpPr>
        <p:spPr>
          <a:xfrm>
            <a:off x="4663440" y="896112"/>
            <a:ext cx="4023360" cy="365760"/>
          </a:xfrm>
          <a:prstGeom prst="rect">
            <a:avLst/>
          </a:prstGeom>
          <a:noFill/>
          <a:ln/>
        </p:spPr>
        <p:txBody>
          <a:bodyPr wrap="square" rtlCol="0" anchor="ctr"/>
          <a:lstStyle/>
          <a:p>
            <a:pPr marL="0" indent="0">
              <a:buNone/>
            </a:pPr>
            <a:r>
              <a:rPr lang="en-US" sz="1300" b="1" dirty="0">
                <a:solidFill>
                  <a:srgbClr val="C0392B"/>
                </a:solidFill>
                <a:latin typeface="Calibri" pitchFamily="34" charset="0"/>
                <a:ea typeface="Calibri" pitchFamily="34" charset="-122"/>
                <a:cs typeface="Calibri" pitchFamily="34" charset="-120"/>
              </a:rPr>
              <a:t>✗  Limitations</a:t>
            </a:r>
            <a:endParaRPr lang="en-US" sz="1300" dirty="0"/>
          </a:p>
        </p:txBody>
      </p:sp>
      <p:sp>
        <p:nvSpPr>
          <p:cNvPr id="12" name="Shape 10"/>
          <p:cNvSpPr/>
          <p:nvPr/>
        </p:nvSpPr>
        <p:spPr>
          <a:xfrm>
            <a:off x="4663440" y="129844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3" name="Text 11"/>
          <p:cNvSpPr/>
          <p:nvPr/>
        </p:nvSpPr>
        <p:spPr>
          <a:xfrm>
            <a:off x="4800600" y="137160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Key evidence authored and funded by ORCHA Health Limited conflict of interest limits independence (Leigh, Ashall-Payne and Andrews, 2020; Hyzy et al., 2024)</a:t>
            </a:r>
            <a:endParaRPr lang="en-US" sz="1150" dirty="0"/>
          </a:p>
        </p:txBody>
      </p:sp>
      <p:sp>
        <p:nvSpPr>
          <p:cNvPr id="14" name="Shape 12"/>
          <p:cNvSpPr/>
          <p:nvPr/>
        </p:nvSpPr>
        <p:spPr>
          <a:xfrm>
            <a:off x="4663440" y="253288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5" name="Text 13"/>
          <p:cNvSpPr/>
          <p:nvPr/>
        </p:nvSpPr>
        <p:spPr>
          <a:xfrm>
            <a:off x="4800600" y="260604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Cultural barriers and uneven digital readiness persist despite library rollout (HTN, 2024; DHSC, 2023)</a:t>
            </a:r>
            <a:endParaRPr lang="en-US" sz="1150" dirty="0"/>
          </a:p>
        </p:txBody>
      </p:sp>
      <p:sp>
        <p:nvSpPr>
          <p:cNvPr id="16" name="Shape 14"/>
          <p:cNvSpPr/>
          <p:nvPr/>
        </p:nvSpPr>
        <p:spPr>
          <a:xfrm>
            <a:off x="4663440" y="376732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7" name="Text 15"/>
          <p:cNvSpPr/>
          <p:nvPr/>
        </p:nvSpPr>
        <p:spPr>
          <a:xfrm>
            <a:off x="4800600" y="3840480"/>
            <a:ext cx="3749040" cy="987552"/>
          </a:xfrm>
          <a:prstGeom prst="rect">
            <a:avLst/>
          </a:prstGeom>
          <a:noFill/>
          <a:ln/>
        </p:spPr>
        <p:txBody>
          <a:bodyPr wrap="square" rtlCol="0" anchor="ctr"/>
          <a:lstStyle/>
          <a:p>
            <a:pPr marL="0" indent="0">
              <a:buNone/>
            </a:pPr>
            <a:r>
              <a:rPr lang="en-US" sz="1150" dirty="0">
                <a:solidFill>
                  <a:srgbClr val="1B2430"/>
                </a:solidFill>
                <a:latin typeface="Calibri" pitchFamily="34" charset="0"/>
                <a:ea typeface="Calibri" pitchFamily="34" charset="-122"/>
                <a:cs typeface="Calibri" pitchFamily="34" charset="-120"/>
              </a:rPr>
              <a:t>ORCHA changes what professionals are permitted to recommend, but not the workforce time or capacity to use digital tools in practice</a:t>
            </a:r>
            <a:endParaRPr lang="en-US" sz="11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Patient &amp; Service User Experience: The Benefits</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Shape 2"/>
          <p:cNvSpPr/>
          <p:nvPr/>
        </p:nvSpPr>
        <p:spPr>
          <a:xfrm>
            <a:off x="457200" y="960120"/>
            <a:ext cx="242316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5" name="Text 3"/>
          <p:cNvSpPr/>
          <p:nvPr/>
        </p:nvSpPr>
        <p:spPr>
          <a:xfrm>
            <a:off x="548640" y="1051560"/>
            <a:ext cx="2240280" cy="411480"/>
          </a:xfrm>
          <a:prstGeom prst="rect">
            <a:avLst/>
          </a:prstGeom>
          <a:noFill/>
          <a:ln/>
        </p:spPr>
        <p:txBody>
          <a:bodyPr wrap="square" rtlCol="0" anchor="ctr"/>
          <a:lstStyle/>
          <a:p>
            <a:pPr marL="0" indent="0">
              <a:buNone/>
            </a:pPr>
            <a:r>
              <a:rPr lang="en-US" sz="1150" b="1" dirty="0">
                <a:solidFill>
                  <a:srgbClr val="2E8B8B"/>
                </a:solidFill>
                <a:latin typeface="Calibri" pitchFamily="34" charset="0"/>
                <a:ea typeface="Calibri" pitchFamily="34" charset="-122"/>
                <a:cs typeface="Calibri" pitchFamily="34" charset="-120"/>
              </a:rPr>
              <a:t>Reassurance &amp; Continuity</a:t>
            </a:r>
            <a:endParaRPr lang="en-US" sz="1150" dirty="0"/>
          </a:p>
        </p:txBody>
      </p:sp>
      <p:sp>
        <p:nvSpPr>
          <p:cNvPr id="6" name="Text 4"/>
          <p:cNvSpPr/>
          <p:nvPr/>
        </p:nvSpPr>
        <p:spPr>
          <a:xfrm>
            <a:off x="548640" y="1490472"/>
            <a:ext cx="2240280" cy="1207008"/>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Patients with COPD reported greater confidence monitoring their condition between appointments, even those aged up to 85 (Williams et al., 2014).</a:t>
            </a:r>
            <a:endParaRPr lang="en-US" sz="1050" dirty="0"/>
          </a:p>
        </p:txBody>
      </p:sp>
      <p:sp>
        <p:nvSpPr>
          <p:cNvPr id="7" name="Shape 5"/>
          <p:cNvSpPr/>
          <p:nvPr/>
        </p:nvSpPr>
        <p:spPr>
          <a:xfrm>
            <a:off x="3063240" y="960120"/>
            <a:ext cx="242316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8" name="Text 6"/>
          <p:cNvSpPr/>
          <p:nvPr/>
        </p:nvSpPr>
        <p:spPr>
          <a:xfrm>
            <a:off x="3154680" y="1051560"/>
            <a:ext cx="2240280" cy="411480"/>
          </a:xfrm>
          <a:prstGeom prst="rect">
            <a:avLst/>
          </a:prstGeom>
          <a:noFill/>
          <a:ln/>
        </p:spPr>
        <p:txBody>
          <a:bodyPr wrap="square" rtlCol="0" anchor="ctr"/>
          <a:lstStyle/>
          <a:p>
            <a:pPr marL="0" indent="0">
              <a:buNone/>
            </a:pPr>
            <a:r>
              <a:rPr lang="en-US" sz="1150" b="1" dirty="0">
                <a:solidFill>
                  <a:srgbClr val="2E8B8B"/>
                </a:solidFill>
                <a:latin typeface="Calibri" pitchFamily="34" charset="0"/>
                <a:ea typeface="Calibri" pitchFamily="34" charset="-122"/>
                <a:cs typeface="Calibri" pitchFamily="34" charset="-120"/>
              </a:rPr>
              <a:t>Support During Waiting</a:t>
            </a:r>
            <a:endParaRPr lang="en-US" sz="1150" dirty="0"/>
          </a:p>
        </p:txBody>
      </p:sp>
      <p:sp>
        <p:nvSpPr>
          <p:cNvPr id="9" name="Text 7"/>
          <p:cNvSpPr/>
          <p:nvPr/>
        </p:nvSpPr>
        <p:spPr>
          <a:xfrm>
            <a:off x="3154680" y="1490472"/>
            <a:ext cx="2240280" cy="1207008"/>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NHS Dorset's library was particularly valued in supporting mental health patients during the period between referral and treatment commencement (HTN, 2024).</a:t>
            </a:r>
            <a:endParaRPr lang="en-US" sz="1050" dirty="0"/>
          </a:p>
        </p:txBody>
      </p:sp>
      <p:sp>
        <p:nvSpPr>
          <p:cNvPr id="10" name="Shape 8"/>
          <p:cNvSpPr/>
          <p:nvPr/>
        </p:nvSpPr>
        <p:spPr>
          <a:xfrm>
            <a:off x="457200" y="2990088"/>
            <a:ext cx="242316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11" name="Text 9"/>
          <p:cNvSpPr/>
          <p:nvPr/>
        </p:nvSpPr>
        <p:spPr>
          <a:xfrm>
            <a:off x="548640" y="3081528"/>
            <a:ext cx="2240280" cy="411480"/>
          </a:xfrm>
          <a:prstGeom prst="rect">
            <a:avLst/>
          </a:prstGeom>
          <a:noFill/>
          <a:ln/>
        </p:spPr>
        <p:txBody>
          <a:bodyPr wrap="square" rtlCol="0" anchor="ctr"/>
          <a:lstStyle/>
          <a:p>
            <a:pPr marL="0" indent="0">
              <a:buNone/>
            </a:pPr>
            <a:r>
              <a:rPr lang="en-US" sz="1150" b="1" dirty="0">
                <a:solidFill>
                  <a:srgbClr val="2E8B8B"/>
                </a:solidFill>
                <a:latin typeface="Calibri" pitchFamily="34" charset="0"/>
                <a:ea typeface="Calibri" pitchFamily="34" charset="-122"/>
                <a:cs typeface="Calibri" pitchFamily="34" charset="-120"/>
              </a:rPr>
              <a:t>Empowerment to Self-Manage</a:t>
            </a:r>
            <a:endParaRPr lang="en-US" sz="1150" dirty="0"/>
          </a:p>
        </p:txBody>
      </p:sp>
      <p:sp>
        <p:nvSpPr>
          <p:cNvPr id="12" name="Text 10"/>
          <p:cNvSpPr/>
          <p:nvPr/>
        </p:nvSpPr>
        <p:spPr>
          <a:xfrm>
            <a:off x="548640" y="3520440"/>
            <a:ext cx="2240280" cy="1207008"/>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Access to a clinician-recommended, quality-assured app shifts the patient's subjective experience of their condition from passive waiting to active engagement.</a:t>
            </a:r>
            <a:endParaRPr lang="en-US" sz="1050" dirty="0"/>
          </a:p>
        </p:txBody>
      </p:sp>
      <p:sp>
        <p:nvSpPr>
          <p:cNvPr id="13" name="Shape 11"/>
          <p:cNvSpPr/>
          <p:nvPr/>
        </p:nvSpPr>
        <p:spPr>
          <a:xfrm>
            <a:off x="3063240" y="2990088"/>
            <a:ext cx="242316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14" name="Text 12"/>
          <p:cNvSpPr/>
          <p:nvPr/>
        </p:nvSpPr>
        <p:spPr>
          <a:xfrm>
            <a:off x="3154680" y="3081528"/>
            <a:ext cx="2240280" cy="411480"/>
          </a:xfrm>
          <a:prstGeom prst="rect">
            <a:avLst/>
          </a:prstGeom>
          <a:noFill/>
          <a:ln/>
        </p:spPr>
        <p:txBody>
          <a:bodyPr wrap="square" rtlCol="0" anchor="ctr"/>
          <a:lstStyle/>
          <a:p>
            <a:pPr marL="0" indent="0">
              <a:buNone/>
            </a:pPr>
            <a:r>
              <a:rPr lang="en-US" sz="1150" b="1" dirty="0">
                <a:solidFill>
                  <a:srgbClr val="2E8B8B"/>
                </a:solidFill>
                <a:latin typeface="Calibri" pitchFamily="34" charset="0"/>
                <a:ea typeface="Calibri" pitchFamily="34" charset="-122"/>
                <a:cs typeface="Calibri" pitchFamily="34" charset="-120"/>
              </a:rPr>
              <a:t>Data Safety Assurance</a:t>
            </a:r>
            <a:endParaRPr lang="en-US" sz="1150" dirty="0"/>
          </a:p>
        </p:txBody>
      </p:sp>
      <p:sp>
        <p:nvSpPr>
          <p:cNvPr id="15" name="Text 13"/>
          <p:cNvSpPr/>
          <p:nvPr/>
        </p:nvSpPr>
        <p:spPr>
          <a:xfrm>
            <a:off x="3154680" y="3520440"/>
            <a:ext cx="2240280" cy="1207008"/>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ORCHA-listed apps have passed GDPR and DTAC data privacy checks, giving patients greater protection than unvetted commercial app store alternatives (CMS Law, 2025).</a:t>
            </a:r>
            <a:endParaRPr lang="en-US" sz="1050" dirty="0"/>
          </a:p>
        </p:txBody>
      </p:sp>
      <p:pic>
        <p:nvPicPr>
          <p:cNvPr id="16" name="Image 0" descr="preencoded.png"/>
          <p:cNvPicPr>
            <a:picLocks noChangeAspect="1"/>
          </p:cNvPicPr>
          <p:nvPr/>
        </p:nvPicPr>
        <p:blipFill>
          <a:blip r:embed="rId3"/>
          <a:stretch>
            <a:fillRect/>
          </a:stretch>
        </p:blipFill>
        <p:spPr>
          <a:xfrm>
            <a:off x="5532120" y="960120"/>
            <a:ext cx="3474720" cy="2562478"/>
          </a:xfrm>
          <a:prstGeom prst="rect">
            <a:avLst/>
          </a:prstGeom>
        </p:spPr>
      </p:pic>
      <p:sp>
        <p:nvSpPr>
          <p:cNvPr id="17" name="Text 14"/>
          <p:cNvSpPr/>
          <p:nvPr/>
        </p:nvSpPr>
        <p:spPr>
          <a:xfrm>
            <a:off x="5532120" y="3595750"/>
            <a:ext cx="3474720" cy="502920"/>
          </a:xfrm>
          <a:prstGeom prst="rect">
            <a:avLst/>
          </a:prstGeom>
          <a:noFill/>
          <a:ln/>
        </p:spPr>
        <p:txBody>
          <a:bodyPr wrap="square" rtlCol="0" anchor="ctr"/>
          <a:lstStyle/>
          <a:p>
            <a:pPr marL="0" indent="0" algn="ctr">
              <a:buNone/>
            </a:pPr>
            <a:r>
              <a:rPr lang="en-US" sz="800" i="1" dirty="0">
                <a:solidFill>
                  <a:srgbClr val="5A6470"/>
                </a:solidFill>
                <a:latin typeface="Calibri" pitchFamily="34" charset="0"/>
                <a:ea typeface="Calibri" pitchFamily="34" charset="-122"/>
                <a:cs typeface="Calibri" pitchFamily="34" charset="-120"/>
              </a:rPr>
              <a:t>Figure 2. Patient pathway through ORCHA-mediated care.</a:t>
            </a:r>
            <a:endParaRPr lang="en-US" sz="800" dirty="0"/>
          </a:p>
          <a:p>
            <a:pPr marL="0" indent="0" algn="ctr">
              <a:buNone/>
            </a:pPr>
            <a:r>
              <a:rPr lang="en-US" sz="800" i="1" dirty="0">
                <a:solidFill>
                  <a:srgbClr val="5A6470"/>
                </a:solidFill>
                <a:latin typeface="Calibri" pitchFamily="34" charset="0"/>
                <a:ea typeface="Calibri" pitchFamily="34" charset="-122"/>
                <a:cs typeface="Calibri" pitchFamily="34" charset="-120"/>
              </a:rPr>
              <a:t>Source: Williams et al. (2014), HTN (2024), Good Things Foundation (2025), ICT and Health (2025).</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Patient &amp; Service User Experience: Critical Evaluation</a:t>
            </a:r>
            <a:endParaRPr lang="en-US" sz="2600" dirty="0"/>
          </a:p>
        </p:txBody>
      </p:sp>
      <p:sp>
        <p:nvSpPr>
          <p:cNvPr id="3" name="Shape 1"/>
          <p:cNvSpPr/>
          <p:nvPr/>
        </p:nvSpPr>
        <p:spPr>
          <a:xfrm>
            <a:off x="457200" y="804672"/>
            <a:ext cx="8229600" cy="27432"/>
          </a:xfrm>
          <a:prstGeom prst="rect">
            <a:avLst/>
          </a:prstGeom>
          <a:solidFill>
            <a:srgbClr val="C0392B"/>
          </a:solidFill>
          <a:ln w="12700">
            <a:solidFill>
              <a:srgbClr val="C0392B"/>
            </a:solidFill>
            <a:prstDash val="solid"/>
          </a:ln>
        </p:spPr>
        <p:txBody>
          <a:bodyPr/>
          <a:lstStyle/>
          <a:p>
            <a:endParaRPr lang="en-GB"/>
          </a:p>
        </p:txBody>
      </p:sp>
      <p:sp>
        <p:nvSpPr>
          <p:cNvPr id="4" name="Shape 2"/>
          <p:cNvSpPr/>
          <p:nvPr/>
        </p:nvSpPr>
        <p:spPr>
          <a:xfrm>
            <a:off x="457200" y="960120"/>
            <a:ext cx="2651760" cy="2651760"/>
          </a:xfrm>
          <a:prstGeom prst="roundRect">
            <a:avLst>
              <a:gd name="adj" fmla="val 2759"/>
            </a:avLst>
          </a:prstGeom>
          <a:solidFill>
            <a:srgbClr val="1B3A5C"/>
          </a:solidFill>
          <a:ln w="15240">
            <a:solidFill>
              <a:srgbClr val="1B3A5C"/>
            </a:solidFill>
            <a:prstDash val="solid"/>
          </a:ln>
          <a:effectLst>
            <a:outerShdw blurRad="76200" dist="25400" dir="2700000" algn="bl" rotWithShape="0">
              <a:srgbClr val="000000">
                <a:alpha val="12000"/>
              </a:srgbClr>
            </a:outerShdw>
          </a:effectLst>
        </p:spPr>
        <p:txBody>
          <a:bodyPr/>
          <a:lstStyle/>
          <a:p>
            <a:endParaRPr lang="en-GB"/>
          </a:p>
        </p:txBody>
      </p:sp>
      <p:sp>
        <p:nvSpPr>
          <p:cNvPr id="5" name="Text 3"/>
          <p:cNvSpPr/>
          <p:nvPr/>
        </p:nvSpPr>
        <p:spPr>
          <a:xfrm>
            <a:off x="457200" y="1051560"/>
            <a:ext cx="2651760" cy="1280160"/>
          </a:xfrm>
          <a:prstGeom prst="rect">
            <a:avLst/>
          </a:prstGeom>
          <a:noFill/>
          <a:ln/>
        </p:spPr>
        <p:txBody>
          <a:bodyPr wrap="square" rtlCol="0" anchor="ctr"/>
          <a:lstStyle/>
          <a:p>
            <a:pPr marL="0" indent="0" algn="ctr">
              <a:buNone/>
            </a:pPr>
            <a:r>
              <a:rPr lang="en-US" sz="6400" b="1" dirty="0">
                <a:solidFill>
                  <a:srgbClr val="C0392B"/>
                </a:solidFill>
                <a:latin typeface="Calibri" pitchFamily="34" charset="0"/>
                <a:ea typeface="Calibri" pitchFamily="34" charset="-122"/>
                <a:cs typeface="Calibri" pitchFamily="34" charset="-120"/>
              </a:rPr>
              <a:t>8M</a:t>
            </a:r>
            <a:endParaRPr lang="en-US" sz="6400" dirty="0"/>
          </a:p>
        </p:txBody>
      </p:sp>
      <p:sp>
        <p:nvSpPr>
          <p:cNvPr id="6" name="Text 4"/>
          <p:cNvSpPr/>
          <p:nvPr/>
        </p:nvSpPr>
        <p:spPr>
          <a:xfrm>
            <a:off x="457200" y="2331720"/>
            <a:ext cx="2651760" cy="1188720"/>
          </a:xfrm>
          <a:prstGeom prst="rect">
            <a:avLst/>
          </a:prstGeom>
          <a:noFill/>
          <a:ln/>
        </p:spPr>
        <p:txBody>
          <a:bodyPr wrap="square" rtlCol="0" anchor="ctr"/>
          <a:lstStyle/>
          <a:p>
            <a:pPr marL="0" indent="0" algn="ctr">
              <a:buNone/>
            </a:pPr>
            <a:r>
              <a:rPr lang="en-US" sz="1050" i="1" dirty="0">
                <a:solidFill>
                  <a:srgbClr val="EAF1F4"/>
                </a:solidFill>
                <a:latin typeface="Calibri" pitchFamily="34" charset="0"/>
                <a:ea typeface="Calibri" pitchFamily="34" charset="-122"/>
                <a:cs typeface="Calibri" pitchFamily="34" charset="-120"/>
              </a:rPr>
              <a:t>UK residents lack basic</a:t>
            </a:r>
            <a:endParaRPr lang="en-US" sz="1050" dirty="0"/>
          </a:p>
          <a:p>
            <a:pPr marL="0" indent="0" algn="ctr">
              <a:buNone/>
            </a:pPr>
            <a:r>
              <a:rPr lang="en-US" sz="1050" i="1" dirty="0">
                <a:solidFill>
                  <a:srgbClr val="EAF1F4"/>
                </a:solidFill>
                <a:latin typeface="Calibri" pitchFamily="34" charset="0"/>
                <a:ea typeface="Calibri" pitchFamily="34" charset="-122"/>
                <a:cs typeface="Calibri" pitchFamily="34" charset="-120"/>
              </a:rPr>
              <a:t>digital skills to access</a:t>
            </a:r>
            <a:endParaRPr lang="en-US" sz="1050" dirty="0"/>
          </a:p>
          <a:p>
            <a:pPr marL="0" indent="0" algn="ctr">
              <a:buNone/>
            </a:pPr>
            <a:r>
              <a:rPr lang="en-US" sz="1050" i="1" dirty="0">
                <a:solidFill>
                  <a:srgbClr val="EAF1F4"/>
                </a:solidFill>
                <a:latin typeface="Calibri" pitchFamily="34" charset="0"/>
                <a:ea typeface="Calibri" pitchFamily="34" charset="-122"/>
                <a:cs typeface="Calibri" pitchFamily="34" charset="-120"/>
              </a:rPr>
              <a:t>online health services</a:t>
            </a:r>
            <a:endParaRPr lang="en-US" sz="1050" dirty="0"/>
          </a:p>
          <a:p>
            <a:pPr marL="0" indent="0" algn="ctr">
              <a:buNone/>
            </a:pPr>
            <a:r>
              <a:rPr lang="en-US" sz="1050" i="1" dirty="0">
                <a:solidFill>
                  <a:srgbClr val="EAF1F4"/>
                </a:solidFill>
                <a:latin typeface="Calibri" pitchFamily="34" charset="0"/>
                <a:ea typeface="Calibri" pitchFamily="34" charset="-122"/>
                <a:cs typeface="Calibri" pitchFamily="34" charset="-120"/>
              </a:rPr>
              <a:t>(Good Things Foundation, 2025;</a:t>
            </a:r>
            <a:endParaRPr lang="en-US" sz="1050" dirty="0"/>
          </a:p>
          <a:p>
            <a:pPr marL="0" indent="0" algn="ctr">
              <a:buNone/>
            </a:pPr>
            <a:r>
              <a:rPr lang="en-US" sz="1050" i="1" dirty="0">
                <a:solidFill>
                  <a:srgbClr val="EAF1F4"/>
                </a:solidFill>
                <a:latin typeface="Calibri" pitchFamily="34" charset="0"/>
                <a:ea typeface="Calibri" pitchFamily="34" charset="-122"/>
                <a:cs typeface="Calibri" pitchFamily="34" charset="-120"/>
              </a:rPr>
              <a:t>NHS England, 2025)</a:t>
            </a:r>
            <a:endParaRPr lang="en-US" sz="1050" dirty="0"/>
          </a:p>
        </p:txBody>
      </p:sp>
      <p:sp>
        <p:nvSpPr>
          <p:cNvPr id="7" name="Shape 5"/>
          <p:cNvSpPr/>
          <p:nvPr/>
        </p:nvSpPr>
        <p:spPr>
          <a:xfrm>
            <a:off x="3291840" y="960120"/>
            <a:ext cx="5394960" cy="1252728"/>
          </a:xfrm>
          <a:prstGeom prst="roundRect">
            <a:avLst>
              <a:gd name="adj" fmla="val 5839"/>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8" name="Text 6"/>
          <p:cNvSpPr/>
          <p:nvPr/>
        </p:nvSpPr>
        <p:spPr>
          <a:xfrm>
            <a:off x="3429000" y="1024128"/>
            <a:ext cx="5120640" cy="347472"/>
          </a:xfrm>
          <a:prstGeom prst="rect">
            <a:avLst/>
          </a:prstGeom>
          <a:noFill/>
          <a:ln/>
        </p:spPr>
        <p:txBody>
          <a:bodyPr wrap="square" rtlCol="0" anchor="ctr"/>
          <a:lstStyle/>
          <a:p>
            <a:pPr marL="0" indent="0">
              <a:buNone/>
            </a:pPr>
            <a:r>
              <a:rPr lang="en-US" sz="1200" b="1" dirty="0">
                <a:solidFill>
                  <a:srgbClr val="C0392B"/>
                </a:solidFill>
                <a:latin typeface="Calibri" pitchFamily="34" charset="0"/>
                <a:ea typeface="Calibri" pitchFamily="34" charset="-122"/>
                <a:cs typeface="Calibri" pitchFamily="34" charset="-120"/>
              </a:rPr>
              <a:t>Digital Exclusion Paradox</a:t>
            </a:r>
            <a:endParaRPr lang="en-US" sz="1200" dirty="0"/>
          </a:p>
        </p:txBody>
      </p:sp>
      <p:sp>
        <p:nvSpPr>
          <p:cNvPr id="9" name="Text 7"/>
          <p:cNvSpPr/>
          <p:nvPr/>
        </p:nvSpPr>
        <p:spPr>
          <a:xfrm>
            <a:off x="3429000" y="1389888"/>
            <a:ext cx="5120640" cy="758952"/>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ORCHA improves quality for those who can access and use digital tools. But older adults, those with disabilities, and people in deprived areas are disproportionately excluded from the very groups most in need (Good Things Foundation, 2025; NHS England, 2025).</a:t>
            </a:r>
            <a:endParaRPr lang="en-US" sz="1050" dirty="0"/>
          </a:p>
        </p:txBody>
      </p:sp>
      <p:sp>
        <p:nvSpPr>
          <p:cNvPr id="10" name="Shape 8"/>
          <p:cNvSpPr/>
          <p:nvPr/>
        </p:nvSpPr>
        <p:spPr>
          <a:xfrm>
            <a:off x="3291840" y="2331720"/>
            <a:ext cx="5394960" cy="1252728"/>
          </a:xfrm>
          <a:prstGeom prst="roundRect">
            <a:avLst>
              <a:gd name="adj" fmla="val 5839"/>
            </a:avLst>
          </a:prstGeom>
          <a:solidFill>
            <a:srgbClr val="FDF3E7"/>
          </a:solidFill>
          <a:ln w="15240">
            <a:solidFill>
              <a:srgbClr val="B5781E"/>
            </a:solidFill>
            <a:prstDash val="solid"/>
          </a:ln>
          <a:effectLst>
            <a:outerShdw blurRad="76200" dist="25400" dir="2700000" algn="bl" rotWithShape="0">
              <a:srgbClr val="000000">
                <a:alpha val="12000"/>
              </a:srgbClr>
            </a:outerShdw>
          </a:effectLst>
        </p:spPr>
        <p:txBody>
          <a:bodyPr/>
          <a:lstStyle/>
          <a:p>
            <a:endParaRPr lang="en-GB"/>
          </a:p>
        </p:txBody>
      </p:sp>
      <p:sp>
        <p:nvSpPr>
          <p:cNvPr id="11" name="Text 9"/>
          <p:cNvSpPr/>
          <p:nvPr/>
        </p:nvSpPr>
        <p:spPr>
          <a:xfrm>
            <a:off x="3429000" y="2395728"/>
            <a:ext cx="5120640" cy="347472"/>
          </a:xfrm>
          <a:prstGeom prst="rect">
            <a:avLst/>
          </a:prstGeom>
          <a:noFill/>
          <a:ln/>
        </p:spPr>
        <p:txBody>
          <a:bodyPr wrap="square" rtlCol="0" anchor="ctr"/>
          <a:lstStyle/>
          <a:p>
            <a:pPr marL="0" indent="0">
              <a:buNone/>
            </a:pPr>
            <a:r>
              <a:rPr lang="en-US" sz="1200" b="1" dirty="0">
                <a:solidFill>
                  <a:srgbClr val="B5781E"/>
                </a:solidFill>
                <a:latin typeface="Calibri" pitchFamily="34" charset="0"/>
                <a:ea typeface="Calibri" pitchFamily="34" charset="-122"/>
                <a:cs typeface="Calibri" pitchFamily="34" charset="-120"/>
              </a:rPr>
              <a:t>Quality Threshold Gap</a:t>
            </a:r>
            <a:endParaRPr lang="en-US" sz="1200" dirty="0"/>
          </a:p>
        </p:txBody>
      </p:sp>
      <p:sp>
        <p:nvSpPr>
          <p:cNvPr id="12" name="Text 10"/>
          <p:cNvSpPr/>
          <p:nvPr/>
        </p:nvSpPr>
        <p:spPr>
          <a:xfrm>
            <a:off x="3429000" y="2761488"/>
            <a:ext cx="5120640" cy="758952"/>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Only ~32% of mental health apps reviewed by ORCHA meet its minimum quality standard. In condition areas where assured apps are sparse, patients may receive no digital support or turn to unvetted alternatives (ICT and Health, 2025; Zych et al., 2026).</a:t>
            </a:r>
            <a:endParaRPr lang="en-US" sz="1050" dirty="0"/>
          </a:p>
        </p:txBody>
      </p:sp>
      <p:sp>
        <p:nvSpPr>
          <p:cNvPr id="13" name="Shape 11"/>
          <p:cNvSpPr/>
          <p:nvPr/>
        </p:nvSpPr>
        <p:spPr>
          <a:xfrm>
            <a:off x="3291840" y="3703320"/>
            <a:ext cx="5394960" cy="1252728"/>
          </a:xfrm>
          <a:prstGeom prst="roundRect">
            <a:avLst>
              <a:gd name="adj" fmla="val 5839"/>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4" name="Text 12"/>
          <p:cNvSpPr/>
          <p:nvPr/>
        </p:nvSpPr>
        <p:spPr>
          <a:xfrm>
            <a:off x="3429000" y="3767328"/>
            <a:ext cx="5120640" cy="347472"/>
          </a:xfrm>
          <a:prstGeom prst="rect">
            <a:avLst/>
          </a:prstGeom>
          <a:noFill/>
          <a:ln/>
        </p:spPr>
        <p:txBody>
          <a:bodyPr wrap="square" rtlCol="0" anchor="ctr"/>
          <a:lstStyle/>
          <a:p>
            <a:pPr marL="0" indent="0">
              <a:buNone/>
            </a:pPr>
            <a:r>
              <a:rPr lang="en-US" sz="1200" b="1" dirty="0">
                <a:solidFill>
                  <a:srgbClr val="C0392B"/>
                </a:solidFill>
                <a:latin typeface="Calibri" pitchFamily="34" charset="0"/>
                <a:ea typeface="Calibri" pitchFamily="34" charset="-122"/>
                <a:cs typeface="Calibri" pitchFamily="34" charset="-120"/>
              </a:rPr>
              <a:t>NHS Long-Term Plan Warning</a:t>
            </a:r>
            <a:endParaRPr lang="en-US" sz="1200" dirty="0"/>
          </a:p>
        </p:txBody>
      </p:sp>
      <p:sp>
        <p:nvSpPr>
          <p:cNvPr id="15" name="Text 13"/>
          <p:cNvSpPr/>
          <p:nvPr/>
        </p:nvSpPr>
        <p:spPr>
          <a:xfrm>
            <a:off x="3429000" y="4133088"/>
            <a:ext cx="5120640" cy="758952"/>
          </a:xfrm>
          <a:prstGeom prst="rect">
            <a:avLst/>
          </a:prstGeom>
          <a:noFill/>
          <a:ln/>
        </p:spPr>
        <p:txBody>
          <a:bodyPr wrap="square" rtlCol="0" anchor="t"/>
          <a:lstStyle/>
          <a:p>
            <a:pPr marL="0" indent="0">
              <a:buNone/>
            </a:pPr>
            <a:r>
              <a:rPr lang="en-US" sz="1050" dirty="0">
                <a:solidFill>
                  <a:srgbClr val="1B2430"/>
                </a:solidFill>
                <a:latin typeface="Calibri" pitchFamily="34" charset="0"/>
                <a:ea typeface="Calibri" pitchFamily="34" charset="-122"/>
                <a:cs typeface="Calibri" pitchFamily="34" charset="-120"/>
              </a:rPr>
              <a:t>The NHS Long-Term Plan explicitly warned that digital-first approaches, without targeted digital inclusion support, risk widening rather than narrowing existing health inequalities (Open Access Government, 2025).</a:t>
            </a:r>
            <a:endParaRPr lang="en-US" sz="10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Key Challenges and Proposed Responses</a:t>
            </a:r>
            <a:endParaRPr lang="en-US" sz="2600" dirty="0"/>
          </a:p>
        </p:txBody>
      </p:sp>
      <p:sp>
        <p:nvSpPr>
          <p:cNvPr id="3" name="Shape 1"/>
          <p:cNvSpPr/>
          <p:nvPr/>
        </p:nvSpPr>
        <p:spPr>
          <a:xfrm>
            <a:off x="457200" y="804672"/>
            <a:ext cx="8229600" cy="27432"/>
          </a:xfrm>
          <a:prstGeom prst="rect">
            <a:avLst/>
          </a:prstGeom>
          <a:solidFill>
            <a:srgbClr val="1B3A5C"/>
          </a:solidFill>
          <a:ln w="12700">
            <a:solidFill>
              <a:srgbClr val="1B3A5C"/>
            </a:solidFill>
            <a:prstDash val="solid"/>
          </a:ln>
        </p:spPr>
        <p:txBody>
          <a:bodyPr/>
          <a:lstStyle/>
          <a:p>
            <a:endParaRPr lang="en-GB"/>
          </a:p>
        </p:txBody>
      </p:sp>
      <p:sp>
        <p:nvSpPr>
          <p:cNvPr id="4" name="Text 2"/>
          <p:cNvSpPr/>
          <p:nvPr/>
        </p:nvSpPr>
        <p:spPr>
          <a:xfrm>
            <a:off x="457200" y="896112"/>
            <a:ext cx="4023360" cy="347472"/>
          </a:xfrm>
          <a:prstGeom prst="rect">
            <a:avLst/>
          </a:prstGeom>
          <a:noFill/>
          <a:ln/>
        </p:spPr>
        <p:txBody>
          <a:bodyPr wrap="square" rtlCol="0" anchor="ctr"/>
          <a:lstStyle/>
          <a:p>
            <a:pPr marL="0" indent="0">
              <a:buNone/>
            </a:pPr>
            <a:r>
              <a:rPr lang="en-US" sz="1300" b="1" dirty="0">
                <a:solidFill>
                  <a:srgbClr val="C0392B"/>
                </a:solidFill>
                <a:latin typeface="Calibri" pitchFamily="34" charset="0"/>
                <a:ea typeface="Calibri" pitchFamily="34" charset="-122"/>
                <a:cs typeface="Calibri" pitchFamily="34" charset="-120"/>
              </a:rPr>
              <a:t>Challenge</a:t>
            </a:r>
            <a:endParaRPr lang="en-US" sz="1300" dirty="0"/>
          </a:p>
        </p:txBody>
      </p:sp>
      <p:sp>
        <p:nvSpPr>
          <p:cNvPr id="5" name="Text 3"/>
          <p:cNvSpPr/>
          <p:nvPr/>
        </p:nvSpPr>
        <p:spPr>
          <a:xfrm>
            <a:off x="4663440" y="896112"/>
            <a:ext cx="4023360" cy="347472"/>
          </a:xfrm>
          <a:prstGeom prst="rect">
            <a:avLst/>
          </a:prstGeom>
          <a:noFill/>
          <a:ln/>
        </p:spPr>
        <p:txBody>
          <a:bodyPr wrap="square" rtlCol="0" anchor="ctr"/>
          <a:lstStyle/>
          <a:p>
            <a:pPr marL="0" indent="0">
              <a:buNone/>
            </a:pPr>
            <a:r>
              <a:rPr lang="en-US" sz="1300" b="1" dirty="0">
                <a:solidFill>
                  <a:srgbClr val="2E7D32"/>
                </a:solidFill>
                <a:latin typeface="Calibri" pitchFamily="34" charset="0"/>
                <a:ea typeface="Calibri" pitchFamily="34" charset="-122"/>
                <a:cs typeface="Calibri" pitchFamily="34" charset="-120"/>
              </a:rPr>
              <a:t>Proposed Response</a:t>
            </a:r>
            <a:endParaRPr lang="en-US" sz="1300" dirty="0"/>
          </a:p>
        </p:txBody>
      </p:sp>
      <p:sp>
        <p:nvSpPr>
          <p:cNvPr id="6" name="Shape 4"/>
          <p:cNvSpPr/>
          <p:nvPr/>
        </p:nvSpPr>
        <p:spPr>
          <a:xfrm>
            <a:off x="457200" y="129844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7" name="Text 5"/>
          <p:cNvSpPr/>
          <p:nvPr/>
        </p:nvSpPr>
        <p:spPr>
          <a:xfrm>
            <a:off x="594360" y="137160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Research Independence: Key outcome studies authored and funded by ORCHA Health Limited (Leigh, Ashall-Payne and Andrews, 2020; Hyzy et al., 2024) limit external validity.</a:t>
            </a:r>
            <a:endParaRPr lang="en-US" sz="1050" dirty="0"/>
          </a:p>
        </p:txBody>
      </p:sp>
      <p:sp>
        <p:nvSpPr>
          <p:cNvPr id="8" name="Shape 6"/>
          <p:cNvSpPr/>
          <p:nvPr/>
        </p:nvSpPr>
        <p:spPr>
          <a:xfrm>
            <a:off x="4663440" y="129844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9" name="Text 7"/>
          <p:cNvSpPr/>
          <p:nvPr/>
        </p:nvSpPr>
        <p:spPr>
          <a:xfrm>
            <a:off x="4800600" y="137160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Commission independent, longitudinal evaluation of patient health outcomes linked to ORCHA-curated app use, separate from ORCHA-funded research (Recommendation 1).</a:t>
            </a:r>
            <a:endParaRPr lang="en-US" sz="1050" dirty="0"/>
          </a:p>
        </p:txBody>
      </p:sp>
      <p:sp>
        <p:nvSpPr>
          <p:cNvPr id="10" name="Shape 8"/>
          <p:cNvSpPr/>
          <p:nvPr/>
        </p:nvSpPr>
        <p:spPr>
          <a:xfrm>
            <a:off x="457200" y="253288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1" name="Text 9"/>
          <p:cNvSpPr/>
          <p:nvPr/>
        </p:nvSpPr>
        <p:spPr>
          <a:xfrm>
            <a:off x="594360" y="260604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Digital Exclusion: ~8 million UK residents lack basic digital skills (Good Things Foundation, 2025). ORCHA's benefits are not equitably distributed across the population.</a:t>
            </a:r>
            <a:endParaRPr lang="en-US" sz="1050" dirty="0"/>
          </a:p>
        </p:txBody>
      </p:sp>
      <p:sp>
        <p:nvSpPr>
          <p:cNvPr id="12" name="Shape 10"/>
          <p:cNvSpPr/>
          <p:nvPr/>
        </p:nvSpPr>
        <p:spPr>
          <a:xfrm>
            <a:off x="4663440" y="253288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3" name="Text 11"/>
          <p:cNvSpPr/>
          <p:nvPr/>
        </p:nvSpPr>
        <p:spPr>
          <a:xfrm>
            <a:off x="4800600" y="260604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Develop a structured equity strategy targeting digitally excluded populations, building on existing library and community partnerships (Recommendation 2; NHS England, 2025).</a:t>
            </a:r>
            <a:endParaRPr lang="en-US" sz="1050" dirty="0"/>
          </a:p>
        </p:txBody>
      </p:sp>
      <p:sp>
        <p:nvSpPr>
          <p:cNvPr id="14" name="Shape 12"/>
          <p:cNvSpPr/>
          <p:nvPr/>
        </p:nvSpPr>
        <p:spPr>
          <a:xfrm>
            <a:off x="457200" y="3767328"/>
            <a:ext cx="4023360" cy="1115568"/>
          </a:xfrm>
          <a:prstGeom prst="roundRect">
            <a:avLst>
              <a:gd name="adj" fmla="val 6557"/>
            </a:avLst>
          </a:prstGeom>
          <a:solidFill>
            <a:srgbClr val="FDECEA"/>
          </a:solidFill>
          <a:ln w="15240">
            <a:solidFill>
              <a:srgbClr val="C0392B"/>
            </a:solidFill>
            <a:prstDash val="solid"/>
          </a:ln>
          <a:effectLst>
            <a:outerShdw blurRad="76200" dist="25400" dir="2700000" algn="bl" rotWithShape="0">
              <a:srgbClr val="000000">
                <a:alpha val="12000"/>
              </a:srgbClr>
            </a:outerShdw>
          </a:effectLst>
        </p:spPr>
        <p:txBody>
          <a:bodyPr/>
          <a:lstStyle/>
          <a:p>
            <a:endParaRPr lang="en-GB"/>
          </a:p>
        </p:txBody>
      </p:sp>
      <p:sp>
        <p:nvSpPr>
          <p:cNvPr id="15" name="Text 13"/>
          <p:cNvSpPr/>
          <p:nvPr/>
        </p:nvSpPr>
        <p:spPr>
          <a:xfrm>
            <a:off x="594360" y="384048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Implementation Gap: Workforce time, training, and digital confidence are critical, but ORCHA's framework does not directly supply these (HTN, 2024; DHSC, 2023).</a:t>
            </a:r>
            <a:endParaRPr lang="en-US" sz="1050" dirty="0"/>
          </a:p>
        </p:txBody>
      </p:sp>
      <p:sp>
        <p:nvSpPr>
          <p:cNvPr id="16" name="Shape 14"/>
          <p:cNvSpPr/>
          <p:nvPr/>
        </p:nvSpPr>
        <p:spPr>
          <a:xfrm>
            <a:off x="4663440" y="3767328"/>
            <a:ext cx="4023360" cy="1115568"/>
          </a:xfrm>
          <a:prstGeom prst="roundRect">
            <a:avLst>
              <a:gd name="adj" fmla="val 6557"/>
            </a:avLst>
          </a:prstGeom>
          <a:solidFill>
            <a:srgbClr val="E8F5E9"/>
          </a:solidFill>
          <a:ln w="15240">
            <a:solidFill>
              <a:srgbClr val="2E7D32"/>
            </a:solidFill>
            <a:prstDash val="solid"/>
          </a:ln>
          <a:effectLst>
            <a:outerShdw blurRad="76200" dist="25400" dir="2700000" algn="bl" rotWithShape="0">
              <a:srgbClr val="000000">
                <a:alpha val="12000"/>
              </a:srgbClr>
            </a:outerShdw>
          </a:effectLst>
        </p:spPr>
        <p:txBody>
          <a:bodyPr/>
          <a:lstStyle/>
          <a:p>
            <a:endParaRPr lang="en-GB"/>
          </a:p>
        </p:txBody>
      </p:sp>
      <p:sp>
        <p:nvSpPr>
          <p:cNvPr id="17" name="Text 15"/>
          <p:cNvSpPr/>
          <p:nvPr/>
        </p:nvSpPr>
        <p:spPr>
          <a:xfrm>
            <a:off x="4800600" y="3840480"/>
            <a:ext cx="3749040" cy="987552"/>
          </a:xfrm>
          <a:prstGeom prst="rect">
            <a:avLst/>
          </a:prstGeom>
          <a:noFill/>
          <a:ln/>
        </p:spPr>
        <p:txBody>
          <a:bodyPr wrap="square" rtlCol="0" anchor="ctr"/>
          <a:lstStyle/>
          <a:p>
            <a:pPr marL="0" indent="0">
              <a:buNone/>
            </a:pPr>
            <a:r>
              <a:rPr lang="en-US" sz="1050" dirty="0">
                <a:solidFill>
                  <a:srgbClr val="1B2430"/>
                </a:solidFill>
                <a:latin typeface="Calibri" pitchFamily="34" charset="0"/>
                <a:ea typeface="Calibri" pitchFamily="34" charset="-122"/>
                <a:cs typeface="Calibri" pitchFamily="34" charset="-120"/>
              </a:rPr>
              <a:t>Invest in dedicated training and protected time for health and social care professionals to embed digital prescribing in routine practice (Recommendation 3; DHSC, 2023).</a:t>
            </a:r>
            <a:endParaRPr lang="en-US" sz="10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164592"/>
            <a:ext cx="8229600" cy="594360"/>
          </a:xfrm>
          <a:prstGeom prst="rect">
            <a:avLst/>
          </a:prstGeom>
          <a:noFill/>
          <a:ln/>
        </p:spPr>
        <p:txBody>
          <a:bodyPr wrap="square" lIns="0" tIns="0" rIns="0" bIns="0" rtlCol="0" anchor="ctr"/>
          <a:lstStyle/>
          <a:p>
            <a:pPr marL="0" indent="0" algn="l">
              <a:buNone/>
            </a:pPr>
            <a:r>
              <a:rPr lang="en-US" sz="2600" b="1" dirty="0">
                <a:solidFill>
                  <a:srgbClr val="1B3A5C"/>
                </a:solidFill>
                <a:latin typeface="Calibri" pitchFamily="34" charset="0"/>
                <a:ea typeface="Calibri" pitchFamily="34" charset="-122"/>
                <a:cs typeface="Calibri" pitchFamily="34" charset="-120"/>
              </a:rPr>
              <a:t>Recommendations</a:t>
            </a:r>
            <a:endParaRPr lang="en-US" sz="2600" dirty="0"/>
          </a:p>
        </p:txBody>
      </p:sp>
      <p:sp>
        <p:nvSpPr>
          <p:cNvPr id="3" name="Shape 1"/>
          <p:cNvSpPr/>
          <p:nvPr/>
        </p:nvSpPr>
        <p:spPr>
          <a:xfrm>
            <a:off x="457200" y="80467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Shape 2"/>
          <p:cNvSpPr/>
          <p:nvPr/>
        </p:nvSpPr>
        <p:spPr>
          <a:xfrm>
            <a:off x="457200" y="960120"/>
            <a:ext cx="406908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5" name="Shape 3"/>
          <p:cNvSpPr/>
          <p:nvPr/>
        </p:nvSpPr>
        <p:spPr>
          <a:xfrm>
            <a:off x="594360" y="1097280"/>
            <a:ext cx="502920" cy="502920"/>
          </a:xfrm>
          <a:prstGeom prst="ellipse">
            <a:avLst/>
          </a:prstGeom>
          <a:solidFill>
            <a:srgbClr val="2E8B8B"/>
          </a:solidFill>
          <a:ln w="12700">
            <a:solidFill>
              <a:srgbClr val="2E8B8B"/>
            </a:solidFill>
            <a:prstDash val="solid"/>
          </a:ln>
        </p:spPr>
        <p:txBody>
          <a:bodyPr/>
          <a:lstStyle/>
          <a:p>
            <a:endParaRPr lang="en-GB"/>
          </a:p>
        </p:txBody>
      </p:sp>
      <p:sp>
        <p:nvSpPr>
          <p:cNvPr id="6" name="Text 4"/>
          <p:cNvSpPr/>
          <p:nvPr/>
        </p:nvSpPr>
        <p:spPr>
          <a:xfrm>
            <a:off x="594360" y="1097280"/>
            <a:ext cx="502920" cy="50292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1</a:t>
            </a:r>
            <a:endParaRPr lang="en-US" sz="1600" dirty="0"/>
          </a:p>
        </p:txBody>
      </p:sp>
      <p:sp>
        <p:nvSpPr>
          <p:cNvPr id="7" name="Text 5"/>
          <p:cNvSpPr/>
          <p:nvPr/>
        </p:nvSpPr>
        <p:spPr>
          <a:xfrm>
            <a:off x="1234440" y="1143000"/>
            <a:ext cx="3154680" cy="384048"/>
          </a:xfrm>
          <a:prstGeom prst="rect">
            <a:avLst/>
          </a:prstGeom>
          <a:noFill/>
          <a:ln/>
        </p:spPr>
        <p:txBody>
          <a:bodyPr wrap="square" rtlCol="0" anchor="ctr"/>
          <a:lstStyle/>
          <a:p>
            <a:pPr marL="0" indent="0">
              <a:buNone/>
            </a:pPr>
            <a:r>
              <a:rPr lang="en-US" sz="1300" b="1" dirty="0">
                <a:solidFill>
                  <a:srgbClr val="1B3A5C"/>
                </a:solidFill>
                <a:latin typeface="Calibri" pitchFamily="34" charset="0"/>
                <a:ea typeface="Calibri" pitchFamily="34" charset="-122"/>
                <a:cs typeface="Calibri" pitchFamily="34" charset="-120"/>
              </a:rPr>
              <a:t>NHS England &amp; ICBs</a:t>
            </a:r>
            <a:endParaRPr lang="en-US" sz="1300" dirty="0"/>
          </a:p>
        </p:txBody>
      </p:sp>
      <p:sp>
        <p:nvSpPr>
          <p:cNvPr id="8" name="Text 6"/>
          <p:cNvSpPr/>
          <p:nvPr/>
        </p:nvSpPr>
        <p:spPr>
          <a:xfrm>
            <a:off x="594360" y="1618488"/>
            <a:ext cx="3794760" cy="1051560"/>
          </a:xfrm>
          <a:prstGeom prst="rect">
            <a:avLst/>
          </a:prstGeom>
          <a:noFill/>
          <a:ln/>
        </p:spPr>
        <p:txBody>
          <a:bodyPr wrap="square" rtlCol="0" anchor="t"/>
          <a:lstStyle/>
          <a:p>
            <a:r>
              <a:rPr lang="en-US" sz="1150" dirty="0">
                <a:solidFill>
                  <a:srgbClr val="1B2430"/>
                </a:solidFill>
                <a:latin typeface="Calibri" pitchFamily="34" charset="0"/>
                <a:ea typeface="Calibri" pitchFamily="34" charset="-122"/>
                <a:cs typeface="Calibri" pitchFamily="34" charset="-120"/>
              </a:rPr>
              <a:t>Commission an independent, longitudinal evaluation of patient outcomes linked to ORCHA app use, separate from ORCHA-funded research.</a:t>
            </a:r>
            <a:endParaRPr lang="en-US" sz="1150" dirty="0"/>
          </a:p>
        </p:txBody>
      </p:sp>
      <p:sp>
        <p:nvSpPr>
          <p:cNvPr id="9" name="Shape 7"/>
          <p:cNvSpPr/>
          <p:nvPr/>
        </p:nvSpPr>
        <p:spPr>
          <a:xfrm>
            <a:off x="4800600" y="960120"/>
            <a:ext cx="406908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10" name="Shape 8"/>
          <p:cNvSpPr/>
          <p:nvPr/>
        </p:nvSpPr>
        <p:spPr>
          <a:xfrm>
            <a:off x="4937760" y="1097280"/>
            <a:ext cx="502920" cy="502920"/>
          </a:xfrm>
          <a:prstGeom prst="ellipse">
            <a:avLst/>
          </a:prstGeom>
          <a:solidFill>
            <a:srgbClr val="2E8B8B"/>
          </a:solidFill>
          <a:ln w="12700">
            <a:solidFill>
              <a:srgbClr val="2E8B8B"/>
            </a:solidFill>
            <a:prstDash val="solid"/>
          </a:ln>
        </p:spPr>
        <p:txBody>
          <a:bodyPr/>
          <a:lstStyle/>
          <a:p>
            <a:endParaRPr lang="en-GB"/>
          </a:p>
        </p:txBody>
      </p:sp>
      <p:sp>
        <p:nvSpPr>
          <p:cNvPr id="11" name="Text 9"/>
          <p:cNvSpPr/>
          <p:nvPr/>
        </p:nvSpPr>
        <p:spPr>
          <a:xfrm>
            <a:off x="4937760" y="1097280"/>
            <a:ext cx="502920" cy="50292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2</a:t>
            </a:r>
            <a:endParaRPr lang="en-US" sz="1600" dirty="0"/>
          </a:p>
        </p:txBody>
      </p:sp>
      <p:sp>
        <p:nvSpPr>
          <p:cNvPr id="12" name="Text 10"/>
          <p:cNvSpPr/>
          <p:nvPr/>
        </p:nvSpPr>
        <p:spPr>
          <a:xfrm>
            <a:off x="5577840" y="1143000"/>
            <a:ext cx="3154680" cy="384048"/>
          </a:xfrm>
          <a:prstGeom prst="rect">
            <a:avLst/>
          </a:prstGeom>
          <a:noFill/>
          <a:ln/>
        </p:spPr>
        <p:txBody>
          <a:bodyPr wrap="square" rtlCol="0" anchor="ctr"/>
          <a:lstStyle/>
          <a:p>
            <a:pPr marL="0" indent="0">
              <a:buNone/>
            </a:pPr>
            <a:r>
              <a:rPr lang="en-US" sz="1300" b="1" dirty="0">
                <a:solidFill>
                  <a:srgbClr val="1B3A5C"/>
                </a:solidFill>
                <a:latin typeface="Calibri" pitchFamily="34" charset="0"/>
                <a:ea typeface="Calibri" pitchFamily="34" charset="-122"/>
                <a:cs typeface="Calibri" pitchFamily="34" charset="-120"/>
              </a:rPr>
              <a:t>ORCHA &amp; Partners</a:t>
            </a:r>
            <a:endParaRPr lang="en-US" sz="1300" dirty="0"/>
          </a:p>
        </p:txBody>
      </p:sp>
      <p:sp>
        <p:nvSpPr>
          <p:cNvPr id="13" name="Text 11"/>
          <p:cNvSpPr/>
          <p:nvPr/>
        </p:nvSpPr>
        <p:spPr>
          <a:xfrm>
            <a:off x="4937760" y="1618488"/>
            <a:ext cx="3794760" cy="1051560"/>
          </a:xfrm>
          <a:prstGeom prst="rect">
            <a:avLst/>
          </a:prstGeom>
          <a:noFill/>
          <a:ln/>
        </p:spPr>
        <p:txBody>
          <a:bodyPr wrap="square" rtlCol="0" anchor="t"/>
          <a:lstStyle/>
          <a:p>
            <a:pPr marL="0" indent="0">
              <a:buNone/>
            </a:pPr>
            <a:r>
              <a:rPr lang="en-US" sz="1150" dirty="0">
                <a:solidFill>
                  <a:srgbClr val="1B2430"/>
                </a:solidFill>
                <a:latin typeface="Calibri" pitchFamily="34" charset="0"/>
                <a:ea typeface="Calibri" pitchFamily="34" charset="-122"/>
                <a:cs typeface="Calibri" pitchFamily="34" charset="-120"/>
              </a:rPr>
              <a:t>Develop a published equity strategy addressing digital exclusion barriers, including older adults, people with disabilities, and those in deprived areas.</a:t>
            </a:r>
            <a:endParaRPr lang="en-US" sz="1150" dirty="0"/>
          </a:p>
        </p:txBody>
      </p:sp>
      <p:sp>
        <p:nvSpPr>
          <p:cNvPr id="14" name="Shape 12"/>
          <p:cNvSpPr/>
          <p:nvPr/>
        </p:nvSpPr>
        <p:spPr>
          <a:xfrm>
            <a:off x="457200" y="2971800"/>
            <a:ext cx="406908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15" name="Shape 13"/>
          <p:cNvSpPr/>
          <p:nvPr/>
        </p:nvSpPr>
        <p:spPr>
          <a:xfrm>
            <a:off x="594360" y="3108960"/>
            <a:ext cx="502920" cy="502920"/>
          </a:xfrm>
          <a:prstGeom prst="ellipse">
            <a:avLst/>
          </a:prstGeom>
          <a:solidFill>
            <a:srgbClr val="2E8B8B"/>
          </a:solidFill>
          <a:ln w="12700">
            <a:solidFill>
              <a:srgbClr val="2E8B8B"/>
            </a:solidFill>
            <a:prstDash val="solid"/>
          </a:ln>
        </p:spPr>
        <p:txBody>
          <a:bodyPr/>
          <a:lstStyle/>
          <a:p>
            <a:endParaRPr lang="en-GB"/>
          </a:p>
        </p:txBody>
      </p:sp>
      <p:sp>
        <p:nvSpPr>
          <p:cNvPr id="16" name="Text 14"/>
          <p:cNvSpPr/>
          <p:nvPr/>
        </p:nvSpPr>
        <p:spPr>
          <a:xfrm>
            <a:off x="594360" y="3108960"/>
            <a:ext cx="502920" cy="50292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3</a:t>
            </a:r>
            <a:endParaRPr lang="en-US" sz="1600" dirty="0"/>
          </a:p>
        </p:txBody>
      </p:sp>
      <p:sp>
        <p:nvSpPr>
          <p:cNvPr id="17" name="Text 15"/>
          <p:cNvSpPr/>
          <p:nvPr/>
        </p:nvSpPr>
        <p:spPr>
          <a:xfrm>
            <a:off x="1234440" y="3154680"/>
            <a:ext cx="3154680" cy="384048"/>
          </a:xfrm>
          <a:prstGeom prst="rect">
            <a:avLst/>
          </a:prstGeom>
          <a:noFill/>
          <a:ln/>
        </p:spPr>
        <p:txBody>
          <a:bodyPr wrap="square" rtlCol="0" anchor="ctr"/>
          <a:lstStyle/>
          <a:p>
            <a:pPr marL="0" indent="0">
              <a:buNone/>
            </a:pPr>
            <a:r>
              <a:rPr lang="en-US" sz="1300" b="1" dirty="0">
                <a:solidFill>
                  <a:srgbClr val="1B3A5C"/>
                </a:solidFill>
                <a:latin typeface="Calibri" pitchFamily="34" charset="0"/>
                <a:ea typeface="Calibri" pitchFamily="34" charset="-122"/>
                <a:cs typeface="Calibri" pitchFamily="34" charset="-120"/>
              </a:rPr>
              <a:t>Frontline Workforce</a:t>
            </a:r>
            <a:endParaRPr lang="en-US" sz="1300" dirty="0"/>
          </a:p>
        </p:txBody>
      </p:sp>
      <p:sp>
        <p:nvSpPr>
          <p:cNvPr id="18" name="Text 16"/>
          <p:cNvSpPr/>
          <p:nvPr/>
        </p:nvSpPr>
        <p:spPr>
          <a:xfrm>
            <a:off x="594360" y="3630168"/>
            <a:ext cx="3794760" cy="1051560"/>
          </a:xfrm>
          <a:prstGeom prst="rect">
            <a:avLst/>
          </a:prstGeom>
          <a:noFill/>
          <a:ln/>
        </p:spPr>
        <p:txBody>
          <a:bodyPr wrap="square" rtlCol="0" anchor="t"/>
          <a:lstStyle/>
          <a:p>
            <a:pPr marL="0" indent="0">
              <a:buNone/>
            </a:pPr>
            <a:r>
              <a:rPr lang="en-US" sz="1150" dirty="0">
                <a:solidFill>
                  <a:srgbClr val="1B2430"/>
                </a:solidFill>
                <a:latin typeface="Calibri" pitchFamily="34" charset="0"/>
                <a:ea typeface="Calibri" pitchFamily="34" charset="-122"/>
                <a:cs typeface="Calibri" pitchFamily="34" charset="-120"/>
              </a:rPr>
              <a:t>Invest in dedicated time and accredited training for health and social care professionals to embed digital prescribing in routine practice.</a:t>
            </a:r>
            <a:endParaRPr lang="en-US" sz="1150" dirty="0"/>
          </a:p>
        </p:txBody>
      </p:sp>
      <p:sp>
        <p:nvSpPr>
          <p:cNvPr id="19" name="Shape 17"/>
          <p:cNvSpPr/>
          <p:nvPr/>
        </p:nvSpPr>
        <p:spPr>
          <a:xfrm>
            <a:off x="4800600" y="2971800"/>
            <a:ext cx="4069080" cy="1828800"/>
          </a:xfrm>
          <a:prstGeom prst="roundRect">
            <a:avLst>
              <a:gd name="adj" fmla="val 4000"/>
            </a:avLst>
          </a:prstGeom>
          <a:solidFill>
            <a:srgbClr val="EAF1F4"/>
          </a:solidFill>
          <a:ln w="15240">
            <a:solidFill>
              <a:srgbClr val="2E8B8B"/>
            </a:solidFill>
            <a:prstDash val="solid"/>
          </a:ln>
          <a:effectLst>
            <a:outerShdw blurRad="76200" dist="25400" dir="2700000" algn="bl" rotWithShape="0">
              <a:srgbClr val="000000">
                <a:alpha val="12000"/>
              </a:srgbClr>
            </a:outerShdw>
          </a:effectLst>
        </p:spPr>
        <p:txBody>
          <a:bodyPr/>
          <a:lstStyle/>
          <a:p>
            <a:endParaRPr lang="en-GB"/>
          </a:p>
        </p:txBody>
      </p:sp>
      <p:sp>
        <p:nvSpPr>
          <p:cNvPr id="20" name="Shape 18"/>
          <p:cNvSpPr/>
          <p:nvPr/>
        </p:nvSpPr>
        <p:spPr>
          <a:xfrm>
            <a:off x="4937760" y="3108960"/>
            <a:ext cx="502920" cy="502920"/>
          </a:xfrm>
          <a:prstGeom prst="ellipse">
            <a:avLst/>
          </a:prstGeom>
          <a:solidFill>
            <a:srgbClr val="2E8B8B"/>
          </a:solidFill>
          <a:ln w="12700">
            <a:solidFill>
              <a:srgbClr val="2E8B8B"/>
            </a:solidFill>
            <a:prstDash val="solid"/>
          </a:ln>
        </p:spPr>
        <p:txBody>
          <a:bodyPr/>
          <a:lstStyle/>
          <a:p>
            <a:endParaRPr lang="en-GB"/>
          </a:p>
        </p:txBody>
      </p:sp>
      <p:sp>
        <p:nvSpPr>
          <p:cNvPr id="21" name="Text 19"/>
          <p:cNvSpPr/>
          <p:nvPr/>
        </p:nvSpPr>
        <p:spPr>
          <a:xfrm>
            <a:off x="4937760" y="3108960"/>
            <a:ext cx="502920" cy="50292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4</a:t>
            </a:r>
            <a:endParaRPr lang="en-US" sz="1600" dirty="0"/>
          </a:p>
        </p:txBody>
      </p:sp>
      <p:sp>
        <p:nvSpPr>
          <p:cNvPr id="22" name="Text 20"/>
          <p:cNvSpPr/>
          <p:nvPr/>
        </p:nvSpPr>
        <p:spPr>
          <a:xfrm>
            <a:off x="5577840" y="3154680"/>
            <a:ext cx="3154680" cy="384048"/>
          </a:xfrm>
          <a:prstGeom prst="rect">
            <a:avLst/>
          </a:prstGeom>
          <a:noFill/>
          <a:ln/>
        </p:spPr>
        <p:txBody>
          <a:bodyPr wrap="square" rtlCol="0" anchor="ctr"/>
          <a:lstStyle/>
          <a:p>
            <a:pPr marL="0" indent="0">
              <a:buNone/>
            </a:pPr>
            <a:r>
              <a:rPr lang="en-US" sz="1300" b="1" dirty="0">
                <a:solidFill>
                  <a:srgbClr val="1B3A5C"/>
                </a:solidFill>
                <a:latin typeface="Calibri" pitchFamily="34" charset="0"/>
                <a:ea typeface="Calibri" pitchFamily="34" charset="-122"/>
                <a:cs typeface="Calibri" pitchFamily="34" charset="-120"/>
              </a:rPr>
              <a:t>App Developers</a:t>
            </a:r>
            <a:endParaRPr lang="en-US" sz="1300" dirty="0"/>
          </a:p>
        </p:txBody>
      </p:sp>
      <p:sp>
        <p:nvSpPr>
          <p:cNvPr id="23" name="Text 21"/>
          <p:cNvSpPr/>
          <p:nvPr/>
        </p:nvSpPr>
        <p:spPr>
          <a:xfrm>
            <a:off x="4937760" y="3630168"/>
            <a:ext cx="3794760" cy="1051560"/>
          </a:xfrm>
          <a:prstGeom prst="rect">
            <a:avLst/>
          </a:prstGeom>
          <a:noFill/>
          <a:ln/>
        </p:spPr>
        <p:txBody>
          <a:bodyPr wrap="square" rtlCol="0" anchor="t"/>
          <a:lstStyle/>
          <a:p>
            <a:pPr marL="0" indent="0">
              <a:buNone/>
            </a:pPr>
            <a:r>
              <a:rPr lang="en-US" sz="1150" dirty="0">
                <a:solidFill>
                  <a:srgbClr val="1B2430"/>
                </a:solidFill>
                <a:latin typeface="Calibri" pitchFamily="34" charset="0"/>
                <a:ea typeface="Calibri" pitchFamily="34" charset="-122"/>
                <a:cs typeface="Calibri" pitchFamily="34" charset="-120"/>
              </a:rPr>
              <a:t>Engage with ORCHA and NICE's Evidence Standards Framework early in development, treating GDPR compliance and clinical evidence as foundational requirements, not post-hoc obligations.</a:t>
            </a:r>
            <a:endParaRPr lang="en-US" sz="11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1B3A5C"/>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594360"/>
          </a:xfrm>
          <a:prstGeom prst="rect">
            <a:avLst/>
          </a:prstGeom>
          <a:noFill/>
          <a:ln/>
        </p:spPr>
        <p:txBody>
          <a:bodyPr wrap="square" rtlCol="0" anchor="ctr"/>
          <a:lstStyle/>
          <a:p>
            <a:pPr marL="0" indent="0" algn="l">
              <a:buNone/>
            </a:pPr>
            <a:r>
              <a:rPr lang="en-US" sz="3200" b="1" dirty="0">
                <a:solidFill>
                  <a:srgbClr val="FFFFFF"/>
                </a:solidFill>
                <a:latin typeface="Calibri" pitchFamily="34" charset="0"/>
                <a:ea typeface="Calibri" pitchFamily="34" charset="-122"/>
                <a:cs typeface="Calibri" pitchFamily="34" charset="-120"/>
              </a:rPr>
              <a:t>Conclusion</a:t>
            </a:r>
            <a:endParaRPr lang="en-US" sz="3200" dirty="0"/>
          </a:p>
        </p:txBody>
      </p:sp>
      <p:sp>
        <p:nvSpPr>
          <p:cNvPr id="3" name="Shape 1"/>
          <p:cNvSpPr/>
          <p:nvPr/>
        </p:nvSpPr>
        <p:spPr>
          <a:xfrm>
            <a:off x="457200" y="822960"/>
            <a:ext cx="8229600" cy="36576"/>
          </a:xfrm>
          <a:prstGeom prst="rect">
            <a:avLst/>
          </a:prstGeom>
          <a:solidFill>
            <a:srgbClr val="2E8B8B"/>
          </a:solidFill>
          <a:ln w="12700">
            <a:solidFill>
              <a:srgbClr val="2E8B8B"/>
            </a:solidFill>
            <a:prstDash val="solid"/>
          </a:ln>
        </p:spPr>
        <p:txBody>
          <a:bodyPr/>
          <a:lstStyle/>
          <a:p>
            <a:endParaRPr lang="en-GB"/>
          </a:p>
        </p:txBody>
      </p:sp>
      <p:sp>
        <p:nvSpPr>
          <p:cNvPr id="4" name="Shape 2"/>
          <p:cNvSpPr/>
          <p:nvPr/>
        </p:nvSpPr>
        <p:spPr>
          <a:xfrm>
            <a:off x="457200" y="1005840"/>
            <a:ext cx="457200" cy="457200"/>
          </a:xfrm>
          <a:prstGeom prst="ellipse">
            <a:avLst/>
          </a:prstGeom>
          <a:solidFill>
            <a:srgbClr val="2E8B8B"/>
          </a:solidFill>
          <a:ln w="12700">
            <a:solidFill>
              <a:srgbClr val="2E8B8B"/>
            </a:solidFill>
            <a:prstDash val="solid"/>
          </a:ln>
        </p:spPr>
        <p:txBody>
          <a:bodyPr/>
          <a:lstStyle/>
          <a:p>
            <a:endParaRPr lang="en-GB"/>
          </a:p>
        </p:txBody>
      </p:sp>
      <p:sp>
        <p:nvSpPr>
          <p:cNvPr id="5" name="Text 3"/>
          <p:cNvSpPr/>
          <p:nvPr/>
        </p:nvSpPr>
        <p:spPr>
          <a:xfrm>
            <a:off x="457200" y="1005840"/>
            <a:ext cx="457200" cy="45720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1</a:t>
            </a:r>
            <a:endParaRPr lang="en-US" sz="1600" dirty="0"/>
          </a:p>
        </p:txBody>
      </p:sp>
      <p:sp>
        <p:nvSpPr>
          <p:cNvPr id="6" name="Text 4"/>
          <p:cNvSpPr/>
          <p:nvPr/>
        </p:nvSpPr>
        <p:spPr>
          <a:xfrm>
            <a:off x="1051560" y="987552"/>
            <a:ext cx="7635240" cy="1097280"/>
          </a:xfrm>
          <a:prstGeom prst="rect">
            <a:avLst/>
          </a:prstGeom>
          <a:noFill/>
          <a:ln/>
        </p:spPr>
        <p:txBody>
          <a:bodyPr wrap="square" rtlCol="0" anchor="ctr"/>
          <a:lstStyle/>
          <a:p>
            <a:pPr marL="0" indent="0">
              <a:buNone/>
            </a:pPr>
            <a:r>
              <a:rPr lang="en-US" sz="1300" dirty="0">
                <a:solidFill>
                  <a:srgbClr val="EAF1F4"/>
                </a:solidFill>
                <a:latin typeface="Calibri" pitchFamily="34" charset="0"/>
                <a:ea typeface="Calibri" pitchFamily="34" charset="-122"/>
                <a:cs typeface="Calibri" pitchFamily="34" charset="-120"/>
              </a:rPr>
              <a:t>ORCHA has made a significant and largely positive contribution to digital health service delivery since 2015, lowering the barrier to safe digital prescribing and improving access to self-management tools for many patients and service users.</a:t>
            </a:r>
            <a:endParaRPr lang="en-US" sz="1300" dirty="0"/>
          </a:p>
        </p:txBody>
      </p:sp>
      <p:sp>
        <p:nvSpPr>
          <p:cNvPr id="7" name="Shape 5"/>
          <p:cNvSpPr/>
          <p:nvPr/>
        </p:nvSpPr>
        <p:spPr>
          <a:xfrm>
            <a:off x="457200" y="2286000"/>
            <a:ext cx="457200" cy="457200"/>
          </a:xfrm>
          <a:prstGeom prst="ellipse">
            <a:avLst/>
          </a:prstGeom>
          <a:solidFill>
            <a:srgbClr val="2E8B8B"/>
          </a:solidFill>
          <a:ln w="12700">
            <a:solidFill>
              <a:srgbClr val="2E8B8B"/>
            </a:solidFill>
            <a:prstDash val="solid"/>
          </a:ln>
        </p:spPr>
        <p:txBody>
          <a:bodyPr/>
          <a:lstStyle/>
          <a:p>
            <a:endParaRPr lang="en-GB"/>
          </a:p>
        </p:txBody>
      </p:sp>
      <p:sp>
        <p:nvSpPr>
          <p:cNvPr id="8" name="Text 6"/>
          <p:cNvSpPr/>
          <p:nvPr/>
        </p:nvSpPr>
        <p:spPr>
          <a:xfrm>
            <a:off x="457200" y="2286000"/>
            <a:ext cx="457200" cy="45720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2</a:t>
            </a:r>
            <a:endParaRPr lang="en-US" sz="1600" dirty="0"/>
          </a:p>
        </p:txBody>
      </p:sp>
      <p:sp>
        <p:nvSpPr>
          <p:cNvPr id="9" name="Text 7"/>
          <p:cNvSpPr/>
          <p:nvPr/>
        </p:nvSpPr>
        <p:spPr>
          <a:xfrm>
            <a:off x="1051560" y="2267712"/>
            <a:ext cx="7635240" cy="1097280"/>
          </a:xfrm>
          <a:prstGeom prst="rect">
            <a:avLst/>
          </a:prstGeom>
          <a:noFill/>
          <a:ln/>
        </p:spPr>
        <p:txBody>
          <a:bodyPr wrap="square" rtlCol="0" anchor="ctr"/>
          <a:lstStyle/>
          <a:p>
            <a:pPr marL="0" indent="0">
              <a:buNone/>
            </a:pPr>
            <a:r>
              <a:rPr lang="en-US" sz="1300" dirty="0">
                <a:solidFill>
                  <a:srgbClr val="EAF1F4"/>
                </a:solidFill>
                <a:latin typeface="Calibri" pitchFamily="34" charset="0"/>
                <a:ea typeface="Calibri" pitchFamily="34" charset="-122"/>
                <a:cs typeface="Calibri" pitchFamily="34" charset="-120"/>
              </a:rPr>
              <a:t>A critical evaluation must acknowledge three limitations: the evidence base is not yet independent of the organisation that created it; the quality threshold reveals how poor the broader mHealth marketplace remains; and digital exclusion leaves the most vulnerable populations least likely to benefit.</a:t>
            </a:r>
            <a:endParaRPr lang="en-US" sz="1300" dirty="0"/>
          </a:p>
        </p:txBody>
      </p:sp>
      <p:sp>
        <p:nvSpPr>
          <p:cNvPr id="10" name="Shape 8"/>
          <p:cNvSpPr/>
          <p:nvPr/>
        </p:nvSpPr>
        <p:spPr>
          <a:xfrm>
            <a:off x="457200" y="3566160"/>
            <a:ext cx="457200" cy="457200"/>
          </a:xfrm>
          <a:prstGeom prst="ellipse">
            <a:avLst/>
          </a:prstGeom>
          <a:solidFill>
            <a:srgbClr val="2E8B8B"/>
          </a:solidFill>
          <a:ln w="12700">
            <a:solidFill>
              <a:srgbClr val="2E8B8B"/>
            </a:solidFill>
            <a:prstDash val="solid"/>
          </a:ln>
        </p:spPr>
        <p:txBody>
          <a:bodyPr/>
          <a:lstStyle/>
          <a:p>
            <a:endParaRPr lang="en-GB"/>
          </a:p>
        </p:txBody>
      </p:sp>
      <p:sp>
        <p:nvSpPr>
          <p:cNvPr id="11" name="Text 9"/>
          <p:cNvSpPr/>
          <p:nvPr/>
        </p:nvSpPr>
        <p:spPr>
          <a:xfrm>
            <a:off x="457200" y="3566160"/>
            <a:ext cx="457200" cy="45720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3</a:t>
            </a:r>
            <a:endParaRPr lang="en-US" sz="1600" dirty="0"/>
          </a:p>
        </p:txBody>
      </p:sp>
      <p:sp>
        <p:nvSpPr>
          <p:cNvPr id="12" name="Text 10"/>
          <p:cNvSpPr/>
          <p:nvPr/>
        </p:nvSpPr>
        <p:spPr>
          <a:xfrm>
            <a:off x="1051560" y="3547872"/>
            <a:ext cx="7635240" cy="1097280"/>
          </a:xfrm>
          <a:prstGeom prst="rect">
            <a:avLst/>
          </a:prstGeom>
          <a:noFill/>
          <a:ln/>
        </p:spPr>
        <p:txBody>
          <a:bodyPr wrap="square" rtlCol="0" anchor="ctr"/>
          <a:lstStyle/>
          <a:p>
            <a:pPr marL="0" indent="0">
              <a:buNone/>
            </a:pPr>
            <a:r>
              <a:rPr lang="en-US" sz="1300" dirty="0">
                <a:solidFill>
                  <a:srgbClr val="EAF1F4"/>
                </a:solidFill>
                <a:latin typeface="Calibri" pitchFamily="34" charset="0"/>
                <a:ea typeface="Calibri" pitchFamily="34" charset="-122"/>
                <a:cs typeface="Calibri" pitchFamily="34" charset="-120"/>
              </a:rPr>
              <a:t>ORCHA is best understood not as a solution, but as a necessary piece of infrastructure within the UK's digital transformation agenda, one whose full potential depends on parallel investment in workforce development, digital inclusion, and independent outcome evaluation.</a:t>
            </a:r>
            <a:endParaRPr lang="en-US" sz="1300" dirty="0"/>
          </a:p>
        </p:txBody>
      </p:sp>
      <p:sp>
        <p:nvSpPr>
          <p:cNvPr id="13" name="Text 11"/>
          <p:cNvSpPr/>
          <p:nvPr/>
        </p:nvSpPr>
        <p:spPr>
          <a:xfrm>
            <a:off x="457200" y="4663440"/>
            <a:ext cx="8229600" cy="347472"/>
          </a:xfrm>
          <a:prstGeom prst="rect">
            <a:avLst/>
          </a:prstGeom>
          <a:noFill/>
          <a:ln/>
        </p:spPr>
        <p:txBody>
          <a:bodyPr wrap="square" rtlCol="0" anchor="ctr"/>
          <a:lstStyle/>
          <a:p>
            <a:pPr marL="0" indent="0" algn="ctr">
              <a:buNone/>
            </a:pPr>
            <a:r>
              <a:rPr lang="en-US" sz="1400" b="1" i="1" dirty="0">
                <a:solidFill>
                  <a:srgbClr val="2E8B8B"/>
                </a:solidFill>
                <a:latin typeface="Calibri" pitchFamily="34" charset="0"/>
                <a:ea typeface="Calibri" pitchFamily="34" charset="-122"/>
                <a:cs typeface="Calibri" pitchFamily="34" charset="-120"/>
              </a:rPr>
              <a:t>Thank you. I am happy to take your questions.</a:t>
            </a:r>
            <a:endParaRPr lang="en-US"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8FAFC"/>
        </a:solidFill>
        <a:effectLst/>
      </p:bgPr>
    </p:bg>
    <p:spTree>
      <p:nvGrpSpPr>
        <p:cNvPr id="1" name=""/>
        <p:cNvGrpSpPr/>
        <p:nvPr/>
      </p:nvGrpSpPr>
      <p:grpSpPr>
        <a:xfrm>
          <a:off x="0" y="0"/>
          <a:ext cx="0" cy="0"/>
          <a:chOff x="0" y="0"/>
          <a:chExt cx="0" cy="0"/>
        </a:xfrm>
      </p:grpSpPr>
      <p:sp>
        <p:nvSpPr>
          <p:cNvPr id="2" name="Text 0"/>
          <p:cNvSpPr/>
          <p:nvPr/>
        </p:nvSpPr>
        <p:spPr>
          <a:xfrm>
            <a:off x="457200" y="137160"/>
            <a:ext cx="8229600" cy="457200"/>
          </a:xfrm>
          <a:prstGeom prst="rect">
            <a:avLst/>
          </a:prstGeom>
          <a:noFill/>
          <a:ln/>
        </p:spPr>
        <p:txBody>
          <a:bodyPr wrap="square" rtlCol="0" anchor="ctr"/>
          <a:lstStyle/>
          <a:p>
            <a:pPr marL="0" indent="0" algn="l">
              <a:buNone/>
            </a:pPr>
            <a:r>
              <a:rPr lang="en-US" sz="1800" b="1" dirty="0">
                <a:solidFill>
                  <a:srgbClr val="1B3A5C"/>
                </a:solidFill>
                <a:latin typeface="Calibri" pitchFamily="34" charset="0"/>
                <a:ea typeface="Calibri" pitchFamily="34" charset="-122"/>
                <a:cs typeface="Calibri" pitchFamily="34" charset="-120"/>
              </a:rPr>
              <a:t>References (1 of 2)</a:t>
            </a:r>
            <a:endParaRPr lang="en-US" sz="1800" dirty="0"/>
          </a:p>
        </p:txBody>
      </p:sp>
      <p:sp>
        <p:nvSpPr>
          <p:cNvPr id="3" name="Shape 1"/>
          <p:cNvSpPr/>
          <p:nvPr/>
        </p:nvSpPr>
        <p:spPr>
          <a:xfrm>
            <a:off x="457200" y="62179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Text 2"/>
          <p:cNvSpPr/>
          <p:nvPr/>
        </p:nvSpPr>
        <p:spPr>
          <a:xfrm>
            <a:off x="457200" y="713232"/>
            <a:ext cx="8229600" cy="4297680"/>
          </a:xfrm>
          <a:prstGeom prst="rect">
            <a:avLst/>
          </a:prstGeom>
          <a:noFill/>
          <a:ln/>
        </p:spPr>
        <p:txBody>
          <a:bodyPr wrap="square" rtlCol="0" anchor="t"/>
          <a:lstStyle/>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 </a:t>
            </a:r>
            <a:r>
              <a:rPr lang="en-US" sz="950" dirty="0">
                <a:solidFill>
                  <a:srgbClr val="1B2430"/>
                </a:solidFill>
                <a:latin typeface="Calibri" pitchFamily="34" charset="0"/>
                <a:ea typeface="Calibri" pitchFamily="34" charset="-122"/>
                <a:cs typeface="Calibri" pitchFamily="34" charset="-120"/>
              </a:rPr>
              <a:t>CMS Law (2025) </a:t>
            </a:r>
            <a:r>
              <a:rPr lang="en-US" sz="950" i="1" dirty="0">
                <a:solidFill>
                  <a:srgbClr val="1B2430"/>
                </a:solidFill>
                <a:latin typeface="Calibri" pitchFamily="34" charset="0"/>
                <a:ea typeface="Calibri" pitchFamily="34" charset="-122"/>
                <a:cs typeface="Calibri" pitchFamily="34" charset="-120"/>
              </a:rPr>
              <a:t>Digital Health Apps and Telemedicine in the United Kingdom</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3"/>
              </a:rPr>
              <a:t>https://cms.law/en/int/expert-guides/cms-expert-guide-to-digital-health-apps-and-telemedicine/united-kingdom</a:t>
            </a:r>
            <a:r>
              <a:rPr lang="en-US" sz="950" dirty="0">
                <a:solidFill>
                  <a:srgbClr val="1B2430"/>
                </a:solidFill>
                <a:latin typeface="Calibri" pitchFamily="34" charset="0"/>
                <a:ea typeface="Calibri" pitchFamily="34" charset="-122"/>
                <a:cs typeface="Calibri" pitchFamily="34" charset="-120"/>
              </a:rPr>
              <a:t> (Accessed: 22 June 2026).
</a:t>
            </a:r>
            <a:r>
              <a:rPr lang="en-US" sz="950" b="1" dirty="0">
                <a:solidFill>
                  <a:srgbClr val="2E8B8B"/>
                </a:solidFill>
                <a:latin typeface="Calibri" pitchFamily="34" charset="0"/>
                <a:ea typeface="Calibri" pitchFamily="34" charset="-122"/>
                <a:cs typeface="Calibri" pitchFamily="34" charset="-120"/>
              </a:rPr>
              <a:t>2. </a:t>
            </a:r>
            <a:r>
              <a:rPr lang="en-US" sz="950" dirty="0">
                <a:solidFill>
                  <a:srgbClr val="1B2430"/>
                </a:solidFill>
                <a:latin typeface="Calibri" pitchFamily="34" charset="0"/>
                <a:ea typeface="Calibri" pitchFamily="34" charset="-122"/>
                <a:cs typeface="Calibri" pitchFamily="34" charset="-120"/>
              </a:rPr>
              <a:t>Department of Health and Social Care (2022) </a:t>
            </a:r>
            <a:r>
              <a:rPr lang="en-US" sz="950" i="1" dirty="0">
                <a:solidFill>
                  <a:srgbClr val="1B2430"/>
                </a:solidFill>
                <a:latin typeface="Calibri" pitchFamily="34" charset="0"/>
                <a:ea typeface="Calibri" pitchFamily="34" charset="-122"/>
                <a:cs typeface="Calibri" pitchFamily="34" charset="-120"/>
              </a:rPr>
              <a:t>A Plan for Digital Health and Social Care</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4"/>
              </a:rPr>
              <a:t>https://www.gov.uk/government/publications/a-plan-for-digital-health-and-social-care</a:t>
            </a:r>
            <a:r>
              <a:rPr lang="en-US" sz="950" dirty="0">
                <a:solidFill>
                  <a:srgbClr val="1B2430"/>
                </a:solidFill>
                <a:latin typeface="Calibri" pitchFamily="34" charset="0"/>
                <a:ea typeface="Calibri" pitchFamily="34" charset="-122"/>
                <a:cs typeface="Calibri" pitchFamily="34" charset="-120"/>
              </a:rPr>
              <a:t> (Accessed: 22 June 2026).
</a:t>
            </a:r>
            <a:r>
              <a:rPr lang="en-US" sz="950" b="1" dirty="0">
                <a:solidFill>
                  <a:srgbClr val="2E8B8B"/>
                </a:solidFill>
                <a:latin typeface="Calibri" pitchFamily="34" charset="0"/>
                <a:ea typeface="Calibri" pitchFamily="34" charset="-122"/>
                <a:cs typeface="Calibri" pitchFamily="34" charset="-120"/>
              </a:rPr>
              <a:t>3. </a:t>
            </a:r>
            <a:r>
              <a:rPr lang="en-US" sz="950" dirty="0">
                <a:solidFill>
                  <a:srgbClr val="1B2430"/>
                </a:solidFill>
                <a:latin typeface="Calibri" pitchFamily="34" charset="0"/>
                <a:ea typeface="Calibri" pitchFamily="34" charset="-122"/>
                <a:cs typeface="Calibri" pitchFamily="34" charset="-120"/>
              </a:rPr>
              <a:t>Department of Health and Social Care (2023) </a:t>
            </a:r>
            <a:r>
              <a:rPr lang="en-US" sz="950" i="1" dirty="0">
                <a:solidFill>
                  <a:srgbClr val="1B2430"/>
                </a:solidFill>
                <a:latin typeface="Calibri" pitchFamily="34" charset="0"/>
                <a:ea typeface="Calibri" pitchFamily="34" charset="-122"/>
                <a:cs typeface="Calibri" pitchFamily="34" charset="-120"/>
              </a:rPr>
              <a:t>Digital Working in Adult Social Care</a:t>
            </a:r>
            <a:r>
              <a:rPr lang="en-US" sz="950" dirty="0">
                <a:solidFill>
                  <a:srgbClr val="1B2430"/>
                </a:solidFill>
                <a:latin typeface="Calibri" pitchFamily="34" charset="0"/>
                <a:ea typeface="Calibri" pitchFamily="34" charset="-122"/>
                <a:cs typeface="Calibri" pitchFamily="34" charset="-120"/>
              </a:rPr>
              <a:t>: What Good Looks Like. Available at: </a:t>
            </a:r>
            <a:r>
              <a:rPr lang="en-US" sz="950" dirty="0">
                <a:solidFill>
                  <a:srgbClr val="1B2430"/>
                </a:solidFill>
                <a:latin typeface="Calibri" pitchFamily="34" charset="0"/>
                <a:ea typeface="Calibri" pitchFamily="34" charset="-122"/>
                <a:cs typeface="Calibri" pitchFamily="34" charset="-120"/>
                <a:hlinkClick r:id="rId5"/>
              </a:rPr>
              <a:t>https://www.gov.uk/government/publications/digital-working-in-adult-social-care-what-good-looks-like</a:t>
            </a:r>
            <a:r>
              <a:rPr lang="en-US" sz="950" dirty="0">
                <a:solidFill>
                  <a:srgbClr val="1B2430"/>
                </a:solidFill>
                <a:latin typeface="Calibri" pitchFamily="34" charset="0"/>
                <a:ea typeface="Calibri" pitchFamily="34" charset="-122"/>
                <a:cs typeface="Calibri" pitchFamily="34" charset="-120"/>
              </a:rPr>
              <a:t> (Accessed: 22 June 2026).
</a:t>
            </a:r>
            <a:r>
              <a:rPr lang="en-US" sz="950" b="1" dirty="0">
                <a:solidFill>
                  <a:srgbClr val="2E8B8B"/>
                </a:solidFill>
                <a:latin typeface="Calibri" pitchFamily="34" charset="0"/>
                <a:ea typeface="Calibri" pitchFamily="34" charset="-122"/>
                <a:cs typeface="Calibri" pitchFamily="34" charset="-120"/>
              </a:rPr>
              <a:t>4. </a:t>
            </a:r>
            <a:r>
              <a:rPr lang="en-US" sz="950" dirty="0">
                <a:solidFill>
                  <a:srgbClr val="1B2430"/>
                </a:solidFill>
                <a:latin typeface="Calibri" pitchFamily="34" charset="0"/>
                <a:ea typeface="Calibri" pitchFamily="34" charset="-122"/>
                <a:cs typeface="Calibri" pitchFamily="34" charset="-120"/>
              </a:rPr>
              <a:t>Dorset HealthCare University NHS Foundation Trust (n.d.) </a:t>
            </a:r>
            <a:r>
              <a:rPr lang="en-US" sz="950" i="1" dirty="0">
                <a:solidFill>
                  <a:srgbClr val="1B2430"/>
                </a:solidFill>
                <a:latin typeface="Calibri" pitchFamily="34" charset="0"/>
                <a:ea typeface="Calibri" pitchFamily="34" charset="-122"/>
                <a:cs typeface="Calibri" pitchFamily="34" charset="-120"/>
              </a:rPr>
              <a:t>The Dorset Health App Library</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6"/>
              </a:rPr>
              <a:t>https://www.dorsethealthcare.nhs.uk/patients-and-visitors/dorset-health-app-library</a:t>
            </a:r>
            <a:r>
              <a:rPr lang="en-US" sz="950" dirty="0">
                <a:solidFill>
                  <a:srgbClr val="1B2430"/>
                </a:solidFill>
                <a:latin typeface="Calibri" pitchFamily="34" charset="0"/>
                <a:ea typeface="Calibri" pitchFamily="34" charset="-122"/>
                <a:cs typeface="Calibri" pitchFamily="34" charset="-120"/>
              </a:rPr>
              <a:t> (Accessed: 23 June 2026).
</a:t>
            </a:r>
            <a:r>
              <a:rPr lang="en-US" sz="950" b="1" dirty="0">
                <a:solidFill>
                  <a:srgbClr val="2E8B8B"/>
                </a:solidFill>
                <a:latin typeface="Calibri" pitchFamily="34" charset="0"/>
                <a:ea typeface="Calibri" pitchFamily="34" charset="-122"/>
                <a:cs typeface="Calibri" pitchFamily="34" charset="-120"/>
              </a:rPr>
              <a:t>5. </a:t>
            </a:r>
            <a:r>
              <a:rPr lang="en-US" sz="950" dirty="0">
                <a:solidFill>
                  <a:srgbClr val="1B2430"/>
                </a:solidFill>
                <a:latin typeface="Calibri" pitchFamily="34" charset="0"/>
                <a:ea typeface="Calibri" pitchFamily="34" charset="-122"/>
                <a:cs typeface="Calibri" pitchFamily="34" charset="-120"/>
              </a:rPr>
              <a:t>Good Things Foundation (2025) </a:t>
            </a:r>
            <a:r>
              <a:rPr lang="en-US" sz="950" i="1" dirty="0">
                <a:solidFill>
                  <a:srgbClr val="1B2430"/>
                </a:solidFill>
                <a:latin typeface="Calibri" pitchFamily="34" charset="0"/>
                <a:ea typeface="Calibri" pitchFamily="34" charset="-122"/>
                <a:cs typeface="Calibri" pitchFamily="34" charset="-120"/>
              </a:rPr>
              <a:t>Tackling digital exclusion in the future NHS</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7"/>
              </a:rPr>
              <a:t>https://www.goodthingsfoundation.org/discover/digital-inclusion-insights/digital-inclusion-insights-2025/tackling-digital-exclusion-in-the-future-nhs</a:t>
            </a:r>
            <a:r>
              <a:rPr lang="en-US" sz="950" dirty="0">
                <a:solidFill>
                  <a:srgbClr val="1B2430"/>
                </a:solidFill>
                <a:latin typeface="Calibri" pitchFamily="34" charset="0"/>
                <a:ea typeface="Calibri" pitchFamily="34" charset="-122"/>
                <a:cs typeface="Calibri" pitchFamily="34" charset="-120"/>
              </a:rPr>
              <a:t> (Accessed: 20 June 2026).
</a:t>
            </a:r>
            <a:r>
              <a:rPr lang="en-US" sz="950" b="1" dirty="0">
                <a:solidFill>
                  <a:srgbClr val="2E8B8B"/>
                </a:solidFill>
                <a:latin typeface="Calibri" pitchFamily="34" charset="0"/>
                <a:ea typeface="Calibri" pitchFamily="34" charset="-122"/>
                <a:cs typeface="Calibri" pitchFamily="34" charset="-120"/>
              </a:rPr>
              <a:t>6. </a:t>
            </a:r>
            <a:r>
              <a:rPr lang="en-US" sz="950" dirty="0">
                <a:solidFill>
                  <a:srgbClr val="1B2430"/>
                </a:solidFill>
                <a:latin typeface="Calibri" pitchFamily="34" charset="0"/>
                <a:ea typeface="Calibri" pitchFamily="34" charset="-122"/>
                <a:cs typeface="Calibri" pitchFamily="34" charset="-120"/>
              </a:rPr>
              <a:t>HTN Health Tech News (2024) </a:t>
            </a:r>
            <a:r>
              <a:rPr lang="en-US" sz="950" i="1" dirty="0">
                <a:solidFill>
                  <a:srgbClr val="1B2430"/>
                </a:solidFill>
                <a:latin typeface="Calibri" pitchFamily="34" charset="0"/>
                <a:ea typeface="Calibri" pitchFamily="34" charset="-122"/>
                <a:cs typeface="Calibri" pitchFamily="34" charset="-120"/>
              </a:rPr>
              <a:t>NHS Dorset ICB App Library sees 5,400 app recommendations made</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8"/>
              </a:rPr>
              <a:t>https://htn.co.uk/2024/05/08/nhs-dorset-icb-shares-case-study-on-development-of-dorset-app-library/</a:t>
            </a:r>
            <a:r>
              <a:rPr lang="en-US" sz="950" dirty="0">
                <a:solidFill>
                  <a:srgbClr val="1B2430"/>
                </a:solidFill>
                <a:latin typeface="Calibri" pitchFamily="34" charset="0"/>
                <a:ea typeface="Calibri" pitchFamily="34" charset="-122"/>
                <a:cs typeface="Calibri" pitchFamily="34" charset="-120"/>
              </a:rPr>
              <a:t> (Accessed: 24 June 2026).
</a:t>
            </a:r>
            <a:r>
              <a:rPr lang="en-US" sz="950" b="1" dirty="0">
                <a:solidFill>
                  <a:srgbClr val="2E8B8B"/>
                </a:solidFill>
                <a:latin typeface="Calibri" pitchFamily="34" charset="0"/>
                <a:ea typeface="Calibri" pitchFamily="34" charset="-122"/>
                <a:cs typeface="Calibri" pitchFamily="34" charset="-120"/>
              </a:rPr>
              <a:t>7. </a:t>
            </a:r>
            <a:r>
              <a:rPr lang="en-US" sz="950" dirty="0">
                <a:solidFill>
                  <a:srgbClr val="1B2430"/>
                </a:solidFill>
                <a:latin typeface="Calibri" pitchFamily="34" charset="0"/>
                <a:ea typeface="Calibri" pitchFamily="34" charset="-122"/>
                <a:cs typeface="Calibri" pitchFamily="34" charset="-120"/>
              </a:rPr>
              <a:t>Hyzy, M., Bond, R., Mulvenna, M., Bai, L., Frey, A-L., Carracedo, J.M., Daly, R. and Leigh, S. (2024) </a:t>
            </a:r>
            <a:r>
              <a:rPr lang="en-US" sz="950" i="1" dirty="0">
                <a:solidFill>
                  <a:srgbClr val="1B2430"/>
                </a:solidFill>
                <a:latin typeface="Calibri" pitchFamily="34" charset="0"/>
                <a:ea typeface="Calibri" pitchFamily="34" charset="-122"/>
                <a:cs typeface="Calibri" pitchFamily="34" charset="-120"/>
              </a:rPr>
              <a:t>'Don't judge a book or health app by its cover</a:t>
            </a:r>
            <a:r>
              <a:rPr lang="en-US" sz="950" dirty="0">
                <a:solidFill>
                  <a:srgbClr val="1B2430"/>
                </a:solidFill>
                <a:latin typeface="Calibri" pitchFamily="34" charset="0"/>
                <a:ea typeface="Calibri" pitchFamily="34" charset="-122"/>
                <a:cs typeface="Calibri" pitchFamily="34" charset="-120"/>
              </a:rPr>
              <a:t>', PLoS ONE, 19(3), e0298977. doi: 10.1371/journal.pone.0298977. Available at: </a:t>
            </a:r>
            <a:r>
              <a:rPr lang="en-US" sz="950" dirty="0">
                <a:solidFill>
                  <a:srgbClr val="1B2430"/>
                </a:solidFill>
                <a:latin typeface="Calibri" pitchFamily="34" charset="0"/>
                <a:ea typeface="Calibri" pitchFamily="34" charset="-122"/>
                <a:cs typeface="Calibri" pitchFamily="34" charset="-120"/>
                <a:hlinkClick r:id="rId9"/>
              </a:rPr>
              <a:t>https://journals.plos.org/plosone/article?id=10.1371/journal.pone.0298977</a:t>
            </a:r>
            <a:r>
              <a:rPr lang="en-US" sz="950" dirty="0">
                <a:solidFill>
                  <a:srgbClr val="1B2430"/>
                </a:solidFill>
                <a:latin typeface="Calibri" pitchFamily="34" charset="0"/>
                <a:ea typeface="Calibri" pitchFamily="34" charset="-122"/>
                <a:cs typeface="Calibri" pitchFamily="34" charset="-120"/>
              </a:rPr>
              <a:t> (Accessed: 22 June 2026).
</a:t>
            </a:r>
            <a:r>
              <a:rPr lang="en-US" sz="950" b="1" dirty="0">
                <a:solidFill>
                  <a:srgbClr val="2E8B8B"/>
                </a:solidFill>
                <a:latin typeface="Calibri" pitchFamily="34" charset="0"/>
                <a:ea typeface="Calibri" pitchFamily="34" charset="-122"/>
                <a:cs typeface="Calibri" pitchFamily="34" charset="-120"/>
              </a:rPr>
              <a:t>8. </a:t>
            </a:r>
            <a:r>
              <a:rPr lang="en-US" sz="950" dirty="0">
                <a:solidFill>
                  <a:srgbClr val="1B2430"/>
                </a:solidFill>
                <a:latin typeface="Calibri" pitchFamily="34" charset="0"/>
                <a:ea typeface="Calibri" pitchFamily="34" charset="-122"/>
                <a:cs typeface="Calibri" pitchFamily="34" charset="-120"/>
              </a:rPr>
              <a:t>ICT and Health (2025) Digital health and mental wellbeing: A lifeline in tough times. Available at: </a:t>
            </a:r>
            <a:r>
              <a:rPr lang="en-US" sz="950" dirty="0">
                <a:solidFill>
                  <a:srgbClr val="1B2430"/>
                </a:solidFill>
                <a:latin typeface="Calibri" pitchFamily="34" charset="0"/>
                <a:ea typeface="Calibri" pitchFamily="34" charset="-122"/>
                <a:cs typeface="Calibri" pitchFamily="34" charset="-120"/>
                <a:hlinkClick r:id="rId10"/>
              </a:rPr>
              <a:t>https://www.icthealth.org/news/digital-health-mental-wellbeing-a-lifeline-in-tough-times</a:t>
            </a:r>
            <a:r>
              <a:rPr lang="en-US" sz="950" dirty="0">
                <a:solidFill>
                  <a:srgbClr val="1B2430"/>
                </a:solidFill>
                <a:latin typeface="Calibri" pitchFamily="34" charset="0"/>
                <a:ea typeface="Calibri" pitchFamily="34" charset="-122"/>
                <a:cs typeface="Calibri" pitchFamily="34" charset="-120"/>
              </a:rPr>
              <a:t> (Accessed: 28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9. </a:t>
            </a:r>
            <a:r>
              <a:rPr lang="en-US" sz="950" dirty="0">
                <a:solidFill>
                  <a:srgbClr val="1B2430"/>
                </a:solidFill>
                <a:latin typeface="Calibri" pitchFamily="34" charset="0"/>
                <a:ea typeface="Calibri" pitchFamily="34" charset="-122"/>
                <a:cs typeface="Calibri" pitchFamily="34" charset="-120"/>
              </a:rPr>
              <a:t>Leigh, S., Ashall-Payne, L. and Andrews, T. (2020) </a:t>
            </a:r>
            <a:r>
              <a:rPr lang="en-US" sz="950" i="1" dirty="0">
                <a:solidFill>
                  <a:srgbClr val="1B2430"/>
                </a:solidFill>
                <a:latin typeface="Calibri" pitchFamily="34" charset="0"/>
                <a:ea typeface="Calibri" pitchFamily="34" charset="-122"/>
                <a:cs typeface="Calibri" pitchFamily="34" charset="-120"/>
              </a:rPr>
              <a:t>'Barriers and facilitators to the adoption of mobile health among health care professionals from the United Kingdom</a:t>
            </a:r>
            <a:r>
              <a:rPr lang="en-US" sz="950" dirty="0">
                <a:solidFill>
                  <a:srgbClr val="1B2430"/>
                </a:solidFill>
                <a:latin typeface="Calibri" pitchFamily="34" charset="0"/>
                <a:ea typeface="Calibri" pitchFamily="34" charset="-122"/>
                <a:cs typeface="Calibri" pitchFamily="34" charset="-120"/>
              </a:rPr>
              <a:t>', JMIR mHealth and </a:t>
            </a:r>
            <a:r>
              <a:rPr lang="en-US" sz="950" dirty="0" err="1">
                <a:solidFill>
                  <a:srgbClr val="1B2430"/>
                </a:solidFill>
                <a:latin typeface="Calibri" pitchFamily="34" charset="0"/>
                <a:ea typeface="Calibri" pitchFamily="34" charset="-122"/>
                <a:cs typeface="Calibri" pitchFamily="34" charset="-120"/>
              </a:rPr>
              <a:t>uHealth</a:t>
            </a:r>
            <a:r>
              <a:rPr lang="en-US" sz="950" dirty="0">
                <a:solidFill>
                  <a:srgbClr val="1B2430"/>
                </a:solidFill>
                <a:latin typeface="Calibri" pitchFamily="34" charset="0"/>
                <a:ea typeface="Calibri" pitchFamily="34" charset="-122"/>
                <a:cs typeface="Calibri" pitchFamily="34" charset="-120"/>
              </a:rPr>
              <a:t>, 8(7), </a:t>
            </a:r>
            <a:r>
              <a:rPr lang="en-US" sz="950" dirty="0" err="1">
                <a:solidFill>
                  <a:srgbClr val="1B2430"/>
                </a:solidFill>
                <a:latin typeface="Calibri" pitchFamily="34" charset="0"/>
                <a:ea typeface="Calibri" pitchFamily="34" charset="-122"/>
                <a:cs typeface="Calibri" pitchFamily="34" charset="-120"/>
              </a:rPr>
              <a:t>e17704</a:t>
            </a:r>
            <a:r>
              <a:rPr lang="en-US" sz="950" dirty="0">
                <a:solidFill>
                  <a:srgbClr val="1B2430"/>
                </a:solidFill>
                <a:latin typeface="Calibri" pitchFamily="34" charset="0"/>
                <a:ea typeface="Calibri" pitchFamily="34" charset="-122"/>
                <a:cs typeface="Calibri" pitchFamily="34" charset="-120"/>
              </a:rPr>
              <a:t>. </a:t>
            </a:r>
            <a:r>
              <a:rPr lang="en-US" sz="950" dirty="0" err="1">
                <a:solidFill>
                  <a:srgbClr val="1B2430"/>
                </a:solidFill>
                <a:latin typeface="Calibri" pitchFamily="34" charset="0"/>
                <a:ea typeface="Calibri" pitchFamily="34" charset="-122"/>
                <a:cs typeface="Calibri" pitchFamily="34" charset="-120"/>
              </a:rPr>
              <a:t>doi</a:t>
            </a:r>
            <a:r>
              <a:rPr lang="en-US" sz="950" dirty="0">
                <a:solidFill>
                  <a:srgbClr val="1B2430"/>
                </a:solidFill>
                <a:latin typeface="Calibri" pitchFamily="34" charset="0"/>
                <a:ea typeface="Calibri" pitchFamily="34" charset="-122"/>
                <a:cs typeface="Calibri" pitchFamily="34" charset="-120"/>
              </a:rPr>
              <a:t>: 10.2196/17704. Available at: </a:t>
            </a:r>
            <a:r>
              <a:rPr lang="en-US" sz="950" dirty="0">
                <a:solidFill>
                  <a:srgbClr val="1B2430"/>
                </a:solidFill>
                <a:latin typeface="Calibri" pitchFamily="34" charset="0"/>
                <a:ea typeface="Calibri" pitchFamily="34" charset="-122"/>
                <a:cs typeface="Calibri" pitchFamily="34" charset="-120"/>
                <a:hlinkClick r:id="rId11"/>
              </a:rPr>
              <a:t>https://mhealth.jmir.org/2020/7/e17704</a:t>
            </a:r>
            <a:r>
              <a:rPr lang="en-US" sz="950" dirty="0">
                <a:solidFill>
                  <a:srgbClr val="1B2430"/>
                </a:solidFill>
                <a:latin typeface="Calibri" pitchFamily="34" charset="0"/>
                <a:ea typeface="Calibri" pitchFamily="34" charset="-122"/>
                <a:cs typeface="Calibri" pitchFamily="34" charset="-120"/>
              </a:rPr>
              <a:t> (Accessed: 22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10. </a:t>
            </a:r>
            <a:r>
              <a:rPr lang="en-US" sz="950" dirty="0">
                <a:solidFill>
                  <a:srgbClr val="1B2430"/>
                </a:solidFill>
                <a:latin typeface="Calibri" pitchFamily="34" charset="0"/>
                <a:ea typeface="Calibri" pitchFamily="34" charset="-122"/>
                <a:cs typeface="Calibri" pitchFamily="34" charset="-120"/>
              </a:rPr>
              <a:t>Mobi Health News (2021) </a:t>
            </a:r>
            <a:r>
              <a:rPr lang="en-US" sz="950" i="1" dirty="0">
                <a:solidFill>
                  <a:srgbClr val="1B2430"/>
                </a:solidFill>
                <a:latin typeface="Calibri" pitchFamily="34" charset="0"/>
                <a:ea typeface="Calibri" pitchFamily="34" charset="-122"/>
                <a:cs typeface="Calibri" pitchFamily="34" charset="-120"/>
              </a:rPr>
              <a:t>Millions of people in England to get access to digital health libraries</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12"/>
              </a:rPr>
              <a:t>https://www.mobihealthnews.com/news/emea/millions-people-england-get-access-digital-health-libraries</a:t>
            </a:r>
            <a:r>
              <a:rPr lang="en-US" sz="950" dirty="0">
                <a:solidFill>
                  <a:srgbClr val="1B2430"/>
                </a:solidFill>
                <a:latin typeface="Calibri" pitchFamily="34" charset="0"/>
                <a:ea typeface="Calibri" pitchFamily="34" charset="-122"/>
                <a:cs typeface="Calibri" pitchFamily="34" charset="-120"/>
              </a:rPr>
              <a:t> (Accessed: 27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11. </a:t>
            </a:r>
            <a:r>
              <a:rPr lang="en-US" sz="950" dirty="0">
                <a:solidFill>
                  <a:srgbClr val="1B2430"/>
                </a:solidFill>
                <a:latin typeface="Calibri" pitchFamily="34" charset="0"/>
                <a:ea typeface="Calibri" pitchFamily="34" charset="-122"/>
                <a:cs typeface="Calibri" pitchFamily="34" charset="-120"/>
              </a:rPr>
              <a:t>NHS England (2021) </a:t>
            </a:r>
            <a:r>
              <a:rPr lang="en-US" sz="950" i="1" dirty="0">
                <a:solidFill>
                  <a:srgbClr val="1B2430"/>
                </a:solidFill>
                <a:latin typeface="Calibri" pitchFamily="34" charset="0"/>
                <a:ea typeface="Calibri" pitchFamily="34" charset="-122"/>
                <a:cs typeface="Calibri" pitchFamily="34" charset="-120"/>
              </a:rPr>
              <a:t>What Good Looks Like Framework</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13"/>
              </a:rPr>
              <a:t>https://transform.england.nhs.uk/digitise-connect-transform/what-good-looks-like/</a:t>
            </a:r>
            <a:r>
              <a:rPr lang="en-US" sz="950" dirty="0">
                <a:solidFill>
                  <a:srgbClr val="1B2430"/>
                </a:solidFill>
                <a:latin typeface="Calibri" pitchFamily="34" charset="0"/>
                <a:ea typeface="Calibri" pitchFamily="34" charset="-122"/>
                <a:cs typeface="Calibri" pitchFamily="34" charset="-120"/>
              </a:rPr>
              <a:t> (Accessed: 26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12. </a:t>
            </a:r>
            <a:r>
              <a:rPr lang="en-US" sz="950" dirty="0">
                <a:solidFill>
                  <a:srgbClr val="1B2430"/>
                </a:solidFill>
                <a:latin typeface="Calibri" pitchFamily="34" charset="0"/>
                <a:ea typeface="Calibri" pitchFamily="34" charset="-122"/>
                <a:cs typeface="Calibri" pitchFamily="34" charset="-120"/>
              </a:rPr>
              <a:t>NHS England (2025) </a:t>
            </a:r>
            <a:r>
              <a:rPr lang="en-US" sz="950" i="1" dirty="0">
                <a:solidFill>
                  <a:srgbClr val="1B2430"/>
                </a:solidFill>
                <a:latin typeface="Calibri" pitchFamily="34" charset="0"/>
                <a:ea typeface="Calibri" pitchFamily="34" charset="-122"/>
                <a:cs typeface="Calibri" pitchFamily="34" charset="-120"/>
              </a:rPr>
              <a:t>Tackling digital exclusion and health literacy: How libraries can help bridge the gap</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14"/>
              </a:rPr>
              <a:t>https://www.england.nhs.uk/blog/tackling-digital-exclusion-and-health-literacy-how-libraries-can-help-bridge-the-gap/</a:t>
            </a:r>
            <a:r>
              <a:rPr lang="en-US" sz="950" dirty="0">
                <a:solidFill>
                  <a:srgbClr val="1B2430"/>
                </a:solidFill>
                <a:latin typeface="Calibri" pitchFamily="34" charset="0"/>
                <a:ea typeface="Calibri" pitchFamily="34" charset="-122"/>
                <a:cs typeface="Calibri" pitchFamily="34" charset="-120"/>
              </a:rPr>
              <a:t> (Accessed: 22 June 2026).</a:t>
            </a:r>
          </a:p>
          <a:p>
            <a:pPr marL="0" indent="0">
              <a:lnSpc>
                <a:spcPct val="115000"/>
              </a:lnSpc>
              <a:buNone/>
            </a:pPr>
            <a:endParaRPr lang="en-US" sz="950" dirty="0">
              <a:solidFill>
                <a:srgbClr val="1B2430"/>
              </a:solidFill>
              <a:latin typeface="Calibri" pitchFamily="34" charset="0"/>
              <a:ea typeface="Calibri" pitchFamily="34" charset="-122"/>
              <a:cs typeface="Calibri" pitchFamily="34" charset="-120"/>
            </a:endParaRPr>
          </a:p>
          <a:p>
            <a:pPr marL="0" indent="0">
              <a:lnSpc>
                <a:spcPct val="115000"/>
              </a:lnSpc>
              <a:buNone/>
            </a:pPr>
            <a:endParaRPr lang="en-US" sz="950" dirty="0">
              <a:solidFill>
                <a:srgbClr val="1B2430"/>
              </a:solidFill>
              <a:latin typeface="Calibri" pitchFamily="34" charset="0"/>
              <a:ea typeface="Calibri" pitchFamily="34" charset="-122"/>
              <a:cs typeface="Calibri" pitchFamily="34" charset="-120"/>
            </a:endParaRPr>
          </a:p>
          <a:p>
            <a:pPr marL="0" indent="0">
              <a:lnSpc>
                <a:spcPct val="115000"/>
              </a:lnSpc>
              <a:buNone/>
            </a:pP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8FAFC"/>
        </a:solidFill>
        <a:effectLst/>
      </p:bgPr>
    </p:bg>
    <p:spTree>
      <p:nvGrpSpPr>
        <p:cNvPr id="1" name=""/>
        <p:cNvGrpSpPr/>
        <p:nvPr/>
      </p:nvGrpSpPr>
      <p:grpSpPr>
        <a:xfrm>
          <a:off x="0" y="0"/>
          <a:ext cx="0" cy="0"/>
          <a:chOff x="0" y="0"/>
          <a:chExt cx="0" cy="0"/>
        </a:xfrm>
      </p:grpSpPr>
      <p:sp>
        <p:nvSpPr>
          <p:cNvPr id="2" name="Text 0"/>
          <p:cNvSpPr/>
          <p:nvPr/>
        </p:nvSpPr>
        <p:spPr>
          <a:xfrm>
            <a:off x="457200" y="137160"/>
            <a:ext cx="8229600" cy="457200"/>
          </a:xfrm>
          <a:prstGeom prst="rect">
            <a:avLst/>
          </a:prstGeom>
          <a:noFill/>
          <a:ln/>
        </p:spPr>
        <p:txBody>
          <a:bodyPr wrap="square" rtlCol="0" anchor="ctr"/>
          <a:lstStyle/>
          <a:p>
            <a:pPr marL="0" indent="0" algn="l">
              <a:buNone/>
            </a:pPr>
            <a:r>
              <a:rPr lang="en-US" sz="1800" b="1" dirty="0">
                <a:solidFill>
                  <a:srgbClr val="1B3A5C"/>
                </a:solidFill>
                <a:latin typeface="Calibri" pitchFamily="34" charset="0"/>
                <a:ea typeface="Calibri" pitchFamily="34" charset="-122"/>
                <a:cs typeface="Calibri" pitchFamily="34" charset="-120"/>
              </a:rPr>
              <a:t>References (2 of 2)</a:t>
            </a:r>
            <a:endParaRPr lang="en-US" sz="1800" dirty="0"/>
          </a:p>
        </p:txBody>
      </p:sp>
      <p:sp>
        <p:nvSpPr>
          <p:cNvPr id="3" name="Shape 1"/>
          <p:cNvSpPr/>
          <p:nvPr/>
        </p:nvSpPr>
        <p:spPr>
          <a:xfrm>
            <a:off x="457200" y="621792"/>
            <a:ext cx="8229600" cy="27432"/>
          </a:xfrm>
          <a:prstGeom prst="rect">
            <a:avLst/>
          </a:prstGeom>
          <a:solidFill>
            <a:srgbClr val="2E8B8B"/>
          </a:solidFill>
          <a:ln w="12700">
            <a:solidFill>
              <a:srgbClr val="2E8B8B"/>
            </a:solidFill>
            <a:prstDash val="solid"/>
          </a:ln>
        </p:spPr>
        <p:txBody>
          <a:bodyPr/>
          <a:lstStyle/>
          <a:p>
            <a:endParaRPr lang="en-GB"/>
          </a:p>
        </p:txBody>
      </p:sp>
      <p:sp>
        <p:nvSpPr>
          <p:cNvPr id="4" name="Text 2"/>
          <p:cNvSpPr/>
          <p:nvPr/>
        </p:nvSpPr>
        <p:spPr>
          <a:xfrm>
            <a:off x="457200" y="713232"/>
            <a:ext cx="8229600" cy="4297680"/>
          </a:xfrm>
          <a:prstGeom prst="rect">
            <a:avLst/>
          </a:prstGeom>
          <a:noFill/>
          <a:ln/>
        </p:spPr>
        <p:txBody>
          <a:bodyPr wrap="square" rtlCol="0" anchor="t"/>
          <a:lstStyle/>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13. </a:t>
            </a:r>
            <a:r>
              <a:rPr lang="en-US" sz="950" dirty="0">
                <a:solidFill>
                  <a:srgbClr val="1B2430"/>
                </a:solidFill>
                <a:latin typeface="Calibri" pitchFamily="34" charset="0"/>
                <a:ea typeface="Calibri" pitchFamily="34" charset="-122"/>
                <a:cs typeface="Calibri" pitchFamily="34" charset="-120"/>
              </a:rPr>
              <a:t>NHS England Transformation Directorate (2021) </a:t>
            </a:r>
            <a:r>
              <a:rPr lang="en-US" sz="950" i="1" dirty="0">
                <a:solidFill>
                  <a:srgbClr val="1B2430"/>
                </a:solidFill>
                <a:latin typeface="Calibri" pitchFamily="34" charset="0"/>
                <a:ea typeface="Calibri" pitchFamily="34" charset="-122"/>
                <a:cs typeface="Calibri" pitchFamily="34" charset="-120"/>
              </a:rPr>
              <a:t>How to use the Digital Technology Assessment Criteria (DTAC). </a:t>
            </a:r>
            <a:r>
              <a:rPr lang="en-US" sz="950" dirty="0">
                <a:solidFill>
                  <a:srgbClr val="1B2430"/>
                </a:solidFill>
                <a:latin typeface="Calibri" pitchFamily="34" charset="0"/>
                <a:ea typeface="Calibri" pitchFamily="34" charset="-122"/>
                <a:cs typeface="Calibri" pitchFamily="34" charset="-120"/>
              </a:rPr>
              <a:t>Available at: </a:t>
            </a:r>
            <a:r>
              <a:rPr lang="en-US" sz="950" dirty="0">
                <a:solidFill>
                  <a:srgbClr val="1B2430"/>
                </a:solidFill>
                <a:latin typeface="Calibri" pitchFamily="34" charset="0"/>
                <a:ea typeface="Calibri" pitchFamily="34" charset="-122"/>
                <a:cs typeface="Calibri" pitchFamily="34" charset="-120"/>
                <a:hlinkClick r:id="rId3"/>
              </a:rPr>
              <a:t>https://transform.england.nhs.uk/key-tools-and-info/digital-technology-assessment-criteria-dtac/how-to-use-the-dtac/</a:t>
            </a:r>
            <a:r>
              <a:rPr lang="en-US" sz="950" dirty="0">
                <a:solidFill>
                  <a:srgbClr val="1B2430"/>
                </a:solidFill>
                <a:latin typeface="Calibri" pitchFamily="34" charset="0"/>
                <a:ea typeface="Calibri" pitchFamily="34" charset="-122"/>
                <a:cs typeface="Calibri" pitchFamily="34" charset="-120"/>
              </a:rPr>
              <a:t> (Accessed: 24 June 2026).
</a:t>
            </a:r>
            <a:r>
              <a:rPr lang="en-US" sz="950" b="1" dirty="0">
                <a:solidFill>
                  <a:srgbClr val="2E8B8B"/>
                </a:solidFill>
                <a:latin typeface="Calibri" pitchFamily="34" charset="0"/>
                <a:ea typeface="Calibri" pitchFamily="34" charset="-122"/>
                <a:cs typeface="Calibri" pitchFamily="34" charset="-120"/>
              </a:rPr>
              <a:t>14. </a:t>
            </a:r>
            <a:r>
              <a:rPr lang="en-US" sz="950" dirty="0">
                <a:solidFill>
                  <a:srgbClr val="1B2430"/>
                </a:solidFill>
                <a:latin typeface="Calibri" pitchFamily="34" charset="0"/>
                <a:ea typeface="Calibri" pitchFamily="34" charset="-122"/>
                <a:cs typeface="Calibri" pitchFamily="34" charset="-120"/>
              </a:rPr>
              <a:t>NHS England Transformation Directorate (2026) </a:t>
            </a:r>
            <a:r>
              <a:rPr lang="en-US" sz="950" i="1" dirty="0">
                <a:solidFill>
                  <a:srgbClr val="1B2430"/>
                </a:solidFill>
                <a:latin typeface="Calibri" pitchFamily="34" charset="0"/>
                <a:ea typeface="Calibri" pitchFamily="34" charset="-122"/>
                <a:cs typeface="Calibri" pitchFamily="34" charset="-120"/>
              </a:rPr>
              <a:t>Updated NHS England Digital Technology Assessment Criteria (DTAC) form and guidance</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4"/>
              </a:rPr>
              <a:t>https://innovation.nhs.uk/news/updated-nhs-england-digital-technology-assessment-criteria-dtac-form-and-guidance/</a:t>
            </a:r>
            <a:r>
              <a:rPr lang="en-US" sz="950" dirty="0">
                <a:solidFill>
                  <a:srgbClr val="1B2430"/>
                </a:solidFill>
                <a:latin typeface="Calibri" pitchFamily="34" charset="0"/>
                <a:ea typeface="Calibri" pitchFamily="34" charset="-122"/>
                <a:cs typeface="Calibri" pitchFamily="34" charset="-120"/>
              </a:rPr>
              <a:t> (Accessed: 24 June 2026).
</a:t>
            </a:r>
            <a:r>
              <a:rPr lang="en-US" sz="950" b="1" dirty="0">
                <a:solidFill>
                  <a:srgbClr val="2E8B8B"/>
                </a:solidFill>
                <a:latin typeface="Calibri" pitchFamily="34" charset="0"/>
                <a:ea typeface="Calibri" pitchFamily="34" charset="-122"/>
                <a:cs typeface="Calibri" pitchFamily="34" charset="-120"/>
              </a:rPr>
              <a:t>15. </a:t>
            </a:r>
            <a:r>
              <a:rPr lang="en-US" sz="950" dirty="0">
                <a:solidFill>
                  <a:srgbClr val="1B2430"/>
                </a:solidFill>
                <a:latin typeface="Calibri" pitchFamily="34" charset="0"/>
                <a:ea typeface="Calibri" pitchFamily="34" charset="-122"/>
                <a:cs typeface="Calibri" pitchFamily="34" charset="-120"/>
              </a:rPr>
              <a:t>NHS Innovation Accelerator (2020</a:t>
            </a:r>
            <a:r>
              <a:rPr lang="en-US" sz="950" i="1" dirty="0">
                <a:solidFill>
                  <a:srgbClr val="1B2430"/>
                </a:solidFill>
                <a:latin typeface="Calibri" pitchFamily="34" charset="0"/>
                <a:ea typeface="Calibri" pitchFamily="34" charset="-122"/>
                <a:cs typeface="Calibri" pitchFamily="34" charset="-120"/>
              </a:rPr>
              <a:t>) ORCHA: Organisation for the Review of Care and Health Apps</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5"/>
              </a:rPr>
              <a:t>https://www.orchahealth.com/blog/orcha-partners-with-nhs-innovation-accelerator</a:t>
            </a:r>
            <a:r>
              <a:rPr lang="en-US" sz="950" dirty="0">
                <a:solidFill>
                  <a:srgbClr val="1B2430"/>
                </a:solidFill>
                <a:latin typeface="Calibri" pitchFamily="34" charset="0"/>
                <a:ea typeface="Calibri" pitchFamily="34" charset="-122"/>
                <a:cs typeface="Calibri" pitchFamily="34" charset="-120"/>
              </a:rPr>
              <a:t> (Accessed: 22 June 2026).
</a:t>
            </a:r>
            <a:r>
              <a:rPr lang="en-US" sz="950" b="1" dirty="0">
                <a:solidFill>
                  <a:srgbClr val="2E8B8B"/>
                </a:solidFill>
                <a:latin typeface="Calibri" pitchFamily="34" charset="0"/>
                <a:ea typeface="Calibri" pitchFamily="34" charset="-122"/>
                <a:cs typeface="Calibri" pitchFamily="34" charset="-120"/>
              </a:rPr>
              <a:t>16. </a:t>
            </a:r>
            <a:r>
              <a:rPr lang="en-US" sz="950" dirty="0">
                <a:solidFill>
                  <a:srgbClr val="1B2430"/>
                </a:solidFill>
                <a:latin typeface="Calibri" pitchFamily="34" charset="0"/>
                <a:ea typeface="Calibri" pitchFamily="34" charset="-122"/>
                <a:cs typeface="Calibri" pitchFamily="34" charset="-120"/>
              </a:rPr>
              <a:t>NICE (2025) </a:t>
            </a:r>
            <a:r>
              <a:rPr lang="en-US" sz="950" i="1" dirty="0">
                <a:solidFill>
                  <a:srgbClr val="1B2430"/>
                </a:solidFill>
                <a:latin typeface="Calibri" pitchFamily="34" charset="0"/>
                <a:ea typeface="Calibri" pitchFamily="34" charset="-122"/>
                <a:cs typeface="Calibri" pitchFamily="34" charset="-120"/>
              </a:rPr>
              <a:t>Evidence Standards Framework for Digital Health Technologies</a:t>
            </a:r>
            <a:r>
              <a:rPr lang="en-US" sz="950" dirty="0">
                <a:solidFill>
                  <a:srgbClr val="1B2430"/>
                </a:solidFill>
                <a:latin typeface="Calibri" pitchFamily="34" charset="0"/>
                <a:ea typeface="Calibri" pitchFamily="34" charset="-122"/>
                <a:cs typeface="Calibri" pitchFamily="34" charset="-120"/>
              </a:rPr>
              <a:t>. Available at: </a:t>
            </a:r>
            <a:r>
              <a:rPr lang="en-US" sz="950" dirty="0">
                <a:solidFill>
                  <a:srgbClr val="1B2430"/>
                </a:solidFill>
                <a:latin typeface="Calibri" pitchFamily="34" charset="0"/>
                <a:ea typeface="Calibri" pitchFamily="34" charset="-122"/>
                <a:cs typeface="Calibri" pitchFamily="34" charset="-120"/>
                <a:hlinkClick r:id="rId6"/>
              </a:rPr>
              <a:t>https://www.nice.org.uk/corporate/ecd7/resources/evidence-standards-framework-for-digital-health-technologies-pdf-1124017457605</a:t>
            </a:r>
            <a:r>
              <a:rPr lang="en-US" sz="950" dirty="0">
                <a:solidFill>
                  <a:srgbClr val="1B2430"/>
                </a:solidFill>
                <a:latin typeface="Calibri" pitchFamily="34" charset="0"/>
                <a:ea typeface="Calibri" pitchFamily="34" charset="-122"/>
                <a:cs typeface="Calibri" pitchFamily="34" charset="-120"/>
              </a:rPr>
              <a:t> (Accessed: 27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17. </a:t>
            </a:r>
            <a:r>
              <a:rPr lang="en-US" sz="950" dirty="0"/>
              <a:t>Open Access Government (2025) </a:t>
            </a:r>
            <a:r>
              <a:rPr lang="en-US" sz="950" i="1" dirty="0"/>
              <a:t>Digital inclusion: Making the NHS Long Term Plan work for everyone. </a:t>
            </a:r>
            <a:r>
              <a:rPr lang="en-US" sz="950" dirty="0"/>
              <a:t>Available at: </a:t>
            </a:r>
            <a:r>
              <a:rPr lang="en-US" sz="950" dirty="0">
                <a:hlinkClick r:id="rId7"/>
              </a:rPr>
              <a:t>https://www.openaccessgovernment.org/ebook/digital-inclusion-making-the-nhs-long-term-plan-work-for-everyone/201195/</a:t>
            </a:r>
            <a:r>
              <a:rPr lang="en-US" sz="950" dirty="0"/>
              <a:t> (Accessed: 23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18. </a:t>
            </a:r>
            <a:r>
              <a:rPr lang="en-US" sz="950" dirty="0"/>
              <a:t>ORCHA (2020) </a:t>
            </a:r>
            <a:r>
              <a:rPr lang="en-US" sz="950" i="1" dirty="0"/>
              <a:t>Staffordshire Public Health changes lives with digital health</a:t>
            </a:r>
            <a:r>
              <a:rPr lang="en-US" sz="950" dirty="0"/>
              <a:t>. Available at: </a:t>
            </a:r>
            <a:r>
              <a:rPr lang="en-US" sz="950" dirty="0">
                <a:hlinkClick r:id="rId8"/>
              </a:rPr>
              <a:t>https://us.orchahealth.com/staffordshire-public-health-changes-lives-with-digital-health/</a:t>
            </a:r>
            <a:r>
              <a:rPr lang="en-US" sz="950" dirty="0"/>
              <a:t> (Accessed: 22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19. </a:t>
            </a:r>
            <a:r>
              <a:rPr lang="en-US" sz="950" dirty="0"/>
              <a:t>ORCHA (2023) </a:t>
            </a:r>
            <a:r>
              <a:rPr lang="en-US" sz="950" i="1" dirty="0"/>
              <a:t>What is the health of mental health apps?</a:t>
            </a:r>
            <a:r>
              <a:rPr lang="en-US" sz="950" dirty="0"/>
              <a:t> Available at: </a:t>
            </a:r>
            <a:r>
              <a:rPr lang="en-US" sz="950" dirty="0">
                <a:hlinkClick r:id="rId9"/>
              </a:rPr>
              <a:t>https://us.orchahealth.com/health-of-mental-health-apps/</a:t>
            </a:r>
            <a:r>
              <a:rPr lang="en-US" sz="950" dirty="0"/>
              <a:t> (Accessed: 26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20. </a:t>
            </a:r>
            <a:r>
              <a:rPr lang="en-US" sz="950" dirty="0"/>
              <a:t>ORCHA (</a:t>
            </a:r>
            <a:r>
              <a:rPr lang="en-US" sz="950" dirty="0" err="1"/>
              <a:t>2025a</a:t>
            </a:r>
            <a:r>
              <a:rPr lang="en-US" sz="950" dirty="0"/>
              <a:t>) About ORCHA: Our story. Available at: </a:t>
            </a:r>
            <a:r>
              <a:rPr lang="en-US" sz="950" dirty="0">
                <a:hlinkClick r:id="rId10"/>
              </a:rPr>
              <a:t>https://www.orchahealth.com/about-orcha</a:t>
            </a:r>
            <a:r>
              <a:rPr lang="en-US" sz="950" dirty="0"/>
              <a:t> (Accessed: 25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21. </a:t>
            </a:r>
            <a:r>
              <a:rPr lang="en-US" sz="950" dirty="0"/>
              <a:t>ORCHA (</a:t>
            </a:r>
            <a:r>
              <a:rPr lang="en-US" sz="950" dirty="0" err="1"/>
              <a:t>2025b</a:t>
            </a:r>
            <a:r>
              <a:rPr lang="en-US" sz="950" dirty="0"/>
              <a:t>) </a:t>
            </a:r>
            <a:r>
              <a:rPr lang="en-US" sz="950" i="1" dirty="0"/>
              <a:t>Digital Health Library</a:t>
            </a:r>
            <a:r>
              <a:rPr lang="en-US" sz="950" dirty="0"/>
              <a:t>. Available at: </a:t>
            </a:r>
            <a:r>
              <a:rPr lang="en-US" sz="950" dirty="0">
                <a:hlinkClick r:id="rId11"/>
              </a:rPr>
              <a:t>https://www.orchahealth.com/solutions/health-app-library</a:t>
            </a:r>
            <a:r>
              <a:rPr lang="en-US" sz="950" dirty="0"/>
              <a:t> (Accessed: 24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22. </a:t>
            </a:r>
            <a:r>
              <a:rPr lang="en-US" sz="950" dirty="0"/>
              <a:t>Williams, V., Price, J., Hardinge, M., </a:t>
            </a:r>
            <a:r>
              <a:rPr lang="en-US" sz="950" dirty="0" err="1"/>
              <a:t>Tarassenko</a:t>
            </a:r>
            <a:r>
              <a:rPr lang="en-US" sz="950" dirty="0"/>
              <a:t>, L. and Farmer, A. (2014) </a:t>
            </a:r>
            <a:r>
              <a:rPr lang="en-US" sz="950" i="1" dirty="0"/>
              <a:t>'Using a mobile health application to support self-management in COPD: a qualitative study'</a:t>
            </a:r>
            <a:r>
              <a:rPr lang="en-US" sz="950" dirty="0"/>
              <a:t>, British Journal of General Practice, 64(624), pp. </a:t>
            </a:r>
            <a:r>
              <a:rPr lang="en-US" sz="950" dirty="0" err="1"/>
              <a:t>e392</a:t>
            </a:r>
            <a:r>
              <a:rPr lang="en-US" sz="950" dirty="0"/>
              <a:t>–</a:t>
            </a:r>
            <a:r>
              <a:rPr lang="en-US" sz="950" dirty="0" err="1"/>
              <a:t>e400</a:t>
            </a:r>
            <a:r>
              <a:rPr lang="en-US" sz="950" dirty="0"/>
              <a:t>. </a:t>
            </a:r>
            <a:r>
              <a:rPr lang="en-US" sz="950" dirty="0" err="1"/>
              <a:t>doi</a:t>
            </a:r>
            <a:r>
              <a:rPr lang="en-US" sz="950" dirty="0"/>
              <a:t>: 10.3399/</a:t>
            </a:r>
            <a:r>
              <a:rPr lang="en-US" sz="950" dirty="0" err="1"/>
              <a:t>bjgp14X680473</a:t>
            </a:r>
            <a:r>
              <a:rPr lang="en-US" sz="950" dirty="0"/>
              <a:t>. Available at: </a:t>
            </a:r>
            <a:r>
              <a:rPr lang="en-US" sz="950" dirty="0">
                <a:hlinkClick r:id="rId12"/>
              </a:rPr>
              <a:t>https://bjgp.org/content/64/624/e392</a:t>
            </a:r>
            <a:r>
              <a:rPr lang="en-US" sz="950" dirty="0"/>
              <a:t> (Accessed: 22 June 2026).</a:t>
            </a:r>
          </a:p>
          <a:p>
            <a:pPr marL="0" indent="0">
              <a:lnSpc>
                <a:spcPct val="115000"/>
              </a:lnSpc>
              <a:buNone/>
            </a:pPr>
            <a:r>
              <a:rPr lang="en-US" sz="950" b="1" dirty="0">
                <a:solidFill>
                  <a:srgbClr val="2E8B8B"/>
                </a:solidFill>
                <a:latin typeface="Calibri" pitchFamily="34" charset="0"/>
                <a:ea typeface="Calibri" pitchFamily="34" charset="-122"/>
                <a:cs typeface="Calibri" pitchFamily="34" charset="-120"/>
              </a:rPr>
              <a:t>23. </a:t>
            </a:r>
            <a:r>
              <a:rPr lang="en-US" sz="950" dirty="0"/>
              <a:t>Zych, M.M., Bond, R., Mulvenna, M., Martinez Carracedo, J., Bai, L. and Andrews, T. (2026) </a:t>
            </a:r>
            <a:r>
              <a:rPr lang="en-US" sz="950" i="1" dirty="0"/>
              <a:t>'The quality and characteristics of digital mental health apps: mixed methods study</a:t>
            </a:r>
            <a:r>
              <a:rPr lang="en-US" sz="950" dirty="0"/>
              <a:t>', JMIR Human Factors, 13, </a:t>
            </a:r>
            <a:r>
              <a:rPr lang="en-US" sz="950" dirty="0" err="1"/>
              <a:t>e67944</a:t>
            </a:r>
            <a:r>
              <a:rPr lang="en-US" sz="950" dirty="0"/>
              <a:t>. </a:t>
            </a:r>
            <a:r>
              <a:rPr lang="en-US" sz="950" dirty="0" err="1"/>
              <a:t>doi</a:t>
            </a:r>
            <a:r>
              <a:rPr lang="en-US" sz="950" dirty="0"/>
              <a:t>: 10.2196/67944. Available at: </a:t>
            </a:r>
            <a:r>
              <a:rPr lang="en-US" sz="950" dirty="0">
                <a:hlinkClick r:id="rId13"/>
              </a:rPr>
              <a:t>https://humanfactors.jmir.org/2026/1/e67944/</a:t>
            </a:r>
            <a:r>
              <a:rPr lang="en-US" sz="950" dirty="0"/>
              <a:t> (Accessed: 28 June 2026).</a:t>
            </a:r>
          </a:p>
          <a:p>
            <a:pPr marL="0" indent="0">
              <a:lnSpc>
                <a:spcPct val="115000"/>
              </a:lnSpc>
              <a:buNone/>
            </a:pP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2858</Words>
  <Application>Microsoft Office PowerPoint</Application>
  <PresentationFormat>On-screen Show (16:9)</PresentationFormat>
  <Paragraphs>169</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ORCHA: A Digital Health Innovation in UK Health and Social Care</dc:title>
  <dc:subject>PptxGenJS Presentation</dc:subject>
  <dc:creator>Gabriela Dinu (2329564)</dc:creator>
  <cp:lastModifiedBy>Gabriela Dinu (2329564)</cp:lastModifiedBy>
  <cp:revision>24</cp:revision>
  <dcterms:created xsi:type="dcterms:W3CDTF">2026-06-27T22:16:59Z</dcterms:created>
  <dcterms:modified xsi:type="dcterms:W3CDTF">2026-06-30T19:25:31Z</dcterms:modified>
</cp:coreProperties>
</file>