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333155-3767-4259-A1F1-A3DDFE2B2EBD}" v="27" dt="2026-02-15T21:26:26.085"/>
    <p1510:client id="{A22E4991-1B6C-433E-86A5-7B4BF2A6F999}" v="9" dt="2026-02-15T23:26:54.1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75" d="100"/>
          <a:sy n="75" d="100"/>
        </p:scale>
        <p:origin x="974" y="28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ahid Rasul" userId="ce0e76584f37dcb1" providerId="LiveId" clId="{FFC45F24-57B7-4BCF-8B39-03EB4E91A52F}"/>
    <pc:docChg chg="undo custSel modSld">
      <pc:chgData name="Zahid Rasul" userId="ce0e76584f37dcb1" providerId="LiveId" clId="{FFC45F24-57B7-4BCF-8B39-03EB4E91A52F}" dt="2026-02-15T23:42:07.698" v="1491" actId="20577"/>
      <pc:docMkLst>
        <pc:docMk/>
      </pc:docMkLst>
      <pc:sldChg chg="addSp delSp modSp mod">
        <pc:chgData name="Zahid Rasul" userId="ce0e76584f37dcb1" providerId="LiveId" clId="{FFC45F24-57B7-4BCF-8B39-03EB4E91A52F}" dt="2026-02-15T22:19:38.348" v="453" actId="20577"/>
        <pc:sldMkLst>
          <pc:docMk/>
          <pc:sldMk cId="130056003" sldId="256"/>
        </pc:sldMkLst>
        <pc:spChg chg="mod">
          <ac:chgData name="Zahid Rasul" userId="ce0e76584f37dcb1" providerId="LiveId" clId="{FFC45F24-57B7-4BCF-8B39-03EB4E91A52F}" dt="2026-02-15T21:40:41.884" v="145" actId="20577"/>
          <ac:spMkLst>
            <pc:docMk/>
            <pc:sldMk cId="130056003" sldId="256"/>
            <ac:spMk id="2" creationId="{C6354C51-038F-6D5D-72E5-D1A98BC8A2A9}"/>
          </ac:spMkLst>
        </pc:spChg>
        <pc:spChg chg="add del mod">
          <ac:chgData name="Zahid Rasul" userId="ce0e76584f37dcb1" providerId="LiveId" clId="{FFC45F24-57B7-4BCF-8B39-03EB4E91A52F}" dt="2026-02-15T21:34:13.418" v="2"/>
          <ac:spMkLst>
            <pc:docMk/>
            <pc:sldMk cId="130056003" sldId="256"/>
            <ac:spMk id="5" creationId="{B3ACCDD0-19F4-659A-2226-9A4F6B4CEDC7}"/>
          </ac:spMkLst>
        </pc:spChg>
        <pc:spChg chg="add mod">
          <ac:chgData name="Zahid Rasul" userId="ce0e76584f37dcb1" providerId="LiveId" clId="{FFC45F24-57B7-4BCF-8B39-03EB4E91A52F}" dt="2026-02-15T21:44:22.892" v="192" actId="20577"/>
          <ac:spMkLst>
            <pc:docMk/>
            <pc:sldMk cId="130056003" sldId="256"/>
            <ac:spMk id="6" creationId="{ADE51F53-3AA7-1134-34F5-EAF0E87195A7}"/>
          </ac:spMkLst>
        </pc:spChg>
        <pc:spChg chg="add del mod">
          <ac:chgData name="Zahid Rasul" userId="ce0e76584f37dcb1" providerId="LiveId" clId="{FFC45F24-57B7-4BCF-8B39-03EB4E91A52F}" dt="2026-02-15T21:38:03.102" v="68" actId="478"/>
          <ac:spMkLst>
            <pc:docMk/>
            <pc:sldMk cId="130056003" sldId="256"/>
            <ac:spMk id="7" creationId="{D86072E6-B33C-0D91-6243-B8ED2854BD3C}"/>
          </ac:spMkLst>
        </pc:spChg>
        <pc:spChg chg="add mod">
          <ac:chgData name="Zahid Rasul" userId="ce0e76584f37dcb1" providerId="LiveId" clId="{FFC45F24-57B7-4BCF-8B39-03EB4E91A52F}" dt="2026-02-15T22:19:14.829" v="452" actId="14100"/>
          <ac:spMkLst>
            <pc:docMk/>
            <pc:sldMk cId="130056003" sldId="256"/>
            <ac:spMk id="8" creationId="{83D57F8D-1AD5-7AB6-BAAC-545C0714BE74}"/>
          </ac:spMkLst>
        </pc:spChg>
        <pc:spChg chg="add mod">
          <ac:chgData name="Zahid Rasul" userId="ce0e76584f37dcb1" providerId="LiveId" clId="{FFC45F24-57B7-4BCF-8B39-03EB4E91A52F}" dt="2026-02-15T22:19:38.348" v="453" actId="20577"/>
          <ac:spMkLst>
            <pc:docMk/>
            <pc:sldMk cId="130056003" sldId="256"/>
            <ac:spMk id="9" creationId="{73C5D666-8761-24B1-05F0-A08F140F3DE1}"/>
          </ac:spMkLst>
        </pc:spChg>
        <pc:spChg chg="add del mod">
          <ac:chgData name="Zahid Rasul" userId="ce0e76584f37dcb1" providerId="LiveId" clId="{FFC45F24-57B7-4BCF-8B39-03EB4E91A52F}" dt="2026-02-15T21:46:26.907" v="262"/>
          <ac:spMkLst>
            <pc:docMk/>
            <pc:sldMk cId="130056003" sldId="256"/>
            <ac:spMk id="10" creationId="{B94CCEF9-084A-C34D-DA98-2F40C05BC7B8}"/>
          </ac:spMkLst>
        </pc:spChg>
        <pc:spChg chg="add mod">
          <ac:chgData name="Zahid Rasul" userId="ce0e76584f37dcb1" providerId="LiveId" clId="{FFC45F24-57B7-4BCF-8B39-03EB4E91A52F}" dt="2026-02-15T21:47:29.059" v="293" actId="14100"/>
          <ac:spMkLst>
            <pc:docMk/>
            <pc:sldMk cId="130056003" sldId="256"/>
            <ac:spMk id="11" creationId="{440587F6-6EA1-4234-44E2-0275D711E146}"/>
          </ac:spMkLst>
        </pc:spChg>
        <pc:picChg chg="del mod">
          <ac:chgData name="Zahid Rasul" userId="ce0e76584f37dcb1" providerId="LiveId" clId="{FFC45F24-57B7-4BCF-8B39-03EB4E91A52F}" dt="2026-02-15T21:45:30.011" v="229" actId="21"/>
          <ac:picMkLst>
            <pc:docMk/>
            <pc:sldMk cId="130056003" sldId="256"/>
            <ac:picMk id="4" creationId="{8B3D0302-9591-5FAE-C46F-A4AA12C0A34D}"/>
          </ac:picMkLst>
        </pc:picChg>
      </pc:sldChg>
      <pc:sldChg chg="modSp mod">
        <pc:chgData name="Zahid Rasul" userId="ce0e76584f37dcb1" providerId="LiveId" clId="{FFC45F24-57B7-4BCF-8B39-03EB4E91A52F}" dt="2026-02-15T23:33:41.718" v="1438" actId="20577"/>
        <pc:sldMkLst>
          <pc:docMk/>
          <pc:sldMk cId="3601751072" sldId="257"/>
        </pc:sldMkLst>
        <pc:spChg chg="mod">
          <ac:chgData name="Zahid Rasul" userId="ce0e76584f37dcb1" providerId="LiveId" clId="{FFC45F24-57B7-4BCF-8B39-03EB4E91A52F}" dt="2026-02-15T23:33:41.718" v="1438" actId="20577"/>
          <ac:spMkLst>
            <pc:docMk/>
            <pc:sldMk cId="3601751072" sldId="257"/>
            <ac:spMk id="5" creationId="{712E4BDD-0DFF-5714-2FE9-18502496BF52}"/>
          </ac:spMkLst>
        </pc:spChg>
        <pc:picChg chg="mod">
          <ac:chgData name="Zahid Rasul" userId="ce0e76584f37dcb1" providerId="LiveId" clId="{FFC45F24-57B7-4BCF-8B39-03EB4E91A52F}" dt="2026-02-15T23:33:15.590" v="1437" actId="688"/>
          <ac:picMkLst>
            <pc:docMk/>
            <pc:sldMk cId="3601751072" sldId="257"/>
            <ac:picMk id="2" creationId="{95CB49A6-94F9-A4E9-2926-16F0AC0BB841}"/>
          </ac:picMkLst>
        </pc:picChg>
      </pc:sldChg>
      <pc:sldChg chg="modSp mod">
        <pc:chgData name="Zahid Rasul" userId="ce0e76584f37dcb1" providerId="LiveId" clId="{FFC45F24-57B7-4BCF-8B39-03EB4E91A52F}" dt="2026-02-15T22:38:46.654" v="720" actId="20577"/>
        <pc:sldMkLst>
          <pc:docMk/>
          <pc:sldMk cId="436611329" sldId="258"/>
        </pc:sldMkLst>
        <pc:spChg chg="mod">
          <ac:chgData name="Zahid Rasul" userId="ce0e76584f37dcb1" providerId="LiveId" clId="{FFC45F24-57B7-4BCF-8B39-03EB4E91A52F}" dt="2026-02-15T22:38:46.654" v="720" actId="20577"/>
          <ac:spMkLst>
            <pc:docMk/>
            <pc:sldMk cId="436611329" sldId="258"/>
            <ac:spMk id="6" creationId="{65CA70D6-C9AF-60F5-3EA5-F89DB4029758}"/>
          </ac:spMkLst>
        </pc:spChg>
      </pc:sldChg>
      <pc:sldChg chg="modSp mod">
        <pc:chgData name="Zahid Rasul" userId="ce0e76584f37dcb1" providerId="LiveId" clId="{FFC45F24-57B7-4BCF-8B39-03EB4E91A52F}" dt="2026-02-15T22:33:11.328" v="692" actId="20577"/>
        <pc:sldMkLst>
          <pc:docMk/>
          <pc:sldMk cId="3078610135" sldId="260"/>
        </pc:sldMkLst>
        <pc:spChg chg="mod">
          <ac:chgData name="Zahid Rasul" userId="ce0e76584f37dcb1" providerId="LiveId" clId="{FFC45F24-57B7-4BCF-8B39-03EB4E91A52F}" dt="2026-02-15T22:33:11.328" v="692" actId="20577"/>
          <ac:spMkLst>
            <pc:docMk/>
            <pc:sldMk cId="3078610135" sldId="260"/>
            <ac:spMk id="4" creationId="{68B4D1B3-D255-8F99-FBAD-50EDFD166047}"/>
          </ac:spMkLst>
        </pc:spChg>
      </pc:sldChg>
      <pc:sldChg chg="modSp mod">
        <pc:chgData name="Zahid Rasul" userId="ce0e76584f37dcb1" providerId="LiveId" clId="{FFC45F24-57B7-4BCF-8B39-03EB4E91A52F}" dt="2026-02-15T22:40:59.821" v="738" actId="20577"/>
        <pc:sldMkLst>
          <pc:docMk/>
          <pc:sldMk cId="1935856932" sldId="261"/>
        </pc:sldMkLst>
        <pc:spChg chg="mod">
          <ac:chgData name="Zahid Rasul" userId="ce0e76584f37dcb1" providerId="LiveId" clId="{FFC45F24-57B7-4BCF-8B39-03EB4E91A52F}" dt="2026-02-15T22:33:46.341" v="703" actId="20577"/>
          <ac:spMkLst>
            <pc:docMk/>
            <pc:sldMk cId="1935856932" sldId="261"/>
            <ac:spMk id="2" creationId="{2C32C2BB-646C-B30B-9950-4BE603CA8354}"/>
          </ac:spMkLst>
        </pc:spChg>
        <pc:spChg chg="mod">
          <ac:chgData name="Zahid Rasul" userId="ce0e76584f37dcb1" providerId="LiveId" clId="{FFC45F24-57B7-4BCF-8B39-03EB4E91A52F}" dt="2026-02-15T22:40:59.821" v="738" actId="20577"/>
          <ac:spMkLst>
            <pc:docMk/>
            <pc:sldMk cId="1935856932" sldId="261"/>
            <ac:spMk id="6" creationId="{9124E26A-65BB-7E25-D54B-D8572DAE08F3}"/>
          </ac:spMkLst>
        </pc:spChg>
      </pc:sldChg>
      <pc:sldChg chg="modSp mod">
        <pc:chgData name="Zahid Rasul" userId="ce0e76584f37dcb1" providerId="LiveId" clId="{FFC45F24-57B7-4BCF-8B39-03EB4E91A52F}" dt="2026-02-15T22:42:48.445" v="791" actId="20577"/>
        <pc:sldMkLst>
          <pc:docMk/>
          <pc:sldMk cId="3866637147" sldId="262"/>
        </pc:sldMkLst>
        <pc:spChg chg="mod">
          <ac:chgData name="Zahid Rasul" userId="ce0e76584f37dcb1" providerId="LiveId" clId="{FFC45F24-57B7-4BCF-8B39-03EB4E91A52F}" dt="2026-02-15T22:42:48.445" v="791" actId="20577"/>
          <ac:spMkLst>
            <pc:docMk/>
            <pc:sldMk cId="3866637147" sldId="262"/>
            <ac:spMk id="4" creationId="{95662A87-5591-9FDA-CD64-4A0A3E6D958C}"/>
          </ac:spMkLst>
        </pc:spChg>
      </pc:sldChg>
      <pc:sldChg chg="modSp mod">
        <pc:chgData name="Zahid Rasul" userId="ce0e76584f37dcb1" providerId="LiveId" clId="{FFC45F24-57B7-4BCF-8B39-03EB4E91A52F}" dt="2026-02-15T22:44:51.925" v="797" actId="20577"/>
        <pc:sldMkLst>
          <pc:docMk/>
          <pc:sldMk cId="93575287" sldId="263"/>
        </pc:sldMkLst>
        <pc:spChg chg="mod">
          <ac:chgData name="Zahid Rasul" userId="ce0e76584f37dcb1" providerId="LiveId" clId="{FFC45F24-57B7-4BCF-8B39-03EB4E91A52F}" dt="2026-02-15T22:44:51.925" v="797" actId="20577"/>
          <ac:spMkLst>
            <pc:docMk/>
            <pc:sldMk cId="93575287" sldId="263"/>
            <ac:spMk id="4" creationId="{1B1745DE-8541-FFE6-AC03-EAB3E5FC674E}"/>
          </ac:spMkLst>
        </pc:spChg>
      </pc:sldChg>
      <pc:sldChg chg="modSp mod">
        <pc:chgData name="Zahid Rasul" userId="ce0e76584f37dcb1" providerId="LiveId" clId="{FFC45F24-57B7-4BCF-8B39-03EB4E91A52F}" dt="2026-02-15T23:42:07.698" v="1491" actId="20577"/>
        <pc:sldMkLst>
          <pc:docMk/>
          <pc:sldMk cId="3503640562" sldId="264"/>
        </pc:sldMkLst>
        <pc:spChg chg="mod">
          <ac:chgData name="Zahid Rasul" userId="ce0e76584f37dcb1" providerId="LiveId" clId="{FFC45F24-57B7-4BCF-8B39-03EB4E91A52F}" dt="2026-02-15T23:42:07.698" v="1491" actId="20577"/>
          <ac:spMkLst>
            <pc:docMk/>
            <pc:sldMk cId="3503640562" sldId="264"/>
            <ac:spMk id="4" creationId="{46945EE1-69E8-358D-1277-DB566EE6929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62E90C-9469-4AFF-939F-FA5AF9E5AB8F}" type="datetimeFigureOut">
              <a:rPr lang="en-GB" smtClean="0"/>
              <a:t>15/02/2026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0DDE11-5D6E-405A-89E1-DEF7E6BE6D6B}" type="slidenum">
              <a:rPr lang="en-GB" smtClean="0"/>
              <a:t>‹#›</a:t>
            </a:fld>
            <a:endParaRPr lang="en-GB"/>
          </a:p>
        </p:txBody>
      </p:sp>
    </p:spTree>
    <p:extLst>
      <p:ext uri="{BB962C8B-B14F-4D97-AF65-F5344CB8AC3E}">
        <p14:creationId xmlns:p14="http://schemas.microsoft.com/office/powerpoint/2010/main" val="10984247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0DDE11-5D6E-405A-89E1-DEF7E6BE6D6B}" type="slidenum">
              <a:rPr lang="en-GB" smtClean="0"/>
              <a:t>1</a:t>
            </a:fld>
            <a:endParaRPr lang="en-GB"/>
          </a:p>
        </p:txBody>
      </p:sp>
    </p:spTree>
    <p:extLst>
      <p:ext uri="{BB962C8B-B14F-4D97-AF65-F5344CB8AC3E}">
        <p14:creationId xmlns:p14="http://schemas.microsoft.com/office/powerpoint/2010/main" val="2032104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F31B2-E397-8B5B-E80B-6F5D57C6B8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002EF31-6AA5-0846-052A-DE40C9BB2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B4CA66F-866D-6D2E-91A5-ED7B63A2093B}"/>
              </a:ext>
            </a:extLst>
          </p:cNvPr>
          <p:cNvSpPr>
            <a:spLocks noGrp="1"/>
          </p:cNvSpPr>
          <p:nvPr>
            <p:ph type="dt" sz="half" idx="10"/>
          </p:nvPr>
        </p:nvSpPr>
        <p:spPr/>
        <p:txBody>
          <a:bodyPr/>
          <a:lstStyle/>
          <a:p>
            <a:fld id="{1CDE6C16-F38C-442C-95EE-B7F8B39DEC75}" type="datetimeFigureOut">
              <a:rPr lang="en-GB" smtClean="0"/>
              <a:t>15/02/2026</a:t>
            </a:fld>
            <a:endParaRPr lang="en-GB"/>
          </a:p>
        </p:txBody>
      </p:sp>
      <p:sp>
        <p:nvSpPr>
          <p:cNvPr id="5" name="Footer Placeholder 4">
            <a:extLst>
              <a:ext uri="{FF2B5EF4-FFF2-40B4-BE49-F238E27FC236}">
                <a16:creationId xmlns:a16="http://schemas.microsoft.com/office/drawing/2014/main" id="{F9C63800-5BF0-AE63-83A9-698CFA6144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BA7B53-FE2D-BCA8-75A6-79E4A5CA8827}"/>
              </a:ext>
            </a:extLst>
          </p:cNvPr>
          <p:cNvSpPr>
            <a:spLocks noGrp="1"/>
          </p:cNvSpPr>
          <p:nvPr>
            <p:ph type="sldNum" sz="quarter" idx="12"/>
          </p:nvPr>
        </p:nvSpPr>
        <p:spPr/>
        <p:txBody>
          <a:bodyPr/>
          <a:lstStyle/>
          <a:p>
            <a:fld id="{8E4D1F6F-A4CE-48C9-8396-600D72C18BA6}" type="slidenum">
              <a:rPr lang="en-GB" smtClean="0"/>
              <a:t>‹#›</a:t>
            </a:fld>
            <a:endParaRPr lang="en-GB"/>
          </a:p>
        </p:txBody>
      </p:sp>
    </p:spTree>
    <p:extLst>
      <p:ext uri="{BB962C8B-B14F-4D97-AF65-F5344CB8AC3E}">
        <p14:creationId xmlns:p14="http://schemas.microsoft.com/office/powerpoint/2010/main" val="388123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A3319-58D7-F7C3-8E4F-5EB656B6246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46F29CB-D330-B1B7-1595-269F823232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8FFE3B-0685-E1DD-9E4B-2650F3C4754A}"/>
              </a:ext>
            </a:extLst>
          </p:cNvPr>
          <p:cNvSpPr>
            <a:spLocks noGrp="1"/>
          </p:cNvSpPr>
          <p:nvPr>
            <p:ph type="dt" sz="half" idx="10"/>
          </p:nvPr>
        </p:nvSpPr>
        <p:spPr/>
        <p:txBody>
          <a:bodyPr/>
          <a:lstStyle/>
          <a:p>
            <a:fld id="{1CDE6C16-F38C-442C-95EE-B7F8B39DEC75}" type="datetimeFigureOut">
              <a:rPr lang="en-GB" smtClean="0"/>
              <a:t>15/02/2026</a:t>
            </a:fld>
            <a:endParaRPr lang="en-GB"/>
          </a:p>
        </p:txBody>
      </p:sp>
      <p:sp>
        <p:nvSpPr>
          <p:cNvPr id="5" name="Footer Placeholder 4">
            <a:extLst>
              <a:ext uri="{FF2B5EF4-FFF2-40B4-BE49-F238E27FC236}">
                <a16:creationId xmlns:a16="http://schemas.microsoft.com/office/drawing/2014/main" id="{5744D1BA-978C-94B3-ED42-55E59918D7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E97CBF-D7E2-B92D-98DB-DC5827935E44}"/>
              </a:ext>
            </a:extLst>
          </p:cNvPr>
          <p:cNvSpPr>
            <a:spLocks noGrp="1"/>
          </p:cNvSpPr>
          <p:nvPr>
            <p:ph type="sldNum" sz="quarter" idx="12"/>
          </p:nvPr>
        </p:nvSpPr>
        <p:spPr/>
        <p:txBody>
          <a:bodyPr/>
          <a:lstStyle/>
          <a:p>
            <a:fld id="{8E4D1F6F-A4CE-48C9-8396-600D72C18BA6}" type="slidenum">
              <a:rPr lang="en-GB" smtClean="0"/>
              <a:t>‹#›</a:t>
            </a:fld>
            <a:endParaRPr lang="en-GB"/>
          </a:p>
        </p:txBody>
      </p:sp>
    </p:spTree>
    <p:extLst>
      <p:ext uri="{BB962C8B-B14F-4D97-AF65-F5344CB8AC3E}">
        <p14:creationId xmlns:p14="http://schemas.microsoft.com/office/powerpoint/2010/main" val="4187898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A0C9F-46B3-CFEC-74F1-8AF37E11891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0F5D2AE-744D-0F6C-0522-07B1A112ADA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6ECFF89-E228-0317-39A8-1190CF069DC7}"/>
              </a:ext>
            </a:extLst>
          </p:cNvPr>
          <p:cNvSpPr>
            <a:spLocks noGrp="1"/>
          </p:cNvSpPr>
          <p:nvPr>
            <p:ph type="dt" sz="half" idx="10"/>
          </p:nvPr>
        </p:nvSpPr>
        <p:spPr/>
        <p:txBody>
          <a:bodyPr/>
          <a:lstStyle/>
          <a:p>
            <a:fld id="{1CDE6C16-F38C-442C-95EE-B7F8B39DEC75}" type="datetimeFigureOut">
              <a:rPr lang="en-GB" smtClean="0"/>
              <a:t>15/02/2026</a:t>
            </a:fld>
            <a:endParaRPr lang="en-GB"/>
          </a:p>
        </p:txBody>
      </p:sp>
      <p:sp>
        <p:nvSpPr>
          <p:cNvPr id="5" name="Footer Placeholder 4">
            <a:extLst>
              <a:ext uri="{FF2B5EF4-FFF2-40B4-BE49-F238E27FC236}">
                <a16:creationId xmlns:a16="http://schemas.microsoft.com/office/drawing/2014/main" id="{8B95E250-687F-29BF-2AEC-43AE2DDD7C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A50DF5-8C1B-B25A-CCB0-1DEC7CA3DB5A}"/>
              </a:ext>
            </a:extLst>
          </p:cNvPr>
          <p:cNvSpPr>
            <a:spLocks noGrp="1"/>
          </p:cNvSpPr>
          <p:nvPr>
            <p:ph type="sldNum" sz="quarter" idx="12"/>
          </p:nvPr>
        </p:nvSpPr>
        <p:spPr/>
        <p:txBody>
          <a:bodyPr/>
          <a:lstStyle/>
          <a:p>
            <a:fld id="{8E4D1F6F-A4CE-48C9-8396-600D72C18BA6}" type="slidenum">
              <a:rPr lang="en-GB" smtClean="0"/>
              <a:t>‹#›</a:t>
            </a:fld>
            <a:endParaRPr lang="en-GB"/>
          </a:p>
        </p:txBody>
      </p:sp>
    </p:spTree>
    <p:extLst>
      <p:ext uri="{BB962C8B-B14F-4D97-AF65-F5344CB8AC3E}">
        <p14:creationId xmlns:p14="http://schemas.microsoft.com/office/powerpoint/2010/main" val="827208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E9E3D-48BD-9BFC-A5A4-B07198473CD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726EFFD-C519-CFA1-77AE-EA8BE256C96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340060-13BB-4901-FE2D-12E4112ECC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27E784B-A788-F3E3-C9E6-43B9E8DA88B6}"/>
              </a:ext>
            </a:extLst>
          </p:cNvPr>
          <p:cNvSpPr>
            <a:spLocks noGrp="1"/>
          </p:cNvSpPr>
          <p:nvPr>
            <p:ph type="dt" sz="half" idx="10"/>
          </p:nvPr>
        </p:nvSpPr>
        <p:spPr/>
        <p:txBody>
          <a:bodyPr/>
          <a:lstStyle/>
          <a:p>
            <a:fld id="{1CDE6C16-F38C-442C-95EE-B7F8B39DEC75}" type="datetimeFigureOut">
              <a:rPr lang="en-GB" smtClean="0"/>
              <a:t>15/02/2026</a:t>
            </a:fld>
            <a:endParaRPr lang="en-GB"/>
          </a:p>
        </p:txBody>
      </p:sp>
      <p:sp>
        <p:nvSpPr>
          <p:cNvPr id="6" name="Footer Placeholder 5">
            <a:extLst>
              <a:ext uri="{FF2B5EF4-FFF2-40B4-BE49-F238E27FC236}">
                <a16:creationId xmlns:a16="http://schemas.microsoft.com/office/drawing/2014/main" id="{2E5138A5-CBEF-9089-574B-0D9A08CAE7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C75618-8D79-87D1-BE59-04BCFE210C72}"/>
              </a:ext>
            </a:extLst>
          </p:cNvPr>
          <p:cNvSpPr>
            <a:spLocks noGrp="1"/>
          </p:cNvSpPr>
          <p:nvPr>
            <p:ph type="sldNum" sz="quarter" idx="12"/>
          </p:nvPr>
        </p:nvSpPr>
        <p:spPr/>
        <p:txBody>
          <a:bodyPr/>
          <a:lstStyle/>
          <a:p>
            <a:fld id="{8E4D1F6F-A4CE-48C9-8396-600D72C18BA6}" type="slidenum">
              <a:rPr lang="en-GB" smtClean="0"/>
              <a:t>‹#›</a:t>
            </a:fld>
            <a:endParaRPr lang="en-GB"/>
          </a:p>
        </p:txBody>
      </p:sp>
    </p:spTree>
    <p:extLst>
      <p:ext uri="{BB962C8B-B14F-4D97-AF65-F5344CB8AC3E}">
        <p14:creationId xmlns:p14="http://schemas.microsoft.com/office/powerpoint/2010/main" val="1572300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34100-0A7B-FF1A-43B3-2DC708DCB72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84B846F-3CBD-F8B2-0006-01A4303482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1AFC11A-94D9-91D1-666F-0E125B980D9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A74682C-F164-3888-B5C8-506579642C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3AE7B5-4607-86DE-0EED-5B65BE3D80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B52756A-E522-7880-C980-F3669D198C1B}"/>
              </a:ext>
            </a:extLst>
          </p:cNvPr>
          <p:cNvSpPr>
            <a:spLocks noGrp="1"/>
          </p:cNvSpPr>
          <p:nvPr>
            <p:ph type="dt" sz="half" idx="10"/>
          </p:nvPr>
        </p:nvSpPr>
        <p:spPr/>
        <p:txBody>
          <a:bodyPr/>
          <a:lstStyle/>
          <a:p>
            <a:fld id="{1CDE6C16-F38C-442C-95EE-B7F8B39DEC75}" type="datetimeFigureOut">
              <a:rPr lang="en-GB" smtClean="0"/>
              <a:t>15/02/2026</a:t>
            </a:fld>
            <a:endParaRPr lang="en-GB"/>
          </a:p>
        </p:txBody>
      </p:sp>
      <p:sp>
        <p:nvSpPr>
          <p:cNvPr id="8" name="Footer Placeholder 7">
            <a:extLst>
              <a:ext uri="{FF2B5EF4-FFF2-40B4-BE49-F238E27FC236}">
                <a16:creationId xmlns:a16="http://schemas.microsoft.com/office/drawing/2014/main" id="{2408E1BE-7023-4CFB-809A-95B5C7257EF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4BB461A-219A-5E29-9D81-F081BB6C5AD2}"/>
              </a:ext>
            </a:extLst>
          </p:cNvPr>
          <p:cNvSpPr>
            <a:spLocks noGrp="1"/>
          </p:cNvSpPr>
          <p:nvPr>
            <p:ph type="sldNum" sz="quarter" idx="12"/>
          </p:nvPr>
        </p:nvSpPr>
        <p:spPr/>
        <p:txBody>
          <a:bodyPr/>
          <a:lstStyle/>
          <a:p>
            <a:fld id="{8E4D1F6F-A4CE-48C9-8396-600D72C18BA6}" type="slidenum">
              <a:rPr lang="en-GB" smtClean="0"/>
              <a:t>‹#›</a:t>
            </a:fld>
            <a:endParaRPr lang="en-GB"/>
          </a:p>
        </p:txBody>
      </p:sp>
    </p:spTree>
    <p:extLst>
      <p:ext uri="{BB962C8B-B14F-4D97-AF65-F5344CB8AC3E}">
        <p14:creationId xmlns:p14="http://schemas.microsoft.com/office/powerpoint/2010/main" val="1370686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B4B39-2C16-DD8D-5C94-BCA9DE607AD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34AF651-EB74-DBF6-7E19-2B098AA70F5A}"/>
              </a:ext>
            </a:extLst>
          </p:cNvPr>
          <p:cNvSpPr>
            <a:spLocks noGrp="1"/>
          </p:cNvSpPr>
          <p:nvPr>
            <p:ph type="dt" sz="half" idx="10"/>
          </p:nvPr>
        </p:nvSpPr>
        <p:spPr/>
        <p:txBody>
          <a:bodyPr/>
          <a:lstStyle/>
          <a:p>
            <a:fld id="{1CDE6C16-F38C-442C-95EE-B7F8B39DEC75}" type="datetimeFigureOut">
              <a:rPr lang="en-GB" smtClean="0"/>
              <a:t>15/02/2026</a:t>
            </a:fld>
            <a:endParaRPr lang="en-GB"/>
          </a:p>
        </p:txBody>
      </p:sp>
      <p:sp>
        <p:nvSpPr>
          <p:cNvPr id="4" name="Footer Placeholder 3">
            <a:extLst>
              <a:ext uri="{FF2B5EF4-FFF2-40B4-BE49-F238E27FC236}">
                <a16:creationId xmlns:a16="http://schemas.microsoft.com/office/drawing/2014/main" id="{7E0FC133-4CC0-B007-212F-4850B067C61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36FECDC-A5E7-855E-AD99-C64CDF2ED608}"/>
              </a:ext>
            </a:extLst>
          </p:cNvPr>
          <p:cNvSpPr>
            <a:spLocks noGrp="1"/>
          </p:cNvSpPr>
          <p:nvPr>
            <p:ph type="sldNum" sz="quarter" idx="12"/>
          </p:nvPr>
        </p:nvSpPr>
        <p:spPr/>
        <p:txBody>
          <a:bodyPr/>
          <a:lstStyle/>
          <a:p>
            <a:fld id="{8E4D1F6F-A4CE-48C9-8396-600D72C18BA6}" type="slidenum">
              <a:rPr lang="en-GB" smtClean="0"/>
              <a:t>‹#›</a:t>
            </a:fld>
            <a:endParaRPr lang="en-GB"/>
          </a:p>
        </p:txBody>
      </p:sp>
    </p:spTree>
    <p:extLst>
      <p:ext uri="{BB962C8B-B14F-4D97-AF65-F5344CB8AC3E}">
        <p14:creationId xmlns:p14="http://schemas.microsoft.com/office/powerpoint/2010/main" val="1779716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0D82BFF-782B-2B64-FB14-6E601F8C6B37}"/>
              </a:ext>
            </a:extLst>
          </p:cNvPr>
          <p:cNvSpPr>
            <a:spLocks noGrp="1"/>
          </p:cNvSpPr>
          <p:nvPr>
            <p:ph type="dt" sz="half" idx="10"/>
          </p:nvPr>
        </p:nvSpPr>
        <p:spPr/>
        <p:txBody>
          <a:bodyPr/>
          <a:lstStyle/>
          <a:p>
            <a:fld id="{1CDE6C16-F38C-442C-95EE-B7F8B39DEC75}" type="datetimeFigureOut">
              <a:rPr lang="en-GB" smtClean="0"/>
              <a:t>15/02/2026</a:t>
            </a:fld>
            <a:endParaRPr lang="en-GB"/>
          </a:p>
        </p:txBody>
      </p:sp>
      <p:sp>
        <p:nvSpPr>
          <p:cNvPr id="3" name="Footer Placeholder 2">
            <a:extLst>
              <a:ext uri="{FF2B5EF4-FFF2-40B4-BE49-F238E27FC236}">
                <a16:creationId xmlns:a16="http://schemas.microsoft.com/office/drawing/2014/main" id="{7FD1A07A-6B34-F6F8-256C-403B01E576A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C21E3B4-4A0B-3A32-870E-8A0674F1F7EB}"/>
              </a:ext>
            </a:extLst>
          </p:cNvPr>
          <p:cNvSpPr>
            <a:spLocks noGrp="1"/>
          </p:cNvSpPr>
          <p:nvPr>
            <p:ph type="sldNum" sz="quarter" idx="12"/>
          </p:nvPr>
        </p:nvSpPr>
        <p:spPr/>
        <p:txBody>
          <a:bodyPr/>
          <a:lstStyle/>
          <a:p>
            <a:fld id="{8E4D1F6F-A4CE-48C9-8396-600D72C18BA6}" type="slidenum">
              <a:rPr lang="en-GB" smtClean="0"/>
              <a:t>‹#›</a:t>
            </a:fld>
            <a:endParaRPr lang="en-GB"/>
          </a:p>
        </p:txBody>
      </p:sp>
    </p:spTree>
    <p:extLst>
      <p:ext uri="{BB962C8B-B14F-4D97-AF65-F5344CB8AC3E}">
        <p14:creationId xmlns:p14="http://schemas.microsoft.com/office/powerpoint/2010/main" val="3171274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29DAE-4D4B-2BE8-41EC-12C3AFF849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54B3C4F-534A-28A7-0C72-4082AA454CA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919873-D99E-FEDE-0EE5-B51100DC98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A6408C-E8D0-E2F3-5671-176EFE51FF04}"/>
              </a:ext>
            </a:extLst>
          </p:cNvPr>
          <p:cNvSpPr>
            <a:spLocks noGrp="1"/>
          </p:cNvSpPr>
          <p:nvPr>
            <p:ph type="dt" sz="half" idx="10"/>
          </p:nvPr>
        </p:nvSpPr>
        <p:spPr/>
        <p:txBody>
          <a:bodyPr/>
          <a:lstStyle/>
          <a:p>
            <a:fld id="{1CDE6C16-F38C-442C-95EE-B7F8B39DEC75}" type="datetimeFigureOut">
              <a:rPr lang="en-GB" smtClean="0"/>
              <a:t>15/02/2026</a:t>
            </a:fld>
            <a:endParaRPr lang="en-GB"/>
          </a:p>
        </p:txBody>
      </p:sp>
      <p:sp>
        <p:nvSpPr>
          <p:cNvPr id="6" name="Footer Placeholder 5">
            <a:extLst>
              <a:ext uri="{FF2B5EF4-FFF2-40B4-BE49-F238E27FC236}">
                <a16:creationId xmlns:a16="http://schemas.microsoft.com/office/drawing/2014/main" id="{C0CBDA01-2B2E-D79B-BCC2-FB1A89DB28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14F564-1736-CE20-B9E8-51DE935C2009}"/>
              </a:ext>
            </a:extLst>
          </p:cNvPr>
          <p:cNvSpPr>
            <a:spLocks noGrp="1"/>
          </p:cNvSpPr>
          <p:nvPr>
            <p:ph type="sldNum" sz="quarter" idx="12"/>
          </p:nvPr>
        </p:nvSpPr>
        <p:spPr/>
        <p:txBody>
          <a:bodyPr/>
          <a:lstStyle/>
          <a:p>
            <a:fld id="{8E4D1F6F-A4CE-48C9-8396-600D72C18BA6}" type="slidenum">
              <a:rPr lang="en-GB" smtClean="0"/>
              <a:t>‹#›</a:t>
            </a:fld>
            <a:endParaRPr lang="en-GB"/>
          </a:p>
        </p:txBody>
      </p:sp>
    </p:spTree>
    <p:extLst>
      <p:ext uri="{BB962C8B-B14F-4D97-AF65-F5344CB8AC3E}">
        <p14:creationId xmlns:p14="http://schemas.microsoft.com/office/powerpoint/2010/main" val="18121984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C5B06-99B7-31A1-397C-08FD13FDC4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CBB30B0-6137-44D4-D91B-0940CFC4F6E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07870E7-07E5-C9C1-009E-FD0E4514C2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B89685-BDFF-81B9-E774-19D03780D929}"/>
              </a:ext>
            </a:extLst>
          </p:cNvPr>
          <p:cNvSpPr>
            <a:spLocks noGrp="1"/>
          </p:cNvSpPr>
          <p:nvPr>
            <p:ph type="dt" sz="half" idx="10"/>
          </p:nvPr>
        </p:nvSpPr>
        <p:spPr/>
        <p:txBody>
          <a:bodyPr/>
          <a:lstStyle/>
          <a:p>
            <a:fld id="{1CDE6C16-F38C-442C-95EE-B7F8B39DEC75}" type="datetimeFigureOut">
              <a:rPr lang="en-GB" smtClean="0"/>
              <a:t>15/02/2026</a:t>
            </a:fld>
            <a:endParaRPr lang="en-GB"/>
          </a:p>
        </p:txBody>
      </p:sp>
      <p:sp>
        <p:nvSpPr>
          <p:cNvPr id="6" name="Footer Placeholder 5">
            <a:extLst>
              <a:ext uri="{FF2B5EF4-FFF2-40B4-BE49-F238E27FC236}">
                <a16:creationId xmlns:a16="http://schemas.microsoft.com/office/drawing/2014/main" id="{ACB20FBF-E67F-9C9A-3080-BE10FED575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30B976-3F15-D7CB-49B6-5DF786BCB515}"/>
              </a:ext>
            </a:extLst>
          </p:cNvPr>
          <p:cNvSpPr>
            <a:spLocks noGrp="1"/>
          </p:cNvSpPr>
          <p:nvPr>
            <p:ph type="sldNum" sz="quarter" idx="12"/>
          </p:nvPr>
        </p:nvSpPr>
        <p:spPr/>
        <p:txBody>
          <a:bodyPr/>
          <a:lstStyle/>
          <a:p>
            <a:fld id="{8E4D1F6F-A4CE-48C9-8396-600D72C18BA6}" type="slidenum">
              <a:rPr lang="en-GB" smtClean="0"/>
              <a:t>‹#›</a:t>
            </a:fld>
            <a:endParaRPr lang="en-GB"/>
          </a:p>
        </p:txBody>
      </p:sp>
    </p:spTree>
    <p:extLst>
      <p:ext uri="{BB962C8B-B14F-4D97-AF65-F5344CB8AC3E}">
        <p14:creationId xmlns:p14="http://schemas.microsoft.com/office/powerpoint/2010/main" val="29202897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9CEA1-E87E-02EB-7649-63FDFEE7A6E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70ABC2-B223-7742-04E7-05DAE3B87A0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7BFE9E-61E6-1F5E-F0DF-96C38B7C1330}"/>
              </a:ext>
            </a:extLst>
          </p:cNvPr>
          <p:cNvSpPr>
            <a:spLocks noGrp="1"/>
          </p:cNvSpPr>
          <p:nvPr>
            <p:ph type="dt" sz="half" idx="10"/>
          </p:nvPr>
        </p:nvSpPr>
        <p:spPr/>
        <p:txBody>
          <a:bodyPr/>
          <a:lstStyle/>
          <a:p>
            <a:fld id="{1CDE6C16-F38C-442C-95EE-B7F8B39DEC75}" type="datetimeFigureOut">
              <a:rPr lang="en-GB" smtClean="0"/>
              <a:t>15/02/2026</a:t>
            </a:fld>
            <a:endParaRPr lang="en-GB"/>
          </a:p>
        </p:txBody>
      </p:sp>
      <p:sp>
        <p:nvSpPr>
          <p:cNvPr id="5" name="Footer Placeholder 4">
            <a:extLst>
              <a:ext uri="{FF2B5EF4-FFF2-40B4-BE49-F238E27FC236}">
                <a16:creationId xmlns:a16="http://schemas.microsoft.com/office/drawing/2014/main" id="{8F12B6D4-CF1E-E4CE-28B8-B67FA306FC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B0C6AE-3215-F0A7-3353-E9D7A3988D37}"/>
              </a:ext>
            </a:extLst>
          </p:cNvPr>
          <p:cNvSpPr>
            <a:spLocks noGrp="1"/>
          </p:cNvSpPr>
          <p:nvPr>
            <p:ph type="sldNum" sz="quarter" idx="12"/>
          </p:nvPr>
        </p:nvSpPr>
        <p:spPr/>
        <p:txBody>
          <a:bodyPr/>
          <a:lstStyle/>
          <a:p>
            <a:fld id="{8E4D1F6F-A4CE-48C9-8396-600D72C18BA6}" type="slidenum">
              <a:rPr lang="en-GB" smtClean="0"/>
              <a:t>‹#›</a:t>
            </a:fld>
            <a:endParaRPr lang="en-GB"/>
          </a:p>
        </p:txBody>
      </p:sp>
    </p:spTree>
    <p:extLst>
      <p:ext uri="{BB962C8B-B14F-4D97-AF65-F5344CB8AC3E}">
        <p14:creationId xmlns:p14="http://schemas.microsoft.com/office/powerpoint/2010/main" val="4563284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B0BD51F-DAFB-BD2A-987F-59283682C17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1D4D067-6C0C-9203-CC6D-0BA9EC704AA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F6A61B-C341-8F26-356B-D6A1AD7B920B}"/>
              </a:ext>
            </a:extLst>
          </p:cNvPr>
          <p:cNvSpPr>
            <a:spLocks noGrp="1"/>
          </p:cNvSpPr>
          <p:nvPr>
            <p:ph type="dt" sz="half" idx="10"/>
          </p:nvPr>
        </p:nvSpPr>
        <p:spPr/>
        <p:txBody>
          <a:bodyPr/>
          <a:lstStyle/>
          <a:p>
            <a:fld id="{1CDE6C16-F38C-442C-95EE-B7F8B39DEC75}" type="datetimeFigureOut">
              <a:rPr lang="en-GB" smtClean="0"/>
              <a:t>15/02/2026</a:t>
            </a:fld>
            <a:endParaRPr lang="en-GB"/>
          </a:p>
        </p:txBody>
      </p:sp>
      <p:sp>
        <p:nvSpPr>
          <p:cNvPr id="5" name="Footer Placeholder 4">
            <a:extLst>
              <a:ext uri="{FF2B5EF4-FFF2-40B4-BE49-F238E27FC236}">
                <a16:creationId xmlns:a16="http://schemas.microsoft.com/office/drawing/2014/main" id="{211BE9BE-A8B0-ED9B-F1B5-F73D2A20ED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021CC6-2575-7EB8-7613-5253F0D1C79C}"/>
              </a:ext>
            </a:extLst>
          </p:cNvPr>
          <p:cNvSpPr>
            <a:spLocks noGrp="1"/>
          </p:cNvSpPr>
          <p:nvPr>
            <p:ph type="sldNum" sz="quarter" idx="12"/>
          </p:nvPr>
        </p:nvSpPr>
        <p:spPr/>
        <p:txBody>
          <a:bodyPr/>
          <a:lstStyle/>
          <a:p>
            <a:fld id="{8E4D1F6F-A4CE-48C9-8396-600D72C18BA6}" type="slidenum">
              <a:rPr lang="en-GB" smtClean="0"/>
              <a:t>‹#›</a:t>
            </a:fld>
            <a:endParaRPr lang="en-GB"/>
          </a:p>
        </p:txBody>
      </p:sp>
    </p:spTree>
    <p:extLst>
      <p:ext uri="{BB962C8B-B14F-4D97-AF65-F5344CB8AC3E}">
        <p14:creationId xmlns:p14="http://schemas.microsoft.com/office/powerpoint/2010/main" val="2966430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DCE9CDC-4585-33AD-7D7A-2A6AC95EA3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7AB030-79A8-7356-9C5E-46F812833E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255528-29CD-7E79-C077-8C7F609238E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CDE6C16-F38C-442C-95EE-B7F8B39DEC75}" type="datetimeFigureOut">
              <a:rPr lang="en-GB" smtClean="0"/>
              <a:t>15/02/2026</a:t>
            </a:fld>
            <a:endParaRPr lang="en-GB"/>
          </a:p>
        </p:txBody>
      </p:sp>
      <p:sp>
        <p:nvSpPr>
          <p:cNvPr id="5" name="Footer Placeholder 4">
            <a:extLst>
              <a:ext uri="{FF2B5EF4-FFF2-40B4-BE49-F238E27FC236}">
                <a16:creationId xmlns:a16="http://schemas.microsoft.com/office/drawing/2014/main" id="{3C0DAE37-42F0-5651-DC63-ED343E96CC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AC867F5-A323-B85C-F2A2-957ED392D6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E4D1F6F-A4CE-48C9-8396-600D72C18BA6}" type="slidenum">
              <a:rPr lang="en-GB" smtClean="0"/>
              <a:t>‹#›</a:t>
            </a:fld>
            <a:endParaRPr lang="en-GB"/>
          </a:p>
        </p:txBody>
      </p:sp>
    </p:spTree>
    <p:extLst>
      <p:ext uri="{BB962C8B-B14F-4D97-AF65-F5344CB8AC3E}">
        <p14:creationId xmlns:p14="http://schemas.microsoft.com/office/powerpoint/2010/main" val="7174198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54C51-038F-6D5D-72E5-D1A98BC8A2A9}"/>
              </a:ext>
            </a:extLst>
          </p:cNvPr>
          <p:cNvSpPr>
            <a:spLocks noGrp="1"/>
          </p:cNvSpPr>
          <p:nvPr>
            <p:ph type="ctrTitle"/>
          </p:nvPr>
        </p:nvSpPr>
        <p:spPr>
          <a:xfrm>
            <a:off x="13469" y="392431"/>
            <a:ext cx="4747280" cy="3098061"/>
          </a:xfrm>
        </p:spPr>
        <p:txBody>
          <a:bodyPr anchor="b">
            <a:normAutofit/>
          </a:bodyPr>
          <a:lstStyle/>
          <a:p>
            <a:pPr algn="l"/>
            <a:r>
              <a:rPr lang="en-GB" sz="4800" dirty="0" err="1">
                <a:solidFill>
                  <a:srgbClr val="FFFFFF"/>
                </a:solidFill>
              </a:rPr>
              <a:t>ZZZZaby's</a:t>
            </a:r>
            <a:r>
              <a:rPr lang="en-GB" sz="4800" dirty="0">
                <a:solidFill>
                  <a:srgbClr val="FFFFFF"/>
                </a:solidFill>
              </a:rPr>
              <a:t> Attachment Theory</a:t>
            </a:r>
          </a:p>
        </p:txBody>
      </p:sp>
      <p:sp>
        <p:nvSpPr>
          <p:cNvPr id="3" name="Subtitle 2">
            <a:extLst>
              <a:ext uri="{FF2B5EF4-FFF2-40B4-BE49-F238E27FC236}">
                <a16:creationId xmlns:a16="http://schemas.microsoft.com/office/drawing/2014/main" id="{E0251F5C-BF8A-5A73-FE28-BA63EC4AD43F}"/>
              </a:ext>
            </a:extLst>
          </p:cNvPr>
          <p:cNvSpPr>
            <a:spLocks noGrp="1"/>
          </p:cNvSpPr>
          <p:nvPr>
            <p:ph type="subTitle" idx="1"/>
          </p:nvPr>
        </p:nvSpPr>
        <p:spPr>
          <a:xfrm>
            <a:off x="1127208" y="4756265"/>
            <a:ext cx="4393278" cy="1244483"/>
          </a:xfrm>
        </p:spPr>
        <p:txBody>
          <a:bodyPr anchor="t">
            <a:normAutofit/>
          </a:bodyPr>
          <a:lstStyle/>
          <a:p>
            <a:pPr algn="l"/>
            <a:r>
              <a:rPr lang="en-GB" sz="2000">
                <a:solidFill>
                  <a:srgbClr val="FFFFFF"/>
                </a:solidFill>
              </a:rPr>
              <a:t>Student name: Zahid Rasul </a:t>
            </a:r>
          </a:p>
          <a:p>
            <a:pPr algn="l"/>
            <a:r>
              <a:rPr lang="en-GB" sz="2000">
                <a:solidFill>
                  <a:srgbClr val="FFFFFF"/>
                </a:solidFill>
              </a:rPr>
              <a:t>Student id 244161 </a:t>
            </a:r>
          </a:p>
          <a:p>
            <a:pPr algn="l"/>
            <a:r>
              <a:rPr lang="en-GB" sz="2000">
                <a:solidFill>
                  <a:srgbClr val="FFFFFF"/>
                </a:solidFill>
              </a:rPr>
              <a:t>picture from: Nerolaunch.com</a:t>
            </a:r>
          </a:p>
        </p:txBody>
      </p:sp>
      <p:sp>
        <p:nvSpPr>
          <p:cNvPr id="6" name="TextBox 5">
            <a:extLst>
              <a:ext uri="{FF2B5EF4-FFF2-40B4-BE49-F238E27FC236}">
                <a16:creationId xmlns:a16="http://schemas.microsoft.com/office/drawing/2014/main" id="{ADE51F53-3AA7-1134-34F5-EAF0E87195A7}"/>
              </a:ext>
            </a:extLst>
          </p:cNvPr>
          <p:cNvSpPr txBox="1"/>
          <p:nvPr/>
        </p:nvSpPr>
        <p:spPr>
          <a:xfrm>
            <a:off x="280416" y="294578"/>
            <a:ext cx="3733651" cy="954107"/>
          </a:xfrm>
          <a:prstGeom prst="rect">
            <a:avLst/>
          </a:prstGeom>
          <a:noFill/>
        </p:spPr>
        <p:txBody>
          <a:bodyPr wrap="none" rtlCol="0">
            <a:spAutoFit/>
          </a:bodyPr>
          <a:lstStyle/>
          <a:p>
            <a:r>
              <a:rPr lang="en-GB" sz="2800" dirty="0"/>
              <a:t>Assignment:LCHS4010</a:t>
            </a:r>
          </a:p>
          <a:p>
            <a:r>
              <a:rPr lang="en-GB" sz="2800" dirty="0"/>
              <a:t>Introduction</a:t>
            </a:r>
          </a:p>
        </p:txBody>
      </p:sp>
      <p:sp>
        <p:nvSpPr>
          <p:cNvPr id="8" name="TextBox 7">
            <a:extLst>
              <a:ext uri="{FF2B5EF4-FFF2-40B4-BE49-F238E27FC236}">
                <a16:creationId xmlns:a16="http://schemas.microsoft.com/office/drawing/2014/main" id="{83D57F8D-1AD5-7AB6-BAAC-545C0714BE74}"/>
              </a:ext>
            </a:extLst>
          </p:cNvPr>
          <p:cNvSpPr txBox="1"/>
          <p:nvPr/>
        </p:nvSpPr>
        <p:spPr>
          <a:xfrm>
            <a:off x="213528" y="1665514"/>
            <a:ext cx="4358472" cy="1846659"/>
          </a:xfrm>
          <a:prstGeom prst="rect">
            <a:avLst/>
          </a:prstGeom>
          <a:noFill/>
        </p:spPr>
        <p:txBody>
          <a:bodyPr wrap="square" rtlCol="0">
            <a:spAutoFit/>
          </a:bodyPr>
          <a:lstStyle/>
          <a:p>
            <a:endParaRPr lang="en-GB" sz="1800" dirty="0">
              <a:solidFill>
                <a:srgbClr val="000000"/>
              </a:solidFill>
              <a:effectLst/>
              <a:latin typeface="Aptos" panose="020B0004020202020204" pitchFamily="34" charset="0"/>
            </a:endParaRPr>
          </a:p>
          <a:p>
            <a:endParaRPr lang="en-GB" dirty="0">
              <a:solidFill>
                <a:srgbClr val="000000"/>
              </a:solidFill>
              <a:latin typeface="Aptos" panose="020B0004020202020204" pitchFamily="34" charset="0"/>
            </a:endParaRPr>
          </a:p>
          <a:p>
            <a:endParaRPr lang="en-GB" dirty="0">
              <a:solidFill>
                <a:srgbClr val="000000"/>
              </a:solidFill>
              <a:latin typeface="Aptos" panose="020B0004020202020204" pitchFamily="34" charset="0"/>
            </a:endParaRPr>
          </a:p>
          <a:p>
            <a:r>
              <a:rPr lang="en-GB" sz="2000" dirty="0"/>
              <a:t>Bowlby’s theory of attachment</a:t>
            </a:r>
          </a:p>
          <a:p>
            <a:r>
              <a:rPr lang="en-GB" sz="2000" dirty="0"/>
              <a:t>I will be discussing this theory for my presentation</a:t>
            </a:r>
          </a:p>
        </p:txBody>
      </p:sp>
      <p:sp>
        <p:nvSpPr>
          <p:cNvPr id="9" name="TextBox 8">
            <a:extLst>
              <a:ext uri="{FF2B5EF4-FFF2-40B4-BE49-F238E27FC236}">
                <a16:creationId xmlns:a16="http://schemas.microsoft.com/office/drawing/2014/main" id="{73C5D666-8761-24B1-05F0-A08F140F3DE1}"/>
              </a:ext>
            </a:extLst>
          </p:cNvPr>
          <p:cNvSpPr txBox="1"/>
          <p:nvPr/>
        </p:nvSpPr>
        <p:spPr>
          <a:xfrm>
            <a:off x="6211824" y="920496"/>
            <a:ext cx="3059299" cy="369332"/>
          </a:xfrm>
          <a:prstGeom prst="rect">
            <a:avLst/>
          </a:prstGeom>
          <a:noFill/>
        </p:spPr>
        <p:txBody>
          <a:bodyPr wrap="none" rtlCol="0">
            <a:spAutoFit/>
          </a:bodyPr>
          <a:lstStyle/>
          <a:p>
            <a:r>
              <a:rPr lang="en-GB" dirty="0"/>
              <a:t>Student name: ZAHID RASUL</a:t>
            </a:r>
          </a:p>
        </p:txBody>
      </p:sp>
      <p:sp>
        <p:nvSpPr>
          <p:cNvPr id="11" name="TextBox 10">
            <a:extLst>
              <a:ext uri="{FF2B5EF4-FFF2-40B4-BE49-F238E27FC236}">
                <a16:creationId xmlns:a16="http://schemas.microsoft.com/office/drawing/2014/main" id="{440587F6-6EA1-4234-44E2-0275D711E146}"/>
              </a:ext>
            </a:extLst>
          </p:cNvPr>
          <p:cNvSpPr txBox="1"/>
          <p:nvPr/>
        </p:nvSpPr>
        <p:spPr>
          <a:xfrm>
            <a:off x="6211824" y="1481328"/>
            <a:ext cx="2347214" cy="369332"/>
          </a:xfrm>
          <a:prstGeom prst="rect">
            <a:avLst/>
          </a:prstGeom>
          <a:noFill/>
        </p:spPr>
        <p:txBody>
          <a:bodyPr wrap="square" rtlCol="0">
            <a:spAutoFit/>
          </a:bodyPr>
          <a:lstStyle/>
          <a:p>
            <a:r>
              <a:rPr lang="en-GB" dirty="0"/>
              <a:t>Tutor: Helen Parson</a:t>
            </a:r>
          </a:p>
        </p:txBody>
      </p:sp>
    </p:spTree>
    <p:extLst>
      <p:ext uri="{BB962C8B-B14F-4D97-AF65-F5344CB8AC3E}">
        <p14:creationId xmlns:p14="http://schemas.microsoft.com/office/powerpoint/2010/main" val="1300560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12E4BDD-0DFF-5714-2FE9-18502496BF52}"/>
              </a:ext>
            </a:extLst>
          </p:cNvPr>
          <p:cNvSpPr txBox="1"/>
          <p:nvPr/>
        </p:nvSpPr>
        <p:spPr>
          <a:xfrm>
            <a:off x="631372" y="331657"/>
            <a:ext cx="10646228" cy="4801314"/>
          </a:xfrm>
          <a:prstGeom prst="rect">
            <a:avLst/>
          </a:prstGeom>
          <a:noFill/>
        </p:spPr>
        <p:txBody>
          <a:bodyPr wrap="square" rtlCol="0">
            <a:spAutoFit/>
          </a:bodyPr>
          <a:lstStyle/>
          <a:p>
            <a:r>
              <a:rPr lang="en-US" dirty="0"/>
              <a:t>Bowlby believed that it is just as important to study how parents treat their child as it is to understand how the child thinks and feels about their parents. </a:t>
            </a:r>
          </a:p>
          <a:p>
            <a:r>
              <a:rPr lang="en-US" dirty="0"/>
              <a:t>He argued that researchers and clinicians should focus on the connection between the child’s real-life experiences and their inner thoughts and feelings (Bowlby, 1988a).</a:t>
            </a:r>
          </a:p>
          <a:p>
            <a:r>
              <a:rPr lang="en-US" dirty="0"/>
              <a:t>Bowlby (1969, 1988) recognized parallels in human infants, arguing that attachment behaviors evolved precisely because babies who stayed close to a responsive caregiver were more likely to survive.</a:t>
            </a:r>
          </a:p>
          <a:p>
            <a:r>
              <a:rPr lang="en-US" dirty="0"/>
              <a:t>Bowlby argued that attachment behavior evolved precisely because babies who stayed close to their primary care giver were more likely to survive(Bowlby,1969,1988.</a:t>
            </a:r>
          </a:p>
          <a:p>
            <a:r>
              <a:rPr lang="en-US" dirty="0"/>
              <a:t>One reason Bowlby developed Attachment theory was because he wanted psychoanalysis to become more scientific and easier to test through research. Many studies have been conducted in the last few decades on infant and child development, especially those influenced by Bowlby and Ainsworth and have supported their ideas.</a:t>
            </a:r>
          </a:p>
          <a:p>
            <a:r>
              <a:rPr lang="en-US" dirty="0"/>
              <a:t>A child’s personality, or attachment style, develops from early interactions with caregivers mainly the mother. A common question in developmental psychology is how repeated experiences with others become lasting personality patterns. Attachment theory provides research evidence to support this view. In this way, Bowlby’s approach moved away from traditional psychoanalysis but also strengthened its core ideas by grounding them in scientific research (Holmes, 2014).</a:t>
            </a:r>
          </a:p>
        </p:txBody>
      </p:sp>
      <p:pic>
        <p:nvPicPr>
          <p:cNvPr id="2" name="Picture 1">
            <a:extLst>
              <a:ext uri="{FF2B5EF4-FFF2-40B4-BE49-F238E27FC236}">
                <a16:creationId xmlns:a16="http://schemas.microsoft.com/office/drawing/2014/main" id="{95CB49A6-94F9-A4E9-2926-16F0AC0BB841}"/>
              </a:ext>
            </a:extLst>
          </p:cNvPr>
          <p:cNvPicPr>
            <a:picLocks noChangeAspect="1"/>
          </p:cNvPicPr>
          <p:nvPr/>
        </p:nvPicPr>
        <p:blipFill>
          <a:blip r:embed="rId2"/>
          <a:stretch>
            <a:fillRect/>
          </a:stretch>
        </p:blipFill>
        <p:spPr>
          <a:xfrm rot="255172">
            <a:off x="5440382" y="5231905"/>
            <a:ext cx="2222608" cy="1481739"/>
          </a:xfrm>
          <a:prstGeom prst="rect">
            <a:avLst/>
          </a:prstGeom>
        </p:spPr>
      </p:pic>
      <p:sp>
        <p:nvSpPr>
          <p:cNvPr id="3" name="TextBox 2">
            <a:extLst>
              <a:ext uri="{FF2B5EF4-FFF2-40B4-BE49-F238E27FC236}">
                <a16:creationId xmlns:a16="http://schemas.microsoft.com/office/drawing/2014/main" id="{63759256-974D-74FA-602A-967F774C5E83}"/>
              </a:ext>
            </a:extLst>
          </p:cNvPr>
          <p:cNvSpPr txBox="1"/>
          <p:nvPr/>
        </p:nvSpPr>
        <p:spPr>
          <a:xfrm>
            <a:off x="8817429" y="4855029"/>
            <a:ext cx="1915885" cy="646331"/>
          </a:xfrm>
          <a:prstGeom prst="rect">
            <a:avLst/>
          </a:prstGeom>
          <a:noFill/>
        </p:spPr>
        <p:txBody>
          <a:bodyPr wrap="square" rtlCol="0">
            <a:spAutoFit/>
          </a:bodyPr>
          <a:lstStyle/>
          <a:p>
            <a:r>
              <a:rPr lang="en-GB" dirty="0"/>
              <a:t>Picture available at: TLC.com</a:t>
            </a:r>
          </a:p>
        </p:txBody>
      </p:sp>
    </p:spTree>
    <p:extLst>
      <p:ext uri="{BB962C8B-B14F-4D97-AF65-F5344CB8AC3E}">
        <p14:creationId xmlns:p14="http://schemas.microsoft.com/office/powerpoint/2010/main" val="3601751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F894D-F0D5-AD31-75CF-3F410F634D94}"/>
              </a:ext>
            </a:extLst>
          </p:cNvPr>
          <p:cNvSpPr>
            <a:spLocks noGrp="1"/>
          </p:cNvSpPr>
          <p:nvPr>
            <p:ph type="title"/>
          </p:nvPr>
        </p:nvSpPr>
        <p:spPr/>
        <p:txBody>
          <a:bodyPr/>
          <a:lstStyle/>
          <a:p>
            <a:r>
              <a:rPr lang="en-GB" dirty="0"/>
              <a:t>Example of Bowlby's theory </a:t>
            </a:r>
          </a:p>
        </p:txBody>
      </p:sp>
      <p:sp>
        <p:nvSpPr>
          <p:cNvPr id="6" name="TextBox 5">
            <a:extLst>
              <a:ext uri="{FF2B5EF4-FFF2-40B4-BE49-F238E27FC236}">
                <a16:creationId xmlns:a16="http://schemas.microsoft.com/office/drawing/2014/main" id="{65CA70D6-C9AF-60F5-3EA5-F89DB4029758}"/>
              </a:ext>
            </a:extLst>
          </p:cNvPr>
          <p:cNvSpPr txBox="1"/>
          <p:nvPr/>
        </p:nvSpPr>
        <p:spPr>
          <a:xfrm>
            <a:off x="740229" y="1690688"/>
            <a:ext cx="6564086" cy="4524315"/>
          </a:xfrm>
          <a:prstGeom prst="rect">
            <a:avLst/>
          </a:prstGeom>
          <a:noFill/>
        </p:spPr>
        <p:txBody>
          <a:bodyPr wrap="square" rtlCol="0">
            <a:spAutoFit/>
          </a:bodyPr>
          <a:lstStyle/>
          <a:p>
            <a:r>
              <a:rPr lang="en-US" dirty="0"/>
              <a:t>An example </a:t>
            </a:r>
            <a:r>
              <a:rPr lang="en-US" dirty="0" err="1"/>
              <a:t>hera</a:t>
            </a:r>
            <a:r>
              <a:rPr lang="en-US" dirty="0"/>
              <a:t> is a baby called Tom. When Tom cries, his father usually comes to comfort him. He picks him up, feeds him, and speaks gently. Because this happens many times, Tom learns that his father is reliable and caring. He begins to feel safe and secure.</a:t>
            </a:r>
          </a:p>
          <a:p>
            <a:r>
              <a:rPr lang="en-US" dirty="0"/>
              <a:t>As he grows older, he feels more confident exploring the world and forming relationships. This is an example of secure attachment (Bowlby, 1988a).</a:t>
            </a:r>
          </a:p>
          <a:p>
            <a:r>
              <a:rPr lang="en-US" dirty="0"/>
              <a:t>Next example is about another child, Anna. When Anna cries, her mother sometimes responds kindly but other times ignores her or reacts angrily. </a:t>
            </a:r>
          </a:p>
          <a:p>
            <a:r>
              <a:rPr lang="en-US" dirty="0"/>
              <a:t>Anna becomes unsure about whether her mother will help her. She may feel anxious and become very clingy. This can lead to an anxious attachment style. These examples show how early experiences with caregivers shape a child’s personality and future relationships (Holmes, 2014).</a:t>
            </a:r>
          </a:p>
        </p:txBody>
      </p:sp>
      <p:pic>
        <p:nvPicPr>
          <p:cNvPr id="7" name="Picture 6">
            <a:extLst>
              <a:ext uri="{FF2B5EF4-FFF2-40B4-BE49-F238E27FC236}">
                <a16:creationId xmlns:a16="http://schemas.microsoft.com/office/drawing/2014/main" id="{1671FD0E-3E60-5120-CD28-F7E65CFEF1E9}"/>
              </a:ext>
            </a:extLst>
          </p:cNvPr>
          <p:cNvPicPr>
            <a:picLocks noChangeAspect="1"/>
          </p:cNvPicPr>
          <p:nvPr/>
        </p:nvPicPr>
        <p:blipFill>
          <a:blip r:embed="rId2"/>
          <a:stretch>
            <a:fillRect/>
          </a:stretch>
        </p:blipFill>
        <p:spPr>
          <a:xfrm>
            <a:off x="7402286" y="1316738"/>
            <a:ext cx="4582886" cy="3437164"/>
          </a:xfrm>
          <a:prstGeom prst="rect">
            <a:avLst/>
          </a:prstGeom>
        </p:spPr>
      </p:pic>
      <p:sp>
        <p:nvSpPr>
          <p:cNvPr id="8" name="TextBox 7">
            <a:extLst>
              <a:ext uri="{FF2B5EF4-FFF2-40B4-BE49-F238E27FC236}">
                <a16:creationId xmlns:a16="http://schemas.microsoft.com/office/drawing/2014/main" id="{4BBCF2EA-98EE-16F8-DBB8-457D5A28365E}"/>
              </a:ext>
            </a:extLst>
          </p:cNvPr>
          <p:cNvSpPr txBox="1"/>
          <p:nvPr/>
        </p:nvSpPr>
        <p:spPr>
          <a:xfrm>
            <a:off x="8011886" y="5334000"/>
            <a:ext cx="3973286" cy="369332"/>
          </a:xfrm>
          <a:prstGeom prst="rect">
            <a:avLst/>
          </a:prstGeom>
          <a:noFill/>
        </p:spPr>
        <p:txBody>
          <a:bodyPr wrap="square" rtlCol="0">
            <a:spAutoFit/>
          </a:bodyPr>
          <a:lstStyle/>
          <a:p>
            <a:r>
              <a:rPr lang="en-GB" dirty="0"/>
              <a:t>Available at:Slideshare.net</a:t>
            </a:r>
          </a:p>
        </p:txBody>
      </p:sp>
    </p:spTree>
    <p:extLst>
      <p:ext uri="{BB962C8B-B14F-4D97-AF65-F5344CB8AC3E}">
        <p14:creationId xmlns:p14="http://schemas.microsoft.com/office/powerpoint/2010/main" val="4366113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A590A-7630-745B-C64B-638334FE5D85}"/>
              </a:ext>
            </a:extLst>
          </p:cNvPr>
          <p:cNvSpPr>
            <a:spLocks noGrp="1"/>
          </p:cNvSpPr>
          <p:nvPr>
            <p:ph type="title"/>
          </p:nvPr>
        </p:nvSpPr>
        <p:spPr>
          <a:xfrm>
            <a:off x="522514" y="-92075"/>
            <a:ext cx="10515600" cy="1325563"/>
          </a:xfrm>
        </p:spPr>
        <p:txBody>
          <a:bodyPr/>
          <a:lstStyle/>
          <a:p>
            <a:r>
              <a:rPr lang="en-GB" dirty="0"/>
              <a:t>Key concepts and principles of Bowlby's  theory</a:t>
            </a:r>
          </a:p>
        </p:txBody>
      </p:sp>
      <p:sp>
        <p:nvSpPr>
          <p:cNvPr id="4" name="TextBox 3">
            <a:extLst>
              <a:ext uri="{FF2B5EF4-FFF2-40B4-BE49-F238E27FC236}">
                <a16:creationId xmlns:a16="http://schemas.microsoft.com/office/drawing/2014/main" id="{38BE2A1E-1288-A1E1-1714-84BDDC05EF9F}"/>
              </a:ext>
            </a:extLst>
          </p:cNvPr>
          <p:cNvSpPr txBox="1"/>
          <p:nvPr/>
        </p:nvSpPr>
        <p:spPr>
          <a:xfrm>
            <a:off x="163285" y="1055914"/>
            <a:ext cx="9263743" cy="5632311"/>
          </a:xfrm>
          <a:prstGeom prst="rect">
            <a:avLst/>
          </a:prstGeom>
          <a:noFill/>
        </p:spPr>
        <p:txBody>
          <a:bodyPr wrap="square" rtlCol="0">
            <a:spAutoFit/>
          </a:bodyPr>
          <a:lstStyle/>
          <a:p>
            <a:r>
              <a:rPr lang="en-US" dirty="0"/>
              <a:t>Bowlby explained that attachment is the deep emotional bond that forms between a child and their main caregiver. This bond helps the child feel safe and protected in times of stress or fear (Bowlby, 1988a).</a:t>
            </a:r>
          </a:p>
          <a:p>
            <a:r>
              <a:rPr lang="en-US" dirty="0"/>
              <a:t>He also described the caregiver as a secure base. When caregivers are supportive and responsive, children feel confident enough to explore their surroundings because they know they can return for comfort if needed (Bowlby, 1988a).</a:t>
            </a:r>
          </a:p>
          <a:p>
            <a:r>
              <a:rPr lang="en-US" dirty="0"/>
              <a:t>Another important idea is the internal working model. Bowlby suggested that children build mental beliefs about themselves and others based on early experiences. For example, a child who receives consistent care may believe they are worthy of love and that others are dependable. These early beliefs can influence relationships later in life (Holmes, 2014).</a:t>
            </a:r>
          </a:p>
          <a:p>
            <a:r>
              <a:rPr lang="en-US" dirty="0"/>
              <a:t>Bowlby further proposed that early childhood is a sensitive period for forming attachments. If a child does not develop a stable bond during this time, it may affect their emotional and social development (Bowlby, 1988a).</a:t>
            </a:r>
          </a:p>
          <a:p>
            <a:r>
              <a:rPr lang="en-US" dirty="0"/>
              <a:t>Separation anxiety is also a key concept. When children feel distressed after being separated from a caregiver, it shows that an attachment has formed. However, long-term separation without proper emotional support—sometimes referred to as maternal deprivation—may lead to emotional difficulties (Bowlby, 1988a).</a:t>
            </a:r>
          </a:p>
          <a:p>
            <a:r>
              <a:rPr lang="en-US" dirty="0"/>
              <a:t>Finally, the continuity hypothesis suggests that early attachment patterns often continue into adulthood. In other words, early relationships can shape a person’s later personality and close relationships (Holmes, 2014).</a:t>
            </a:r>
          </a:p>
        </p:txBody>
      </p:sp>
      <p:pic>
        <p:nvPicPr>
          <p:cNvPr id="5" name="Picture 4">
            <a:extLst>
              <a:ext uri="{FF2B5EF4-FFF2-40B4-BE49-F238E27FC236}">
                <a16:creationId xmlns:a16="http://schemas.microsoft.com/office/drawing/2014/main" id="{8C849BA8-636B-D01C-C677-3EAEDDA11D86}"/>
              </a:ext>
            </a:extLst>
          </p:cNvPr>
          <p:cNvPicPr>
            <a:picLocks noChangeAspect="1"/>
          </p:cNvPicPr>
          <p:nvPr/>
        </p:nvPicPr>
        <p:blipFill>
          <a:blip r:embed="rId2"/>
          <a:stretch>
            <a:fillRect/>
          </a:stretch>
        </p:blipFill>
        <p:spPr>
          <a:xfrm>
            <a:off x="9448799" y="2043269"/>
            <a:ext cx="2286000" cy="1714500"/>
          </a:xfrm>
          <a:prstGeom prst="rect">
            <a:avLst/>
          </a:prstGeom>
        </p:spPr>
      </p:pic>
      <p:sp>
        <p:nvSpPr>
          <p:cNvPr id="6" name="TextBox 5">
            <a:extLst>
              <a:ext uri="{FF2B5EF4-FFF2-40B4-BE49-F238E27FC236}">
                <a16:creationId xmlns:a16="http://schemas.microsoft.com/office/drawing/2014/main" id="{E4621DBB-534B-125C-0F7C-7338C550A1ED}"/>
              </a:ext>
            </a:extLst>
          </p:cNvPr>
          <p:cNvSpPr txBox="1"/>
          <p:nvPr/>
        </p:nvSpPr>
        <p:spPr>
          <a:xfrm>
            <a:off x="9688286" y="4191000"/>
            <a:ext cx="2340429" cy="646331"/>
          </a:xfrm>
          <a:prstGeom prst="rect">
            <a:avLst/>
          </a:prstGeom>
          <a:noFill/>
        </p:spPr>
        <p:txBody>
          <a:bodyPr wrap="square" rtlCol="0">
            <a:spAutoFit/>
          </a:bodyPr>
          <a:lstStyle/>
          <a:p>
            <a:r>
              <a:rPr lang="en-GB" dirty="0"/>
              <a:t>Available at: Simply phycology.com</a:t>
            </a:r>
          </a:p>
        </p:txBody>
      </p:sp>
    </p:spTree>
    <p:extLst>
      <p:ext uri="{BB962C8B-B14F-4D97-AF65-F5344CB8AC3E}">
        <p14:creationId xmlns:p14="http://schemas.microsoft.com/office/powerpoint/2010/main" val="690306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9862F-7EBB-E43A-5EE2-8120704029DE}"/>
              </a:ext>
            </a:extLst>
          </p:cNvPr>
          <p:cNvSpPr>
            <a:spLocks noGrp="1"/>
          </p:cNvSpPr>
          <p:nvPr>
            <p:ph type="title"/>
          </p:nvPr>
        </p:nvSpPr>
        <p:spPr>
          <a:xfrm>
            <a:off x="838200" y="125639"/>
            <a:ext cx="10515600" cy="1325563"/>
          </a:xfrm>
        </p:spPr>
        <p:txBody>
          <a:bodyPr/>
          <a:lstStyle/>
          <a:p>
            <a:r>
              <a:rPr lang="en-GB" dirty="0"/>
              <a:t>How the theory relates to  adolescents and caring responsibility </a:t>
            </a:r>
          </a:p>
        </p:txBody>
      </p:sp>
      <p:sp>
        <p:nvSpPr>
          <p:cNvPr id="4" name="TextBox 3">
            <a:extLst>
              <a:ext uri="{FF2B5EF4-FFF2-40B4-BE49-F238E27FC236}">
                <a16:creationId xmlns:a16="http://schemas.microsoft.com/office/drawing/2014/main" id="{68B4D1B3-D255-8F99-FBAD-50EDFD166047}"/>
              </a:ext>
            </a:extLst>
          </p:cNvPr>
          <p:cNvSpPr txBox="1"/>
          <p:nvPr/>
        </p:nvSpPr>
        <p:spPr>
          <a:xfrm>
            <a:off x="435429" y="1331460"/>
            <a:ext cx="8294914" cy="5355312"/>
          </a:xfrm>
          <a:prstGeom prst="rect">
            <a:avLst/>
          </a:prstGeom>
          <a:noFill/>
        </p:spPr>
        <p:txBody>
          <a:bodyPr wrap="square" rtlCol="0">
            <a:spAutoFit/>
          </a:bodyPr>
          <a:lstStyle/>
          <a:p>
            <a:pPr>
              <a:buNone/>
            </a:pPr>
            <a:r>
              <a:rPr lang="en-US" dirty="0"/>
              <a:t>Bowlby’s Attachment theory helps explain how adolescents handle caring responsibilities, like looking after family members. If a young person had a secure attachment with their caregiver in childhood, they usually feel more confident and able to manage challenges. </a:t>
            </a:r>
          </a:p>
          <a:p>
            <a:pPr>
              <a:buNone/>
            </a:pPr>
            <a:r>
              <a:rPr lang="en-US" dirty="0"/>
              <a:t>This sense of security makes it easier for them to deal with the pressures of caring because they trust others and feel supported (Bowlby, 1988a).</a:t>
            </a:r>
          </a:p>
          <a:p>
            <a:pPr>
              <a:buNone/>
            </a:pPr>
            <a:r>
              <a:rPr lang="en-US" dirty="0"/>
              <a:t>On the other hand, adolescents who had less secure attachments might find caring roles harder. For example, those with anxious attachment may take on too much responsibility and worry a lot about the person they care for. They might put others’ needs before their own because they fear losing the relationship.</a:t>
            </a:r>
          </a:p>
          <a:p>
            <a:pPr>
              <a:buNone/>
            </a:pPr>
            <a:r>
              <a:rPr lang="en-US" dirty="0"/>
              <a:t>Adolescents with avoidant attachment might keep their feelings to themselves and avoid asking for help, even when stressed (Holmes, 2014).</a:t>
            </a:r>
          </a:p>
          <a:p>
            <a:pPr>
              <a:buNone/>
            </a:pPr>
            <a:r>
              <a:rPr lang="en-US" dirty="0"/>
              <a:t>Attachment Theory also points out that when adolescents have to act like adults and take on caregiving roles early, it can affect their emotional growth. Usually, children need a secure caregiver to rely on, but if the young person becomes the caregiver, they may lose that feeling of safety and support (Bowlby, 1988a).</a:t>
            </a:r>
          </a:p>
          <a:p>
            <a:pPr>
              <a:buNone/>
            </a:pPr>
            <a:r>
              <a:rPr lang="en-US" dirty="0"/>
              <a:t>Positive and supportive relationships during adolescence can help build strength and improve emotional health, even if earlier attachments were not secure (Holmes, 2014).</a:t>
            </a:r>
          </a:p>
        </p:txBody>
      </p:sp>
      <p:pic>
        <p:nvPicPr>
          <p:cNvPr id="5" name="Picture 4">
            <a:extLst>
              <a:ext uri="{FF2B5EF4-FFF2-40B4-BE49-F238E27FC236}">
                <a16:creationId xmlns:a16="http://schemas.microsoft.com/office/drawing/2014/main" id="{CCB44DA1-7534-1F38-A0A5-5B0358CD7052}"/>
              </a:ext>
            </a:extLst>
          </p:cNvPr>
          <p:cNvPicPr>
            <a:picLocks noChangeAspect="1"/>
          </p:cNvPicPr>
          <p:nvPr/>
        </p:nvPicPr>
        <p:blipFill>
          <a:blip r:embed="rId2"/>
          <a:stretch>
            <a:fillRect/>
          </a:stretch>
        </p:blipFill>
        <p:spPr>
          <a:xfrm>
            <a:off x="8839199" y="1137715"/>
            <a:ext cx="3069771" cy="3069771"/>
          </a:xfrm>
          <a:prstGeom prst="rect">
            <a:avLst/>
          </a:prstGeom>
        </p:spPr>
      </p:pic>
      <p:sp>
        <p:nvSpPr>
          <p:cNvPr id="6" name="TextBox 5">
            <a:extLst>
              <a:ext uri="{FF2B5EF4-FFF2-40B4-BE49-F238E27FC236}">
                <a16:creationId xmlns:a16="http://schemas.microsoft.com/office/drawing/2014/main" id="{8B49C960-29BE-8089-788A-BD47AFF76EA8}"/>
              </a:ext>
            </a:extLst>
          </p:cNvPr>
          <p:cNvSpPr txBox="1"/>
          <p:nvPr/>
        </p:nvSpPr>
        <p:spPr>
          <a:xfrm>
            <a:off x="8850086" y="4909457"/>
            <a:ext cx="3211285" cy="646331"/>
          </a:xfrm>
          <a:prstGeom prst="rect">
            <a:avLst/>
          </a:prstGeom>
          <a:noFill/>
        </p:spPr>
        <p:txBody>
          <a:bodyPr wrap="square" rtlCol="0">
            <a:spAutoFit/>
          </a:bodyPr>
          <a:lstStyle/>
          <a:p>
            <a:r>
              <a:rPr lang="en-GB" dirty="0"/>
              <a:t>Available at: Ladyandtheblog.com</a:t>
            </a:r>
          </a:p>
        </p:txBody>
      </p:sp>
    </p:spTree>
    <p:extLst>
      <p:ext uri="{BB962C8B-B14F-4D97-AF65-F5344CB8AC3E}">
        <p14:creationId xmlns:p14="http://schemas.microsoft.com/office/powerpoint/2010/main" val="30786101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2C2BB-646C-B30B-9950-4BE603CA8354}"/>
              </a:ext>
            </a:extLst>
          </p:cNvPr>
          <p:cNvSpPr>
            <a:spLocks noGrp="1"/>
          </p:cNvSpPr>
          <p:nvPr>
            <p:ph type="title"/>
          </p:nvPr>
        </p:nvSpPr>
        <p:spPr>
          <a:xfrm>
            <a:off x="642257" y="38554"/>
            <a:ext cx="10515600" cy="1325563"/>
          </a:xfrm>
        </p:spPr>
        <p:txBody>
          <a:bodyPr/>
          <a:lstStyle/>
          <a:p>
            <a:r>
              <a:rPr lang="en-GB" dirty="0"/>
              <a:t>Jennys Scenario/plan </a:t>
            </a:r>
          </a:p>
        </p:txBody>
      </p:sp>
      <p:sp>
        <p:nvSpPr>
          <p:cNvPr id="6" name="TextBox 5">
            <a:extLst>
              <a:ext uri="{FF2B5EF4-FFF2-40B4-BE49-F238E27FC236}">
                <a16:creationId xmlns:a16="http://schemas.microsoft.com/office/drawing/2014/main" id="{9124E26A-65BB-7E25-D54B-D8572DAE08F3}"/>
              </a:ext>
            </a:extLst>
          </p:cNvPr>
          <p:cNvSpPr txBox="1"/>
          <p:nvPr/>
        </p:nvSpPr>
        <p:spPr>
          <a:xfrm>
            <a:off x="359228" y="1364117"/>
            <a:ext cx="11832772" cy="5909310"/>
          </a:xfrm>
          <a:prstGeom prst="rect">
            <a:avLst/>
          </a:prstGeom>
          <a:noFill/>
        </p:spPr>
        <p:txBody>
          <a:bodyPr wrap="square" rtlCol="0">
            <a:spAutoFit/>
          </a:bodyPr>
          <a:lstStyle/>
          <a:p>
            <a:r>
              <a:rPr lang="en-US" dirty="0"/>
              <a:t>Jenny is aged 16yrs , has been caring for her mother since her father’s death. Her mother struggles with memory, low mood, and daily tasks. According to Bowlby’s attachment theory, it is important that Jenny feels emotionally supported and has a secure base to reduce stress and protect her wellbeing (Bowlby, 1988a).</a:t>
            </a:r>
          </a:p>
          <a:p>
            <a:endParaRPr lang="en-US" dirty="0"/>
          </a:p>
          <a:p>
            <a:r>
              <a:rPr lang="en-US" dirty="0"/>
              <a:t>Practical support should include help with cooking, cleaning, and household tasks, as well as assistance with bills and paperwork. Memory aids like calendars and alarms can reduce Jenny’s daily burden (Holmes, 2014).</a:t>
            </a:r>
          </a:p>
          <a:p>
            <a:r>
              <a:rPr lang="en-US" dirty="0"/>
              <a:t>Jenny also needs emotional support. </a:t>
            </a:r>
          </a:p>
          <a:p>
            <a:r>
              <a:rPr lang="en-US" dirty="0"/>
              <a:t>Regular check ins with a trusted adult, access to therapy or peer support groups, and time for bonding activities with her mother can strengthen their relationship and help Jenny cope (Bowlby, 1988a; Holmes, 2014).</a:t>
            </a:r>
          </a:p>
          <a:p>
            <a:r>
              <a:rPr lang="en-US" dirty="0"/>
              <a:t>Respite care and social opportunities are essential so Jenny can rest, focus on school, and maintain friendships. Regular reviews of the plan will ensure her needs are met while caring for her mother. </a:t>
            </a:r>
          </a:p>
          <a:p>
            <a:r>
              <a:rPr lang="en-US" dirty="0"/>
              <a:t>Providing both practical help and emotional support gives Jenny a secure base, helping her manage responsibilities while protecting her emotional health (Holmes, 2014).</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19358569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87E67-8171-057C-DF7E-2F39E29BF597}"/>
              </a:ext>
            </a:extLst>
          </p:cNvPr>
          <p:cNvSpPr>
            <a:spLocks noGrp="1"/>
          </p:cNvSpPr>
          <p:nvPr>
            <p:ph type="title"/>
          </p:nvPr>
        </p:nvSpPr>
        <p:spPr/>
        <p:txBody>
          <a:bodyPr/>
          <a:lstStyle/>
          <a:p>
            <a:r>
              <a:rPr lang="en-GB" dirty="0"/>
              <a:t>Scaffolding phycology </a:t>
            </a:r>
          </a:p>
        </p:txBody>
      </p:sp>
      <p:sp>
        <p:nvSpPr>
          <p:cNvPr id="4" name="TextBox 3">
            <a:extLst>
              <a:ext uri="{FF2B5EF4-FFF2-40B4-BE49-F238E27FC236}">
                <a16:creationId xmlns:a16="http://schemas.microsoft.com/office/drawing/2014/main" id="{95662A87-5591-9FDA-CD64-4A0A3E6D958C}"/>
              </a:ext>
            </a:extLst>
          </p:cNvPr>
          <p:cNvSpPr txBox="1"/>
          <p:nvPr/>
        </p:nvSpPr>
        <p:spPr>
          <a:xfrm>
            <a:off x="457200" y="1926771"/>
            <a:ext cx="10896600" cy="2585323"/>
          </a:xfrm>
          <a:prstGeom prst="rect">
            <a:avLst/>
          </a:prstGeom>
          <a:noFill/>
        </p:spPr>
        <p:txBody>
          <a:bodyPr wrap="square" rtlCol="0">
            <a:spAutoFit/>
          </a:bodyPr>
          <a:lstStyle/>
          <a:p>
            <a:pPr>
              <a:buNone/>
            </a:pPr>
            <a:r>
              <a:rPr lang="en-US" dirty="0"/>
              <a:t>Scaffolding, reduces Jenny’s burden while helping her mother maintain independence (Holmes, 2014).</a:t>
            </a:r>
          </a:p>
          <a:p>
            <a:pPr>
              <a:buNone/>
            </a:pPr>
            <a:r>
              <a:rPr lang="en-US" dirty="0"/>
              <a:t>Jenny’s emotional wellbeing is influenced by both </a:t>
            </a:r>
            <a:r>
              <a:rPr lang="en-US" b="1" dirty="0"/>
              <a:t>nature and nurture</a:t>
            </a:r>
            <a:r>
              <a:rPr lang="en-US" dirty="0"/>
              <a:t>. Her genetic temperament (nature) may affect how she reacts to stress, while her early experiences with caregivers (nurture) shape her internal working model of relationships, confidence, and coping skills (Bowlby, 1988a). Support from teachers, mentors, or social workers provides additional scaffolding, helping her balance caregiving with school and social life, and reinforcing her sense of security (Holmes, 2014).</a:t>
            </a:r>
          </a:p>
          <a:p>
            <a:pPr>
              <a:buNone/>
            </a:pPr>
            <a:r>
              <a:rPr lang="en-US" dirty="0"/>
              <a:t>By combining practical help, emotional support, and attention to her developmental needs, Jenny can manage her responsibilities without being overwhelmed. This approach protects her mental health, strengthens resilience, and ensures both she and her mother receive the care and support they need.</a:t>
            </a:r>
          </a:p>
        </p:txBody>
      </p:sp>
    </p:spTree>
    <p:extLst>
      <p:ext uri="{BB962C8B-B14F-4D97-AF65-F5344CB8AC3E}">
        <p14:creationId xmlns:p14="http://schemas.microsoft.com/office/powerpoint/2010/main" val="38666371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4F2C4-C689-6F06-673F-0699BFD944A7}"/>
              </a:ext>
            </a:extLst>
          </p:cNvPr>
          <p:cNvSpPr>
            <a:spLocks noGrp="1"/>
          </p:cNvSpPr>
          <p:nvPr>
            <p:ph type="title"/>
          </p:nvPr>
        </p:nvSpPr>
        <p:spPr/>
        <p:txBody>
          <a:bodyPr/>
          <a:lstStyle/>
          <a:p>
            <a:r>
              <a:rPr lang="en-GB" dirty="0"/>
              <a:t>How is Bowlby’s attachment theory relevant to jenny’s situation </a:t>
            </a:r>
          </a:p>
        </p:txBody>
      </p:sp>
      <p:sp>
        <p:nvSpPr>
          <p:cNvPr id="4" name="TextBox 3">
            <a:extLst>
              <a:ext uri="{FF2B5EF4-FFF2-40B4-BE49-F238E27FC236}">
                <a16:creationId xmlns:a16="http://schemas.microsoft.com/office/drawing/2014/main" id="{1B1745DE-8541-FFE6-AC03-EAB3E5FC674E}"/>
              </a:ext>
            </a:extLst>
          </p:cNvPr>
          <p:cNvSpPr txBox="1"/>
          <p:nvPr/>
        </p:nvSpPr>
        <p:spPr>
          <a:xfrm>
            <a:off x="315686" y="1690688"/>
            <a:ext cx="11560628" cy="6463308"/>
          </a:xfrm>
          <a:prstGeom prst="rect">
            <a:avLst/>
          </a:prstGeom>
          <a:noFill/>
        </p:spPr>
        <p:txBody>
          <a:bodyPr wrap="square" rtlCol="0">
            <a:spAutoFit/>
          </a:bodyPr>
          <a:lstStyle/>
          <a:p>
            <a:pPr>
              <a:buNone/>
            </a:pPr>
            <a:r>
              <a:rPr lang="en-US" dirty="0"/>
              <a:t>Attachment theory is relevant to Jenny because it shows how emotional security and supportive relationships help her cope with the stress of caring for her mother.</a:t>
            </a:r>
          </a:p>
          <a:p>
            <a:pPr>
              <a:buNone/>
            </a:pPr>
            <a:r>
              <a:rPr lang="en-US" dirty="0"/>
              <a:t>She feels supported having trusted adults around her giving her practical support and it gives her a secure base, She feels  confident and protected while managing responsibilities (Bowlby, 1988a; Holmes, 2014).</a:t>
            </a:r>
          </a:p>
          <a:p>
            <a:pPr>
              <a:buNone/>
            </a:pPr>
            <a:r>
              <a:rPr lang="en-US" dirty="0"/>
              <a:t>This theory is limited.</a:t>
            </a:r>
          </a:p>
          <a:p>
            <a:pPr>
              <a:buNone/>
            </a:pPr>
            <a:r>
              <a:rPr lang="en-US" dirty="0"/>
              <a:t> It focuses mostly on early childhood and emotional bonds, so it does not fully address practical challenges like household tasks, school, or her mother’s health issues.</a:t>
            </a:r>
          </a:p>
          <a:p>
            <a:pPr>
              <a:buNone/>
            </a:pPr>
            <a:r>
              <a:rPr lang="en-US" dirty="0"/>
              <a:t> Combining Attachment Theory with practical support and scaffolding makes a more complete plan for Jenny and her mother (Bowlby, 1988a; Holmes, 2014)</a:t>
            </a:r>
          </a:p>
          <a:p>
            <a:pPr>
              <a:buNone/>
            </a:pPr>
            <a:r>
              <a:rPr lang="en-US" sz="2000" b="1" dirty="0"/>
              <a:t>Comparison </a:t>
            </a:r>
          </a:p>
          <a:p>
            <a:pPr>
              <a:buNone/>
            </a:pPr>
            <a:r>
              <a:rPr lang="en-US" dirty="0"/>
              <a:t>Attachment Theory focuses on the emotional bond between a child and caregiver, highlighting the importance of a secure base for coping with stress (Bowlby, 1988a). In contrast, </a:t>
            </a:r>
            <a:r>
              <a:rPr lang="en-US" b="1" dirty="0"/>
              <a:t>Social Learning Theory</a:t>
            </a:r>
            <a:r>
              <a:rPr lang="en-US" dirty="0"/>
              <a:t> emphasizes learning through observation and reinforcement, suggesting that children develop skills and behaviors by watching others rather than through early emotional bonds (Bandura, 1977). Evidence shows that while Attachment Theory explains emotional resilience in carers like Jenny, Social Learning theory helps explain how she may have learned practical caregiving skills by observing adults or role models (Holmes, 2014). Combining both approaches provides a fuller understanding of her development and abilities.</a:t>
            </a:r>
          </a:p>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p:txBody>
      </p:sp>
    </p:spTree>
    <p:extLst>
      <p:ext uri="{BB962C8B-B14F-4D97-AF65-F5344CB8AC3E}">
        <p14:creationId xmlns:p14="http://schemas.microsoft.com/office/powerpoint/2010/main" val="935752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F5083-3D35-C423-9AA6-5E6B278CD79A}"/>
              </a:ext>
            </a:extLst>
          </p:cNvPr>
          <p:cNvSpPr>
            <a:spLocks noGrp="1"/>
          </p:cNvSpPr>
          <p:nvPr>
            <p:ph type="title"/>
          </p:nvPr>
        </p:nvSpPr>
        <p:spPr/>
        <p:txBody>
          <a:bodyPr/>
          <a:lstStyle/>
          <a:p>
            <a:r>
              <a:rPr lang="en-GB" dirty="0"/>
              <a:t>Harvard reference</a:t>
            </a:r>
          </a:p>
        </p:txBody>
      </p:sp>
      <p:sp>
        <p:nvSpPr>
          <p:cNvPr id="4" name="TextBox 3">
            <a:extLst>
              <a:ext uri="{FF2B5EF4-FFF2-40B4-BE49-F238E27FC236}">
                <a16:creationId xmlns:a16="http://schemas.microsoft.com/office/drawing/2014/main" id="{46945EE1-69E8-358D-1277-DB566EE6929C}"/>
              </a:ext>
            </a:extLst>
          </p:cNvPr>
          <p:cNvSpPr txBox="1"/>
          <p:nvPr/>
        </p:nvSpPr>
        <p:spPr>
          <a:xfrm>
            <a:off x="435429" y="2024743"/>
            <a:ext cx="11582400" cy="2031325"/>
          </a:xfrm>
          <a:prstGeom prst="rect">
            <a:avLst/>
          </a:prstGeom>
          <a:noFill/>
        </p:spPr>
        <p:txBody>
          <a:bodyPr wrap="square" rtlCol="0">
            <a:spAutoFit/>
          </a:bodyPr>
          <a:lstStyle/>
          <a:p>
            <a:pPr>
              <a:buNone/>
            </a:pPr>
            <a:endParaRPr lang="en-GB" dirty="0"/>
          </a:p>
          <a:p>
            <a:pPr>
              <a:buNone/>
            </a:pPr>
            <a:r>
              <a:rPr lang="en-GB" dirty="0"/>
              <a:t>Bandura, A. (1977) </a:t>
            </a:r>
            <a:r>
              <a:rPr lang="en-GB" i="1" dirty="0"/>
              <a:t>Social Learning Theory</a:t>
            </a:r>
            <a:r>
              <a:rPr lang="en-GB" dirty="0"/>
              <a:t>. Englewood Cliffs, NJ: Prentice Hall.</a:t>
            </a:r>
          </a:p>
          <a:p>
            <a:pPr>
              <a:buNone/>
            </a:pPr>
            <a:r>
              <a:rPr lang="en-GB" dirty="0"/>
              <a:t>Bowlby, J. (1969) </a:t>
            </a:r>
            <a:r>
              <a:rPr lang="en-GB" i="1" dirty="0"/>
              <a:t>Attachment and Loss: Volume 1. Attachment</a:t>
            </a:r>
            <a:r>
              <a:rPr lang="en-GB" dirty="0"/>
              <a:t>. London: Hogarth Press.</a:t>
            </a:r>
          </a:p>
          <a:p>
            <a:pPr>
              <a:buNone/>
            </a:pPr>
            <a:r>
              <a:rPr lang="en-GB" dirty="0"/>
              <a:t>Bowlby, J. (1988a) </a:t>
            </a:r>
            <a:r>
              <a:rPr lang="en-GB" i="1" dirty="0"/>
              <a:t>A Secure Base: Parent-Child Attachment and Healthy Human Development</a:t>
            </a:r>
            <a:r>
              <a:rPr lang="en-GB" dirty="0"/>
              <a:t>. London: Routledge.</a:t>
            </a:r>
          </a:p>
          <a:p>
            <a:pPr>
              <a:buNone/>
            </a:pPr>
            <a:r>
              <a:rPr lang="en-GB" dirty="0"/>
              <a:t>Bronfenbrenner, U. (1979) </a:t>
            </a:r>
            <a:r>
              <a:rPr lang="en-GB" i="1" dirty="0"/>
              <a:t>The Ecology of Human Development: Experiments by Nature and Design</a:t>
            </a:r>
            <a:r>
              <a:rPr lang="en-GB" dirty="0"/>
              <a:t>. Cambridge, MA: </a:t>
            </a:r>
          </a:p>
          <a:p>
            <a:pPr>
              <a:buNone/>
            </a:pPr>
            <a:r>
              <a:rPr lang="en-GB" dirty="0"/>
              <a:t>Holmes, J. (2014) </a:t>
            </a:r>
            <a:r>
              <a:rPr lang="en-GB" i="1" dirty="0"/>
              <a:t>John Bowlby and Attachment Theory</a:t>
            </a:r>
            <a:r>
              <a:rPr lang="en-GB" dirty="0"/>
              <a:t>. 2nd </a:t>
            </a:r>
            <a:r>
              <a:rPr lang="en-GB" dirty="0" err="1"/>
              <a:t>edn</a:t>
            </a:r>
            <a:r>
              <a:rPr lang="en-GB" dirty="0"/>
              <a:t>. London: Routledge.</a:t>
            </a:r>
          </a:p>
          <a:p>
            <a:pPr>
              <a:buNone/>
            </a:pPr>
            <a:r>
              <a:rPr lang="en-GB" dirty="0"/>
              <a:t>Bowlby, j (1988a) </a:t>
            </a:r>
            <a:r>
              <a:rPr lang="en-GB"/>
              <a:t>A secure Base</a:t>
            </a:r>
            <a:endParaRPr lang="en-GB" dirty="0"/>
          </a:p>
        </p:txBody>
      </p:sp>
    </p:spTree>
    <p:extLst>
      <p:ext uri="{BB962C8B-B14F-4D97-AF65-F5344CB8AC3E}">
        <p14:creationId xmlns:p14="http://schemas.microsoft.com/office/powerpoint/2010/main" val="35036405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204</TotalTime>
  <Words>1734</Words>
  <Application>Microsoft Office PowerPoint</Application>
  <PresentationFormat>Widescreen</PresentationFormat>
  <Paragraphs>81</Paragraphs>
  <Slides>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Aptos</vt:lpstr>
      <vt:lpstr>Aptos Display</vt:lpstr>
      <vt:lpstr>Arial</vt:lpstr>
      <vt:lpstr>Office Theme</vt:lpstr>
      <vt:lpstr>ZZZZaby's Attachment Theory</vt:lpstr>
      <vt:lpstr>PowerPoint Presentation</vt:lpstr>
      <vt:lpstr>Example of Bowlby's theory </vt:lpstr>
      <vt:lpstr>Key concepts and principles of Bowlby's  theory</vt:lpstr>
      <vt:lpstr>How the theory relates to  adolescents and caring responsibility </vt:lpstr>
      <vt:lpstr>Jennys Scenario/plan </vt:lpstr>
      <vt:lpstr>Scaffolding phycology </vt:lpstr>
      <vt:lpstr>How is Bowlby’s attachment theory relevant to jenny’s situation </vt:lpstr>
      <vt:lpstr>Harvard 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Zahid Rasul</dc:creator>
  <cp:lastModifiedBy>Zahid Rasul</cp:lastModifiedBy>
  <cp:revision>2</cp:revision>
  <dcterms:created xsi:type="dcterms:W3CDTF">2026-02-15T18:02:03Z</dcterms:created>
  <dcterms:modified xsi:type="dcterms:W3CDTF">2026-02-15T23:42:09Z</dcterms:modified>
</cp:coreProperties>
</file>