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200" d="100"/>
          <a:sy n="200" d="100"/>
        </p:scale>
        <p:origin x="-1954" y="24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27127568-4155-47CA-80AB-AB87F6C73453}" type="datetimeFigureOut">
              <a:rPr lang="en-IN" smtClean="0"/>
              <a:t>13-08-2023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4CD025-732B-432F-9C79-93857DAE9D88}"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7127568-4155-47CA-80AB-AB87F6C73453}" type="datetimeFigureOut">
              <a:rPr lang="en-IN" smtClean="0"/>
              <a:t>13-08-2023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4CD025-732B-432F-9C79-93857DAE9D88}"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127568-4155-47CA-80AB-AB87F6C73453}" type="datetimeFigureOut">
              <a:rPr lang="en-IN" smtClean="0"/>
              <a:t>13-08-2023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4CD025-732B-432F-9C79-93857DAE9D88}" type="slidenum">
              <a:rPr lang="en-IN" smtClean="0"/>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27127568-4155-47CA-80AB-AB87F6C73453}" type="datetimeFigureOut">
              <a:rPr lang="en-IN" smtClean="0"/>
              <a:t>13-08-2023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84CD025-732B-432F-9C79-93857DAE9D88}"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27127568-4155-47CA-80AB-AB87F6C73453}" type="datetimeFigureOut">
              <a:rPr lang="en-IN" smtClean="0"/>
              <a:t>13-08-2023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84CD025-732B-432F-9C79-93857DAE9D88}"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27127568-4155-47CA-80AB-AB87F6C73453}" type="datetimeFigureOut">
              <a:rPr lang="en-IN" smtClean="0"/>
              <a:t>13-08-2023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84CD025-732B-432F-9C79-93857DAE9D88}"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127568-4155-47CA-80AB-AB87F6C73453}" type="datetimeFigureOut">
              <a:rPr lang="en-IN" smtClean="0"/>
              <a:t>13-08-2023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84CD025-732B-432F-9C79-93857DAE9D88}"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127568-4155-47CA-80AB-AB87F6C73453}" type="datetimeFigureOut">
              <a:rPr lang="en-IN" smtClean="0"/>
              <a:t>13-08-2023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84CD025-732B-432F-9C79-93857DAE9D88}"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127568-4155-47CA-80AB-AB87F6C73453}" type="datetimeFigureOut">
              <a:rPr lang="en-IN" smtClean="0"/>
              <a:t>13-08-2023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84CD025-732B-432F-9C79-93857DAE9D88}"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7127568-4155-47CA-80AB-AB87F6C73453}" type="datetimeFigureOut">
              <a:rPr lang="en-IN" smtClean="0"/>
              <a:t>13-08-2023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4CD025-732B-432F-9C79-93857DAE9D88}"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27127568-4155-47CA-80AB-AB87F6C73453}" type="datetimeFigureOut">
              <a:rPr lang="en-IN" smtClean="0"/>
              <a:t>13-08-2023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4CD025-732B-432F-9C79-93857DAE9D88}"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127568-4155-47CA-80AB-AB87F6C73453}" type="datetimeFigureOut">
              <a:rPr lang="en-IN" smtClean="0"/>
              <a:t>13-08-2023</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4CD025-732B-432F-9C79-93857DAE9D88}"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0" cy="803751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400" dirty="0">
              <a:latin typeface="Times New Roman" pitchFamily="18" charset="0"/>
              <a:cs typeface="Times New Roman" pitchFamily="18" charset="0"/>
            </a:endParaRPr>
          </a:p>
        </p:txBody>
      </p:sp>
      <p:sp>
        <p:nvSpPr>
          <p:cNvPr id="6" name="Rectangle 5"/>
          <p:cNvSpPr/>
          <p:nvPr/>
        </p:nvSpPr>
        <p:spPr>
          <a:xfrm>
            <a:off x="107504" y="116632"/>
            <a:ext cx="8928992" cy="1602152"/>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100" b="1" dirty="0">
                <a:solidFill>
                  <a:schemeClr val="tx1"/>
                </a:solidFill>
                <a:latin typeface="Times New Roman" pitchFamily="18" charset="0"/>
                <a:cs typeface="Times New Roman" pitchFamily="18" charset="0"/>
              </a:rPr>
              <a:t>Module name :Knowledge and Information Management Skills For the Workplace</a:t>
            </a:r>
          </a:p>
          <a:p>
            <a:pPr algn="ctr"/>
            <a:r>
              <a:rPr lang="en-IN" sz="1100" b="1">
                <a:solidFill>
                  <a:schemeClr val="tx1"/>
                </a:solidFill>
                <a:latin typeface="Times New Roman" pitchFamily="18" charset="0"/>
                <a:cs typeface="Times New Roman" pitchFamily="18" charset="0"/>
              </a:rPr>
              <a:t>Module code : BMSW5106 </a:t>
            </a:r>
            <a:endParaRPr lang="en-IN" sz="1100" b="1" dirty="0">
              <a:solidFill>
                <a:schemeClr val="tx1"/>
              </a:solidFill>
              <a:latin typeface="Times New Roman" pitchFamily="18" charset="0"/>
              <a:cs typeface="Times New Roman" pitchFamily="18" charset="0"/>
            </a:endParaRPr>
          </a:p>
          <a:p>
            <a:pPr algn="ctr"/>
            <a:r>
              <a:rPr lang="en-IN" sz="1100" b="1" dirty="0">
                <a:solidFill>
                  <a:schemeClr val="tx1"/>
                </a:solidFill>
                <a:latin typeface="Times New Roman" pitchFamily="18" charset="0"/>
                <a:cs typeface="Times New Roman" pitchFamily="18" charset="0"/>
              </a:rPr>
              <a:t>Student name : Calin Andrei Buica</a:t>
            </a:r>
          </a:p>
          <a:p>
            <a:pPr algn="ctr"/>
            <a:r>
              <a:rPr lang="en-IN" sz="1100" b="1" dirty="0">
                <a:solidFill>
                  <a:schemeClr val="tx1"/>
                </a:solidFill>
                <a:latin typeface="Times New Roman" pitchFamily="18" charset="0"/>
                <a:cs typeface="Times New Roman" pitchFamily="18" charset="0"/>
              </a:rPr>
              <a:t>Student id : 2112409</a:t>
            </a:r>
          </a:p>
          <a:p>
            <a:pPr algn="ctr"/>
            <a:r>
              <a:rPr lang="en-IN" sz="1100" b="1" dirty="0">
                <a:solidFill>
                  <a:schemeClr val="tx1"/>
                </a:solidFill>
                <a:latin typeface="Times New Roman" pitchFamily="18" charset="0"/>
                <a:cs typeface="Times New Roman" pitchFamily="18" charset="0"/>
              </a:rPr>
              <a:t>Lecturer name : Nadeem Mirza</a:t>
            </a:r>
          </a:p>
          <a:p>
            <a:pPr algn="ctr"/>
            <a:endParaRPr lang="en-IN" sz="2000" b="1" dirty="0">
              <a:solidFill>
                <a:schemeClr val="tx1"/>
              </a:solidFill>
              <a:latin typeface="Times New Roman" pitchFamily="18" charset="0"/>
              <a:cs typeface="Times New Roman" pitchFamily="18" charset="0"/>
            </a:endParaRPr>
          </a:p>
          <a:p>
            <a:pPr algn="ctr"/>
            <a:r>
              <a:rPr lang="en-IN" sz="2000" b="1" dirty="0">
                <a:solidFill>
                  <a:schemeClr val="tx1"/>
                </a:solidFill>
                <a:latin typeface="Times New Roman" pitchFamily="18" charset="0"/>
                <a:cs typeface="Times New Roman" pitchFamily="18" charset="0"/>
              </a:rPr>
              <a:t>KNOWLEDGE MANAGEMENT SYSTEM</a:t>
            </a:r>
          </a:p>
        </p:txBody>
      </p:sp>
      <p:sp>
        <p:nvSpPr>
          <p:cNvPr id="7" name="Rectangle 6"/>
          <p:cNvSpPr/>
          <p:nvPr/>
        </p:nvSpPr>
        <p:spPr>
          <a:xfrm>
            <a:off x="48802" y="1850418"/>
            <a:ext cx="2952328" cy="2304256"/>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b="1" u="sng" dirty="0">
                <a:solidFill>
                  <a:schemeClr val="tx1"/>
                </a:solidFill>
                <a:latin typeface="Times New Roman" pitchFamily="18" charset="0"/>
                <a:cs typeface="Times New Roman" pitchFamily="18" charset="0"/>
              </a:rPr>
              <a:t>a) KM techniques and tools</a:t>
            </a:r>
            <a:endParaRPr lang="en-IN" sz="900" b="1" u="sng" dirty="0">
              <a:solidFill>
                <a:schemeClr val="tx1"/>
              </a:solidFill>
              <a:latin typeface="Times New Roman" pitchFamily="18" charset="0"/>
              <a:cs typeface="Times New Roman" pitchFamily="18" charset="0"/>
            </a:endParaRPr>
          </a:p>
          <a:p>
            <a:r>
              <a:rPr lang="en-GB" sz="900" dirty="0">
                <a:solidFill>
                  <a:schemeClr val="tx1"/>
                </a:solidFill>
                <a:latin typeface="Times New Roman" pitchFamily="18" charset="0"/>
                <a:cs typeface="Times New Roman" pitchFamily="18" charset="0"/>
              </a:rPr>
              <a:t>There are several tools and techniques of knowledge management system. These tools are knowledge graphs, enterprise search, knowledge portals and metadata catalogs. Knowledge graphs usually represent the important advancements in the most possible way in which knowledge is accessed and managed. Enterprise search has the main aim that is to allow the people to rapidly find the ideas and information which are required across the diverse range of many applications. The major focus of knowledge portals is to provide the starting point along with the overall context for the required information which is seen by people. The metadata catalog is the tool which is very effective and useful for managing the content of organisation available in multiple places (Hogan and 2021).</a:t>
            </a:r>
            <a:endParaRPr lang="en-IN" sz="900" dirty="0">
              <a:solidFill>
                <a:schemeClr val="tx1"/>
              </a:solidFill>
              <a:latin typeface="Times New Roman" pitchFamily="18" charset="0"/>
              <a:cs typeface="Times New Roman" pitchFamily="18" charset="0"/>
            </a:endParaRPr>
          </a:p>
        </p:txBody>
      </p:sp>
      <p:sp>
        <p:nvSpPr>
          <p:cNvPr id="8" name="Rectangle 7"/>
          <p:cNvSpPr/>
          <p:nvPr/>
        </p:nvSpPr>
        <p:spPr>
          <a:xfrm>
            <a:off x="3050780" y="1854466"/>
            <a:ext cx="3672408" cy="129614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b="1" u="sng" dirty="0">
                <a:solidFill>
                  <a:schemeClr val="tx1"/>
                </a:solidFill>
                <a:latin typeface="Times New Roman" pitchFamily="18" charset="0"/>
                <a:cs typeface="Times New Roman" pitchFamily="18" charset="0"/>
              </a:rPr>
              <a:t>b) Use of KM tools and techniques</a:t>
            </a:r>
            <a:endParaRPr lang="en-IN" sz="900" b="1" u="sng" dirty="0">
              <a:solidFill>
                <a:schemeClr val="tx1"/>
              </a:solidFill>
              <a:latin typeface="Times New Roman" pitchFamily="18" charset="0"/>
              <a:cs typeface="Times New Roman" pitchFamily="18" charset="0"/>
            </a:endParaRPr>
          </a:p>
          <a:p>
            <a:r>
              <a:rPr lang="en-GB" sz="900" dirty="0">
                <a:solidFill>
                  <a:schemeClr val="tx1"/>
                </a:solidFill>
                <a:latin typeface="Times New Roman" pitchFamily="18" charset="0"/>
                <a:cs typeface="Times New Roman" pitchFamily="18" charset="0"/>
              </a:rPr>
              <a:t>These tools are very effective and enable the employees to develop their knowledge and also help them to apply their knowledge in best possible way. Knowledge management system provides the team with access to the resources and information which will help the employees to do their work more efficiently and effectively. It helps the business to retain the knowledge for the further use that helps to promote efficiency, less repetitive work and much better experience of work.</a:t>
            </a:r>
            <a:endParaRPr lang="en-IN" sz="900" dirty="0">
              <a:solidFill>
                <a:schemeClr val="tx1"/>
              </a:solidFill>
              <a:latin typeface="Times New Roman" pitchFamily="18" charset="0"/>
              <a:cs typeface="Times New Roman" pitchFamily="18" charset="0"/>
            </a:endParaRPr>
          </a:p>
        </p:txBody>
      </p:sp>
      <p:sp>
        <p:nvSpPr>
          <p:cNvPr id="9" name="Rectangle 8"/>
          <p:cNvSpPr/>
          <p:nvPr/>
        </p:nvSpPr>
        <p:spPr>
          <a:xfrm>
            <a:off x="3050780" y="3223390"/>
            <a:ext cx="3672408" cy="1728192"/>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b="1" u="sng" dirty="0">
                <a:solidFill>
                  <a:schemeClr val="tx1"/>
                </a:solidFill>
                <a:latin typeface="Times New Roman" pitchFamily="18" charset="0"/>
                <a:cs typeface="Times New Roman" pitchFamily="18" charset="0"/>
              </a:rPr>
              <a:t>d) Implementing KM system</a:t>
            </a:r>
            <a:endParaRPr lang="en-IN" sz="900" b="1" u="sng" dirty="0">
              <a:solidFill>
                <a:schemeClr val="tx1"/>
              </a:solidFill>
              <a:latin typeface="Times New Roman" pitchFamily="18" charset="0"/>
              <a:cs typeface="Times New Roman" pitchFamily="18" charset="0"/>
            </a:endParaRPr>
          </a:p>
          <a:p>
            <a:r>
              <a:rPr lang="en-GB" sz="900" dirty="0">
                <a:solidFill>
                  <a:schemeClr val="tx1"/>
                </a:solidFill>
                <a:latin typeface="Times New Roman" pitchFamily="18" charset="0"/>
                <a:cs typeface="Times New Roman" pitchFamily="18" charset="0"/>
              </a:rPr>
              <a:t>There are some steps which are beneficial for implementing the Knowledge graphs in the organisation. The first step states about defining objectives. The second step tells about engaging the stakeholders. The third step tells about defining the knowledge domain. The fourth step identifies about choosing the required platform. All these steps are most effective and essential steps which will help the organisation to implement the knowledge management system and that too without spending the resources of the firm. Along with these steps, if the environment is appropriate and suitable according to the KMS, then it will definitely help to share the knowledge between the workers or employees of the firm.</a:t>
            </a:r>
            <a:endParaRPr lang="en-IN" sz="900" dirty="0">
              <a:solidFill>
                <a:schemeClr val="tx1"/>
              </a:solidFill>
              <a:latin typeface="Times New Roman" pitchFamily="18" charset="0"/>
              <a:cs typeface="Times New Roman" pitchFamily="18" charset="0"/>
            </a:endParaRPr>
          </a:p>
        </p:txBody>
      </p:sp>
      <p:sp>
        <p:nvSpPr>
          <p:cNvPr id="10" name="Rectangle 9"/>
          <p:cNvSpPr/>
          <p:nvPr/>
        </p:nvSpPr>
        <p:spPr>
          <a:xfrm>
            <a:off x="6786145" y="1850418"/>
            <a:ext cx="2232248" cy="2088232"/>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b="1" u="sng" dirty="0">
                <a:solidFill>
                  <a:schemeClr val="tx1"/>
                </a:solidFill>
                <a:latin typeface="Times New Roman" pitchFamily="18" charset="0"/>
                <a:cs typeface="Times New Roman" pitchFamily="18" charset="0"/>
              </a:rPr>
              <a:t>c) Interaction with other systems</a:t>
            </a:r>
            <a:endParaRPr lang="en-IN" sz="900" b="1" u="sng" dirty="0">
              <a:solidFill>
                <a:schemeClr val="tx1"/>
              </a:solidFill>
              <a:latin typeface="Times New Roman" pitchFamily="18" charset="0"/>
              <a:cs typeface="Times New Roman" pitchFamily="18" charset="0"/>
            </a:endParaRPr>
          </a:p>
          <a:p>
            <a:r>
              <a:rPr lang="en-GB" sz="900" dirty="0">
                <a:solidFill>
                  <a:schemeClr val="tx1"/>
                </a:solidFill>
                <a:latin typeface="Times New Roman" pitchFamily="18" charset="0"/>
                <a:cs typeface="Times New Roman" pitchFamily="18" charset="0"/>
              </a:rPr>
              <a:t>The KMS interacts with other systems of organisation. It helps in providing complete satisfaction to its customers. It also helps to improve the agility of the firm (</a:t>
            </a:r>
            <a:r>
              <a:rPr lang="en-GB" sz="900" dirty="0" err="1">
                <a:solidFill>
                  <a:schemeClr val="tx1"/>
                </a:solidFill>
                <a:latin typeface="Times New Roman" pitchFamily="18" charset="0"/>
                <a:cs typeface="Times New Roman" pitchFamily="18" charset="0"/>
              </a:rPr>
              <a:t>Manesh</a:t>
            </a:r>
            <a:r>
              <a:rPr lang="en-GB" sz="900" dirty="0">
                <a:solidFill>
                  <a:schemeClr val="tx1"/>
                </a:solidFill>
                <a:latin typeface="Times New Roman" pitchFamily="18" charset="0"/>
                <a:cs typeface="Times New Roman" pitchFamily="18" charset="0"/>
              </a:rPr>
              <a:t> 2020). It helps in faster and much better decision making process. It enables the firm to increase the rate of creativity and innovation. The knowledge management systems help to provide insights of the organisation to the stakeholders by which these stakeholders can get the idea of the company’s success.</a:t>
            </a:r>
            <a:endParaRPr lang="en-IN" sz="900" dirty="0">
              <a:solidFill>
                <a:schemeClr val="tx1"/>
              </a:solidFill>
              <a:latin typeface="Times New Roman" pitchFamily="18" charset="0"/>
              <a:cs typeface="Times New Roman" pitchFamily="18" charset="0"/>
            </a:endParaRPr>
          </a:p>
        </p:txBody>
      </p:sp>
      <p:sp>
        <p:nvSpPr>
          <p:cNvPr id="11" name="Rectangle 10"/>
          <p:cNvSpPr/>
          <p:nvPr/>
        </p:nvSpPr>
        <p:spPr>
          <a:xfrm>
            <a:off x="3029973" y="6752554"/>
            <a:ext cx="3024336" cy="1152128"/>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b="1" u="sng" dirty="0">
                <a:solidFill>
                  <a:schemeClr val="tx1"/>
                </a:solidFill>
                <a:latin typeface="Times New Roman" pitchFamily="18" charset="0"/>
                <a:cs typeface="Times New Roman" pitchFamily="18" charset="0"/>
              </a:rPr>
              <a:t>e) Commercialisation of knowledge</a:t>
            </a:r>
            <a:endParaRPr lang="en-IN" sz="900" b="1" u="sng" dirty="0">
              <a:solidFill>
                <a:schemeClr val="tx1"/>
              </a:solidFill>
              <a:latin typeface="Times New Roman" pitchFamily="18" charset="0"/>
              <a:cs typeface="Times New Roman" pitchFamily="18" charset="0"/>
            </a:endParaRPr>
          </a:p>
          <a:p>
            <a:r>
              <a:rPr lang="en-GB" sz="900" dirty="0">
                <a:solidFill>
                  <a:schemeClr val="tx1"/>
                </a:solidFill>
                <a:latin typeface="Times New Roman" pitchFamily="18" charset="0"/>
                <a:cs typeface="Times New Roman" pitchFamily="18" charset="0"/>
              </a:rPr>
              <a:t>Commercialisation is the best way to make the knowledge available to the organisation. The knowledge can be commercialised in several ways. One way includes codification from the tacit knowledge to the knowledge in much explicit ways like data base and documents.</a:t>
            </a:r>
            <a:endParaRPr lang="en-IN" sz="900" dirty="0">
              <a:solidFill>
                <a:schemeClr val="tx1"/>
              </a:solidFill>
              <a:latin typeface="Times New Roman" pitchFamily="18" charset="0"/>
              <a:cs typeface="Times New Roman" pitchFamily="18" charset="0"/>
            </a:endParaRPr>
          </a:p>
        </p:txBody>
      </p:sp>
      <p:sp>
        <p:nvSpPr>
          <p:cNvPr id="12" name="Rectangle 11"/>
          <p:cNvSpPr/>
          <p:nvPr/>
        </p:nvSpPr>
        <p:spPr>
          <a:xfrm>
            <a:off x="6149516" y="6752554"/>
            <a:ext cx="2880320" cy="115212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b="1" dirty="0">
                <a:solidFill>
                  <a:schemeClr val="tx1"/>
                </a:solidFill>
                <a:latin typeface="Times New Roman" pitchFamily="18" charset="0"/>
                <a:cs typeface="Times New Roman" pitchFamily="18" charset="0"/>
              </a:rPr>
              <a:t>REFERENCES</a:t>
            </a:r>
            <a:endParaRPr lang="en-IN" sz="900" b="1" dirty="0">
              <a:solidFill>
                <a:schemeClr val="tx1"/>
              </a:solidFill>
              <a:latin typeface="Times New Roman" pitchFamily="18" charset="0"/>
              <a:cs typeface="Times New Roman" pitchFamily="18" charset="0"/>
            </a:endParaRPr>
          </a:p>
          <a:p>
            <a:r>
              <a:rPr lang="en-GB" sz="900" u="sng" dirty="0">
                <a:solidFill>
                  <a:schemeClr val="tx1"/>
                </a:solidFill>
                <a:latin typeface="Times New Roman" pitchFamily="18" charset="0"/>
                <a:cs typeface="Times New Roman" pitchFamily="18" charset="0"/>
              </a:rPr>
              <a:t>Books and journals</a:t>
            </a:r>
            <a:endParaRPr lang="en-IN" sz="900" dirty="0">
              <a:solidFill>
                <a:schemeClr val="tx1"/>
              </a:solidFill>
              <a:latin typeface="Times New Roman" pitchFamily="18" charset="0"/>
              <a:cs typeface="Times New Roman" pitchFamily="18" charset="0"/>
            </a:endParaRPr>
          </a:p>
          <a:p>
            <a:r>
              <a:rPr lang="en-GB" sz="900" dirty="0">
                <a:solidFill>
                  <a:schemeClr val="tx1"/>
                </a:solidFill>
                <a:latin typeface="Times New Roman" pitchFamily="18" charset="0"/>
                <a:cs typeface="Times New Roman" pitchFamily="18" charset="0"/>
              </a:rPr>
              <a:t>Hogan and et.al, (2021). Knowledge graphs. </a:t>
            </a:r>
            <a:r>
              <a:rPr lang="en-GB" sz="900" i="1" dirty="0">
                <a:solidFill>
                  <a:schemeClr val="tx1"/>
                </a:solidFill>
                <a:latin typeface="Times New Roman" pitchFamily="18" charset="0"/>
                <a:cs typeface="Times New Roman" pitchFamily="18" charset="0"/>
              </a:rPr>
              <a:t>ACM Computing Surveys (</a:t>
            </a:r>
            <a:r>
              <a:rPr lang="en-GB" sz="900" i="1" dirty="0" err="1">
                <a:solidFill>
                  <a:schemeClr val="tx1"/>
                </a:solidFill>
                <a:latin typeface="Times New Roman" pitchFamily="18" charset="0"/>
                <a:cs typeface="Times New Roman" pitchFamily="18" charset="0"/>
              </a:rPr>
              <a:t>Csur</a:t>
            </a:r>
            <a:r>
              <a:rPr lang="en-GB" sz="900" i="1" dirty="0">
                <a:solidFill>
                  <a:schemeClr val="tx1"/>
                </a:solidFill>
                <a:latin typeface="Times New Roman" pitchFamily="18" charset="0"/>
                <a:cs typeface="Times New Roman" pitchFamily="18" charset="0"/>
              </a:rPr>
              <a:t>)</a:t>
            </a:r>
            <a:r>
              <a:rPr lang="en-GB" sz="900" dirty="0">
                <a:solidFill>
                  <a:schemeClr val="tx1"/>
                </a:solidFill>
                <a:latin typeface="Times New Roman" pitchFamily="18" charset="0"/>
                <a:cs typeface="Times New Roman" pitchFamily="18" charset="0"/>
              </a:rPr>
              <a:t>. 54(4). pp.1-37.</a:t>
            </a:r>
            <a:endParaRPr lang="en-IN" sz="900" dirty="0">
              <a:solidFill>
                <a:schemeClr val="tx1"/>
              </a:solidFill>
              <a:latin typeface="Times New Roman" pitchFamily="18" charset="0"/>
              <a:cs typeface="Times New Roman" pitchFamily="18" charset="0"/>
            </a:endParaRPr>
          </a:p>
          <a:p>
            <a:r>
              <a:rPr lang="en-GB" sz="900" dirty="0" err="1">
                <a:solidFill>
                  <a:schemeClr val="tx1"/>
                </a:solidFill>
                <a:latin typeface="Times New Roman" pitchFamily="18" charset="0"/>
                <a:cs typeface="Times New Roman" pitchFamily="18" charset="0"/>
              </a:rPr>
              <a:t>Manesh</a:t>
            </a:r>
            <a:r>
              <a:rPr lang="en-GB" sz="900" dirty="0">
                <a:solidFill>
                  <a:schemeClr val="tx1"/>
                </a:solidFill>
                <a:latin typeface="Times New Roman" pitchFamily="18" charset="0"/>
                <a:cs typeface="Times New Roman" pitchFamily="18" charset="0"/>
              </a:rPr>
              <a:t> and et.al, (2020). Knowledge management in the fourth industrial revolution: Mapping the literature and scoping future avenues. </a:t>
            </a:r>
            <a:r>
              <a:rPr lang="en-GB" sz="900" i="1" dirty="0">
                <a:solidFill>
                  <a:schemeClr val="tx1"/>
                </a:solidFill>
                <a:latin typeface="Times New Roman" pitchFamily="18" charset="0"/>
                <a:cs typeface="Times New Roman" pitchFamily="18" charset="0"/>
              </a:rPr>
              <a:t>IEEE Transactions on Engineering Management</a:t>
            </a:r>
            <a:r>
              <a:rPr lang="en-GB" sz="900" dirty="0">
                <a:solidFill>
                  <a:schemeClr val="tx1"/>
                </a:solidFill>
                <a:latin typeface="Times New Roman" pitchFamily="18" charset="0"/>
                <a:cs typeface="Times New Roman" pitchFamily="18" charset="0"/>
              </a:rPr>
              <a:t>. 68(1). pp.289-300.</a:t>
            </a:r>
            <a:endParaRPr lang="en-IN" sz="900" dirty="0">
              <a:solidFill>
                <a:schemeClr val="tx1"/>
              </a:solidFill>
              <a:latin typeface="Times New Roman" pitchFamily="18" charset="0"/>
              <a:cs typeface="Times New Roman" pitchFamily="18" charset="0"/>
            </a:endParaRPr>
          </a:p>
        </p:txBody>
      </p:sp>
      <p:pic>
        <p:nvPicPr>
          <p:cNvPr id="12292" name="Picture 4"/>
          <p:cNvPicPr>
            <a:picLocks noChangeAspect="1" noChangeArrowheads="1"/>
          </p:cNvPicPr>
          <p:nvPr/>
        </p:nvPicPr>
        <p:blipFill>
          <a:blip r:embed="rId2" cstate="print"/>
          <a:srcRect/>
          <a:stretch>
            <a:fillRect/>
          </a:stretch>
        </p:blipFill>
        <p:spPr bwMode="auto">
          <a:xfrm>
            <a:off x="48802" y="4426038"/>
            <a:ext cx="2915816" cy="3600400"/>
          </a:xfrm>
          <a:prstGeom prst="rect">
            <a:avLst/>
          </a:prstGeom>
          <a:noFill/>
          <a:ln w="9525">
            <a:noFill/>
            <a:miter lim="800000"/>
            <a:headEnd/>
            <a:tailEnd/>
          </a:ln>
          <a:effectLst/>
        </p:spPr>
      </p:pic>
      <p:pic>
        <p:nvPicPr>
          <p:cNvPr id="12293" name="Picture 5"/>
          <p:cNvPicPr>
            <a:picLocks noChangeAspect="1" noChangeArrowheads="1"/>
          </p:cNvPicPr>
          <p:nvPr/>
        </p:nvPicPr>
        <p:blipFill>
          <a:blip r:embed="rId3" cstate="print"/>
          <a:srcRect/>
          <a:stretch>
            <a:fillRect/>
          </a:stretch>
        </p:blipFill>
        <p:spPr bwMode="auto">
          <a:xfrm>
            <a:off x="6786145" y="4005065"/>
            <a:ext cx="2232248" cy="2592288"/>
          </a:xfrm>
          <a:prstGeom prst="rect">
            <a:avLst/>
          </a:prstGeom>
          <a:noFill/>
          <a:ln w="9525">
            <a:noFill/>
            <a:miter lim="800000"/>
            <a:headEnd/>
            <a:tailEnd/>
          </a:ln>
          <a:effectLst/>
        </p:spPr>
      </p:pic>
      <p:pic>
        <p:nvPicPr>
          <p:cNvPr id="12294" name="Picture 6"/>
          <p:cNvPicPr>
            <a:picLocks noChangeAspect="1" noChangeArrowheads="1"/>
          </p:cNvPicPr>
          <p:nvPr/>
        </p:nvPicPr>
        <p:blipFill>
          <a:blip r:embed="rId4" cstate="print"/>
          <a:srcRect/>
          <a:stretch>
            <a:fillRect/>
          </a:stretch>
        </p:blipFill>
        <p:spPr bwMode="auto">
          <a:xfrm>
            <a:off x="3066881" y="5069996"/>
            <a:ext cx="3672408" cy="1549728"/>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TotalTime>
  <Words>586</Words>
  <Application>Microsoft Office PowerPoint</Application>
  <PresentationFormat>On-screen Show (4:3)</PresentationFormat>
  <Paragraphs>21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BST-009</dc:creator>
  <cp:lastModifiedBy>Calin Buica (2112409)</cp:lastModifiedBy>
  <cp:revision>6</cp:revision>
  <dcterms:created xsi:type="dcterms:W3CDTF">2023-08-03T12:02:25Z</dcterms:created>
  <dcterms:modified xsi:type="dcterms:W3CDTF">2023-08-13T08:29:38Z</dcterms:modified>
</cp:coreProperties>
</file>