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41" r:id="rId2"/>
    <p:sldId id="342" r:id="rId3"/>
    <p:sldId id="343" r:id="rId4"/>
    <p:sldId id="347" r:id="rId5"/>
    <p:sldId id="344" r:id="rId6"/>
    <p:sldId id="346" r:id="rId7"/>
    <p:sldId id="348" r:id="rId8"/>
    <p:sldId id="350" r:id="rId9"/>
    <p:sldId id="349" r:id="rId10"/>
    <p:sldId id="354" r:id="rId11"/>
    <p:sldId id="353" r:id="rId12"/>
    <p:sldId id="352" r:id="rId13"/>
    <p:sldId id="355" r:id="rId14"/>
    <p:sldId id="356" r:id="rId15"/>
    <p:sldId id="357" r:id="rId16"/>
    <p:sldId id="358" r:id="rId17"/>
    <p:sldId id="359" r:id="rId18"/>
    <p:sldId id="360" r:id="rId19"/>
    <p:sldId id="361" r:id="rId20"/>
    <p:sldId id="362" r:id="rId21"/>
    <p:sldId id="363" r:id="rId22"/>
    <p:sldId id="365" r:id="rId23"/>
    <p:sldId id="366" r:id="rId24"/>
    <p:sldId id="367" r:id="rId25"/>
    <p:sldId id="368" r:id="rId26"/>
    <p:sldId id="369" r:id="rId27"/>
    <p:sldId id="370" r:id="rId28"/>
    <p:sldId id="371" r:id="rId29"/>
    <p:sldId id="372" r:id="rId30"/>
    <p:sldId id="373" r:id="rId31"/>
    <p:sldId id="374" r:id="rId32"/>
    <p:sldId id="375" r:id="rId33"/>
    <p:sldId id="376" r:id="rId34"/>
    <p:sldId id="377" r:id="rId35"/>
    <p:sldId id="378" r:id="rId36"/>
    <p:sldId id="379" r:id="rId37"/>
    <p:sldId id="380" r:id="rId38"/>
    <p:sldId id="381" r:id="rId39"/>
    <p:sldId id="382" r:id="rId40"/>
    <p:sldId id="383" r:id="rId41"/>
    <p:sldId id="384" r:id="rId42"/>
    <p:sldId id="385" r:id="rId43"/>
    <p:sldId id="386" r:id="rId44"/>
    <p:sldId id="387" r:id="rId45"/>
    <p:sldId id="388" r:id="rId46"/>
    <p:sldId id="389" r:id="rId47"/>
    <p:sldId id="390" r:id="rId48"/>
    <p:sldId id="391" r:id="rId49"/>
    <p:sldId id="392" r:id="rId50"/>
    <p:sldId id="393" r:id="rId51"/>
    <p:sldId id="394" r:id="rId52"/>
    <p:sldId id="396" r:id="rId53"/>
    <p:sldId id="397" r:id="rId54"/>
  </p:sldIdLst>
  <p:sldSz cx="9144000" cy="6858000" type="screen4x3"/>
  <p:notesSz cx="7099300" cy="10234613"/>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00"/>
    <a:srgbClr val="33CC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2" d="100"/>
          <a:sy n="102" d="100"/>
        </p:scale>
        <p:origin x="26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13.png"/><Relationship Id="rId13" Type="http://schemas.microsoft.com/office/2007/relationships/hdphoto" Target="../media/hdphoto6.wdp"/><Relationship Id="rId3" Type="http://schemas.microsoft.com/office/2007/relationships/hdphoto" Target="../media/hdphoto1.wdp"/><Relationship Id="rId7" Type="http://schemas.microsoft.com/office/2007/relationships/hdphoto" Target="../media/hdphoto3.wdp"/><Relationship Id="rId12" Type="http://schemas.openxmlformats.org/officeDocument/2006/relationships/image" Target="../media/image15.png"/><Relationship Id="rId17" Type="http://schemas.microsoft.com/office/2007/relationships/hdphoto" Target="../media/hdphoto8.wdp"/><Relationship Id="rId2" Type="http://schemas.openxmlformats.org/officeDocument/2006/relationships/image" Target="../media/image10.png"/><Relationship Id="rId16" Type="http://schemas.openxmlformats.org/officeDocument/2006/relationships/image" Target="../media/image17.png"/><Relationship Id="rId1" Type="http://schemas.openxmlformats.org/officeDocument/2006/relationships/image" Target="../media/image9.png"/><Relationship Id="rId6" Type="http://schemas.openxmlformats.org/officeDocument/2006/relationships/image" Target="../media/image12.png"/><Relationship Id="rId11" Type="http://schemas.microsoft.com/office/2007/relationships/hdphoto" Target="../media/hdphoto5.wdp"/><Relationship Id="rId5" Type="http://schemas.microsoft.com/office/2007/relationships/hdphoto" Target="../media/hdphoto2.wdp"/><Relationship Id="rId15" Type="http://schemas.microsoft.com/office/2007/relationships/hdphoto" Target="../media/hdphoto7.wdp"/><Relationship Id="rId10" Type="http://schemas.openxmlformats.org/officeDocument/2006/relationships/image" Target="../media/image14.png"/><Relationship Id="rId4" Type="http://schemas.openxmlformats.org/officeDocument/2006/relationships/image" Target="../media/image11.png"/><Relationship Id="rId9" Type="http://schemas.microsoft.com/office/2007/relationships/hdphoto" Target="../media/hdphoto4.wdp"/><Relationship Id="rId14"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png"/><Relationship Id="rId13" Type="http://schemas.microsoft.com/office/2007/relationships/hdphoto" Target="../media/hdphoto6.wdp"/><Relationship Id="rId3" Type="http://schemas.microsoft.com/office/2007/relationships/hdphoto" Target="../media/hdphoto1.wdp"/><Relationship Id="rId7" Type="http://schemas.microsoft.com/office/2007/relationships/hdphoto" Target="../media/hdphoto3.wdp"/><Relationship Id="rId12" Type="http://schemas.openxmlformats.org/officeDocument/2006/relationships/image" Target="../media/image15.png"/><Relationship Id="rId17" Type="http://schemas.microsoft.com/office/2007/relationships/hdphoto" Target="../media/hdphoto8.wdp"/><Relationship Id="rId2" Type="http://schemas.openxmlformats.org/officeDocument/2006/relationships/image" Target="../media/image10.png"/><Relationship Id="rId16" Type="http://schemas.openxmlformats.org/officeDocument/2006/relationships/image" Target="../media/image17.png"/><Relationship Id="rId1" Type="http://schemas.openxmlformats.org/officeDocument/2006/relationships/image" Target="../media/image9.png"/><Relationship Id="rId6" Type="http://schemas.openxmlformats.org/officeDocument/2006/relationships/image" Target="../media/image12.png"/><Relationship Id="rId11" Type="http://schemas.microsoft.com/office/2007/relationships/hdphoto" Target="../media/hdphoto5.wdp"/><Relationship Id="rId5" Type="http://schemas.microsoft.com/office/2007/relationships/hdphoto" Target="../media/hdphoto2.wdp"/><Relationship Id="rId15" Type="http://schemas.microsoft.com/office/2007/relationships/hdphoto" Target="../media/hdphoto7.wdp"/><Relationship Id="rId10" Type="http://schemas.openxmlformats.org/officeDocument/2006/relationships/image" Target="../media/image14.png"/><Relationship Id="rId4" Type="http://schemas.openxmlformats.org/officeDocument/2006/relationships/image" Target="../media/image11.png"/><Relationship Id="rId9" Type="http://schemas.microsoft.com/office/2007/relationships/hdphoto" Target="../media/hdphoto4.wdp"/><Relationship Id="rId14"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D3F15E-1222-4A55-836D-AE75321CA0E2}" type="doc">
      <dgm:prSet loTypeId="urn:microsoft.com/office/officeart/2005/8/layout/pList1#1" loCatId="list" qsTypeId="urn:microsoft.com/office/officeart/2005/8/quickstyle/simple1" qsCatId="simple" csTypeId="urn:microsoft.com/office/officeart/2005/8/colors/accent1_2" csCatId="accent1" phldr="1"/>
      <dgm:spPr/>
      <dgm:t>
        <a:bodyPr/>
        <a:lstStyle/>
        <a:p>
          <a:endParaRPr lang="en-GB"/>
        </a:p>
      </dgm:t>
    </dgm:pt>
    <dgm:pt modelId="{4144AC81-F8D1-4D73-BBD6-AB3E13691BB6}">
      <dgm:prSet/>
      <dgm:spPr/>
      <dgm:t>
        <a:bodyPr/>
        <a:lstStyle/>
        <a:p>
          <a:pPr rtl="0"/>
          <a:r>
            <a:rPr lang="en-GB" b="1" dirty="0" smtClean="0"/>
            <a:t>Management</a:t>
          </a:r>
          <a:endParaRPr lang="en-GB" dirty="0"/>
        </a:p>
      </dgm:t>
    </dgm:pt>
    <dgm:pt modelId="{9221E398-A7FD-4899-9D4E-F6DB3367D252}" type="parTrans" cxnId="{BCA52031-EDDA-4B73-BDC9-D34EBCE07F6E}">
      <dgm:prSet/>
      <dgm:spPr/>
      <dgm:t>
        <a:bodyPr/>
        <a:lstStyle/>
        <a:p>
          <a:endParaRPr lang="en-GB"/>
        </a:p>
      </dgm:t>
    </dgm:pt>
    <dgm:pt modelId="{6A28DA1E-464D-4192-A85E-05D6C17E6598}" type="sibTrans" cxnId="{BCA52031-EDDA-4B73-BDC9-D34EBCE07F6E}">
      <dgm:prSet/>
      <dgm:spPr/>
      <dgm:t>
        <a:bodyPr/>
        <a:lstStyle/>
        <a:p>
          <a:endParaRPr lang="en-GB"/>
        </a:p>
      </dgm:t>
    </dgm:pt>
    <dgm:pt modelId="{C98B4D2A-DCF0-497A-AF6C-10DD8DE961F9}">
      <dgm:prSet/>
      <dgm:spPr/>
      <dgm:t>
        <a:bodyPr/>
        <a:lstStyle/>
        <a:p>
          <a:pPr rtl="0"/>
          <a:r>
            <a:rPr lang="en-GB" b="1" smtClean="0"/>
            <a:t>Health and Well-Being</a:t>
          </a:r>
          <a:endParaRPr lang="en-GB"/>
        </a:p>
      </dgm:t>
    </dgm:pt>
    <dgm:pt modelId="{76B1271C-F0AA-4881-AE3C-875743EEFE6C}" type="parTrans" cxnId="{6D8F637A-9C6E-42DC-9DF9-2EE428F00AE4}">
      <dgm:prSet/>
      <dgm:spPr/>
      <dgm:t>
        <a:bodyPr/>
        <a:lstStyle/>
        <a:p>
          <a:endParaRPr lang="en-GB"/>
        </a:p>
      </dgm:t>
    </dgm:pt>
    <dgm:pt modelId="{65B07B10-F4AA-4C8A-B2B5-E9A8CE428811}" type="sibTrans" cxnId="{6D8F637A-9C6E-42DC-9DF9-2EE428F00AE4}">
      <dgm:prSet/>
      <dgm:spPr/>
      <dgm:t>
        <a:bodyPr/>
        <a:lstStyle/>
        <a:p>
          <a:endParaRPr lang="en-GB"/>
        </a:p>
      </dgm:t>
    </dgm:pt>
    <dgm:pt modelId="{66705B2F-404F-4DAC-883D-3A03E85AEB0D}">
      <dgm:prSet/>
      <dgm:spPr/>
      <dgm:t>
        <a:bodyPr/>
        <a:lstStyle/>
        <a:p>
          <a:pPr rtl="0"/>
          <a:r>
            <a:rPr lang="en-GB" b="1" smtClean="0"/>
            <a:t>Energy</a:t>
          </a:r>
          <a:endParaRPr lang="en-GB"/>
        </a:p>
      </dgm:t>
    </dgm:pt>
    <dgm:pt modelId="{1645AFDF-2969-4AB6-8E41-BBF8C96F439F}" type="parTrans" cxnId="{A96FF8C1-C5BE-4C0F-A7C8-5EA2ABCD1AF5}">
      <dgm:prSet/>
      <dgm:spPr/>
      <dgm:t>
        <a:bodyPr/>
        <a:lstStyle/>
        <a:p>
          <a:endParaRPr lang="en-GB"/>
        </a:p>
      </dgm:t>
    </dgm:pt>
    <dgm:pt modelId="{4DD0BF5E-C467-497F-8202-D46C7584CC0C}" type="sibTrans" cxnId="{A96FF8C1-C5BE-4C0F-A7C8-5EA2ABCD1AF5}">
      <dgm:prSet/>
      <dgm:spPr/>
      <dgm:t>
        <a:bodyPr/>
        <a:lstStyle/>
        <a:p>
          <a:endParaRPr lang="en-GB"/>
        </a:p>
      </dgm:t>
    </dgm:pt>
    <dgm:pt modelId="{34D97FB9-A7A4-4F80-A0BA-4BEACE3CF22B}">
      <dgm:prSet/>
      <dgm:spPr/>
      <dgm:t>
        <a:bodyPr/>
        <a:lstStyle/>
        <a:p>
          <a:pPr rtl="0"/>
          <a:r>
            <a:rPr lang="en-GB" b="1" smtClean="0"/>
            <a:t>Transport</a:t>
          </a:r>
          <a:endParaRPr lang="en-GB"/>
        </a:p>
      </dgm:t>
    </dgm:pt>
    <dgm:pt modelId="{017D62C4-315A-42D0-B0E6-8EBE4541C847}" type="parTrans" cxnId="{39E647A1-A7D1-4EB6-BC26-F2DC65811CCC}">
      <dgm:prSet/>
      <dgm:spPr/>
      <dgm:t>
        <a:bodyPr/>
        <a:lstStyle/>
        <a:p>
          <a:endParaRPr lang="en-GB"/>
        </a:p>
      </dgm:t>
    </dgm:pt>
    <dgm:pt modelId="{34FC5CE7-E32C-4CBC-B28C-7DFE80CE90EE}" type="sibTrans" cxnId="{39E647A1-A7D1-4EB6-BC26-F2DC65811CCC}">
      <dgm:prSet/>
      <dgm:spPr/>
      <dgm:t>
        <a:bodyPr/>
        <a:lstStyle/>
        <a:p>
          <a:endParaRPr lang="en-GB"/>
        </a:p>
      </dgm:t>
    </dgm:pt>
    <dgm:pt modelId="{B9B6AF7A-7AE2-4A02-B473-D6874ECED534}">
      <dgm:prSet/>
      <dgm:spPr/>
      <dgm:t>
        <a:bodyPr/>
        <a:lstStyle/>
        <a:p>
          <a:pPr rtl="0"/>
          <a:r>
            <a:rPr lang="en-GB" b="1" smtClean="0"/>
            <a:t>Water</a:t>
          </a:r>
          <a:endParaRPr lang="en-GB"/>
        </a:p>
      </dgm:t>
    </dgm:pt>
    <dgm:pt modelId="{3B39DAF8-1ADD-48CF-AFAB-3B00D7797353}" type="parTrans" cxnId="{58BBF51F-7712-46AE-96E3-1E1A9A755FDA}">
      <dgm:prSet/>
      <dgm:spPr/>
      <dgm:t>
        <a:bodyPr/>
        <a:lstStyle/>
        <a:p>
          <a:endParaRPr lang="en-GB"/>
        </a:p>
      </dgm:t>
    </dgm:pt>
    <dgm:pt modelId="{AF334CDB-7F1B-4D47-A8A5-BDA19E2C6299}" type="sibTrans" cxnId="{58BBF51F-7712-46AE-96E3-1E1A9A755FDA}">
      <dgm:prSet/>
      <dgm:spPr/>
      <dgm:t>
        <a:bodyPr/>
        <a:lstStyle/>
        <a:p>
          <a:endParaRPr lang="en-GB"/>
        </a:p>
      </dgm:t>
    </dgm:pt>
    <dgm:pt modelId="{19A5400B-B4EF-4151-95C3-58053FCF0D92}">
      <dgm:prSet/>
      <dgm:spPr/>
      <dgm:t>
        <a:bodyPr/>
        <a:lstStyle/>
        <a:p>
          <a:pPr rtl="0"/>
          <a:r>
            <a:rPr lang="en-GB" b="1" smtClean="0"/>
            <a:t>Materials</a:t>
          </a:r>
          <a:endParaRPr lang="en-GB"/>
        </a:p>
      </dgm:t>
    </dgm:pt>
    <dgm:pt modelId="{15406BF6-43C8-47BC-AF9B-20D4893BFD89}" type="parTrans" cxnId="{38613805-E9B3-460A-A411-41244D18B210}">
      <dgm:prSet/>
      <dgm:spPr/>
      <dgm:t>
        <a:bodyPr/>
        <a:lstStyle/>
        <a:p>
          <a:endParaRPr lang="en-GB"/>
        </a:p>
      </dgm:t>
    </dgm:pt>
    <dgm:pt modelId="{458B67DB-409B-4D45-938A-8935714C8088}" type="sibTrans" cxnId="{38613805-E9B3-460A-A411-41244D18B210}">
      <dgm:prSet/>
      <dgm:spPr/>
      <dgm:t>
        <a:bodyPr/>
        <a:lstStyle/>
        <a:p>
          <a:endParaRPr lang="en-GB"/>
        </a:p>
      </dgm:t>
    </dgm:pt>
    <dgm:pt modelId="{E0D7AA77-1E35-497D-8627-960CF7C4F486}">
      <dgm:prSet/>
      <dgm:spPr/>
      <dgm:t>
        <a:bodyPr/>
        <a:lstStyle/>
        <a:p>
          <a:pPr rtl="0"/>
          <a:r>
            <a:rPr lang="en-GB" b="1" smtClean="0"/>
            <a:t>Waste</a:t>
          </a:r>
          <a:endParaRPr lang="en-GB"/>
        </a:p>
      </dgm:t>
    </dgm:pt>
    <dgm:pt modelId="{0E273BCF-CC37-4B5E-BDDF-D3632F5B1A95}" type="parTrans" cxnId="{D3C5566C-538D-404B-AAFF-E45BCA53E90B}">
      <dgm:prSet/>
      <dgm:spPr/>
      <dgm:t>
        <a:bodyPr/>
        <a:lstStyle/>
        <a:p>
          <a:endParaRPr lang="en-GB"/>
        </a:p>
      </dgm:t>
    </dgm:pt>
    <dgm:pt modelId="{872F83B0-479C-4A46-B790-15A1896701D9}" type="sibTrans" cxnId="{D3C5566C-538D-404B-AAFF-E45BCA53E90B}">
      <dgm:prSet/>
      <dgm:spPr/>
      <dgm:t>
        <a:bodyPr/>
        <a:lstStyle/>
        <a:p>
          <a:endParaRPr lang="en-GB"/>
        </a:p>
      </dgm:t>
    </dgm:pt>
    <dgm:pt modelId="{4A97F036-026E-4667-9556-EAA1670729AF}">
      <dgm:prSet/>
      <dgm:spPr/>
      <dgm:t>
        <a:bodyPr/>
        <a:lstStyle/>
        <a:p>
          <a:pPr rtl="0"/>
          <a:r>
            <a:rPr lang="en-GB" b="1" smtClean="0"/>
            <a:t>Land Use and Ecology</a:t>
          </a:r>
          <a:endParaRPr lang="en-GB"/>
        </a:p>
      </dgm:t>
    </dgm:pt>
    <dgm:pt modelId="{47B7CA1C-63B9-4960-8448-7AF5A993B238}" type="parTrans" cxnId="{AB2D6243-F91F-4F21-89AD-83AC9E1D6CAB}">
      <dgm:prSet/>
      <dgm:spPr/>
      <dgm:t>
        <a:bodyPr/>
        <a:lstStyle/>
        <a:p>
          <a:endParaRPr lang="en-GB"/>
        </a:p>
      </dgm:t>
    </dgm:pt>
    <dgm:pt modelId="{570838C9-5366-4822-A034-0462BCE5F81C}" type="sibTrans" cxnId="{AB2D6243-F91F-4F21-89AD-83AC9E1D6CAB}">
      <dgm:prSet/>
      <dgm:spPr/>
      <dgm:t>
        <a:bodyPr/>
        <a:lstStyle/>
        <a:p>
          <a:endParaRPr lang="en-GB"/>
        </a:p>
      </dgm:t>
    </dgm:pt>
    <dgm:pt modelId="{FCDD2595-C0C9-4D4A-AA94-1E1CADFB20DA}">
      <dgm:prSet/>
      <dgm:spPr/>
      <dgm:t>
        <a:bodyPr/>
        <a:lstStyle/>
        <a:p>
          <a:pPr rtl="0"/>
          <a:r>
            <a:rPr lang="en-GB" b="1" smtClean="0"/>
            <a:t>Pollution</a:t>
          </a:r>
          <a:endParaRPr lang="en-GB"/>
        </a:p>
      </dgm:t>
    </dgm:pt>
    <dgm:pt modelId="{9530C519-631B-44DE-B366-9E0A63F9A8D6}" type="parTrans" cxnId="{CA891643-062C-4CAB-A6EB-9614164CC42F}">
      <dgm:prSet/>
      <dgm:spPr/>
      <dgm:t>
        <a:bodyPr/>
        <a:lstStyle/>
        <a:p>
          <a:endParaRPr lang="en-GB"/>
        </a:p>
      </dgm:t>
    </dgm:pt>
    <dgm:pt modelId="{DE50C24C-9C50-4F3B-96E3-AAB7325C3B71}" type="sibTrans" cxnId="{CA891643-062C-4CAB-A6EB-9614164CC42F}">
      <dgm:prSet/>
      <dgm:spPr/>
      <dgm:t>
        <a:bodyPr/>
        <a:lstStyle/>
        <a:p>
          <a:endParaRPr lang="en-GB"/>
        </a:p>
      </dgm:t>
    </dgm:pt>
    <dgm:pt modelId="{05475FE0-34CB-4398-AE63-ADA395D16732}" type="pres">
      <dgm:prSet presAssocID="{2FD3F15E-1222-4A55-836D-AE75321CA0E2}" presName="Name0" presStyleCnt="0">
        <dgm:presLayoutVars>
          <dgm:dir/>
          <dgm:resizeHandles val="exact"/>
        </dgm:presLayoutVars>
      </dgm:prSet>
      <dgm:spPr/>
      <dgm:t>
        <a:bodyPr/>
        <a:lstStyle/>
        <a:p>
          <a:endParaRPr lang="en-GB"/>
        </a:p>
      </dgm:t>
    </dgm:pt>
    <dgm:pt modelId="{3172517E-2539-4160-AE1F-F4E97E4B1395}" type="pres">
      <dgm:prSet presAssocID="{4144AC81-F8D1-4D73-BBD6-AB3E13691BB6}" presName="compNode" presStyleCnt="0"/>
      <dgm:spPr/>
    </dgm:pt>
    <dgm:pt modelId="{27E64409-ED5B-4928-ABF6-296EA8EDC969}" type="pres">
      <dgm:prSet presAssocID="{4144AC81-F8D1-4D73-BBD6-AB3E13691BB6}" presName="pictRect" presStyleLbl="node1" presStyleIdx="0" presStyleCnt="9" custScaleX="80110"/>
      <dgm:spPr>
        <a:blipFill rotWithShape="1">
          <a:blip xmlns:r="http://schemas.openxmlformats.org/officeDocument/2006/relationships" r:embed="rId1"/>
          <a:stretch>
            <a:fillRect/>
          </a:stretch>
        </a:blipFill>
      </dgm:spPr>
      <dgm:t>
        <a:bodyPr/>
        <a:lstStyle/>
        <a:p>
          <a:endParaRPr lang="en-GB"/>
        </a:p>
      </dgm:t>
    </dgm:pt>
    <dgm:pt modelId="{AA9821D0-0EB7-4636-BF25-4076A94DAF72}" type="pres">
      <dgm:prSet presAssocID="{4144AC81-F8D1-4D73-BBD6-AB3E13691BB6}" presName="textRect" presStyleLbl="revTx" presStyleIdx="0" presStyleCnt="9">
        <dgm:presLayoutVars>
          <dgm:bulletEnabled val="1"/>
        </dgm:presLayoutVars>
      </dgm:prSet>
      <dgm:spPr/>
      <dgm:t>
        <a:bodyPr/>
        <a:lstStyle/>
        <a:p>
          <a:endParaRPr lang="en-GB"/>
        </a:p>
      </dgm:t>
    </dgm:pt>
    <dgm:pt modelId="{61AEDC17-99B9-42FC-9170-84F40B7780CA}" type="pres">
      <dgm:prSet presAssocID="{6A28DA1E-464D-4192-A85E-05D6C17E6598}" presName="sibTrans" presStyleLbl="sibTrans2D1" presStyleIdx="0" presStyleCnt="0"/>
      <dgm:spPr/>
      <dgm:t>
        <a:bodyPr/>
        <a:lstStyle/>
        <a:p>
          <a:endParaRPr lang="en-GB"/>
        </a:p>
      </dgm:t>
    </dgm:pt>
    <dgm:pt modelId="{57D589FB-B881-4DDD-B085-1ED519FE5199}" type="pres">
      <dgm:prSet presAssocID="{C98B4D2A-DCF0-497A-AF6C-10DD8DE961F9}" presName="compNode" presStyleCnt="0"/>
      <dgm:spPr/>
    </dgm:pt>
    <dgm:pt modelId="{6B221D79-A51E-4FAF-811A-459E4973CF9A}" type="pres">
      <dgm:prSet presAssocID="{C98B4D2A-DCF0-497A-AF6C-10DD8DE961F9}" presName="pictRect" presStyleLbl="node1" presStyleIdx="1" presStyleCnt="9" custScaleX="76196"/>
      <dgm:spPr>
        <a:blipFill rotWithShape="1">
          <a:blip xmlns:r="http://schemas.openxmlformats.org/officeDocument/2006/relationships" r:embed="rId2">
            <a:extLst>
              <a:ext uri="{BEBA8EAE-BF5A-486C-A8C5-ECC9F3942E4B}">
                <a14:imgProps xmlns:a14="http://schemas.microsoft.com/office/drawing/2010/main">
                  <a14:imgLayer r:embed="rId3">
                    <a14:imgEffect>
                      <a14:saturation sat="101000"/>
                    </a14:imgEffect>
                  </a14:imgLayer>
                </a14:imgProps>
              </a:ext>
            </a:extLst>
          </a:blip>
          <a:stretch>
            <a:fillRect/>
          </a:stretch>
        </a:blipFill>
      </dgm:spPr>
      <dgm:t>
        <a:bodyPr/>
        <a:lstStyle/>
        <a:p>
          <a:endParaRPr lang="en-GB"/>
        </a:p>
      </dgm:t>
    </dgm:pt>
    <dgm:pt modelId="{863B3D8D-DA45-4D0A-AC5D-DC9C37FCC8DE}" type="pres">
      <dgm:prSet presAssocID="{C98B4D2A-DCF0-497A-AF6C-10DD8DE961F9}" presName="textRect" presStyleLbl="revTx" presStyleIdx="1" presStyleCnt="9">
        <dgm:presLayoutVars>
          <dgm:bulletEnabled val="1"/>
        </dgm:presLayoutVars>
      </dgm:prSet>
      <dgm:spPr/>
      <dgm:t>
        <a:bodyPr/>
        <a:lstStyle/>
        <a:p>
          <a:endParaRPr lang="en-GB"/>
        </a:p>
      </dgm:t>
    </dgm:pt>
    <dgm:pt modelId="{E47399AF-FDE9-4596-86F9-6108B07ABF54}" type="pres">
      <dgm:prSet presAssocID="{65B07B10-F4AA-4C8A-B2B5-E9A8CE428811}" presName="sibTrans" presStyleLbl="sibTrans2D1" presStyleIdx="0" presStyleCnt="0"/>
      <dgm:spPr/>
      <dgm:t>
        <a:bodyPr/>
        <a:lstStyle/>
        <a:p>
          <a:endParaRPr lang="en-GB"/>
        </a:p>
      </dgm:t>
    </dgm:pt>
    <dgm:pt modelId="{9A1CCEA7-4711-43A5-839E-B85EA76313A4}" type="pres">
      <dgm:prSet presAssocID="{66705B2F-404F-4DAC-883D-3A03E85AEB0D}" presName="compNode" presStyleCnt="0"/>
      <dgm:spPr/>
    </dgm:pt>
    <dgm:pt modelId="{2BCACDC1-10A5-44EF-80FD-795E9B5F82AA}" type="pres">
      <dgm:prSet presAssocID="{66705B2F-404F-4DAC-883D-3A03E85AEB0D}" presName="pictRect" presStyleLbl="node1" presStyleIdx="2" presStyleCnt="9" custScaleX="81247"/>
      <dgm:spPr>
        <a:blipFill rotWithShape="1">
          <a:blip xmlns:r="http://schemas.openxmlformats.org/officeDocument/2006/relationships" r:embed="rId4">
            <a:extLst>
              <a:ext uri="{BEBA8EAE-BF5A-486C-A8C5-ECC9F3942E4B}">
                <a14:imgProps xmlns:a14="http://schemas.microsoft.com/office/drawing/2010/main">
                  <a14:imgLayer r:embed="rId5">
                    <a14:imgEffect>
                      <a14:saturation sat="101000"/>
                    </a14:imgEffect>
                  </a14:imgLayer>
                </a14:imgProps>
              </a:ext>
            </a:extLst>
          </a:blip>
          <a:stretch>
            <a:fillRect/>
          </a:stretch>
        </a:blipFill>
      </dgm:spPr>
      <dgm:t>
        <a:bodyPr/>
        <a:lstStyle/>
        <a:p>
          <a:endParaRPr lang="en-GB"/>
        </a:p>
      </dgm:t>
    </dgm:pt>
    <dgm:pt modelId="{A64E9084-A5EF-4632-B27A-8010A08D68E8}" type="pres">
      <dgm:prSet presAssocID="{66705B2F-404F-4DAC-883D-3A03E85AEB0D}" presName="textRect" presStyleLbl="revTx" presStyleIdx="2" presStyleCnt="9">
        <dgm:presLayoutVars>
          <dgm:bulletEnabled val="1"/>
        </dgm:presLayoutVars>
      </dgm:prSet>
      <dgm:spPr/>
      <dgm:t>
        <a:bodyPr/>
        <a:lstStyle/>
        <a:p>
          <a:endParaRPr lang="en-GB"/>
        </a:p>
      </dgm:t>
    </dgm:pt>
    <dgm:pt modelId="{7453E671-B0AC-4A8E-B5C6-603E378EF58E}" type="pres">
      <dgm:prSet presAssocID="{4DD0BF5E-C467-497F-8202-D46C7584CC0C}" presName="sibTrans" presStyleLbl="sibTrans2D1" presStyleIdx="0" presStyleCnt="0"/>
      <dgm:spPr/>
      <dgm:t>
        <a:bodyPr/>
        <a:lstStyle/>
        <a:p>
          <a:endParaRPr lang="en-GB"/>
        </a:p>
      </dgm:t>
    </dgm:pt>
    <dgm:pt modelId="{D614F1F0-DDD9-4156-BFF2-46CC1F39FB84}" type="pres">
      <dgm:prSet presAssocID="{34D97FB9-A7A4-4F80-A0BA-4BEACE3CF22B}" presName="compNode" presStyleCnt="0"/>
      <dgm:spPr/>
    </dgm:pt>
    <dgm:pt modelId="{BF876187-F778-4E61-AEEC-AE632C400E03}" type="pres">
      <dgm:prSet presAssocID="{34D97FB9-A7A4-4F80-A0BA-4BEACE3CF22B}" presName="pictRect" presStyleLbl="node1" presStyleIdx="3" presStyleCnt="9" custScaleX="80110"/>
      <dgm:spPr>
        <a:blipFill rotWithShape="1">
          <a:blip xmlns:r="http://schemas.openxmlformats.org/officeDocument/2006/relationships" r:embed="rId6">
            <a:extLst>
              <a:ext uri="{BEBA8EAE-BF5A-486C-A8C5-ECC9F3942E4B}">
                <a14:imgProps xmlns:a14="http://schemas.microsoft.com/office/drawing/2010/main">
                  <a14:imgLayer r:embed="rId7">
                    <a14:imgEffect>
                      <a14:saturation sat="101000"/>
                    </a14:imgEffect>
                  </a14:imgLayer>
                </a14:imgProps>
              </a:ext>
            </a:extLst>
          </a:blip>
          <a:stretch>
            <a:fillRect/>
          </a:stretch>
        </a:blipFill>
      </dgm:spPr>
      <dgm:t>
        <a:bodyPr/>
        <a:lstStyle/>
        <a:p>
          <a:endParaRPr lang="en-GB"/>
        </a:p>
      </dgm:t>
    </dgm:pt>
    <dgm:pt modelId="{FC6337BE-8F0B-4C87-ADDB-BAC3EC44A06E}" type="pres">
      <dgm:prSet presAssocID="{34D97FB9-A7A4-4F80-A0BA-4BEACE3CF22B}" presName="textRect" presStyleLbl="revTx" presStyleIdx="3" presStyleCnt="9">
        <dgm:presLayoutVars>
          <dgm:bulletEnabled val="1"/>
        </dgm:presLayoutVars>
      </dgm:prSet>
      <dgm:spPr/>
      <dgm:t>
        <a:bodyPr/>
        <a:lstStyle/>
        <a:p>
          <a:endParaRPr lang="en-GB"/>
        </a:p>
      </dgm:t>
    </dgm:pt>
    <dgm:pt modelId="{AA23D92D-55CE-479F-92BB-B725143447F9}" type="pres">
      <dgm:prSet presAssocID="{34FC5CE7-E32C-4CBC-B28C-7DFE80CE90EE}" presName="sibTrans" presStyleLbl="sibTrans2D1" presStyleIdx="0" presStyleCnt="0"/>
      <dgm:spPr/>
      <dgm:t>
        <a:bodyPr/>
        <a:lstStyle/>
        <a:p>
          <a:endParaRPr lang="en-GB"/>
        </a:p>
      </dgm:t>
    </dgm:pt>
    <dgm:pt modelId="{5CD5707F-5939-4CF6-8E0D-8C96E305F042}" type="pres">
      <dgm:prSet presAssocID="{B9B6AF7A-7AE2-4A02-B473-D6874ECED534}" presName="compNode" presStyleCnt="0"/>
      <dgm:spPr/>
    </dgm:pt>
    <dgm:pt modelId="{BD3EABB6-D8CA-4D97-BA9F-D1DAB665CA97}" type="pres">
      <dgm:prSet presAssocID="{B9B6AF7A-7AE2-4A02-B473-D6874ECED534}" presName="pictRect" presStyleLbl="node1" presStyleIdx="4" presStyleCnt="9" custScaleX="76196"/>
      <dgm:spPr>
        <a:blipFill rotWithShape="1">
          <a:blip xmlns:r="http://schemas.openxmlformats.org/officeDocument/2006/relationships" r:embed="rId8">
            <a:extLst>
              <a:ext uri="{BEBA8EAE-BF5A-486C-A8C5-ECC9F3942E4B}">
                <a14:imgProps xmlns:a14="http://schemas.microsoft.com/office/drawing/2010/main">
                  <a14:imgLayer r:embed="rId9">
                    <a14:imgEffect>
                      <a14:saturation sat="101000"/>
                    </a14:imgEffect>
                  </a14:imgLayer>
                </a14:imgProps>
              </a:ext>
            </a:extLst>
          </a:blip>
          <a:stretch>
            <a:fillRect/>
          </a:stretch>
        </a:blipFill>
      </dgm:spPr>
      <dgm:t>
        <a:bodyPr/>
        <a:lstStyle/>
        <a:p>
          <a:endParaRPr lang="en-GB"/>
        </a:p>
      </dgm:t>
    </dgm:pt>
    <dgm:pt modelId="{774EF089-8839-48AF-9AE8-D3B0038E4F60}" type="pres">
      <dgm:prSet presAssocID="{B9B6AF7A-7AE2-4A02-B473-D6874ECED534}" presName="textRect" presStyleLbl="revTx" presStyleIdx="4" presStyleCnt="9">
        <dgm:presLayoutVars>
          <dgm:bulletEnabled val="1"/>
        </dgm:presLayoutVars>
      </dgm:prSet>
      <dgm:spPr/>
      <dgm:t>
        <a:bodyPr/>
        <a:lstStyle/>
        <a:p>
          <a:endParaRPr lang="en-GB"/>
        </a:p>
      </dgm:t>
    </dgm:pt>
    <dgm:pt modelId="{8BE2FC6C-E148-494C-8ED7-0313E286F49D}" type="pres">
      <dgm:prSet presAssocID="{AF334CDB-7F1B-4D47-A8A5-BDA19E2C6299}" presName="sibTrans" presStyleLbl="sibTrans2D1" presStyleIdx="0" presStyleCnt="0"/>
      <dgm:spPr/>
      <dgm:t>
        <a:bodyPr/>
        <a:lstStyle/>
        <a:p>
          <a:endParaRPr lang="en-GB"/>
        </a:p>
      </dgm:t>
    </dgm:pt>
    <dgm:pt modelId="{B23A7FB5-FAA4-40A7-BC96-7519F560A9B5}" type="pres">
      <dgm:prSet presAssocID="{19A5400B-B4EF-4151-95C3-58053FCF0D92}" presName="compNode" presStyleCnt="0"/>
      <dgm:spPr/>
    </dgm:pt>
    <dgm:pt modelId="{748A1992-1AAA-4743-BFFE-5BE574C54D7C}" type="pres">
      <dgm:prSet presAssocID="{19A5400B-B4EF-4151-95C3-58053FCF0D92}" presName="pictRect" presStyleLbl="node1" presStyleIdx="5" presStyleCnt="9" custScaleX="81247"/>
      <dgm:spPr>
        <a:blipFill rotWithShape="1">
          <a:blip xmlns:r="http://schemas.openxmlformats.org/officeDocument/2006/relationships" r:embed="rId10">
            <a:extLst>
              <a:ext uri="{BEBA8EAE-BF5A-486C-A8C5-ECC9F3942E4B}">
                <a14:imgProps xmlns:a14="http://schemas.microsoft.com/office/drawing/2010/main">
                  <a14:imgLayer r:embed="rId11">
                    <a14:imgEffect>
                      <a14:saturation sat="101000"/>
                    </a14:imgEffect>
                  </a14:imgLayer>
                </a14:imgProps>
              </a:ext>
            </a:extLst>
          </a:blip>
          <a:stretch>
            <a:fillRect/>
          </a:stretch>
        </a:blipFill>
      </dgm:spPr>
      <dgm:t>
        <a:bodyPr/>
        <a:lstStyle/>
        <a:p>
          <a:endParaRPr lang="en-GB"/>
        </a:p>
      </dgm:t>
    </dgm:pt>
    <dgm:pt modelId="{3DA988E9-E80E-49E4-B5B2-2EB2BD42D3C5}" type="pres">
      <dgm:prSet presAssocID="{19A5400B-B4EF-4151-95C3-58053FCF0D92}" presName="textRect" presStyleLbl="revTx" presStyleIdx="5" presStyleCnt="9">
        <dgm:presLayoutVars>
          <dgm:bulletEnabled val="1"/>
        </dgm:presLayoutVars>
      </dgm:prSet>
      <dgm:spPr/>
      <dgm:t>
        <a:bodyPr/>
        <a:lstStyle/>
        <a:p>
          <a:endParaRPr lang="en-GB"/>
        </a:p>
      </dgm:t>
    </dgm:pt>
    <dgm:pt modelId="{F8D3D014-A3EE-416E-A2B4-44F058543F38}" type="pres">
      <dgm:prSet presAssocID="{458B67DB-409B-4D45-938A-8935714C8088}" presName="sibTrans" presStyleLbl="sibTrans2D1" presStyleIdx="0" presStyleCnt="0"/>
      <dgm:spPr/>
      <dgm:t>
        <a:bodyPr/>
        <a:lstStyle/>
        <a:p>
          <a:endParaRPr lang="en-GB"/>
        </a:p>
      </dgm:t>
    </dgm:pt>
    <dgm:pt modelId="{B056164B-9292-4933-A8FA-8C7CE96D68EC}" type="pres">
      <dgm:prSet presAssocID="{E0D7AA77-1E35-497D-8627-960CF7C4F486}" presName="compNode" presStyleCnt="0"/>
      <dgm:spPr/>
    </dgm:pt>
    <dgm:pt modelId="{7AF191FD-D047-4FF9-9C5F-99DEAE2525F3}" type="pres">
      <dgm:prSet presAssocID="{E0D7AA77-1E35-497D-8627-960CF7C4F486}" presName="pictRect" presStyleLbl="node1" presStyleIdx="6" presStyleCnt="9" custScaleX="80110"/>
      <dgm:spPr>
        <a:blipFill rotWithShape="1">
          <a:blip xmlns:r="http://schemas.openxmlformats.org/officeDocument/2006/relationships" r:embed="rId12">
            <a:extLst>
              <a:ext uri="{BEBA8EAE-BF5A-486C-A8C5-ECC9F3942E4B}">
                <a14:imgProps xmlns:a14="http://schemas.microsoft.com/office/drawing/2010/main">
                  <a14:imgLayer r:embed="rId13">
                    <a14:imgEffect>
                      <a14:saturation sat="101000"/>
                    </a14:imgEffect>
                  </a14:imgLayer>
                </a14:imgProps>
              </a:ext>
            </a:extLst>
          </a:blip>
          <a:stretch>
            <a:fillRect/>
          </a:stretch>
        </a:blipFill>
      </dgm:spPr>
      <dgm:t>
        <a:bodyPr/>
        <a:lstStyle/>
        <a:p>
          <a:endParaRPr lang="en-GB"/>
        </a:p>
      </dgm:t>
    </dgm:pt>
    <dgm:pt modelId="{908983DC-0185-4945-8527-ED2928549A6F}" type="pres">
      <dgm:prSet presAssocID="{E0D7AA77-1E35-497D-8627-960CF7C4F486}" presName="textRect" presStyleLbl="revTx" presStyleIdx="6" presStyleCnt="9">
        <dgm:presLayoutVars>
          <dgm:bulletEnabled val="1"/>
        </dgm:presLayoutVars>
      </dgm:prSet>
      <dgm:spPr/>
      <dgm:t>
        <a:bodyPr/>
        <a:lstStyle/>
        <a:p>
          <a:endParaRPr lang="en-GB"/>
        </a:p>
      </dgm:t>
    </dgm:pt>
    <dgm:pt modelId="{1C4961E9-7907-4D5D-8727-493092C255DE}" type="pres">
      <dgm:prSet presAssocID="{872F83B0-479C-4A46-B790-15A1896701D9}" presName="sibTrans" presStyleLbl="sibTrans2D1" presStyleIdx="0" presStyleCnt="0"/>
      <dgm:spPr/>
      <dgm:t>
        <a:bodyPr/>
        <a:lstStyle/>
        <a:p>
          <a:endParaRPr lang="en-GB"/>
        </a:p>
      </dgm:t>
    </dgm:pt>
    <dgm:pt modelId="{83DFE520-CA12-4E69-9A1D-F24BFA295A4D}" type="pres">
      <dgm:prSet presAssocID="{4A97F036-026E-4667-9556-EAA1670729AF}" presName="compNode" presStyleCnt="0"/>
      <dgm:spPr/>
    </dgm:pt>
    <dgm:pt modelId="{0B7F423E-178A-4B40-9729-DF449ECBB2A4}" type="pres">
      <dgm:prSet presAssocID="{4A97F036-026E-4667-9556-EAA1670729AF}" presName="pictRect" presStyleLbl="node1" presStyleIdx="7" presStyleCnt="9" custScaleX="76196"/>
      <dgm:spPr>
        <a:blipFill rotWithShape="1">
          <a:blip xmlns:r="http://schemas.openxmlformats.org/officeDocument/2006/relationships" r:embed="rId14">
            <a:extLst>
              <a:ext uri="{BEBA8EAE-BF5A-486C-A8C5-ECC9F3942E4B}">
                <a14:imgProps xmlns:a14="http://schemas.microsoft.com/office/drawing/2010/main">
                  <a14:imgLayer r:embed="rId15">
                    <a14:imgEffect>
                      <a14:saturation sat="101000"/>
                    </a14:imgEffect>
                  </a14:imgLayer>
                </a14:imgProps>
              </a:ext>
            </a:extLst>
          </a:blip>
          <a:stretch>
            <a:fillRect/>
          </a:stretch>
        </a:blipFill>
      </dgm:spPr>
      <dgm:t>
        <a:bodyPr/>
        <a:lstStyle/>
        <a:p>
          <a:endParaRPr lang="en-GB"/>
        </a:p>
      </dgm:t>
    </dgm:pt>
    <dgm:pt modelId="{E651B113-75A0-4E9B-9E81-698149824CCE}" type="pres">
      <dgm:prSet presAssocID="{4A97F036-026E-4667-9556-EAA1670729AF}" presName="textRect" presStyleLbl="revTx" presStyleIdx="7" presStyleCnt="9">
        <dgm:presLayoutVars>
          <dgm:bulletEnabled val="1"/>
        </dgm:presLayoutVars>
      </dgm:prSet>
      <dgm:spPr/>
      <dgm:t>
        <a:bodyPr/>
        <a:lstStyle/>
        <a:p>
          <a:endParaRPr lang="en-GB"/>
        </a:p>
      </dgm:t>
    </dgm:pt>
    <dgm:pt modelId="{E6CEEDD4-1711-4DBD-A23C-6C181CE5CD7F}" type="pres">
      <dgm:prSet presAssocID="{570838C9-5366-4822-A034-0462BCE5F81C}" presName="sibTrans" presStyleLbl="sibTrans2D1" presStyleIdx="0" presStyleCnt="0"/>
      <dgm:spPr/>
      <dgm:t>
        <a:bodyPr/>
        <a:lstStyle/>
        <a:p>
          <a:endParaRPr lang="en-GB"/>
        </a:p>
      </dgm:t>
    </dgm:pt>
    <dgm:pt modelId="{BABA90F4-6B64-42E4-AD2C-544224675A37}" type="pres">
      <dgm:prSet presAssocID="{FCDD2595-C0C9-4D4A-AA94-1E1CADFB20DA}" presName="compNode" presStyleCnt="0"/>
      <dgm:spPr/>
    </dgm:pt>
    <dgm:pt modelId="{61E9BA9C-BF98-42F6-A05C-2AB3A79D1E1E}" type="pres">
      <dgm:prSet presAssocID="{FCDD2595-C0C9-4D4A-AA94-1E1CADFB20DA}" presName="pictRect" presStyleLbl="node1" presStyleIdx="8" presStyleCnt="9" custScaleX="81247"/>
      <dgm:spPr>
        <a:blipFill rotWithShape="1">
          <a:blip xmlns:r="http://schemas.openxmlformats.org/officeDocument/2006/relationships" r:embed="rId16">
            <a:extLst>
              <a:ext uri="{BEBA8EAE-BF5A-486C-A8C5-ECC9F3942E4B}">
                <a14:imgProps xmlns:a14="http://schemas.microsoft.com/office/drawing/2010/main">
                  <a14:imgLayer r:embed="rId17">
                    <a14:imgEffect>
                      <a14:saturation sat="101000"/>
                    </a14:imgEffect>
                  </a14:imgLayer>
                </a14:imgProps>
              </a:ext>
            </a:extLst>
          </a:blip>
          <a:stretch>
            <a:fillRect/>
          </a:stretch>
        </a:blipFill>
      </dgm:spPr>
      <dgm:t>
        <a:bodyPr/>
        <a:lstStyle/>
        <a:p>
          <a:endParaRPr lang="en-GB"/>
        </a:p>
      </dgm:t>
    </dgm:pt>
    <dgm:pt modelId="{2832E390-9E8D-45A5-9276-1E19367907AC}" type="pres">
      <dgm:prSet presAssocID="{FCDD2595-C0C9-4D4A-AA94-1E1CADFB20DA}" presName="textRect" presStyleLbl="revTx" presStyleIdx="8" presStyleCnt="9">
        <dgm:presLayoutVars>
          <dgm:bulletEnabled val="1"/>
        </dgm:presLayoutVars>
      </dgm:prSet>
      <dgm:spPr/>
      <dgm:t>
        <a:bodyPr/>
        <a:lstStyle/>
        <a:p>
          <a:endParaRPr lang="en-GB"/>
        </a:p>
      </dgm:t>
    </dgm:pt>
  </dgm:ptLst>
  <dgm:cxnLst>
    <dgm:cxn modelId="{6B33EAC4-9A09-4095-8C0F-53648E217CB5}" type="presOf" srcId="{19A5400B-B4EF-4151-95C3-58053FCF0D92}" destId="{3DA988E9-E80E-49E4-B5B2-2EB2BD42D3C5}" srcOrd="0" destOrd="0" presId="urn:microsoft.com/office/officeart/2005/8/layout/pList1#1"/>
    <dgm:cxn modelId="{30B2FB5E-7D27-4456-AB68-2EE8B39AF0E7}" type="presOf" srcId="{34FC5CE7-E32C-4CBC-B28C-7DFE80CE90EE}" destId="{AA23D92D-55CE-479F-92BB-B725143447F9}" srcOrd="0" destOrd="0" presId="urn:microsoft.com/office/officeart/2005/8/layout/pList1#1"/>
    <dgm:cxn modelId="{CA891643-062C-4CAB-A6EB-9614164CC42F}" srcId="{2FD3F15E-1222-4A55-836D-AE75321CA0E2}" destId="{FCDD2595-C0C9-4D4A-AA94-1E1CADFB20DA}" srcOrd="8" destOrd="0" parTransId="{9530C519-631B-44DE-B366-9E0A63F9A8D6}" sibTransId="{DE50C24C-9C50-4F3B-96E3-AAB7325C3B71}"/>
    <dgm:cxn modelId="{AA999717-D700-4DA7-BD62-79C102FAEF39}" type="presOf" srcId="{872F83B0-479C-4A46-B790-15A1896701D9}" destId="{1C4961E9-7907-4D5D-8727-493092C255DE}" srcOrd="0" destOrd="0" presId="urn:microsoft.com/office/officeart/2005/8/layout/pList1#1"/>
    <dgm:cxn modelId="{ED57AF3D-3683-4B3A-A16B-549C6E618197}" type="presOf" srcId="{B9B6AF7A-7AE2-4A02-B473-D6874ECED534}" destId="{774EF089-8839-48AF-9AE8-D3B0038E4F60}" srcOrd="0" destOrd="0" presId="urn:microsoft.com/office/officeart/2005/8/layout/pList1#1"/>
    <dgm:cxn modelId="{DDB7CAFE-A3C9-45DB-A7B7-F0389023594A}" type="presOf" srcId="{458B67DB-409B-4D45-938A-8935714C8088}" destId="{F8D3D014-A3EE-416E-A2B4-44F058543F38}" srcOrd="0" destOrd="0" presId="urn:microsoft.com/office/officeart/2005/8/layout/pList1#1"/>
    <dgm:cxn modelId="{A8BE57E5-DA03-4DBD-8A90-BB5A9217A199}" type="presOf" srcId="{FCDD2595-C0C9-4D4A-AA94-1E1CADFB20DA}" destId="{2832E390-9E8D-45A5-9276-1E19367907AC}" srcOrd="0" destOrd="0" presId="urn:microsoft.com/office/officeart/2005/8/layout/pList1#1"/>
    <dgm:cxn modelId="{C340BC62-D7B5-470A-BB64-CCDFCA042ABC}" type="presOf" srcId="{34D97FB9-A7A4-4F80-A0BA-4BEACE3CF22B}" destId="{FC6337BE-8F0B-4C87-ADDB-BAC3EC44A06E}" srcOrd="0" destOrd="0" presId="urn:microsoft.com/office/officeart/2005/8/layout/pList1#1"/>
    <dgm:cxn modelId="{29161DE9-4701-41F3-BFC7-B58E9DA0A374}" type="presOf" srcId="{4DD0BF5E-C467-497F-8202-D46C7584CC0C}" destId="{7453E671-B0AC-4A8E-B5C6-603E378EF58E}" srcOrd="0" destOrd="0" presId="urn:microsoft.com/office/officeart/2005/8/layout/pList1#1"/>
    <dgm:cxn modelId="{D3C5566C-538D-404B-AAFF-E45BCA53E90B}" srcId="{2FD3F15E-1222-4A55-836D-AE75321CA0E2}" destId="{E0D7AA77-1E35-497D-8627-960CF7C4F486}" srcOrd="6" destOrd="0" parTransId="{0E273BCF-CC37-4B5E-BDDF-D3632F5B1A95}" sibTransId="{872F83B0-479C-4A46-B790-15A1896701D9}"/>
    <dgm:cxn modelId="{8E07D095-E16F-492C-B75D-9DE7B38F104F}" type="presOf" srcId="{6A28DA1E-464D-4192-A85E-05D6C17E6598}" destId="{61AEDC17-99B9-42FC-9170-84F40B7780CA}" srcOrd="0" destOrd="0" presId="urn:microsoft.com/office/officeart/2005/8/layout/pList1#1"/>
    <dgm:cxn modelId="{9EE48248-0BEE-45E2-BFB9-B78F67CD272B}" type="presOf" srcId="{570838C9-5366-4822-A034-0462BCE5F81C}" destId="{E6CEEDD4-1711-4DBD-A23C-6C181CE5CD7F}" srcOrd="0" destOrd="0" presId="urn:microsoft.com/office/officeart/2005/8/layout/pList1#1"/>
    <dgm:cxn modelId="{E9913734-69E3-45C6-967C-BC55B282564E}" type="presOf" srcId="{66705B2F-404F-4DAC-883D-3A03E85AEB0D}" destId="{A64E9084-A5EF-4632-B27A-8010A08D68E8}" srcOrd="0" destOrd="0" presId="urn:microsoft.com/office/officeart/2005/8/layout/pList1#1"/>
    <dgm:cxn modelId="{39E647A1-A7D1-4EB6-BC26-F2DC65811CCC}" srcId="{2FD3F15E-1222-4A55-836D-AE75321CA0E2}" destId="{34D97FB9-A7A4-4F80-A0BA-4BEACE3CF22B}" srcOrd="3" destOrd="0" parTransId="{017D62C4-315A-42D0-B0E6-8EBE4541C847}" sibTransId="{34FC5CE7-E32C-4CBC-B28C-7DFE80CE90EE}"/>
    <dgm:cxn modelId="{58BBF51F-7712-46AE-96E3-1E1A9A755FDA}" srcId="{2FD3F15E-1222-4A55-836D-AE75321CA0E2}" destId="{B9B6AF7A-7AE2-4A02-B473-D6874ECED534}" srcOrd="4" destOrd="0" parTransId="{3B39DAF8-1ADD-48CF-AFAB-3B00D7797353}" sibTransId="{AF334CDB-7F1B-4D47-A8A5-BDA19E2C6299}"/>
    <dgm:cxn modelId="{BCA52031-EDDA-4B73-BDC9-D34EBCE07F6E}" srcId="{2FD3F15E-1222-4A55-836D-AE75321CA0E2}" destId="{4144AC81-F8D1-4D73-BBD6-AB3E13691BB6}" srcOrd="0" destOrd="0" parTransId="{9221E398-A7FD-4899-9D4E-F6DB3367D252}" sibTransId="{6A28DA1E-464D-4192-A85E-05D6C17E6598}"/>
    <dgm:cxn modelId="{BA8AE97B-92B3-4769-B52D-69BC6DFF60C5}" type="presOf" srcId="{2FD3F15E-1222-4A55-836D-AE75321CA0E2}" destId="{05475FE0-34CB-4398-AE63-ADA395D16732}" srcOrd="0" destOrd="0" presId="urn:microsoft.com/office/officeart/2005/8/layout/pList1#1"/>
    <dgm:cxn modelId="{A96FF8C1-C5BE-4C0F-A7C8-5EA2ABCD1AF5}" srcId="{2FD3F15E-1222-4A55-836D-AE75321CA0E2}" destId="{66705B2F-404F-4DAC-883D-3A03E85AEB0D}" srcOrd="2" destOrd="0" parTransId="{1645AFDF-2969-4AB6-8E41-BBF8C96F439F}" sibTransId="{4DD0BF5E-C467-497F-8202-D46C7584CC0C}"/>
    <dgm:cxn modelId="{9CFC1423-BAAD-4E2E-91D1-5068EE7AC191}" type="presOf" srcId="{C98B4D2A-DCF0-497A-AF6C-10DD8DE961F9}" destId="{863B3D8D-DA45-4D0A-AC5D-DC9C37FCC8DE}" srcOrd="0" destOrd="0" presId="urn:microsoft.com/office/officeart/2005/8/layout/pList1#1"/>
    <dgm:cxn modelId="{D9F299B5-011D-409E-94FA-30A346FE5FFA}" type="presOf" srcId="{65B07B10-F4AA-4C8A-B2B5-E9A8CE428811}" destId="{E47399AF-FDE9-4596-86F9-6108B07ABF54}" srcOrd="0" destOrd="0" presId="urn:microsoft.com/office/officeart/2005/8/layout/pList1#1"/>
    <dgm:cxn modelId="{7EC1ADCB-BE33-460D-9CB1-1F3930ADA69A}" type="presOf" srcId="{4144AC81-F8D1-4D73-BBD6-AB3E13691BB6}" destId="{AA9821D0-0EB7-4636-BF25-4076A94DAF72}" srcOrd="0" destOrd="0" presId="urn:microsoft.com/office/officeart/2005/8/layout/pList1#1"/>
    <dgm:cxn modelId="{DF4EB8C9-ED7A-48AD-9EE0-D37BCE58C4D8}" type="presOf" srcId="{E0D7AA77-1E35-497D-8627-960CF7C4F486}" destId="{908983DC-0185-4945-8527-ED2928549A6F}" srcOrd="0" destOrd="0" presId="urn:microsoft.com/office/officeart/2005/8/layout/pList1#1"/>
    <dgm:cxn modelId="{6D8F637A-9C6E-42DC-9DF9-2EE428F00AE4}" srcId="{2FD3F15E-1222-4A55-836D-AE75321CA0E2}" destId="{C98B4D2A-DCF0-497A-AF6C-10DD8DE961F9}" srcOrd="1" destOrd="0" parTransId="{76B1271C-F0AA-4881-AE3C-875743EEFE6C}" sibTransId="{65B07B10-F4AA-4C8A-B2B5-E9A8CE428811}"/>
    <dgm:cxn modelId="{6A07AC33-6F8E-4B75-B321-708DCC82885A}" type="presOf" srcId="{4A97F036-026E-4667-9556-EAA1670729AF}" destId="{E651B113-75A0-4E9B-9E81-698149824CCE}" srcOrd="0" destOrd="0" presId="urn:microsoft.com/office/officeart/2005/8/layout/pList1#1"/>
    <dgm:cxn modelId="{38613805-E9B3-460A-A411-41244D18B210}" srcId="{2FD3F15E-1222-4A55-836D-AE75321CA0E2}" destId="{19A5400B-B4EF-4151-95C3-58053FCF0D92}" srcOrd="5" destOrd="0" parTransId="{15406BF6-43C8-47BC-AF9B-20D4893BFD89}" sibTransId="{458B67DB-409B-4D45-938A-8935714C8088}"/>
    <dgm:cxn modelId="{AB2D6243-F91F-4F21-89AD-83AC9E1D6CAB}" srcId="{2FD3F15E-1222-4A55-836D-AE75321CA0E2}" destId="{4A97F036-026E-4667-9556-EAA1670729AF}" srcOrd="7" destOrd="0" parTransId="{47B7CA1C-63B9-4960-8448-7AF5A993B238}" sibTransId="{570838C9-5366-4822-A034-0462BCE5F81C}"/>
    <dgm:cxn modelId="{E40529BB-BEC9-430D-9566-DBD4DE774012}" type="presOf" srcId="{AF334CDB-7F1B-4D47-A8A5-BDA19E2C6299}" destId="{8BE2FC6C-E148-494C-8ED7-0313E286F49D}" srcOrd="0" destOrd="0" presId="urn:microsoft.com/office/officeart/2005/8/layout/pList1#1"/>
    <dgm:cxn modelId="{7F170744-AD12-47C6-A7CB-12F1F38E28FF}" type="presParOf" srcId="{05475FE0-34CB-4398-AE63-ADA395D16732}" destId="{3172517E-2539-4160-AE1F-F4E97E4B1395}" srcOrd="0" destOrd="0" presId="urn:microsoft.com/office/officeart/2005/8/layout/pList1#1"/>
    <dgm:cxn modelId="{4E4AB1BF-7B50-45EE-A3FF-9077D24210E8}" type="presParOf" srcId="{3172517E-2539-4160-AE1F-F4E97E4B1395}" destId="{27E64409-ED5B-4928-ABF6-296EA8EDC969}" srcOrd="0" destOrd="0" presId="urn:microsoft.com/office/officeart/2005/8/layout/pList1#1"/>
    <dgm:cxn modelId="{9F166E3A-3093-4FA8-95DB-8015AB666739}" type="presParOf" srcId="{3172517E-2539-4160-AE1F-F4E97E4B1395}" destId="{AA9821D0-0EB7-4636-BF25-4076A94DAF72}" srcOrd="1" destOrd="0" presId="urn:microsoft.com/office/officeart/2005/8/layout/pList1#1"/>
    <dgm:cxn modelId="{79C94630-86AC-40D3-A8CE-9B7327D6A66F}" type="presParOf" srcId="{05475FE0-34CB-4398-AE63-ADA395D16732}" destId="{61AEDC17-99B9-42FC-9170-84F40B7780CA}" srcOrd="1" destOrd="0" presId="urn:microsoft.com/office/officeart/2005/8/layout/pList1#1"/>
    <dgm:cxn modelId="{2A063AA3-0EC6-4B5F-939D-B942E317D17E}" type="presParOf" srcId="{05475FE0-34CB-4398-AE63-ADA395D16732}" destId="{57D589FB-B881-4DDD-B085-1ED519FE5199}" srcOrd="2" destOrd="0" presId="urn:microsoft.com/office/officeart/2005/8/layout/pList1#1"/>
    <dgm:cxn modelId="{71D69CFC-B450-492C-A265-C891BD2B4942}" type="presParOf" srcId="{57D589FB-B881-4DDD-B085-1ED519FE5199}" destId="{6B221D79-A51E-4FAF-811A-459E4973CF9A}" srcOrd="0" destOrd="0" presId="urn:microsoft.com/office/officeart/2005/8/layout/pList1#1"/>
    <dgm:cxn modelId="{337A6434-344E-4726-BDDE-33E6241B2BDF}" type="presParOf" srcId="{57D589FB-B881-4DDD-B085-1ED519FE5199}" destId="{863B3D8D-DA45-4D0A-AC5D-DC9C37FCC8DE}" srcOrd="1" destOrd="0" presId="urn:microsoft.com/office/officeart/2005/8/layout/pList1#1"/>
    <dgm:cxn modelId="{C2AA02F8-79F6-4828-9FB8-950B003CB68F}" type="presParOf" srcId="{05475FE0-34CB-4398-AE63-ADA395D16732}" destId="{E47399AF-FDE9-4596-86F9-6108B07ABF54}" srcOrd="3" destOrd="0" presId="urn:microsoft.com/office/officeart/2005/8/layout/pList1#1"/>
    <dgm:cxn modelId="{C87C3359-5A06-4EBA-900C-5A56C572A774}" type="presParOf" srcId="{05475FE0-34CB-4398-AE63-ADA395D16732}" destId="{9A1CCEA7-4711-43A5-839E-B85EA76313A4}" srcOrd="4" destOrd="0" presId="urn:microsoft.com/office/officeart/2005/8/layout/pList1#1"/>
    <dgm:cxn modelId="{70D7DB1B-CEC0-4DA5-A414-44C881C3ED61}" type="presParOf" srcId="{9A1CCEA7-4711-43A5-839E-B85EA76313A4}" destId="{2BCACDC1-10A5-44EF-80FD-795E9B5F82AA}" srcOrd="0" destOrd="0" presId="urn:microsoft.com/office/officeart/2005/8/layout/pList1#1"/>
    <dgm:cxn modelId="{5BA4BB8F-1954-4DD2-8A68-256246E1AE8B}" type="presParOf" srcId="{9A1CCEA7-4711-43A5-839E-B85EA76313A4}" destId="{A64E9084-A5EF-4632-B27A-8010A08D68E8}" srcOrd="1" destOrd="0" presId="urn:microsoft.com/office/officeart/2005/8/layout/pList1#1"/>
    <dgm:cxn modelId="{97759CB7-B43F-434E-A722-8EAE4D4E6124}" type="presParOf" srcId="{05475FE0-34CB-4398-AE63-ADA395D16732}" destId="{7453E671-B0AC-4A8E-B5C6-603E378EF58E}" srcOrd="5" destOrd="0" presId="urn:microsoft.com/office/officeart/2005/8/layout/pList1#1"/>
    <dgm:cxn modelId="{822FB699-686E-4A0C-9A83-ED032907C8D8}" type="presParOf" srcId="{05475FE0-34CB-4398-AE63-ADA395D16732}" destId="{D614F1F0-DDD9-4156-BFF2-46CC1F39FB84}" srcOrd="6" destOrd="0" presId="urn:microsoft.com/office/officeart/2005/8/layout/pList1#1"/>
    <dgm:cxn modelId="{BF5AFA4F-A605-44BD-B0A7-F16791588AC1}" type="presParOf" srcId="{D614F1F0-DDD9-4156-BFF2-46CC1F39FB84}" destId="{BF876187-F778-4E61-AEEC-AE632C400E03}" srcOrd="0" destOrd="0" presId="urn:microsoft.com/office/officeart/2005/8/layout/pList1#1"/>
    <dgm:cxn modelId="{578265E4-010A-449B-AB3F-6B481F029A0C}" type="presParOf" srcId="{D614F1F0-DDD9-4156-BFF2-46CC1F39FB84}" destId="{FC6337BE-8F0B-4C87-ADDB-BAC3EC44A06E}" srcOrd="1" destOrd="0" presId="urn:microsoft.com/office/officeart/2005/8/layout/pList1#1"/>
    <dgm:cxn modelId="{9F7E50CD-4280-4F55-95BA-4FA965A59472}" type="presParOf" srcId="{05475FE0-34CB-4398-AE63-ADA395D16732}" destId="{AA23D92D-55CE-479F-92BB-B725143447F9}" srcOrd="7" destOrd="0" presId="urn:microsoft.com/office/officeart/2005/8/layout/pList1#1"/>
    <dgm:cxn modelId="{5BC1AF03-213A-4208-80B3-013E54C90A5D}" type="presParOf" srcId="{05475FE0-34CB-4398-AE63-ADA395D16732}" destId="{5CD5707F-5939-4CF6-8E0D-8C96E305F042}" srcOrd="8" destOrd="0" presId="urn:microsoft.com/office/officeart/2005/8/layout/pList1#1"/>
    <dgm:cxn modelId="{5CBB918E-CBE9-43CF-87CA-EF3D0C8CE0C2}" type="presParOf" srcId="{5CD5707F-5939-4CF6-8E0D-8C96E305F042}" destId="{BD3EABB6-D8CA-4D97-BA9F-D1DAB665CA97}" srcOrd="0" destOrd="0" presId="urn:microsoft.com/office/officeart/2005/8/layout/pList1#1"/>
    <dgm:cxn modelId="{A5FFBFF6-A884-46EF-9A7D-C4790F7419A8}" type="presParOf" srcId="{5CD5707F-5939-4CF6-8E0D-8C96E305F042}" destId="{774EF089-8839-48AF-9AE8-D3B0038E4F60}" srcOrd="1" destOrd="0" presId="urn:microsoft.com/office/officeart/2005/8/layout/pList1#1"/>
    <dgm:cxn modelId="{DE7B1408-20ED-4A65-A888-9D143DF00843}" type="presParOf" srcId="{05475FE0-34CB-4398-AE63-ADA395D16732}" destId="{8BE2FC6C-E148-494C-8ED7-0313E286F49D}" srcOrd="9" destOrd="0" presId="urn:microsoft.com/office/officeart/2005/8/layout/pList1#1"/>
    <dgm:cxn modelId="{3BF986FB-CA84-4C69-B613-AD459952730A}" type="presParOf" srcId="{05475FE0-34CB-4398-AE63-ADA395D16732}" destId="{B23A7FB5-FAA4-40A7-BC96-7519F560A9B5}" srcOrd="10" destOrd="0" presId="urn:microsoft.com/office/officeart/2005/8/layout/pList1#1"/>
    <dgm:cxn modelId="{17EE1D9D-9C14-404E-B743-104E14CCF633}" type="presParOf" srcId="{B23A7FB5-FAA4-40A7-BC96-7519F560A9B5}" destId="{748A1992-1AAA-4743-BFFE-5BE574C54D7C}" srcOrd="0" destOrd="0" presId="urn:microsoft.com/office/officeart/2005/8/layout/pList1#1"/>
    <dgm:cxn modelId="{E166F5C6-F7B0-4AA9-A720-57405A0BE57E}" type="presParOf" srcId="{B23A7FB5-FAA4-40A7-BC96-7519F560A9B5}" destId="{3DA988E9-E80E-49E4-B5B2-2EB2BD42D3C5}" srcOrd="1" destOrd="0" presId="urn:microsoft.com/office/officeart/2005/8/layout/pList1#1"/>
    <dgm:cxn modelId="{55B19B46-8F72-41AD-A138-DA96B60E0A21}" type="presParOf" srcId="{05475FE0-34CB-4398-AE63-ADA395D16732}" destId="{F8D3D014-A3EE-416E-A2B4-44F058543F38}" srcOrd="11" destOrd="0" presId="urn:microsoft.com/office/officeart/2005/8/layout/pList1#1"/>
    <dgm:cxn modelId="{0CE5F43F-88BA-4FAE-86D8-C116548454CB}" type="presParOf" srcId="{05475FE0-34CB-4398-AE63-ADA395D16732}" destId="{B056164B-9292-4933-A8FA-8C7CE96D68EC}" srcOrd="12" destOrd="0" presId="urn:microsoft.com/office/officeart/2005/8/layout/pList1#1"/>
    <dgm:cxn modelId="{F9C1AD38-C241-4174-AA25-3301CE450912}" type="presParOf" srcId="{B056164B-9292-4933-A8FA-8C7CE96D68EC}" destId="{7AF191FD-D047-4FF9-9C5F-99DEAE2525F3}" srcOrd="0" destOrd="0" presId="urn:microsoft.com/office/officeart/2005/8/layout/pList1#1"/>
    <dgm:cxn modelId="{4149B69F-3F8C-43CA-BCB7-C5A327882308}" type="presParOf" srcId="{B056164B-9292-4933-A8FA-8C7CE96D68EC}" destId="{908983DC-0185-4945-8527-ED2928549A6F}" srcOrd="1" destOrd="0" presId="urn:microsoft.com/office/officeart/2005/8/layout/pList1#1"/>
    <dgm:cxn modelId="{1AEF31B3-6245-4177-9FD9-446C1BCFA47F}" type="presParOf" srcId="{05475FE0-34CB-4398-AE63-ADA395D16732}" destId="{1C4961E9-7907-4D5D-8727-493092C255DE}" srcOrd="13" destOrd="0" presId="urn:microsoft.com/office/officeart/2005/8/layout/pList1#1"/>
    <dgm:cxn modelId="{0BCFCDC6-18CF-49C0-9948-6917FF2DAA9A}" type="presParOf" srcId="{05475FE0-34CB-4398-AE63-ADA395D16732}" destId="{83DFE520-CA12-4E69-9A1D-F24BFA295A4D}" srcOrd="14" destOrd="0" presId="urn:microsoft.com/office/officeart/2005/8/layout/pList1#1"/>
    <dgm:cxn modelId="{DD10C746-3A8F-4CA8-873C-8C0DBD162DF6}" type="presParOf" srcId="{83DFE520-CA12-4E69-9A1D-F24BFA295A4D}" destId="{0B7F423E-178A-4B40-9729-DF449ECBB2A4}" srcOrd="0" destOrd="0" presId="urn:microsoft.com/office/officeart/2005/8/layout/pList1#1"/>
    <dgm:cxn modelId="{1D0503BA-EF8D-4D0D-899A-A98B2921C627}" type="presParOf" srcId="{83DFE520-CA12-4E69-9A1D-F24BFA295A4D}" destId="{E651B113-75A0-4E9B-9E81-698149824CCE}" srcOrd="1" destOrd="0" presId="urn:microsoft.com/office/officeart/2005/8/layout/pList1#1"/>
    <dgm:cxn modelId="{DDA2CFF7-DF42-4D17-8A04-DE8F30529C37}" type="presParOf" srcId="{05475FE0-34CB-4398-AE63-ADA395D16732}" destId="{E6CEEDD4-1711-4DBD-A23C-6C181CE5CD7F}" srcOrd="15" destOrd="0" presId="urn:microsoft.com/office/officeart/2005/8/layout/pList1#1"/>
    <dgm:cxn modelId="{0ABF125D-7424-412A-83CE-056BC5179CA8}" type="presParOf" srcId="{05475FE0-34CB-4398-AE63-ADA395D16732}" destId="{BABA90F4-6B64-42E4-AD2C-544224675A37}" srcOrd="16" destOrd="0" presId="urn:microsoft.com/office/officeart/2005/8/layout/pList1#1"/>
    <dgm:cxn modelId="{502BF34A-60BE-4D43-B77C-3D113A5BB2A0}" type="presParOf" srcId="{BABA90F4-6B64-42E4-AD2C-544224675A37}" destId="{61E9BA9C-BF98-42F6-A05C-2AB3A79D1E1E}" srcOrd="0" destOrd="0" presId="urn:microsoft.com/office/officeart/2005/8/layout/pList1#1"/>
    <dgm:cxn modelId="{47426A3C-9CAD-458D-817F-AA21CC27EA71}" type="presParOf" srcId="{BABA90F4-6B64-42E4-AD2C-544224675A37}" destId="{2832E390-9E8D-45A5-9276-1E19367907AC}" srcOrd="1" destOrd="0" presId="urn:microsoft.com/office/officeart/2005/8/layout/pList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E64409-ED5B-4928-ABF6-296EA8EDC969}">
      <dsp:nvSpPr>
        <dsp:cNvPr id="0" name=""/>
        <dsp:cNvSpPr/>
      </dsp:nvSpPr>
      <dsp:spPr>
        <a:xfrm>
          <a:off x="287495" y="2403"/>
          <a:ext cx="1288089" cy="1107844"/>
        </a:xfrm>
        <a:prstGeom prst="round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9821D0-0EB7-4636-BF25-4076A94DAF72}">
      <dsp:nvSpPr>
        <dsp:cNvPr id="0" name=""/>
        <dsp:cNvSpPr/>
      </dsp:nvSpPr>
      <dsp:spPr>
        <a:xfrm>
          <a:off x="127589" y="1110247"/>
          <a:ext cx="1607901" cy="596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0" numCol="1" spcCol="1270" anchor="t" anchorCtr="0">
          <a:noAutofit/>
        </a:bodyPr>
        <a:lstStyle/>
        <a:p>
          <a:pPr lvl="0" algn="ctr" defTabSz="755650" rtl="0">
            <a:lnSpc>
              <a:spcPct val="90000"/>
            </a:lnSpc>
            <a:spcBef>
              <a:spcPct val="0"/>
            </a:spcBef>
            <a:spcAft>
              <a:spcPct val="35000"/>
            </a:spcAft>
          </a:pPr>
          <a:r>
            <a:rPr lang="en-GB" sz="1700" b="1" kern="1200" dirty="0" smtClean="0"/>
            <a:t>Management</a:t>
          </a:r>
          <a:endParaRPr lang="en-GB" sz="1700" kern="1200" dirty="0"/>
        </a:p>
      </dsp:txBody>
      <dsp:txXfrm>
        <a:off x="127589" y="1110247"/>
        <a:ext cx="1607901" cy="596531"/>
      </dsp:txXfrm>
    </dsp:sp>
    <dsp:sp modelId="{6B221D79-A51E-4FAF-811A-459E4973CF9A}">
      <dsp:nvSpPr>
        <dsp:cNvPr id="0" name=""/>
        <dsp:cNvSpPr/>
      </dsp:nvSpPr>
      <dsp:spPr>
        <a:xfrm>
          <a:off x="2087721" y="2403"/>
          <a:ext cx="1225156" cy="1107844"/>
        </a:xfrm>
        <a:prstGeom prst="roundRect">
          <a:avLst/>
        </a:prstGeom>
        <a:blipFill rotWithShape="1">
          <a:blip xmlns:r="http://schemas.openxmlformats.org/officeDocument/2006/relationships" r:embed="rId2">
            <a:extLst>
              <a:ext uri="{BEBA8EAE-BF5A-486C-A8C5-ECC9F3942E4B}">
                <a14:imgProps xmlns:a14="http://schemas.microsoft.com/office/drawing/2010/main">
                  <a14:imgLayer r:embed="rId3">
                    <a14:imgEffect>
                      <a14:saturation sat="101000"/>
                    </a14:imgEffect>
                  </a14:imgLayer>
                </a14:imgProps>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3B3D8D-DA45-4D0A-AC5D-DC9C37FCC8DE}">
      <dsp:nvSpPr>
        <dsp:cNvPr id="0" name=""/>
        <dsp:cNvSpPr/>
      </dsp:nvSpPr>
      <dsp:spPr>
        <a:xfrm>
          <a:off x="1896349" y="1110247"/>
          <a:ext cx="1607901" cy="596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0" numCol="1" spcCol="1270" anchor="t" anchorCtr="0">
          <a:noAutofit/>
        </a:bodyPr>
        <a:lstStyle/>
        <a:p>
          <a:pPr lvl="0" algn="ctr" defTabSz="755650" rtl="0">
            <a:lnSpc>
              <a:spcPct val="90000"/>
            </a:lnSpc>
            <a:spcBef>
              <a:spcPct val="0"/>
            </a:spcBef>
            <a:spcAft>
              <a:spcPct val="35000"/>
            </a:spcAft>
          </a:pPr>
          <a:r>
            <a:rPr lang="en-GB" sz="1700" b="1" kern="1200" smtClean="0"/>
            <a:t>Health and Well-Being</a:t>
          </a:r>
          <a:endParaRPr lang="en-GB" sz="1700" kern="1200"/>
        </a:p>
      </dsp:txBody>
      <dsp:txXfrm>
        <a:off x="1896349" y="1110247"/>
        <a:ext cx="1607901" cy="596531"/>
      </dsp:txXfrm>
    </dsp:sp>
    <dsp:sp modelId="{2BCACDC1-10A5-44EF-80FD-795E9B5F82AA}">
      <dsp:nvSpPr>
        <dsp:cNvPr id="0" name=""/>
        <dsp:cNvSpPr/>
      </dsp:nvSpPr>
      <dsp:spPr>
        <a:xfrm>
          <a:off x="3815873" y="2403"/>
          <a:ext cx="1306371" cy="1107844"/>
        </a:xfrm>
        <a:prstGeom prst="roundRect">
          <a:avLst/>
        </a:prstGeom>
        <a:blipFill rotWithShape="1">
          <a:blip xmlns:r="http://schemas.openxmlformats.org/officeDocument/2006/relationships" r:embed="rId4">
            <a:extLst>
              <a:ext uri="{BEBA8EAE-BF5A-486C-A8C5-ECC9F3942E4B}">
                <a14:imgProps xmlns:a14="http://schemas.microsoft.com/office/drawing/2010/main">
                  <a14:imgLayer r:embed="rId5">
                    <a14:imgEffect>
                      <a14:saturation sat="101000"/>
                    </a14:imgEffect>
                  </a14:imgLayer>
                </a14:imgProps>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4E9084-A5EF-4632-B27A-8010A08D68E8}">
      <dsp:nvSpPr>
        <dsp:cNvPr id="0" name=""/>
        <dsp:cNvSpPr/>
      </dsp:nvSpPr>
      <dsp:spPr>
        <a:xfrm>
          <a:off x="3665108" y="1110247"/>
          <a:ext cx="1607901" cy="596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0" numCol="1" spcCol="1270" anchor="t" anchorCtr="0">
          <a:noAutofit/>
        </a:bodyPr>
        <a:lstStyle/>
        <a:p>
          <a:pPr lvl="0" algn="ctr" defTabSz="755650" rtl="0">
            <a:lnSpc>
              <a:spcPct val="90000"/>
            </a:lnSpc>
            <a:spcBef>
              <a:spcPct val="0"/>
            </a:spcBef>
            <a:spcAft>
              <a:spcPct val="35000"/>
            </a:spcAft>
          </a:pPr>
          <a:r>
            <a:rPr lang="en-GB" sz="1700" b="1" kern="1200" smtClean="0"/>
            <a:t>Energy</a:t>
          </a:r>
          <a:endParaRPr lang="en-GB" sz="1700" kern="1200"/>
        </a:p>
      </dsp:txBody>
      <dsp:txXfrm>
        <a:off x="3665108" y="1110247"/>
        <a:ext cx="1607901" cy="596531"/>
      </dsp:txXfrm>
    </dsp:sp>
    <dsp:sp modelId="{BF876187-F778-4E61-AEEC-AE632C400E03}">
      <dsp:nvSpPr>
        <dsp:cNvPr id="0" name=""/>
        <dsp:cNvSpPr/>
      </dsp:nvSpPr>
      <dsp:spPr>
        <a:xfrm>
          <a:off x="287495" y="1867569"/>
          <a:ext cx="1288089" cy="1107844"/>
        </a:xfrm>
        <a:prstGeom prst="roundRect">
          <a:avLst/>
        </a:prstGeom>
        <a:blipFill rotWithShape="1">
          <a:blip xmlns:r="http://schemas.openxmlformats.org/officeDocument/2006/relationships" r:embed="rId6">
            <a:extLst>
              <a:ext uri="{BEBA8EAE-BF5A-486C-A8C5-ECC9F3942E4B}">
                <a14:imgProps xmlns:a14="http://schemas.microsoft.com/office/drawing/2010/main">
                  <a14:imgLayer r:embed="rId7">
                    <a14:imgEffect>
                      <a14:saturation sat="101000"/>
                    </a14:imgEffect>
                  </a14:imgLayer>
                </a14:imgProps>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6337BE-8F0B-4C87-ADDB-BAC3EC44A06E}">
      <dsp:nvSpPr>
        <dsp:cNvPr id="0" name=""/>
        <dsp:cNvSpPr/>
      </dsp:nvSpPr>
      <dsp:spPr>
        <a:xfrm>
          <a:off x="127589" y="2975413"/>
          <a:ext cx="1607901" cy="596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0" numCol="1" spcCol="1270" anchor="t" anchorCtr="0">
          <a:noAutofit/>
        </a:bodyPr>
        <a:lstStyle/>
        <a:p>
          <a:pPr lvl="0" algn="ctr" defTabSz="755650" rtl="0">
            <a:lnSpc>
              <a:spcPct val="90000"/>
            </a:lnSpc>
            <a:spcBef>
              <a:spcPct val="0"/>
            </a:spcBef>
            <a:spcAft>
              <a:spcPct val="35000"/>
            </a:spcAft>
          </a:pPr>
          <a:r>
            <a:rPr lang="en-GB" sz="1700" b="1" kern="1200" smtClean="0"/>
            <a:t>Transport</a:t>
          </a:r>
          <a:endParaRPr lang="en-GB" sz="1700" kern="1200"/>
        </a:p>
      </dsp:txBody>
      <dsp:txXfrm>
        <a:off x="127589" y="2975413"/>
        <a:ext cx="1607901" cy="596531"/>
      </dsp:txXfrm>
    </dsp:sp>
    <dsp:sp modelId="{BD3EABB6-D8CA-4D97-BA9F-D1DAB665CA97}">
      <dsp:nvSpPr>
        <dsp:cNvPr id="0" name=""/>
        <dsp:cNvSpPr/>
      </dsp:nvSpPr>
      <dsp:spPr>
        <a:xfrm>
          <a:off x="2087721" y="1867569"/>
          <a:ext cx="1225156" cy="1107844"/>
        </a:xfrm>
        <a:prstGeom prst="roundRect">
          <a:avLst/>
        </a:prstGeom>
        <a:blipFill rotWithShape="1">
          <a:blip xmlns:r="http://schemas.openxmlformats.org/officeDocument/2006/relationships" r:embed="rId8">
            <a:extLst>
              <a:ext uri="{BEBA8EAE-BF5A-486C-A8C5-ECC9F3942E4B}">
                <a14:imgProps xmlns:a14="http://schemas.microsoft.com/office/drawing/2010/main">
                  <a14:imgLayer r:embed="rId9">
                    <a14:imgEffect>
                      <a14:saturation sat="101000"/>
                    </a14:imgEffect>
                  </a14:imgLayer>
                </a14:imgProps>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4EF089-8839-48AF-9AE8-D3B0038E4F60}">
      <dsp:nvSpPr>
        <dsp:cNvPr id="0" name=""/>
        <dsp:cNvSpPr/>
      </dsp:nvSpPr>
      <dsp:spPr>
        <a:xfrm>
          <a:off x="1896349" y="2975413"/>
          <a:ext cx="1607901" cy="596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0" numCol="1" spcCol="1270" anchor="t" anchorCtr="0">
          <a:noAutofit/>
        </a:bodyPr>
        <a:lstStyle/>
        <a:p>
          <a:pPr lvl="0" algn="ctr" defTabSz="755650" rtl="0">
            <a:lnSpc>
              <a:spcPct val="90000"/>
            </a:lnSpc>
            <a:spcBef>
              <a:spcPct val="0"/>
            </a:spcBef>
            <a:spcAft>
              <a:spcPct val="35000"/>
            </a:spcAft>
          </a:pPr>
          <a:r>
            <a:rPr lang="en-GB" sz="1700" b="1" kern="1200" smtClean="0"/>
            <a:t>Water</a:t>
          </a:r>
          <a:endParaRPr lang="en-GB" sz="1700" kern="1200"/>
        </a:p>
      </dsp:txBody>
      <dsp:txXfrm>
        <a:off x="1896349" y="2975413"/>
        <a:ext cx="1607901" cy="596531"/>
      </dsp:txXfrm>
    </dsp:sp>
    <dsp:sp modelId="{748A1992-1AAA-4743-BFFE-5BE574C54D7C}">
      <dsp:nvSpPr>
        <dsp:cNvPr id="0" name=""/>
        <dsp:cNvSpPr/>
      </dsp:nvSpPr>
      <dsp:spPr>
        <a:xfrm>
          <a:off x="3815873" y="1867569"/>
          <a:ext cx="1306371" cy="1107844"/>
        </a:xfrm>
        <a:prstGeom prst="roundRect">
          <a:avLst/>
        </a:prstGeom>
        <a:blipFill rotWithShape="1">
          <a:blip xmlns:r="http://schemas.openxmlformats.org/officeDocument/2006/relationships" r:embed="rId10">
            <a:extLst>
              <a:ext uri="{BEBA8EAE-BF5A-486C-A8C5-ECC9F3942E4B}">
                <a14:imgProps xmlns:a14="http://schemas.microsoft.com/office/drawing/2010/main">
                  <a14:imgLayer r:embed="rId11">
                    <a14:imgEffect>
                      <a14:saturation sat="101000"/>
                    </a14:imgEffect>
                  </a14:imgLayer>
                </a14:imgProps>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A988E9-E80E-49E4-B5B2-2EB2BD42D3C5}">
      <dsp:nvSpPr>
        <dsp:cNvPr id="0" name=""/>
        <dsp:cNvSpPr/>
      </dsp:nvSpPr>
      <dsp:spPr>
        <a:xfrm>
          <a:off x="3665108" y="2975413"/>
          <a:ext cx="1607901" cy="596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0" numCol="1" spcCol="1270" anchor="t" anchorCtr="0">
          <a:noAutofit/>
        </a:bodyPr>
        <a:lstStyle/>
        <a:p>
          <a:pPr lvl="0" algn="ctr" defTabSz="755650" rtl="0">
            <a:lnSpc>
              <a:spcPct val="90000"/>
            </a:lnSpc>
            <a:spcBef>
              <a:spcPct val="0"/>
            </a:spcBef>
            <a:spcAft>
              <a:spcPct val="35000"/>
            </a:spcAft>
          </a:pPr>
          <a:r>
            <a:rPr lang="en-GB" sz="1700" b="1" kern="1200" smtClean="0"/>
            <a:t>Materials</a:t>
          </a:r>
          <a:endParaRPr lang="en-GB" sz="1700" kern="1200"/>
        </a:p>
      </dsp:txBody>
      <dsp:txXfrm>
        <a:off x="3665108" y="2975413"/>
        <a:ext cx="1607901" cy="596531"/>
      </dsp:txXfrm>
    </dsp:sp>
    <dsp:sp modelId="{7AF191FD-D047-4FF9-9C5F-99DEAE2525F3}">
      <dsp:nvSpPr>
        <dsp:cNvPr id="0" name=""/>
        <dsp:cNvSpPr/>
      </dsp:nvSpPr>
      <dsp:spPr>
        <a:xfrm>
          <a:off x="287495" y="3732734"/>
          <a:ext cx="1288089" cy="1107844"/>
        </a:xfrm>
        <a:prstGeom prst="roundRect">
          <a:avLst/>
        </a:prstGeom>
        <a:blipFill rotWithShape="1">
          <a:blip xmlns:r="http://schemas.openxmlformats.org/officeDocument/2006/relationships" r:embed="rId12">
            <a:extLst>
              <a:ext uri="{BEBA8EAE-BF5A-486C-A8C5-ECC9F3942E4B}">
                <a14:imgProps xmlns:a14="http://schemas.microsoft.com/office/drawing/2010/main">
                  <a14:imgLayer r:embed="rId13">
                    <a14:imgEffect>
                      <a14:saturation sat="101000"/>
                    </a14:imgEffect>
                  </a14:imgLayer>
                </a14:imgProps>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8983DC-0185-4945-8527-ED2928549A6F}">
      <dsp:nvSpPr>
        <dsp:cNvPr id="0" name=""/>
        <dsp:cNvSpPr/>
      </dsp:nvSpPr>
      <dsp:spPr>
        <a:xfrm>
          <a:off x="127589" y="4840579"/>
          <a:ext cx="1607901" cy="596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0" numCol="1" spcCol="1270" anchor="t" anchorCtr="0">
          <a:noAutofit/>
        </a:bodyPr>
        <a:lstStyle/>
        <a:p>
          <a:pPr lvl="0" algn="ctr" defTabSz="755650" rtl="0">
            <a:lnSpc>
              <a:spcPct val="90000"/>
            </a:lnSpc>
            <a:spcBef>
              <a:spcPct val="0"/>
            </a:spcBef>
            <a:spcAft>
              <a:spcPct val="35000"/>
            </a:spcAft>
          </a:pPr>
          <a:r>
            <a:rPr lang="en-GB" sz="1700" b="1" kern="1200" smtClean="0"/>
            <a:t>Waste</a:t>
          </a:r>
          <a:endParaRPr lang="en-GB" sz="1700" kern="1200"/>
        </a:p>
      </dsp:txBody>
      <dsp:txXfrm>
        <a:off x="127589" y="4840579"/>
        <a:ext cx="1607901" cy="596531"/>
      </dsp:txXfrm>
    </dsp:sp>
    <dsp:sp modelId="{0B7F423E-178A-4B40-9729-DF449ECBB2A4}">
      <dsp:nvSpPr>
        <dsp:cNvPr id="0" name=""/>
        <dsp:cNvSpPr/>
      </dsp:nvSpPr>
      <dsp:spPr>
        <a:xfrm>
          <a:off x="2087721" y="3732734"/>
          <a:ext cx="1225156" cy="1107844"/>
        </a:xfrm>
        <a:prstGeom prst="roundRect">
          <a:avLst/>
        </a:prstGeom>
        <a:blipFill rotWithShape="1">
          <a:blip xmlns:r="http://schemas.openxmlformats.org/officeDocument/2006/relationships" r:embed="rId14">
            <a:extLst>
              <a:ext uri="{BEBA8EAE-BF5A-486C-A8C5-ECC9F3942E4B}">
                <a14:imgProps xmlns:a14="http://schemas.microsoft.com/office/drawing/2010/main">
                  <a14:imgLayer r:embed="rId15">
                    <a14:imgEffect>
                      <a14:saturation sat="101000"/>
                    </a14:imgEffect>
                  </a14:imgLayer>
                </a14:imgProps>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51B113-75A0-4E9B-9E81-698149824CCE}">
      <dsp:nvSpPr>
        <dsp:cNvPr id="0" name=""/>
        <dsp:cNvSpPr/>
      </dsp:nvSpPr>
      <dsp:spPr>
        <a:xfrm>
          <a:off x="1896349" y="4840579"/>
          <a:ext cx="1607901" cy="596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0" numCol="1" spcCol="1270" anchor="t" anchorCtr="0">
          <a:noAutofit/>
        </a:bodyPr>
        <a:lstStyle/>
        <a:p>
          <a:pPr lvl="0" algn="ctr" defTabSz="755650" rtl="0">
            <a:lnSpc>
              <a:spcPct val="90000"/>
            </a:lnSpc>
            <a:spcBef>
              <a:spcPct val="0"/>
            </a:spcBef>
            <a:spcAft>
              <a:spcPct val="35000"/>
            </a:spcAft>
          </a:pPr>
          <a:r>
            <a:rPr lang="en-GB" sz="1700" b="1" kern="1200" smtClean="0"/>
            <a:t>Land Use and Ecology</a:t>
          </a:r>
          <a:endParaRPr lang="en-GB" sz="1700" kern="1200"/>
        </a:p>
      </dsp:txBody>
      <dsp:txXfrm>
        <a:off x="1896349" y="4840579"/>
        <a:ext cx="1607901" cy="596531"/>
      </dsp:txXfrm>
    </dsp:sp>
    <dsp:sp modelId="{61E9BA9C-BF98-42F6-A05C-2AB3A79D1E1E}">
      <dsp:nvSpPr>
        <dsp:cNvPr id="0" name=""/>
        <dsp:cNvSpPr/>
      </dsp:nvSpPr>
      <dsp:spPr>
        <a:xfrm>
          <a:off x="3815873" y="3732734"/>
          <a:ext cx="1306371" cy="1107844"/>
        </a:xfrm>
        <a:prstGeom prst="roundRect">
          <a:avLst/>
        </a:prstGeom>
        <a:blipFill rotWithShape="1">
          <a:blip xmlns:r="http://schemas.openxmlformats.org/officeDocument/2006/relationships" r:embed="rId16">
            <a:extLst>
              <a:ext uri="{BEBA8EAE-BF5A-486C-A8C5-ECC9F3942E4B}">
                <a14:imgProps xmlns:a14="http://schemas.microsoft.com/office/drawing/2010/main">
                  <a14:imgLayer r:embed="rId17">
                    <a14:imgEffect>
                      <a14:saturation sat="101000"/>
                    </a14:imgEffect>
                  </a14:imgLayer>
                </a14:imgProps>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32E390-9E8D-45A5-9276-1E19367907AC}">
      <dsp:nvSpPr>
        <dsp:cNvPr id="0" name=""/>
        <dsp:cNvSpPr/>
      </dsp:nvSpPr>
      <dsp:spPr>
        <a:xfrm>
          <a:off x="3665108" y="4840579"/>
          <a:ext cx="1607901" cy="596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0" numCol="1" spcCol="1270" anchor="t" anchorCtr="0">
          <a:noAutofit/>
        </a:bodyPr>
        <a:lstStyle/>
        <a:p>
          <a:pPr lvl="0" algn="ctr" defTabSz="755650" rtl="0">
            <a:lnSpc>
              <a:spcPct val="90000"/>
            </a:lnSpc>
            <a:spcBef>
              <a:spcPct val="0"/>
            </a:spcBef>
            <a:spcAft>
              <a:spcPct val="35000"/>
            </a:spcAft>
          </a:pPr>
          <a:r>
            <a:rPr lang="en-GB" sz="1700" b="1" kern="1200" smtClean="0"/>
            <a:t>Pollution</a:t>
          </a:r>
          <a:endParaRPr lang="en-GB" sz="1700" kern="1200"/>
        </a:p>
      </dsp:txBody>
      <dsp:txXfrm>
        <a:off x="3665108" y="4840579"/>
        <a:ext cx="1607901" cy="596531"/>
      </dsp:txXfrm>
    </dsp:sp>
  </dsp:spTree>
</dsp:drawing>
</file>

<file path=ppt/diagrams/layout1.xml><?xml version="1.0" encoding="utf-8"?>
<dgm:layoutDef xmlns:dgm="http://schemas.openxmlformats.org/drawingml/2006/diagram" xmlns:a="http://schemas.openxmlformats.org/drawingml/2006/main" uniqueId="urn:microsoft.com/office/officeart/2005/8/layout/pList1#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685800" y="2130425"/>
            <a:ext cx="7772400" cy="1470025"/>
          </a:xfrm>
        </p:spPr>
        <p:txBody>
          <a:bodyPr/>
          <a:lstStyle/>
          <a:p>
            <a:r>
              <a:rPr lang="es-ES" smtClean="0"/>
              <a:t>Haga clic para modificar el estilo de título del patrón</a:t>
            </a:r>
            <a:endParaRPr lang="es-ES"/>
          </a:p>
        </p:txBody>
      </p:sp>
      <p:sp>
        <p:nvSpPr>
          <p:cNvPr id="3" name="2 Subtítulo"/>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smtClean="0"/>
              <a:t>Haga clic para modificar el estilo de subtítulo del patrón</a:t>
            </a:r>
            <a:endParaRPr lang="es-ES"/>
          </a:p>
        </p:txBody>
      </p:sp>
      <p:sp>
        <p:nvSpPr>
          <p:cNvPr id="4" name="3 Marcador de fecha"/>
          <p:cNvSpPr>
            <a:spLocks noGrp="1"/>
          </p:cNvSpPr>
          <p:nvPr>
            <p:ph type="dt" sz="half" idx="10"/>
          </p:nvPr>
        </p:nvSpPr>
        <p:spPr/>
        <p:txBody>
          <a:bodyPr/>
          <a:lstStyle/>
          <a:p>
            <a:fld id="{84505C88-635F-4625-B620-FFCA6BEEF600}" type="datetimeFigureOut">
              <a:rPr lang="es-ES" smtClean="0"/>
              <a:pPr/>
              <a:t>05/03/2019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contenido"/>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84505C88-635F-4625-B620-FFCA6BEEF600}" type="datetimeFigureOut">
              <a:rPr lang="es-ES" smtClean="0"/>
              <a:pPr/>
              <a:t>05/03/2019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722313" y="4406900"/>
            <a:ext cx="7772400" cy="1362075"/>
          </a:xfrm>
        </p:spPr>
        <p:txBody>
          <a:bodyPr anchor="t"/>
          <a:lstStyle>
            <a:lvl1pPr algn="l">
              <a:defRPr sz="4000" b="1" cap="all"/>
            </a:lvl1p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3 Marcador de fecha"/>
          <p:cNvSpPr>
            <a:spLocks noGrp="1"/>
          </p:cNvSpPr>
          <p:nvPr>
            <p:ph type="dt" sz="half" idx="10"/>
          </p:nvPr>
        </p:nvSpPr>
        <p:spPr/>
        <p:txBody>
          <a:bodyPr/>
          <a:lstStyle/>
          <a:p>
            <a:fld id="{84505C88-635F-4625-B620-FFCA6BEEF600}" type="datetimeFigureOut">
              <a:rPr lang="es-ES" smtClean="0"/>
              <a:pPr/>
              <a:t>05/03/2019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contenido"/>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contenido"/>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5" name="4 Marcador de fecha"/>
          <p:cNvSpPr>
            <a:spLocks noGrp="1"/>
          </p:cNvSpPr>
          <p:nvPr>
            <p:ph type="dt" sz="half" idx="10"/>
          </p:nvPr>
        </p:nvSpPr>
        <p:spPr/>
        <p:txBody>
          <a:bodyPr/>
          <a:lstStyle/>
          <a:p>
            <a:fld id="{84505C88-635F-4625-B620-FFCA6BEEF600}" type="datetimeFigureOut">
              <a:rPr lang="es-ES" smtClean="0"/>
              <a:pPr/>
              <a:t>05/03/2019</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3 Marcador de contenido"/>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5" name="4 Marcador de texto"/>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5 Marcador de contenido"/>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7" name="6 Marcador de fecha"/>
          <p:cNvSpPr>
            <a:spLocks noGrp="1"/>
          </p:cNvSpPr>
          <p:nvPr>
            <p:ph type="dt" sz="half" idx="10"/>
          </p:nvPr>
        </p:nvSpPr>
        <p:spPr/>
        <p:txBody>
          <a:bodyPr/>
          <a:lstStyle/>
          <a:p>
            <a:fld id="{84505C88-635F-4625-B620-FFCA6BEEF600}" type="datetimeFigureOut">
              <a:rPr lang="es-ES" smtClean="0"/>
              <a:pPr/>
              <a:t>05/03/2019</a:t>
            </a:fld>
            <a:endParaRPr lang="es-ES"/>
          </a:p>
        </p:txBody>
      </p:sp>
      <p:sp>
        <p:nvSpPr>
          <p:cNvPr id="8" name="7 Marcador de pie de página"/>
          <p:cNvSpPr>
            <a:spLocks noGrp="1"/>
          </p:cNvSpPr>
          <p:nvPr>
            <p:ph type="ftr" sz="quarter" idx="11"/>
          </p:nvPr>
        </p:nvSpPr>
        <p:spPr/>
        <p:txBody>
          <a:bodyPr/>
          <a:lstStyle/>
          <a:p>
            <a:endParaRPr lang="es-ES"/>
          </a:p>
        </p:txBody>
      </p:sp>
      <p:sp>
        <p:nvSpPr>
          <p:cNvPr id="9" name="8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fecha"/>
          <p:cNvSpPr>
            <a:spLocks noGrp="1"/>
          </p:cNvSpPr>
          <p:nvPr>
            <p:ph type="dt" sz="half" idx="10"/>
          </p:nvPr>
        </p:nvSpPr>
        <p:spPr/>
        <p:txBody>
          <a:bodyPr/>
          <a:lstStyle/>
          <a:p>
            <a:fld id="{84505C88-635F-4625-B620-FFCA6BEEF600}" type="datetimeFigureOut">
              <a:rPr lang="es-ES" smtClean="0"/>
              <a:pPr/>
              <a:t>05/03/2019</a:t>
            </a:fld>
            <a:endParaRPr lang="es-ES"/>
          </a:p>
        </p:txBody>
      </p:sp>
      <p:sp>
        <p:nvSpPr>
          <p:cNvPr id="4" name="3 Marcador de pie de página"/>
          <p:cNvSpPr>
            <a:spLocks noGrp="1"/>
          </p:cNvSpPr>
          <p:nvPr>
            <p:ph type="ftr" sz="quarter" idx="11"/>
          </p:nvPr>
        </p:nvSpPr>
        <p:spPr/>
        <p:txBody>
          <a:bodyPr/>
          <a:lstStyle/>
          <a:p>
            <a:endParaRPr lang="es-ES"/>
          </a:p>
        </p:txBody>
      </p:sp>
      <p:sp>
        <p:nvSpPr>
          <p:cNvPr id="5" name="4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1 Marcador de fecha"/>
          <p:cNvSpPr>
            <a:spLocks noGrp="1"/>
          </p:cNvSpPr>
          <p:nvPr>
            <p:ph type="dt" sz="half" idx="10"/>
          </p:nvPr>
        </p:nvSpPr>
        <p:spPr/>
        <p:txBody>
          <a:bodyPr/>
          <a:lstStyle/>
          <a:p>
            <a:fld id="{84505C88-635F-4625-B620-FFCA6BEEF600}" type="datetimeFigureOut">
              <a:rPr lang="es-ES" smtClean="0"/>
              <a:pPr/>
              <a:t>05/03/2019</a:t>
            </a:fld>
            <a:endParaRPr lang="es-ES"/>
          </a:p>
        </p:txBody>
      </p:sp>
      <p:sp>
        <p:nvSpPr>
          <p:cNvPr id="3" name="2 Marcador de pie de página"/>
          <p:cNvSpPr>
            <a:spLocks noGrp="1"/>
          </p:cNvSpPr>
          <p:nvPr>
            <p:ph type="ftr" sz="quarter" idx="11"/>
          </p:nvPr>
        </p:nvSpPr>
        <p:spPr/>
        <p:txBody>
          <a:bodyPr/>
          <a:lstStyle/>
          <a:p>
            <a:endParaRPr lang="es-ES"/>
          </a:p>
        </p:txBody>
      </p:sp>
      <p:sp>
        <p:nvSpPr>
          <p:cNvPr id="4" name="3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3050"/>
            <a:ext cx="3008313" cy="1162050"/>
          </a:xfrm>
        </p:spPr>
        <p:txBody>
          <a:bodyPr anchor="b"/>
          <a:lstStyle>
            <a:lvl1pPr algn="l">
              <a:defRPr sz="2000" b="1"/>
            </a:lvl1pPr>
          </a:lstStyle>
          <a:p>
            <a:r>
              <a:rPr lang="es-ES" smtClean="0"/>
              <a:t>Haga clic para modificar el estilo de título del patrón</a:t>
            </a:r>
            <a:endParaRPr lang="es-ES"/>
          </a:p>
        </p:txBody>
      </p:sp>
      <p:sp>
        <p:nvSpPr>
          <p:cNvPr id="3" name="2 Marcador de contenido"/>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texto"/>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84505C88-635F-4625-B620-FFCA6BEEF600}" type="datetimeFigureOut">
              <a:rPr lang="es-ES" smtClean="0"/>
              <a:pPr/>
              <a:t>05/03/2019</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1792288" y="4800600"/>
            <a:ext cx="5486400" cy="566738"/>
          </a:xfrm>
        </p:spPr>
        <p:txBody>
          <a:bodyPr anchor="b"/>
          <a:lstStyle>
            <a:lvl1pPr algn="l">
              <a:defRPr sz="2000" b="1"/>
            </a:lvl1pPr>
          </a:lstStyle>
          <a:p>
            <a:r>
              <a:rPr lang="es-ES" smtClean="0"/>
              <a:t>Haga clic para modificar el estilo de título del patrón</a:t>
            </a:r>
            <a:endParaRPr lang="es-ES"/>
          </a:p>
        </p:txBody>
      </p:sp>
      <p:sp>
        <p:nvSpPr>
          <p:cNvPr id="3" name="2 Marcador de posición de imagen"/>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
          </a:p>
        </p:txBody>
      </p:sp>
      <p:sp>
        <p:nvSpPr>
          <p:cNvPr id="4" name="3 Marcador de texto"/>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84505C88-635F-4625-B620-FFCA6BEEF600}" type="datetimeFigureOut">
              <a:rPr lang="es-ES" smtClean="0"/>
              <a:pPr/>
              <a:t>05/03/2019</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texto vertical"/>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84505C88-635F-4625-B620-FFCA6BEEF600}" type="datetimeFigureOut">
              <a:rPr lang="es-ES" smtClean="0"/>
              <a:pPr/>
              <a:t>05/03/2019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629400" y="274638"/>
            <a:ext cx="2057400" cy="5851525"/>
          </a:xfrm>
        </p:spPr>
        <p:txBody>
          <a:bodyPr vert="eaVert"/>
          <a:lstStyle/>
          <a:p>
            <a:r>
              <a:rPr lang="es-ES" smtClean="0"/>
              <a:t>Haga clic para modificar el estilo de título del patrón</a:t>
            </a:r>
            <a:endParaRPr lang="es-ES"/>
          </a:p>
        </p:txBody>
      </p:sp>
      <p:sp>
        <p:nvSpPr>
          <p:cNvPr id="3" name="2 Marcador de texto vertical"/>
          <p:cNvSpPr>
            <a:spLocks noGrp="1"/>
          </p:cNvSpPr>
          <p:nvPr>
            <p:ph type="body" orient="vert" idx="1"/>
          </p:nvPr>
        </p:nvSpPr>
        <p:spPr>
          <a:xfrm>
            <a:off x="457200" y="274638"/>
            <a:ext cx="6019800" cy="5851525"/>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84505C88-635F-4625-B620-FFCA6BEEF600}" type="datetimeFigureOut">
              <a:rPr lang="es-ES" smtClean="0"/>
              <a:pPr/>
              <a:t>05/03/2019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49F0F5C6-3350-4696-982C-F8884B07FB8B}" type="slidenum">
              <a:rPr lang="es-ES" smtClean="0"/>
              <a:pPr/>
              <a:t>‹#›</a:t>
            </a:fld>
            <a:endParaRPr lang="es-E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1 Marcador de título"/>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505C88-635F-4625-B620-FFCA6BEEF600}" type="datetimeFigureOut">
              <a:rPr lang="es-ES" smtClean="0"/>
              <a:pPr/>
              <a:t>05/03/2019</a:t>
            </a:fld>
            <a:endParaRPr lang="es-ES"/>
          </a:p>
        </p:txBody>
      </p:sp>
      <p:sp>
        <p:nvSpPr>
          <p:cNvPr id="5" name="4 Marcador de pie de página"/>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
          </a:p>
        </p:txBody>
      </p:sp>
      <p:sp>
        <p:nvSpPr>
          <p:cNvPr id="6" name="5 Marcador de número de diapositiva"/>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F0F5C6-3350-4696-982C-F8884B07FB8B}" type="slidenum">
              <a:rPr lang="es-ES" smtClean="0"/>
              <a:pPr/>
              <a:t>‹#›</a:t>
            </a:fld>
            <a:endParaRPr lang="es-E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e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8.jpe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BREEAM-UK-NC-2014-Guidance-Note-GN10-Mixed-Use-May-2014-v0.0.pdf" TargetMode="Externa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hyperlink" Target="http://www.breeam.com/projects/" TargetMode="External"/><Relationship Id="rId2" Type="http://schemas.openxmlformats.org/officeDocument/2006/relationships/hyperlink" Target="http://www.greenbooklive.com/" TargetMode="Externa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hyperlink" Target="http://www.gov.uk/government/publications/code-for-sustainable-homes-technical-guidance" TargetMode="External"/><Relationship Id="rId2" Type="http://schemas.openxmlformats.org/officeDocument/2006/relationships/hyperlink" Target="http://www.homequalitymark.com/" TargetMode="Externa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hyperlink" Target="http://www.breeam.com/new-construction" TargetMode="External"/><Relationship Id="rId2" Type="http://schemas.openxmlformats.org/officeDocument/2006/relationships/hyperlink" Target="http://www.breeam.com/uk-new-construction" TargetMode="Externa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hyperlink" Target="http://breeaminuse.breeam.org/" TargetMode="External"/><Relationship Id="rId2" Type="http://schemas.openxmlformats.org/officeDocument/2006/relationships/hyperlink" Target="http://www.breeam.com/projects"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hyperlink" Target="http://www.thecsh.co.uk/"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greenbooklive.com/" TargetMode="Externa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5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a:t>
            </a:fld>
            <a:endParaRPr lang="en-GB"/>
          </a:p>
        </p:txBody>
      </p:sp>
      <p:pic>
        <p:nvPicPr>
          <p:cNvPr id="12" name="Picture 2" descr="UW Trinity Saint David logo"/>
          <p:cNvPicPr>
            <a:picLocks noChangeAspect="1" noChangeArrowheads="1"/>
          </p:cNvPicPr>
          <p:nvPr/>
        </p:nvPicPr>
        <p:blipFill>
          <a:blip r:embed="rId2" cstate="print"/>
          <a:srcRect/>
          <a:stretch>
            <a:fillRect/>
          </a:stretch>
        </p:blipFill>
        <p:spPr bwMode="auto">
          <a:xfrm>
            <a:off x="6444208" y="782544"/>
            <a:ext cx="1881758" cy="752703"/>
          </a:xfrm>
          <a:prstGeom prst="rect">
            <a:avLst/>
          </a:prstGeom>
          <a:solidFill>
            <a:schemeClr val="bg1"/>
          </a:solidFill>
          <a:ln>
            <a:solidFill>
              <a:schemeClr val="bg1"/>
            </a:solidFill>
          </a:ln>
        </p:spPr>
      </p:pic>
      <p:sp>
        <p:nvSpPr>
          <p:cNvPr id="13" name="5 CuadroTexto"/>
          <p:cNvSpPr txBox="1"/>
          <p:nvPr/>
        </p:nvSpPr>
        <p:spPr>
          <a:xfrm>
            <a:off x="3203848" y="5661248"/>
            <a:ext cx="2664296" cy="369332"/>
          </a:xfrm>
          <a:prstGeom prst="rect">
            <a:avLst/>
          </a:prstGeom>
          <a:noFill/>
        </p:spPr>
        <p:txBody>
          <a:bodyPr wrap="square" rtlCol="0">
            <a:spAutoFit/>
          </a:bodyPr>
          <a:lstStyle/>
          <a:p>
            <a:pPr algn="ctr"/>
            <a:r>
              <a:rPr lang="es-ES_tradnl" b="1" dirty="0" smtClean="0"/>
              <a:t>Juan A </a:t>
            </a:r>
            <a:r>
              <a:rPr lang="es-ES_tradnl" b="1" dirty="0" err="1" smtClean="0"/>
              <a:t>Ferriz</a:t>
            </a:r>
            <a:r>
              <a:rPr lang="es-ES_tradnl" b="1" dirty="0" smtClean="0"/>
              <a:t>-Papi</a:t>
            </a:r>
          </a:p>
        </p:txBody>
      </p:sp>
      <p:pic>
        <p:nvPicPr>
          <p:cNvPr id="1026" name="Picture 2" descr="http://static1.squarespace.com/static/527e3a32e4b0aea5e05696e7/53500484e4b0a74166d75886/5350cf3fe4b0c64d5e6c0921/1414064062705/stock-photo-1638718-natural-ventilation-1.jpg?format=2500w"/>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8063" y="776864"/>
            <a:ext cx="3047314" cy="71096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899592" y="1988840"/>
            <a:ext cx="7426374" cy="584775"/>
          </a:xfrm>
          <a:prstGeom prst="rect">
            <a:avLst/>
          </a:prstGeom>
          <a:noFill/>
        </p:spPr>
        <p:txBody>
          <a:bodyPr wrap="square" rtlCol="0">
            <a:spAutoFit/>
          </a:bodyPr>
          <a:lstStyle/>
          <a:p>
            <a:r>
              <a:rPr lang="en-GB" sz="3200" b="1" dirty="0" smtClean="0">
                <a:solidFill>
                  <a:srgbClr val="6CB46F"/>
                </a:solidFill>
              </a:rPr>
              <a:t>BREEAM UK New Construction Assessment</a:t>
            </a:r>
            <a:endParaRPr lang="en-GB" sz="3200" b="1" dirty="0">
              <a:solidFill>
                <a:srgbClr val="6CB46F"/>
              </a:solidFill>
            </a:endParaRPr>
          </a:p>
        </p:txBody>
      </p:sp>
      <p:sp>
        <p:nvSpPr>
          <p:cNvPr id="3" name="TextBox 2"/>
          <p:cNvSpPr txBox="1"/>
          <p:nvPr/>
        </p:nvSpPr>
        <p:spPr>
          <a:xfrm>
            <a:off x="1916916" y="3369716"/>
            <a:ext cx="5238159" cy="1569660"/>
          </a:xfrm>
          <a:prstGeom prst="rect">
            <a:avLst/>
          </a:prstGeom>
          <a:noFill/>
        </p:spPr>
        <p:txBody>
          <a:bodyPr wrap="square" rtlCol="0">
            <a:spAutoFit/>
          </a:bodyPr>
          <a:lstStyle/>
          <a:p>
            <a:pPr algn="ctr"/>
            <a:r>
              <a:rPr lang="en-GB" sz="4800" b="1" dirty="0" smtClean="0">
                <a:solidFill>
                  <a:srgbClr val="6CB46F"/>
                </a:solidFill>
              </a:rPr>
              <a:t>BREEAM CERTIFICATE</a:t>
            </a:r>
            <a:endParaRPr lang="en-GB" sz="4800" b="1" dirty="0">
              <a:solidFill>
                <a:srgbClr val="6CB46F"/>
              </a:solidFill>
            </a:endParaRPr>
          </a:p>
        </p:txBody>
      </p:sp>
    </p:spTree>
    <p:extLst>
      <p:ext uri="{BB962C8B-B14F-4D97-AF65-F5344CB8AC3E}">
        <p14:creationId xmlns:p14="http://schemas.microsoft.com/office/powerpoint/2010/main" val="17826960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2</a:t>
            </a:fld>
            <a:endParaRPr lang="en-GB"/>
          </a:p>
        </p:txBody>
      </p:sp>
      <p:pic>
        <p:nvPicPr>
          <p:cNvPr id="11" name="Picture 2" descr="http://static1.squarespace.com/static/527e3a32e4b0aea5e05696e7/53500484e4b0a74166d75886/5350cf3fe4b0c64d5e6c0921/1414064062705/stock-photo-1638718-natural-ventilation-1.jpg?format=2500w"/>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3212976"/>
            <a:ext cx="2736304" cy="638408"/>
          </a:xfrm>
          <a:prstGeom prst="rect">
            <a:avLst/>
          </a:prstGeom>
          <a:noFill/>
          <a:extLst>
            <a:ext uri="{909E8E84-426E-40DD-AFC4-6F175D3DCCD1}">
              <a14:hiddenFill xmlns:a14="http://schemas.microsoft.com/office/drawing/2010/main">
                <a:solidFill>
                  <a:srgbClr val="FFFFFF"/>
                </a:solidFill>
              </a14:hiddenFill>
            </a:ext>
          </a:extLst>
        </p:spPr>
      </p:pic>
      <p:sp>
        <p:nvSpPr>
          <p:cNvPr id="3" name="Oval 2"/>
          <p:cNvSpPr/>
          <p:nvPr/>
        </p:nvSpPr>
        <p:spPr>
          <a:xfrm>
            <a:off x="2843808" y="2708920"/>
            <a:ext cx="3384376" cy="1656184"/>
          </a:xfrm>
          <a:prstGeom prst="ellipse">
            <a:avLst/>
          </a:prstGeom>
          <a:noFill/>
          <a:ln>
            <a:solidFill>
              <a:srgbClr val="00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p:cNvCxnSpPr>
            <a:stCxn id="3" idx="0"/>
          </p:cNvCxnSpPr>
          <p:nvPr/>
        </p:nvCxnSpPr>
        <p:spPr>
          <a:xfrm flipV="1">
            <a:off x="4535996" y="1988840"/>
            <a:ext cx="0" cy="720080"/>
          </a:xfrm>
          <a:prstGeom prst="straightConnector1">
            <a:avLst/>
          </a:prstGeom>
          <a:ln w="19050">
            <a:solidFill>
              <a:srgbClr val="0099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3" idx="7"/>
          </p:cNvCxnSpPr>
          <p:nvPr/>
        </p:nvCxnSpPr>
        <p:spPr>
          <a:xfrm flipV="1">
            <a:off x="5732554" y="2491938"/>
            <a:ext cx="495630" cy="459525"/>
          </a:xfrm>
          <a:prstGeom prst="straightConnector1">
            <a:avLst/>
          </a:prstGeom>
          <a:ln>
            <a:solidFill>
              <a:srgbClr val="0099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flipV="1">
            <a:off x="2843808" y="2491938"/>
            <a:ext cx="495632" cy="459525"/>
          </a:xfrm>
          <a:prstGeom prst="straightConnector1">
            <a:avLst/>
          </a:prstGeom>
          <a:ln>
            <a:solidFill>
              <a:srgbClr val="00990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stCxn id="3" idx="3"/>
          </p:cNvCxnSpPr>
          <p:nvPr/>
        </p:nvCxnSpPr>
        <p:spPr>
          <a:xfrm flipH="1">
            <a:off x="2843808" y="4122561"/>
            <a:ext cx="495630" cy="530575"/>
          </a:xfrm>
          <a:prstGeom prst="straightConnector1">
            <a:avLst/>
          </a:prstGeom>
          <a:ln>
            <a:solidFill>
              <a:srgbClr val="009900"/>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a:stCxn id="3" idx="5"/>
          </p:cNvCxnSpPr>
          <p:nvPr/>
        </p:nvCxnSpPr>
        <p:spPr>
          <a:xfrm>
            <a:off x="5732554" y="4122561"/>
            <a:ext cx="495630" cy="504056"/>
          </a:xfrm>
          <a:prstGeom prst="straightConnector1">
            <a:avLst/>
          </a:prstGeom>
          <a:ln>
            <a:solidFill>
              <a:srgbClr val="00990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1139939" y="1796430"/>
            <a:ext cx="2264039" cy="830997"/>
          </a:xfrm>
          <a:prstGeom prst="rect">
            <a:avLst/>
          </a:prstGeom>
          <a:noFill/>
        </p:spPr>
        <p:txBody>
          <a:bodyPr wrap="square" rtlCol="0">
            <a:spAutoFit/>
          </a:bodyPr>
          <a:lstStyle/>
          <a:p>
            <a:r>
              <a:rPr lang="en-GB" sz="2400" b="1" dirty="0" smtClean="0">
                <a:solidFill>
                  <a:srgbClr val="009900"/>
                </a:solidFill>
              </a:rPr>
              <a:t>Certification scheme</a:t>
            </a:r>
            <a:endParaRPr lang="en-GB" sz="2400" b="1" dirty="0">
              <a:solidFill>
                <a:srgbClr val="009900"/>
              </a:solidFill>
            </a:endParaRPr>
          </a:p>
        </p:txBody>
      </p:sp>
      <p:sp>
        <p:nvSpPr>
          <p:cNvPr id="28" name="TextBox 27"/>
          <p:cNvSpPr txBox="1"/>
          <p:nvPr/>
        </p:nvSpPr>
        <p:spPr>
          <a:xfrm>
            <a:off x="3815916" y="1484784"/>
            <a:ext cx="1476164" cy="461665"/>
          </a:xfrm>
          <a:prstGeom prst="rect">
            <a:avLst/>
          </a:prstGeom>
          <a:noFill/>
        </p:spPr>
        <p:txBody>
          <a:bodyPr wrap="square" rtlCol="0">
            <a:spAutoFit/>
          </a:bodyPr>
          <a:lstStyle/>
          <a:p>
            <a:r>
              <a:rPr lang="en-GB" sz="2400" b="1" dirty="0" smtClean="0">
                <a:solidFill>
                  <a:srgbClr val="009900"/>
                </a:solidFill>
              </a:rPr>
              <a:t>Voluntary</a:t>
            </a:r>
            <a:endParaRPr lang="en-GB" sz="2400" b="1" dirty="0">
              <a:solidFill>
                <a:srgbClr val="009900"/>
              </a:solidFill>
            </a:endParaRPr>
          </a:p>
        </p:txBody>
      </p:sp>
      <p:sp>
        <p:nvSpPr>
          <p:cNvPr id="29" name="TextBox 28"/>
          <p:cNvSpPr txBox="1"/>
          <p:nvPr/>
        </p:nvSpPr>
        <p:spPr>
          <a:xfrm>
            <a:off x="6344621" y="1796429"/>
            <a:ext cx="2160240" cy="830997"/>
          </a:xfrm>
          <a:prstGeom prst="rect">
            <a:avLst/>
          </a:prstGeom>
          <a:noFill/>
        </p:spPr>
        <p:txBody>
          <a:bodyPr wrap="square" rtlCol="0">
            <a:spAutoFit/>
          </a:bodyPr>
          <a:lstStyle/>
          <a:p>
            <a:r>
              <a:rPr lang="en-GB" sz="2400" b="1" dirty="0" smtClean="0">
                <a:solidFill>
                  <a:srgbClr val="009900"/>
                </a:solidFill>
              </a:rPr>
              <a:t>Independent &amp; credible</a:t>
            </a:r>
            <a:endParaRPr lang="en-GB" sz="2400" b="1" dirty="0">
              <a:solidFill>
                <a:srgbClr val="009900"/>
              </a:solidFill>
            </a:endParaRPr>
          </a:p>
        </p:txBody>
      </p:sp>
      <p:sp>
        <p:nvSpPr>
          <p:cNvPr id="30" name="TextBox 29"/>
          <p:cNvSpPr txBox="1"/>
          <p:nvPr/>
        </p:nvSpPr>
        <p:spPr>
          <a:xfrm>
            <a:off x="6102170" y="4653136"/>
            <a:ext cx="1692187" cy="461665"/>
          </a:xfrm>
          <a:prstGeom prst="rect">
            <a:avLst/>
          </a:prstGeom>
          <a:noFill/>
        </p:spPr>
        <p:txBody>
          <a:bodyPr wrap="square" rtlCol="0">
            <a:spAutoFit/>
          </a:bodyPr>
          <a:lstStyle/>
          <a:p>
            <a:r>
              <a:rPr lang="en-GB" sz="2400" b="1" dirty="0" smtClean="0">
                <a:solidFill>
                  <a:srgbClr val="009900"/>
                </a:solidFill>
              </a:rPr>
              <a:t>Holistic</a:t>
            </a:r>
            <a:endParaRPr lang="en-GB" sz="2400" b="1" dirty="0">
              <a:solidFill>
                <a:srgbClr val="009900"/>
              </a:solidFill>
            </a:endParaRPr>
          </a:p>
        </p:txBody>
      </p:sp>
      <p:sp>
        <p:nvSpPr>
          <p:cNvPr id="31" name="TextBox 30"/>
          <p:cNvSpPr txBox="1"/>
          <p:nvPr/>
        </p:nvSpPr>
        <p:spPr>
          <a:xfrm>
            <a:off x="1588851" y="4636281"/>
            <a:ext cx="2072338" cy="830997"/>
          </a:xfrm>
          <a:prstGeom prst="rect">
            <a:avLst/>
          </a:prstGeom>
          <a:noFill/>
        </p:spPr>
        <p:txBody>
          <a:bodyPr wrap="square" rtlCol="0">
            <a:spAutoFit/>
          </a:bodyPr>
          <a:lstStyle/>
          <a:p>
            <a:r>
              <a:rPr lang="en-GB" sz="2400" b="1" dirty="0" smtClean="0">
                <a:solidFill>
                  <a:srgbClr val="009900"/>
                </a:solidFill>
              </a:rPr>
              <a:t>Customer focused</a:t>
            </a:r>
            <a:endParaRPr lang="en-GB" sz="2400" b="1" dirty="0">
              <a:solidFill>
                <a:srgbClr val="009900"/>
              </a:solidFill>
            </a:endParaRPr>
          </a:p>
        </p:txBody>
      </p:sp>
      <p:grpSp>
        <p:nvGrpSpPr>
          <p:cNvPr id="21" name="Group 7"/>
          <p:cNvGrpSpPr/>
          <p:nvPr/>
        </p:nvGrpSpPr>
        <p:grpSpPr>
          <a:xfrm>
            <a:off x="1149" y="66530"/>
            <a:ext cx="9035406" cy="683568"/>
            <a:chOff x="1149" y="66530"/>
            <a:chExt cx="9035406" cy="683568"/>
          </a:xfrm>
        </p:grpSpPr>
        <p:pic>
          <p:nvPicPr>
            <p:cNvPr id="22"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3"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25"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32"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3286967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3</a:t>
            </a:fld>
            <a:endParaRPr lang="en-GB"/>
          </a:p>
        </p:txBody>
      </p:sp>
      <p:sp>
        <p:nvSpPr>
          <p:cNvPr id="2" name="TextBox 1"/>
          <p:cNvSpPr txBox="1"/>
          <p:nvPr/>
        </p:nvSpPr>
        <p:spPr>
          <a:xfrm>
            <a:off x="827584" y="722042"/>
            <a:ext cx="3816424" cy="461665"/>
          </a:xfrm>
          <a:prstGeom prst="rect">
            <a:avLst/>
          </a:prstGeom>
          <a:noFill/>
        </p:spPr>
        <p:txBody>
          <a:bodyPr wrap="square" rtlCol="0">
            <a:spAutoFit/>
          </a:bodyPr>
          <a:lstStyle/>
          <a:p>
            <a:r>
              <a:rPr lang="en-GB" sz="2400" dirty="0" smtClean="0"/>
              <a:t>Aims &amp; objectives</a:t>
            </a:r>
            <a:endParaRPr lang="en-GB" sz="2400" dirty="0"/>
          </a:p>
        </p:txBody>
      </p:sp>
      <p:sp>
        <p:nvSpPr>
          <p:cNvPr id="5" name="TextBox 4"/>
          <p:cNvSpPr txBox="1"/>
          <p:nvPr/>
        </p:nvSpPr>
        <p:spPr>
          <a:xfrm>
            <a:off x="843339" y="1916832"/>
            <a:ext cx="7329061" cy="4093428"/>
          </a:xfrm>
          <a:prstGeom prst="rect">
            <a:avLst/>
          </a:prstGeom>
          <a:noFill/>
        </p:spPr>
        <p:txBody>
          <a:bodyPr wrap="square" rtlCol="0">
            <a:spAutoFit/>
          </a:bodyPr>
          <a:lstStyle/>
          <a:p>
            <a:r>
              <a:rPr lang="en-GB" sz="2000" b="1" dirty="0" smtClean="0"/>
              <a:t>All BREEAM schemes aim to:</a:t>
            </a:r>
          </a:p>
          <a:p>
            <a:pPr marL="742950" lvl="1" indent="-285750">
              <a:buFontTx/>
              <a:buChar char="-"/>
            </a:pPr>
            <a:r>
              <a:rPr lang="en-GB" sz="2000" dirty="0" smtClean="0"/>
              <a:t>Target the mass market</a:t>
            </a:r>
          </a:p>
          <a:p>
            <a:pPr marL="742950" lvl="1" indent="-285750">
              <a:buFontTx/>
              <a:buChar char="-"/>
            </a:pPr>
            <a:r>
              <a:rPr lang="en-GB" sz="2000" dirty="0" smtClean="0"/>
              <a:t>Ensure best environmental practice</a:t>
            </a:r>
          </a:p>
          <a:p>
            <a:pPr marL="1200150" lvl="2" indent="-285750">
              <a:buFontTx/>
              <a:buChar char="-"/>
            </a:pPr>
            <a:r>
              <a:rPr lang="en-GB" dirty="0" smtClean="0"/>
              <a:t>Going beyond regulations</a:t>
            </a:r>
          </a:p>
          <a:p>
            <a:pPr marL="742950" lvl="1" indent="-285750">
              <a:buFontTx/>
              <a:buChar char="-"/>
            </a:pPr>
            <a:r>
              <a:rPr lang="en-GB" sz="2000" dirty="0" smtClean="0"/>
              <a:t>Consider a wider range of environmental concerns</a:t>
            </a:r>
          </a:p>
          <a:p>
            <a:pPr marL="742950" lvl="1" indent="-285750">
              <a:buFontTx/>
              <a:buChar char="-"/>
            </a:pPr>
            <a:r>
              <a:rPr lang="en-GB" sz="2000" dirty="0" smtClean="0"/>
              <a:t>Balance these against quality, safety and healthy internal environment</a:t>
            </a:r>
          </a:p>
          <a:p>
            <a:pPr marL="742950" lvl="1" indent="-285750">
              <a:buFontTx/>
              <a:buChar char="-"/>
            </a:pPr>
            <a:r>
              <a:rPr lang="en-GB" sz="2000" dirty="0" smtClean="0"/>
              <a:t>Provide a credible, environmental label for buildings</a:t>
            </a:r>
          </a:p>
          <a:p>
            <a:pPr marL="285750" indent="-285750">
              <a:buFontTx/>
              <a:buChar char="-"/>
            </a:pPr>
            <a:endParaRPr lang="en-GB" sz="2000" dirty="0"/>
          </a:p>
          <a:p>
            <a:r>
              <a:rPr lang="en-GB" sz="2000" b="1" dirty="0" smtClean="0"/>
              <a:t>These aims should ensure the following objectives are met:</a:t>
            </a:r>
          </a:p>
          <a:p>
            <a:pPr marL="742950" lvl="1" indent="-285750">
              <a:buFontTx/>
              <a:buChar char="-"/>
            </a:pPr>
            <a:r>
              <a:rPr lang="en-GB" sz="2000" dirty="0" smtClean="0"/>
              <a:t>Limit a building’s impact on the environment</a:t>
            </a:r>
          </a:p>
          <a:p>
            <a:pPr marL="742950" lvl="1" indent="-285750">
              <a:buFontTx/>
              <a:buChar char="-"/>
            </a:pPr>
            <a:r>
              <a:rPr lang="en-GB" sz="2000" dirty="0" smtClean="0"/>
              <a:t>Challenge the market to provide innovative solutions</a:t>
            </a:r>
          </a:p>
          <a:p>
            <a:pPr marL="742950" lvl="1" indent="-285750">
              <a:buFontTx/>
              <a:buChar char="-"/>
            </a:pPr>
            <a:r>
              <a:rPr lang="en-GB" sz="2000" dirty="0" smtClean="0"/>
              <a:t>Stimulate demand for sustainable buildings</a:t>
            </a:r>
            <a:endParaRPr lang="en-GB" sz="2000" dirty="0"/>
          </a:p>
        </p:txBody>
      </p:sp>
      <p:grpSp>
        <p:nvGrpSpPr>
          <p:cNvPr id="10" name="Group 7"/>
          <p:cNvGrpSpPr/>
          <p:nvPr/>
        </p:nvGrpSpPr>
        <p:grpSpPr>
          <a:xfrm>
            <a:off x="1149" y="66530"/>
            <a:ext cx="9035406" cy="683568"/>
            <a:chOff x="1149" y="66530"/>
            <a:chExt cx="9035406" cy="683568"/>
          </a:xfrm>
        </p:grpSpPr>
        <p:pic>
          <p:nvPicPr>
            <p:cNvPr id="1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3"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4"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00636484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4</a:t>
            </a:fld>
            <a:endParaRPr lang="en-GB"/>
          </a:p>
        </p:txBody>
      </p:sp>
      <p:sp>
        <p:nvSpPr>
          <p:cNvPr id="2" name="TextBox 1"/>
          <p:cNvSpPr txBox="1"/>
          <p:nvPr/>
        </p:nvSpPr>
        <p:spPr>
          <a:xfrm>
            <a:off x="827584" y="722042"/>
            <a:ext cx="3816424" cy="461665"/>
          </a:xfrm>
          <a:prstGeom prst="rect">
            <a:avLst/>
          </a:prstGeom>
          <a:noFill/>
        </p:spPr>
        <p:txBody>
          <a:bodyPr wrap="square" rtlCol="0">
            <a:spAutoFit/>
          </a:bodyPr>
          <a:lstStyle/>
          <a:p>
            <a:r>
              <a:rPr lang="en-GB" sz="2400" b="1" dirty="0" smtClean="0"/>
              <a:t>Aims &amp; objectives</a:t>
            </a:r>
            <a:endParaRPr lang="en-GB" sz="2400" b="1" dirty="0"/>
          </a:p>
        </p:txBody>
      </p:sp>
      <p:pic>
        <p:nvPicPr>
          <p:cNvPr id="1026" name="Picture 2" descr="Resultado de imagen de BREEAM going beyond regulation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92320" y="2477842"/>
            <a:ext cx="6903372" cy="3878508"/>
          </a:xfrm>
          <a:prstGeom prst="rect">
            <a:avLst/>
          </a:prstGeom>
          <a:noFill/>
          <a:extLst>
            <a:ext uri="{909E8E84-426E-40DD-AFC4-6F175D3DCCD1}">
              <a14:hiddenFill xmlns:a14="http://schemas.microsoft.com/office/drawing/2010/main">
                <a:solidFill>
                  <a:srgbClr val="FFFFFF"/>
                </a:solidFill>
              </a14:hiddenFill>
            </a:ext>
          </a:extLst>
        </p:spPr>
      </p:pic>
      <p:grpSp>
        <p:nvGrpSpPr>
          <p:cNvPr id="8" name="Group 7"/>
          <p:cNvGrpSpPr/>
          <p:nvPr/>
        </p:nvGrpSpPr>
        <p:grpSpPr>
          <a:xfrm>
            <a:off x="3380310" y="1000711"/>
            <a:ext cx="4239690" cy="4927142"/>
            <a:chOff x="3389674" y="584930"/>
            <a:chExt cx="4239690" cy="4927142"/>
          </a:xfrm>
        </p:grpSpPr>
        <p:cxnSp>
          <p:nvCxnSpPr>
            <p:cNvPr id="5" name="Straight Connector 4"/>
            <p:cNvCxnSpPr/>
            <p:nvPr/>
          </p:nvCxnSpPr>
          <p:spPr>
            <a:xfrm>
              <a:off x="3635896" y="2127696"/>
              <a:ext cx="0" cy="3384376"/>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067944" y="2127696"/>
              <a:ext cx="0" cy="3384376"/>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4667128" y="2127696"/>
              <a:ext cx="0" cy="3384376"/>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796136" y="2127696"/>
              <a:ext cx="0" cy="3384376"/>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7452320" y="2127696"/>
              <a:ext cx="0" cy="3384376"/>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3389674" y="1183707"/>
              <a:ext cx="492443" cy="773195"/>
            </a:xfrm>
            <a:prstGeom prst="rect">
              <a:avLst/>
            </a:prstGeom>
            <a:noFill/>
          </p:spPr>
          <p:txBody>
            <a:bodyPr vert="vert270" wrap="square" rtlCol="0">
              <a:spAutoFit/>
            </a:bodyPr>
            <a:lstStyle/>
            <a:p>
              <a:r>
                <a:rPr lang="en-GB" sz="2000" dirty="0" smtClean="0"/>
                <a:t>Pass</a:t>
              </a:r>
              <a:endParaRPr lang="en-GB" sz="2000" dirty="0"/>
            </a:p>
          </p:txBody>
        </p:sp>
        <p:sp>
          <p:nvSpPr>
            <p:cNvPr id="21" name="TextBox 20"/>
            <p:cNvSpPr txBox="1"/>
            <p:nvPr/>
          </p:nvSpPr>
          <p:spPr>
            <a:xfrm>
              <a:off x="3770619" y="1183706"/>
              <a:ext cx="492443" cy="773195"/>
            </a:xfrm>
            <a:prstGeom prst="rect">
              <a:avLst/>
            </a:prstGeom>
            <a:noFill/>
          </p:spPr>
          <p:txBody>
            <a:bodyPr vert="vert270" wrap="square" rtlCol="0">
              <a:spAutoFit/>
            </a:bodyPr>
            <a:lstStyle/>
            <a:p>
              <a:r>
                <a:rPr lang="en-GB" sz="2000" dirty="0" smtClean="0"/>
                <a:t>Good</a:t>
              </a:r>
              <a:endParaRPr lang="en-GB" sz="2000" dirty="0"/>
            </a:p>
          </p:txBody>
        </p:sp>
        <p:sp>
          <p:nvSpPr>
            <p:cNvPr id="22" name="TextBox 21"/>
            <p:cNvSpPr txBox="1"/>
            <p:nvPr/>
          </p:nvSpPr>
          <p:spPr>
            <a:xfrm>
              <a:off x="4397785" y="755723"/>
              <a:ext cx="492443" cy="1201177"/>
            </a:xfrm>
            <a:prstGeom prst="rect">
              <a:avLst/>
            </a:prstGeom>
            <a:noFill/>
          </p:spPr>
          <p:txBody>
            <a:bodyPr vert="vert270" wrap="square" rtlCol="0">
              <a:spAutoFit/>
            </a:bodyPr>
            <a:lstStyle/>
            <a:p>
              <a:r>
                <a:rPr lang="en-GB" sz="2000" dirty="0" smtClean="0"/>
                <a:t>Very Good</a:t>
              </a:r>
              <a:endParaRPr lang="en-GB" sz="2000" dirty="0"/>
            </a:p>
          </p:txBody>
        </p:sp>
        <p:sp>
          <p:nvSpPr>
            <p:cNvPr id="23" name="TextBox 22"/>
            <p:cNvSpPr txBox="1"/>
            <p:nvPr/>
          </p:nvSpPr>
          <p:spPr>
            <a:xfrm>
              <a:off x="5470443" y="908721"/>
              <a:ext cx="492443" cy="1048180"/>
            </a:xfrm>
            <a:prstGeom prst="rect">
              <a:avLst/>
            </a:prstGeom>
            <a:noFill/>
          </p:spPr>
          <p:txBody>
            <a:bodyPr vert="vert270" wrap="square" rtlCol="0">
              <a:spAutoFit/>
            </a:bodyPr>
            <a:lstStyle/>
            <a:p>
              <a:r>
                <a:rPr lang="en-GB" sz="2000" dirty="0" smtClean="0"/>
                <a:t>Excellent</a:t>
              </a:r>
              <a:endParaRPr lang="en-GB" sz="2000" dirty="0"/>
            </a:p>
          </p:txBody>
        </p:sp>
        <p:sp>
          <p:nvSpPr>
            <p:cNvPr id="24" name="TextBox 23"/>
            <p:cNvSpPr txBox="1"/>
            <p:nvPr/>
          </p:nvSpPr>
          <p:spPr>
            <a:xfrm>
              <a:off x="7136921" y="584930"/>
              <a:ext cx="492443" cy="1367694"/>
            </a:xfrm>
            <a:prstGeom prst="rect">
              <a:avLst/>
            </a:prstGeom>
            <a:noFill/>
          </p:spPr>
          <p:txBody>
            <a:bodyPr vert="vert270" wrap="square" rtlCol="0">
              <a:spAutoFit/>
            </a:bodyPr>
            <a:lstStyle/>
            <a:p>
              <a:r>
                <a:rPr lang="en-GB" sz="2000" dirty="0" smtClean="0"/>
                <a:t>Outstanding</a:t>
              </a:r>
              <a:endParaRPr lang="en-GB" sz="2000" dirty="0"/>
            </a:p>
          </p:txBody>
        </p:sp>
      </p:grpSp>
      <p:grpSp>
        <p:nvGrpSpPr>
          <p:cNvPr id="25" name="Group 7"/>
          <p:cNvGrpSpPr/>
          <p:nvPr/>
        </p:nvGrpSpPr>
        <p:grpSpPr>
          <a:xfrm>
            <a:off x="1149" y="66530"/>
            <a:ext cx="9035406" cy="683568"/>
            <a:chOff x="1149" y="66530"/>
            <a:chExt cx="9035406" cy="683568"/>
          </a:xfrm>
        </p:grpSpPr>
        <p:pic>
          <p:nvPicPr>
            <p:cNvPr id="2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7"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28"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2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57883919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5</a:t>
            </a:fld>
            <a:endParaRPr lang="en-GB"/>
          </a:p>
        </p:txBody>
      </p:sp>
      <p:sp>
        <p:nvSpPr>
          <p:cNvPr id="2" name="TextBox 1"/>
          <p:cNvSpPr txBox="1"/>
          <p:nvPr/>
        </p:nvSpPr>
        <p:spPr>
          <a:xfrm>
            <a:off x="827584" y="722042"/>
            <a:ext cx="7632848" cy="461665"/>
          </a:xfrm>
          <a:prstGeom prst="rect">
            <a:avLst/>
          </a:prstGeom>
          <a:noFill/>
        </p:spPr>
        <p:txBody>
          <a:bodyPr wrap="square" rtlCol="0">
            <a:spAutoFit/>
          </a:bodyPr>
          <a:lstStyle/>
          <a:p>
            <a:r>
              <a:rPr lang="en-GB" sz="2400" b="1" dirty="0" smtClean="0"/>
              <a:t>An international code for a sustainable built environment</a:t>
            </a:r>
            <a:endParaRPr lang="en-GB" sz="2400" b="1" dirty="0"/>
          </a:p>
        </p:txBody>
      </p:sp>
      <p:pic>
        <p:nvPicPr>
          <p:cNvPr id="1026" name="Picture 2" descr="Resultado de imagen de BREEAM an international code for a sustainable built environmen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96575" y="1484784"/>
            <a:ext cx="6223425" cy="5188429"/>
          </a:xfrm>
          <a:prstGeom prst="rect">
            <a:avLst/>
          </a:prstGeom>
          <a:noFill/>
          <a:extLst>
            <a:ext uri="{909E8E84-426E-40DD-AFC4-6F175D3DCCD1}">
              <a14:hiddenFill xmlns:a14="http://schemas.microsoft.com/office/drawing/2010/main">
                <a:solidFill>
                  <a:srgbClr val="FFFFFF"/>
                </a:solidFill>
              </a14:hiddenFill>
            </a:ext>
          </a:extLst>
        </p:spPr>
      </p:pic>
      <p:grpSp>
        <p:nvGrpSpPr>
          <p:cNvPr id="13" name="Group 7"/>
          <p:cNvGrpSpPr/>
          <p:nvPr/>
        </p:nvGrpSpPr>
        <p:grpSpPr>
          <a:xfrm>
            <a:off x="1149" y="66530"/>
            <a:ext cx="9035406" cy="683568"/>
            <a:chOff x="1149" y="66530"/>
            <a:chExt cx="9035406" cy="683568"/>
          </a:xfrm>
        </p:grpSpPr>
        <p:pic>
          <p:nvPicPr>
            <p:cNvPr id="1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6"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5280896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6</a:t>
            </a:fld>
            <a:endParaRPr lang="en-GB"/>
          </a:p>
        </p:txBody>
      </p:sp>
      <p:sp>
        <p:nvSpPr>
          <p:cNvPr id="2" name="TextBox 1"/>
          <p:cNvSpPr txBox="1"/>
          <p:nvPr/>
        </p:nvSpPr>
        <p:spPr>
          <a:xfrm>
            <a:off x="827584" y="722042"/>
            <a:ext cx="7488832" cy="461665"/>
          </a:xfrm>
          <a:prstGeom prst="rect">
            <a:avLst/>
          </a:prstGeom>
          <a:noFill/>
        </p:spPr>
        <p:txBody>
          <a:bodyPr wrap="square" rtlCol="0">
            <a:spAutoFit/>
          </a:bodyPr>
          <a:lstStyle/>
          <a:p>
            <a:r>
              <a:rPr lang="en-GB" sz="2400" b="1" dirty="0" smtClean="0"/>
              <a:t>BREEAM around the world… 485,000 certified projects</a:t>
            </a:r>
            <a:endParaRPr lang="en-GB" sz="2400" b="1" dirty="0"/>
          </a:p>
        </p:txBody>
      </p:sp>
      <p:pic>
        <p:nvPicPr>
          <p:cNvPr id="2050" name="Picture 2" descr="Resultado de imagen de BREEAM around the worl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40889" y="1645365"/>
            <a:ext cx="6206237" cy="4377734"/>
          </a:xfrm>
          <a:prstGeom prst="rect">
            <a:avLst/>
          </a:prstGeom>
          <a:noFill/>
          <a:extLst>
            <a:ext uri="{909E8E84-426E-40DD-AFC4-6F175D3DCCD1}">
              <a14:hiddenFill xmlns:a14="http://schemas.microsoft.com/office/drawing/2010/main">
                <a:solidFill>
                  <a:srgbClr val="FFFFFF"/>
                </a:solidFill>
              </a14:hiddenFill>
            </a:ext>
          </a:extLst>
        </p:spPr>
      </p:pic>
      <p:grpSp>
        <p:nvGrpSpPr>
          <p:cNvPr id="13" name="Group 7"/>
          <p:cNvGrpSpPr/>
          <p:nvPr/>
        </p:nvGrpSpPr>
        <p:grpSpPr>
          <a:xfrm>
            <a:off x="1149" y="66530"/>
            <a:ext cx="9035406" cy="683568"/>
            <a:chOff x="1149" y="66530"/>
            <a:chExt cx="9035406" cy="683568"/>
          </a:xfrm>
        </p:grpSpPr>
        <p:pic>
          <p:nvPicPr>
            <p:cNvPr id="1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6"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89321660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0" name="Straight Connector 19"/>
          <p:cNvCxnSpPr/>
          <p:nvPr/>
        </p:nvCxnSpPr>
        <p:spPr>
          <a:xfrm>
            <a:off x="827584" y="4725144"/>
            <a:ext cx="7992888"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9" name="Slide Number Placeholder 8"/>
          <p:cNvSpPr>
            <a:spLocks noGrp="1"/>
          </p:cNvSpPr>
          <p:nvPr>
            <p:ph type="sldNum" sz="quarter" idx="12"/>
          </p:nvPr>
        </p:nvSpPr>
        <p:spPr/>
        <p:txBody>
          <a:bodyPr/>
          <a:lstStyle/>
          <a:p>
            <a:fld id="{49111439-9782-4B4E-87CD-D9F971FC5EF1}" type="slidenum">
              <a:rPr lang="en-GB" smtClean="0"/>
              <a:pPr/>
              <a:t>7</a:t>
            </a:fld>
            <a:endParaRPr lang="en-GB"/>
          </a:p>
        </p:txBody>
      </p:sp>
      <p:sp>
        <p:nvSpPr>
          <p:cNvPr id="2" name="TextBox 1"/>
          <p:cNvSpPr txBox="1"/>
          <p:nvPr/>
        </p:nvSpPr>
        <p:spPr>
          <a:xfrm>
            <a:off x="827584" y="722042"/>
            <a:ext cx="3816424" cy="461665"/>
          </a:xfrm>
          <a:prstGeom prst="rect">
            <a:avLst/>
          </a:prstGeom>
          <a:noFill/>
        </p:spPr>
        <p:txBody>
          <a:bodyPr wrap="square" rtlCol="0">
            <a:spAutoFit/>
          </a:bodyPr>
          <a:lstStyle/>
          <a:p>
            <a:r>
              <a:rPr lang="en-GB" sz="2400" b="1" dirty="0" smtClean="0"/>
              <a:t>Whole Life Assessment</a:t>
            </a:r>
            <a:endParaRPr lang="en-GB" sz="2400" b="1" dirty="0"/>
          </a:p>
        </p:txBody>
      </p:sp>
      <p:sp>
        <p:nvSpPr>
          <p:cNvPr id="3" name="Rectangle 2"/>
          <p:cNvSpPr/>
          <p:nvPr/>
        </p:nvSpPr>
        <p:spPr>
          <a:xfrm>
            <a:off x="1478057" y="1772816"/>
            <a:ext cx="1224136" cy="576064"/>
          </a:xfrm>
          <a:prstGeom prst="rect">
            <a:avLst/>
          </a:prstGeom>
          <a:solidFill>
            <a:srgbClr val="00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Inception</a:t>
            </a:r>
            <a:endParaRPr lang="en-GB" dirty="0"/>
          </a:p>
        </p:txBody>
      </p:sp>
      <p:sp>
        <p:nvSpPr>
          <p:cNvPr id="10" name="Rectangle 9"/>
          <p:cNvSpPr/>
          <p:nvPr/>
        </p:nvSpPr>
        <p:spPr>
          <a:xfrm>
            <a:off x="2658349" y="1772816"/>
            <a:ext cx="977547" cy="576064"/>
          </a:xfrm>
          <a:prstGeom prst="rect">
            <a:avLst/>
          </a:prstGeom>
          <a:solidFill>
            <a:srgbClr val="00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Outline design</a:t>
            </a:r>
            <a:endParaRPr lang="en-GB" dirty="0"/>
          </a:p>
        </p:txBody>
      </p:sp>
      <p:sp>
        <p:nvSpPr>
          <p:cNvPr id="11" name="Rectangle 10"/>
          <p:cNvSpPr/>
          <p:nvPr/>
        </p:nvSpPr>
        <p:spPr>
          <a:xfrm>
            <a:off x="3592052" y="1772816"/>
            <a:ext cx="1051956" cy="576064"/>
          </a:xfrm>
          <a:prstGeom prst="rect">
            <a:avLst/>
          </a:prstGeom>
          <a:solidFill>
            <a:srgbClr val="00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Detailed design</a:t>
            </a:r>
            <a:endParaRPr lang="en-GB" dirty="0"/>
          </a:p>
        </p:txBody>
      </p:sp>
      <p:sp>
        <p:nvSpPr>
          <p:cNvPr id="12" name="Rectangle 11"/>
          <p:cNvSpPr/>
          <p:nvPr/>
        </p:nvSpPr>
        <p:spPr>
          <a:xfrm>
            <a:off x="4644008" y="1772816"/>
            <a:ext cx="1512168" cy="576064"/>
          </a:xfrm>
          <a:prstGeom prst="rect">
            <a:avLst/>
          </a:prstGeom>
          <a:solidFill>
            <a:srgbClr val="00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Construction</a:t>
            </a:r>
            <a:endParaRPr lang="en-GB" dirty="0"/>
          </a:p>
        </p:txBody>
      </p:sp>
      <p:sp>
        <p:nvSpPr>
          <p:cNvPr id="17" name="Rectangle 16"/>
          <p:cNvSpPr/>
          <p:nvPr/>
        </p:nvSpPr>
        <p:spPr>
          <a:xfrm>
            <a:off x="6156176" y="1772816"/>
            <a:ext cx="1872208" cy="576064"/>
          </a:xfrm>
          <a:prstGeom prst="rect">
            <a:avLst/>
          </a:prstGeom>
          <a:solidFill>
            <a:srgbClr val="00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Occupation</a:t>
            </a:r>
            <a:endParaRPr lang="en-GB" dirty="0"/>
          </a:p>
        </p:txBody>
      </p:sp>
      <p:sp>
        <p:nvSpPr>
          <p:cNvPr id="18" name="Rectangle 17"/>
          <p:cNvSpPr/>
          <p:nvPr/>
        </p:nvSpPr>
        <p:spPr>
          <a:xfrm>
            <a:off x="8028384" y="1772816"/>
            <a:ext cx="792088" cy="576064"/>
          </a:xfrm>
          <a:prstGeom prst="rect">
            <a:avLst/>
          </a:prstGeom>
          <a:solidFill>
            <a:srgbClr val="0099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End of life</a:t>
            </a:r>
            <a:endParaRPr lang="en-GB" dirty="0"/>
          </a:p>
        </p:txBody>
      </p:sp>
      <p:sp>
        <p:nvSpPr>
          <p:cNvPr id="5" name="Rectangle 4"/>
          <p:cNvSpPr/>
          <p:nvPr/>
        </p:nvSpPr>
        <p:spPr>
          <a:xfrm>
            <a:off x="1478057" y="2577949"/>
            <a:ext cx="3165951" cy="563019"/>
          </a:xfrm>
          <a:prstGeom prst="rect">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Pre-Assessment Estimators</a:t>
            </a:r>
            <a:endParaRPr lang="en-GB" b="1" dirty="0">
              <a:solidFill>
                <a:schemeClr val="bg1"/>
              </a:solidFill>
            </a:endParaRPr>
          </a:p>
        </p:txBody>
      </p:sp>
      <p:sp>
        <p:nvSpPr>
          <p:cNvPr id="6" name="Rectangle 5"/>
          <p:cNvSpPr/>
          <p:nvPr/>
        </p:nvSpPr>
        <p:spPr>
          <a:xfrm>
            <a:off x="6156176" y="3049171"/>
            <a:ext cx="1872208"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BREEAM In-Use</a:t>
            </a:r>
            <a:endParaRPr lang="en-GB" b="1" dirty="0"/>
          </a:p>
        </p:txBody>
      </p:sp>
      <p:sp>
        <p:nvSpPr>
          <p:cNvPr id="7" name="Rectangle 6"/>
          <p:cNvSpPr/>
          <p:nvPr/>
        </p:nvSpPr>
        <p:spPr>
          <a:xfrm>
            <a:off x="1478057" y="3717032"/>
            <a:ext cx="2373863" cy="1368152"/>
          </a:xfrm>
          <a:prstGeom prst="rect">
            <a:avLst/>
          </a:prstGeom>
          <a:gradFill flip="none" rotWithShape="1">
            <a:gsLst>
              <a:gs pos="0">
                <a:srgbClr val="FFFF00"/>
              </a:gs>
              <a:gs pos="35000">
                <a:srgbClr val="FFFF00"/>
              </a:gs>
              <a:gs pos="100000">
                <a:schemeClr val="accent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smtClean="0">
                <a:solidFill>
                  <a:schemeClr val="tx1"/>
                </a:solidFill>
              </a:rPr>
              <a:t>BREEAM</a:t>
            </a:r>
          </a:p>
          <a:p>
            <a:r>
              <a:rPr lang="en-GB" b="1" dirty="0" err="1" smtClean="0">
                <a:solidFill>
                  <a:schemeClr val="tx1"/>
                </a:solidFill>
              </a:rPr>
              <a:t>Comunities</a:t>
            </a:r>
            <a:endParaRPr lang="en-GB" b="1" dirty="0">
              <a:solidFill>
                <a:schemeClr val="tx1"/>
              </a:solidFill>
            </a:endParaRPr>
          </a:p>
        </p:txBody>
      </p:sp>
      <p:sp>
        <p:nvSpPr>
          <p:cNvPr id="8" name="Rectangle 7"/>
          <p:cNvSpPr/>
          <p:nvPr/>
        </p:nvSpPr>
        <p:spPr>
          <a:xfrm>
            <a:off x="3851920" y="3717032"/>
            <a:ext cx="2304256" cy="136815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smtClean="0">
                <a:solidFill>
                  <a:schemeClr val="bg1"/>
                </a:solidFill>
              </a:rPr>
              <a:t>UK New Construction</a:t>
            </a:r>
          </a:p>
          <a:p>
            <a:endParaRPr lang="en-GB" b="1" dirty="0">
              <a:solidFill>
                <a:schemeClr val="bg1"/>
              </a:solidFill>
            </a:endParaRPr>
          </a:p>
          <a:p>
            <a:r>
              <a:rPr lang="en-GB" b="1" dirty="0" smtClean="0">
                <a:solidFill>
                  <a:schemeClr val="bg1"/>
                </a:solidFill>
              </a:rPr>
              <a:t>International New Construction</a:t>
            </a:r>
            <a:endParaRPr lang="en-GB" b="1" dirty="0">
              <a:solidFill>
                <a:schemeClr val="bg1"/>
              </a:solidFill>
            </a:endParaRPr>
          </a:p>
        </p:txBody>
      </p:sp>
      <p:sp>
        <p:nvSpPr>
          <p:cNvPr id="21" name="Rectangle 20"/>
          <p:cNvSpPr/>
          <p:nvPr/>
        </p:nvSpPr>
        <p:spPr>
          <a:xfrm>
            <a:off x="6266837" y="3717032"/>
            <a:ext cx="1656184" cy="792088"/>
          </a:xfrm>
          <a:prstGeom prst="rect">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Non-domestic Refurbishment</a:t>
            </a:r>
            <a:endParaRPr lang="en-GB" b="1" dirty="0"/>
          </a:p>
        </p:txBody>
      </p:sp>
      <p:sp>
        <p:nvSpPr>
          <p:cNvPr id="22" name="Rectangle 21"/>
          <p:cNvSpPr/>
          <p:nvPr/>
        </p:nvSpPr>
        <p:spPr>
          <a:xfrm>
            <a:off x="2735796" y="5166011"/>
            <a:ext cx="3420380" cy="720080"/>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Code for Sustainable Homes</a:t>
            </a:r>
            <a:endParaRPr lang="en-GB" b="1" dirty="0"/>
          </a:p>
        </p:txBody>
      </p:sp>
      <p:sp>
        <p:nvSpPr>
          <p:cNvPr id="23" name="Rectangle 22"/>
          <p:cNvSpPr/>
          <p:nvPr/>
        </p:nvSpPr>
        <p:spPr>
          <a:xfrm>
            <a:off x="6266837" y="5085184"/>
            <a:ext cx="1656184" cy="792088"/>
          </a:xfrm>
          <a:prstGeom prst="rect">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D</a:t>
            </a:r>
            <a:r>
              <a:rPr lang="en-GB" b="1" dirty="0" smtClean="0"/>
              <a:t>omestic Refurbishment</a:t>
            </a:r>
            <a:endParaRPr lang="en-GB" b="1" dirty="0"/>
          </a:p>
        </p:txBody>
      </p:sp>
      <p:sp>
        <p:nvSpPr>
          <p:cNvPr id="24" name="TextBox 23"/>
          <p:cNvSpPr txBox="1"/>
          <p:nvPr/>
        </p:nvSpPr>
        <p:spPr>
          <a:xfrm>
            <a:off x="422244" y="3140968"/>
            <a:ext cx="1269436" cy="646331"/>
          </a:xfrm>
          <a:prstGeom prst="rect">
            <a:avLst/>
          </a:prstGeom>
          <a:noFill/>
        </p:spPr>
        <p:txBody>
          <a:bodyPr wrap="square" rtlCol="0">
            <a:spAutoFit/>
          </a:bodyPr>
          <a:lstStyle/>
          <a:p>
            <a:r>
              <a:rPr lang="en-GB" b="1" dirty="0" smtClean="0"/>
              <a:t>Non-domestic</a:t>
            </a:r>
            <a:endParaRPr lang="en-GB" b="1" dirty="0"/>
          </a:p>
        </p:txBody>
      </p:sp>
      <p:sp>
        <p:nvSpPr>
          <p:cNvPr id="25" name="TextBox 24"/>
          <p:cNvSpPr txBox="1"/>
          <p:nvPr/>
        </p:nvSpPr>
        <p:spPr>
          <a:xfrm>
            <a:off x="474913" y="5230941"/>
            <a:ext cx="1269436" cy="369332"/>
          </a:xfrm>
          <a:prstGeom prst="rect">
            <a:avLst/>
          </a:prstGeom>
          <a:noFill/>
        </p:spPr>
        <p:txBody>
          <a:bodyPr wrap="square" rtlCol="0">
            <a:spAutoFit/>
          </a:bodyPr>
          <a:lstStyle/>
          <a:p>
            <a:r>
              <a:rPr lang="en-GB" b="1" dirty="0" smtClean="0"/>
              <a:t>Domestic</a:t>
            </a:r>
            <a:endParaRPr lang="en-GB" b="1" dirty="0"/>
          </a:p>
        </p:txBody>
      </p:sp>
      <p:grpSp>
        <p:nvGrpSpPr>
          <p:cNvPr id="31" name="Group 7"/>
          <p:cNvGrpSpPr/>
          <p:nvPr/>
        </p:nvGrpSpPr>
        <p:grpSpPr>
          <a:xfrm>
            <a:off x="1149" y="66530"/>
            <a:ext cx="9035406" cy="683568"/>
            <a:chOff x="1149" y="66530"/>
            <a:chExt cx="9035406" cy="683568"/>
          </a:xfrm>
        </p:grpSpPr>
        <p:pic>
          <p:nvPicPr>
            <p:cNvPr id="3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3"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34"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3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6688424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8</a:t>
            </a:fld>
            <a:endParaRPr lang="en-GB"/>
          </a:p>
        </p:txBody>
      </p:sp>
      <p:sp>
        <p:nvSpPr>
          <p:cNvPr id="2" name="TextBox 1"/>
          <p:cNvSpPr txBox="1"/>
          <p:nvPr/>
        </p:nvSpPr>
        <p:spPr>
          <a:xfrm>
            <a:off x="827584" y="722042"/>
            <a:ext cx="3816424" cy="461665"/>
          </a:xfrm>
          <a:prstGeom prst="rect">
            <a:avLst/>
          </a:prstGeom>
          <a:noFill/>
        </p:spPr>
        <p:txBody>
          <a:bodyPr wrap="square" rtlCol="0">
            <a:spAutoFit/>
          </a:bodyPr>
          <a:lstStyle/>
          <a:p>
            <a:r>
              <a:rPr lang="en-GB" sz="2400" b="1" dirty="0" smtClean="0"/>
              <a:t>Divided into categories</a:t>
            </a:r>
            <a:endParaRPr lang="en-GB" sz="2400" b="1" dirty="0"/>
          </a:p>
        </p:txBody>
      </p:sp>
      <p:graphicFrame>
        <p:nvGraphicFramePr>
          <p:cNvPr id="10" name="Diagram 9"/>
          <p:cNvGraphicFramePr/>
          <p:nvPr>
            <p:extLst>
              <p:ext uri="{D42A27DB-BD31-4B8C-83A1-F6EECF244321}">
                <p14:modId xmlns:p14="http://schemas.microsoft.com/office/powerpoint/2010/main" val="131912437"/>
              </p:ext>
            </p:extLst>
          </p:nvPr>
        </p:nvGraphicFramePr>
        <p:xfrm>
          <a:off x="1763688" y="1320820"/>
          <a:ext cx="5400600" cy="54395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13" name="Group 7"/>
          <p:cNvGrpSpPr/>
          <p:nvPr/>
        </p:nvGrpSpPr>
        <p:grpSpPr>
          <a:xfrm>
            <a:off x="1149" y="66530"/>
            <a:ext cx="9035406" cy="683568"/>
            <a:chOff x="1149" y="66530"/>
            <a:chExt cx="9035406" cy="683568"/>
          </a:xfrm>
        </p:grpSpPr>
        <p:pic>
          <p:nvPicPr>
            <p:cNvPr id="14" name="Picture 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6"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20" name="Picture 5"/>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 name="TextBox 2"/>
          <p:cNvSpPr txBox="1"/>
          <p:nvPr/>
        </p:nvSpPr>
        <p:spPr>
          <a:xfrm>
            <a:off x="7480939" y="5636625"/>
            <a:ext cx="1522512" cy="369332"/>
          </a:xfrm>
          <a:prstGeom prst="rect">
            <a:avLst/>
          </a:prstGeom>
          <a:noFill/>
        </p:spPr>
        <p:txBody>
          <a:bodyPr wrap="square" rtlCol="0">
            <a:spAutoFit/>
          </a:bodyPr>
          <a:lstStyle/>
          <a:p>
            <a:r>
              <a:rPr lang="en-GB" b="1" dirty="0" smtClean="0"/>
              <a:t>EXERCISE</a:t>
            </a:r>
            <a:endParaRPr lang="en-GB" b="1" dirty="0"/>
          </a:p>
        </p:txBody>
      </p:sp>
    </p:spTree>
    <p:extLst>
      <p:ext uri="{BB962C8B-B14F-4D97-AF65-F5344CB8AC3E}">
        <p14:creationId xmlns:p14="http://schemas.microsoft.com/office/powerpoint/2010/main" val="229226254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9</a:t>
            </a:fld>
            <a:endParaRPr lang="en-GB"/>
          </a:p>
        </p:txBody>
      </p:sp>
      <p:sp>
        <p:nvSpPr>
          <p:cNvPr id="2" name="TextBox 1"/>
          <p:cNvSpPr txBox="1"/>
          <p:nvPr/>
        </p:nvSpPr>
        <p:spPr>
          <a:xfrm>
            <a:off x="827584" y="722042"/>
            <a:ext cx="3816424" cy="461665"/>
          </a:xfrm>
          <a:prstGeom prst="rect">
            <a:avLst/>
          </a:prstGeom>
          <a:noFill/>
        </p:spPr>
        <p:txBody>
          <a:bodyPr wrap="square" rtlCol="0">
            <a:spAutoFit/>
          </a:bodyPr>
          <a:lstStyle/>
          <a:p>
            <a:r>
              <a:rPr lang="en-GB" sz="2400" b="1" dirty="0" smtClean="0"/>
              <a:t>Environmental Weightings</a:t>
            </a:r>
            <a:endParaRPr lang="en-GB" sz="2400" b="1" dirty="0"/>
          </a:p>
        </p:txBody>
      </p:sp>
      <p:graphicFrame>
        <p:nvGraphicFramePr>
          <p:cNvPr id="6" name="Table 5"/>
          <p:cNvGraphicFramePr>
            <a:graphicFrameLocks noGrp="1"/>
          </p:cNvGraphicFramePr>
          <p:nvPr>
            <p:extLst>
              <p:ext uri="{D42A27DB-BD31-4B8C-83A1-F6EECF244321}">
                <p14:modId xmlns:p14="http://schemas.microsoft.com/office/powerpoint/2010/main" val="2568280344"/>
              </p:ext>
            </p:extLst>
          </p:nvPr>
        </p:nvGraphicFramePr>
        <p:xfrm>
          <a:off x="2411760" y="1626023"/>
          <a:ext cx="4704184" cy="4410710"/>
        </p:xfrm>
        <a:graphic>
          <a:graphicData uri="http://schemas.openxmlformats.org/drawingml/2006/table">
            <a:tbl>
              <a:tblPr firstRow="1" bandRow="1">
                <a:tableStyleId>{1FECB4D8-DB02-4DC6-A0A2-4F2EBAE1DC90}</a:tableStyleId>
              </a:tblPr>
              <a:tblGrid>
                <a:gridCol w="3048000">
                  <a:extLst>
                    <a:ext uri="{9D8B030D-6E8A-4147-A177-3AD203B41FA5}">
                      <a16:colId xmlns:a16="http://schemas.microsoft.com/office/drawing/2014/main" val="20000"/>
                    </a:ext>
                  </a:extLst>
                </a:gridCol>
                <a:gridCol w="1656184">
                  <a:extLst>
                    <a:ext uri="{9D8B030D-6E8A-4147-A177-3AD203B41FA5}">
                      <a16:colId xmlns:a16="http://schemas.microsoft.com/office/drawing/2014/main" val="20001"/>
                    </a:ext>
                  </a:extLst>
                </a:gridCol>
              </a:tblGrid>
              <a:tr h="370840">
                <a:tc>
                  <a:txBody>
                    <a:bodyPr/>
                    <a:lstStyle/>
                    <a:p>
                      <a:pPr algn="ctr"/>
                      <a:r>
                        <a:rPr lang="en-GB" dirty="0" smtClean="0"/>
                        <a:t>CATEGORY</a:t>
                      </a:r>
                      <a:endParaRPr lang="en-GB" dirty="0"/>
                    </a:p>
                  </a:txBody>
                  <a:tcPr/>
                </a:tc>
                <a:tc>
                  <a:txBody>
                    <a:bodyPr/>
                    <a:lstStyle/>
                    <a:p>
                      <a:pPr algn="ctr"/>
                      <a:r>
                        <a:rPr lang="en-GB" dirty="0" smtClean="0"/>
                        <a:t>Weighting </a:t>
                      </a:r>
                    </a:p>
                    <a:p>
                      <a:pPr algn="ctr"/>
                      <a:r>
                        <a:rPr lang="en-GB" dirty="0" smtClean="0"/>
                        <a:t>Fully fitted</a:t>
                      </a:r>
                      <a:r>
                        <a:rPr lang="en-GB" baseline="0" dirty="0" smtClean="0"/>
                        <a:t> out</a:t>
                      </a:r>
                      <a:endParaRPr lang="en-GB" dirty="0"/>
                    </a:p>
                  </a:txBody>
                  <a:tcPr/>
                </a:tc>
                <a:extLst>
                  <a:ext uri="{0D108BD9-81ED-4DB2-BD59-A6C34878D82A}">
                    <a16:rowId xmlns:a16="http://schemas.microsoft.com/office/drawing/2014/main" val="10000"/>
                  </a:ext>
                </a:extLst>
              </a:tr>
              <a:tr h="370840">
                <a:tc>
                  <a:txBody>
                    <a:bodyPr/>
                    <a:lstStyle/>
                    <a:p>
                      <a:r>
                        <a:rPr lang="en-GB" dirty="0" smtClean="0"/>
                        <a:t>Management</a:t>
                      </a:r>
                      <a:endParaRPr lang="en-GB" dirty="0"/>
                    </a:p>
                  </a:txBody>
                  <a:tcPr/>
                </a:tc>
                <a:tc>
                  <a:txBody>
                    <a:bodyPr/>
                    <a:lstStyle/>
                    <a:p>
                      <a:pPr algn="ctr"/>
                      <a:r>
                        <a:rPr lang="en-GB" dirty="0" smtClean="0"/>
                        <a:t>12%</a:t>
                      </a:r>
                      <a:endParaRPr lang="en-GB" dirty="0"/>
                    </a:p>
                  </a:txBody>
                  <a:tcPr/>
                </a:tc>
                <a:extLst>
                  <a:ext uri="{0D108BD9-81ED-4DB2-BD59-A6C34878D82A}">
                    <a16:rowId xmlns:a16="http://schemas.microsoft.com/office/drawing/2014/main" val="10001"/>
                  </a:ext>
                </a:extLst>
              </a:tr>
              <a:tr h="370840">
                <a:tc>
                  <a:txBody>
                    <a:bodyPr/>
                    <a:lstStyle/>
                    <a:p>
                      <a:r>
                        <a:rPr lang="en-GB" dirty="0" smtClean="0"/>
                        <a:t>Health and Wellbeing</a:t>
                      </a:r>
                      <a:endParaRPr lang="en-GB" dirty="0"/>
                    </a:p>
                  </a:txBody>
                  <a:tcPr/>
                </a:tc>
                <a:tc>
                  <a:txBody>
                    <a:bodyPr/>
                    <a:lstStyle/>
                    <a:p>
                      <a:pPr algn="ctr"/>
                      <a:r>
                        <a:rPr lang="en-GB" dirty="0" smtClean="0"/>
                        <a:t>15%</a:t>
                      </a:r>
                      <a:endParaRPr lang="en-GB" dirty="0"/>
                    </a:p>
                  </a:txBody>
                  <a:tcPr/>
                </a:tc>
                <a:extLst>
                  <a:ext uri="{0D108BD9-81ED-4DB2-BD59-A6C34878D82A}">
                    <a16:rowId xmlns:a16="http://schemas.microsoft.com/office/drawing/2014/main" val="10002"/>
                  </a:ext>
                </a:extLst>
              </a:tr>
              <a:tr h="370840">
                <a:tc>
                  <a:txBody>
                    <a:bodyPr/>
                    <a:lstStyle/>
                    <a:p>
                      <a:r>
                        <a:rPr lang="en-GB" dirty="0" smtClean="0"/>
                        <a:t>Energy</a:t>
                      </a:r>
                      <a:endParaRPr lang="en-GB" dirty="0"/>
                    </a:p>
                  </a:txBody>
                  <a:tcPr/>
                </a:tc>
                <a:tc>
                  <a:txBody>
                    <a:bodyPr/>
                    <a:lstStyle/>
                    <a:p>
                      <a:pPr algn="ctr"/>
                      <a:r>
                        <a:rPr lang="en-GB" dirty="0" smtClean="0"/>
                        <a:t>15%</a:t>
                      </a:r>
                      <a:endParaRPr lang="en-GB" dirty="0"/>
                    </a:p>
                  </a:txBody>
                  <a:tcPr/>
                </a:tc>
                <a:extLst>
                  <a:ext uri="{0D108BD9-81ED-4DB2-BD59-A6C34878D82A}">
                    <a16:rowId xmlns:a16="http://schemas.microsoft.com/office/drawing/2014/main" val="10003"/>
                  </a:ext>
                </a:extLst>
              </a:tr>
              <a:tr h="370840">
                <a:tc>
                  <a:txBody>
                    <a:bodyPr/>
                    <a:lstStyle/>
                    <a:p>
                      <a:r>
                        <a:rPr lang="en-GB" dirty="0" smtClean="0"/>
                        <a:t>Transport</a:t>
                      </a:r>
                      <a:endParaRPr lang="en-GB" dirty="0"/>
                    </a:p>
                  </a:txBody>
                  <a:tcPr/>
                </a:tc>
                <a:tc>
                  <a:txBody>
                    <a:bodyPr/>
                    <a:lstStyle/>
                    <a:p>
                      <a:pPr algn="ctr"/>
                      <a:r>
                        <a:rPr lang="en-GB" dirty="0" smtClean="0"/>
                        <a:t>9%</a:t>
                      </a:r>
                      <a:endParaRPr lang="en-GB" dirty="0"/>
                    </a:p>
                  </a:txBody>
                  <a:tcPr/>
                </a:tc>
                <a:extLst>
                  <a:ext uri="{0D108BD9-81ED-4DB2-BD59-A6C34878D82A}">
                    <a16:rowId xmlns:a16="http://schemas.microsoft.com/office/drawing/2014/main" val="10004"/>
                  </a:ext>
                </a:extLst>
              </a:tr>
              <a:tr h="370840">
                <a:tc>
                  <a:txBody>
                    <a:bodyPr/>
                    <a:lstStyle/>
                    <a:p>
                      <a:r>
                        <a:rPr lang="en-GB" dirty="0" smtClean="0"/>
                        <a:t>Water</a:t>
                      </a:r>
                      <a:endParaRPr lang="en-GB" dirty="0"/>
                    </a:p>
                  </a:txBody>
                  <a:tcPr/>
                </a:tc>
                <a:tc>
                  <a:txBody>
                    <a:bodyPr/>
                    <a:lstStyle/>
                    <a:p>
                      <a:pPr algn="ctr"/>
                      <a:r>
                        <a:rPr lang="en-GB" dirty="0" smtClean="0"/>
                        <a:t>7%</a:t>
                      </a:r>
                      <a:endParaRPr lang="en-GB" dirty="0"/>
                    </a:p>
                  </a:txBody>
                  <a:tcPr/>
                </a:tc>
                <a:extLst>
                  <a:ext uri="{0D108BD9-81ED-4DB2-BD59-A6C34878D82A}">
                    <a16:rowId xmlns:a16="http://schemas.microsoft.com/office/drawing/2014/main" val="10005"/>
                  </a:ext>
                </a:extLst>
              </a:tr>
              <a:tr h="0">
                <a:tc>
                  <a:txBody>
                    <a:bodyPr/>
                    <a:lstStyle/>
                    <a:p>
                      <a:r>
                        <a:rPr lang="en-GB" dirty="0" smtClean="0"/>
                        <a:t>Materials</a:t>
                      </a:r>
                      <a:endParaRPr lang="en-GB" dirty="0"/>
                    </a:p>
                  </a:txBody>
                  <a:tcPr/>
                </a:tc>
                <a:tc>
                  <a:txBody>
                    <a:bodyPr/>
                    <a:lstStyle/>
                    <a:p>
                      <a:pPr algn="ctr"/>
                      <a:r>
                        <a:rPr lang="en-GB" dirty="0" smtClean="0"/>
                        <a:t>13.5%</a:t>
                      </a:r>
                      <a:endParaRPr lang="en-GB" dirty="0"/>
                    </a:p>
                  </a:txBody>
                  <a:tcPr/>
                </a:tc>
                <a:extLst>
                  <a:ext uri="{0D108BD9-81ED-4DB2-BD59-A6C34878D82A}">
                    <a16:rowId xmlns:a16="http://schemas.microsoft.com/office/drawing/2014/main" val="10006"/>
                  </a:ext>
                </a:extLst>
              </a:tr>
              <a:tr h="273050">
                <a:tc>
                  <a:txBody>
                    <a:bodyPr/>
                    <a:lstStyle/>
                    <a:p>
                      <a:r>
                        <a:rPr lang="en-GB" dirty="0" smtClean="0"/>
                        <a:t>Waste</a:t>
                      </a:r>
                      <a:endParaRPr lang="en-GB" dirty="0"/>
                    </a:p>
                  </a:txBody>
                  <a:tcPr/>
                </a:tc>
                <a:tc>
                  <a:txBody>
                    <a:bodyPr/>
                    <a:lstStyle/>
                    <a:p>
                      <a:pPr algn="ctr"/>
                      <a:r>
                        <a:rPr lang="en-GB" dirty="0" smtClean="0"/>
                        <a:t>8.5%</a:t>
                      </a:r>
                      <a:endParaRPr lang="en-GB" dirty="0"/>
                    </a:p>
                  </a:txBody>
                  <a:tcPr/>
                </a:tc>
                <a:extLst>
                  <a:ext uri="{0D108BD9-81ED-4DB2-BD59-A6C34878D82A}">
                    <a16:rowId xmlns:a16="http://schemas.microsoft.com/office/drawing/2014/main" val="10007"/>
                  </a:ext>
                </a:extLst>
              </a:tr>
              <a:tr h="180340">
                <a:tc>
                  <a:txBody>
                    <a:bodyPr/>
                    <a:lstStyle/>
                    <a:p>
                      <a:r>
                        <a:rPr lang="en-GB" dirty="0" smtClean="0"/>
                        <a:t>Land Use and Ecology</a:t>
                      </a:r>
                      <a:endParaRPr lang="en-GB" dirty="0"/>
                    </a:p>
                  </a:txBody>
                  <a:tcPr/>
                </a:tc>
                <a:tc>
                  <a:txBody>
                    <a:bodyPr/>
                    <a:lstStyle/>
                    <a:p>
                      <a:pPr algn="ctr"/>
                      <a:r>
                        <a:rPr lang="en-GB" dirty="0" smtClean="0"/>
                        <a:t>10%</a:t>
                      </a:r>
                      <a:endParaRPr lang="en-GB" dirty="0"/>
                    </a:p>
                  </a:txBody>
                  <a:tcPr/>
                </a:tc>
                <a:extLst>
                  <a:ext uri="{0D108BD9-81ED-4DB2-BD59-A6C34878D82A}">
                    <a16:rowId xmlns:a16="http://schemas.microsoft.com/office/drawing/2014/main" val="10008"/>
                  </a:ext>
                </a:extLst>
              </a:tr>
              <a:tr h="0">
                <a:tc>
                  <a:txBody>
                    <a:bodyPr/>
                    <a:lstStyle/>
                    <a:p>
                      <a:r>
                        <a:rPr lang="en-GB" dirty="0" smtClean="0"/>
                        <a:t>Pollution</a:t>
                      </a:r>
                      <a:endParaRPr lang="en-GB" dirty="0"/>
                    </a:p>
                  </a:txBody>
                  <a:tcPr/>
                </a:tc>
                <a:tc>
                  <a:txBody>
                    <a:bodyPr/>
                    <a:lstStyle/>
                    <a:p>
                      <a:pPr algn="ctr"/>
                      <a:r>
                        <a:rPr lang="en-GB" dirty="0" smtClean="0"/>
                        <a:t>10%</a:t>
                      </a:r>
                      <a:endParaRPr lang="en-GB" dirty="0"/>
                    </a:p>
                  </a:txBody>
                  <a:tcPr/>
                </a:tc>
                <a:extLst>
                  <a:ext uri="{0D108BD9-81ED-4DB2-BD59-A6C34878D82A}">
                    <a16:rowId xmlns:a16="http://schemas.microsoft.com/office/drawing/2014/main" val="10009"/>
                  </a:ext>
                </a:extLst>
              </a:tr>
              <a:tr h="453390">
                <a:tc>
                  <a:txBody>
                    <a:bodyPr/>
                    <a:lstStyle/>
                    <a:p>
                      <a:r>
                        <a:rPr lang="en-GB" dirty="0" smtClean="0">
                          <a:solidFill>
                            <a:schemeClr val="accent1"/>
                          </a:solidFill>
                        </a:rPr>
                        <a:t>Innovation</a:t>
                      </a:r>
                      <a:r>
                        <a:rPr lang="en-GB" baseline="0" dirty="0" smtClean="0">
                          <a:solidFill>
                            <a:schemeClr val="accent1"/>
                          </a:solidFill>
                        </a:rPr>
                        <a:t> (additional)</a:t>
                      </a:r>
                      <a:endParaRPr lang="en-GB" dirty="0">
                        <a:solidFill>
                          <a:schemeClr val="accent1"/>
                        </a:solidFill>
                      </a:endParaRPr>
                    </a:p>
                  </a:txBody>
                  <a:tcPr/>
                </a:tc>
                <a:tc>
                  <a:txBody>
                    <a:bodyPr/>
                    <a:lstStyle/>
                    <a:p>
                      <a:pPr algn="ctr"/>
                      <a:r>
                        <a:rPr lang="en-GB" dirty="0" smtClean="0">
                          <a:solidFill>
                            <a:schemeClr val="accent1"/>
                          </a:solidFill>
                        </a:rPr>
                        <a:t>10%</a:t>
                      </a:r>
                      <a:endParaRPr lang="en-GB" dirty="0">
                        <a:solidFill>
                          <a:schemeClr val="accent1"/>
                        </a:solidFill>
                      </a:endParaRPr>
                    </a:p>
                  </a:txBody>
                  <a:tcPr/>
                </a:tc>
                <a:extLst>
                  <a:ext uri="{0D108BD9-81ED-4DB2-BD59-A6C34878D82A}">
                    <a16:rowId xmlns:a16="http://schemas.microsoft.com/office/drawing/2014/main" val="10010"/>
                  </a:ext>
                </a:extLst>
              </a:tr>
            </a:tbl>
          </a:graphicData>
        </a:graphic>
      </p:graphicFrame>
      <p:grpSp>
        <p:nvGrpSpPr>
          <p:cNvPr id="13" name="Group 7"/>
          <p:cNvGrpSpPr/>
          <p:nvPr/>
        </p:nvGrpSpPr>
        <p:grpSpPr>
          <a:xfrm>
            <a:off x="1149" y="66530"/>
            <a:ext cx="9035406" cy="683568"/>
            <a:chOff x="1149" y="66530"/>
            <a:chExt cx="9035406" cy="683568"/>
          </a:xfrm>
        </p:grpSpPr>
        <p:pic>
          <p:nvPicPr>
            <p:cNvPr id="1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6"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69005325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10</a:t>
            </a:fld>
            <a:endParaRPr lang="en-GB"/>
          </a:p>
        </p:txBody>
      </p:sp>
      <p:pic>
        <p:nvPicPr>
          <p:cNvPr id="4098" name="Picture 2" descr="Resultado de imagen de BREEAM new construction scor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3568" y="706897"/>
            <a:ext cx="7773225" cy="5982704"/>
          </a:xfrm>
          <a:prstGeom prst="rect">
            <a:avLst/>
          </a:prstGeom>
          <a:noFill/>
          <a:extLst>
            <a:ext uri="{909E8E84-426E-40DD-AFC4-6F175D3DCCD1}">
              <a14:hiddenFill xmlns:a14="http://schemas.microsoft.com/office/drawing/2010/main">
                <a:solidFill>
                  <a:srgbClr val="FFFFFF"/>
                </a:solidFill>
              </a14:hiddenFill>
            </a:ext>
          </a:extLst>
        </p:spPr>
      </p:pic>
      <p:grpSp>
        <p:nvGrpSpPr>
          <p:cNvPr id="13" name="Group 7"/>
          <p:cNvGrpSpPr/>
          <p:nvPr/>
        </p:nvGrpSpPr>
        <p:grpSpPr>
          <a:xfrm>
            <a:off x="1149" y="66530"/>
            <a:ext cx="9035406" cy="683568"/>
            <a:chOff x="1149" y="66530"/>
            <a:chExt cx="9035406" cy="683568"/>
          </a:xfrm>
        </p:grpSpPr>
        <p:pic>
          <p:nvPicPr>
            <p:cNvPr id="1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6"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01076965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11</a:t>
            </a:fld>
            <a:endParaRPr lang="en-GB"/>
          </a:p>
        </p:txBody>
      </p:sp>
      <p:sp>
        <p:nvSpPr>
          <p:cNvPr id="2" name="TextBox 1"/>
          <p:cNvSpPr txBox="1"/>
          <p:nvPr/>
        </p:nvSpPr>
        <p:spPr>
          <a:xfrm>
            <a:off x="827584" y="722042"/>
            <a:ext cx="3816424" cy="461665"/>
          </a:xfrm>
          <a:prstGeom prst="rect">
            <a:avLst/>
          </a:prstGeom>
          <a:noFill/>
        </p:spPr>
        <p:txBody>
          <a:bodyPr wrap="square" rtlCol="0">
            <a:spAutoFit/>
          </a:bodyPr>
          <a:lstStyle/>
          <a:p>
            <a:r>
              <a:rPr lang="en-GB" sz="2400" b="1" dirty="0" smtClean="0"/>
              <a:t>Categories and credits</a:t>
            </a:r>
            <a:endParaRPr lang="en-GB" sz="2400" b="1" dirty="0"/>
          </a:p>
        </p:txBody>
      </p:sp>
      <p:sp>
        <p:nvSpPr>
          <p:cNvPr id="3" name="TextBox 2"/>
          <p:cNvSpPr txBox="1"/>
          <p:nvPr/>
        </p:nvSpPr>
        <p:spPr>
          <a:xfrm>
            <a:off x="843339" y="1556792"/>
            <a:ext cx="7041029" cy="1231106"/>
          </a:xfrm>
          <a:prstGeom prst="rect">
            <a:avLst/>
          </a:prstGeom>
          <a:noFill/>
        </p:spPr>
        <p:txBody>
          <a:bodyPr wrap="square" rtlCol="0">
            <a:spAutoFit/>
          </a:bodyPr>
          <a:lstStyle/>
          <a:p>
            <a:pPr>
              <a:spcBef>
                <a:spcPts val="600"/>
              </a:spcBef>
              <a:spcAft>
                <a:spcPts val="600"/>
              </a:spcAft>
            </a:pPr>
            <a:r>
              <a:rPr lang="en-GB" dirty="0" smtClean="0"/>
              <a:t>Every category has a number of credits available</a:t>
            </a:r>
          </a:p>
          <a:p>
            <a:pPr>
              <a:spcBef>
                <a:spcPts val="600"/>
              </a:spcBef>
              <a:spcAft>
                <a:spcPts val="600"/>
              </a:spcAft>
            </a:pPr>
            <a:r>
              <a:rPr lang="en-GB" dirty="0" smtClean="0"/>
              <a:t>According to the credits achieved we get a Section score</a:t>
            </a:r>
          </a:p>
          <a:p>
            <a:pPr>
              <a:spcBef>
                <a:spcPts val="600"/>
              </a:spcBef>
              <a:spcAft>
                <a:spcPts val="600"/>
              </a:spcAft>
            </a:pPr>
            <a:r>
              <a:rPr lang="en-GB" dirty="0" smtClean="0"/>
              <a:t>The summation of all section scores is the final rating.</a:t>
            </a:r>
            <a:endParaRPr lang="en-GB" dirty="0"/>
          </a:p>
        </p:txBody>
      </p:sp>
      <p:sp>
        <p:nvSpPr>
          <p:cNvPr id="5" name="TextBox 4"/>
          <p:cNvSpPr txBox="1"/>
          <p:nvPr/>
        </p:nvSpPr>
        <p:spPr>
          <a:xfrm>
            <a:off x="2051720" y="3573016"/>
            <a:ext cx="1872208" cy="461665"/>
          </a:xfrm>
          <a:prstGeom prst="rect">
            <a:avLst/>
          </a:prstGeom>
          <a:noFill/>
        </p:spPr>
        <p:txBody>
          <a:bodyPr wrap="square" rtlCol="0">
            <a:spAutoFit/>
          </a:bodyPr>
          <a:lstStyle/>
          <a:p>
            <a:r>
              <a:rPr lang="en-GB" sz="2400" b="1" dirty="0" smtClean="0"/>
              <a:t>EXERCISE</a:t>
            </a:r>
            <a:endParaRPr lang="en-GB" sz="2400" b="1" dirty="0"/>
          </a:p>
        </p:txBody>
      </p:sp>
      <p:sp>
        <p:nvSpPr>
          <p:cNvPr id="7" name="TextBox 6"/>
          <p:cNvSpPr txBox="1"/>
          <p:nvPr/>
        </p:nvSpPr>
        <p:spPr>
          <a:xfrm>
            <a:off x="2123728" y="4365104"/>
            <a:ext cx="5760640" cy="923330"/>
          </a:xfrm>
          <a:prstGeom prst="rect">
            <a:avLst/>
          </a:prstGeom>
          <a:noFill/>
        </p:spPr>
        <p:txBody>
          <a:bodyPr wrap="square" rtlCol="0">
            <a:spAutoFit/>
          </a:bodyPr>
          <a:lstStyle/>
          <a:p>
            <a:r>
              <a:rPr lang="en-GB" dirty="0" smtClean="0"/>
              <a:t>You have to calculate the rating for a BREEAM UK New Construction Assessment. Use the following table as a guidance.</a:t>
            </a:r>
            <a:endParaRPr lang="en-GB" dirty="0"/>
          </a:p>
        </p:txBody>
      </p:sp>
      <p:grpSp>
        <p:nvGrpSpPr>
          <p:cNvPr id="13" name="Group 7"/>
          <p:cNvGrpSpPr/>
          <p:nvPr/>
        </p:nvGrpSpPr>
        <p:grpSpPr>
          <a:xfrm>
            <a:off x="1149" y="66530"/>
            <a:ext cx="9035406" cy="683568"/>
            <a:chOff x="1149" y="66530"/>
            <a:chExt cx="9035406" cy="683568"/>
          </a:xfrm>
        </p:grpSpPr>
        <p:pic>
          <p:nvPicPr>
            <p:cNvPr id="1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6"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2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2119652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12</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503511713"/>
              </p:ext>
            </p:extLst>
          </p:nvPr>
        </p:nvGraphicFramePr>
        <p:xfrm>
          <a:off x="796924" y="673237"/>
          <a:ext cx="7545090" cy="6057588"/>
        </p:xfrm>
        <a:graphic>
          <a:graphicData uri="http://schemas.openxmlformats.org/drawingml/2006/table">
            <a:tbl>
              <a:tblPr firstRow="1" bandRow="1">
                <a:tableStyleId>{F5AB1C69-6EDB-4FF4-983F-18BD219EF322}</a:tableStyleId>
              </a:tblPr>
              <a:tblGrid>
                <a:gridCol w="1568424">
                  <a:extLst>
                    <a:ext uri="{9D8B030D-6E8A-4147-A177-3AD203B41FA5}">
                      <a16:colId xmlns:a16="http://schemas.microsoft.com/office/drawing/2014/main" val="20000"/>
                    </a:ext>
                  </a:extLst>
                </a:gridCol>
                <a:gridCol w="1152128">
                  <a:extLst>
                    <a:ext uri="{9D8B030D-6E8A-4147-A177-3AD203B41FA5}">
                      <a16:colId xmlns:a16="http://schemas.microsoft.com/office/drawing/2014/main" val="20001"/>
                    </a:ext>
                  </a:extLst>
                </a:gridCol>
                <a:gridCol w="1051993">
                  <a:extLst>
                    <a:ext uri="{9D8B030D-6E8A-4147-A177-3AD203B41FA5}">
                      <a16:colId xmlns:a16="http://schemas.microsoft.com/office/drawing/2014/main" val="20002"/>
                    </a:ext>
                  </a:extLst>
                </a:gridCol>
                <a:gridCol w="1180255">
                  <a:extLst>
                    <a:ext uri="{9D8B030D-6E8A-4147-A177-3AD203B41FA5}">
                      <a16:colId xmlns:a16="http://schemas.microsoft.com/office/drawing/2014/main" val="20003"/>
                    </a:ext>
                  </a:extLst>
                </a:gridCol>
                <a:gridCol w="1334775">
                  <a:extLst>
                    <a:ext uri="{9D8B030D-6E8A-4147-A177-3AD203B41FA5}">
                      <a16:colId xmlns:a16="http://schemas.microsoft.com/office/drawing/2014/main" val="20004"/>
                    </a:ext>
                  </a:extLst>
                </a:gridCol>
                <a:gridCol w="1257515">
                  <a:extLst>
                    <a:ext uri="{9D8B030D-6E8A-4147-A177-3AD203B41FA5}">
                      <a16:colId xmlns:a16="http://schemas.microsoft.com/office/drawing/2014/main" val="20005"/>
                    </a:ext>
                  </a:extLst>
                </a:gridCol>
              </a:tblGrid>
              <a:tr h="1119828">
                <a:tc>
                  <a:txBody>
                    <a:bodyPr/>
                    <a:lstStyle/>
                    <a:p>
                      <a:r>
                        <a:rPr lang="en-GB" dirty="0" smtClean="0"/>
                        <a:t>BREEAM SECTION</a:t>
                      </a:r>
                      <a:endParaRPr lang="en-GB" dirty="0"/>
                    </a:p>
                  </a:txBody>
                  <a:tcPr/>
                </a:tc>
                <a:tc>
                  <a:txBody>
                    <a:bodyPr/>
                    <a:lstStyle/>
                    <a:p>
                      <a:r>
                        <a:rPr lang="en-GB" dirty="0" smtClean="0"/>
                        <a:t>Credits achieved</a:t>
                      </a:r>
                      <a:endParaRPr lang="en-GB" dirty="0"/>
                    </a:p>
                  </a:txBody>
                  <a:tcPr/>
                </a:tc>
                <a:tc>
                  <a:txBody>
                    <a:bodyPr/>
                    <a:lstStyle/>
                    <a:p>
                      <a:r>
                        <a:rPr lang="en-GB" dirty="0" smtClean="0"/>
                        <a:t>Credits available</a:t>
                      </a:r>
                      <a:endParaRPr lang="en-GB" dirty="0"/>
                    </a:p>
                  </a:txBody>
                  <a:tcPr/>
                </a:tc>
                <a:tc>
                  <a:txBody>
                    <a:bodyPr/>
                    <a:lstStyle/>
                    <a:p>
                      <a:r>
                        <a:rPr lang="en-GB" dirty="0" smtClean="0"/>
                        <a:t>% of credits</a:t>
                      </a:r>
                      <a:r>
                        <a:rPr lang="en-GB" baseline="0" dirty="0" smtClean="0"/>
                        <a:t> achieved</a:t>
                      </a:r>
                      <a:endParaRPr lang="en-GB" dirty="0"/>
                    </a:p>
                  </a:txBody>
                  <a:tcPr/>
                </a:tc>
                <a:tc>
                  <a:txBody>
                    <a:bodyPr/>
                    <a:lstStyle/>
                    <a:p>
                      <a:r>
                        <a:rPr lang="en-GB" dirty="0" smtClean="0"/>
                        <a:t>Section weighting (fully fitted)</a:t>
                      </a:r>
                      <a:endParaRPr lang="en-GB" dirty="0"/>
                    </a:p>
                  </a:txBody>
                  <a:tcPr/>
                </a:tc>
                <a:tc>
                  <a:txBody>
                    <a:bodyPr/>
                    <a:lstStyle/>
                    <a:p>
                      <a:r>
                        <a:rPr lang="en-GB" dirty="0" smtClean="0"/>
                        <a:t>Section Score</a:t>
                      </a:r>
                      <a:endParaRPr lang="en-GB" dirty="0"/>
                    </a:p>
                  </a:txBody>
                  <a:tcPr/>
                </a:tc>
                <a:extLst>
                  <a:ext uri="{0D108BD9-81ED-4DB2-BD59-A6C34878D82A}">
                    <a16:rowId xmlns:a16="http://schemas.microsoft.com/office/drawing/2014/main" val="10000"/>
                  </a:ext>
                </a:extLst>
              </a:tr>
              <a:tr h="344563">
                <a:tc>
                  <a:txBody>
                    <a:bodyPr/>
                    <a:lstStyle/>
                    <a:p>
                      <a:r>
                        <a:rPr lang="en-GB" dirty="0" smtClean="0"/>
                        <a:t>Management</a:t>
                      </a:r>
                      <a:endParaRPr lang="en-GB" dirty="0"/>
                    </a:p>
                  </a:txBody>
                  <a:tcPr/>
                </a:tc>
                <a:tc>
                  <a:txBody>
                    <a:bodyPr/>
                    <a:lstStyle/>
                    <a:p>
                      <a:pPr algn="ctr"/>
                      <a:r>
                        <a:rPr lang="en-GB" dirty="0" smtClean="0"/>
                        <a:t>10</a:t>
                      </a:r>
                      <a:endParaRPr lang="en-GB" dirty="0"/>
                    </a:p>
                  </a:txBody>
                  <a:tcPr/>
                </a:tc>
                <a:tc>
                  <a:txBody>
                    <a:bodyPr/>
                    <a:lstStyle/>
                    <a:p>
                      <a:pPr algn="ctr"/>
                      <a:r>
                        <a:rPr lang="en-GB" dirty="0" smtClean="0"/>
                        <a:t>21</a:t>
                      </a:r>
                      <a:endParaRPr lang="en-GB" dirty="0"/>
                    </a:p>
                  </a:txBody>
                  <a:tcPr/>
                </a:tc>
                <a:tc>
                  <a:txBody>
                    <a:bodyPr/>
                    <a:lstStyle/>
                    <a:p>
                      <a:pPr algn="ctr"/>
                      <a:r>
                        <a:rPr lang="en-GB" dirty="0" smtClean="0"/>
                        <a:t>47.62%</a:t>
                      </a:r>
                      <a:endParaRPr lang="en-GB" dirty="0"/>
                    </a:p>
                  </a:txBody>
                  <a:tcPr/>
                </a:tc>
                <a:tc>
                  <a:txBody>
                    <a:bodyPr/>
                    <a:lstStyle/>
                    <a:p>
                      <a:pPr algn="ctr"/>
                      <a:r>
                        <a:rPr lang="en-GB" dirty="0" smtClean="0"/>
                        <a:t>0.12</a:t>
                      </a:r>
                      <a:endParaRPr lang="en-GB" dirty="0"/>
                    </a:p>
                  </a:txBody>
                  <a:tcPr/>
                </a:tc>
                <a:tc>
                  <a:txBody>
                    <a:bodyPr/>
                    <a:lstStyle/>
                    <a:p>
                      <a:pPr algn="ctr"/>
                      <a:r>
                        <a:rPr lang="en-GB" dirty="0" smtClean="0"/>
                        <a:t>5.71%</a:t>
                      </a:r>
                      <a:endParaRPr lang="en-GB" dirty="0"/>
                    </a:p>
                  </a:txBody>
                  <a:tcPr/>
                </a:tc>
                <a:extLst>
                  <a:ext uri="{0D108BD9-81ED-4DB2-BD59-A6C34878D82A}">
                    <a16:rowId xmlns:a16="http://schemas.microsoft.com/office/drawing/2014/main" val="10001"/>
                  </a:ext>
                </a:extLst>
              </a:tr>
              <a:tr h="602984">
                <a:tc>
                  <a:txBody>
                    <a:bodyPr/>
                    <a:lstStyle/>
                    <a:p>
                      <a:r>
                        <a:rPr lang="en-GB" dirty="0" smtClean="0"/>
                        <a:t>Health and Wellbeing</a:t>
                      </a:r>
                      <a:endParaRPr lang="en-GB" dirty="0"/>
                    </a:p>
                  </a:txBody>
                  <a:tcPr/>
                </a:tc>
                <a:tc>
                  <a:txBody>
                    <a:bodyPr/>
                    <a:lstStyle/>
                    <a:p>
                      <a:pPr algn="ctr"/>
                      <a:r>
                        <a:rPr lang="en-GB" dirty="0" smtClean="0"/>
                        <a:t>17</a:t>
                      </a:r>
                      <a:endParaRPr lang="en-GB" dirty="0"/>
                    </a:p>
                  </a:txBody>
                  <a:tcPr/>
                </a:tc>
                <a:tc>
                  <a:txBody>
                    <a:bodyPr/>
                    <a:lstStyle/>
                    <a:p>
                      <a:pPr algn="ctr"/>
                      <a:r>
                        <a:rPr lang="en-GB" dirty="0" smtClean="0"/>
                        <a:t>21</a:t>
                      </a:r>
                      <a:endParaRPr lang="en-GB" dirty="0"/>
                    </a:p>
                  </a:txBody>
                  <a:tcPr/>
                </a:tc>
                <a:tc>
                  <a:txBody>
                    <a:bodyPr/>
                    <a:lstStyle/>
                    <a:p>
                      <a:pPr algn="ctr"/>
                      <a:r>
                        <a:rPr lang="en-GB" dirty="0" smtClean="0"/>
                        <a:t>80.95%</a:t>
                      </a:r>
                      <a:endParaRPr lang="en-GB" dirty="0"/>
                    </a:p>
                  </a:txBody>
                  <a:tcPr/>
                </a:tc>
                <a:tc>
                  <a:txBody>
                    <a:bodyPr/>
                    <a:lstStyle/>
                    <a:p>
                      <a:pPr algn="ctr"/>
                      <a:r>
                        <a:rPr lang="en-GB" dirty="0" smtClean="0"/>
                        <a:t>0.15</a:t>
                      </a:r>
                      <a:endParaRPr lang="en-GB" dirty="0"/>
                    </a:p>
                  </a:txBody>
                  <a:tcPr/>
                </a:tc>
                <a:tc>
                  <a:txBody>
                    <a:bodyPr/>
                    <a:lstStyle/>
                    <a:p>
                      <a:pPr algn="ctr"/>
                      <a:r>
                        <a:rPr lang="en-GB" dirty="0" smtClean="0"/>
                        <a:t>12.14%</a:t>
                      </a:r>
                      <a:endParaRPr lang="en-GB" dirty="0"/>
                    </a:p>
                  </a:txBody>
                  <a:tcPr/>
                </a:tc>
                <a:extLst>
                  <a:ext uri="{0D108BD9-81ED-4DB2-BD59-A6C34878D82A}">
                    <a16:rowId xmlns:a16="http://schemas.microsoft.com/office/drawing/2014/main" val="10002"/>
                  </a:ext>
                </a:extLst>
              </a:tr>
              <a:tr h="344563">
                <a:tc>
                  <a:txBody>
                    <a:bodyPr/>
                    <a:lstStyle/>
                    <a:p>
                      <a:r>
                        <a:rPr lang="en-GB" dirty="0" smtClean="0"/>
                        <a:t>Energy</a:t>
                      </a:r>
                      <a:endParaRPr lang="en-GB" dirty="0"/>
                    </a:p>
                  </a:txBody>
                  <a:tcPr/>
                </a:tc>
                <a:tc>
                  <a:txBody>
                    <a:bodyPr/>
                    <a:lstStyle/>
                    <a:p>
                      <a:pPr algn="ctr"/>
                      <a:r>
                        <a:rPr lang="en-GB" dirty="0" smtClean="0"/>
                        <a:t>16</a:t>
                      </a:r>
                      <a:endParaRPr lang="en-GB" dirty="0"/>
                    </a:p>
                  </a:txBody>
                  <a:tcPr/>
                </a:tc>
                <a:tc>
                  <a:txBody>
                    <a:bodyPr/>
                    <a:lstStyle/>
                    <a:p>
                      <a:pPr algn="ctr"/>
                      <a:r>
                        <a:rPr lang="en-GB" dirty="0" smtClean="0"/>
                        <a:t>31</a:t>
                      </a:r>
                      <a:endParaRPr lang="en-GB" dirty="0"/>
                    </a:p>
                  </a:txBody>
                  <a:tcPr/>
                </a:tc>
                <a:tc>
                  <a:txBody>
                    <a:bodyPr/>
                    <a:lstStyle/>
                    <a:p>
                      <a:pPr algn="ctr"/>
                      <a:r>
                        <a:rPr lang="en-GB" dirty="0" smtClean="0"/>
                        <a:t>51.61%</a:t>
                      </a:r>
                      <a:endParaRPr lang="en-GB" dirty="0"/>
                    </a:p>
                  </a:txBody>
                  <a:tcPr/>
                </a:tc>
                <a:tc>
                  <a:txBody>
                    <a:bodyPr/>
                    <a:lstStyle/>
                    <a:p>
                      <a:pPr algn="ctr"/>
                      <a:r>
                        <a:rPr lang="en-GB" dirty="0" smtClean="0"/>
                        <a:t>0.15</a:t>
                      </a:r>
                      <a:endParaRPr lang="en-GB" dirty="0"/>
                    </a:p>
                  </a:txBody>
                  <a:tcPr/>
                </a:tc>
                <a:tc>
                  <a:txBody>
                    <a:bodyPr/>
                    <a:lstStyle/>
                    <a:p>
                      <a:pPr algn="ctr"/>
                      <a:r>
                        <a:rPr lang="en-GB" dirty="0" smtClean="0"/>
                        <a:t>7.74%</a:t>
                      </a:r>
                      <a:endParaRPr lang="en-GB" dirty="0"/>
                    </a:p>
                  </a:txBody>
                  <a:tcPr/>
                </a:tc>
                <a:extLst>
                  <a:ext uri="{0D108BD9-81ED-4DB2-BD59-A6C34878D82A}">
                    <a16:rowId xmlns:a16="http://schemas.microsoft.com/office/drawing/2014/main" val="10003"/>
                  </a:ext>
                </a:extLst>
              </a:tr>
              <a:tr h="344563">
                <a:tc>
                  <a:txBody>
                    <a:bodyPr/>
                    <a:lstStyle/>
                    <a:p>
                      <a:r>
                        <a:rPr lang="en-GB" dirty="0" smtClean="0"/>
                        <a:t>Transport</a:t>
                      </a:r>
                      <a:endParaRPr lang="en-GB" dirty="0"/>
                    </a:p>
                  </a:txBody>
                  <a:tcPr/>
                </a:tc>
                <a:tc>
                  <a:txBody>
                    <a:bodyPr/>
                    <a:lstStyle/>
                    <a:p>
                      <a:pPr algn="ctr"/>
                      <a:r>
                        <a:rPr lang="en-GB" dirty="0" smtClean="0"/>
                        <a:t>5</a:t>
                      </a:r>
                      <a:endParaRPr lang="en-GB" dirty="0"/>
                    </a:p>
                  </a:txBody>
                  <a:tcPr/>
                </a:tc>
                <a:tc>
                  <a:txBody>
                    <a:bodyPr/>
                    <a:lstStyle/>
                    <a:p>
                      <a:pPr algn="ctr"/>
                      <a:r>
                        <a:rPr lang="en-GB" dirty="0" smtClean="0"/>
                        <a:t>12</a:t>
                      </a:r>
                      <a:endParaRPr lang="en-GB" dirty="0"/>
                    </a:p>
                  </a:txBody>
                  <a:tcPr/>
                </a:tc>
                <a:tc>
                  <a:txBody>
                    <a:bodyPr/>
                    <a:lstStyle/>
                    <a:p>
                      <a:pPr algn="ctr"/>
                      <a:r>
                        <a:rPr lang="en-GB" dirty="0" smtClean="0"/>
                        <a:t>41.67%</a:t>
                      </a:r>
                      <a:endParaRPr lang="en-GB" dirty="0"/>
                    </a:p>
                  </a:txBody>
                  <a:tcPr/>
                </a:tc>
                <a:tc>
                  <a:txBody>
                    <a:bodyPr/>
                    <a:lstStyle/>
                    <a:p>
                      <a:pPr algn="ctr"/>
                      <a:r>
                        <a:rPr lang="en-GB" dirty="0" smtClean="0"/>
                        <a:t>0.09</a:t>
                      </a:r>
                      <a:endParaRPr lang="en-GB" dirty="0"/>
                    </a:p>
                  </a:txBody>
                  <a:tcPr/>
                </a:tc>
                <a:tc>
                  <a:txBody>
                    <a:bodyPr/>
                    <a:lstStyle/>
                    <a:p>
                      <a:pPr algn="ctr"/>
                      <a:r>
                        <a:rPr lang="en-GB" dirty="0" smtClean="0"/>
                        <a:t>3.75%</a:t>
                      </a:r>
                      <a:endParaRPr lang="en-GB" dirty="0"/>
                    </a:p>
                  </a:txBody>
                  <a:tcPr/>
                </a:tc>
                <a:extLst>
                  <a:ext uri="{0D108BD9-81ED-4DB2-BD59-A6C34878D82A}">
                    <a16:rowId xmlns:a16="http://schemas.microsoft.com/office/drawing/2014/main" val="10004"/>
                  </a:ext>
                </a:extLst>
              </a:tr>
              <a:tr h="344563">
                <a:tc>
                  <a:txBody>
                    <a:bodyPr/>
                    <a:lstStyle/>
                    <a:p>
                      <a:r>
                        <a:rPr lang="en-GB" dirty="0" smtClean="0"/>
                        <a:t>Water</a:t>
                      </a:r>
                      <a:endParaRPr lang="en-GB" dirty="0"/>
                    </a:p>
                  </a:txBody>
                  <a:tcPr/>
                </a:tc>
                <a:tc>
                  <a:txBody>
                    <a:bodyPr/>
                    <a:lstStyle/>
                    <a:p>
                      <a:pPr algn="ctr"/>
                      <a:r>
                        <a:rPr lang="en-GB" dirty="0" smtClean="0"/>
                        <a:t>5</a:t>
                      </a:r>
                      <a:endParaRPr lang="en-GB" dirty="0"/>
                    </a:p>
                  </a:txBody>
                  <a:tcPr/>
                </a:tc>
                <a:tc>
                  <a:txBody>
                    <a:bodyPr/>
                    <a:lstStyle/>
                    <a:p>
                      <a:pPr algn="ctr"/>
                      <a:r>
                        <a:rPr lang="en-GB" dirty="0" smtClean="0"/>
                        <a:t>9</a:t>
                      </a:r>
                      <a:endParaRPr lang="en-GB" dirty="0"/>
                    </a:p>
                  </a:txBody>
                  <a:tcPr/>
                </a:tc>
                <a:tc>
                  <a:txBody>
                    <a:bodyPr/>
                    <a:lstStyle/>
                    <a:p>
                      <a:pPr algn="ctr"/>
                      <a:r>
                        <a:rPr lang="en-GB" dirty="0" smtClean="0"/>
                        <a:t>55.56%</a:t>
                      </a:r>
                      <a:endParaRPr lang="en-GB" dirty="0"/>
                    </a:p>
                  </a:txBody>
                  <a:tcPr/>
                </a:tc>
                <a:tc>
                  <a:txBody>
                    <a:bodyPr/>
                    <a:lstStyle/>
                    <a:p>
                      <a:pPr algn="ctr"/>
                      <a:r>
                        <a:rPr lang="en-GB" dirty="0" smtClean="0"/>
                        <a:t>0.07</a:t>
                      </a:r>
                      <a:endParaRPr lang="en-GB" dirty="0"/>
                    </a:p>
                  </a:txBody>
                  <a:tcPr/>
                </a:tc>
                <a:tc>
                  <a:txBody>
                    <a:bodyPr/>
                    <a:lstStyle/>
                    <a:p>
                      <a:pPr algn="ctr"/>
                      <a:r>
                        <a:rPr lang="en-GB" dirty="0" smtClean="0"/>
                        <a:t>3.89%</a:t>
                      </a:r>
                      <a:endParaRPr lang="en-GB" dirty="0"/>
                    </a:p>
                  </a:txBody>
                  <a:tcPr/>
                </a:tc>
                <a:extLst>
                  <a:ext uri="{0D108BD9-81ED-4DB2-BD59-A6C34878D82A}">
                    <a16:rowId xmlns:a16="http://schemas.microsoft.com/office/drawing/2014/main" val="10005"/>
                  </a:ext>
                </a:extLst>
              </a:tr>
              <a:tr h="344563">
                <a:tc>
                  <a:txBody>
                    <a:bodyPr/>
                    <a:lstStyle/>
                    <a:p>
                      <a:r>
                        <a:rPr lang="en-GB" dirty="0" smtClean="0"/>
                        <a:t>Materials</a:t>
                      </a:r>
                      <a:endParaRPr lang="en-GB" dirty="0"/>
                    </a:p>
                  </a:txBody>
                  <a:tcPr/>
                </a:tc>
                <a:tc>
                  <a:txBody>
                    <a:bodyPr/>
                    <a:lstStyle/>
                    <a:p>
                      <a:pPr algn="ctr"/>
                      <a:r>
                        <a:rPr lang="en-GB" dirty="0" smtClean="0"/>
                        <a:t>10</a:t>
                      </a:r>
                      <a:endParaRPr lang="en-GB" dirty="0"/>
                    </a:p>
                  </a:txBody>
                  <a:tcPr/>
                </a:tc>
                <a:tc>
                  <a:txBody>
                    <a:bodyPr/>
                    <a:lstStyle/>
                    <a:p>
                      <a:pPr algn="ctr"/>
                      <a:r>
                        <a:rPr lang="en-GB" dirty="0" smtClean="0"/>
                        <a:t>14</a:t>
                      </a:r>
                      <a:endParaRPr lang="en-GB" dirty="0"/>
                    </a:p>
                  </a:txBody>
                  <a:tcPr/>
                </a:tc>
                <a:tc>
                  <a:txBody>
                    <a:bodyPr/>
                    <a:lstStyle/>
                    <a:p>
                      <a:pPr algn="ctr"/>
                      <a:r>
                        <a:rPr lang="en-GB" dirty="0" smtClean="0"/>
                        <a:t>71.43%</a:t>
                      </a:r>
                      <a:endParaRPr lang="en-GB" dirty="0"/>
                    </a:p>
                  </a:txBody>
                  <a:tcPr/>
                </a:tc>
                <a:tc>
                  <a:txBody>
                    <a:bodyPr/>
                    <a:lstStyle/>
                    <a:p>
                      <a:pPr algn="ctr"/>
                      <a:r>
                        <a:rPr lang="en-GB" dirty="0" smtClean="0"/>
                        <a:t>0.135</a:t>
                      </a:r>
                      <a:endParaRPr lang="en-GB" dirty="0"/>
                    </a:p>
                  </a:txBody>
                  <a:tcPr/>
                </a:tc>
                <a:tc>
                  <a:txBody>
                    <a:bodyPr/>
                    <a:lstStyle/>
                    <a:p>
                      <a:pPr algn="ctr"/>
                      <a:r>
                        <a:rPr lang="en-GB" dirty="0" smtClean="0"/>
                        <a:t>9.64%</a:t>
                      </a:r>
                      <a:endParaRPr lang="en-GB" dirty="0"/>
                    </a:p>
                  </a:txBody>
                  <a:tcPr/>
                </a:tc>
                <a:extLst>
                  <a:ext uri="{0D108BD9-81ED-4DB2-BD59-A6C34878D82A}">
                    <a16:rowId xmlns:a16="http://schemas.microsoft.com/office/drawing/2014/main" val="10006"/>
                  </a:ext>
                </a:extLst>
              </a:tr>
              <a:tr h="344563">
                <a:tc>
                  <a:txBody>
                    <a:bodyPr/>
                    <a:lstStyle/>
                    <a:p>
                      <a:r>
                        <a:rPr lang="en-GB" dirty="0" smtClean="0"/>
                        <a:t>Waste</a:t>
                      </a:r>
                      <a:endParaRPr lang="en-GB" dirty="0"/>
                    </a:p>
                  </a:txBody>
                  <a:tcPr/>
                </a:tc>
                <a:tc>
                  <a:txBody>
                    <a:bodyPr/>
                    <a:lstStyle/>
                    <a:p>
                      <a:pPr algn="ctr"/>
                      <a:r>
                        <a:rPr lang="en-GB" dirty="0" smtClean="0"/>
                        <a:t>3</a:t>
                      </a:r>
                      <a:endParaRPr lang="en-GB" dirty="0"/>
                    </a:p>
                  </a:txBody>
                  <a:tcPr/>
                </a:tc>
                <a:tc>
                  <a:txBody>
                    <a:bodyPr/>
                    <a:lstStyle/>
                    <a:p>
                      <a:pPr algn="ctr"/>
                      <a:r>
                        <a:rPr lang="en-GB" dirty="0" smtClean="0"/>
                        <a:t>9</a:t>
                      </a:r>
                      <a:endParaRPr lang="en-GB" dirty="0"/>
                    </a:p>
                  </a:txBody>
                  <a:tcPr/>
                </a:tc>
                <a:tc>
                  <a:txBody>
                    <a:bodyPr/>
                    <a:lstStyle/>
                    <a:p>
                      <a:pPr algn="ctr"/>
                      <a:r>
                        <a:rPr lang="en-GB" dirty="0" smtClean="0"/>
                        <a:t>33.33%</a:t>
                      </a:r>
                      <a:endParaRPr lang="en-GB" dirty="0"/>
                    </a:p>
                  </a:txBody>
                  <a:tcPr/>
                </a:tc>
                <a:tc>
                  <a:txBody>
                    <a:bodyPr/>
                    <a:lstStyle/>
                    <a:p>
                      <a:pPr algn="ctr"/>
                      <a:r>
                        <a:rPr lang="en-GB" dirty="0" smtClean="0"/>
                        <a:t>0.085</a:t>
                      </a:r>
                      <a:endParaRPr lang="en-GB" dirty="0"/>
                    </a:p>
                  </a:txBody>
                  <a:tcPr/>
                </a:tc>
                <a:tc>
                  <a:txBody>
                    <a:bodyPr/>
                    <a:lstStyle/>
                    <a:p>
                      <a:pPr algn="ctr"/>
                      <a:r>
                        <a:rPr lang="en-GB" dirty="0" smtClean="0"/>
                        <a:t>2.83%</a:t>
                      </a:r>
                      <a:endParaRPr lang="en-GB" dirty="0"/>
                    </a:p>
                  </a:txBody>
                  <a:tcPr/>
                </a:tc>
                <a:extLst>
                  <a:ext uri="{0D108BD9-81ED-4DB2-BD59-A6C34878D82A}">
                    <a16:rowId xmlns:a16="http://schemas.microsoft.com/office/drawing/2014/main" val="10007"/>
                  </a:ext>
                </a:extLst>
              </a:tr>
              <a:tr h="602984">
                <a:tc>
                  <a:txBody>
                    <a:bodyPr/>
                    <a:lstStyle/>
                    <a:p>
                      <a:r>
                        <a:rPr lang="en-GB" dirty="0" smtClean="0"/>
                        <a:t>Land use and Ecology</a:t>
                      </a:r>
                      <a:endParaRPr lang="en-GB" dirty="0"/>
                    </a:p>
                  </a:txBody>
                  <a:tcPr/>
                </a:tc>
                <a:tc>
                  <a:txBody>
                    <a:bodyPr/>
                    <a:lstStyle/>
                    <a:p>
                      <a:pPr algn="ctr"/>
                      <a:r>
                        <a:rPr lang="en-GB" dirty="0" smtClean="0"/>
                        <a:t>5</a:t>
                      </a:r>
                      <a:endParaRPr lang="en-GB" dirty="0"/>
                    </a:p>
                  </a:txBody>
                  <a:tcPr/>
                </a:tc>
                <a:tc>
                  <a:txBody>
                    <a:bodyPr/>
                    <a:lstStyle/>
                    <a:p>
                      <a:pPr algn="ctr"/>
                      <a:r>
                        <a:rPr lang="en-GB" dirty="0" smtClean="0"/>
                        <a:t>10</a:t>
                      </a:r>
                      <a:endParaRPr lang="en-GB" dirty="0"/>
                    </a:p>
                  </a:txBody>
                  <a:tcPr/>
                </a:tc>
                <a:tc>
                  <a:txBody>
                    <a:bodyPr/>
                    <a:lstStyle/>
                    <a:p>
                      <a:pPr algn="ctr"/>
                      <a:r>
                        <a:rPr lang="en-GB" dirty="0" smtClean="0"/>
                        <a:t>50.00%</a:t>
                      </a:r>
                      <a:endParaRPr lang="en-GB" dirty="0"/>
                    </a:p>
                  </a:txBody>
                  <a:tcPr/>
                </a:tc>
                <a:tc>
                  <a:txBody>
                    <a:bodyPr/>
                    <a:lstStyle/>
                    <a:p>
                      <a:pPr algn="ctr"/>
                      <a:r>
                        <a:rPr lang="en-GB" dirty="0" smtClean="0"/>
                        <a:t>0.10</a:t>
                      </a:r>
                      <a:endParaRPr lang="en-GB" dirty="0"/>
                    </a:p>
                  </a:txBody>
                  <a:tcPr/>
                </a:tc>
                <a:tc>
                  <a:txBody>
                    <a:bodyPr/>
                    <a:lstStyle/>
                    <a:p>
                      <a:pPr algn="ctr"/>
                      <a:r>
                        <a:rPr lang="en-GB" dirty="0" smtClean="0"/>
                        <a:t>5.00%</a:t>
                      </a:r>
                      <a:endParaRPr lang="en-GB" dirty="0"/>
                    </a:p>
                  </a:txBody>
                  <a:tcPr/>
                </a:tc>
                <a:extLst>
                  <a:ext uri="{0D108BD9-81ED-4DB2-BD59-A6C34878D82A}">
                    <a16:rowId xmlns:a16="http://schemas.microsoft.com/office/drawing/2014/main" val="10008"/>
                  </a:ext>
                </a:extLst>
              </a:tr>
              <a:tr h="344563">
                <a:tc>
                  <a:txBody>
                    <a:bodyPr/>
                    <a:lstStyle/>
                    <a:p>
                      <a:r>
                        <a:rPr lang="en-GB" dirty="0" smtClean="0"/>
                        <a:t>Pollution</a:t>
                      </a:r>
                      <a:endParaRPr lang="en-GB" dirty="0"/>
                    </a:p>
                  </a:txBody>
                  <a:tcPr/>
                </a:tc>
                <a:tc>
                  <a:txBody>
                    <a:bodyPr/>
                    <a:lstStyle/>
                    <a:p>
                      <a:pPr algn="ctr"/>
                      <a:r>
                        <a:rPr lang="en-GB" dirty="0" smtClean="0"/>
                        <a:t>5</a:t>
                      </a:r>
                      <a:endParaRPr lang="en-GB" dirty="0"/>
                    </a:p>
                  </a:txBody>
                  <a:tcPr/>
                </a:tc>
                <a:tc>
                  <a:txBody>
                    <a:bodyPr/>
                    <a:lstStyle/>
                    <a:p>
                      <a:pPr algn="ctr"/>
                      <a:r>
                        <a:rPr lang="en-GB" dirty="0" smtClean="0"/>
                        <a:t>13</a:t>
                      </a:r>
                      <a:endParaRPr lang="en-GB" dirty="0"/>
                    </a:p>
                  </a:txBody>
                  <a:tcPr/>
                </a:tc>
                <a:tc>
                  <a:txBody>
                    <a:bodyPr/>
                    <a:lstStyle/>
                    <a:p>
                      <a:pPr algn="ctr"/>
                      <a:r>
                        <a:rPr lang="en-GB" dirty="0" smtClean="0"/>
                        <a:t>38.46%</a:t>
                      </a:r>
                      <a:endParaRPr lang="en-GB" dirty="0"/>
                    </a:p>
                  </a:txBody>
                  <a:tcPr/>
                </a:tc>
                <a:tc>
                  <a:txBody>
                    <a:bodyPr/>
                    <a:lstStyle/>
                    <a:p>
                      <a:pPr algn="ctr"/>
                      <a:r>
                        <a:rPr lang="en-GB" dirty="0" smtClean="0"/>
                        <a:t>0.10</a:t>
                      </a:r>
                      <a:endParaRPr lang="en-GB" dirty="0"/>
                    </a:p>
                  </a:txBody>
                  <a:tcPr/>
                </a:tc>
                <a:tc>
                  <a:txBody>
                    <a:bodyPr/>
                    <a:lstStyle/>
                    <a:p>
                      <a:pPr algn="ctr"/>
                      <a:r>
                        <a:rPr lang="en-GB" dirty="0" smtClean="0"/>
                        <a:t>3.85%</a:t>
                      </a:r>
                      <a:endParaRPr lang="en-GB" dirty="0"/>
                    </a:p>
                  </a:txBody>
                  <a:tcPr/>
                </a:tc>
                <a:extLst>
                  <a:ext uri="{0D108BD9-81ED-4DB2-BD59-A6C34878D82A}">
                    <a16:rowId xmlns:a16="http://schemas.microsoft.com/office/drawing/2014/main" val="10009"/>
                  </a:ext>
                </a:extLst>
              </a:tr>
              <a:tr h="344563">
                <a:tc>
                  <a:txBody>
                    <a:bodyPr/>
                    <a:lstStyle/>
                    <a:p>
                      <a:r>
                        <a:rPr lang="en-GB" dirty="0" smtClean="0"/>
                        <a:t>Innovation</a:t>
                      </a:r>
                      <a:endParaRPr lang="en-GB" dirty="0"/>
                    </a:p>
                  </a:txBody>
                  <a:tcPr/>
                </a:tc>
                <a:tc>
                  <a:txBody>
                    <a:bodyPr/>
                    <a:lstStyle/>
                    <a:p>
                      <a:pPr algn="ctr"/>
                      <a:r>
                        <a:rPr lang="en-GB" dirty="0" smtClean="0"/>
                        <a:t>2</a:t>
                      </a:r>
                      <a:endParaRPr lang="en-GB" dirty="0"/>
                    </a:p>
                  </a:txBody>
                  <a:tcPr/>
                </a:tc>
                <a:tc>
                  <a:txBody>
                    <a:bodyPr/>
                    <a:lstStyle/>
                    <a:p>
                      <a:pPr algn="ctr"/>
                      <a:r>
                        <a:rPr lang="en-GB" dirty="0" smtClean="0"/>
                        <a:t>10</a:t>
                      </a:r>
                      <a:endParaRPr lang="en-GB" dirty="0"/>
                    </a:p>
                  </a:txBody>
                  <a:tcPr/>
                </a:tc>
                <a:tc>
                  <a:txBody>
                    <a:bodyPr/>
                    <a:lstStyle/>
                    <a:p>
                      <a:pPr algn="ctr"/>
                      <a:r>
                        <a:rPr lang="en-GB" dirty="0" smtClean="0"/>
                        <a:t>20.00%</a:t>
                      </a:r>
                      <a:endParaRPr lang="en-GB" dirty="0"/>
                    </a:p>
                  </a:txBody>
                  <a:tcPr/>
                </a:tc>
                <a:tc>
                  <a:txBody>
                    <a:bodyPr/>
                    <a:lstStyle/>
                    <a:p>
                      <a:pPr algn="ctr"/>
                      <a:r>
                        <a:rPr lang="en-GB" dirty="0" smtClean="0"/>
                        <a:t>0.10</a:t>
                      </a:r>
                      <a:endParaRPr lang="en-GB" dirty="0"/>
                    </a:p>
                  </a:txBody>
                  <a:tcPr/>
                </a:tc>
                <a:tc>
                  <a:txBody>
                    <a:bodyPr/>
                    <a:lstStyle/>
                    <a:p>
                      <a:pPr algn="ctr"/>
                      <a:r>
                        <a:rPr lang="en-GB" dirty="0" smtClean="0"/>
                        <a:t>2.00%</a:t>
                      </a:r>
                      <a:endParaRPr lang="en-GB" dirty="0"/>
                    </a:p>
                  </a:txBody>
                  <a:tcPr/>
                </a:tc>
                <a:extLst>
                  <a:ext uri="{0D108BD9-81ED-4DB2-BD59-A6C34878D82A}">
                    <a16:rowId xmlns:a16="http://schemas.microsoft.com/office/drawing/2014/main" val="10010"/>
                  </a:ext>
                </a:extLst>
              </a:tr>
              <a:tr h="344563">
                <a:tc gridSpan="4">
                  <a:txBody>
                    <a:bodyPr/>
                    <a:lstStyle/>
                    <a:p>
                      <a:r>
                        <a:rPr lang="en-GB" b="1" dirty="0" smtClean="0"/>
                        <a:t>Final BREEAM score</a:t>
                      </a:r>
                      <a:endParaRPr lang="en-GB" b="1"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gridSpan="2">
                  <a:txBody>
                    <a:bodyPr/>
                    <a:lstStyle/>
                    <a:p>
                      <a:pPr algn="ctr"/>
                      <a:r>
                        <a:rPr lang="en-GB" b="1" dirty="0" smtClean="0"/>
                        <a:t>56.56%</a:t>
                      </a:r>
                      <a:endParaRPr lang="en-GB" b="1" dirty="0"/>
                    </a:p>
                  </a:txBody>
                  <a:tcPr/>
                </a:tc>
                <a:tc hMerge="1">
                  <a:txBody>
                    <a:bodyPr/>
                    <a:lstStyle/>
                    <a:p>
                      <a:endParaRPr lang="en-GB" dirty="0"/>
                    </a:p>
                  </a:txBody>
                  <a:tcPr/>
                </a:tc>
                <a:extLst>
                  <a:ext uri="{0D108BD9-81ED-4DB2-BD59-A6C34878D82A}">
                    <a16:rowId xmlns:a16="http://schemas.microsoft.com/office/drawing/2014/main" val="10011"/>
                  </a:ext>
                </a:extLst>
              </a:tr>
              <a:tr h="344563">
                <a:tc gridSpan="4">
                  <a:txBody>
                    <a:bodyPr/>
                    <a:lstStyle/>
                    <a:p>
                      <a:r>
                        <a:rPr lang="en-GB" b="1" dirty="0" smtClean="0"/>
                        <a:t>BREEAM rating</a:t>
                      </a:r>
                      <a:endParaRPr lang="en-GB" b="1"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gridSpan="2">
                  <a:txBody>
                    <a:bodyPr/>
                    <a:lstStyle/>
                    <a:p>
                      <a:pPr algn="ctr"/>
                      <a:r>
                        <a:rPr lang="en-GB" b="1" dirty="0" smtClean="0"/>
                        <a:t>VERY GOOD</a:t>
                      </a:r>
                      <a:endParaRPr lang="en-GB" b="1" dirty="0"/>
                    </a:p>
                  </a:txBody>
                  <a:tcPr/>
                </a:tc>
                <a:tc hMerge="1">
                  <a:txBody>
                    <a:bodyPr/>
                    <a:lstStyle/>
                    <a:p>
                      <a:endParaRPr lang="en-GB" dirty="0"/>
                    </a:p>
                  </a:txBody>
                  <a:tcPr/>
                </a:tc>
                <a:extLst>
                  <a:ext uri="{0D108BD9-81ED-4DB2-BD59-A6C34878D82A}">
                    <a16:rowId xmlns:a16="http://schemas.microsoft.com/office/drawing/2014/main" val="10012"/>
                  </a:ext>
                </a:extLst>
              </a:tr>
            </a:tbl>
          </a:graphicData>
        </a:graphic>
      </p:graphicFrame>
      <p:grpSp>
        <p:nvGrpSpPr>
          <p:cNvPr id="13" name="Group 7"/>
          <p:cNvGrpSpPr/>
          <p:nvPr/>
        </p:nvGrpSpPr>
        <p:grpSpPr>
          <a:xfrm>
            <a:off x="1149" y="66530"/>
            <a:ext cx="9035406" cy="683568"/>
            <a:chOff x="1149" y="66530"/>
            <a:chExt cx="9035406" cy="683568"/>
          </a:xfrm>
        </p:grpSpPr>
        <p:pic>
          <p:nvPicPr>
            <p:cNvPr id="1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6"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5124406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13</a:t>
            </a:fld>
            <a:endParaRPr lang="en-GB"/>
          </a:p>
        </p:txBody>
      </p:sp>
      <p:sp>
        <p:nvSpPr>
          <p:cNvPr id="2" name="TextBox 1"/>
          <p:cNvSpPr txBox="1"/>
          <p:nvPr/>
        </p:nvSpPr>
        <p:spPr>
          <a:xfrm>
            <a:off x="971600" y="908720"/>
            <a:ext cx="3096344" cy="461665"/>
          </a:xfrm>
          <a:prstGeom prst="rect">
            <a:avLst/>
          </a:prstGeom>
          <a:noFill/>
        </p:spPr>
        <p:txBody>
          <a:bodyPr wrap="square" rtlCol="0">
            <a:spAutoFit/>
          </a:bodyPr>
          <a:lstStyle/>
          <a:p>
            <a:r>
              <a:rPr lang="en-GB" sz="2400" b="1" dirty="0" smtClean="0"/>
              <a:t>DEFINITIONS</a:t>
            </a:r>
            <a:endParaRPr lang="en-GB" sz="2400" b="1" dirty="0"/>
          </a:p>
        </p:txBody>
      </p:sp>
      <p:sp>
        <p:nvSpPr>
          <p:cNvPr id="5" name="TextBox 4"/>
          <p:cNvSpPr txBox="1"/>
          <p:nvPr/>
        </p:nvSpPr>
        <p:spPr>
          <a:xfrm>
            <a:off x="962698" y="1694176"/>
            <a:ext cx="4248472" cy="461665"/>
          </a:xfrm>
          <a:prstGeom prst="rect">
            <a:avLst/>
          </a:prstGeom>
          <a:noFill/>
        </p:spPr>
        <p:txBody>
          <a:bodyPr wrap="square" rtlCol="0">
            <a:spAutoFit/>
          </a:bodyPr>
          <a:lstStyle/>
          <a:p>
            <a:r>
              <a:rPr lang="en-GB" sz="2400" b="1" dirty="0" smtClean="0">
                <a:solidFill>
                  <a:schemeClr val="accent1"/>
                </a:solidFill>
              </a:rPr>
              <a:t>Type of buildings</a:t>
            </a:r>
            <a:endParaRPr lang="en-GB" sz="2400" b="1" dirty="0">
              <a:solidFill>
                <a:schemeClr val="accent1"/>
              </a:solidFill>
            </a:endParaRPr>
          </a:p>
        </p:txBody>
      </p:sp>
      <p:sp>
        <p:nvSpPr>
          <p:cNvPr id="6" name="TextBox 5"/>
          <p:cNvSpPr txBox="1"/>
          <p:nvPr/>
        </p:nvSpPr>
        <p:spPr>
          <a:xfrm>
            <a:off x="971600" y="2878475"/>
            <a:ext cx="7283152" cy="3477875"/>
          </a:xfrm>
          <a:prstGeom prst="rect">
            <a:avLst/>
          </a:prstGeom>
          <a:noFill/>
        </p:spPr>
        <p:txBody>
          <a:bodyPr wrap="square" rtlCol="0">
            <a:spAutoFit/>
          </a:bodyPr>
          <a:lstStyle/>
          <a:p>
            <a:r>
              <a:rPr lang="en-GB" sz="2000" dirty="0" smtClean="0"/>
              <a:t>Commercial	</a:t>
            </a:r>
          </a:p>
          <a:p>
            <a:r>
              <a:rPr lang="en-GB" sz="2000" dirty="0"/>
              <a:t>	</a:t>
            </a:r>
            <a:r>
              <a:rPr lang="en-GB" sz="2000" dirty="0" smtClean="0"/>
              <a:t>	- Offices</a:t>
            </a:r>
          </a:p>
          <a:p>
            <a:r>
              <a:rPr lang="en-GB" sz="2000" dirty="0"/>
              <a:t>	</a:t>
            </a:r>
            <a:r>
              <a:rPr lang="en-GB" sz="2000" dirty="0" smtClean="0"/>
              <a:t>	- Industrial</a:t>
            </a:r>
          </a:p>
          <a:p>
            <a:r>
              <a:rPr lang="en-GB" sz="2000" dirty="0"/>
              <a:t>	</a:t>
            </a:r>
            <a:r>
              <a:rPr lang="en-GB" sz="2000" dirty="0" smtClean="0"/>
              <a:t>	- Retail (shopping, showroom, restaurant, etc.)</a:t>
            </a:r>
          </a:p>
          <a:p>
            <a:endParaRPr lang="en-GB" sz="2000" dirty="0"/>
          </a:p>
          <a:p>
            <a:r>
              <a:rPr lang="en-GB" sz="2000" dirty="0" smtClean="0"/>
              <a:t>Public (non-housing)</a:t>
            </a:r>
          </a:p>
          <a:p>
            <a:r>
              <a:rPr lang="en-GB" sz="2000" dirty="0"/>
              <a:t>	</a:t>
            </a:r>
            <a:r>
              <a:rPr lang="en-GB" sz="2000" dirty="0" smtClean="0"/>
              <a:t>	- Education</a:t>
            </a:r>
          </a:p>
          <a:p>
            <a:r>
              <a:rPr lang="en-GB" sz="2000" dirty="0"/>
              <a:t>	</a:t>
            </a:r>
            <a:r>
              <a:rPr lang="en-GB" sz="2000" dirty="0" smtClean="0"/>
              <a:t>	- Healthcare</a:t>
            </a:r>
          </a:p>
          <a:p>
            <a:r>
              <a:rPr lang="en-GB" sz="2000" dirty="0"/>
              <a:t>	</a:t>
            </a:r>
            <a:r>
              <a:rPr lang="en-GB" sz="2000" dirty="0" smtClean="0"/>
              <a:t>	- Prisons</a:t>
            </a:r>
          </a:p>
          <a:p>
            <a:r>
              <a:rPr lang="en-GB" sz="2000" dirty="0"/>
              <a:t>	</a:t>
            </a:r>
            <a:r>
              <a:rPr lang="en-GB" sz="2000" dirty="0" smtClean="0"/>
              <a:t>	- Law courts</a:t>
            </a:r>
          </a:p>
          <a:p>
            <a:endParaRPr lang="en-GB" sz="2000" dirty="0" smtClean="0"/>
          </a:p>
        </p:txBody>
      </p:sp>
      <p:grpSp>
        <p:nvGrpSpPr>
          <p:cNvPr id="11" name="Group 7"/>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9"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9352113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14</a:t>
            </a:fld>
            <a:endParaRPr lang="en-GB"/>
          </a:p>
        </p:txBody>
      </p:sp>
      <p:sp>
        <p:nvSpPr>
          <p:cNvPr id="2" name="TextBox 1"/>
          <p:cNvSpPr txBox="1"/>
          <p:nvPr/>
        </p:nvSpPr>
        <p:spPr>
          <a:xfrm>
            <a:off x="971600" y="908720"/>
            <a:ext cx="3096344" cy="461665"/>
          </a:xfrm>
          <a:prstGeom prst="rect">
            <a:avLst/>
          </a:prstGeom>
          <a:noFill/>
        </p:spPr>
        <p:txBody>
          <a:bodyPr wrap="square" rtlCol="0">
            <a:spAutoFit/>
          </a:bodyPr>
          <a:lstStyle/>
          <a:p>
            <a:r>
              <a:rPr lang="en-GB" sz="2400" b="1" dirty="0" smtClean="0"/>
              <a:t>DEFINITIONS</a:t>
            </a:r>
            <a:endParaRPr lang="en-GB" sz="2400" b="1" dirty="0"/>
          </a:p>
        </p:txBody>
      </p:sp>
      <p:sp>
        <p:nvSpPr>
          <p:cNvPr id="5" name="TextBox 4"/>
          <p:cNvSpPr txBox="1"/>
          <p:nvPr/>
        </p:nvSpPr>
        <p:spPr>
          <a:xfrm>
            <a:off x="962698" y="1694176"/>
            <a:ext cx="4248472" cy="461665"/>
          </a:xfrm>
          <a:prstGeom prst="rect">
            <a:avLst/>
          </a:prstGeom>
          <a:noFill/>
        </p:spPr>
        <p:txBody>
          <a:bodyPr wrap="square" rtlCol="0">
            <a:spAutoFit/>
          </a:bodyPr>
          <a:lstStyle/>
          <a:p>
            <a:r>
              <a:rPr lang="en-GB" sz="2400" b="1" dirty="0" smtClean="0">
                <a:solidFill>
                  <a:schemeClr val="accent1"/>
                </a:solidFill>
              </a:rPr>
              <a:t>Type of buildings</a:t>
            </a:r>
            <a:endParaRPr lang="en-GB" sz="2400" b="1" dirty="0">
              <a:solidFill>
                <a:schemeClr val="accent1"/>
              </a:solidFill>
            </a:endParaRPr>
          </a:p>
        </p:txBody>
      </p:sp>
      <p:sp>
        <p:nvSpPr>
          <p:cNvPr id="6" name="TextBox 5"/>
          <p:cNvSpPr txBox="1"/>
          <p:nvPr/>
        </p:nvSpPr>
        <p:spPr>
          <a:xfrm>
            <a:off x="962698" y="2924944"/>
            <a:ext cx="7283152" cy="2862322"/>
          </a:xfrm>
          <a:prstGeom prst="rect">
            <a:avLst/>
          </a:prstGeom>
          <a:noFill/>
        </p:spPr>
        <p:txBody>
          <a:bodyPr wrap="square" rtlCol="0">
            <a:spAutoFit/>
          </a:bodyPr>
          <a:lstStyle/>
          <a:p>
            <a:r>
              <a:rPr lang="en-GB" sz="2000" dirty="0" smtClean="0"/>
              <a:t>Multi-residential accommodation</a:t>
            </a:r>
          </a:p>
          <a:p>
            <a:r>
              <a:rPr lang="en-GB" sz="2000" dirty="0"/>
              <a:t>	</a:t>
            </a:r>
            <a:r>
              <a:rPr lang="en-GB" sz="2000" dirty="0" smtClean="0"/>
              <a:t>	- Residential institutions</a:t>
            </a:r>
          </a:p>
          <a:p>
            <a:endParaRPr lang="en-GB" sz="2000" dirty="0"/>
          </a:p>
          <a:p>
            <a:r>
              <a:rPr lang="en-GB" sz="2000" dirty="0" smtClean="0"/>
              <a:t>Other</a:t>
            </a:r>
          </a:p>
          <a:p>
            <a:r>
              <a:rPr lang="en-GB" sz="2000" dirty="0"/>
              <a:t>	</a:t>
            </a:r>
            <a:r>
              <a:rPr lang="en-GB" sz="2000" dirty="0" smtClean="0"/>
              <a:t>	- Residential institutions (short term stay)</a:t>
            </a:r>
          </a:p>
          <a:p>
            <a:r>
              <a:rPr lang="en-GB" sz="2000" dirty="0"/>
              <a:t>	</a:t>
            </a:r>
            <a:r>
              <a:rPr lang="en-GB" sz="2000" dirty="0" smtClean="0"/>
              <a:t>	- Non residential institutions</a:t>
            </a:r>
          </a:p>
          <a:p>
            <a:r>
              <a:rPr lang="en-GB" sz="2000" dirty="0"/>
              <a:t>	</a:t>
            </a:r>
            <a:r>
              <a:rPr lang="en-GB" sz="2000" dirty="0" smtClean="0"/>
              <a:t>	- Assembly and leisure</a:t>
            </a:r>
          </a:p>
          <a:p>
            <a:r>
              <a:rPr lang="en-GB" sz="2000" dirty="0"/>
              <a:t>	</a:t>
            </a:r>
            <a:r>
              <a:rPr lang="en-GB" sz="2000" dirty="0" smtClean="0"/>
              <a:t>	- Other</a:t>
            </a:r>
          </a:p>
          <a:p>
            <a:r>
              <a:rPr lang="en-GB" sz="2000" dirty="0"/>
              <a:t>	</a:t>
            </a:r>
            <a:r>
              <a:rPr lang="en-GB" sz="2000" dirty="0" smtClean="0"/>
              <a:t>	- Bespoke</a:t>
            </a:r>
            <a:endParaRPr lang="en-GB" sz="2000" dirty="0"/>
          </a:p>
        </p:txBody>
      </p:sp>
      <p:grpSp>
        <p:nvGrpSpPr>
          <p:cNvPr id="11" name="Group 7"/>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9"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41669444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15</a:t>
            </a:fld>
            <a:endParaRPr lang="en-GB"/>
          </a:p>
        </p:txBody>
      </p:sp>
      <p:sp>
        <p:nvSpPr>
          <p:cNvPr id="2" name="TextBox 1"/>
          <p:cNvSpPr txBox="1"/>
          <p:nvPr/>
        </p:nvSpPr>
        <p:spPr>
          <a:xfrm>
            <a:off x="971600" y="908720"/>
            <a:ext cx="3096344" cy="461665"/>
          </a:xfrm>
          <a:prstGeom prst="rect">
            <a:avLst/>
          </a:prstGeom>
          <a:noFill/>
        </p:spPr>
        <p:txBody>
          <a:bodyPr wrap="square" rtlCol="0">
            <a:spAutoFit/>
          </a:bodyPr>
          <a:lstStyle/>
          <a:p>
            <a:r>
              <a:rPr lang="en-GB" sz="2400" b="1" dirty="0" smtClean="0"/>
              <a:t>DEFINITIONS</a:t>
            </a:r>
            <a:endParaRPr lang="en-GB" sz="2400" b="1" dirty="0"/>
          </a:p>
        </p:txBody>
      </p:sp>
      <p:sp>
        <p:nvSpPr>
          <p:cNvPr id="5" name="TextBox 4"/>
          <p:cNvSpPr txBox="1"/>
          <p:nvPr/>
        </p:nvSpPr>
        <p:spPr>
          <a:xfrm>
            <a:off x="962698" y="1694176"/>
            <a:ext cx="4248472" cy="461665"/>
          </a:xfrm>
          <a:prstGeom prst="rect">
            <a:avLst/>
          </a:prstGeom>
          <a:noFill/>
        </p:spPr>
        <p:txBody>
          <a:bodyPr wrap="square" rtlCol="0">
            <a:spAutoFit/>
          </a:bodyPr>
          <a:lstStyle/>
          <a:p>
            <a:r>
              <a:rPr lang="en-GB" sz="2400" b="1" dirty="0" smtClean="0">
                <a:solidFill>
                  <a:schemeClr val="accent1"/>
                </a:solidFill>
              </a:rPr>
              <a:t>Type of buildings</a:t>
            </a:r>
            <a:endParaRPr lang="en-GB" sz="2400" b="1" dirty="0">
              <a:solidFill>
                <a:schemeClr val="accent1"/>
              </a:solidFill>
            </a:endParaRPr>
          </a:p>
        </p:txBody>
      </p:sp>
      <p:sp>
        <p:nvSpPr>
          <p:cNvPr id="6" name="TextBox 5"/>
          <p:cNvSpPr txBox="1"/>
          <p:nvPr/>
        </p:nvSpPr>
        <p:spPr>
          <a:xfrm>
            <a:off x="962698" y="2802030"/>
            <a:ext cx="7281710" cy="2000548"/>
          </a:xfrm>
          <a:prstGeom prst="rect">
            <a:avLst/>
          </a:prstGeom>
          <a:noFill/>
        </p:spPr>
        <p:txBody>
          <a:bodyPr wrap="square" rtlCol="0">
            <a:spAutoFit/>
          </a:bodyPr>
          <a:lstStyle/>
          <a:p>
            <a:r>
              <a:rPr lang="en-GB" sz="2400" b="1" dirty="0" smtClean="0"/>
              <a:t>Mixed used (GN10)</a:t>
            </a:r>
          </a:p>
          <a:p>
            <a:endParaRPr lang="en-GB" sz="2000" dirty="0"/>
          </a:p>
          <a:p>
            <a:r>
              <a:rPr lang="en-GB" sz="2000" dirty="0" smtClean="0"/>
              <a:t>Dominant use </a:t>
            </a:r>
          </a:p>
          <a:p>
            <a:endParaRPr lang="en-GB" sz="2000" dirty="0"/>
          </a:p>
          <a:p>
            <a:r>
              <a:rPr lang="en-GB" sz="2000" dirty="0" smtClean="0"/>
              <a:t>Different dominant use: different assessment and BREEAM rating 						(certificate)</a:t>
            </a:r>
            <a:endParaRPr lang="en-GB" sz="2000" dirty="0"/>
          </a:p>
        </p:txBody>
      </p:sp>
      <p:sp>
        <p:nvSpPr>
          <p:cNvPr id="3" name="TextBox 2">
            <a:hlinkClick r:id="rId2" action="ppaction://hlinkfile"/>
          </p:cNvPr>
          <p:cNvSpPr txBox="1"/>
          <p:nvPr/>
        </p:nvSpPr>
        <p:spPr>
          <a:xfrm>
            <a:off x="4499992" y="5373216"/>
            <a:ext cx="2952328" cy="584775"/>
          </a:xfrm>
          <a:prstGeom prst="rect">
            <a:avLst/>
          </a:prstGeom>
          <a:noFill/>
        </p:spPr>
        <p:txBody>
          <a:bodyPr wrap="square" rtlCol="0">
            <a:spAutoFit/>
          </a:bodyPr>
          <a:lstStyle/>
          <a:p>
            <a:r>
              <a:rPr lang="en-GB" sz="3200" b="1" dirty="0" smtClean="0"/>
              <a:t>Link to GN10</a:t>
            </a:r>
            <a:endParaRPr lang="en-GB" sz="3200" b="1" dirty="0"/>
          </a:p>
        </p:txBody>
      </p:sp>
      <p:grpSp>
        <p:nvGrpSpPr>
          <p:cNvPr id="17" name="Group 7"/>
          <p:cNvGrpSpPr/>
          <p:nvPr/>
        </p:nvGrpSpPr>
        <p:grpSpPr>
          <a:xfrm>
            <a:off x="1149" y="66530"/>
            <a:ext cx="9035406" cy="683568"/>
            <a:chOff x="1149" y="66530"/>
            <a:chExt cx="9035406" cy="683568"/>
          </a:xfrm>
        </p:grpSpPr>
        <p:pic>
          <p:nvPicPr>
            <p:cNvPr id="1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20"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21"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83367121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16</a:t>
            </a:fld>
            <a:endParaRPr lang="en-GB"/>
          </a:p>
        </p:txBody>
      </p:sp>
      <p:sp>
        <p:nvSpPr>
          <p:cNvPr id="2" name="TextBox 1"/>
          <p:cNvSpPr txBox="1"/>
          <p:nvPr/>
        </p:nvSpPr>
        <p:spPr>
          <a:xfrm>
            <a:off x="971600" y="908720"/>
            <a:ext cx="3096344" cy="461665"/>
          </a:xfrm>
          <a:prstGeom prst="rect">
            <a:avLst/>
          </a:prstGeom>
          <a:noFill/>
        </p:spPr>
        <p:txBody>
          <a:bodyPr wrap="square" rtlCol="0">
            <a:spAutoFit/>
          </a:bodyPr>
          <a:lstStyle/>
          <a:p>
            <a:r>
              <a:rPr lang="en-GB" sz="2400" b="1" dirty="0" smtClean="0"/>
              <a:t>DEFINITIONS</a:t>
            </a:r>
            <a:endParaRPr lang="en-GB" sz="2400" b="1" dirty="0"/>
          </a:p>
        </p:txBody>
      </p:sp>
      <p:sp>
        <p:nvSpPr>
          <p:cNvPr id="5" name="TextBox 4"/>
          <p:cNvSpPr txBox="1"/>
          <p:nvPr/>
        </p:nvSpPr>
        <p:spPr>
          <a:xfrm>
            <a:off x="962698" y="1694176"/>
            <a:ext cx="4248472" cy="461665"/>
          </a:xfrm>
          <a:prstGeom prst="rect">
            <a:avLst/>
          </a:prstGeom>
          <a:noFill/>
        </p:spPr>
        <p:txBody>
          <a:bodyPr wrap="square" rtlCol="0">
            <a:spAutoFit/>
          </a:bodyPr>
          <a:lstStyle/>
          <a:p>
            <a:r>
              <a:rPr lang="en-GB" sz="2400" b="1" dirty="0" smtClean="0">
                <a:solidFill>
                  <a:schemeClr val="accent1"/>
                </a:solidFill>
              </a:rPr>
              <a:t>Type of buildings</a:t>
            </a:r>
            <a:endParaRPr lang="en-GB" sz="2400" b="1" dirty="0">
              <a:solidFill>
                <a:schemeClr val="accent1"/>
              </a:solidFill>
            </a:endParaRPr>
          </a:p>
        </p:txBody>
      </p:sp>
      <p:sp>
        <p:nvSpPr>
          <p:cNvPr id="6" name="TextBox 5"/>
          <p:cNvSpPr txBox="1"/>
          <p:nvPr/>
        </p:nvSpPr>
        <p:spPr>
          <a:xfrm>
            <a:off x="962698" y="2802030"/>
            <a:ext cx="7281710" cy="2677656"/>
          </a:xfrm>
          <a:prstGeom prst="rect">
            <a:avLst/>
          </a:prstGeom>
          <a:noFill/>
        </p:spPr>
        <p:txBody>
          <a:bodyPr wrap="square" rtlCol="0">
            <a:spAutoFit/>
          </a:bodyPr>
          <a:lstStyle/>
          <a:p>
            <a:r>
              <a:rPr lang="en-GB" sz="2400" b="1" dirty="0" smtClean="0"/>
              <a:t>Fully fitted</a:t>
            </a:r>
          </a:p>
          <a:p>
            <a:endParaRPr lang="en-GB" sz="2400" b="1" dirty="0"/>
          </a:p>
          <a:p>
            <a:r>
              <a:rPr lang="en-GB" sz="2400" b="1" dirty="0" smtClean="0"/>
              <a:t>Fully fitted – “simple” buildings (see Appendix E)</a:t>
            </a:r>
          </a:p>
          <a:p>
            <a:endParaRPr lang="en-GB" sz="2400" b="1" dirty="0"/>
          </a:p>
          <a:p>
            <a:r>
              <a:rPr lang="en-GB" sz="2400" b="1" dirty="0" smtClean="0"/>
              <a:t>Shell and Core (see Appendix D)</a:t>
            </a:r>
          </a:p>
          <a:p>
            <a:endParaRPr lang="en-GB" sz="2400" b="1" dirty="0"/>
          </a:p>
          <a:p>
            <a:r>
              <a:rPr lang="en-GB" sz="2400" b="1" dirty="0" smtClean="0"/>
              <a:t>Shell (see Appendix D)</a:t>
            </a:r>
            <a:endParaRPr lang="en-GB" sz="2000" dirty="0"/>
          </a:p>
        </p:txBody>
      </p:sp>
      <p:grpSp>
        <p:nvGrpSpPr>
          <p:cNvPr id="11" name="Group 7"/>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9"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07453270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17</a:t>
            </a:fld>
            <a:endParaRPr lang="en-GB"/>
          </a:p>
        </p:txBody>
      </p:sp>
      <p:sp>
        <p:nvSpPr>
          <p:cNvPr id="2" name="TextBox 1"/>
          <p:cNvSpPr txBox="1"/>
          <p:nvPr/>
        </p:nvSpPr>
        <p:spPr>
          <a:xfrm>
            <a:off x="971600" y="908720"/>
            <a:ext cx="3096344" cy="461665"/>
          </a:xfrm>
          <a:prstGeom prst="rect">
            <a:avLst/>
          </a:prstGeom>
          <a:noFill/>
        </p:spPr>
        <p:txBody>
          <a:bodyPr wrap="square" rtlCol="0">
            <a:spAutoFit/>
          </a:bodyPr>
          <a:lstStyle/>
          <a:p>
            <a:r>
              <a:rPr lang="en-GB" sz="2400" b="1" dirty="0" smtClean="0"/>
              <a:t>DEFINITIONS</a:t>
            </a:r>
            <a:endParaRPr lang="en-GB" sz="2400" b="1" dirty="0"/>
          </a:p>
        </p:txBody>
      </p:sp>
      <p:sp>
        <p:nvSpPr>
          <p:cNvPr id="5" name="TextBox 4"/>
          <p:cNvSpPr txBox="1"/>
          <p:nvPr/>
        </p:nvSpPr>
        <p:spPr>
          <a:xfrm>
            <a:off x="962698" y="1694176"/>
            <a:ext cx="4248472" cy="461665"/>
          </a:xfrm>
          <a:prstGeom prst="rect">
            <a:avLst/>
          </a:prstGeom>
          <a:noFill/>
        </p:spPr>
        <p:txBody>
          <a:bodyPr wrap="square" rtlCol="0">
            <a:spAutoFit/>
          </a:bodyPr>
          <a:lstStyle/>
          <a:p>
            <a:r>
              <a:rPr lang="en-GB" sz="2400" b="1" dirty="0" smtClean="0">
                <a:solidFill>
                  <a:schemeClr val="accent1"/>
                </a:solidFill>
              </a:rPr>
              <a:t>Evidential requirements</a:t>
            </a:r>
            <a:endParaRPr lang="en-GB" sz="2400" b="1" dirty="0">
              <a:solidFill>
                <a:schemeClr val="accent1"/>
              </a:solidFill>
            </a:endParaRPr>
          </a:p>
        </p:txBody>
      </p:sp>
      <p:sp>
        <p:nvSpPr>
          <p:cNvPr id="6" name="TextBox 5"/>
          <p:cNvSpPr txBox="1"/>
          <p:nvPr/>
        </p:nvSpPr>
        <p:spPr>
          <a:xfrm>
            <a:off x="962698" y="2802030"/>
            <a:ext cx="7281710" cy="1938992"/>
          </a:xfrm>
          <a:prstGeom prst="rect">
            <a:avLst/>
          </a:prstGeom>
          <a:noFill/>
        </p:spPr>
        <p:txBody>
          <a:bodyPr wrap="square" rtlCol="0">
            <a:spAutoFit/>
          </a:bodyPr>
          <a:lstStyle/>
          <a:p>
            <a:r>
              <a:rPr lang="en-GB" sz="2400" b="1" dirty="0" smtClean="0"/>
              <a:t>Types</a:t>
            </a:r>
          </a:p>
          <a:p>
            <a:endParaRPr lang="en-GB" sz="2400" b="1" dirty="0"/>
          </a:p>
          <a:p>
            <a:pPr lvl="1"/>
            <a:r>
              <a:rPr lang="en-GB" sz="2400" dirty="0" smtClean="0"/>
              <a:t>General evidence</a:t>
            </a:r>
          </a:p>
          <a:p>
            <a:pPr lvl="1"/>
            <a:r>
              <a:rPr lang="en-GB" sz="2400" dirty="0" smtClean="0"/>
              <a:t>Specific evidence</a:t>
            </a:r>
          </a:p>
          <a:p>
            <a:pPr lvl="1"/>
            <a:r>
              <a:rPr lang="en-GB" sz="2400" dirty="0" smtClean="0"/>
              <a:t>Other evidence</a:t>
            </a:r>
            <a:endParaRPr lang="en-GB" sz="2000" dirty="0"/>
          </a:p>
        </p:txBody>
      </p:sp>
      <p:sp>
        <p:nvSpPr>
          <p:cNvPr id="3" name="TextBox 2"/>
          <p:cNvSpPr txBox="1"/>
          <p:nvPr/>
        </p:nvSpPr>
        <p:spPr>
          <a:xfrm>
            <a:off x="3923928" y="5229200"/>
            <a:ext cx="4320480" cy="369332"/>
          </a:xfrm>
          <a:prstGeom prst="rect">
            <a:avLst/>
          </a:prstGeom>
          <a:noFill/>
        </p:spPr>
        <p:txBody>
          <a:bodyPr wrap="square" rtlCol="0">
            <a:spAutoFit/>
          </a:bodyPr>
          <a:lstStyle/>
          <a:p>
            <a:r>
              <a:rPr lang="en-GB" dirty="0" smtClean="0"/>
              <a:t>See Technical Manual pages 27-33</a:t>
            </a:r>
            <a:endParaRPr lang="en-GB" dirty="0"/>
          </a:p>
        </p:txBody>
      </p:sp>
      <p:grpSp>
        <p:nvGrpSpPr>
          <p:cNvPr id="17" name="Group 7"/>
          <p:cNvGrpSpPr/>
          <p:nvPr/>
        </p:nvGrpSpPr>
        <p:grpSpPr>
          <a:xfrm>
            <a:off x="1149" y="66530"/>
            <a:ext cx="9035406" cy="683568"/>
            <a:chOff x="1149" y="66530"/>
            <a:chExt cx="9035406" cy="683568"/>
          </a:xfrm>
        </p:grpSpPr>
        <p:pic>
          <p:nvPicPr>
            <p:cNvPr id="1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20"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2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92577437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18</a:t>
            </a:fld>
            <a:endParaRPr lang="en-GB"/>
          </a:p>
        </p:txBody>
      </p:sp>
      <p:sp>
        <p:nvSpPr>
          <p:cNvPr id="2" name="TextBox 1"/>
          <p:cNvSpPr txBox="1"/>
          <p:nvPr/>
        </p:nvSpPr>
        <p:spPr>
          <a:xfrm>
            <a:off x="971600" y="908720"/>
            <a:ext cx="3096344" cy="461665"/>
          </a:xfrm>
          <a:prstGeom prst="rect">
            <a:avLst/>
          </a:prstGeom>
          <a:noFill/>
        </p:spPr>
        <p:txBody>
          <a:bodyPr wrap="square" rtlCol="0">
            <a:spAutoFit/>
          </a:bodyPr>
          <a:lstStyle/>
          <a:p>
            <a:r>
              <a:rPr lang="en-GB" sz="2400" b="1" dirty="0" smtClean="0"/>
              <a:t>DEFINITIONS</a:t>
            </a:r>
            <a:endParaRPr lang="en-GB" sz="2400" b="1" dirty="0"/>
          </a:p>
        </p:txBody>
      </p:sp>
      <p:sp>
        <p:nvSpPr>
          <p:cNvPr id="5" name="TextBox 4"/>
          <p:cNvSpPr txBox="1"/>
          <p:nvPr/>
        </p:nvSpPr>
        <p:spPr>
          <a:xfrm>
            <a:off x="962698" y="1694176"/>
            <a:ext cx="4248472" cy="461665"/>
          </a:xfrm>
          <a:prstGeom prst="rect">
            <a:avLst/>
          </a:prstGeom>
          <a:noFill/>
        </p:spPr>
        <p:txBody>
          <a:bodyPr wrap="square" rtlCol="0">
            <a:spAutoFit/>
          </a:bodyPr>
          <a:lstStyle/>
          <a:p>
            <a:r>
              <a:rPr lang="en-GB" sz="2400" b="1" dirty="0" smtClean="0">
                <a:solidFill>
                  <a:schemeClr val="accent1"/>
                </a:solidFill>
              </a:rPr>
              <a:t>Evidential requirements</a:t>
            </a:r>
            <a:endParaRPr lang="en-GB" sz="2400" b="1" dirty="0">
              <a:solidFill>
                <a:schemeClr val="accent1"/>
              </a:solidFill>
            </a:endParaRPr>
          </a:p>
        </p:txBody>
      </p:sp>
      <p:sp>
        <p:nvSpPr>
          <p:cNvPr id="6" name="TextBox 5"/>
          <p:cNvSpPr txBox="1"/>
          <p:nvPr/>
        </p:nvSpPr>
        <p:spPr>
          <a:xfrm>
            <a:off x="962698" y="2802030"/>
            <a:ext cx="7724102" cy="2308324"/>
          </a:xfrm>
          <a:prstGeom prst="rect">
            <a:avLst/>
          </a:prstGeom>
          <a:noFill/>
        </p:spPr>
        <p:txBody>
          <a:bodyPr wrap="square" rtlCol="0">
            <a:spAutoFit/>
          </a:bodyPr>
          <a:lstStyle/>
          <a:p>
            <a:r>
              <a:rPr lang="en-GB" sz="2400" b="1" dirty="0" smtClean="0"/>
              <a:t>Principles</a:t>
            </a:r>
          </a:p>
          <a:p>
            <a:endParaRPr lang="en-GB" sz="2400" b="1" dirty="0"/>
          </a:p>
          <a:p>
            <a:pPr marL="914400" lvl="1" indent="-457200">
              <a:buFont typeface="+mj-lt"/>
              <a:buAutoNum type="arabicPeriod"/>
            </a:pPr>
            <a:r>
              <a:rPr lang="en-GB" sz="2400" dirty="0" smtClean="0"/>
              <a:t>Evidence provided for all criteria for all credits sought</a:t>
            </a:r>
          </a:p>
          <a:p>
            <a:pPr marL="914400" lvl="1" indent="-457200">
              <a:buFont typeface="+mj-lt"/>
              <a:buAutoNum type="arabicPeriod"/>
            </a:pPr>
            <a:r>
              <a:rPr lang="en-GB" sz="2400" dirty="0" smtClean="0"/>
              <a:t>Unambiguous assessment</a:t>
            </a:r>
          </a:p>
          <a:p>
            <a:pPr marL="914400" lvl="1" indent="-457200">
              <a:buFont typeface="+mj-lt"/>
              <a:buAutoNum type="arabicPeriod"/>
            </a:pPr>
            <a:r>
              <a:rPr lang="en-GB" sz="2400" dirty="0" smtClean="0"/>
              <a:t>Robust</a:t>
            </a:r>
          </a:p>
          <a:p>
            <a:pPr marL="914400" lvl="1" indent="-457200">
              <a:buFont typeface="+mj-lt"/>
              <a:buAutoNum type="arabicPeriod"/>
            </a:pPr>
            <a:r>
              <a:rPr lang="en-GB" sz="2400" dirty="0" smtClean="0"/>
              <a:t>Use existing evidence</a:t>
            </a:r>
            <a:endParaRPr lang="en-GB" sz="2000" dirty="0"/>
          </a:p>
        </p:txBody>
      </p:sp>
      <p:sp>
        <p:nvSpPr>
          <p:cNvPr id="3" name="TextBox 2"/>
          <p:cNvSpPr txBox="1"/>
          <p:nvPr/>
        </p:nvSpPr>
        <p:spPr>
          <a:xfrm>
            <a:off x="3923928" y="5229200"/>
            <a:ext cx="4320480" cy="369332"/>
          </a:xfrm>
          <a:prstGeom prst="rect">
            <a:avLst/>
          </a:prstGeom>
          <a:noFill/>
        </p:spPr>
        <p:txBody>
          <a:bodyPr wrap="square" rtlCol="0">
            <a:spAutoFit/>
          </a:bodyPr>
          <a:lstStyle/>
          <a:p>
            <a:r>
              <a:rPr lang="en-GB" dirty="0" smtClean="0"/>
              <a:t>See Technical Manual pages 27-33</a:t>
            </a:r>
            <a:endParaRPr lang="en-GB" dirty="0"/>
          </a:p>
        </p:txBody>
      </p:sp>
      <p:grpSp>
        <p:nvGrpSpPr>
          <p:cNvPr id="17" name="Group 7"/>
          <p:cNvGrpSpPr/>
          <p:nvPr/>
        </p:nvGrpSpPr>
        <p:grpSpPr>
          <a:xfrm>
            <a:off x="1149" y="66530"/>
            <a:ext cx="9035406" cy="683568"/>
            <a:chOff x="1149" y="66530"/>
            <a:chExt cx="9035406" cy="683568"/>
          </a:xfrm>
        </p:grpSpPr>
        <p:pic>
          <p:nvPicPr>
            <p:cNvPr id="1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20"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2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5894095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19</a:t>
            </a:fld>
            <a:endParaRPr lang="en-GB"/>
          </a:p>
        </p:txBody>
      </p:sp>
      <p:sp>
        <p:nvSpPr>
          <p:cNvPr id="2" name="TextBox 1"/>
          <p:cNvSpPr txBox="1"/>
          <p:nvPr/>
        </p:nvSpPr>
        <p:spPr>
          <a:xfrm>
            <a:off x="971600" y="908720"/>
            <a:ext cx="3096344" cy="461665"/>
          </a:xfrm>
          <a:prstGeom prst="rect">
            <a:avLst/>
          </a:prstGeom>
          <a:noFill/>
        </p:spPr>
        <p:txBody>
          <a:bodyPr wrap="square" rtlCol="0">
            <a:spAutoFit/>
          </a:bodyPr>
          <a:lstStyle/>
          <a:p>
            <a:r>
              <a:rPr lang="en-GB" sz="2400" b="1" dirty="0" smtClean="0"/>
              <a:t>ASSESSOR ROLE</a:t>
            </a:r>
            <a:endParaRPr lang="en-GB" sz="2400" b="1" dirty="0"/>
          </a:p>
        </p:txBody>
      </p:sp>
      <p:sp>
        <p:nvSpPr>
          <p:cNvPr id="6" name="TextBox 5"/>
          <p:cNvSpPr txBox="1"/>
          <p:nvPr/>
        </p:nvSpPr>
        <p:spPr>
          <a:xfrm>
            <a:off x="971600" y="1798560"/>
            <a:ext cx="7724102" cy="2677656"/>
          </a:xfrm>
          <a:prstGeom prst="rect">
            <a:avLst/>
          </a:prstGeom>
          <a:noFill/>
        </p:spPr>
        <p:txBody>
          <a:bodyPr wrap="square" rtlCol="0">
            <a:spAutoFit/>
          </a:bodyPr>
          <a:lstStyle/>
          <a:p>
            <a:pPr marL="342900" indent="-342900">
              <a:buFont typeface="Wingdings" panose="05000000000000000000" pitchFamily="2" charset="2"/>
              <a:buChar char="q"/>
            </a:pPr>
            <a:r>
              <a:rPr lang="en-GB" sz="2400" b="1" dirty="0" smtClean="0"/>
              <a:t>Assigning an accurate rating to a building</a:t>
            </a:r>
          </a:p>
          <a:p>
            <a:pPr marL="914400" lvl="1" indent="-457200">
              <a:buFont typeface="+mj-lt"/>
              <a:buAutoNum type="arabicPeriod"/>
            </a:pPr>
            <a:r>
              <a:rPr lang="en-GB" sz="2400" dirty="0" smtClean="0"/>
              <a:t>Compare with compliance requirements</a:t>
            </a:r>
          </a:p>
          <a:p>
            <a:pPr marL="800100" lvl="1" indent="-342900">
              <a:buFont typeface="Arial" panose="020B0604020202020204" pitchFamily="34" charset="0"/>
              <a:buChar char="•"/>
            </a:pPr>
            <a:endParaRPr lang="en-GB" sz="2400" b="1" dirty="0"/>
          </a:p>
          <a:p>
            <a:pPr marL="342900" indent="-342900">
              <a:buFont typeface="Wingdings" panose="05000000000000000000" pitchFamily="2" charset="2"/>
              <a:buChar char="q"/>
            </a:pPr>
            <a:r>
              <a:rPr lang="en-GB" sz="2400" b="1" dirty="0" smtClean="0"/>
              <a:t>Gather information</a:t>
            </a:r>
          </a:p>
          <a:p>
            <a:pPr marL="800100" lvl="1" indent="-342900">
              <a:buFont typeface="Arial" panose="020B0604020202020204" pitchFamily="34" charset="0"/>
              <a:buChar char="•"/>
            </a:pPr>
            <a:r>
              <a:rPr lang="en-GB" sz="2400" dirty="0" smtClean="0"/>
              <a:t>Demonstrating via an auditable trail of evidence</a:t>
            </a:r>
          </a:p>
          <a:p>
            <a:pPr marL="800100" lvl="1" indent="-342900">
              <a:buFont typeface="Arial" panose="020B0604020202020204" pitchFamily="34" charset="0"/>
              <a:buChar char="•"/>
            </a:pPr>
            <a:endParaRPr lang="en-GB" sz="2400" b="1" dirty="0"/>
          </a:p>
          <a:p>
            <a:pPr marL="342900" indent="-342900">
              <a:buFont typeface="Wingdings" panose="05000000000000000000" pitchFamily="2" charset="2"/>
              <a:buChar char="q"/>
            </a:pPr>
            <a:r>
              <a:rPr lang="en-GB" sz="2400" b="1" dirty="0" smtClean="0"/>
              <a:t>Complete report and submit to BRE Global</a:t>
            </a:r>
            <a:endParaRPr lang="en-GB" sz="2400" b="1" dirty="0"/>
          </a:p>
        </p:txBody>
      </p:sp>
      <p:sp>
        <p:nvSpPr>
          <p:cNvPr id="4" name="TextBox 3"/>
          <p:cNvSpPr txBox="1"/>
          <p:nvPr/>
        </p:nvSpPr>
        <p:spPr>
          <a:xfrm>
            <a:off x="971600" y="5489792"/>
            <a:ext cx="7416824" cy="400110"/>
          </a:xfrm>
          <a:prstGeom prst="rect">
            <a:avLst/>
          </a:prstGeom>
          <a:noFill/>
        </p:spPr>
        <p:txBody>
          <a:bodyPr wrap="square" rtlCol="0">
            <a:spAutoFit/>
          </a:bodyPr>
          <a:lstStyle/>
          <a:p>
            <a:r>
              <a:rPr lang="en-GB" sz="2000" dirty="0" smtClean="0"/>
              <a:t>Not necessarily about getting a high score or creating a great building</a:t>
            </a:r>
            <a:endParaRPr lang="en-GB" sz="2000" dirty="0"/>
          </a:p>
        </p:txBody>
      </p:sp>
      <p:grpSp>
        <p:nvGrpSpPr>
          <p:cNvPr id="7" name="Group 7"/>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1"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59881905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20</a:t>
            </a:fld>
            <a:endParaRPr lang="en-GB"/>
          </a:p>
        </p:txBody>
      </p:sp>
      <p:sp>
        <p:nvSpPr>
          <p:cNvPr id="2" name="TextBox 1"/>
          <p:cNvSpPr txBox="1"/>
          <p:nvPr/>
        </p:nvSpPr>
        <p:spPr>
          <a:xfrm>
            <a:off x="971600" y="908720"/>
            <a:ext cx="6480720" cy="461665"/>
          </a:xfrm>
          <a:prstGeom prst="rect">
            <a:avLst/>
          </a:prstGeom>
          <a:noFill/>
        </p:spPr>
        <p:txBody>
          <a:bodyPr wrap="square" rtlCol="0">
            <a:spAutoFit/>
          </a:bodyPr>
          <a:lstStyle/>
          <a:p>
            <a:r>
              <a:rPr lang="en-GB" sz="2400" b="1" dirty="0" smtClean="0"/>
              <a:t>ROLE of a BREEAM Accredited Professional</a:t>
            </a:r>
            <a:endParaRPr lang="en-GB" sz="2400" b="1" dirty="0"/>
          </a:p>
        </p:txBody>
      </p:sp>
      <p:sp>
        <p:nvSpPr>
          <p:cNvPr id="6" name="TextBox 5"/>
          <p:cNvSpPr txBox="1"/>
          <p:nvPr/>
        </p:nvSpPr>
        <p:spPr>
          <a:xfrm>
            <a:off x="976866" y="1403662"/>
            <a:ext cx="7724102" cy="5755422"/>
          </a:xfrm>
          <a:prstGeom prst="rect">
            <a:avLst/>
          </a:prstGeom>
          <a:noFill/>
        </p:spPr>
        <p:txBody>
          <a:bodyPr wrap="square" rtlCol="0">
            <a:spAutoFit/>
          </a:bodyPr>
          <a:lstStyle/>
          <a:p>
            <a:pPr marL="342900" indent="-342900">
              <a:buFont typeface="Wingdings" panose="05000000000000000000" pitchFamily="2" charset="2"/>
              <a:buChar char="q"/>
            </a:pPr>
            <a:r>
              <a:rPr lang="en-GB" sz="2400" b="1" dirty="0" smtClean="0"/>
              <a:t>Facilitate the effective design and creation of sustainable buildings</a:t>
            </a:r>
          </a:p>
          <a:p>
            <a:pPr marL="800100" lvl="1" indent="-342900">
              <a:buFont typeface="Arial" panose="020B0604020202020204" pitchFamily="34" charset="0"/>
              <a:buChar char="•"/>
            </a:pPr>
            <a:endParaRPr lang="en-GB" sz="2400" b="1" dirty="0"/>
          </a:p>
          <a:p>
            <a:pPr marL="342900" indent="-342900">
              <a:buFont typeface="Wingdings" panose="05000000000000000000" pitchFamily="2" charset="2"/>
              <a:buChar char="q"/>
            </a:pPr>
            <a:r>
              <a:rPr lang="en-GB" sz="2400" b="1" dirty="0" smtClean="0"/>
              <a:t>Provide expert advice to the design team based on environmental:</a:t>
            </a:r>
          </a:p>
          <a:p>
            <a:pPr marL="800100" lvl="1" indent="-342900">
              <a:buFont typeface="Arial" panose="020B0604020202020204" pitchFamily="34" charset="0"/>
              <a:buChar char="•"/>
            </a:pPr>
            <a:r>
              <a:rPr lang="en-GB" sz="2000" dirty="0" smtClean="0"/>
              <a:t>Sustainability</a:t>
            </a:r>
          </a:p>
          <a:p>
            <a:pPr marL="800100" lvl="1" indent="-342900">
              <a:buFont typeface="Arial" panose="020B0604020202020204" pitchFamily="34" charset="0"/>
              <a:buChar char="•"/>
            </a:pPr>
            <a:r>
              <a:rPr lang="en-GB" sz="2000" dirty="0" smtClean="0"/>
              <a:t>Design</a:t>
            </a:r>
          </a:p>
          <a:p>
            <a:pPr marL="800100" lvl="1" indent="-342900">
              <a:buFont typeface="Arial" panose="020B0604020202020204" pitchFamily="34" charset="0"/>
              <a:buChar char="•"/>
            </a:pPr>
            <a:r>
              <a:rPr lang="en-GB" sz="2000" dirty="0" smtClean="0"/>
              <a:t>Assessment</a:t>
            </a:r>
          </a:p>
          <a:p>
            <a:pPr marL="800100" lvl="1" indent="-342900">
              <a:buFont typeface="Arial" panose="020B0604020202020204" pitchFamily="34" charset="0"/>
              <a:buChar char="•"/>
            </a:pPr>
            <a:endParaRPr lang="en-GB" sz="2400" b="1" dirty="0"/>
          </a:p>
          <a:p>
            <a:pPr marL="342900" indent="-342900">
              <a:buFont typeface="Wingdings" panose="05000000000000000000" pitchFamily="2" charset="2"/>
              <a:buChar char="q"/>
            </a:pPr>
            <a:r>
              <a:rPr lang="en-GB" sz="2400" b="1" dirty="0" smtClean="0"/>
              <a:t>Facilitate the design team’s efforts</a:t>
            </a:r>
          </a:p>
          <a:p>
            <a:pPr marL="800100" lvl="1" indent="-342900">
              <a:buFont typeface="Wingdings" panose="05000000000000000000" pitchFamily="2" charset="2"/>
              <a:buChar char="§"/>
            </a:pPr>
            <a:r>
              <a:rPr lang="en-GB" sz="2000" dirty="0" smtClean="0"/>
              <a:t>Schedule activities</a:t>
            </a:r>
          </a:p>
          <a:p>
            <a:pPr marL="800100" lvl="1" indent="-342900">
              <a:buFont typeface="Wingdings" panose="05000000000000000000" pitchFamily="2" charset="2"/>
              <a:buChar char="§"/>
            </a:pPr>
            <a:r>
              <a:rPr lang="en-GB" sz="2000" dirty="0" smtClean="0"/>
              <a:t>Set priorities</a:t>
            </a:r>
          </a:p>
          <a:p>
            <a:pPr marL="800100" lvl="1" indent="-342900">
              <a:buFont typeface="Wingdings" panose="05000000000000000000" pitchFamily="2" charset="2"/>
              <a:buChar char="§"/>
            </a:pPr>
            <a:r>
              <a:rPr lang="en-GB" sz="2000" dirty="0" smtClean="0"/>
              <a:t>Negotiate trade-offs</a:t>
            </a:r>
          </a:p>
          <a:p>
            <a:pPr marL="800100" lvl="1" indent="-342900">
              <a:buFont typeface="Wingdings" panose="05000000000000000000" pitchFamily="2" charset="2"/>
              <a:buChar char="§"/>
            </a:pPr>
            <a:endParaRPr lang="en-GB" sz="2000" dirty="0" smtClean="0"/>
          </a:p>
          <a:p>
            <a:pPr marL="342900" indent="-342900">
              <a:buFont typeface="Wingdings" panose="05000000000000000000" pitchFamily="2" charset="2"/>
              <a:buChar char="q"/>
            </a:pPr>
            <a:r>
              <a:rPr lang="en-GB" sz="2400" b="1" dirty="0" smtClean="0"/>
              <a:t>Achieve target BREEAM rating upon formal assessment</a:t>
            </a:r>
          </a:p>
          <a:p>
            <a:pPr marL="342900" indent="-342900">
              <a:buFont typeface="Wingdings" panose="05000000000000000000" pitchFamily="2" charset="2"/>
              <a:buChar char="q"/>
            </a:pPr>
            <a:endParaRPr lang="en-GB" sz="2400" b="1" dirty="0"/>
          </a:p>
        </p:txBody>
      </p:sp>
      <p:grpSp>
        <p:nvGrpSpPr>
          <p:cNvPr id="5" name="Group 7"/>
          <p:cNvGrpSpPr/>
          <p:nvPr/>
        </p:nvGrpSpPr>
        <p:grpSpPr>
          <a:xfrm>
            <a:off x="1149" y="66530"/>
            <a:ext cx="9035406" cy="683568"/>
            <a:chOff x="1149" y="66530"/>
            <a:chExt cx="9035406" cy="683568"/>
          </a:xfrm>
        </p:grpSpPr>
        <p:pic>
          <p:nvPicPr>
            <p:cNvPr id="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0"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66956829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21</a:t>
            </a:fld>
            <a:endParaRPr lang="en-GB"/>
          </a:p>
        </p:txBody>
      </p:sp>
      <p:sp>
        <p:nvSpPr>
          <p:cNvPr id="2" name="TextBox 1"/>
          <p:cNvSpPr txBox="1"/>
          <p:nvPr/>
        </p:nvSpPr>
        <p:spPr>
          <a:xfrm>
            <a:off x="971600" y="908720"/>
            <a:ext cx="6480720" cy="461665"/>
          </a:xfrm>
          <a:prstGeom prst="rect">
            <a:avLst/>
          </a:prstGeom>
          <a:noFill/>
        </p:spPr>
        <p:txBody>
          <a:bodyPr wrap="square" rtlCol="0">
            <a:spAutoFit/>
          </a:bodyPr>
          <a:lstStyle/>
          <a:p>
            <a:r>
              <a:rPr lang="en-GB" sz="2400" b="1" dirty="0" smtClean="0"/>
              <a:t>Conflicts of interest</a:t>
            </a:r>
            <a:endParaRPr lang="en-GB" sz="2400" b="1" dirty="0"/>
          </a:p>
        </p:txBody>
      </p:sp>
      <p:sp>
        <p:nvSpPr>
          <p:cNvPr id="6" name="TextBox 5"/>
          <p:cNvSpPr txBox="1"/>
          <p:nvPr/>
        </p:nvSpPr>
        <p:spPr>
          <a:xfrm>
            <a:off x="976866" y="1403662"/>
            <a:ext cx="7724102" cy="5386090"/>
          </a:xfrm>
          <a:prstGeom prst="rect">
            <a:avLst/>
          </a:prstGeom>
          <a:noFill/>
        </p:spPr>
        <p:txBody>
          <a:bodyPr wrap="square" rtlCol="0">
            <a:spAutoFit/>
          </a:bodyPr>
          <a:lstStyle/>
          <a:p>
            <a:pPr marL="342900" indent="-342900">
              <a:buFont typeface="Wingdings" panose="05000000000000000000" pitchFamily="2" charset="2"/>
              <a:buChar char="q"/>
            </a:pPr>
            <a:endParaRPr lang="en-GB" sz="2400" b="1" dirty="0" smtClean="0"/>
          </a:p>
          <a:p>
            <a:r>
              <a:rPr lang="en-GB" sz="2400" b="1" dirty="0" smtClean="0"/>
              <a:t>Can the assessor work for the same company as the design team?</a:t>
            </a:r>
          </a:p>
          <a:p>
            <a:pPr marL="800100" lvl="1" indent="-342900">
              <a:buFont typeface="Wingdings" panose="05000000000000000000" pitchFamily="2" charset="2"/>
              <a:buChar char="Ø"/>
            </a:pPr>
            <a:r>
              <a:rPr lang="en-GB" sz="2000" dirty="0" smtClean="0"/>
              <a:t>Yes, but:</a:t>
            </a:r>
          </a:p>
          <a:p>
            <a:pPr marL="1257300" lvl="2" indent="-342900">
              <a:buFont typeface="Arial" panose="020B0604020202020204" pitchFamily="34" charset="0"/>
              <a:buChar char="•"/>
            </a:pPr>
            <a:r>
              <a:rPr lang="en-GB" sz="2000" dirty="0" smtClean="0"/>
              <a:t>Identify and manage conflicts of interest</a:t>
            </a:r>
          </a:p>
          <a:p>
            <a:pPr marL="1257300" lvl="2" indent="-342900">
              <a:buFont typeface="Arial" panose="020B0604020202020204" pitchFamily="34" charset="0"/>
              <a:buChar char="•"/>
            </a:pPr>
            <a:r>
              <a:rPr lang="en-GB" sz="2000" dirty="0" smtClean="0"/>
              <a:t>Inform BRE</a:t>
            </a:r>
          </a:p>
          <a:p>
            <a:pPr marL="800100" lvl="1" indent="-342900">
              <a:buFont typeface="Wingdings" panose="05000000000000000000" pitchFamily="2" charset="2"/>
              <a:buChar char="Ø"/>
            </a:pPr>
            <a:r>
              <a:rPr lang="en-GB" sz="2000" dirty="0" smtClean="0"/>
              <a:t>More detailed level of QA</a:t>
            </a:r>
          </a:p>
          <a:p>
            <a:endParaRPr lang="en-GB" sz="2400" b="1" dirty="0"/>
          </a:p>
          <a:p>
            <a:r>
              <a:rPr lang="en-GB" sz="2400" b="1" dirty="0" smtClean="0"/>
              <a:t>Can the assessor perform an additional role within the project team?</a:t>
            </a:r>
          </a:p>
          <a:p>
            <a:pPr marL="800100" lvl="1" indent="-342900">
              <a:buFont typeface="Wingdings" panose="05000000000000000000" pitchFamily="2" charset="2"/>
              <a:buChar char="Ø"/>
            </a:pPr>
            <a:r>
              <a:rPr lang="en-GB" sz="2000" dirty="0" smtClean="0"/>
              <a:t>Yes, but:</a:t>
            </a:r>
          </a:p>
          <a:p>
            <a:pPr marL="1257300" lvl="2" indent="-342900">
              <a:buFont typeface="Arial" panose="020B0604020202020204" pitchFamily="34" charset="0"/>
              <a:buChar char="•"/>
            </a:pPr>
            <a:r>
              <a:rPr lang="en-GB" sz="2000" dirty="0" smtClean="0"/>
              <a:t>Inform BREEAM upon registration</a:t>
            </a:r>
          </a:p>
          <a:p>
            <a:pPr marL="1257300" lvl="2" indent="-342900">
              <a:buFont typeface="Arial" panose="020B0604020202020204" pitchFamily="34" charset="0"/>
              <a:buChar char="•"/>
            </a:pPr>
            <a:r>
              <a:rPr lang="en-GB" sz="2000" dirty="0" smtClean="0"/>
              <a:t>At QA submit a statement</a:t>
            </a:r>
          </a:p>
          <a:p>
            <a:pPr marL="1714500" lvl="3" indent="-342900">
              <a:buFont typeface="Courier New" panose="02070309020205020404" pitchFamily="49" charset="0"/>
              <a:buChar char="o"/>
            </a:pPr>
            <a:r>
              <a:rPr lang="en-GB" sz="2000" dirty="0" smtClean="0"/>
              <a:t>Confirming the roles undertaken</a:t>
            </a:r>
          </a:p>
          <a:p>
            <a:pPr marL="1714500" lvl="3" indent="-342900">
              <a:buFont typeface="Courier New" panose="02070309020205020404" pitchFamily="49" charset="0"/>
              <a:buChar char="o"/>
            </a:pPr>
            <a:r>
              <a:rPr lang="en-GB" sz="2000" dirty="0" smtClean="0"/>
              <a:t>How conflicts of interest have been managed</a:t>
            </a:r>
          </a:p>
          <a:p>
            <a:pPr marL="800100" lvl="1" indent="-342900">
              <a:buFont typeface="Wingdings" panose="05000000000000000000" pitchFamily="2" charset="2"/>
              <a:buChar char="Ø"/>
            </a:pPr>
            <a:r>
              <a:rPr lang="en-GB" sz="2000" dirty="0" smtClean="0"/>
              <a:t>More detailed level of QA</a:t>
            </a:r>
            <a:endParaRPr lang="en-GB" sz="2000" dirty="0"/>
          </a:p>
        </p:txBody>
      </p:sp>
      <p:grpSp>
        <p:nvGrpSpPr>
          <p:cNvPr id="5" name="Group 7"/>
          <p:cNvGrpSpPr/>
          <p:nvPr/>
        </p:nvGrpSpPr>
        <p:grpSpPr>
          <a:xfrm>
            <a:off x="1149" y="66530"/>
            <a:ext cx="9035406" cy="683568"/>
            <a:chOff x="1149" y="66530"/>
            <a:chExt cx="9035406" cy="683568"/>
          </a:xfrm>
        </p:grpSpPr>
        <p:pic>
          <p:nvPicPr>
            <p:cNvPr id="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0"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05717064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22</a:t>
            </a:fld>
            <a:endParaRPr lang="en-GB"/>
          </a:p>
        </p:txBody>
      </p:sp>
      <p:sp>
        <p:nvSpPr>
          <p:cNvPr id="2" name="TextBox 1"/>
          <p:cNvSpPr txBox="1"/>
          <p:nvPr/>
        </p:nvSpPr>
        <p:spPr>
          <a:xfrm>
            <a:off x="971600" y="908720"/>
            <a:ext cx="3096344" cy="461665"/>
          </a:xfrm>
          <a:prstGeom prst="rect">
            <a:avLst/>
          </a:prstGeom>
          <a:noFill/>
        </p:spPr>
        <p:txBody>
          <a:bodyPr wrap="square" rtlCol="0">
            <a:spAutoFit/>
          </a:bodyPr>
          <a:lstStyle/>
          <a:p>
            <a:r>
              <a:rPr lang="en-GB" sz="2400" b="1" dirty="0" smtClean="0"/>
              <a:t>BECOMING QUALIFIED</a:t>
            </a:r>
            <a:endParaRPr lang="en-GB" sz="2400" b="1" dirty="0"/>
          </a:p>
        </p:txBody>
      </p:sp>
      <p:sp>
        <p:nvSpPr>
          <p:cNvPr id="6" name="TextBox 5"/>
          <p:cNvSpPr txBox="1"/>
          <p:nvPr/>
        </p:nvSpPr>
        <p:spPr>
          <a:xfrm>
            <a:off x="997931" y="1694176"/>
            <a:ext cx="7724102" cy="3847207"/>
          </a:xfrm>
          <a:prstGeom prst="rect">
            <a:avLst/>
          </a:prstGeom>
          <a:noFill/>
        </p:spPr>
        <p:txBody>
          <a:bodyPr wrap="square" rtlCol="0">
            <a:spAutoFit/>
          </a:bodyPr>
          <a:lstStyle/>
          <a:p>
            <a:pPr marL="457200" indent="-457200">
              <a:buFont typeface="Arial" panose="020B0604020202020204" pitchFamily="34" charset="0"/>
              <a:buChar char="•"/>
            </a:pPr>
            <a:r>
              <a:rPr lang="en-GB" sz="2400" b="1" dirty="0" smtClean="0"/>
              <a:t>2 exams: General understanding, technical</a:t>
            </a:r>
          </a:p>
          <a:p>
            <a:pPr marL="914400" lvl="1" indent="-457200">
              <a:buFont typeface="Arial" panose="020B0604020202020204" pitchFamily="34" charset="0"/>
              <a:buChar char="•"/>
            </a:pPr>
            <a:r>
              <a:rPr lang="en-GB" sz="2000" dirty="0" smtClean="0"/>
              <a:t>Cover BREEAM process and technical sections</a:t>
            </a:r>
          </a:p>
          <a:p>
            <a:pPr marL="914400" lvl="1" indent="-457200">
              <a:buFont typeface="Arial" panose="020B0604020202020204" pitchFamily="34" charset="0"/>
              <a:buChar char="•"/>
            </a:pPr>
            <a:r>
              <a:rPr lang="en-GB" sz="2000" dirty="0" smtClean="0"/>
              <a:t>90 minutes</a:t>
            </a:r>
          </a:p>
          <a:p>
            <a:pPr marL="914400" lvl="1" indent="-457200">
              <a:buFont typeface="Arial" panose="020B0604020202020204" pitchFamily="34" charset="0"/>
              <a:buChar char="•"/>
            </a:pPr>
            <a:r>
              <a:rPr lang="en-GB" sz="2000" dirty="0" smtClean="0"/>
              <a:t>60% Pass mark</a:t>
            </a:r>
          </a:p>
          <a:p>
            <a:pPr marL="914400" lvl="1" indent="-457200">
              <a:buFont typeface="Arial" panose="020B0604020202020204" pitchFamily="34" charset="0"/>
              <a:buChar char="•"/>
            </a:pPr>
            <a:r>
              <a:rPr lang="en-GB" sz="2000" dirty="0" smtClean="0"/>
              <a:t>Open book</a:t>
            </a:r>
          </a:p>
          <a:p>
            <a:pPr marL="914400" lvl="1" indent="-457200">
              <a:buFont typeface="Arial" panose="020B0604020202020204" pitchFamily="34" charset="0"/>
              <a:buChar char="•"/>
            </a:pPr>
            <a:r>
              <a:rPr lang="en-GB" sz="2000" dirty="0" smtClean="0"/>
              <a:t>BRE will mark and provide feedback in 15 working days</a:t>
            </a:r>
          </a:p>
          <a:p>
            <a:pPr marL="457200" indent="-457200">
              <a:buFont typeface="Arial" panose="020B0604020202020204" pitchFamily="34" charset="0"/>
              <a:buChar char="•"/>
            </a:pPr>
            <a:r>
              <a:rPr lang="en-GB" sz="2400" b="1" dirty="0" smtClean="0"/>
              <a:t>Pass your exam within 9 months of attending the training</a:t>
            </a:r>
          </a:p>
          <a:p>
            <a:pPr marL="457200" indent="-457200">
              <a:buFont typeface="Arial" panose="020B0604020202020204" pitchFamily="34" charset="0"/>
              <a:buChar char="•"/>
            </a:pPr>
            <a:r>
              <a:rPr lang="en-GB" sz="2400" b="1" dirty="0" smtClean="0"/>
              <a:t>If you do not pass you will be invited to complete a re-examination</a:t>
            </a:r>
          </a:p>
          <a:p>
            <a:pPr marL="457200" indent="-457200">
              <a:buFont typeface="Arial" panose="020B0604020202020204" pitchFamily="34" charset="0"/>
              <a:buChar char="•"/>
            </a:pPr>
            <a:r>
              <a:rPr lang="en-GB" sz="2400" b="1" dirty="0" smtClean="0"/>
              <a:t>Appeals procedure on BREEAM website</a:t>
            </a:r>
            <a:endParaRPr lang="en-GB" sz="2400" b="1" dirty="0"/>
          </a:p>
        </p:txBody>
      </p:sp>
      <p:grpSp>
        <p:nvGrpSpPr>
          <p:cNvPr id="5" name="Group 7"/>
          <p:cNvGrpSpPr/>
          <p:nvPr/>
        </p:nvGrpSpPr>
        <p:grpSpPr>
          <a:xfrm>
            <a:off x="1149" y="66530"/>
            <a:ext cx="9035406" cy="683568"/>
            <a:chOff x="1149" y="66530"/>
            <a:chExt cx="9035406" cy="683568"/>
          </a:xfrm>
        </p:grpSpPr>
        <p:pic>
          <p:nvPicPr>
            <p:cNvPr id="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0"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54215806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23</a:t>
            </a:fld>
            <a:endParaRPr lang="en-GB"/>
          </a:p>
        </p:txBody>
      </p:sp>
      <p:sp>
        <p:nvSpPr>
          <p:cNvPr id="2" name="TextBox 1"/>
          <p:cNvSpPr txBox="1"/>
          <p:nvPr/>
        </p:nvSpPr>
        <p:spPr>
          <a:xfrm>
            <a:off x="971600" y="908720"/>
            <a:ext cx="4536504" cy="461665"/>
          </a:xfrm>
          <a:prstGeom prst="rect">
            <a:avLst/>
          </a:prstGeom>
          <a:noFill/>
        </p:spPr>
        <p:txBody>
          <a:bodyPr wrap="square" rtlCol="0">
            <a:spAutoFit/>
          </a:bodyPr>
          <a:lstStyle/>
          <a:p>
            <a:r>
              <a:rPr lang="en-GB" sz="2400" b="1" dirty="0" smtClean="0"/>
              <a:t>ACHIEVING ASSESSOR STATUS</a:t>
            </a:r>
            <a:endParaRPr lang="en-GB" sz="2400" b="1" dirty="0"/>
          </a:p>
        </p:txBody>
      </p:sp>
      <p:sp>
        <p:nvSpPr>
          <p:cNvPr id="6" name="TextBox 5"/>
          <p:cNvSpPr txBox="1"/>
          <p:nvPr/>
        </p:nvSpPr>
        <p:spPr>
          <a:xfrm>
            <a:off x="827584" y="1772816"/>
            <a:ext cx="7724102" cy="3046988"/>
          </a:xfrm>
          <a:prstGeom prst="rect">
            <a:avLst/>
          </a:prstGeom>
          <a:noFill/>
        </p:spPr>
        <p:txBody>
          <a:bodyPr wrap="square" rtlCol="0">
            <a:spAutoFit/>
          </a:bodyPr>
          <a:lstStyle/>
          <a:p>
            <a:pPr marL="457200" indent="-457200">
              <a:buFont typeface="Arial" panose="020B0604020202020204" pitchFamily="34" charset="0"/>
              <a:buChar char="•"/>
            </a:pPr>
            <a:r>
              <a:rPr lang="en-GB" sz="2400" b="1" dirty="0" smtClean="0"/>
              <a:t>Once qualified you have 12 months to become licensed</a:t>
            </a:r>
          </a:p>
          <a:p>
            <a:pPr marL="457200" indent="-457200">
              <a:buFont typeface="Arial" panose="020B0604020202020204" pitchFamily="34" charset="0"/>
              <a:buChar char="•"/>
            </a:pPr>
            <a:endParaRPr lang="en-GB" sz="2400" b="1" dirty="0" smtClean="0"/>
          </a:p>
          <a:p>
            <a:pPr marL="457200" indent="-457200">
              <a:buFont typeface="Arial" panose="020B0604020202020204" pitchFamily="34" charset="0"/>
              <a:buChar char="•"/>
            </a:pPr>
            <a:r>
              <a:rPr lang="en-GB" sz="2400" b="1" dirty="0" smtClean="0"/>
              <a:t>You can have an individual’s scheme licence or listed in an organisation’s licence</a:t>
            </a:r>
          </a:p>
          <a:p>
            <a:pPr marL="457200" indent="-457200">
              <a:buFont typeface="Arial" panose="020B0604020202020204" pitchFamily="34" charset="0"/>
              <a:buChar char="•"/>
            </a:pPr>
            <a:endParaRPr lang="es-ES_tradnl" sz="2400" b="1" dirty="0" smtClean="0"/>
          </a:p>
          <a:p>
            <a:pPr marL="457200" indent="-457200">
              <a:buFont typeface="Arial" panose="020B0604020202020204" pitchFamily="34" charset="0"/>
              <a:buChar char="•"/>
            </a:pPr>
            <a:r>
              <a:rPr lang="es-ES_tradnl" sz="2400" b="1" dirty="0" err="1" smtClean="0"/>
              <a:t>If</a:t>
            </a:r>
            <a:r>
              <a:rPr lang="es-ES_tradnl" sz="2400" b="1" dirty="0" smtClean="0"/>
              <a:t> </a:t>
            </a:r>
            <a:r>
              <a:rPr lang="es-ES_tradnl" sz="2400" b="1" dirty="0" err="1" smtClean="0"/>
              <a:t>this</a:t>
            </a:r>
            <a:r>
              <a:rPr lang="es-ES_tradnl" sz="2400" b="1" dirty="0" smtClean="0"/>
              <a:t> </a:t>
            </a:r>
            <a:r>
              <a:rPr lang="es-ES_tradnl" sz="2400" b="1" dirty="0" err="1" smtClean="0"/>
              <a:t>licence</a:t>
            </a:r>
            <a:r>
              <a:rPr lang="es-ES_tradnl" sz="2400" b="1" dirty="0" smtClean="0"/>
              <a:t> </a:t>
            </a:r>
            <a:r>
              <a:rPr lang="es-ES_tradnl" sz="2400" b="1" dirty="0" err="1" smtClean="0"/>
              <a:t>is</a:t>
            </a:r>
            <a:r>
              <a:rPr lang="es-ES_tradnl" sz="2400" b="1" dirty="0" smtClean="0"/>
              <a:t> </a:t>
            </a:r>
            <a:r>
              <a:rPr lang="es-ES_tradnl" sz="2400" b="1" dirty="0" err="1" smtClean="0"/>
              <a:t>terminated</a:t>
            </a:r>
            <a:r>
              <a:rPr lang="es-ES_tradnl" sz="2400" b="1" dirty="0" smtClean="0"/>
              <a:t> </a:t>
            </a:r>
            <a:r>
              <a:rPr lang="es-ES_tradnl" sz="2400" b="1" dirty="0" err="1" smtClean="0"/>
              <a:t>you</a:t>
            </a:r>
            <a:r>
              <a:rPr lang="es-ES_tradnl" sz="2400" b="1" dirty="0" smtClean="0"/>
              <a:t> </a:t>
            </a:r>
            <a:r>
              <a:rPr lang="es-ES_tradnl" sz="2400" b="1" dirty="0" err="1" smtClean="0"/>
              <a:t>have</a:t>
            </a:r>
            <a:r>
              <a:rPr lang="es-ES_tradnl" sz="2400" b="1" dirty="0" smtClean="0"/>
              <a:t> 12 </a:t>
            </a:r>
            <a:r>
              <a:rPr lang="es-ES_tradnl" sz="2400" b="1" dirty="0" err="1" smtClean="0"/>
              <a:t>months</a:t>
            </a:r>
            <a:r>
              <a:rPr lang="es-ES_tradnl" sz="2400" b="1" dirty="0" smtClean="0"/>
              <a:t> </a:t>
            </a:r>
            <a:r>
              <a:rPr lang="es-ES_tradnl" sz="2400" b="1" dirty="0" err="1" smtClean="0"/>
              <a:t>to</a:t>
            </a:r>
            <a:r>
              <a:rPr lang="es-ES_tradnl" sz="2400" b="1" dirty="0" smtClean="0"/>
              <a:t> </a:t>
            </a:r>
            <a:r>
              <a:rPr lang="es-ES_tradnl" sz="2400" b="1" dirty="0" err="1" smtClean="0"/>
              <a:t>become</a:t>
            </a:r>
            <a:r>
              <a:rPr lang="es-ES_tradnl" sz="2400" b="1" dirty="0" smtClean="0"/>
              <a:t> </a:t>
            </a:r>
            <a:r>
              <a:rPr lang="es-ES_tradnl" sz="2400" b="1" dirty="0" err="1" smtClean="0"/>
              <a:t>licensed</a:t>
            </a:r>
            <a:r>
              <a:rPr lang="es-ES_tradnl" sz="2400" b="1" dirty="0" smtClean="0"/>
              <a:t> </a:t>
            </a:r>
            <a:r>
              <a:rPr lang="es-ES_tradnl" sz="2400" b="1" dirty="0" err="1" smtClean="0"/>
              <a:t>again</a:t>
            </a:r>
            <a:r>
              <a:rPr lang="es-ES_tradnl" sz="2400" b="1" dirty="0" smtClean="0"/>
              <a:t>. </a:t>
            </a:r>
            <a:r>
              <a:rPr lang="es-ES_tradnl" sz="2400" b="1" dirty="0" err="1" smtClean="0"/>
              <a:t>If</a:t>
            </a:r>
            <a:r>
              <a:rPr lang="es-ES_tradnl" sz="2400" b="1" dirty="0" smtClean="0"/>
              <a:t> </a:t>
            </a:r>
            <a:r>
              <a:rPr lang="es-ES_tradnl" sz="2400" b="1" dirty="0" err="1" smtClean="0"/>
              <a:t>not</a:t>
            </a:r>
            <a:r>
              <a:rPr lang="es-ES_tradnl" sz="2400" b="1" dirty="0" smtClean="0"/>
              <a:t>, </a:t>
            </a:r>
            <a:r>
              <a:rPr lang="es-ES_tradnl" sz="2400" b="1" dirty="0" err="1" smtClean="0"/>
              <a:t>you</a:t>
            </a:r>
            <a:r>
              <a:rPr lang="es-ES_tradnl" sz="2400" b="1" dirty="0" smtClean="0"/>
              <a:t> </a:t>
            </a:r>
            <a:r>
              <a:rPr lang="es-ES_tradnl" sz="2400" b="1" dirty="0" err="1" smtClean="0"/>
              <a:t>need</a:t>
            </a:r>
            <a:r>
              <a:rPr lang="es-ES_tradnl" sz="2400" b="1" dirty="0" smtClean="0"/>
              <a:t> </a:t>
            </a:r>
            <a:r>
              <a:rPr lang="es-ES_tradnl" sz="2400" b="1" dirty="0" err="1" smtClean="0"/>
              <a:t>retraining</a:t>
            </a:r>
            <a:r>
              <a:rPr lang="es-ES_tradnl" sz="2400" b="1" dirty="0" smtClean="0"/>
              <a:t> and </a:t>
            </a:r>
            <a:r>
              <a:rPr lang="es-ES_tradnl" sz="2400" b="1" dirty="0" err="1" smtClean="0"/>
              <a:t>passing</a:t>
            </a:r>
            <a:r>
              <a:rPr lang="es-ES_tradnl" sz="2400" b="1" dirty="0" smtClean="0"/>
              <a:t> </a:t>
            </a:r>
            <a:r>
              <a:rPr lang="es-ES_tradnl" sz="2400" b="1" dirty="0" err="1" smtClean="0"/>
              <a:t>exams</a:t>
            </a:r>
            <a:endParaRPr lang="es-ES_tradnl" sz="2400" b="1" dirty="0" smtClean="0"/>
          </a:p>
        </p:txBody>
      </p:sp>
      <p:sp>
        <p:nvSpPr>
          <p:cNvPr id="10" name="TextBox 5"/>
          <p:cNvSpPr txBox="1"/>
          <p:nvPr/>
        </p:nvSpPr>
        <p:spPr>
          <a:xfrm>
            <a:off x="827584" y="4869160"/>
            <a:ext cx="7724102" cy="1692771"/>
          </a:xfrm>
          <a:prstGeom prst="rect">
            <a:avLst/>
          </a:prstGeom>
          <a:noFill/>
        </p:spPr>
        <p:txBody>
          <a:bodyPr wrap="square" rtlCol="0">
            <a:spAutoFit/>
          </a:bodyPr>
          <a:lstStyle/>
          <a:p>
            <a:r>
              <a:rPr lang="en-GB" sz="2400" b="1" dirty="0" smtClean="0"/>
              <a:t>To keep your assessor status</a:t>
            </a:r>
          </a:p>
          <a:p>
            <a:pPr marL="342900" indent="-342900">
              <a:buFont typeface="Arial" panose="020B0604020202020204" pitchFamily="34" charset="0"/>
              <a:buChar char="•"/>
            </a:pPr>
            <a:r>
              <a:rPr lang="en-GB" sz="2000" dirty="0" smtClean="0"/>
              <a:t>Each assessor in the scheme has submitted at least one assessment (3 year period)</a:t>
            </a:r>
          </a:p>
          <a:p>
            <a:pPr marL="342900" indent="-342900">
              <a:buFont typeface="Arial" panose="020B0604020202020204" pitchFamily="34" charset="0"/>
              <a:buChar char="•"/>
            </a:pPr>
            <a:r>
              <a:rPr lang="en-GB" sz="2000" dirty="0" smtClean="0"/>
              <a:t>Each assessor has qualified, re-qualified or completed competency based top-up training</a:t>
            </a:r>
          </a:p>
        </p:txBody>
      </p:sp>
      <p:grpSp>
        <p:nvGrpSpPr>
          <p:cNvPr id="7" name="Group 7"/>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2"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19352999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24</a:t>
            </a:fld>
            <a:endParaRPr lang="en-GB"/>
          </a:p>
        </p:txBody>
      </p:sp>
      <p:sp>
        <p:nvSpPr>
          <p:cNvPr id="2" name="TextBox 1"/>
          <p:cNvSpPr txBox="1"/>
          <p:nvPr/>
        </p:nvSpPr>
        <p:spPr>
          <a:xfrm>
            <a:off x="971600" y="908720"/>
            <a:ext cx="6120680" cy="461665"/>
          </a:xfrm>
          <a:prstGeom prst="rect">
            <a:avLst/>
          </a:prstGeom>
          <a:noFill/>
        </p:spPr>
        <p:txBody>
          <a:bodyPr wrap="square" rtlCol="0">
            <a:spAutoFit/>
          </a:bodyPr>
          <a:lstStyle/>
          <a:p>
            <a:r>
              <a:rPr lang="en-GB" sz="2400" b="1" dirty="0" smtClean="0"/>
              <a:t>MONITORING ASSESSOR PERFORMANCE</a:t>
            </a:r>
            <a:endParaRPr lang="en-GB" sz="2400" b="1" dirty="0"/>
          </a:p>
        </p:txBody>
      </p:sp>
      <p:sp>
        <p:nvSpPr>
          <p:cNvPr id="6" name="TextBox 5"/>
          <p:cNvSpPr txBox="1"/>
          <p:nvPr/>
        </p:nvSpPr>
        <p:spPr>
          <a:xfrm>
            <a:off x="827584" y="1772816"/>
            <a:ext cx="7724102" cy="4401205"/>
          </a:xfrm>
          <a:prstGeom prst="rect">
            <a:avLst/>
          </a:prstGeom>
          <a:noFill/>
        </p:spPr>
        <p:txBody>
          <a:bodyPr wrap="square" rtlCol="0">
            <a:spAutoFit/>
          </a:bodyPr>
          <a:lstStyle/>
          <a:p>
            <a:pPr marL="457200" indent="-457200">
              <a:buFont typeface="Arial" panose="020B0604020202020204" pitchFamily="34" charset="0"/>
              <a:buChar char="•"/>
            </a:pPr>
            <a:r>
              <a:rPr lang="es-ES_tradnl" sz="2400" b="1" dirty="0" err="1" smtClean="0"/>
              <a:t>Licensed</a:t>
            </a:r>
            <a:r>
              <a:rPr lang="es-ES_tradnl" sz="2400" b="1" dirty="0" smtClean="0"/>
              <a:t> </a:t>
            </a:r>
            <a:r>
              <a:rPr lang="es-ES_tradnl" sz="2400" b="1" dirty="0" err="1" smtClean="0"/>
              <a:t>assessors</a:t>
            </a:r>
            <a:r>
              <a:rPr lang="es-ES_tradnl" sz="2400" b="1" dirty="0" smtClean="0"/>
              <a:t> and </a:t>
            </a:r>
            <a:r>
              <a:rPr lang="es-ES_tradnl" sz="2400" b="1" dirty="0" err="1" smtClean="0"/>
              <a:t>organisations</a:t>
            </a:r>
            <a:r>
              <a:rPr lang="es-ES_tradnl" sz="2400" b="1" dirty="0" smtClean="0"/>
              <a:t> are </a:t>
            </a:r>
            <a:r>
              <a:rPr lang="es-ES_tradnl" sz="2400" b="1" dirty="0" err="1" smtClean="0"/>
              <a:t>monitored</a:t>
            </a:r>
            <a:r>
              <a:rPr lang="es-ES_tradnl" sz="2400" b="1" dirty="0" smtClean="0"/>
              <a:t> </a:t>
            </a:r>
            <a:r>
              <a:rPr lang="es-ES_tradnl" sz="2400" b="1" dirty="0" err="1" smtClean="0"/>
              <a:t>by</a:t>
            </a:r>
            <a:r>
              <a:rPr lang="es-ES_tradnl" sz="2400" b="1" dirty="0" smtClean="0"/>
              <a:t> BRE Global</a:t>
            </a:r>
          </a:p>
          <a:p>
            <a:pPr marL="457200" indent="-457200">
              <a:buFont typeface="Arial" panose="020B0604020202020204" pitchFamily="34" charset="0"/>
              <a:buChar char="•"/>
            </a:pPr>
            <a:endParaRPr lang="es-ES_tradnl" sz="2400" b="1" dirty="0" smtClean="0"/>
          </a:p>
          <a:p>
            <a:pPr marL="457200" indent="-457200">
              <a:buFont typeface="Arial" panose="020B0604020202020204" pitchFamily="34" charset="0"/>
              <a:buChar char="•"/>
            </a:pPr>
            <a:r>
              <a:rPr lang="es-ES_tradnl" sz="2400" b="1" dirty="0" smtClean="0"/>
              <a:t>A </a:t>
            </a:r>
            <a:r>
              <a:rPr lang="es-ES_tradnl" sz="2400" b="1" dirty="0" err="1" smtClean="0"/>
              <a:t>high</a:t>
            </a:r>
            <a:r>
              <a:rPr lang="es-ES_tradnl" sz="2400" b="1" dirty="0" smtClean="0"/>
              <a:t> </a:t>
            </a:r>
            <a:r>
              <a:rPr lang="es-ES_tradnl" sz="2400" b="1" dirty="0" err="1" smtClean="0"/>
              <a:t>number</a:t>
            </a:r>
            <a:r>
              <a:rPr lang="es-ES_tradnl" sz="2400" b="1" dirty="0" smtClean="0"/>
              <a:t> of non-</a:t>
            </a:r>
            <a:r>
              <a:rPr lang="es-ES_tradnl" sz="2400" b="1" dirty="0" err="1" smtClean="0"/>
              <a:t>conformances</a:t>
            </a:r>
            <a:r>
              <a:rPr lang="es-ES_tradnl" sz="2400" b="1" dirty="0" smtClean="0"/>
              <a:t> </a:t>
            </a:r>
            <a:r>
              <a:rPr lang="es-ES_tradnl" sz="2400" b="1" dirty="0" err="1" smtClean="0"/>
              <a:t>will</a:t>
            </a:r>
            <a:r>
              <a:rPr lang="es-ES_tradnl" sz="2400" b="1" dirty="0" smtClean="0"/>
              <a:t> </a:t>
            </a:r>
            <a:r>
              <a:rPr lang="es-ES_tradnl" sz="2400" b="1" dirty="0" err="1" smtClean="0"/>
              <a:t>be</a:t>
            </a:r>
            <a:r>
              <a:rPr lang="es-ES_tradnl" sz="2400" b="1" dirty="0" smtClean="0"/>
              <a:t> </a:t>
            </a:r>
            <a:r>
              <a:rPr lang="es-ES_tradnl" sz="2400" b="1" dirty="0" err="1" smtClean="0"/>
              <a:t>subject</a:t>
            </a:r>
            <a:r>
              <a:rPr lang="es-ES_tradnl" sz="2400" b="1" dirty="0" smtClean="0"/>
              <a:t> </a:t>
            </a:r>
            <a:r>
              <a:rPr lang="es-ES_tradnl" sz="2400" b="1" dirty="0" err="1" smtClean="0"/>
              <a:t>to</a:t>
            </a:r>
            <a:r>
              <a:rPr lang="es-ES_tradnl" sz="2400" b="1" dirty="0" smtClean="0"/>
              <a:t> </a:t>
            </a:r>
            <a:r>
              <a:rPr lang="es-ES_tradnl" sz="2400" b="1" dirty="0" err="1" smtClean="0"/>
              <a:t>an</a:t>
            </a:r>
            <a:r>
              <a:rPr lang="es-ES_tradnl" sz="2400" b="1" dirty="0" smtClean="0"/>
              <a:t> </a:t>
            </a:r>
            <a:r>
              <a:rPr lang="es-ES_tradnl" sz="2400" b="1" dirty="0" err="1" smtClean="0"/>
              <a:t>increased</a:t>
            </a:r>
            <a:r>
              <a:rPr lang="es-ES_tradnl" sz="2400" b="1" dirty="0" smtClean="0"/>
              <a:t> </a:t>
            </a:r>
            <a:r>
              <a:rPr lang="es-ES_tradnl" sz="2400" b="1" dirty="0" err="1" smtClean="0"/>
              <a:t>level</a:t>
            </a:r>
            <a:r>
              <a:rPr lang="es-ES_tradnl" sz="2400" b="1" dirty="0" smtClean="0"/>
              <a:t> of </a:t>
            </a:r>
            <a:r>
              <a:rPr lang="es-ES_tradnl" sz="2400" b="1" dirty="0" err="1" smtClean="0"/>
              <a:t>monitoring</a:t>
            </a:r>
            <a:endParaRPr lang="es-ES_tradnl" sz="2400" b="1" dirty="0" smtClean="0"/>
          </a:p>
          <a:p>
            <a:pPr marL="457200" indent="-457200">
              <a:buFont typeface="Arial" panose="020B0604020202020204" pitchFamily="34" charset="0"/>
              <a:buChar char="•"/>
            </a:pPr>
            <a:endParaRPr lang="es-ES_tradnl" sz="2400" b="1" dirty="0" smtClean="0"/>
          </a:p>
          <a:p>
            <a:pPr marL="457200" indent="-457200">
              <a:buFont typeface="Arial" panose="020B0604020202020204" pitchFamily="34" charset="0"/>
              <a:buChar char="•"/>
            </a:pPr>
            <a:r>
              <a:rPr lang="es-ES_tradnl" sz="2400" b="1" dirty="0" err="1" smtClean="0"/>
              <a:t>Additional</a:t>
            </a:r>
            <a:r>
              <a:rPr lang="es-ES_tradnl" sz="2400" b="1" dirty="0" smtClean="0"/>
              <a:t> </a:t>
            </a:r>
            <a:r>
              <a:rPr lang="es-ES_tradnl" sz="2400" b="1" dirty="0" err="1" smtClean="0"/>
              <a:t>levels</a:t>
            </a:r>
            <a:r>
              <a:rPr lang="es-ES_tradnl" sz="2400" b="1" dirty="0" smtClean="0"/>
              <a:t> of </a:t>
            </a:r>
            <a:r>
              <a:rPr lang="es-ES_tradnl" sz="2400" b="1" dirty="0" err="1" smtClean="0"/>
              <a:t>monitoring</a:t>
            </a:r>
            <a:r>
              <a:rPr lang="es-ES_tradnl" sz="2400" b="1" dirty="0" smtClean="0"/>
              <a:t> </a:t>
            </a:r>
            <a:r>
              <a:rPr lang="es-ES_tradnl" sz="2400" b="1" dirty="0" err="1" smtClean="0"/>
              <a:t>may</a:t>
            </a:r>
            <a:r>
              <a:rPr lang="es-ES_tradnl" sz="2400" b="1" dirty="0" smtClean="0"/>
              <a:t> </a:t>
            </a:r>
            <a:r>
              <a:rPr lang="es-ES_tradnl" sz="2400" b="1" dirty="0" err="1" smtClean="0"/>
              <a:t>result</a:t>
            </a:r>
            <a:r>
              <a:rPr lang="es-ES_tradnl" sz="2400" b="1" dirty="0" smtClean="0"/>
              <a:t> in </a:t>
            </a:r>
            <a:r>
              <a:rPr lang="es-ES_tradnl" sz="2400" b="1" dirty="0" err="1" smtClean="0"/>
              <a:t>additional</a:t>
            </a:r>
            <a:r>
              <a:rPr lang="es-ES_tradnl" sz="2400" b="1" dirty="0" smtClean="0"/>
              <a:t> </a:t>
            </a:r>
            <a:r>
              <a:rPr lang="es-ES_tradnl" sz="2400" b="1" dirty="0" err="1" smtClean="0"/>
              <a:t>charges</a:t>
            </a:r>
            <a:r>
              <a:rPr lang="es-ES_tradnl" sz="2400" b="1" dirty="0" smtClean="0"/>
              <a:t> </a:t>
            </a:r>
            <a:r>
              <a:rPr lang="es-ES_tradnl" sz="2400" b="1" dirty="0" err="1" smtClean="0"/>
              <a:t>to</a:t>
            </a:r>
            <a:r>
              <a:rPr lang="es-ES_tradnl" sz="2400" b="1" dirty="0" smtClean="0"/>
              <a:t> </a:t>
            </a:r>
            <a:r>
              <a:rPr lang="es-ES_tradnl" sz="2400" b="1" dirty="0" err="1" smtClean="0"/>
              <a:t>the</a:t>
            </a:r>
            <a:r>
              <a:rPr lang="es-ES_tradnl" sz="2400" b="1" dirty="0" smtClean="0"/>
              <a:t> </a:t>
            </a:r>
            <a:r>
              <a:rPr lang="es-ES_tradnl" sz="2400" b="1" dirty="0" err="1" smtClean="0"/>
              <a:t>licensed</a:t>
            </a:r>
            <a:r>
              <a:rPr lang="es-ES_tradnl" sz="2400" b="1" dirty="0" smtClean="0"/>
              <a:t> </a:t>
            </a:r>
            <a:r>
              <a:rPr lang="es-ES_tradnl" sz="2400" b="1" dirty="0" err="1" smtClean="0"/>
              <a:t>organisation</a:t>
            </a:r>
            <a:endParaRPr lang="es-ES_tradnl" sz="2400" b="1" dirty="0" smtClean="0"/>
          </a:p>
          <a:p>
            <a:pPr marL="457200" indent="-457200">
              <a:buFont typeface="Arial" panose="020B0604020202020204" pitchFamily="34" charset="0"/>
              <a:buChar char="•"/>
            </a:pPr>
            <a:endParaRPr lang="es-ES_tradnl" sz="2400" b="1" dirty="0" smtClean="0"/>
          </a:p>
          <a:p>
            <a:pPr marL="457200" indent="-457200">
              <a:buFont typeface="Arial" panose="020B0604020202020204" pitchFamily="34" charset="0"/>
              <a:buChar char="•"/>
            </a:pPr>
            <a:r>
              <a:rPr lang="es-ES_tradnl" sz="2400" b="1" dirty="0" err="1" smtClean="0"/>
              <a:t>Systematic</a:t>
            </a:r>
            <a:r>
              <a:rPr lang="es-ES_tradnl" sz="2400" b="1" dirty="0" smtClean="0"/>
              <a:t> non-</a:t>
            </a:r>
            <a:r>
              <a:rPr lang="es-ES_tradnl" sz="2400" b="1" dirty="0" err="1" smtClean="0"/>
              <a:t>conformances</a:t>
            </a:r>
            <a:r>
              <a:rPr lang="es-ES_tradnl" sz="2400" b="1" dirty="0" smtClean="0"/>
              <a:t> </a:t>
            </a:r>
            <a:r>
              <a:rPr lang="es-ES_tradnl" sz="2400" b="1" dirty="0" err="1" smtClean="0"/>
              <a:t>may</a:t>
            </a:r>
            <a:r>
              <a:rPr lang="es-ES_tradnl" sz="2400" b="1" dirty="0" smtClean="0"/>
              <a:t> </a:t>
            </a:r>
            <a:r>
              <a:rPr lang="es-ES_tradnl" sz="2400" b="1" dirty="0" err="1" smtClean="0"/>
              <a:t>result</a:t>
            </a:r>
            <a:r>
              <a:rPr lang="es-ES_tradnl" sz="2400" b="1" dirty="0" smtClean="0"/>
              <a:t> in:</a:t>
            </a:r>
          </a:p>
          <a:p>
            <a:pPr marL="914400" lvl="1" indent="-457200">
              <a:buFont typeface="Arial" panose="020B0604020202020204" pitchFamily="34" charset="0"/>
              <a:buChar char="•"/>
            </a:pPr>
            <a:r>
              <a:rPr lang="es-ES_tradnl" sz="2000" dirty="0" err="1" smtClean="0"/>
              <a:t>Requirement</a:t>
            </a:r>
            <a:r>
              <a:rPr lang="es-ES_tradnl" sz="2000" dirty="0" smtClean="0"/>
              <a:t> of </a:t>
            </a:r>
            <a:r>
              <a:rPr lang="es-ES_tradnl" sz="2000" dirty="0" err="1" smtClean="0"/>
              <a:t>further</a:t>
            </a:r>
            <a:r>
              <a:rPr lang="es-ES_tradnl" sz="2000" dirty="0" smtClean="0"/>
              <a:t> training</a:t>
            </a:r>
          </a:p>
          <a:p>
            <a:pPr marL="914400" lvl="1" indent="-457200">
              <a:buFont typeface="Arial" panose="020B0604020202020204" pitchFamily="34" charset="0"/>
              <a:buChar char="•"/>
            </a:pPr>
            <a:r>
              <a:rPr lang="es-ES_tradnl" sz="2000" dirty="0" smtClean="0"/>
              <a:t>Suspended </a:t>
            </a:r>
            <a:r>
              <a:rPr lang="es-ES_tradnl" sz="2000" dirty="0" err="1" smtClean="0"/>
              <a:t>or</a:t>
            </a:r>
            <a:r>
              <a:rPr lang="es-ES_tradnl" sz="2000" dirty="0" smtClean="0"/>
              <a:t> </a:t>
            </a:r>
            <a:r>
              <a:rPr lang="es-ES_tradnl" sz="2000" dirty="0" err="1" smtClean="0"/>
              <a:t>withdrawn</a:t>
            </a:r>
            <a:r>
              <a:rPr lang="es-ES_tradnl" sz="2000" dirty="0" smtClean="0"/>
              <a:t> (</a:t>
            </a:r>
            <a:r>
              <a:rPr lang="es-ES_tradnl" sz="2000" dirty="0" err="1" smtClean="0"/>
              <a:t>assessor</a:t>
            </a:r>
            <a:r>
              <a:rPr lang="es-ES_tradnl" sz="2000" dirty="0" smtClean="0"/>
              <a:t> and </a:t>
            </a:r>
            <a:r>
              <a:rPr lang="es-ES_tradnl" sz="2000" dirty="0" err="1" smtClean="0"/>
              <a:t>even</a:t>
            </a:r>
            <a:r>
              <a:rPr lang="es-ES_tradnl" sz="2000" dirty="0" smtClean="0"/>
              <a:t> </a:t>
            </a:r>
            <a:r>
              <a:rPr lang="es-ES_tradnl" sz="2000" dirty="0" err="1" smtClean="0"/>
              <a:t>organisation</a:t>
            </a:r>
            <a:r>
              <a:rPr lang="es-ES_tradnl" sz="2000" dirty="0" smtClean="0"/>
              <a:t>)</a:t>
            </a:r>
          </a:p>
        </p:txBody>
      </p:sp>
      <p:grpSp>
        <p:nvGrpSpPr>
          <p:cNvPr id="5" name="Group 7"/>
          <p:cNvGrpSpPr/>
          <p:nvPr/>
        </p:nvGrpSpPr>
        <p:grpSpPr>
          <a:xfrm>
            <a:off x="1149" y="66530"/>
            <a:ext cx="9035406" cy="683568"/>
            <a:chOff x="1149" y="66530"/>
            <a:chExt cx="9035406" cy="683568"/>
          </a:xfrm>
        </p:grpSpPr>
        <p:pic>
          <p:nvPicPr>
            <p:cNvPr id="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0"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29063987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25</a:t>
            </a:fld>
            <a:endParaRPr lang="en-GB"/>
          </a:p>
        </p:txBody>
      </p:sp>
      <p:sp>
        <p:nvSpPr>
          <p:cNvPr id="2" name="Rectangle 1"/>
          <p:cNvSpPr/>
          <p:nvPr/>
        </p:nvSpPr>
        <p:spPr>
          <a:xfrm>
            <a:off x="683568" y="1503954"/>
            <a:ext cx="7560840" cy="2767232"/>
          </a:xfrm>
          <a:prstGeom prst="rect">
            <a:avLst/>
          </a:prstGeom>
        </p:spPr>
        <p:txBody>
          <a:bodyPr wrap="square">
            <a:spAutoFit/>
          </a:bodyPr>
          <a:lstStyle/>
          <a:p>
            <a:pPr>
              <a:lnSpc>
                <a:spcPct val="107000"/>
              </a:lnSpc>
              <a:spcAft>
                <a:spcPts val="800"/>
              </a:spcAft>
            </a:pPr>
            <a:r>
              <a:rPr lang="en-GB" sz="2400" b="1" dirty="0">
                <a:latin typeface="Calibri" panose="020F0502020204030204" pitchFamily="34" charset="0"/>
                <a:ea typeface="Calibri" panose="020F0502020204030204" pitchFamily="34" charset="0"/>
                <a:cs typeface="Times New Roman" panose="02020603050405020304" pitchFamily="18" charset="0"/>
              </a:rPr>
              <a:t>EXERCISE </a:t>
            </a:r>
            <a:endParaRPr lang="en-GB" sz="2400" b="1" dirty="0" smtClean="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BREEAM assessment process is developed in different stages, and every stage comprises one or more activities to develop. The list on the left shows all stages considered in order from the beginning to the end. On the right, there is a group of boxes that are mixed, showing different activities carried out in the assessment process. You have to join these boxes with the corresponding stage so that, at the end, you can create the complete BREEAM assessment process.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10" name="Group 7"/>
          <p:cNvGrpSpPr/>
          <p:nvPr/>
        </p:nvGrpSpPr>
        <p:grpSpPr>
          <a:xfrm>
            <a:off x="1149" y="66530"/>
            <a:ext cx="9035406" cy="683568"/>
            <a:chOff x="1149" y="66530"/>
            <a:chExt cx="9035406" cy="683568"/>
          </a:xfrm>
        </p:grpSpPr>
        <p:pic>
          <p:nvPicPr>
            <p:cNvPr id="1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3"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4"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09877840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26</a:t>
            </a:fld>
            <a:endParaRPr lang="en-GB"/>
          </a:p>
        </p:txBody>
      </p:sp>
      <p:sp>
        <p:nvSpPr>
          <p:cNvPr id="4" name="Left Brace 3"/>
          <p:cNvSpPr/>
          <p:nvPr/>
        </p:nvSpPr>
        <p:spPr>
          <a:xfrm>
            <a:off x="3491880" y="908720"/>
            <a:ext cx="324036" cy="2003980"/>
          </a:xfrm>
          <a:prstGeom prst="leftBrace">
            <a:avLst/>
          </a:prstGeom>
          <a:ln w="25400">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Left Brace 21"/>
          <p:cNvSpPr/>
          <p:nvPr/>
        </p:nvSpPr>
        <p:spPr>
          <a:xfrm>
            <a:off x="3494748" y="3236491"/>
            <a:ext cx="324036" cy="888101"/>
          </a:xfrm>
          <a:prstGeom prst="leftBrace">
            <a:avLst/>
          </a:prstGeom>
          <a:ln w="25400">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Left Brace 22"/>
          <p:cNvSpPr/>
          <p:nvPr/>
        </p:nvSpPr>
        <p:spPr>
          <a:xfrm>
            <a:off x="3491880" y="4562512"/>
            <a:ext cx="324036" cy="2003980"/>
          </a:xfrm>
          <a:prstGeom prst="leftBrace">
            <a:avLst/>
          </a:prstGeom>
          <a:ln w="25400">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TextBox 4"/>
          <p:cNvSpPr txBox="1"/>
          <p:nvPr/>
        </p:nvSpPr>
        <p:spPr>
          <a:xfrm>
            <a:off x="422244" y="1587274"/>
            <a:ext cx="2853612" cy="646331"/>
          </a:xfrm>
          <a:prstGeom prst="rect">
            <a:avLst/>
          </a:prstGeom>
          <a:noFill/>
        </p:spPr>
        <p:txBody>
          <a:bodyPr wrap="square" rtlCol="0">
            <a:spAutoFit/>
          </a:bodyPr>
          <a:lstStyle/>
          <a:p>
            <a:r>
              <a:rPr lang="en-GB" b="1" dirty="0" smtClean="0"/>
              <a:t>Stage 1.</a:t>
            </a:r>
            <a:r>
              <a:rPr lang="en-GB" dirty="0" smtClean="0"/>
              <a:t> Becoming a BREEAM assessor</a:t>
            </a:r>
            <a:endParaRPr lang="en-GB" dirty="0"/>
          </a:p>
        </p:txBody>
      </p:sp>
      <p:sp>
        <p:nvSpPr>
          <p:cNvPr id="7" name="TextBox 6"/>
          <p:cNvSpPr txBox="1"/>
          <p:nvPr/>
        </p:nvSpPr>
        <p:spPr>
          <a:xfrm>
            <a:off x="451988" y="3218406"/>
            <a:ext cx="2520280" cy="923330"/>
          </a:xfrm>
          <a:prstGeom prst="rect">
            <a:avLst/>
          </a:prstGeom>
          <a:noFill/>
        </p:spPr>
        <p:txBody>
          <a:bodyPr wrap="square" rtlCol="0">
            <a:spAutoFit/>
          </a:bodyPr>
          <a:lstStyle/>
          <a:p>
            <a:r>
              <a:rPr lang="en-GB" b="1" dirty="0" smtClean="0"/>
              <a:t>Stage 2. </a:t>
            </a:r>
            <a:r>
              <a:rPr lang="en-GB" dirty="0" smtClean="0"/>
              <a:t>Achieving and maintaining licensed assessor status</a:t>
            </a:r>
            <a:endParaRPr lang="en-GB" dirty="0"/>
          </a:p>
        </p:txBody>
      </p:sp>
      <p:sp>
        <p:nvSpPr>
          <p:cNvPr id="8" name="TextBox 7"/>
          <p:cNvSpPr txBox="1"/>
          <p:nvPr/>
        </p:nvSpPr>
        <p:spPr>
          <a:xfrm>
            <a:off x="447096" y="5241336"/>
            <a:ext cx="2432716" cy="646331"/>
          </a:xfrm>
          <a:prstGeom prst="rect">
            <a:avLst/>
          </a:prstGeom>
          <a:noFill/>
        </p:spPr>
        <p:txBody>
          <a:bodyPr wrap="square" rtlCol="0">
            <a:spAutoFit/>
          </a:bodyPr>
          <a:lstStyle/>
          <a:p>
            <a:r>
              <a:rPr lang="en-GB" b="1" dirty="0" smtClean="0"/>
              <a:t>Stage 3.</a:t>
            </a:r>
            <a:r>
              <a:rPr lang="en-GB" dirty="0" smtClean="0"/>
              <a:t> Starting an assessment</a:t>
            </a:r>
            <a:endParaRPr lang="en-GB" dirty="0"/>
          </a:p>
        </p:txBody>
      </p:sp>
      <p:grpSp>
        <p:nvGrpSpPr>
          <p:cNvPr id="24" name="Group 7"/>
          <p:cNvGrpSpPr/>
          <p:nvPr/>
        </p:nvGrpSpPr>
        <p:grpSpPr>
          <a:xfrm>
            <a:off x="1149" y="66530"/>
            <a:ext cx="9035406" cy="683568"/>
            <a:chOff x="1149" y="66530"/>
            <a:chExt cx="9035406" cy="683568"/>
          </a:xfrm>
        </p:grpSpPr>
        <p:pic>
          <p:nvPicPr>
            <p:cNvPr id="2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6"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27"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2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25385727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27</a:t>
            </a:fld>
            <a:endParaRPr lang="en-GB"/>
          </a:p>
        </p:txBody>
      </p:sp>
      <p:sp>
        <p:nvSpPr>
          <p:cNvPr id="4" name="Left Brace 3"/>
          <p:cNvSpPr/>
          <p:nvPr/>
        </p:nvSpPr>
        <p:spPr>
          <a:xfrm>
            <a:off x="3491880" y="908720"/>
            <a:ext cx="324036" cy="3215872"/>
          </a:xfrm>
          <a:prstGeom prst="leftBrace">
            <a:avLst/>
          </a:prstGeom>
          <a:ln w="25400">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Left Brace 22"/>
          <p:cNvSpPr/>
          <p:nvPr/>
        </p:nvSpPr>
        <p:spPr>
          <a:xfrm>
            <a:off x="3491880" y="4562512"/>
            <a:ext cx="324036" cy="778360"/>
          </a:xfrm>
          <a:prstGeom prst="leftBrace">
            <a:avLst/>
          </a:prstGeom>
          <a:ln w="25400">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TextBox 4"/>
          <p:cNvSpPr txBox="1"/>
          <p:nvPr/>
        </p:nvSpPr>
        <p:spPr>
          <a:xfrm>
            <a:off x="447096" y="2193490"/>
            <a:ext cx="2853612" cy="646331"/>
          </a:xfrm>
          <a:prstGeom prst="rect">
            <a:avLst/>
          </a:prstGeom>
          <a:noFill/>
        </p:spPr>
        <p:txBody>
          <a:bodyPr wrap="square" rtlCol="0">
            <a:spAutoFit/>
          </a:bodyPr>
          <a:lstStyle/>
          <a:p>
            <a:r>
              <a:rPr lang="en-GB" b="1" dirty="0" smtClean="0"/>
              <a:t>Stage 4.</a:t>
            </a:r>
            <a:r>
              <a:rPr lang="en-GB" dirty="0" smtClean="0"/>
              <a:t> Undertaking and submitting an assessment </a:t>
            </a:r>
            <a:endParaRPr lang="en-GB" dirty="0"/>
          </a:p>
        </p:txBody>
      </p:sp>
      <p:sp>
        <p:nvSpPr>
          <p:cNvPr id="8" name="TextBox 7"/>
          <p:cNvSpPr txBox="1"/>
          <p:nvPr/>
        </p:nvSpPr>
        <p:spPr>
          <a:xfrm>
            <a:off x="447096" y="4490027"/>
            <a:ext cx="2432716" cy="923330"/>
          </a:xfrm>
          <a:prstGeom prst="rect">
            <a:avLst/>
          </a:prstGeom>
          <a:noFill/>
        </p:spPr>
        <p:txBody>
          <a:bodyPr wrap="square" rtlCol="0">
            <a:spAutoFit/>
          </a:bodyPr>
          <a:lstStyle/>
          <a:p>
            <a:r>
              <a:rPr lang="en-GB" b="1" dirty="0" smtClean="0"/>
              <a:t>Stage 5.</a:t>
            </a:r>
            <a:r>
              <a:rPr lang="en-GB" dirty="0" smtClean="0"/>
              <a:t> Quality assurance of an assessment/assessor</a:t>
            </a:r>
            <a:endParaRPr lang="en-GB" dirty="0"/>
          </a:p>
        </p:txBody>
      </p:sp>
      <p:grpSp>
        <p:nvGrpSpPr>
          <p:cNvPr id="16" name="Group 7"/>
          <p:cNvGrpSpPr/>
          <p:nvPr/>
        </p:nvGrpSpPr>
        <p:grpSpPr>
          <a:xfrm>
            <a:off x="1149" y="66530"/>
            <a:ext cx="9035406" cy="683568"/>
            <a:chOff x="1149" y="66530"/>
            <a:chExt cx="9035406" cy="683568"/>
          </a:xfrm>
        </p:grpSpPr>
        <p:pic>
          <p:nvPicPr>
            <p:cNvPr id="2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4"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25"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26"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40048035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28</a:t>
            </a:fld>
            <a:endParaRPr lang="en-GB"/>
          </a:p>
        </p:txBody>
      </p:sp>
      <p:sp>
        <p:nvSpPr>
          <p:cNvPr id="4" name="Left Brace 3"/>
          <p:cNvSpPr/>
          <p:nvPr/>
        </p:nvSpPr>
        <p:spPr>
          <a:xfrm>
            <a:off x="3491880" y="2120612"/>
            <a:ext cx="324036" cy="2003980"/>
          </a:xfrm>
          <a:prstGeom prst="leftBrace">
            <a:avLst>
              <a:gd name="adj1" fmla="val 0"/>
              <a:gd name="adj2" fmla="val 50000"/>
            </a:avLst>
          </a:prstGeom>
          <a:ln w="25400">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TextBox 4"/>
          <p:cNvSpPr txBox="1"/>
          <p:nvPr/>
        </p:nvSpPr>
        <p:spPr>
          <a:xfrm>
            <a:off x="423428" y="2799436"/>
            <a:ext cx="2853612" cy="646331"/>
          </a:xfrm>
          <a:prstGeom prst="rect">
            <a:avLst/>
          </a:prstGeom>
          <a:noFill/>
        </p:spPr>
        <p:txBody>
          <a:bodyPr wrap="square" rtlCol="0">
            <a:spAutoFit/>
          </a:bodyPr>
          <a:lstStyle/>
          <a:p>
            <a:r>
              <a:rPr lang="en-GB" b="1" dirty="0" smtClean="0"/>
              <a:t>Stage 6.</a:t>
            </a:r>
            <a:r>
              <a:rPr lang="en-GB" dirty="0" smtClean="0"/>
              <a:t> Certifying an assessment </a:t>
            </a:r>
            <a:endParaRPr lang="en-GB" dirty="0"/>
          </a:p>
        </p:txBody>
      </p:sp>
      <p:grpSp>
        <p:nvGrpSpPr>
          <p:cNvPr id="13" name="Group 7"/>
          <p:cNvGrpSpPr/>
          <p:nvPr/>
        </p:nvGrpSpPr>
        <p:grpSpPr>
          <a:xfrm>
            <a:off x="1149" y="66530"/>
            <a:ext cx="9035406" cy="683568"/>
            <a:chOff x="1149" y="66530"/>
            <a:chExt cx="9035406" cy="683568"/>
          </a:xfrm>
        </p:grpSpPr>
        <p:pic>
          <p:nvPicPr>
            <p:cNvPr id="1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6"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2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29588573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29</a:t>
            </a:fld>
            <a:endParaRPr lang="en-GB"/>
          </a:p>
        </p:txBody>
      </p:sp>
      <p:sp>
        <p:nvSpPr>
          <p:cNvPr id="2" name="Rectangle 1"/>
          <p:cNvSpPr/>
          <p:nvPr/>
        </p:nvSpPr>
        <p:spPr>
          <a:xfrm>
            <a:off x="773776" y="762028"/>
            <a:ext cx="7560840" cy="470000"/>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3. STARTING AND ASSESSMENT </a:t>
            </a:r>
          </a:p>
        </p:txBody>
      </p:sp>
      <p:sp>
        <p:nvSpPr>
          <p:cNvPr id="3" name="TextBox 2"/>
          <p:cNvSpPr txBox="1"/>
          <p:nvPr/>
        </p:nvSpPr>
        <p:spPr>
          <a:xfrm>
            <a:off x="422244" y="1484392"/>
            <a:ext cx="5877948" cy="461665"/>
          </a:xfrm>
          <a:prstGeom prst="rect">
            <a:avLst/>
          </a:prstGeom>
          <a:noFill/>
        </p:spPr>
        <p:txBody>
          <a:bodyPr wrap="square" rtlCol="0">
            <a:spAutoFit/>
          </a:bodyPr>
          <a:lstStyle/>
          <a:p>
            <a:r>
              <a:rPr lang="en-GB" sz="2400" b="1" dirty="0" smtClean="0">
                <a:solidFill>
                  <a:schemeClr val="tx2"/>
                </a:solidFill>
              </a:rPr>
              <a:t>APPOINTMENT OF AN ASSESSOR</a:t>
            </a:r>
            <a:endParaRPr lang="en-GB" sz="2400" b="1" dirty="0">
              <a:solidFill>
                <a:schemeClr val="tx2"/>
              </a:solidFill>
            </a:endParaRPr>
          </a:p>
        </p:txBody>
      </p:sp>
      <p:sp>
        <p:nvSpPr>
          <p:cNvPr id="4" name="TextBox 3"/>
          <p:cNvSpPr txBox="1"/>
          <p:nvPr/>
        </p:nvSpPr>
        <p:spPr>
          <a:xfrm>
            <a:off x="744227" y="2389530"/>
            <a:ext cx="6894568" cy="3477875"/>
          </a:xfrm>
          <a:prstGeom prst="rect">
            <a:avLst/>
          </a:prstGeom>
          <a:noFill/>
        </p:spPr>
        <p:txBody>
          <a:bodyPr wrap="square" rtlCol="0">
            <a:spAutoFit/>
          </a:bodyPr>
          <a:lstStyle/>
          <a:p>
            <a:pPr>
              <a:spcBef>
                <a:spcPts val="600"/>
              </a:spcBef>
            </a:pPr>
            <a:r>
              <a:rPr lang="en-GB" sz="2000" dirty="0" smtClean="0"/>
              <a:t>As early as possible</a:t>
            </a:r>
          </a:p>
          <a:p>
            <a:pPr>
              <a:spcBef>
                <a:spcPts val="600"/>
              </a:spcBef>
            </a:pPr>
            <a:endParaRPr lang="en-GB" sz="2000" dirty="0"/>
          </a:p>
          <a:p>
            <a:pPr>
              <a:spcBef>
                <a:spcPts val="600"/>
              </a:spcBef>
            </a:pPr>
            <a:r>
              <a:rPr lang="en-GB" sz="2000" b="1" dirty="0" smtClean="0"/>
              <a:t>BREEAM In-Use</a:t>
            </a:r>
          </a:p>
          <a:p>
            <a:pPr>
              <a:spcBef>
                <a:spcPts val="600"/>
              </a:spcBef>
            </a:pPr>
            <a:r>
              <a:rPr lang="en-GB" sz="2000" dirty="0" smtClean="0"/>
              <a:t>Client may have a more involved role:</a:t>
            </a:r>
          </a:p>
          <a:p>
            <a:pPr marL="342900" indent="-342900">
              <a:spcBef>
                <a:spcPts val="600"/>
              </a:spcBef>
              <a:buFontTx/>
              <a:buChar char="-"/>
            </a:pPr>
            <a:r>
              <a:rPr lang="en-GB" sz="2000" dirty="0" smtClean="0"/>
              <a:t>Registering assessment</a:t>
            </a:r>
          </a:p>
          <a:p>
            <a:pPr marL="342900" indent="-342900">
              <a:spcBef>
                <a:spcPts val="600"/>
              </a:spcBef>
              <a:buFontTx/>
              <a:buChar char="-"/>
            </a:pPr>
            <a:r>
              <a:rPr lang="en-GB" sz="2000" dirty="0" smtClean="0"/>
              <a:t>Gathering evidence</a:t>
            </a:r>
          </a:p>
          <a:p>
            <a:pPr marL="342900" indent="-342900">
              <a:spcBef>
                <a:spcPts val="600"/>
              </a:spcBef>
              <a:buFontTx/>
              <a:buChar char="-"/>
            </a:pPr>
            <a:r>
              <a:rPr lang="en-GB" sz="2000" dirty="0" smtClean="0"/>
              <a:t>Completing assessment</a:t>
            </a:r>
          </a:p>
          <a:p>
            <a:pPr marL="342900" indent="-342900">
              <a:spcBef>
                <a:spcPts val="600"/>
              </a:spcBef>
              <a:buFontTx/>
              <a:buChar char="-"/>
            </a:pPr>
            <a:r>
              <a:rPr lang="en-GB" sz="2000" dirty="0" smtClean="0"/>
              <a:t>Annual confirmation to state if significant changes made</a:t>
            </a:r>
          </a:p>
          <a:p>
            <a:pPr marL="342900" indent="-342900">
              <a:spcBef>
                <a:spcPts val="600"/>
              </a:spcBef>
              <a:buFontTx/>
              <a:buChar char="-"/>
            </a:pPr>
            <a:r>
              <a:rPr lang="en-GB" sz="2000" dirty="0" smtClean="0"/>
              <a:t>Assessor will verify this work</a:t>
            </a:r>
            <a:endParaRPr lang="en-GB" sz="2000" dirty="0"/>
          </a:p>
        </p:txBody>
      </p:sp>
      <p:sp>
        <p:nvSpPr>
          <p:cNvPr id="5" name="TextBox 4">
            <a:hlinkClick r:id="rId2"/>
          </p:cNvPr>
          <p:cNvSpPr txBox="1"/>
          <p:nvPr/>
        </p:nvSpPr>
        <p:spPr>
          <a:xfrm>
            <a:off x="5940152" y="2389530"/>
            <a:ext cx="2746648" cy="461665"/>
          </a:xfrm>
          <a:prstGeom prst="rect">
            <a:avLst/>
          </a:prstGeom>
          <a:noFill/>
        </p:spPr>
        <p:txBody>
          <a:bodyPr wrap="square" rtlCol="0">
            <a:spAutoFit/>
          </a:bodyPr>
          <a:lstStyle/>
          <a:p>
            <a:r>
              <a:rPr lang="en-GB" sz="2400" b="1" dirty="0" smtClean="0">
                <a:solidFill>
                  <a:srgbClr val="009900"/>
                </a:solidFill>
              </a:rPr>
              <a:t>GREEN BOOK Live</a:t>
            </a:r>
            <a:endParaRPr lang="en-GB" sz="2400" b="1" dirty="0">
              <a:solidFill>
                <a:srgbClr val="009900"/>
              </a:solidFill>
            </a:endParaRPr>
          </a:p>
        </p:txBody>
      </p:sp>
      <p:sp>
        <p:nvSpPr>
          <p:cNvPr id="6" name="TextBox 5">
            <a:hlinkClick r:id="rId3"/>
          </p:cNvPr>
          <p:cNvSpPr txBox="1"/>
          <p:nvPr/>
        </p:nvSpPr>
        <p:spPr>
          <a:xfrm>
            <a:off x="5940152" y="3116145"/>
            <a:ext cx="2520280" cy="461665"/>
          </a:xfrm>
          <a:prstGeom prst="rect">
            <a:avLst/>
          </a:prstGeom>
          <a:noFill/>
        </p:spPr>
        <p:txBody>
          <a:bodyPr wrap="square" rtlCol="0">
            <a:spAutoFit/>
          </a:bodyPr>
          <a:lstStyle/>
          <a:p>
            <a:r>
              <a:rPr lang="en-GB" sz="2400" b="1" dirty="0" smtClean="0">
                <a:solidFill>
                  <a:srgbClr val="009900"/>
                </a:solidFill>
              </a:rPr>
              <a:t>BREEAM Projects </a:t>
            </a:r>
            <a:endParaRPr lang="en-GB" sz="2400" b="1" dirty="0">
              <a:solidFill>
                <a:srgbClr val="009900"/>
              </a:solidFill>
            </a:endParaRPr>
          </a:p>
        </p:txBody>
      </p:sp>
      <p:grpSp>
        <p:nvGrpSpPr>
          <p:cNvPr id="13" name="Group 7"/>
          <p:cNvGrpSpPr/>
          <p:nvPr/>
        </p:nvGrpSpPr>
        <p:grpSpPr>
          <a:xfrm>
            <a:off x="1149" y="66530"/>
            <a:ext cx="9035406" cy="683568"/>
            <a:chOff x="1149" y="66530"/>
            <a:chExt cx="9035406" cy="683568"/>
          </a:xfrm>
        </p:grpSpPr>
        <p:pic>
          <p:nvPicPr>
            <p:cNvPr id="14"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6"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22"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32286883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30</a:t>
            </a:fld>
            <a:endParaRPr lang="en-GB"/>
          </a:p>
        </p:txBody>
      </p:sp>
      <p:sp>
        <p:nvSpPr>
          <p:cNvPr id="2" name="Rectangle 1"/>
          <p:cNvSpPr/>
          <p:nvPr/>
        </p:nvSpPr>
        <p:spPr>
          <a:xfrm>
            <a:off x="773776" y="762028"/>
            <a:ext cx="7560840" cy="470000"/>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3. STARTING AND ASSESSMENT </a:t>
            </a:r>
          </a:p>
        </p:txBody>
      </p:sp>
      <p:sp>
        <p:nvSpPr>
          <p:cNvPr id="3" name="TextBox 2"/>
          <p:cNvSpPr txBox="1"/>
          <p:nvPr/>
        </p:nvSpPr>
        <p:spPr>
          <a:xfrm>
            <a:off x="422244" y="1484392"/>
            <a:ext cx="5877948" cy="461665"/>
          </a:xfrm>
          <a:prstGeom prst="rect">
            <a:avLst/>
          </a:prstGeom>
          <a:noFill/>
        </p:spPr>
        <p:txBody>
          <a:bodyPr wrap="square" rtlCol="0">
            <a:spAutoFit/>
          </a:bodyPr>
          <a:lstStyle/>
          <a:p>
            <a:r>
              <a:rPr lang="en-GB" sz="2400" b="1" dirty="0" smtClean="0">
                <a:solidFill>
                  <a:schemeClr val="tx2"/>
                </a:solidFill>
              </a:rPr>
              <a:t>SELECTING THE RIGHT SCHEME</a:t>
            </a:r>
            <a:endParaRPr lang="en-GB" sz="2400" b="1" dirty="0">
              <a:solidFill>
                <a:schemeClr val="tx2"/>
              </a:solidFill>
            </a:endParaRPr>
          </a:p>
        </p:txBody>
      </p:sp>
      <p:graphicFrame>
        <p:nvGraphicFramePr>
          <p:cNvPr id="7" name="Table 6"/>
          <p:cNvGraphicFramePr>
            <a:graphicFrameLocks noGrp="1"/>
          </p:cNvGraphicFramePr>
          <p:nvPr>
            <p:extLst/>
          </p:nvPr>
        </p:nvGraphicFramePr>
        <p:xfrm>
          <a:off x="1702025" y="2198422"/>
          <a:ext cx="6984775" cy="4012070"/>
        </p:xfrm>
        <a:graphic>
          <a:graphicData uri="http://schemas.openxmlformats.org/drawingml/2006/table">
            <a:tbl>
              <a:tblPr firstRow="1" bandRow="1">
                <a:tableStyleId>{2D5ABB26-0587-4C30-8999-92F81FD0307C}</a:tableStyleId>
              </a:tblPr>
              <a:tblGrid>
                <a:gridCol w="997825">
                  <a:extLst>
                    <a:ext uri="{9D8B030D-6E8A-4147-A177-3AD203B41FA5}">
                      <a16:colId xmlns:a16="http://schemas.microsoft.com/office/drawing/2014/main" val="20000"/>
                    </a:ext>
                  </a:extLst>
                </a:gridCol>
                <a:gridCol w="997825">
                  <a:extLst>
                    <a:ext uri="{9D8B030D-6E8A-4147-A177-3AD203B41FA5}">
                      <a16:colId xmlns:a16="http://schemas.microsoft.com/office/drawing/2014/main" val="20001"/>
                    </a:ext>
                  </a:extLst>
                </a:gridCol>
                <a:gridCol w="997825">
                  <a:extLst>
                    <a:ext uri="{9D8B030D-6E8A-4147-A177-3AD203B41FA5}">
                      <a16:colId xmlns:a16="http://schemas.microsoft.com/office/drawing/2014/main" val="20002"/>
                    </a:ext>
                  </a:extLst>
                </a:gridCol>
                <a:gridCol w="997825">
                  <a:extLst>
                    <a:ext uri="{9D8B030D-6E8A-4147-A177-3AD203B41FA5}">
                      <a16:colId xmlns:a16="http://schemas.microsoft.com/office/drawing/2014/main" val="20003"/>
                    </a:ext>
                  </a:extLst>
                </a:gridCol>
                <a:gridCol w="997825">
                  <a:extLst>
                    <a:ext uri="{9D8B030D-6E8A-4147-A177-3AD203B41FA5}">
                      <a16:colId xmlns:a16="http://schemas.microsoft.com/office/drawing/2014/main" val="20004"/>
                    </a:ext>
                  </a:extLst>
                </a:gridCol>
                <a:gridCol w="997825">
                  <a:extLst>
                    <a:ext uri="{9D8B030D-6E8A-4147-A177-3AD203B41FA5}">
                      <a16:colId xmlns:a16="http://schemas.microsoft.com/office/drawing/2014/main" val="20005"/>
                    </a:ext>
                  </a:extLst>
                </a:gridCol>
                <a:gridCol w="997825">
                  <a:extLst>
                    <a:ext uri="{9D8B030D-6E8A-4147-A177-3AD203B41FA5}">
                      <a16:colId xmlns:a16="http://schemas.microsoft.com/office/drawing/2014/main" val="20006"/>
                    </a:ext>
                  </a:extLst>
                </a:gridCol>
              </a:tblGrid>
              <a:tr h="546382">
                <a:tc gridSpan="2">
                  <a:txBody>
                    <a:bodyPr/>
                    <a:lstStyle/>
                    <a:p>
                      <a:pPr algn="ctr"/>
                      <a:r>
                        <a:rPr lang="en-GB" dirty="0" smtClean="0">
                          <a:solidFill>
                            <a:schemeClr val="bg1"/>
                          </a:solidFill>
                        </a:rPr>
                        <a:t>Communities</a:t>
                      </a:r>
                      <a:endParaRPr lang="en-GB" dirty="0">
                        <a:solidFill>
                          <a:schemeClr val="bg1"/>
                        </a:solidFill>
                      </a:endParaRP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9900"/>
                    </a:solidFill>
                  </a:tcPr>
                </a:tc>
                <a:tc hMerge="1">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546382">
                <a:tc gridSpan="3">
                  <a:txBody>
                    <a:bodyPr/>
                    <a:lstStyle/>
                    <a:p>
                      <a:pPr algn="ctr"/>
                      <a:r>
                        <a:rPr lang="en-GB" dirty="0" smtClean="0">
                          <a:solidFill>
                            <a:schemeClr val="bg1"/>
                          </a:solidFill>
                        </a:rPr>
                        <a:t>Infrastructure</a:t>
                      </a:r>
                      <a:endParaRPr lang="en-GB" dirty="0">
                        <a:solidFill>
                          <a:schemeClr val="bg1"/>
                        </a:solidFill>
                      </a:endParaRP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9900"/>
                    </a:solidFill>
                  </a:tcPr>
                </a:tc>
                <a:tc hMerge="1">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546382">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3">
                  <a:txBody>
                    <a:bodyPr/>
                    <a:lstStyle/>
                    <a:p>
                      <a:pPr algn="ctr"/>
                      <a:r>
                        <a:rPr lang="en-GB" dirty="0" smtClean="0">
                          <a:solidFill>
                            <a:schemeClr val="bg1"/>
                          </a:solidFill>
                        </a:rPr>
                        <a:t>New Construction</a:t>
                      </a:r>
                      <a:endParaRPr lang="en-GB" dirty="0">
                        <a:solidFill>
                          <a:schemeClr val="bg1"/>
                        </a:solidFill>
                      </a:endParaRP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9900"/>
                    </a:solidFill>
                  </a:tcPr>
                </a:tc>
                <a:tc hMerge="1">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546382">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3">
                  <a:txBody>
                    <a:bodyPr/>
                    <a:lstStyle/>
                    <a:p>
                      <a:pPr algn="ctr"/>
                      <a:r>
                        <a:rPr lang="en-GB" dirty="0" smtClean="0">
                          <a:solidFill>
                            <a:schemeClr val="bg1"/>
                          </a:solidFill>
                        </a:rPr>
                        <a:t>Refurbishment</a:t>
                      </a:r>
                      <a:r>
                        <a:rPr lang="en-GB" baseline="0" dirty="0" smtClean="0">
                          <a:solidFill>
                            <a:schemeClr val="bg1"/>
                          </a:solidFill>
                        </a:rPr>
                        <a:t> and Fit Out</a:t>
                      </a:r>
                      <a:endParaRPr lang="en-GB" dirty="0">
                        <a:solidFill>
                          <a:schemeClr val="bg1"/>
                        </a:solidFill>
                      </a:endParaRP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9900"/>
                    </a:solidFill>
                  </a:tcPr>
                </a:tc>
                <a:tc hMerge="1">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9900"/>
                    </a:solidFill>
                  </a:tcPr>
                </a:tc>
                <a:tc hMerge="1">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9900"/>
                    </a:solidFill>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546382">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solidFill>
                            <a:schemeClr val="bg1"/>
                          </a:solidFill>
                        </a:rPr>
                        <a:t>In Use</a:t>
                      </a:r>
                      <a:endParaRPr lang="en-GB" dirty="0">
                        <a:solidFill>
                          <a:schemeClr val="bg1"/>
                        </a:solidFill>
                      </a:endParaRP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9900"/>
                    </a:solidFill>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546382">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800" dirty="0" err="1" smtClean="0">
                          <a:solidFill>
                            <a:schemeClr val="bg1"/>
                          </a:solidFill>
                        </a:rPr>
                        <a:t>Decons</a:t>
                      </a:r>
                      <a:r>
                        <a:rPr lang="en-GB" sz="1800" dirty="0" smtClean="0">
                          <a:solidFill>
                            <a:schemeClr val="bg1"/>
                          </a:solidFill>
                        </a:rPr>
                        <a:t> </a:t>
                      </a:r>
                      <a:r>
                        <a:rPr lang="en-GB" sz="1800" dirty="0" err="1" smtClean="0">
                          <a:solidFill>
                            <a:schemeClr val="bg1"/>
                          </a:solidFill>
                        </a:rPr>
                        <a:t>truction</a:t>
                      </a:r>
                      <a:endParaRPr lang="en-GB" sz="1800" dirty="0">
                        <a:solidFill>
                          <a:schemeClr val="bg1"/>
                        </a:solidFill>
                      </a:endParaRP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9900"/>
                    </a:solidFill>
                  </a:tcPr>
                </a:tc>
                <a:extLst>
                  <a:ext uri="{0D108BD9-81ED-4DB2-BD59-A6C34878D82A}">
                    <a16:rowId xmlns:a16="http://schemas.microsoft.com/office/drawing/2014/main" val="10005"/>
                  </a:ext>
                </a:extLst>
              </a:tr>
              <a:tr h="546382">
                <a:tc>
                  <a:txBody>
                    <a:bodyPr/>
                    <a:lstStyle/>
                    <a:p>
                      <a:pPr algn="ctr"/>
                      <a:r>
                        <a:rPr lang="en-GB" sz="1200" b="1" dirty="0" smtClean="0"/>
                        <a:t>Outline/ Strategic</a:t>
                      </a:r>
                      <a:r>
                        <a:rPr lang="en-GB" sz="1200" b="1" baseline="0" dirty="0" smtClean="0"/>
                        <a:t> planning</a:t>
                      </a:r>
                      <a:endParaRPr lang="en-GB"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b="1" dirty="0" smtClean="0"/>
                        <a:t>Design</a:t>
                      </a:r>
                      <a:endParaRPr lang="en-GB"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b="1" dirty="0" smtClean="0"/>
                        <a:t>Construction</a:t>
                      </a:r>
                      <a:endParaRPr lang="en-GB"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b="1" dirty="0" smtClean="0"/>
                        <a:t>Initial Fit Out</a:t>
                      </a:r>
                      <a:endParaRPr lang="en-GB"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b="1" dirty="0" smtClean="0"/>
                        <a:t>In Use</a:t>
                      </a:r>
                      <a:endParaRPr lang="en-GB"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b="1" dirty="0" smtClean="0"/>
                        <a:t>Refurb and/or fit</a:t>
                      </a:r>
                      <a:r>
                        <a:rPr lang="en-GB" sz="1200" b="1" baseline="0" dirty="0" smtClean="0"/>
                        <a:t> out</a:t>
                      </a:r>
                      <a:endParaRPr lang="en-GB"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b="1" dirty="0" smtClean="0"/>
                        <a:t>End of life</a:t>
                      </a:r>
                      <a:endParaRPr lang="en-GB"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8" name="Left Brace 7"/>
          <p:cNvSpPr/>
          <p:nvPr/>
        </p:nvSpPr>
        <p:spPr>
          <a:xfrm>
            <a:off x="1259632" y="3284984"/>
            <a:ext cx="144016" cy="2160240"/>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TextBox 9"/>
          <p:cNvSpPr txBox="1"/>
          <p:nvPr/>
        </p:nvSpPr>
        <p:spPr>
          <a:xfrm>
            <a:off x="246348" y="4211215"/>
            <a:ext cx="864096" cy="307777"/>
          </a:xfrm>
          <a:prstGeom prst="rect">
            <a:avLst/>
          </a:prstGeom>
          <a:noFill/>
        </p:spPr>
        <p:txBody>
          <a:bodyPr wrap="square" rtlCol="0">
            <a:spAutoFit/>
          </a:bodyPr>
          <a:lstStyle/>
          <a:p>
            <a:r>
              <a:rPr lang="en-GB" sz="1400" dirty="0" smtClean="0"/>
              <a:t>Buildings</a:t>
            </a:r>
            <a:endParaRPr lang="en-GB" sz="1400" dirty="0"/>
          </a:p>
        </p:txBody>
      </p:sp>
      <p:sp>
        <p:nvSpPr>
          <p:cNvPr id="16" name="TextBox 15"/>
          <p:cNvSpPr txBox="1"/>
          <p:nvPr/>
        </p:nvSpPr>
        <p:spPr>
          <a:xfrm>
            <a:off x="246347" y="2252190"/>
            <a:ext cx="1455677" cy="307777"/>
          </a:xfrm>
          <a:prstGeom prst="rect">
            <a:avLst/>
          </a:prstGeom>
          <a:noFill/>
        </p:spPr>
        <p:txBody>
          <a:bodyPr wrap="square" rtlCol="0">
            <a:spAutoFit/>
          </a:bodyPr>
          <a:lstStyle/>
          <a:p>
            <a:r>
              <a:rPr lang="en-GB" sz="1400" dirty="0" err="1" smtClean="0"/>
              <a:t>Masterplanning</a:t>
            </a:r>
            <a:endParaRPr lang="en-GB" sz="1400" dirty="0"/>
          </a:p>
        </p:txBody>
      </p:sp>
      <p:sp>
        <p:nvSpPr>
          <p:cNvPr id="22" name="TextBox 21"/>
          <p:cNvSpPr txBox="1"/>
          <p:nvPr/>
        </p:nvSpPr>
        <p:spPr>
          <a:xfrm>
            <a:off x="246346" y="2812332"/>
            <a:ext cx="1455677" cy="307777"/>
          </a:xfrm>
          <a:prstGeom prst="rect">
            <a:avLst/>
          </a:prstGeom>
          <a:noFill/>
        </p:spPr>
        <p:txBody>
          <a:bodyPr wrap="square" rtlCol="0">
            <a:spAutoFit/>
          </a:bodyPr>
          <a:lstStyle/>
          <a:p>
            <a:r>
              <a:rPr lang="en-GB" sz="1400" dirty="0" smtClean="0"/>
              <a:t>Infrastructure</a:t>
            </a:r>
            <a:endParaRPr lang="en-GB" sz="1400" dirty="0"/>
          </a:p>
        </p:txBody>
      </p:sp>
      <p:sp>
        <p:nvSpPr>
          <p:cNvPr id="11" name="TextBox 10"/>
          <p:cNvSpPr txBox="1"/>
          <p:nvPr/>
        </p:nvSpPr>
        <p:spPr>
          <a:xfrm>
            <a:off x="1619672" y="6210492"/>
            <a:ext cx="5117740" cy="615553"/>
          </a:xfrm>
          <a:prstGeom prst="rect">
            <a:avLst/>
          </a:prstGeom>
          <a:noFill/>
        </p:spPr>
        <p:txBody>
          <a:bodyPr wrap="square" rtlCol="0">
            <a:spAutoFit/>
          </a:bodyPr>
          <a:lstStyle/>
          <a:p>
            <a:r>
              <a:rPr lang="en-GB" dirty="0" smtClean="0"/>
              <a:t>Every document has a different SD number</a:t>
            </a:r>
          </a:p>
          <a:p>
            <a:r>
              <a:rPr lang="en-GB" sz="1600" dirty="0" smtClean="0">
                <a:solidFill>
                  <a:schemeClr val="accent1"/>
                </a:solidFill>
              </a:rPr>
              <a:t>SD5075 UK New Construction Non-domestic buildings</a:t>
            </a:r>
            <a:endParaRPr lang="en-GB" sz="1600" dirty="0">
              <a:solidFill>
                <a:schemeClr val="accent1"/>
              </a:solidFill>
            </a:endParaRPr>
          </a:p>
        </p:txBody>
      </p:sp>
      <p:sp>
        <p:nvSpPr>
          <p:cNvPr id="23" name="22 CuadroTexto"/>
          <p:cNvSpPr txBox="1"/>
          <p:nvPr/>
        </p:nvSpPr>
        <p:spPr>
          <a:xfrm>
            <a:off x="6084168" y="1772816"/>
            <a:ext cx="2664296" cy="369332"/>
          </a:xfrm>
          <a:prstGeom prst="rect">
            <a:avLst/>
          </a:prstGeom>
          <a:noFill/>
        </p:spPr>
        <p:txBody>
          <a:bodyPr wrap="square" rtlCol="0">
            <a:spAutoFit/>
          </a:bodyPr>
          <a:lstStyle/>
          <a:p>
            <a:r>
              <a:rPr lang="es-ES_tradnl" b="1" dirty="0" err="1" smtClean="0"/>
              <a:t>Aware</a:t>
            </a:r>
            <a:r>
              <a:rPr lang="es-ES_tradnl" b="1" dirty="0" smtClean="0"/>
              <a:t> of </a:t>
            </a:r>
            <a:r>
              <a:rPr lang="es-ES_tradnl" b="1" dirty="0" err="1" smtClean="0"/>
              <a:t>updated</a:t>
            </a:r>
            <a:r>
              <a:rPr lang="es-ES_tradnl" b="1" dirty="0" smtClean="0"/>
              <a:t> </a:t>
            </a:r>
            <a:r>
              <a:rPr lang="es-ES_tradnl" b="1" dirty="0" err="1" smtClean="0"/>
              <a:t>version</a:t>
            </a:r>
            <a:endParaRPr lang="en-GB" b="1" dirty="0"/>
          </a:p>
        </p:txBody>
      </p:sp>
      <p:grpSp>
        <p:nvGrpSpPr>
          <p:cNvPr id="24" name="Group 7"/>
          <p:cNvGrpSpPr/>
          <p:nvPr/>
        </p:nvGrpSpPr>
        <p:grpSpPr>
          <a:xfrm>
            <a:off x="1149" y="66530"/>
            <a:ext cx="9035406" cy="683568"/>
            <a:chOff x="1149" y="66530"/>
            <a:chExt cx="9035406" cy="683568"/>
          </a:xfrm>
        </p:grpSpPr>
        <p:pic>
          <p:nvPicPr>
            <p:cNvPr id="2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6"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27"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2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10840985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31</a:t>
            </a:fld>
            <a:endParaRPr lang="en-GB"/>
          </a:p>
        </p:txBody>
      </p:sp>
      <p:sp>
        <p:nvSpPr>
          <p:cNvPr id="2" name="Rectangle 1"/>
          <p:cNvSpPr/>
          <p:nvPr/>
        </p:nvSpPr>
        <p:spPr>
          <a:xfrm>
            <a:off x="773776" y="762028"/>
            <a:ext cx="7560840" cy="470000"/>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3. STARTING AND ASSESSMENT </a:t>
            </a:r>
          </a:p>
        </p:txBody>
      </p:sp>
      <p:sp>
        <p:nvSpPr>
          <p:cNvPr id="3" name="TextBox 2"/>
          <p:cNvSpPr txBox="1"/>
          <p:nvPr/>
        </p:nvSpPr>
        <p:spPr>
          <a:xfrm>
            <a:off x="422244" y="1484392"/>
            <a:ext cx="5877948" cy="461665"/>
          </a:xfrm>
          <a:prstGeom prst="rect">
            <a:avLst/>
          </a:prstGeom>
          <a:noFill/>
        </p:spPr>
        <p:txBody>
          <a:bodyPr wrap="square" rtlCol="0">
            <a:spAutoFit/>
          </a:bodyPr>
          <a:lstStyle/>
          <a:p>
            <a:r>
              <a:rPr lang="es-ES_tradnl" sz="2400" b="1" dirty="0" smtClean="0">
                <a:solidFill>
                  <a:schemeClr val="tx2"/>
                </a:solidFill>
              </a:rPr>
              <a:t>SELECTING THE RIGHT SCHEME</a:t>
            </a:r>
            <a:endParaRPr lang="en-GB" sz="2400" b="1" dirty="0">
              <a:solidFill>
                <a:schemeClr val="tx2"/>
              </a:solidFill>
            </a:endParaRPr>
          </a:p>
        </p:txBody>
      </p:sp>
      <p:sp>
        <p:nvSpPr>
          <p:cNvPr id="4" name="TextBox 3"/>
          <p:cNvSpPr txBox="1"/>
          <p:nvPr/>
        </p:nvSpPr>
        <p:spPr>
          <a:xfrm>
            <a:off x="755576" y="1916832"/>
            <a:ext cx="7284157" cy="400110"/>
          </a:xfrm>
          <a:prstGeom prst="rect">
            <a:avLst/>
          </a:prstGeom>
          <a:noFill/>
        </p:spPr>
        <p:txBody>
          <a:bodyPr wrap="square" rtlCol="0">
            <a:spAutoFit/>
          </a:bodyPr>
          <a:lstStyle/>
          <a:p>
            <a:pPr>
              <a:spcBef>
                <a:spcPts val="600"/>
              </a:spcBef>
            </a:pPr>
            <a:r>
              <a:rPr lang="en-GB" sz="2000" b="1" dirty="0" smtClean="0"/>
              <a:t>For Buildings new Construction: domestic buildings</a:t>
            </a:r>
            <a:endParaRPr lang="en-GB" sz="2000" b="1" dirty="0"/>
          </a:p>
        </p:txBody>
      </p:sp>
      <p:sp>
        <p:nvSpPr>
          <p:cNvPr id="12" name="11 CuadroTexto"/>
          <p:cNvSpPr txBox="1"/>
          <p:nvPr/>
        </p:nvSpPr>
        <p:spPr>
          <a:xfrm>
            <a:off x="755576" y="2348880"/>
            <a:ext cx="7776864" cy="4278094"/>
          </a:xfrm>
          <a:prstGeom prst="rect">
            <a:avLst/>
          </a:prstGeom>
          <a:noFill/>
        </p:spPr>
        <p:txBody>
          <a:bodyPr wrap="square" rtlCol="0">
            <a:spAutoFit/>
          </a:bodyPr>
          <a:lstStyle/>
          <a:p>
            <a:r>
              <a:rPr lang="es-ES_tradnl" sz="2000" b="1" dirty="0" smtClean="0"/>
              <a:t>Home </a:t>
            </a:r>
            <a:r>
              <a:rPr lang="es-ES_tradnl" sz="2000" b="1" dirty="0" err="1" smtClean="0"/>
              <a:t>Quality</a:t>
            </a:r>
            <a:r>
              <a:rPr lang="es-ES_tradnl" sz="2000" b="1" dirty="0" smtClean="0"/>
              <a:t> Mark (HQM)</a:t>
            </a:r>
          </a:p>
          <a:p>
            <a:pPr lvl="1">
              <a:buFont typeface="Arial" pitchFamily="34" charset="0"/>
              <a:buChar char="•"/>
            </a:pPr>
            <a:r>
              <a:rPr lang="es-ES_tradnl" dirty="0" smtClean="0"/>
              <a:t>Simple 5 </a:t>
            </a:r>
            <a:r>
              <a:rPr lang="es-ES_tradnl" dirty="0" err="1" smtClean="0"/>
              <a:t>star</a:t>
            </a:r>
            <a:r>
              <a:rPr lang="es-ES_tradnl" dirty="0" smtClean="0"/>
              <a:t> rating</a:t>
            </a:r>
          </a:p>
          <a:p>
            <a:pPr lvl="1">
              <a:buFont typeface="Arial" pitchFamily="34" charset="0"/>
              <a:buChar char="•"/>
            </a:pPr>
            <a:r>
              <a:rPr lang="es-ES_tradnl" dirty="0" err="1" smtClean="0"/>
              <a:t>Health</a:t>
            </a:r>
            <a:r>
              <a:rPr lang="es-ES_tradnl" dirty="0" smtClean="0"/>
              <a:t> and </a:t>
            </a:r>
            <a:r>
              <a:rPr lang="es-ES_tradnl" dirty="0" err="1" smtClean="0"/>
              <a:t>wellbeing</a:t>
            </a:r>
            <a:r>
              <a:rPr lang="es-ES_tradnl" dirty="0" smtClean="0"/>
              <a:t>, </a:t>
            </a:r>
            <a:r>
              <a:rPr lang="es-ES_tradnl" dirty="0" err="1" smtClean="0"/>
              <a:t>environmental</a:t>
            </a:r>
            <a:r>
              <a:rPr lang="es-ES_tradnl" dirty="0" smtClean="0"/>
              <a:t> </a:t>
            </a:r>
            <a:r>
              <a:rPr lang="es-ES_tradnl" dirty="0" err="1" smtClean="0"/>
              <a:t>footprintt</a:t>
            </a:r>
            <a:r>
              <a:rPr lang="es-ES_tradnl" dirty="0" smtClean="0"/>
              <a:t>, </a:t>
            </a:r>
            <a:r>
              <a:rPr lang="es-ES_tradnl" dirty="0" err="1" smtClean="0"/>
              <a:t>resilience</a:t>
            </a:r>
            <a:r>
              <a:rPr lang="es-ES_tradnl" dirty="0" smtClean="0"/>
              <a:t> </a:t>
            </a:r>
            <a:r>
              <a:rPr lang="es-ES_tradnl" dirty="0" err="1" smtClean="0"/>
              <a:t>to</a:t>
            </a:r>
            <a:r>
              <a:rPr lang="es-ES_tradnl" dirty="0" smtClean="0"/>
              <a:t> </a:t>
            </a:r>
            <a:r>
              <a:rPr lang="es-ES_tradnl" dirty="0" err="1" smtClean="0"/>
              <a:t>flooding</a:t>
            </a:r>
            <a:r>
              <a:rPr lang="es-ES_tradnl" dirty="0" smtClean="0"/>
              <a:t> and </a:t>
            </a:r>
            <a:r>
              <a:rPr lang="es-ES_tradnl" dirty="0" err="1" smtClean="0"/>
              <a:t>overheating</a:t>
            </a:r>
            <a:r>
              <a:rPr lang="es-ES_tradnl" dirty="0" smtClean="0"/>
              <a:t>, digital </a:t>
            </a:r>
            <a:r>
              <a:rPr lang="es-ES_tradnl" dirty="0" err="1" smtClean="0"/>
              <a:t>connectivity</a:t>
            </a:r>
            <a:endParaRPr lang="es-ES_tradnl" dirty="0" smtClean="0"/>
          </a:p>
          <a:p>
            <a:pPr lvl="1">
              <a:buFont typeface="Arial" pitchFamily="34" charset="0"/>
              <a:buChar char="•"/>
            </a:pPr>
            <a:r>
              <a:rPr lang="es-ES_tradnl" dirty="0" smtClean="0"/>
              <a:t>Beta </a:t>
            </a:r>
            <a:r>
              <a:rPr lang="es-ES_tradnl" dirty="0" err="1" smtClean="0"/>
              <a:t>version</a:t>
            </a:r>
            <a:r>
              <a:rPr lang="es-ES_tradnl" dirty="0" smtClean="0"/>
              <a:t> </a:t>
            </a:r>
            <a:r>
              <a:rPr lang="es-ES_tradnl" dirty="0" err="1" smtClean="0"/>
              <a:t>launched</a:t>
            </a:r>
            <a:r>
              <a:rPr lang="es-ES_tradnl" dirty="0" smtClean="0"/>
              <a:t> in </a:t>
            </a:r>
            <a:r>
              <a:rPr lang="es-ES_tradnl" dirty="0" err="1" smtClean="0"/>
              <a:t>autumn</a:t>
            </a:r>
            <a:r>
              <a:rPr lang="es-ES_tradnl" dirty="0" smtClean="0"/>
              <a:t> 2015</a:t>
            </a:r>
          </a:p>
          <a:p>
            <a:pPr lvl="1">
              <a:buFont typeface="Arial" pitchFamily="34" charset="0"/>
              <a:buChar char="•"/>
            </a:pPr>
            <a:r>
              <a:rPr lang="es-ES_tradnl" dirty="0" smtClean="0">
                <a:hlinkClick r:id="rId2"/>
              </a:rPr>
              <a:t>www.homequalitymark.com</a:t>
            </a:r>
            <a:endParaRPr lang="es-ES_tradnl" dirty="0" smtClean="0"/>
          </a:p>
          <a:p>
            <a:endParaRPr lang="es-ES_tradnl" dirty="0" smtClean="0"/>
          </a:p>
          <a:p>
            <a:r>
              <a:rPr lang="es-ES_tradnl" sz="2000" b="1" dirty="0" err="1" smtClean="0"/>
              <a:t>Code</a:t>
            </a:r>
            <a:r>
              <a:rPr lang="es-ES_tradnl" sz="2000" b="1" dirty="0" smtClean="0"/>
              <a:t> </a:t>
            </a:r>
            <a:r>
              <a:rPr lang="es-ES_tradnl" sz="2000" b="1" dirty="0" err="1" smtClean="0"/>
              <a:t>for</a:t>
            </a:r>
            <a:r>
              <a:rPr lang="es-ES_tradnl" sz="2000" b="1" dirty="0" smtClean="0"/>
              <a:t> </a:t>
            </a:r>
            <a:r>
              <a:rPr lang="es-ES_tradnl" sz="2000" b="1" dirty="0" err="1" smtClean="0"/>
              <a:t>Sustainable</a:t>
            </a:r>
            <a:r>
              <a:rPr lang="es-ES_tradnl" sz="2000" b="1" dirty="0" smtClean="0"/>
              <a:t> </a:t>
            </a:r>
            <a:r>
              <a:rPr lang="es-ES_tradnl" sz="2000" b="1" dirty="0" err="1" smtClean="0"/>
              <a:t>Homes</a:t>
            </a:r>
            <a:r>
              <a:rPr lang="es-ES_tradnl" sz="2000" b="1" dirty="0" smtClean="0"/>
              <a:t> (CSH)</a:t>
            </a:r>
          </a:p>
          <a:p>
            <a:pPr lvl="1">
              <a:buFont typeface="Arial" pitchFamily="34" charset="0"/>
              <a:buChar char="•"/>
            </a:pPr>
            <a:r>
              <a:rPr lang="es-ES_tradnl" dirty="0" err="1" smtClean="0"/>
              <a:t>Government</a:t>
            </a:r>
            <a:r>
              <a:rPr lang="es-ES_tradnl" dirty="0" smtClean="0"/>
              <a:t> </a:t>
            </a:r>
            <a:r>
              <a:rPr lang="es-ES_tradnl" dirty="0" err="1" smtClean="0"/>
              <a:t>owned</a:t>
            </a:r>
            <a:r>
              <a:rPr lang="es-ES_tradnl" dirty="0" smtClean="0"/>
              <a:t> </a:t>
            </a:r>
            <a:r>
              <a:rPr lang="es-ES_tradnl" dirty="0" err="1" smtClean="0"/>
              <a:t>national</a:t>
            </a:r>
            <a:r>
              <a:rPr lang="es-ES_tradnl" dirty="0" smtClean="0"/>
              <a:t> </a:t>
            </a:r>
            <a:r>
              <a:rPr lang="es-ES_tradnl" dirty="0" err="1" smtClean="0"/>
              <a:t>standard</a:t>
            </a:r>
            <a:endParaRPr lang="es-ES_tradnl" dirty="0" smtClean="0"/>
          </a:p>
          <a:p>
            <a:pPr lvl="1">
              <a:buFont typeface="Arial" pitchFamily="34" charset="0"/>
              <a:buChar char="•"/>
            </a:pPr>
            <a:r>
              <a:rPr lang="es-ES_tradnl" dirty="0" smtClean="0"/>
              <a:t>BRE </a:t>
            </a:r>
            <a:r>
              <a:rPr lang="es-ES_tradnl" dirty="0" err="1" smtClean="0"/>
              <a:t>Globla</a:t>
            </a:r>
            <a:r>
              <a:rPr lang="es-ES_tradnl" dirty="0" smtClean="0"/>
              <a:t> </a:t>
            </a:r>
            <a:r>
              <a:rPr lang="es-ES_tradnl" dirty="0" err="1" smtClean="0"/>
              <a:t>is</a:t>
            </a:r>
            <a:r>
              <a:rPr lang="es-ES_tradnl" dirty="0" smtClean="0"/>
              <a:t> </a:t>
            </a:r>
            <a:r>
              <a:rPr lang="es-ES_tradnl" dirty="0" err="1" smtClean="0"/>
              <a:t>the</a:t>
            </a:r>
            <a:r>
              <a:rPr lang="es-ES_tradnl" dirty="0" smtClean="0"/>
              <a:t> </a:t>
            </a:r>
            <a:r>
              <a:rPr lang="es-ES_tradnl" dirty="0" err="1" smtClean="0"/>
              <a:t>main</a:t>
            </a:r>
            <a:r>
              <a:rPr lang="es-ES_tradnl" dirty="0" smtClean="0"/>
              <a:t> </a:t>
            </a:r>
            <a:r>
              <a:rPr lang="es-ES_tradnl" dirty="0" err="1" smtClean="0"/>
              <a:t>service</a:t>
            </a:r>
            <a:r>
              <a:rPr lang="es-ES_tradnl" dirty="0" smtClean="0"/>
              <a:t> </a:t>
            </a:r>
            <a:r>
              <a:rPr lang="es-ES_tradnl" dirty="0" err="1" smtClean="0"/>
              <a:t>provider</a:t>
            </a:r>
            <a:endParaRPr lang="es-ES_tradnl" dirty="0" smtClean="0"/>
          </a:p>
          <a:p>
            <a:pPr lvl="1">
              <a:buFont typeface="Arial" pitchFamily="34" charset="0"/>
              <a:buChar char="•"/>
            </a:pPr>
            <a:r>
              <a:rPr lang="es-ES_tradnl" dirty="0" smtClean="0"/>
              <a:t>In 2007 </a:t>
            </a:r>
            <a:r>
              <a:rPr lang="es-ES_tradnl" dirty="0" err="1" smtClean="0"/>
              <a:t>it</a:t>
            </a:r>
            <a:r>
              <a:rPr lang="es-ES_tradnl" dirty="0" smtClean="0"/>
              <a:t> </a:t>
            </a:r>
            <a:r>
              <a:rPr lang="es-ES_tradnl" dirty="0" err="1" smtClean="0"/>
              <a:t>replaced</a:t>
            </a:r>
            <a:r>
              <a:rPr lang="es-ES_tradnl" dirty="0" smtClean="0"/>
              <a:t> </a:t>
            </a:r>
            <a:r>
              <a:rPr lang="es-ES_tradnl" dirty="0" err="1" smtClean="0"/>
              <a:t>EcoHomes</a:t>
            </a:r>
            <a:endParaRPr lang="es-ES_tradnl" dirty="0" smtClean="0"/>
          </a:p>
          <a:p>
            <a:pPr lvl="1">
              <a:buFont typeface="Arial" pitchFamily="34" charset="0"/>
              <a:buChar char="•"/>
            </a:pPr>
            <a:r>
              <a:rPr lang="es-ES_tradnl" dirty="0" smtClean="0"/>
              <a:t>In 2015 </a:t>
            </a:r>
            <a:r>
              <a:rPr lang="es-ES_tradnl" dirty="0" err="1" smtClean="0"/>
              <a:t>was</a:t>
            </a:r>
            <a:r>
              <a:rPr lang="es-ES_tradnl" dirty="0" smtClean="0"/>
              <a:t> </a:t>
            </a:r>
            <a:r>
              <a:rPr lang="es-ES_tradnl" dirty="0" err="1" smtClean="0"/>
              <a:t>withdrawn</a:t>
            </a:r>
            <a:r>
              <a:rPr lang="es-ES_tradnl" dirty="0" smtClean="0"/>
              <a:t> in </a:t>
            </a:r>
            <a:r>
              <a:rPr lang="es-ES_tradnl" dirty="0" err="1" smtClean="0"/>
              <a:t>England</a:t>
            </a:r>
            <a:endParaRPr lang="es-ES_tradnl" dirty="0" smtClean="0"/>
          </a:p>
          <a:p>
            <a:pPr lvl="1">
              <a:buFont typeface="Arial" pitchFamily="34" charset="0"/>
              <a:buChar char="•"/>
            </a:pPr>
            <a:r>
              <a:rPr lang="es-ES_tradnl" dirty="0" err="1" smtClean="0"/>
              <a:t>It</a:t>
            </a:r>
            <a:r>
              <a:rPr lang="es-ES_tradnl" dirty="0" smtClean="0"/>
              <a:t> </a:t>
            </a:r>
            <a:r>
              <a:rPr lang="es-ES_tradnl" dirty="0" err="1" smtClean="0"/>
              <a:t>continues</a:t>
            </a:r>
            <a:r>
              <a:rPr lang="es-ES_tradnl" dirty="0" smtClean="0"/>
              <a:t> </a:t>
            </a:r>
            <a:r>
              <a:rPr lang="es-ES_tradnl" dirty="0" err="1" smtClean="0"/>
              <a:t>to</a:t>
            </a:r>
            <a:r>
              <a:rPr lang="es-ES_tradnl" dirty="0" smtClean="0"/>
              <a:t> </a:t>
            </a:r>
            <a:r>
              <a:rPr lang="es-ES_tradnl" dirty="0" err="1" smtClean="0"/>
              <a:t>be</a:t>
            </a:r>
            <a:r>
              <a:rPr lang="es-ES_tradnl" dirty="0" smtClean="0"/>
              <a:t> a </a:t>
            </a:r>
            <a:r>
              <a:rPr lang="es-ES_tradnl" dirty="0" err="1" smtClean="0"/>
              <a:t>funding</a:t>
            </a:r>
            <a:r>
              <a:rPr lang="es-ES_tradnl" dirty="0" smtClean="0"/>
              <a:t> </a:t>
            </a:r>
            <a:r>
              <a:rPr lang="es-ES_tradnl" dirty="0" err="1" smtClean="0"/>
              <a:t>requirement</a:t>
            </a:r>
            <a:r>
              <a:rPr lang="es-ES_tradnl" dirty="0" smtClean="0"/>
              <a:t> </a:t>
            </a:r>
            <a:r>
              <a:rPr lang="es-ES_tradnl" dirty="0" err="1" smtClean="0"/>
              <a:t>for</a:t>
            </a:r>
            <a:r>
              <a:rPr lang="es-ES_tradnl" dirty="0" smtClean="0"/>
              <a:t> social </a:t>
            </a:r>
            <a:r>
              <a:rPr lang="es-ES_tradnl" dirty="0" err="1" smtClean="0"/>
              <a:t>housing</a:t>
            </a:r>
            <a:r>
              <a:rPr lang="es-ES_tradnl" dirty="0" smtClean="0"/>
              <a:t> in </a:t>
            </a:r>
            <a:r>
              <a:rPr lang="es-ES_tradnl" dirty="0" err="1" smtClean="0"/>
              <a:t>Wales</a:t>
            </a:r>
            <a:endParaRPr lang="es-ES_tradnl" dirty="0" smtClean="0"/>
          </a:p>
          <a:p>
            <a:pPr lvl="1">
              <a:buFont typeface="Arial" pitchFamily="34" charset="0"/>
              <a:buChar char="•"/>
            </a:pPr>
            <a:r>
              <a:rPr lang="es-ES_tradnl" dirty="0" smtClean="0">
                <a:hlinkClick r:id="rId3"/>
              </a:rPr>
              <a:t>www.gov.uk/government/publications/code-for-sustainable-homes-technical-guidance</a:t>
            </a:r>
            <a:r>
              <a:rPr lang="es-ES_tradnl" dirty="0" smtClean="0"/>
              <a:t> </a:t>
            </a:r>
            <a:endParaRPr lang="en-GB" dirty="0"/>
          </a:p>
        </p:txBody>
      </p:sp>
      <p:grpSp>
        <p:nvGrpSpPr>
          <p:cNvPr id="13" name="Group 7"/>
          <p:cNvGrpSpPr/>
          <p:nvPr/>
        </p:nvGrpSpPr>
        <p:grpSpPr>
          <a:xfrm>
            <a:off x="1149" y="66530"/>
            <a:ext cx="9035406" cy="683568"/>
            <a:chOff x="1149" y="66530"/>
            <a:chExt cx="9035406" cy="683568"/>
          </a:xfrm>
        </p:grpSpPr>
        <p:pic>
          <p:nvPicPr>
            <p:cNvPr id="14"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6"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7"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67424853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32</a:t>
            </a:fld>
            <a:endParaRPr lang="en-GB"/>
          </a:p>
        </p:txBody>
      </p:sp>
      <p:sp>
        <p:nvSpPr>
          <p:cNvPr id="2" name="Rectangle 1"/>
          <p:cNvSpPr/>
          <p:nvPr/>
        </p:nvSpPr>
        <p:spPr>
          <a:xfrm>
            <a:off x="773776" y="762028"/>
            <a:ext cx="7560840" cy="470000"/>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3. STARTING AND ASSESSMENT </a:t>
            </a:r>
          </a:p>
        </p:txBody>
      </p:sp>
      <p:sp>
        <p:nvSpPr>
          <p:cNvPr id="3" name="TextBox 2"/>
          <p:cNvSpPr txBox="1"/>
          <p:nvPr/>
        </p:nvSpPr>
        <p:spPr>
          <a:xfrm>
            <a:off x="422244" y="1484392"/>
            <a:ext cx="5877948" cy="461665"/>
          </a:xfrm>
          <a:prstGeom prst="rect">
            <a:avLst/>
          </a:prstGeom>
          <a:noFill/>
        </p:spPr>
        <p:txBody>
          <a:bodyPr wrap="square" rtlCol="0">
            <a:spAutoFit/>
          </a:bodyPr>
          <a:lstStyle/>
          <a:p>
            <a:r>
              <a:rPr lang="es-ES_tradnl" sz="2400" b="1" dirty="0" smtClean="0">
                <a:solidFill>
                  <a:schemeClr val="tx2"/>
                </a:solidFill>
              </a:rPr>
              <a:t>SELECTING THE RIGHT SCHEME</a:t>
            </a:r>
            <a:endParaRPr lang="en-GB" sz="2400" b="1" dirty="0">
              <a:solidFill>
                <a:schemeClr val="tx2"/>
              </a:solidFill>
            </a:endParaRPr>
          </a:p>
        </p:txBody>
      </p:sp>
      <p:sp>
        <p:nvSpPr>
          <p:cNvPr id="4" name="TextBox 3"/>
          <p:cNvSpPr txBox="1"/>
          <p:nvPr/>
        </p:nvSpPr>
        <p:spPr>
          <a:xfrm>
            <a:off x="755576" y="2132856"/>
            <a:ext cx="7284157" cy="400110"/>
          </a:xfrm>
          <a:prstGeom prst="rect">
            <a:avLst/>
          </a:prstGeom>
          <a:noFill/>
        </p:spPr>
        <p:txBody>
          <a:bodyPr wrap="square" rtlCol="0">
            <a:spAutoFit/>
          </a:bodyPr>
          <a:lstStyle/>
          <a:p>
            <a:pPr>
              <a:spcBef>
                <a:spcPts val="600"/>
              </a:spcBef>
            </a:pPr>
            <a:r>
              <a:rPr lang="en-GB" sz="2000" b="1" dirty="0" smtClean="0"/>
              <a:t>For Buildings new Construction: non-domestic buildings</a:t>
            </a:r>
            <a:endParaRPr lang="en-GB" sz="2000" b="1" dirty="0"/>
          </a:p>
        </p:txBody>
      </p:sp>
      <p:sp>
        <p:nvSpPr>
          <p:cNvPr id="12" name="11 CuadroTexto"/>
          <p:cNvSpPr txBox="1"/>
          <p:nvPr/>
        </p:nvSpPr>
        <p:spPr>
          <a:xfrm>
            <a:off x="755576" y="2780928"/>
            <a:ext cx="7776864" cy="3170099"/>
          </a:xfrm>
          <a:prstGeom prst="rect">
            <a:avLst/>
          </a:prstGeom>
          <a:noFill/>
        </p:spPr>
        <p:txBody>
          <a:bodyPr wrap="square" rtlCol="0">
            <a:spAutoFit/>
          </a:bodyPr>
          <a:lstStyle/>
          <a:p>
            <a:r>
              <a:rPr lang="es-ES_tradnl" sz="2000" b="1" dirty="0" smtClean="0"/>
              <a:t>BREEAM UK New </a:t>
            </a:r>
            <a:r>
              <a:rPr lang="es-ES_tradnl" sz="2000" b="1" dirty="0" err="1" smtClean="0"/>
              <a:t>Construction</a:t>
            </a:r>
            <a:r>
              <a:rPr lang="es-ES_tradnl" sz="2000" b="1" dirty="0" smtClean="0"/>
              <a:t> </a:t>
            </a:r>
          </a:p>
          <a:p>
            <a:pPr lvl="1">
              <a:buFont typeface="Arial" pitchFamily="34" charset="0"/>
              <a:buChar char="•"/>
            </a:pPr>
            <a:r>
              <a:rPr lang="es-ES_tradnl" sz="2000" dirty="0" err="1" smtClean="0"/>
              <a:t>First</a:t>
            </a:r>
            <a:r>
              <a:rPr lang="es-ES_tradnl" sz="2000" dirty="0" smtClean="0"/>
              <a:t> </a:t>
            </a:r>
            <a:r>
              <a:rPr lang="es-ES_tradnl" sz="2000" dirty="0" err="1" smtClean="0"/>
              <a:t>version</a:t>
            </a:r>
            <a:r>
              <a:rPr lang="es-ES_tradnl" sz="2000" dirty="0" smtClean="0"/>
              <a:t> </a:t>
            </a:r>
            <a:r>
              <a:rPr lang="es-ES_tradnl" sz="2000" dirty="0" err="1" smtClean="0"/>
              <a:t>launched</a:t>
            </a:r>
            <a:r>
              <a:rPr lang="es-ES_tradnl" sz="2000" dirty="0" smtClean="0"/>
              <a:t> in 1990</a:t>
            </a:r>
          </a:p>
          <a:p>
            <a:pPr lvl="1">
              <a:buFont typeface="Arial" pitchFamily="34" charset="0"/>
              <a:buChar char="•"/>
            </a:pPr>
            <a:r>
              <a:rPr lang="es-ES_tradnl" sz="2000" dirty="0" err="1" smtClean="0"/>
              <a:t>Technical</a:t>
            </a:r>
            <a:r>
              <a:rPr lang="es-ES_tradnl" sz="2000" dirty="0" smtClean="0"/>
              <a:t> manual</a:t>
            </a:r>
          </a:p>
          <a:p>
            <a:pPr lvl="1">
              <a:buFont typeface="Arial" pitchFamily="34" charset="0"/>
              <a:buChar char="•"/>
            </a:pPr>
            <a:r>
              <a:rPr lang="es-ES_tradnl" sz="2000" dirty="0" err="1" smtClean="0"/>
              <a:t>Includes</a:t>
            </a:r>
            <a:r>
              <a:rPr lang="es-ES_tradnl" sz="2000" dirty="0" smtClean="0"/>
              <a:t> </a:t>
            </a:r>
            <a:r>
              <a:rPr lang="es-ES_tradnl" sz="2000" dirty="0" err="1" smtClean="0"/>
              <a:t>multi-residential</a:t>
            </a:r>
            <a:r>
              <a:rPr lang="es-ES_tradnl" sz="2000" dirty="0" smtClean="0"/>
              <a:t> </a:t>
            </a:r>
            <a:r>
              <a:rPr lang="es-ES_tradnl" sz="2000" dirty="0" err="1" smtClean="0"/>
              <a:t>buildings</a:t>
            </a:r>
            <a:r>
              <a:rPr lang="es-ES_tradnl" sz="2000" dirty="0" smtClean="0"/>
              <a:t> in </a:t>
            </a:r>
            <a:r>
              <a:rPr lang="es-ES_tradnl" sz="2000" dirty="0" err="1" smtClean="0"/>
              <a:t>the</a:t>
            </a:r>
            <a:r>
              <a:rPr lang="es-ES_tradnl" sz="2000" dirty="0" smtClean="0"/>
              <a:t> UK </a:t>
            </a:r>
          </a:p>
          <a:p>
            <a:pPr lvl="1">
              <a:buFont typeface="Arial" pitchFamily="34" charset="0"/>
              <a:buChar char="•"/>
            </a:pPr>
            <a:r>
              <a:rPr lang="es-ES_tradnl" sz="2000" dirty="0" err="1" smtClean="0"/>
              <a:t>Excludes</a:t>
            </a:r>
            <a:r>
              <a:rPr lang="es-ES_tradnl" sz="2000" dirty="0" smtClean="0"/>
              <a:t> </a:t>
            </a:r>
            <a:r>
              <a:rPr lang="es-ES_tradnl" sz="2000" dirty="0" err="1" smtClean="0"/>
              <a:t>self-contained</a:t>
            </a:r>
            <a:r>
              <a:rPr lang="es-ES_tradnl" sz="2000" dirty="0" smtClean="0"/>
              <a:t> </a:t>
            </a:r>
            <a:r>
              <a:rPr lang="es-ES_tradnl" sz="2000" dirty="0" err="1" smtClean="0"/>
              <a:t>dwellings</a:t>
            </a:r>
            <a:endParaRPr lang="es-ES_tradnl" sz="2000" dirty="0" smtClean="0"/>
          </a:p>
          <a:p>
            <a:pPr lvl="1">
              <a:buFont typeface="Arial" pitchFamily="34" charset="0"/>
              <a:buChar char="•"/>
            </a:pPr>
            <a:r>
              <a:rPr lang="es-ES_tradnl" sz="2000" dirty="0" smtClean="0">
                <a:hlinkClick r:id="rId2"/>
              </a:rPr>
              <a:t>www.breeam.com/uk-new-construction</a:t>
            </a:r>
            <a:r>
              <a:rPr lang="es-ES_tradnl" sz="2000" dirty="0" smtClean="0"/>
              <a:t> </a:t>
            </a:r>
          </a:p>
          <a:p>
            <a:endParaRPr lang="es-ES_tradnl" sz="2000" dirty="0" smtClean="0"/>
          </a:p>
          <a:p>
            <a:r>
              <a:rPr lang="es-ES_tradnl" sz="2000" b="1" dirty="0" smtClean="0"/>
              <a:t>BREEAM International New </a:t>
            </a:r>
            <a:r>
              <a:rPr lang="es-ES_tradnl" sz="2000" b="1" dirty="0" err="1" smtClean="0"/>
              <a:t>Construction</a:t>
            </a:r>
            <a:r>
              <a:rPr lang="es-ES_tradnl" sz="2000" b="1" dirty="0" smtClean="0"/>
              <a:t> </a:t>
            </a:r>
          </a:p>
          <a:p>
            <a:pPr lvl="1">
              <a:buFont typeface="Arial" pitchFamily="34" charset="0"/>
              <a:buChar char="•"/>
            </a:pPr>
            <a:r>
              <a:rPr lang="es-ES_tradnl" sz="2000" dirty="0" err="1" smtClean="0"/>
              <a:t>Outside</a:t>
            </a:r>
            <a:r>
              <a:rPr lang="es-ES_tradnl" sz="2000" dirty="0" smtClean="0"/>
              <a:t> </a:t>
            </a:r>
            <a:r>
              <a:rPr lang="es-ES_tradnl" sz="2000" dirty="0" err="1" smtClean="0"/>
              <a:t>the</a:t>
            </a:r>
            <a:r>
              <a:rPr lang="es-ES_tradnl" sz="2000" dirty="0" smtClean="0"/>
              <a:t> UK </a:t>
            </a:r>
            <a:r>
              <a:rPr lang="es-ES_tradnl" sz="2000" dirty="0" err="1" smtClean="0"/>
              <a:t>where</a:t>
            </a:r>
            <a:r>
              <a:rPr lang="es-ES_tradnl" sz="2000" dirty="0" smtClean="0"/>
              <a:t> </a:t>
            </a:r>
            <a:r>
              <a:rPr lang="es-ES_tradnl" sz="2000" dirty="0" err="1" smtClean="0"/>
              <a:t>there</a:t>
            </a:r>
            <a:r>
              <a:rPr lang="es-ES_tradnl" sz="2000" dirty="0" smtClean="0"/>
              <a:t> </a:t>
            </a:r>
            <a:r>
              <a:rPr lang="es-ES_tradnl" sz="2000" dirty="0" err="1" smtClean="0"/>
              <a:t>is</a:t>
            </a:r>
            <a:r>
              <a:rPr lang="es-ES_tradnl" sz="2000" dirty="0" smtClean="0"/>
              <a:t> no local </a:t>
            </a:r>
            <a:r>
              <a:rPr lang="es-ES_tradnl" sz="2000" dirty="0" err="1" smtClean="0"/>
              <a:t>National</a:t>
            </a:r>
            <a:r>
              <a:rPr lang="es-ES_tradnl" sz="2000" dirty="0" smtClean="0"/>
              <a:t> </a:t>
            </a:r>
            <a:r>
              <a:rPr lang="es-ES_tradnl" sz="2000" dirty="0" err="1" smtClean="0"/>
              <a:t>Scheme</a:t>
            </a:r>
            <a:r>
              <a:rPr lang="es-ES_tradnl" sz="2000" dirty="0" smtClean="0"/>
              <a:t> </a:t>
            </a:r>
            <a:r>
              <a:rPr lang="es-ES_tradnl" sz="2000" dirty="0" err="1" smtClean="0"/>
              <a:t>Operator</a:t>
            </a:r>
            <a:r>
              <a:rPr lang="es-ES_tradnl" sz="2000" dirty="0" smtClean="0"/>
              <a:t>)</a:t>
            </a:r>
          </a:p>
          <a:p>
            <a:pPr lvl="1">
              <a:buFont typeface="Arial" pitchFamily="34" charset="0"/>
              <a:buChar char="•"/>
            </a:pPr>
            <a:r>
              <a:rPr lang="es-ES_tradnl" sz="2000" dirty="0" smtClean="0">
                <a:hlinkClick r:id="rId3"/>
              </a:rPr>
              <a:t>www.breeam.com/new-construction</a:t>
            </a:r>
            <a:r>
              <a:rPr lang="es-ES_tradnl" sz="2000" dirty="0" smtClean="0"/>
              <a:t> </a:t>
            </a:r>
            <a:endParaRPr lang="en-GB" dirty="0"/>
          </a:p>
        </p:txBody>
      </p:sp>
      <p:grpSp>
        <p:nvGrpSpPr>
          <p:cNvPr id="13" name="Group 7"/>
          <p:cNvGrpSpPr/>
          <p:nvPr/>
        </p:nvGrpSpPr>
        <p:grpSpPr>
          <a:xfrm>
            <a:off x="1149" y="66530"/>
            <a:ext cx="9035406" cy="683568"/>
            <a:chOff x="1149" y="66530"/>
            <a:chExt cx="9035406" cy="683568"/>
          </a:xfrm>
        </p:grpSpPr>
        <p:pic>
          <p:nvPicPr>
            <p:cNvPr id="14"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6"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7"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96094496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33</a:t>
            </a:fld>
            <a:endParaRPr lang="en-GB"/>
          </a:p>
        </p:txBody>
      </p:sp>
      <p:sp>
        <p:nvSpPr>
          <p:cNvPr id="2" name="Rectangle 1"/>
          <p:cNvSpPr/>
          <p:nvPr/>
        </p:nvSpPr>
        <p:spPr>
          <a:xfrm>
            <a:off x="773776" y="762028"/>
            <a:ext cx="7560840" cy="470000"/>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3. STARTING AND ASSESSMENT </a:t>
            </a:r>
          </a:p>
        </p:txBody>
      </p:sp>
      <p:sp>
        <p:nvSpPr>
          <p:cNvPr id="3" name="TextBox 2"/>
          <p:cNvSpPr txBox="1"/>
          <p:nvPr/>
        </p:nvSpPr>
        <p:spPr>
          <a:xfrm>
            <a:off x="422244" y="1484392"/>
            <a:ext cx="5877948" cy="461665"/>
          </a:xfrm>
          <a:prstGeom prst="rect">
            <a:avLst/>
          </a:prstGeom>
          <a:noFill/>
        </p:spPr>
        <p:txBody>
          <a:bodyPr wrap="square" rtlCol="0">
            <a:spAutoFit/>
          </a:bodyPr>
          <a:lstStyle/>
          <a:p>
            <a:r>
              <a:rPr lang="en-GB" sz="2400" b="1" dirty="0" smtClean="0">
                <a:solidFill>
                  <a:schemeClr val="tx2"/>
                </a:solidFill>
              </a:rPr>
              <a:t>REGISTERING PROJECTS FOR ASSESSMENT</a:t>
            </a:r>
            <a:endParaRPr lang="en-GB" sz="2400" b="1" dirty="0">
              <a:solidFill>
                <a:schemeClr val="tx2"/>
              </a:solidFill>
            </a:endParaRPr>
          </a:p>
        </p:txBody>
      </p:sp>
      <p:sp>
        <p:nvSpPr>
          <p:cNvPr id="4" name="TextBox 3"/>
          <p:cNvSpPr txBox="1"/>
          <p:nvPr/>
        </p:nvSpPr>
        <p:spPr>
          <a:xfrm>
            <a:off x="744226" y="2389530"/>
            <a:ext cx="7284157" cy="3016210"/>
          </a:xfrm>
          <a:prstGeom prst="rect">
            <a:avLst/>
          </a:prstGeom>
          <a:noFill/>
        </p:spPr>
        <p:txBody>
          <a:bodyPr wrap="square" rtlCol="0">
            <a:spAutoFit/>
          </a:bodyPr>
          <a:lstStyle/>
          <a:p>
            <a:pPr>
              <a:spcBef>
                <a:spcPts val="600"/>
              </a:spcBef>
            </a:pPr>
            <a:r>
              <a:rPr lang="en-GB" sz="2000" dirty="0" smtClean="0"/>
              <a:t>Prior to submission for quality assurance and certification decision</a:t>
            </a:r>
          </a:p>
          <a:p>
            <a:pPr>
              <a:spcBef>
                <a:spcPts val="600"/>
              </a:spcBef>
            </a:pPr>
            <a:endParaRPr lang="en-GB" sz="2000" dirty="0"/>
          </a:p>
          <a:p>
            <a:pPr marL="342900" indent="-342900">
              <a:spcBef>
                <a:spcPts val="600"/>
              </a:spcBef>
              <a:buFontTx/>
              <a:buChar char="-"/>
            </a:pPr>
            <a:r>
              <a:rPr lang="en-GB" sz="2000" dirty="0" smtClean="0"/>
              <a:t>Check carefully you introduce the right information</a:t>
            </a:r>
          </a:p>
          <a:p>
            <a:pPr marL="800100" lvl="1" indent="-342900">
              <a:spcBef>
                <a:spcPts val="600"/>
              </a:spcBef>
              <a:buFontTx/>
              <a:buChar char="-"/>
            </a:pPr>
            <a:r>
              <a:rPr lang="en-GB" dirty="0" smtClean="0"/>
              <a:t>Right scheme and version </a:t>
            </a:r>
          </a:p>
          <a:p>
            <a:pPr marL="800100" lvl="1" indent="-342900">
              <a:spcBef>
                <a:spcPts val="600"/>
              </a:spcBef>
              <a:buFontTx/>
              <a:buChar char="-"/>
            </a:pPr>
            <a:r>
              <a:rPr lang="en-GB" dirty="0" smtClean="0"/>
              <a:t>Fees chargeable</a:t>
            </a:r>
          </a:p>
          <a:p>
            <a:pPr marL="342900" indent="-342900">
              <a:spcBef>
                <a:spcPts val="600"/>
              </a:spcBef>
              <a:buFontTx/>
              <a:buChar char="-"/>
            </a:pPr>
            <a:r>
              <a:rPr lang="en-GB" sz="2000" dirty="0" smtClean="0"/>
              <a:t>Aware of potential conflicts of interest</a:t>
            </a:r>
          </a:p>
          <a:p>
            <a:pPr marL="342900" indent="-342900">
              <a:spcBef>
                <a:spcPts val="600"/>
              </a:spcBef>
              <a:buFontTx/>
              <a:buChar char="-"/>
            </a:pPr>
            <a:r>
              <a:rPr lang="en-GB" sz="2000" dirty="0" smtClean="0"/>
              <a:t>Once completed you will receive confirmation of registration and unique registration number</a:t>
            </a:r>
            <a:endParaRPr lang="en-GB" sz="2000" dirty="0"/>
          </a:p>
        </p:txBody>
      </p:sp>
      <p:sp>
        <p:nvSpPr>
          <p:cNvPr id="7" name="TextBox 6"/>
          <p:cNvSpPr txBox="1"/>
          <p:nvPr/>
        </p:nvSpPr>
        <p:spPr>
          <a:xfrm>
            <a:off x="744226" y="5661248"/>
            <a:ext cx="7428174" cy="923330"/>
          </a:xfrm>
          <a:prstGeom prst="rect">
            <a:avLst/>
          </a:prstGeom>
          <a:noFill/>
        </p:spPr>
        <p:txBody>
          <a:bodyPr wrap="square" rtlCol="0">
            <a:spAutoFit/>
          </a:bodyPr>
          <a:lstStyle/>
          <a:p>
            <a:r>
              <a:rPr lang="en-GB" dirty="0" smtClean="0"/>
              <a:t>If licenced assessor or licensed organisation changes, or wants to change to a different scheme or version, the registration must be transferred or re-registered.</a:t>
            </a:r>
            <a:endParaRPr lang="en-GB" dirty="0"/>
          </a:p>
        </p:txBody>
      </p:sp>
      <p:grpSp>
        <p:nvGrpSpPr>
          <p:cNvPr id="12" name="Group 7"/>
          <p:cNvGrpSpPr/>
          <p:nvPr/>
        </p:nvGrpSpPr>
        <p:grpSpPr>
          <a:xfrm>
            <a:off x="1149" y="66530"/>
            <a:ext cx="9035406" cy="683568"/>
            <a:chOff x="1149" y="66530"/>
            <a:chExt cx="9035406" cy="683568"/>
          </a:xfrm>
        </p:grpSpPr>
        <p:pic>
          <p:nvPicPr>
            <p:cNvPr id="1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5"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6"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07016905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34</a:t>
            </a:fld>
            <a:endParaRPr lang="en-GB"/>
          </a:p>
        </p:txBody>
      </p:sp>
      <p:sp>
        <p:nvSpPr>
          <p:cNvPr id="2" name="Rectangle 1"/>
          <p:cNvSpPr/>
          <p:nvPr/>
        </p:nvSpPr>
        <p:spPr>
          <a:xfrm>
            <a:off x="773776" y="762028"/>
            <a:ext cx="7560840" cy="470000"/>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3. STARTING AND ASSESSMENT </a:t>
            </a:r>
          </a:p>
        </p:txBody>
      </p:sp>
      <p:sp>
        <p:nvSpPr>
          <p:cNvPr id="3" name="TextBox 2"/>
          <p:cNvSpPr txBox="1"/>
          <p:nvPr/>
        </p:nvSpPr>
        <p:spPr>
          <a:xfrm>
            <a:off x="422244" y="1484392"/>
            <a:ext cx="5877948" cy="461665"/>
          </a:xfrm>
          <a:prstGeom prst="rect">
            <a:avLst/>
          </a:prstGeom>
          <a:noFill/>
        </p:spPr>
        <p:txBody>
          <a:bodyPr wrap="square" rtlCol="0">
            <a:spAutoFit/>
          </a:bodyPr>
          <a:lstStyle/>
          <a:p>
            <a:r>
              <a:rPr lang="en-GB" sz="2400" b="1" dirty="0" smtClean="0">
                <a:solidFill>
                  <a:schemeClr val="tx2"/>
                </a:solidFill>
              </a:rPr>
              <a:t>REGISTERING PROJECTS FOR ASSESSMENT</a:t>
            </a:r>
            <a:endParaRPr lang="en-GB" sz="2400" b="1" dirty="0">
              <a:solidFill>
                <a:schemeClr val="tx2"/>
              </a:solidFill>
            </a:endParaRPr>
          </a:p>
        </p:txBody>
      </p:sp>
      <p:sp>
        <p:nvSpPr>
          <p:cNvPr id="4" name="TextBox 3"/>
          <p:cNvSpPr txBox="1"/>
          <p:nvPr/>
        </p:nvSpPr>
        <p:spPr>
          <a:xfrm>
            <a:off x="713967" y="2167658"/>
            <a:ext cx="7284157" cy="400110"/>
          </a:xfrm>
          <a:prstGeom prst="rect">
            <a:avLst/>
          </a:prstGeom>
          <a:noFill/>
        </p:spPr>
        <p:txBody>
          <a:bodyPr wrap="square" rtlCol="0">
            <a:spAutoFit/>
          </a:bodyPr>
          <a:lstStyle/>
          <a:p>
            <a:pPr>
              <a:spcBef>
                <a:spcPts val="600"/>
              </a:spcBef>
            </a:pPr>
            <a:r>
              <a:rPr lang="en-GB" sz="2000" b="1" dirty="0" smtClean="0">
                <a:solidFill>
                  <a:srgbClr val="00B050"/>
                </a:solidFill>
              </a:rPr>
              <a:t>Timing for registration </a:t>
            </a:r>
            <a:endParaRPr lang="en-GB" sz="2000" b="1" dirty="0">
              <a:solidFill>
                <a:srgbClr val="00B050"/>
              </a:solidFill>
            </a:endParaRPr>
          </a:p>
        </p:txBody>
      </p:sp>
      <p:sp>
        <p:nvSpPr>
          <p:cNvPr id="5" name="TextBox 4"/>
          <p:cNvSpPr txBox="1"/>
          <p:nvPr/>
        </p:nvSpPr>
        <p:spPr>
          <a:xfrm>
            <a:off x="827584" y="2924944"/>
            <a:ext cx="7344816" cy="3200876"/>
          </a:xfrm>
          <a:prstGeom prst="rect">
            <a:avLst/>
          </a:prstGeom>
          <a:noFill/>
        </p:spPr>
        <p:txBody>
          <a:bodyPr wrap="square" rtlCol="0">
            <a:spAutoFit/>
          </a:bodyPr>
          <a:lstStyle/>
          <a:p>
            <a:pPr>
              <a:spcBef>
                <a:spcPts val="600"/>
              </a:spcBef>
            </a:pPr>
            <a:r>
              <a:rPr lang="en-GB" dirty="0" smtClean="0"/>
              <a:t>Imperative before key design and procurement decisions are made</a:t>
            </a:r>
          </a:p>
          <a:p>
            <a:pPr>
              <a:spcBef>
                <a:spcPts val="600"/>
              </a:spcBef>
            </a:pPr>
            <a:r>
              <a:rPr lang="en-GB" dirty="0" smtClean="0"/>
              <a:t>Earliest possible stage</a:t>
            </a:r>
          </a:p>
          <a:p>
            <a:pPr>
              <a:spcBef>
                <a:spcPts val="600"/>
              </a:spcBef>
            </a:pPr>
            <a:r>
              <a:rPr lang="en-GB" dirty="0" smtClean="0"/>
              <a:t>Assessor advised to register the assessment immediately</a:t>
            </a:r>
          </a:p>
          <a:p>
            <a:pPr marL="742950" lvl="1" indent="-285750">
              <a:spcBef>
                <a:spcPts val="600"/>
              </a:spcBef>
              <a:buFont typeface="Arial" panose="020B0604020202020204" pitchFamily="34" charset="0"/>
              <a:buChar char="•"/>
            </a:pPr>
            <a:r>
              <a:rPr lang="en-GB" dirty="0" smtClean="0"/>
              <a:t>Formal start of the process</a:t>
            </a:r>
          </a:p>
          <a:p>
            <a:pPr marL="742950" lvl="1" indent="-285750">
              <a:spcBef>
                <a:spcPts val="600"/>
              </a:spcBef>
              <a:buFont typeface="Arial" panose="020B0604020202020204" pitchFamily="34" charset="0"/>
              <a:buChar char="•"/>
            </a:pPr>
            <a:r>
              <a:rPr lang="en-GB" dirty="0" smtClean="0"/>
              <a:t>If delayed, can affect possible changes or updating of the scheme</a:t>
            </a:r>
          </a:p>
          <a:p>
            <a:pPr marL="1200150" lvl="2" indent="-285750">
              <a:spcBef>
                <a:spcPts val="600"/>
              </a:spcBef>
              <a:buFont typeface="Arial" panose="020B0604020202020204" pitchFamily="34" charset="0"/>
              <a:buChar char="•"/>
            </a:pPr>
            <a:r>
              <a:rPr lang="en-GB" dirty="0" smtClean="0"/>
              <a:t>Different fees</a:t>
            </a:r>
          </a:p>
          <a:p>
            <a:pPr marL="1200150" lvl="2" indent="-285750">
              <a:spcBef>
                <a:spcPts val="600"/>
              </a:spcBef>
              <a:buFont typeface="Arial" panose="020B0604020202020204" pitchFamily="34" charset="0"/>
              <a:buChar char="•"/>
            </a:pPr>
            <a:r>
              <a:rPr lang="en-GB" dirty="0" smtClean="0"/>
              <a:t>Assessment criteria</a:t>
            </a:r>
          </a:p>
          <a:p>
            <a:pPr marL="1200150" lvl="2" indent="-285750">
              <a:spcBef>
                <a:spcPts val="600"/>
              </a:spcBef>
              <a:buFont typeface="Arial" panose="020B0604020202020204" pitchFamily="34" charset="0"/>
              <a:buChar char="•"/>
            </a:pPr>
            <a:r>
              <a:rPr lang="en-GB" dirty="0" smtClean="0"/>
              <a:t>Certification process and rules</a:t>
            </a:r>
          </a:p>
          <a:p>
            <a:pPr>
              <a:spcBef>
                <a:spcPts val="600"/>
              </a:spcBef>
            </a:pPr>
            <a:endParaRPr lang="en-GB" dirty="0"/>
          </a:p>
        </p:txBody>
      </p:sp>
      <p:sp>
        <p:nvSpPr>
          <p:cNvPr id="6" name="TextBox 5"/>
          <p:cNvSpPr txBox="1"/>
          <p:nvPr/>
        </p:nvSpPr>
        <p:spPr>
          <a:xfrm>
            <a:off x="843339" y="5805264"/>
            <a:ext cx="7491277" cy="723275"/>
          </a:xfrm>
          <a:prstGeom prst="rect">
            <a:avLst/>
          </a:prstGeom>
          <a:noFill/>
        </p:spPr>
        <p:txBody>
          <a:bodyPr wrap="square" rtlCol="0">
            <a:spAutoFit/>
          </a:bodyPr>
          <a:lstStyle/>
          <a:p>
            <a:pPr>
              <a:spcBef>
                <a:spcPts val="600"/>
              </a:spcBef>
            </a:pPr>
            <a:r>
              <a:rPr lang="en-GB" dirty="0" smtClean="0"/>
              <a:t>Validity: 5 years after the expiry date of the (updated) scheme version</a:t>
            </a:r>
          </a:p>
          <a:p>
            <a:pPr marL="742950" lvl="1" indent="-285750">
              <a:spcBef>
                <a:spcPts val="600"/>
              </a:spcBef>
              <a:buFont typeface="Arial" panose="020B0604020202020204" pitchFamily="34" charset="0"/>
              <a:buChar char="•"/>
            </a:pPr>
            <a:r>
              <a:rPr lang="en-GB" dirty="0" smtClean="0"/>
              <a:t>BREEAM In Use: Certification lasts for 12 months</a:t>
            </a:r>
          </a:p>
        </p:txBody>
      </p:sp>
      <p:grpSp>
        <p:nvGrpSpPr>
          <p:cNvPr id="13" name="Group 7"/>
          <p:cNvGrpSpPr/>
          <p:nvPr/>
        </p:nvGrpSpPr>
        <p:grpSpPr>
          <a:xfrm>
            <a:off x="1149" y="66530"/>
            <a:ext cx="9035406" cy="683568"/>
            <a:chOff x="1149" y="66530"/>
            <a:chExt cx="9035406" cy="683568"/>
          </a:xfrm>
        </p:grpSpPr>
        <p:pic>
          <p:nvPicPr>
            <p:cNvPr id="1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6"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2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18918124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35</a:t>
            </a:fld>
            <a:endParaRPr lang="en-GB"/>
          </a:p>
        </p:txBody>
      </p:sp>
      <p:sp>
        <p:nvSpPr>
          <p:cNvPr id="2" name="Rectangle 1"/>
          <p:cNvSpPr/>
          <p:nvPr/>
        </p:nvSpPr>
        <p:spPr>
          <a:xfrm>
            <a:off x="773776" y="762028"/>
            <a:ext cx="7560840" cy="470000"/>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3. STARTING AND ASSESSMENT </a:t>
            </a:r>
          </a:p>
        </p:txBody>
      </p:sp>
      <p:sp>
        <p:nvSpPr>
          <p:cNvPr id="3" name="TextBox 2"/>
          <p:cNvSpPr txBox="1"/>
          <p:nvPr/>
        </p:nvSpPr>
        <p:spPr>
          <a:xfrm>
            <a:off x="179512" y="1280427"/>
            <a:ext cx="8868472" cy="400110"/>
          </a:xfrm>
          <a:prstGeom prst="rect">
            <a:avLst/>
          </a:prstGeom>
          <a:noFill/>
        </p:spPr>
        <p:txBody>
          <a:bodyPr wrap="square" rtlCol="0">
            <a:spAutoFit/>
          </a:bodyPr>
          <a:lstStyle/>
          <a:p>
            <a:r>
              <a:rPr lang="en-GB" sz="2000" b="1" dirty="0" smtClean="0">
                <a:solidFill>
                  <a:schemeClr val="tx2"/>
                </a:solidFill>
              </a:rPr>
              <a:t>CERTIFICATION TYPE AND FEES FOR ASSESSMENTS WITH EXPIRED REGISTRATION</a:t>
            </a:r>
            <a:endParaRPr lang="en-GB" sz="2000" b="1" dirty="0">
              <a:solidFill>
                <a:schemeClr val="tx2"/>
              </a:solidFill>
            </a:endParaRPr>
          </a:p>
        </p:txBody>
      </p:sp>
      <p:sp>
        <p:nvSpPr>
          <p:cNvPr id="7" name="Rounded Rectangle 6"/>
          <p:cNvSpPr/>
          <p:nvPr/>
        </p:nvSpPr>
        <p:spPr>
          <a:xfrm>
            <a:off x="539552" y="1708082"/>
            <a:ext cx="2664296" cy="1152128"/>
          </a:xfrm>
          <a:prstGeom prst="roundRect">
            <a:avLst/>
          </a:prstGeom>
          <a:solidFill>
            <a:srgbClr val="00B050"/>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smtClean="0"/>
              <a:t>Registered and assessment submitted prior to registration expiry</a:t>
            </a:r>
            <a:endParaRPr lang="en-GB" dirty="0"/>
          </a:p>
        </p:txBody>
      </p:sp>
      <p:sp>
        <p:nvSpPr>
          <p:cNvPr id="8" name="TextBox 7"/>
          <p:cNvSpPr txBox="1"/>
          <p:nvPr/>
        </p:nvSpPr>
        <p:spPr>
          <a:xfrm>
            <a:off x="605864" y="2826912"/>
            <a:ext cx="2592288" cy="584775"/>
          </a:xfrm>
          <a:prstGeom prst="rect">
            <a:avLst/>
          </a:prstGeom>
          <a:noFill/>
        </p:spPr>
        <p:txBody>
          <a:bodyPr wrap="square" rtlCol="0">
            <a:spAutoFit/>
          </a:bodyPr>
          <a:lstStyle/>
          <a:p>
            <a:pPr algn="ctr"/>
            <a:r>
              <a:rPr lang="en-GB" sz="1600" dirty="0" smtClean="0"/>
              <a:t>(within 5 years of scheme version end date)</a:t>
            </a:r>
            <a:endParaRPr lang="en-GB" sz="1600" dirty="0"/>
          </a:p>
        </p:txBody>
      </p:sp>
      <p:sp>
        <p:nvSpPr>
          <p:cNvPr id="15" name="Rounded Rectangle 14"/>
          <p:cNvSpPr/>
          <p:nvPr/>
        </p:nvSpPr>
        <p:spPr>
          <a:xfrm>
            <a:off x="3419872" y="1708082"/>
            <a:ext cx="2664296" cy="1152128"/>
          </a:xfrm>
          <a:prstGeom prst="roundRect">
            <a:avLst/>
          </a:prstGeom>
          <a:solidFill>
            <a:srgbClr val="00B050"/>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smtClean="0"/>
              <a:t>Fee current on the date of assessment registration</a:t>
            </a:r>
            <a:endParaRPr lang="en-GB" dirty="0"/>
          </a:p>
        </p:txBody>
      </p:sp>
      <p:sp>
        <p:nvSpPr>
          <p:cNvPr id="16" name="Rounded Rectangle 15"/>
          <p:cNvSpPr/>
          <p:nvPr/>
        </p:nvSpPr>
        <p:spPr>
          <a:xfrm>
            <a:off x="6287852" y="1708082"/>
            <a:ext cx="2244588" cy="1152128"/>
          </a:xfrm>
          <a:prstGeom prst="roundRect">
            <a:avLst/>
          </a:prstGeom>
          <a:solidFill>
            <a:srgbClr val="00B050"/>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smtClean="0"/>
              <a:t>Standard scheme certificate</a:t>
            </a:r>
            <a:endParaRPr lang="en-GB" dirty="0"/>
          </a:p>
        </p:txBody>
      </p:sp>
      <p:sp>
        <p:nvSpPr>
          <p:cNvPr id="10" name="Right Arrow 9"/>
          <p:cNvSpPr/>
          <p:nvPr/>
        </p:nvSpPr>
        <p:spPr>
          <a:xfrm>
            <a:off x="3138010" y="2160765"/>
            <a:ext cx="360040"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ight Arrow 21"/>
          <p:cNvSpPr/>
          <p:nvPr/>
        </p:nvSpPr>
        <p:spPr>
          <a:xfrm>
            <a:off x="6028176" y="2157536"/>
            <a:ext cx="360040"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ounded Rectangle 22"/>
          <p:cNvSpPr/>
          <p:nvPr/>
        </p:nvSpPr>
        <p:spPr>
          <a:xfrm>
            <a:off x="533856" y="3477733"/>
            <a:ext cx="2664296" cy="1152128"/>
          </a:xfrm>
          <a:prstGeom prst="roundRect">
            <a:avLst/>
          </a:prstGeom>
          <a:solidFill>
            <a:srgbClr val="00B050"/>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smtClean="0"/>
              <a:t>Registered prior to registration expiry but submitted more than 5 years after expiry</a:t>
            </a:r>
            <a:endParaRPr lang="en-GB" dirty="0"/>
          </a:p>
        </p:txBody>
      </p:sp>
      <p:sp>
        <p:nvSpPr>
          <p:cNvPr id="25" name="Rounded Rectangle 24"/>
          <p:cNvSpPr/>
          <p:nvPr/>
        </p:nvSpPr>
        <p:spPr>
          <a:xfrm>
            <a:off x="3414176" y="3477733"/>
            <a:ext cx="2664296" cy="1152128"/>
          </a:xfrm>
          <a:prstGeom prst="roundRect">
            <a:avLst/>
          </a:prstGeom>
          <a:solidFill>
            <a:srgbClr val="00B050"/>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smtClean="0"/>
              <a:t>Registration fee the date of registration</a:t>
            </a:r>
          </a:p>
          <a:p>
            <a:pPr algn="ctr"/>
            <a:r>
              <a:rPr lang="en-GB" dirty="0" smtClean="0"/>
              <a:t>Certification fee the date of submission</a:t>
            </a:r>
            <a:endParaRPr lang="en-GB" dirty="0"/>
          </a:p>
        </p:txBody>
      </p:sp>
      <p:sp>
        <p:nvSpPr>
          <p:cNvPr id="26" name="Rounded Rectangle 25"/>
          <p:cNvSpPr/>
          <p:nvPr/>
        </p:nvSpPr>
        <p:spPr>
          <a:xfrm>
            <a:off x="6282156" y="3477733"/>
            <a:ext cx="2244588" cy="1152128"/>
          </a:xfrm>
          <a:prstGeom prst="roundRect">
            <a:avLst/>
          </a:prstGeom>
          <a:solidFill>
            <a:srgbClr val="00B050"/>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smtClean="0"/>
              <a:t>Standard scheme certificate with “expired scheme” disclaimer</a:t>
            </a:r>
            <a:endParaRPr lang="en-GB" dirty="0"/>
          </a:p>
        </p:txBody>
      </p:sp>
      <p:sp>
        <p:nvSpPr>
          <p:cNvPr id="27" name="Right Arrow 26"/>
          <p:cNvSpPr/>
          <p:nvPr/>
        </p:nvSpPr>
        <p:spPr>
          <a:xfrm>
            <a:off x="3132314" y="3930416"/>
            <a:ext cx="360040"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ight Arrow 27"/>
          <p:cNvSpPr/>
          <p:nvPr/>
        </p:nvSpPr>
        <p:spPr>
          <a:xfrm>
            <a:off x="6022480" y="3927187"/>
            <a:ext cx="360040"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ounded Rectangle 28"/>
          <p:cNvSpPr/>
          <p:nvPr/>
        </p:nvSpPr>
        <p:spPr>
          <a:xfrm>
            <a:off x="533856" y="5204222"/>
            <a:ext cx="2664296" cy="1152128"/>
          </a:xfrm>
          <a:prstGeom prst="roundRect">
            <a:avLst/>
          </a:prstGeom>
          <a:solidFill>
            <a:srgbClr val="00B050"/>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smtClean="0"/>
              <a:t>Registered and submitted after registration expiry</a:t>
            </a:r>
            <a:endParaRPr lang="en-GB" dirty="0"/>
          </a:p>
        </p:txBody>
      </p:sp>
      <p:sp>
        <p:nvSpPr>
          <p:cNvPr id="30" name="Rounded Rectangle 29"/>
          <p:cNvSpPr/>
          <p:nvPr/>
        </p:nvSpPr>
        <p:spPr>
          <a:xfrm>
            <a:off x="3414176" y="5079315"/>
            <a:ext cx="2664296" cy="1590045"/>
          </a:xfrm>
          <a:prstGeom prst="roundRect">
            <a:avLst/>
          </a:prstGeom>
          <a:solidFill>
            <a:srgbClr val="00B050"/>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smtClean="0"/>
              <a:t>Registration fee the date of registration (“Expired scheme administration fee is charged)</a:t>
            </a:r>
          </a:p>
          <a:p>
            <a:pPr algn="ctr"/>
            <a:r>
              <a:rPr lang="en-GB" dirty="0" smtClean="0"/>
              <a:t>Certification fee the date of submission</a:t>
            </a:r>
            <a:endParaRPr lang="en-GB" dirty="0"/>
          </a:p>
        </p:txBody>
      </p:sp>
      <p:sp>
        <p:nvSpPr>
          <p:cNvPr id="31" name="Rounded Rectangle 30"/>
          <p:cNvSpPr/>
          <p:nvPr/>
        </p:nvSpPr>
        <p:spPr>
          <a:xfrm>
            <a:off x="6282156" y="5204222"/>
            <a:ext cx="2244588" cy="1152128"/>
          </a:xfrm>
          <a:prstGeom prst="roundRect">
            <a:avLst/>
          </a:prstGeom>
          <a:solidFill>
            <a:srgbClr val="00B050"/>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smtClean="0"/>
              <a:t>Letter of compliance (no certificate issued)</a:t>
            </a:r>
            <a:endParaRPr lang="en-GB" dirty="0"/>
          </a:p>
        </p:txBody>
      </p:sp>
      <p:sp>
        <p:nvSpPr>
          <p:cNvPr id="32" name="Right Arrow 31"/>
          <p:cNvSpPr/>
          <p:nvPr/>
        </p:nvSpPr>
        <p:spPr>
          <a:xfrm>
            <a:off x="3132314" y="5656905"/>
            <a:ext cx="360040"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ight Arrow 32"/>
          <p:cNvSpPr/>
          <p:nvPr/>
        </p:nvSpPr>
        <p:spPr>
          <a:xfrm>
            <a:off x="6022480" y="5653676"/>
            <a:ext cx="360040"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4" name="Group 7"/>
          <p:cNvGrpSpPr/>
          <p:nvPr/>
        </p:nvGrpSpPr>
        <p:grpSpPr>
          <a:xfrm>
            <a:off x="1149" y="66530"/>
            <a:ext cx="9035406" cy="683568"/>
            <a:chOff x="1149" y="66530"/>
            <a:chExt cx="9035406" cy="683568"/>
          </a:xfrm>
        </p:grpSpPr>
        <p:pic>
          <p:nvPicPr>
            <p:cNvPr id="3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6"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37"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3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53301820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36</a:t>
            </a:fld>
            <a:endParaRPr lang="en-GB"/>
          </a:p>
        </p:txBody>
      </p:sp>
      <p:sp>
        <p:nvSpPr>
          <p:cNvPr id="2" name="Rectangle 1"/>
          <p:cNvSpPr/>
          <p:nvPr/>
        </p:nvSpPr>
        <p:spPr>
          <a:xfrm>
            <a:off x="773776" y="762028"/>
            <a:ext cx="7560840" cy="487506"/>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4. UNDERTAKING AN ASSESSMENT </a:t>
            </a:r>
          </a:p>
        </p:txBody>
      </p:sp>
      <p:sp>
        <p:nvSpPr>
          <p:cNvPr id="5" name="TextBox 4"/>
          <p:cNvSpPr txBox="1"/>
          <p:nvPr/>
        </p:nvSpPr>
        <p:spPr>
          <a:xfrm>
            <a:off x="843339" y="2521729"/>
            <a:ext cx="7344816" cy="3323987"/>
          </a:xfrm>
          <a:prstGeom prst="rect">
            <a:avLst/>
          </a:prstGeom>
          <a:noFill/>
        </p:spPr>
        <p:txBody>
          <a:bodyPr wrap="square" rtlCol="0">
            <a:spAutoFit/>
          </a:bodyPr>
          <a:lstStyle/>
          <a:p>
            <a:pPr>
              <a:spcBef>
                <a:spcPts val="600"/>
              </a:spcBef>
            </a:pPr>
            <a:r>
              <a:rPr lang="es-ES_tradnl" sz="2000" dirty="0" err="1" smtClean="0"/>
              <a:t>To</a:t>
            </a:r>
            <a:r>
              <a:rPr lang="es-ES_tradnl" sz="2000" dirty="0" smtClean="0"/>
              <a:t> </a:t>
            </a:r>
            <a:r>
              <a:rPr lang="es-ES_tradnl" sz="2000" dirty="0" err="1" smtClean="0"/>
              <a:t>maintain</a:t>
            </a:r>
            <a:r>
              <a:rPr lang="es-ES_tradnl" sz="2000" dirty="0" smtClean="0"/>
              <a:t> </a:t>
            </a:r>
            <a:r>
              <a:rPr lang="es-ES_tradnl" sz="2000" dirty="0" err="1" smtClean="0"/>
              <a:t>consistency</a:t>
            </a:r>
            <a:r>
              <a:rPr lang="es-ES_tradnl" sz="2000" dirty="0" smtClean="0"/>
              <a:t> and </a:t>
            </a:r>
            <a:r>
              <a:rPr lang="es-ES_tradnl" sz="2000" dirty="0" err="1" smtClean="0"/>
              <a:t>credibility</a:t>
            </a:r>
            <a:r>
              <a:rPr lang="es-ES_tradnl" sz="2000" dirty="0" smtClean="0"/>
              <a:t> – </a:t>
            </a:r>
            <a:r>
              <a:rPr lang="es-ES_tradnl" sz="2000" dirty="0" err="1" smtClean="0"/>
              <a:t>based</a:t>
            </a:r>
            <a:r>
              <a:rPr lang="es-ES_tradnl" sz="2000" dirty="0" smtClean="0"/>
              <a:t> </a:t>
            </a:r>
            <a:r>
              <a:rPr lang="es-ES_tradnl" sz="2000" dirty="0" err="1" smtClean="0"/>
              <a:t>on</a:t>
            </a:r>
            <a:r>
              <a:rPr lang="es-ES_tradnl" sz="2000" dirty="0" smtClean="0"/>
              <a:t> </a:t>
            </a:r>
            <a:r>
              <a:rPr lang="es-ES_tradnl" sz="2000" dirty="0" err="1" smtClean="0"/>
              <a:t>verified</a:t>
            </a:r>
            <a:r>
              <a:rPr lang="es-ES_tradnl" sz="2000" dirty="0" smtClean="0"/>
              <a:t> and </a:t>
            </a:r>
            <a:r>
              <a:rPr lang="es-ES_tradnl" sz="2000" dirty="0" err="1" smtClean="0"/>
              <a:t>credible</a:t>
            </a:r>
            <a:r>
              <a:rPr lang="es-ES_tradnl" sz="2000" dirty="0" smtClean="0"/>
              <a:t> </a:t>
            </a:r>
            <a:r>
              <a:rPr lang="es-ES_tradnl" sz="2000" dirty="0" err="1" smtClean="0"/>
              <a:t>project</a:t>
            </a:r>
            <a:r>
              <a:rPr lang="es-ES_tradnl" sz="2000" dirty="0" smtClean="0"/>
              <a:t> </a:t>
            </a:r>
            <a:r>
              <a:rPr lang="es-ES_tradnl" sz="2000" dirty="0" err="1" smtClean="0"/>
              <a:t>information</a:t>
            </a:r>
            <a:endParaRPr lang="es-ES_tradnl" sz="2000" dirty="0" smtClean="0"/>
          </a:p>
          <a:p>
            <a:pPr>
              <a:spcBef>
                <a:spcPts val="600"/>
              </a:spcBef>
            </a:pPr>
            <a:endParaRPr lang="es-ES_tradnl" sz="2000" dirty="0" smtClean="0"/>
          </a:p>
          <a:p>
            <a:pPr>
              <a:spcBef>
                <a:spcPts val="600"/>
              </a:spcBef>
            </a:pPr>
            <a:r>
              <a:rPr lang="es-ES_tradnl" sz="2000" dirty="0" err="1" smtClean="0"/>
              <a:t>The</a:t>
            </a:r>
            <a:r>
              <a:rPr lang="es-ES_tradnl" sz="2000" dirty="0" smtClean="0"/>
              <a:t> </a:t>
            </a:r>
            <a:r>
              <a:rPr lang="es-ES_tradnl" sz="2000" dirty="0" err="1" smtClean="0"/>
              <a:t>licensed</a:t>
            </a:r>
            <a:r>
              <a:rPr lang="es-ES_tradnl" sz="2000" dirty="0" smtClean="0"/>
              <a:t> </a:t>
            </a:r>
            <a:r>
              <a:rPr lang="es-ES_tradnl" sz="2000" dirty="0" err="1" smtClean="0"/>
              <a:t>assessor</a:t>
            </a:r>
            <a:r>
              <a:rPr lang="es-ES_tradnl" sz="2000" dirty="0" smtClean="0"/>
              <a:t> determines </a:t>
            </a:r>
            <a:r>
              <a:rPr lang="es-ES_tradnl" sz="2000" dirty="0" err="1" smtClean="0"/>
              <a:t>the</a:t>
            </a:r>
            <a:r>
              <a:rPr lang="es-ES_tradnl" sz="2000" dirty="0" smtClean="0"/>
              <a:t> rating:</a:t>
            </a:r>
          </a:p>
          <a:p>
            <a:pPr>
              <a:spcBef>
                <a:spcPts val="600"/>
              </a:spcBef>
            </a:pPr>
            <a:endParaRPr lang="es-ES_tradnl" sz="2000" dirty="0" smtClean="0"/>
          </a:p>
          <a:p>
            <a:pPr lvl="1">
              <a:spcBef>
                <a:spcPts val="600"/>
              </a:spcBef>
              <a:buFontTx/>
              <a:buChar char="-"/>
            </a:pPr>
            <a:r>
              <a:rPr lang="es-ES_tradnl" sz="2000" dirty="0" err="1" smtClean="0"/>
              <a:t>Their</a:t>
            </a:r>
            <a:r>
              <a:rPr lang="es-ES_tradnl" sz="2000" dirty="0" smtClean="0"/>
              <a:t> </a:t>
            </a:r>
            <a:r>
              <a:rPr lang="es-ES_tradnl" sz="2000" dirty="0" err="1" smtClean="0"/>
              <a:t>assessment</a:t>
            </a:r>
            <a:r>
              <a:rPr lang="es-ES_tradnl" sz="2000" dirty="0" smtClean="0"/>
              <a:t> </a:t>
            </a:r>
            <a:r>
              <a:rPr lang="es-ES_tradnl" sz="2000" dirty="0" err="1" smtClean="0"/>
              <a:t>is</a:t>
            </a:r>
            <a:r>
              <a:rPr lang="es-ES_tradnl" sz="2000" dirty="0" smtClean="0"/>
              <a:t> </a:t>
            </a:r>
            <a:r>
              <a:rPr lang="es-ES_tradnl" sz="2000" dirty="0" err="1" smtClean="0"/>
              <a:t>the</a:t>
            </a:r>
            <a:r>
              <a:rPr lang="es-ES_tradnl" sz="2000" dirty="0" smtClean="0"/>
              <a:t> </a:t>
            </a:r>
            <a:r>
              <a:rPr lang="es-ES_tradnl" sz="2000" dirty="0" err="1" smtClean="0"/>
              <a:t>format</a:t>
            </a:r>
            <a:r>
              <a:rPr lang="es-ES_tradnl" sz="2000" dirty="0" smtClean="0"/>
              <a:t> record of </a:t>
            </a:r>
            <a:r>
              <a:rPr lang="es-ES_tradnl" sz="2000" dirty="0" err="1" smtClean="0"/>
              <a:t>the</a:t>
            </a:r>
            <a:r>
              <a:rPr lang="es-ES_tradnl" sz="2000" dirty="0" smtClean="0"/>
              <a:t> </a:t>
            </a:r>
            <a:r>
              <a:rPr lang="es-ES_tradnl" sz="2000" dirty="0" err="1" smtClean="0"/>
              <a:t>project</a:t>
            </a:r>
            <a:r>
              <a:rPr lang="es-ES_tradnl" sz="2000" dirty="0" smtClean="0"/>
              <a:t>/</a:t>
            </a:r>
            <a:r>
              <a:rPr lang="es-ES_tradnl" sz="2000" dirty="0" err="1" smtClean="0"/>
              <a:t>asset</a:t>
            </a:r>
            <a:r>
              <a:rPr lang="es-ES_tradnl" sz="2000" dirty="0" smtClean="0"/>
              <a:t> performance </a:t>
            </a:r>
            <a:r>
              <a:rPr lang="es-ES_tradnl" sz="2000" dirty="0" err="1" smtClean="0"/>
              <a:t>against</a:t>
            </a:r>
            <a:r>
              <a:rPr lang="es-ES_tradnl" sz="2000" dirty="0" smtClean="0"/>
              <a:t> </a:t>
            </a:r>
            <a:r>
              <a:rPr lang="es-ES_tradnl" sz="2000" dirty="0" err="1" smtClean="0"/>
              <a:t>the</a:t>
            </a:r>
            <a:r>
              <a:rPr lang="es-ES_tradnl" sz="2000" dirty="0" smtClean="0"/>
              <a:t> </a:t>
            </a:r>
            <a:r>
              <a:rPr lang="es-ES_tradnl" sz="2000" dirty="0" err="1" smtClean="0"/>
              <a:t>criteria</a:t>
            </a:r>
            <a:r>
              <a:rPr lang="es-ES_tradnl" sz="2000" dirty="0" smtClean="0"/>
              <a:t> </a:t>
            </a:r>
            <a:r>
              <a:rPr lang="es-ES_tradnl" sz="2000" dirty="0" err="1" smtClean="0"/>
              <a:t>defined</a:t>
            </a:r>
            <a:r>
              <a:rPr lang="es-ES_tradnl" sz="2000" dirty="0" smtClean="0"/>
              <a:t> in </a:t>
            </a:r>
            <a:r>
              <a:rPr lang="es-ES_tradnl" sz="2000" dirty="0" err="1" smtClean="0"/>
              <a:t>technical</a:t>
            </a:r>
            <a:r>
              <a:rPr lang="es-ES_tradnl" sz="2000" dirty="0" smtClean="0"/>
              <a:t> manual</a:t>
            </a:r>
          </a:p>
          <a:p>
            <a:pPr>
              <a:spcBef>
                <a:spcPts val="600"/>
              </a:spcBef>
              <a:buFontTx/>
              <a:buChar char="-"/>
            </a:pPr>
            <a:endParaRPr lang="en-GB" sz="2000" dirty="0" smtClean="0"/>
          </a:p>
          <a:p>
            <a:pPr>
              <a:spcBef>
                <a:spcPts val="600"/>
              </a:spcBef>
            </a:pPr>
            <a:endParaRPr lang="en-GB" sz="2000" dirty="0"/>
          </a:p>
        </p:txBody>
      </p:sp>
      <p:grpSp>
        <p:nvGrpSpPr>
          <p:cNvPr id="10" name="Group 7"/>
          <p:cNvGrpSpPr/>
          <p:nvPr/>
        </p:nvGrpSpPr>
        <p:grpSpPr>
          <a:xfrm>
            <a:off x="1149" y="66530"/>
            <a:ext cx="9035406" cy="683568"/>
            <a:chOff x="1149" y="66530"/>
            <a:chExt cx="9035406" cy="683568"/>
          </a:xfrm>
        </p:grpSpPr>
        <p:pic>
          <p:nvPicPr>
            <p:cNvPr id="1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3"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4"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18651808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37</a:t>
            </a:fld>
            <a:endParaRPr lang="en-GB"/>
          </a:p>
        </p:txBody>
      </p:sp>
      <p:sp>
        <p:nvSpPr>
          <p:cNvPr id="2" name="Rectangle 1"/>
          <p:cNvSpPr/>
          <p:nvPr/>
        </p:nvSpPr>
        <p:spPr>
          <a:xfrm>
            <a:off x="773776" y="762028"/>
            <a:ext cx="7560840" cy="487506"/>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4. UNDERTAKING AN ASSESSMENT </a:t>
            </a:r>
          </a:p>
        </p:txBody>
      </p:sp>
      <p:sp>
        <p:nvSpPr>
          <p:cNvPr id="3" name="TextBox 2"/>
          <p:cNvSpPr txBox="1"/>
          <p:nvPr/>
        </p:nvSpPr>
        <p:spPr>
          <a:xfrm>
            <a:off x="422244" y="1484392"/>
            <a:ext cx="7575880" cy="461665"/>
          </a:xfrm>
          <a:prstGeom prst="rect">
            <a:avLst/>
          </a:prstGeom>
          <a:noFill/>
        </p:spPr>
        <p:txBody>
          <a:bodyPr wrap="square" rtlCol="0">
            <a:spAutoFit/>
          </a:bodyPr>
          <a:lstStyle/>
          <a:p>
            <a:r>
              <a:rPr lang="en-GB" sz="2400" b="1" dirty="0" smtClean="0">
                <a:solidFill>
                  <a:schemeClr val="tx2"/>
                </a:solidFill>
              </a:rPr>
              <a:t>IMPARTIALITY AND MANAGING CONFLICTS OF INTEREST</a:t>
            </a:r>
            <a:endParaRPr lang="en-GB" sz="2400" b="1" dirty="0">
              <a:solidFill>
                <a:schemeClr val="tx2"/>
              </a:solidFill>
            </a:endParaRPr>
          </a:p>
        </p:txBody>
      </p:sp>
      <p:sp>
        <p:nvSpPr>
          <p:cNvPr id="5" name="TextBox 4"/>
          <p:cNvSpPr txBox="1"/>
          <p:nvPr/>
        </p:nvSpPr>
        <p:spPr>
          <a:xfrm>
            <a:off x="843339" y="2521729"/>
            <a:ext cx="7344816" cy="3708708"/>
          </a:xfrm>
          <a:prstGeom prst="rect">
            <a:avLst/>
          </a:prstGeom>
          <a:noFill/>
        </p:spPr>
        <p:txBody>
          <a:bodyPr wrap="square" rtlCol="0">
            <a:spAutoFit/>
          </a:bodyPr>
          <a:lstStyle/>
          <a:p>
            <a:pPr>
              <a:spcBef>
                <a:spcPts val="600"/>
              </a:spcBef>
            </a:pPr>
            <a:r>
              <a:rPr lang="en-GB" sz="2000" dirty="0" smtClean="0"/>
              <a:t>Where an individual licensed assessor combines it with other roles within the project (Architect, suitably qualified ecologist, etc.)</a:t>
            </a:r>
          </a:p>
          <a:p>
            <a:pPr>
              <a:spcBef>
                <a:spcPts val="600"/>
              </a:spcBef>
            </a:pPr>
            <a:r>
              <a:rPr lang="en-GB" sz="2000" dirty="0" smtClean="0"/>
              <a:t>Should inform BRE Global</a:t>
            </a:r>
          </a:p>
          <a:p>
            <a:pPr>
              <a:spcBef>
                <a:spcPts val="600"/>
              </a:spcBef>
            </a:pPr>
            <a:r>
              <a:rPr lang="en-GB" sz="2000" dirty="0" smtClean="0"/>
              <a:t>Advisable not to undertake this or stop the dual role</a:t>
            </a:r>
          </a:p>
          <a:p>
            <a:pPr>
              <a:spcBef>
                <a:spcPts val="600"/>
              </a:spcBef>
            </a:pPr>
            <a:endParaRPr lang="en-GB" sz="2000" dirty="0"/>
          </a:p>
          <a:p>
            <a:pPr>
              <a:spcBef>
                <a:spcPts val="600"/>
              </a:spcBef>
            </a:pPr>
            <a:r>
              <a:rPr lang="en-GB" sz="2000" dirty="0" smtClean="0"/>
              <a:t>When pressure from a client to claim compliance and increase scoring falsely, advisable to contact BRE Global</a:t>
            </a:r>
          </a:p>
          <a:p>
            <a:pPr>
              <a:spcBef>
                <a:spcPts val="600"/>
              </a:spcBef>
            </a:pPr>
            <a:endParaRPr lang="en-GB" sz="2000" dirty="0"/>
          </a:p>
          <a:p>
            <a:pPr>
              <a:spcBef>
                <a:spcPts val="600"/>
              </a:spcBef>
            </a:pPr>
            <a:r>
              <a:rPr lang="en-GB" sz="2000" b="1" dirty="0" smtClean="0"/>
              <a:t>Conflicts of interest can invalidate the assessment</a:t>
            </a:r>
          </a:p>
          <a:p>
            <a:pPr>
              <a:spcBef>
                <a:spcPts val="600"/>
              </a:spcBef>
            </a:pPr>
            <a:endParaRPr lang="en-GB" sz="2000" dirty="0"/>
          </a:p>
        </p:txBody>
      </p:sp>
      <p:grpSp>
        <p:nvGrpSpPr>
          <p:cNvPr id="11" name="Group 7"/>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4"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34401840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38</a:t>
            </a:fld>
            <a:endParaRPr lang="en-GB"/>
          </a:p>
        </p:txBody>
      </p:sp>
      <p:sp>
        <p:nvSpPr>
          <p:cNvPr id="2" name="Rectangle 1"/>
          <p:cNvSpPr/>
          <p:nvPr/>
        </p:nvSpPr>
        <p:spPr>
          <a:xfrm>
            <a:off x="773776" y="762028"/>
            <a:ext cx="7560840" cy="487506"/>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4. UNDERTAKING AN ASSESSMENT </a:t>
            </a:r>
          </a:p>
        </p:txBody>
      </p:sp>
      <p:sp>
        <p:nvSpPr>
          <p:cNvPr id="3" name="TextBox 2"/>
          <p:cNvSpPr txBox="1"/>
          <p:nvPr/>
        </p:nvSpPr>
        <p:spPr>
          <a:xfrm>
            <a:off x="422244" y="1484392"/>
            <a:ext cx="7575880" cy="461665"/>
          </a:xfrm>
          <a:prstGeom prst="rect">
            <a:avLst/>
          </a:prstGeom>
          <a:noFill/>
        </p:spPr>
        <p:txBody>
          <a:bodyPr wrap="square" rtlCol="0">
            <a:spAutoFit/>
          </a:bodyPr>
          <a:lstStyle/>
          <a:p>
            <a:r>
              <a:rPr lang="en-GB" sz="2400" b="1" dirty="0" smtClean="0">
                <a:solidFill>
                  <a:schemeClr val="tx2"/>
                </a:solidFill>
              </a:rPr>
              <a:t>ASSESSMENT TOOLS</a:t>
            </a:r>
            <a:endParaRPr lang="en-GB" sz="2400" b="1" dirty="0">
              <a:solidFill>
                <a:schemeClr val="tx2"/>
              </a:solidFill>
            </a:endParaRPr>
          </a:p>
        </p:txBody>
      </p:sp>
      <p:sp>
        <p:nvSpPr>
          <p:cNvPr id="5" name="TextBox 4"/>
          <p:cNvSpPr txBox="1"/>
          <p:nvPr/>
        </p:nvSpPr>
        <p:spPr>
          <a:xfrm>
            <a:off x="843339" y="2412266"/>
            <a:ext cx="7344816" cy="3477875"/>
          </a:xfrm>
          <a:prstGeom prst="rect">
            <a:avLst/>
          </a:prstGeom>
          <a:noFill/>
        </p:spPr>
        <p:txBody>
          <a:bodyPr wrap="square" rtlCol="0">
            <a:spAutoFit/>
          </a:bodyPr>
          <a:lstStyle/>
          <a:p>
            <a:pPr>
              <a:spcBef>
                <a:spcPts val="600"/>
              </a:spcBef>
            </a:pPr>
            <a:r>
              <a:rPr lang="en-GB" sz="2000" dirty="0" smtClean="0"/>
              <a:t>Tools available for licensed assessors via online:</a:t>
            </a:r>
          </a:p>
          <a:p>
            <a:pPr>
              <a:spcBef>
                <a:spcPts val="600"/>
              </a:spcBef>
            </a:pPr>
            <a:endParaRPr lang="en-GB" sz="2000" b="1" dirty="0"/>
          </a:p>
          <a:p>
            <a:pPr>
              <a:spcBef>
                <a:spcPts val="600"/>
              </a:spcBef>
            </a:pPr>
            <a:r>
              <a:rPr lang="en-GB" sz="2000" b="1" dirty="0" smtClean="0">
                <a:hlinkClick r:id="rId2"/>
              </a:rPr>
              <a:t>www.breeam.com/projects</a:t>
            </a:r>
            <a:endParaRPr lang="en-GB" sz="2000" b="1" dirty="0" smtClean="0"/>
          </a:p>
          <a:p>
            <a:pPr>
              <a:spcBef>
                <a:spcPts val="600"/>
              </a:spcBef>
            </a:pPr>
            <a:endParaRPr lang="en-GB" sz="2000" b="1" dirty="0"/>
          </a:p>
          <a:p>
            <a:pPr>
              <a:spcBef>
                <a:spcPts val="600"/>
              </a:spcBef>
            </a:pPr>
            <a:r>
              <a:rPr lang="en-GB" sz="2000" b="1" dirty="0" smtClean="0">
                <a:hlinkClick r:id="rId3"/>
              </a:rPr>
              <a:t>http://breeaminuse.breeam.org</a:t>
            </a:r>
            <a:r>
              <a:rPr lang="en-GB" sz="2000" b="1" dirty="0" smtClean="0"/>
              <a:t> </a:t>
            </a:r>
          </a:p>
          <a:p>
            <a:pPr>
              <a:spcBef>
                <a:spcPts val="600"/>
              </a:spcBef>
            </a:pPr>
            <a:endParaRPr lang="en-GB" sz="2000" b="1" dirty="0"/>
          </a:p>
          <a:p>
            <a:pPr>
              <a:spcBef>
                <a:spcPts val="600"/>
              </a:spcBef>
            </a:pPr>
            <a:r>
              <a:rPr lang="en-GB" sz="2000" b="1" dirty="0" smtClean="0">
                <a:hlinkClick r:id="rId4"/>
              </a:rPr>
              <a:t>www.thecsh.co.uk</a:t>
            </a:r>
            <a:r>
              <a:rPr lang="en-GB" sz="2000" b="1" dirty="0" smtClean="0"/>
              <a:t> </a:t>
            </a:r>
          </a:p>
          <a:p>
            <a:pPr>
              <a:spcBef>
                <a:spcPts val="600"/>
              </a:spcBef>
            </a:pPr>
            <a:endParaRPr lang="en-GB" sz="2000" dirty="0" smtClean="0"/>
          </a:p>
          <a:p>
            <a:pPr>
              <a:spcBef>
                <a:spcPts val="600"/>
              </a:spcBef>
            </a:pPr>
            <a:r>
              <a:rPr lang="en-GB" sz="2000" dirty="0" smtClean="0"/>
              <a:t>There are other tools and software developed by third parties.</a:t>
            </a:r>
            <a:endParaRPr lang="en-GB" sz="2000" dirty="0"/>
          </a:p>
        </p:txBody>
      </p:sp>
      <p:grpSp>
        <p:nvGrpSpPr>
          <p:cNvPr id="11" name="Group 7"/>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4"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5"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94539572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39</a:t>
            </a:fld>
            <a:endParaRPr lang="en-GB"/>
          </a:p>
        </p:txBody>
      </p:sp>
      <p:sp>
        <p:nvSpPr>
          <p:cNvPr id="2" name="Rectangle 1"/>
          <p:cNvSpPr/>
          <p:nvPr/>
        </p:nvSpPr>
        <p:spPr>
          <a:xfrm>
            <a:off x="773776" y="762028"/>
            <a:ext cx="7560840" cy="487506"/>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4. UNDERTAKING AN ASSESSMENT </a:t>
            </a:r>
          </a:p>
        </p:txBody>
      </p:sp>
      <p:sp>
        <p:nvSpPr>
          <p:cNvPr id="3" name="TextBox 2"/>
          <p:cNvSpPr txBox="1"/>
          <p:nvPr/>
        </p:nvSpPr>
        <p:spPr>
          <a:xfrm>
            <a:off x="422244" y="1484392"/>
            <a:ext cx="7575880" cy="461665"/>
          </a:xfrm>
          <a:prstGeom prst="rect">
            <a:avLst/>
          </a:prstGeom>
          <a:noFill/>
        </p:spPr>
        <p:txBody>
          <a:bodyPr wrap="square" rtlCol="0">
            <a:spAutoFit/>
          </a:bodyPr>
          <a:lstStyle/>
          <a:p>
            <a:r>
              <a:rPr lang="en-GB" sz="2400" b="1" dirty="0" smtClean="0">
                <a:solidFill>
                  <a:schemeClr val="tx2"/>
                </a:solidFill>
              </a:rPr>
              <a:t>ASSESSMENT EVIDENCE</a:t>
            </a:r>
            <a:endParaRPr lang="en-GB" sz="2400" b="1" dirty="0">
              <a:solidFill>
                <a:schemeClr val="tx2"/>
              </a:solidFill>
            </a:endParaRPr>
          </a:p>
        </p:txBody>
      </p:sp>
      <p:sp>
        <p:nvSpPr>
          <p:cNvPr id="5" name="TextBox 4"/>
          <p:cNvSpPr txBox="1"/>
          <p:nvPr/>
        </p:nvSpPr>
        <p:spPr>
          <a:xfrm>
            <a:off x="827584" y="2095067"/>
            <a:ext cx="7344816" cy="4401205"/>
          </a:xfrm>
          <a:prstGeom prst="rect">
            <a:avLst/>
          </a:prstGeom>
          <a:noFill/>
        </p:spPr>
        <p:txBody>
          <a:bodyPr wrap="square" rtlCol="0">
            <a:spAutoFit/>
          </a:bodyPr>
          <a:lstStyle/>
          <a:p>
            <a:pPr>
              <a:spcBef>
                <a:spcPts val="600"/>
              </a:spcBef>
            </a:pPr>
            <a:r>
              <a:rPr lang="en-GB" sz="2000" dirty="0" smtClean="0"/>
              <a:t>The licensed assessor is responsible for determining compliance, level of performance and rating</a:t>
            </a:r>
          </a:p>
          <a:p>
            <a:pPr>
              <a:spcBef>
                <a:spcPts val="600"/>
              </a:spcBef>
            </a:pPr>
            <a:r>
              <a:rPr lang="en-GB" sz="2000" dirty="0" smtClean="0"/>
              <a:t>The client is responsible for ensuring the relevant parties supply the information to the assessor at the appropriate time</a:t>
            </a:r>
          </a:p>
          <a:p>
            <a:pPr>
              <a:spcBef>
                <a:spcPts val="600"/>
              </a:spcBef>
            </a:pPr>
            <a:r>
              <a:rPr lang="en-GB" sz="2000" dirty="0" smtClean="0"/>
              <a:t>Assessors:</a:t>
            </a:r>
          </a:p>
          <a:p>
            <a:pPr marL="342900" indent="-342900">
              <a:spcBef>
                <a:spcPts val="600"/>
              </a:spcBef>
              <a:buFont typeface="Arial" panose="020B0604020202020204" pitchFamily="34" charset="0"/>
              <a:buChar char="•"/>
            </a:pPr>
            <a:r>
              <a:rPr lang="en-GB" sz="2000" dirty="0" smtClean="0"/>
              <a:t>rely on information and evidence provided</a:t>
            </a:r>
          </a:p>
          <a:p>
            <a:pPr marL="342900" indent="-342900">
              <a:spcBef>
                <a:spcPts val="600"/>
              </a:spcBef>
              <a:buFont typeface="Arial" panose="020B0604020202020204" pitchFamily="34" charset="0"/>
              <a:buChar char="•"/>
            </a:pPr>
            <a:r>
              <a:rPr lang="en-GB" sz="2000" dirty="0" smtClean="0"/>
              <a:t>Maintain a record of information</a:t>
            </a:r>
          </a:p>
          <a:p>
            <a:pPr marL="342900" indent="-342900">
              <a:spcBef>
                <a:spcPts val="600"/>
              </a:spcBef>
              <a:buFont typeface="Arial" panose="020B0604020202020204" pitchFamily="34" charset="0"/>
              <a:buChar char="•"/>
            </a:pPr>
            <a:r>
              <a:rPr lang="en-GB" sz="2000" dirty="0" smtClean="0"/>
              <a:t>Interpret this information for the assessment criteria</a:t>
            </a:r>
          </a:p>
          <a:p>
            <a:pPr marL="342900" indent="-342900">
              <a:spcBef>
                <a:spcPts val="600"/>
              </a:spcBef>
              <a:buFont typeface="Arial" panose="020B0604020202020204" pitchFamily="34" charset="0"/>
              <a:buChar char="•"/>
            </a:pPr>
            <a:endParaRPr lang="en-GB" sz="2000" dirty="0"/>
          </a:p>
          <a:p>
            <a:pPr>
              <a:spcBef>
                <a:spcPts val="600"/>
              </a:spcBef>
            </a:pPr>
            <a:r>
              <a:rPr lang="en-GB" sz="2000" dirty="0" smtClean="0"/>
              <a:t>Recommended to work all stakeholders closely to avoid delays </a:t>
            </a:r>
          </a:p>
          <a:p>
            <a:pPr>
              <a:spcBef>
                <a:spcPts val="600"/>
              </a:spcBef>
            </a:pPr>
            <a:r>
              <a:rPr lang="en-GB" sz="2000" dirty="0" smtClean="0"/>
              <a:t>If information is missing or lacking clarity of compliance BRE Global will not make a positive certification decision</a:t>
            </a:r>
            <a:endParaRPr lang="en-GB" sz="2000" dirty="0"/>
          </a:p>
        </p:txBody>
      </p:sp>
      <p:sp>
        <p:nvSpPr>
          <p:cNvPr id="4" name="TextBox 3"/>
          <p:cNvSpPr txBox="1"/>
          <p:nvPr/>
        </p:nvSpPr>
        <p:spPr>
          <a:xfrm>
            <a:off x="7338564" y="3579094"/>
            <a:ext cx="1667672" cy="1569660"/>
          </a:xfrm>
          <a:prstGeom prst="rect">
            <a:avLst/>
          </a:prstGeom>
          <a:noFill/>
          <a:ln>
            <a:solidFill>
              <a:schemeClr val="accent3">
                <a:shade val="50000"/>
              </a:schemeClr>
            </a:solidFill>
          </a:ln>
        </p:spPr>
        <p:txBody>
          <a:bodyPr wrap="square" rtlCol="0">
            <a:spAutoFit/>
          </a:bodyPr>
          <a:lstStyle/>
          <a:p>
            <a:pPr algn="ctr"/>
            <a:r>
              <a:rPr lang="en-GB" sz="2400" dirty="0" smtClean="0"/>
              <a:t>Evidence referencing is </a:t>
            </a:r>
          </a:p>
          <a:p>
            <a:pPr algn="ctr"/>
            <a:r>
              <a:rPr lang="en-GB" sz="2400" dirty="0" smtClean="0"/>
              <a:t>critical </a:t>
            </a:r>
            <a:endParaRPr lang="en-GB" sz="2400" dirty="0"/>
          </a:p>
        </p:txBody>
      </p:sp>
      <p:grpSp>
        <p:nvGrpSpPr>
          <p:cNvPr id="12" name="Group 7"/>
          <p:cNvGrpSpPr/>
          <p:nvPr/>
        </p:nvGrpSpPr>
        <p:grpSpPr>
          <a:xfrm>
            <a:off x="1149" y="66530"/>
            <a:ext cx="9035406" cy="683568"/>
            <a:chOff x="1149" y="66530"/>
            <a:chExt cx="9035406" cy="683568"/>
          </a:xfrm>
        </p:grpSpPr>
        <p:pic>
          <p:nvPicPr>
            <p:cNvPr id="1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5"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6"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756366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40</a:t>
            </a:fld>
            <a:endParaRPr lang="en-GB"/>
          </a:p>
        </p:txBody>
      </p:sp>
      <p:sp>
        <p:nvSpPr>
          <p:cNvPr id="2" name="Rectangle 1"/>
          <p:cNvSpPr/>
          <p:nvPr/>
        </p:nvSpPr>
        <p:spPr>
          <a:xfrm>
            <a:off x="773776" y="762028"/>
            <a:ext cx="7560840" cy="487506"/>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4. UNDERTAKING AN ASSESSMENT </a:t>
            </a:r>
          </a:p>
        </p:txBody>
      </p:sp>
      <p:sp>
        <p:nvSpPr>
          <p:cNvPr id="3" name="TextBox 2"/>
          <p:cNvSpPr txBox="1"/>
          <p:nvPr/>
        </p:nvSpPr>
        <p:spPr>
          <a:xfrm>
            <a:off x="422244" y="1484392"/>
            <a:ext cx="7575880" cy="461665"/>
          </a:xfrm>
          <a:prstGeom prst="rect">
            <a:avLst/>
          </a:prstGeom>
          <a:noFill/>
        </p:spPr>
        <p:txBody>
          <a:bodyPr wrap="square" rtlCol="0">
            <a:spAutoFit/>
          </a:bodyPr>
          <a:lstStyle/>
          <a:p>
            <a:r>
              <a:rPr lang="en-GB" sz="2400" b="1" dirty="0" smtClean="0">
                <a:solidFill>
                  <a:schemeClr val="tx2"/>
                </a:solidFill>
              </a:rPr>
              <a:t>ASSESSMENT SITE VISITS</a:t>
            </a:r>
            <a:endParaRPr lang="en-GB" sz="2400" b="1" dirty="0">
              <a:solidFill>
                <a:schemeClr val="tx2"/>
              </a:solidFill>
            </a:endParaRPr>
          </a:p>
        </p:txBody>
      </p:sp>
      <p:sp>
        <p:nvSpPr>
          <p:cNvPr id="5" name="TextBox 4"/>
          <p:cNvSpPr txBox="1"/>
          <p:nvPr/>
        </p:nvSpPr>
        <p:spPr>
          <a:xfrm>
            <a:off x="827584" y="2095067"/>
            <a:ext cx="7344816" cy="2631490"/>
          </a:xfrm>
          <a:prstGeom prst="rect">
            <a:avLst/>
          </a:prstGeom>
          <a:noFill/>
        </p:spPr>
        <p:txBody>
          <a:bodyPr wrap="square" rtlCol="0">
            <a:spAutoFit/>
          </a:bodyPr>
          <a:lstStyle/>
          <a:p>
            <a:pPr>
              <a:spcBef>
                <a:spcPts val="600"/>
              </a:spcBef>
            </a:pPr>
            <a:r>
              <a:rPr lang="en-GB" sz="2000" dirty="0" smtClean="0"/>
              <a:t>Not set a minimum number of site visits</a:t>
            </a:r>
          </a:p>
          <a:p>
            <a:pPr>
              <a:spcBef>
                <a:spcPts val="600"/>
              </a:spcBef>
            </a:pPr>
            <a:r>
              <a:rPr lang="en-GB" sz="2000" dirty="0" smtClean="0"/>
              <a:t>Good practice – minimum 2 or 3 site visits (start works, key stages, prior to completion)</a:t>
            </a:r>
          </a:p>
          <a:p>
            <a:pPr>
              <a:spcBef>
                <a:spcPts val="600"/>
              </a:spcBef>
            </a:pPr>
            <a:r>
              <a:rPr lang="en-GB" sz="2000" dirty="0" smtClean="0"/>
              <a:t>Regular visits help the assessor:</a:t>
            </a:r>
          </a:p>
          <a:p>
            <a:pPr marL="342900" indent="-342900">
              <a:spcBef>
                <a:spcPts val="600"/>
              </a:spcBef>
              <a:buFont typeface="Arial" panose="020B0604020202020204" pitchFamily="34" charset="0"/>
              <a:buChar char="•"/>
            </a:pPr>
            <a:r>
              <a:rPr lang="en-GB" sz="2000" dirty="0" smtClean="0"/>
              <a:t>Compliance checking</a:t>
            </a:r>
          </a:p>
          <a:p>
            <a:pPr marL="342900" indent="-342900">
              <a:spcBef>
                <a:spcPts val="600"/>
              </a:spcBef>
              <a:buFont typeface="Arial" panose="020B0604020202020204" pitchFamily="34" charset="0"/>
              <a:buChar char="•"/>
            </a:pPr>
            <a:r>
              <a:rPr lang="en-GB" sz="2000" dirty="0" smtClean="0"/>
              <a:t>Spot potential problems </a:t>
            </a:r>
          </a:p>
          <a:p>
            <a:pPr marL="342900" indent="-342900">
              <a:spcBef>
                <a:spcPts val="600"/>
              </a:spcBef>
              <a:buFont typeface="Arial" panose="020B0604020202020204" pitchFamily="34" charset="0"/>
              <a:buChar char="•"/>
            </a:pPr>
            <a:r>
              <a:rPr lang="en-GB" sz="2000" dirty="0" smtClean="0"/>
              <a:t>Advise the contractor/client</a:t>
            </a:r>
          </a:p>
        </p:txBody>
      </p:sp>
      <p:sp>
        <p:nvSpPr>
          <p:cNvPr id="4" name="Rectangle 3"/>
          <p:cNvSpPr/>
          <p:nvPr/>
        </p:nvSpPr>
        <p:spPr>
          <a:xfrm>
            <a:off x="4932040" y="3509417"/>
            <a:ext cx="3744416" cy="2846933"/>
          </a:xfrm>
          <a:prstGeom prst="rect">
            <a:avLst/>
          </a:prstGeom>
          <a:ln>
            <a:solidFill>
              <a:schemeClr val="accent3">
                <a:shade val="50000"/>
              </a:schemeClr>
            </a:solidFill>
          </a:ln>
        </p:spPr>
        <p:txBody>
          <a:bodyPr wrap="square">
            <a:spAutoFit/>
          </a:bodyPr>
          <a:lstStyle/>
          <a:p>
            <a:pPr>
              <a:spcBef>
                <a:spcPts val="600"/>
              </a:spcBef>
            </a:pPr>
            <a:r>
              <a:rPr lang="en-GB" sz="1600" dirty="0">
                <a:solidFill>
                  <a:schemeClr val="tx2"/>
                </a:solidFill>
              </a:rPr>
              <a:t>Site investigation report</a:t>
            </a:r>
          </a:p>
          <a:p>
            <a:pPr marL="342900" indent="-342900">
              <a:spcBef>
                <a:spcPts val="600"/>
              </a:spcBef>
              <a:buFontTx/>
              <a:buChar char="-"/>
            </a:pPr>
            <a:r>
              <a:rPr lang="en-GB" sz="1600" dirty="0">
                <a:solidFill>
                  <a:schemeClr val="tx2"/>
                </a:solidFill>
              </a:rPr>
              <a:t>Date of visit</a:t>
            </a:r>
          </a:p>
          <a:p>
            <a:pPr marL="342900" indent="-342900">
              <a:spcBef>
                <a:spcPts val="600"/>
              </a:spcBef>
              <a:buFontTx/>
              <a:buChar char="-"/>
            </a:pPr>
            <a:r>
              <a:rPr lang="en-GB" sz="1600" dirty="0">
                <a:solidFill>
                  <a:schemeClr val="tx2"/>
                </a:solidFill>
              </a:rPr>
              <a:t>Assessor name and contact details</a:t>
            </a:r>
          </a:p>
          <a:p>
            <a:pPr marL="342900" indent="-342900">
              <a:spcBef>
                <a:spcPts val="600"/>
              </a:spcBef>
              <a:buFontTx/>
              <a:buChar char="-"/>
            </a:pPr>
            <a:r>
              <a:rPr lang="en-GB" sz="1600" dirty="0">
                <a:solidFill>
                  <a:schemeClr val="tx2"/>
                </a:solidFill>
              </a:rPr>
              <a:t>Project details</a:t>
            </a:r>
          </a:p>
          <a:p>
            <a:pPr marL="342900" indent="-342900">
              <a:spcBef>
                <a:spcPts val="600"/>
              </a:spcBef>
              <a:buFontTx/>
              <a:buChar char="-"/>
            </a:pPr>
            <a:r>
              <a:rPr lang="en-GB" sz="1600" dirty="0">
                <a:solidFill>
                  <a:schemeClr val="tx2"/>
                </a:solidFill>
              </a:rPr>
              <a:t>Unique reference number</a:t>
            </a:r>
          </a:p>
          <a:p>
            <a:pPr marL="342900" indent="-342900">
              <a:spcBef>
                <a:spcPts val="600"/>
              </a:spcBef>
              <a:buFontTx/>
              <a:buChar char="-"/>
            </a:pPr>
            <a:r>
              <a:rPr lang="en-GB" sz="1600" dirty="0">
                <a:solidFill>
                  <a:schemeClr val="tx2"/>
                </a:solidFill>
              </a:rPr>
              <a:t>Issues/criteria inspected</a:t>
            </a:r>
          </a:p>
          <a:p>
            <a:pPr marL="342900" indent="-342900">
              <a:spcBef>
                <a:spcPts val="600"/>
              </a:spcBef>
              <a:buFontTx/>
              <a:buChar char="-"/>
            </a:pPr>
            <a:r>
              <a:rPr lang="en-GB" sz="1600" dirty="0">
                <a:solidFill>
                  <a:schemeClr val="tx2"/>
                </a:solidFill>
              </a:rPr>
              <a:t>Details of state of compliance (written notes or photos)</a:t>
            </a:r>
          </a:p>
          <a:p>
            <a:pPr marL="342900" indent="-342900">
              <a:spcBef>
                <a:spcPts val="600"/>
              </a:spcBef>
              <a:buFontTx/>
              <a:buChar char="-"/>
            </a:pPr>
            <a:r>
              <a:rPr lang="en-GB" sz="1600" dirty="0">
                <a:solidFill>
                  <a:schemeClr val="tx2"/>
                </a:solidFill>
              </a:rPr>
              <a:t>Recommendations made and shared</a:t>
            </a:r>
          </a:p>
        </p:txBody>
      </p:sp>
      <p:grpSp>
        <p:nvGrpSpPr>
          <p:cNvPr id="12" name="Group 7"/>
          <p:cNvGrpSpPr/>
          <p:nvPr/>
        </p:nvGrpSpPr>
        <p:grpSpPr>
          <a:xfrm>
            <a:off x="1149" y="66530"/>
            <a:ext cx="9035406" cy="683568"/>
            <a:chOff x="1149" y="66530"/>
            <a:chExt cx="9035406" cy="683568"/>
          </a:xfrm>
        </p:grpSpPr>
        <p:pic>
          <p:nvPicPr>
            <p:cNvPr id="1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5"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6"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683855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41</a:t>
            </a:fld>
            <a:endParaRPr lang="en-GB"/>
          </a:p>
        </p:txBody>
      </p:sp>
      <p:sp>
        <p:nvSpPr>
          <p:cNvPr id="2" name="Rectangle 1"/>
          <p:cNvSpPr/>
          <p:nvPr/>
        </p:nvSpPr>
        <p:spPr>
          <a:xfrm>
            <a:off x="773776" y="762028"/>
            <a:ext cx="7560840" cy="487506"/>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4. UNDERTAKING AN ASSESSMENT </a:t>
            </a:r>
          </a:p>
        </p:txBody>
      </p:sp>
      <p:sp>
        <p:nvSpPr>
          <p:cNvPr id="3" name="TextBox 2"/>
          <p:cNvSpPr txBox="1"/>
          <p:nvPr/>
        </p:nvSpPr>
        <p:spPr>
          <a:xfrm>
            <a:off x="422244" y="1484392"/>
            <a:ext cx="8264556" cy="461665"/>
          </a:xfrm>
          <a:prstGeom prst="rect">
            <a:avLst/>
          </a:prstGeom>
          <a:noFill/>
        </p:spPr>
        <p:txBody>
          <a:bodyPr wrap="square" rtlCol="0">
            <a:spAutoFit/>
          </a:bodyPr>
          <a:lstStyle/>
          <a:p>
            <a:r>
              <a:rPr lang="en-GB" sz="2400" b="1" dirty="0" smtClean="0">
                <a:solidFill>
                  <a:schemeClr val="tx2"/>
                </a:solidFill>
              </a:rPr>
              <a:t>SUBMISSION OF ASSESSMENT AND EVIDENCE TO BRE GLOBAL</a:t>
            </a:r>
            <a:endParaRPr lang="en-GB" sz="2400" b="1" dirty="0">
              <a:solidFill>
                <a:schemeClr val="tx2"/>
              </a:solidFill>
            </a:endParaRPr>
          </a:p>
        </p:txBody>
      </p:sp>
      <p:sp>
        <p:nvSpPr>
          <p:cNvPr id="5" name="TextBox 4"/>
          <p:cNvSpPr txBox="1"/>
          <p:nvPr/>
        </p:nvSpPr>
        <p:spPr>
          <a:xfrm>
            <a:off x="827584" y="2521729"/>
            <a:ext cx="7632848" cy="3093154"/>
          </a:xfrm>
          <a:prstGeom prst="rect">
            <a:avLst/>
          </a:prstGeom>
          <a:noFill/>
        </p:spPr>
        <p:txBody>
          <a:bodyPr wrap="square" rtlCol="0">
            <a:spAutoFit/>
          </a:bodyPr>
          <a:lstStyle/>
          <a:p>
            <a:pPr>
              <a:spcBef>
                <a:spcPts val="600"/>
              </a:spcBef>
            </a:pPr>
            <a:r>
              <a:rPr lang="en-GB" sz="2000" dirty="0" smtClean="0"/>
              <a:t>Via online</a:t>
            </a:r>
          </a:p>
          <a:p>
            <a:pPr>
              <a:spcBef>
                <a:spcPts val="600"/>
              </a:spcBef>
            </a:pPr>
            <a:r>
              <a:rPr lang="en-GB" sz="2000" dirty="0" smtClean="0"/>
              <a:t>All evidence recommended to be submitted with the assessment online</a:t>
            </a:r>
          </a:p>
          <a:p>
            <a:pPr>
              <a:spcBef>
                <a:spcPts val="600"/>
              </a:spcBef>
            </a:pPr>
            <a:r>
              <a:rPr lang="en-GB" sz="2000" dirty="0" smtClean="0"/>
              <a:t>Evidence must arrive within 10 days after a request</a:t>
            </a:r>
          </a:p>
          <a:p>
            <a:pPr marL="342900" indent="-342900">
              <a:spcBef>
                <a:spcPts val="600"/>
              </a:spcBef>
              <a:buFont typeface="Arial" panose="020B0604020202020204" pitchFamily="34" charset="0"/>
              <a:buChar char="•"/>
            </a:pPr>
            <a:r>
              <a:rPr lang="en-GB" sz="2000" dirty="0" smtClean="0"/>
              <a:t>Otherwise it will result in a QA failure</a:t>
            </a:r>
          </a:p>
          <a:p>
            <a:pPr marL="342900" indent="-342900">
              <a:spcBef>
                <a:spcPts val="600"/>
              </a:spcBef>
              <a:buFont typeface="Arial" panose="020B0604020202020204" pitchFamily="34" charset="0"/>
              <a:buChar char="•"/>
            </a:pPr>
            <a:r>
              <a:rPr lang="en-GB" sz="2000" dirty="0" smtClean="0"/>
              <a:t>Files and folders zipped to retain their structure</a:t>
            </a:r>
          </a:p>
          <a:p>
            <a:pPr marL="342900" indent="-342900">
              <a:spcBef>
                <a:spcPts val="600"/>
              </a:spcBef>
              <a:buFont typeface="Arial" panose="020B0604020202020204" pitchFamily="34" charset="0"/>
              <a:buChar char="•"/>
            </a:pPr>
            <a:endParaRPr lang="en-GB" sz="2000" dirty="0"/>
          </a:p>
          <a:p>
            <a:pPr>
              <a:spcBef>
                <a:spcPts val="600"/>
              </a:spcBef>
            </a:pPr>
            <a:r>
              <a:rPr lang="en-GB" sz="2000" dirty="0" smtClean="0"/>
              <a:t>Possibility to submit it by a third party FTP (file transfer protocol)</a:t>
            </a:r>
          </a:p>
          <a:p>
            <a:pPr marL="342900" indent="-342900">
              <a:spcBef>
                <a:spcPts val="600"/>
              </a:spcBef>
              <a:buFont typeface="Arial" panose="020B0604020202020204" pitchFamily="34" charset="0"/>
              <a:buChar char="•"/>
            </a:pPr>
            <a:r>
              <a:rPr lang="en-GB" sz="2000" dirty="0" smtClean="0"/>
              <a:t>Specific requirements (see Operations manual)  </a:t>
            </a:r>
            <a:endParaRPr lang="en-GB" sz="2000" dirty="0"/>
          </a:p>
        </p:txBody>
      </p:sp>
      <p:grpSp>
        <p:nvGrpSpPr>
          <p:cNvPr id="11" name="Group 7"/>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4"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41922943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42</a:t>
            </a:fld>
            <a:endParaRPr lang="en-GB"/>
          </a:p>
        </p:txBody>
      </p:sp>
      <p:sp>
        <p:nvSpPr>
          <p:cNvPr id="2" name="Rectangle 1"/>
          <p:cNvSpPr/>
          <p:nvPr/>
        </p:nvSpPr>
        <p:spPr>
          <a:xfrm>
            <a:off x="773776" y="762028"/>
            <a:ext cx="7560840" cy="487506"/>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5. QUALITY ASSURANCE</a:t>
            </a:r>
          </a:p>
        </p:txBody>
      </p:sp>
      <p:sp>
        <p:nvSpPr>
          <p:cNvPr id="3" name="TextBox 2"/>
          <p:cNvSpPr txBox="1"/>
          <p:nvPr/>
        </p:nvSpPr>
        <p:spPr>
          <a:xfrm>
            <a:off x="422244" y="1484392"/>
            <a:ext cx="8264556" cy="461665"/>
          </a:xfrm>
          <a:prstGeom prst="rect">
            <a:avLst/>
          </a:prstGeom>
          <a:noFill/>
        </p:spPr>
        <p:txBody>
          <a:bodyPr wrap="square" rtlCol="0">
            <a:spAutoFit/>
          </a:bodyPr>
          <a:lstStyle/>
          <a:p>
            <a:r>
              <a:rPr lang="en-GB" sz="2400" b="1" dirty="0" smtClean="0">
                <a:solidFill>
                  <a:schemeClr val="tx2"/>
                </a:solidFill>
              </a:rPr>
              <a:t>THE QUALITY ASSURANCE AUDIT PROCESS</a:t>
            </a:r>
            <a:endParaRPr lang="en-GB" sz="2400" b="1" dirty="0">
              <a:solidFill>
                <a:schemeClr val="tx2"/>
              </a:solidFill>
            </a:endParaRPr>
          </a:p>
        </p:txBody>
      </p:sp>
      <p:sp>
        <p:nvSpPr>
          <p:cNvPr id="5" name="TextBox 4"/>
          <p:cNvSpPr txBox="1"/>
          <p:nvPr/>
        </p:nvSpPr>
        <p:spPr>
          <a:xfrm>
            <a:off x="827584" y="2521729"/>
            <a:ext cx="7344816" cy="3093154"/>
          </a:xfrm>
          <a:prstGeom prst="rect">
            <a:avLst/>
          </a:prstGeom>
          <a:noFill/>
        </p:spPr>
        <p:txBody>
          <a:bodyPr wrap="square" rtlCol="0">
            <a:spAutoFit/>
          </a:bodyPr>
          <a:lstStyle/>
          <a:p>
            <a:pPr>
              <a:spcBef>
                <a:spcPts val="600"/>
              </a:spcBef>
            </a:pPr>
            <a:r>
              <a:rPr lang="en-GB" sz="2000" dirty="0" smtClean="0"/>
              <a:t>Evaluation of assessment – fundamental requirement</a:t>
            </a:r>
          </a:p>
          <a:p>
            <a:pPr>
              <a:spcBef>
                <a:spcPts val="600"/>
              </a:spcBef>
            </a:pPr>
            <a:r>
              <a:rPr lang="en-GB" sz="2000" dirty="0" smtClean="0"/>
              <a:t>It upholds robustness and ensures the validity of final rating</a:t>
            </a:r>
          </a:p>
          <a:p>
            <a:pPr>
              <a:spcBef>
                <a:spcPts val="600"/>
              </a:spcBef>
            </a:pPr>
            <a:endParaRPr lang="en-GB" sz="2000" dirty="0" smtClean="0"/>
          </a:p>
          <a:p>
            <a:pPr>
              <a:spcBef>
                <a:spcPts val="600"/>
              </a:spcBef>
            </a:pPr>
            <a:r>
              <a:rPr lang="en-GB" sz="2000" dirty="0" smtClean="0"/>
              <a:t>The QA process is a “risk-based” approach. These include:</a:t>
            </a:r>
          </a:p>
          <a:p>
            <a:pPr lvl="2">
              <a:spcBef>
                <a:spcPts val="600"/>
              </a:spcBef>
              <a:buFont typeface="Arial" pitchFamily="34" charset="0"/>
              <a:buChar char="•"/>
            </a:pPr>
            <a:r>
              <a:rPr lang="es-ES_tradnl" sz="2000" dirty="0" smtClean="0"/>
              <a:t> </a:t>
            </a:r>
            <a:r>
              <a:rPr lang="es-ES_tradnl" sz="2000" dirty="0" err="1" smtClean="0"/>
              <a:t>Level</a:t>
            </a:r>
            <a:r>
              <a:rPr lang="es-ES_tradnl" sz="2000" dirty="0" smtClean="0"/>
              <a:t> of </a:t>
            </a:r>
            <a:r>
              <a:rPr lang="es-ES_tradnl" sz="2000" dirty="0" err="1" smtClean="0"/>
              <a:t>experience</a:t>
            </a:r>
            <a:endParaRPr lang="es-ES_tradnl" sz="2000" dirty="0" smtClean="0"/>
          </a:p>
          <a:p>
            <a:pPr lvl="2">
              <a:spcBef>
                <a:spcPts val="600"/>
              </a:spcBef>
              <a:buFont typeface="Arial" pitchFamily="34" charset="0"/>
              <a:buChar char="•"/>
            </a:pPr>
            <a:r>
              <a:rPr lang="es-ES_tradnl" sz="2000" dirty="0" smtClean="0"/>
              <a:t>Professional </a:t>
            </a:r>
            <a:r>
              <a:rPr lang="es-ES_tradnl" sz="2000" dirty="0" err="1" smtClean="0"/>
              <a:t>competence</a:t>
            </a:r>
            <a:endParaRPr lang="es-ES_tradnl" sz="2000" dirty="0" smtClean="0"/>
          </a:p>
          <a:p>
            <a:pPr lvl="2">
              <a:spcBef>
                <a:spcPts val="600"/>
              </a:spcBef>
              <a:buFont typeface="Arial" pitchFamily="34" charset="0"/>
              <a:buChar char="•"/>
            </a:pPr>
            <a:r>
              <a:rPr lang="es-ES_tradnl" sz="2000" dirty="0" smtClean="0"/>
              <a:t>Professional </a:t>
            </a:r>
            <a:r>
              <a:rPr lang="es-ES_tradnl" sz="2000" dirty="0" err="1" smtClean="0"/>
              <a:t>behaviour</a:t>
            </a:r>
            <a:endParaRPr lang="es-ES_tradnl" sz="2000" dirty="0" smtClean="0"/>
          </a:p>
          <a:p>
            <a:pPr lvl="2">
              <a:spcBef>
                <a:spcPts val="600"/>
              </a:spcBef>
              <a:buFont typeface="Arial" pitchFamily="34" charset="0"/>
              <a:buChar char="•"/>
            </a:pPr>
            <a:r>
              <a:rPr lang="es-ES_tradnl" sz="2000" dirty="0" err="1" smtClean="0"/>
              <a:t>Potential</a:t>
            </a:r>
            <a:r>
              <a:rPr lang="es-ES_tradnl" sz="2000" dirty="0" smtClean="0"/>
              <a:t> </a:t>
            </a:r>
            <a:r>
              <a:rPr lang="es-ES_tradnl" sz="2000" dirty="0" err="1" smtClean="0"/>
              <a:t>for</a:t>
            </a:r>
            <a:r>
              <a:rPr lang="es-ES_tradnl" sz="2000" dirty="0" smtClean="0"/>
              <a:t> </a:t>
            </a:r>
            <a:r>
              <a:rPr lang="es-ES_tradnl" sz="2000" dirty="0" err="1" smtClean="0"/>
              <a:t>fraud</a:t>
            </a:r>
            <a:endParaRPr lang="en-GB" sz="2000" dirty="0" smtClean="0"/>
          </a:p>
        </p:txBody>
      </p:sp>
      <p:grpSp>
        <p:nvGrpSpPr>
          <p:cNvPr id="11" name="Group 7"/>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4"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12662873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43</a:t>
            </a:fld>
            <a:endParaRPr lang="en-GB"/>
          </a:p>
        </p:txBody>
      </p:sp>
      <p:sp>
        <p:nvSpPr>
          <p:cNvPr id="2" name="Rectangle 1"/>
          <p:cNvSpPr/>
          <p:nvPr/>
        </p:nvSpPr>
        <p:spPr>
          <a:xfrm>
            <a:off x="773776" y="762028"/>
            <a:ext cx="7560840" cy="487506"/>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5. QUALITY ASSURANCE</a:t>
            </a:r>
          </a:p>
        </p:txBody>
      </p:sp>
      <p:sp>
        <p:nvSpPr>
          <p:cNvPr id="3" name="TextBox 2"/>
          <p:cNvSpPr txBox="1"/>
          <p:nvPr/>
        </p:nvSpPr>
        <p:spPr>
          <a:xfrm>
            <a:off x="422244" y="1484392"/>
            <a:ext cx="8264556" cy="461665"/>
          </a:xfrm>
          <a:prstGeom prst="rect">
            <a:avLst/>
          </a:prstGeom>
          <a:noFill/>
        </p:spPr>
        <p:txBody>
          <a:bodyPr wrap="square" rtlCol="0">
            <a:spAutoFit/>
          </a:bodyPr>
          <a:lstStyle/>
          <a:p>
            <a:r>
              <a:rPr lang="en-GB" sz="2400" b="1" dirty="0" smtClean="0">
                <a:solidFill>
                  <a:schemeClr val="tx2"/>
                </a:solidFill>
              </a:rPr>
              <a:t>THE QUALITY ASSURANCE AUDIT PROCESS</a:t>
            </a:r>
            <a:endParaRPr lang="en-GB" sz="2400" b="1" dirty="0">
              <a:solidFill>
                <a:schemeClr val="tx2"/>
              </a:solidFill>
            </a:endParaRPr>
          </a:p>
        </p:txBody>
      </p:sp>
      <p:sp>
        <p:nvSpPr>
          <p:cNvPr id="5" name="TextBox 4"/>
          <p:cNvSpPr txBox="1"/>
          <p:nvPr/>
        </p:nvSpPr>
        <p:spPr>
          <a:xfrm>
            <a:off x="827584" y="2521729"/>
            <a:ext cx="7344816" cy="1862048"/>
          </a:xfrm>
          <a:prstGeom prst="rect">
            <a:avLst/>
          </a:prstGeom>
          <a:noFill/>
        </p:spPr>
        <p:txBody>
          <a:bodyPr wrap="square" rtlCol="0">
            <a:spAutoFit/>
          </a:bodyPr>
          <a:lstStyle/>
          <a:p>
            <a:pPr marL="800100" lvl="1" indent="-342900">
              <a:spcBef>
                <a:spcPts val="600"/>
              </a:spcBef>
            </a:pPr>
            <a:r>
              <a:rPr lang="en-GB" sz="2000" dirty="0" smtClean="0"/>
              <a:t>These risks are tied to the behaviour of licensed assessors and their employers</a:t>
            </a:r>
          </a:p>
          <a:p>
            <a:pPr marL="800100" lvl="1" indent="-342900">
              <a:spcBef>
                <a:spcPts val="600"/>
              </a:spcBef>
              <a:buFontTx/>
              <a:buChar char="-"/>
            </a:pPr>
            <a:r>
              <a:rPr lang="en-GB" sz="2000" dirty="0" smtClean="0"/>
              <a:t>not likely to occur on a random basis</a:t>
            </a:r>
          </a:p>
          <a:p>
            <a:pPr marL="800100" lvl="1" indent="-342900">
              <a:spcBef>
                <a:spcPts val="600"/>
              </a:spcBef>
              <a:buFontTx/>
              <a:buChar char="-"/>
            </a:pPr>
            <a:r>
              <a:rPr lang="en-GB" sz="2000" dirty="0" smtClean="0"/>
              <a:t>Assessors expected to be competent, diligent and honest</a:t>
            </a:r>
          </a:p>
          <a:p>
            <a:pPr>
              <a:spcBef>
                <a:spcPts val="600"/>
              </a:spcBef>
            </a:pPr>
            <a:endParaRPr lang="en-GB" sz="2000" dirty="0"/>
          </a:p>
        </p:txBody>
      </p:sp>
      <p:grpSp>
        <p:nvGrpSpPr>
          <p:cNvPr id="11" name="Group 7"/>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4"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70266698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44</a:t>
            </a:fld>
            <a:endParaRPr lang="en-GB"/>
          </a:p>
        </p:txBody>
      </p:sp>
      <p:sp>
        <p:nvSpPr>
          <p:cNvPr id="2" name="Rectangle 1"/>
          <p:cNvSpPr/>
          <p:nvPr/>
        </p:nvSpPr>
        <p:spPr>
          <a:xfrm>
            <a:off x="773776" y="762028"/>
            <a:ext cx="7560840" cy="487506"/>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5. QUALITY ASSURANCE</a:t>
            </a:r>
          </a:p>
        </p:txBody>
      </p:sp>
      <p:sp>
        <p:nvSpPr>
          <p:cNvPr id="3" name="TextBox 2"/>
          <p:cNvSpPr txBox="1"/>
          <p:nvPr/>
        </p:nvSpPr>
        <p:spPr>
          <a:xfrm>
            <a:off x="422244" y="1484392"/>
            <a:ext cx="8264556" cy="461665"/>
          </a:xfrm>
          <a:prstGeom prst="rect">
            <a:avLst/>
          </a:prstGeom>
          <a:noFill/>
        </p:spPr>
        <p:txBody>
          <a:bodyPr wrap="square" rtlCol="0">
            <a:spAutoFit/>
          </a:bodyPr>
          <a:lstStyle/>
          <a:p>
            <a:r>
              <a:rPr lang="en-GB" sz="2400" b="1" dirty="0" smtClean="0">
                <a:solidFill>
                  <a:schemeClr val="tx2"/>
                </a:solidFill>
              </a:rPr>
              <a:t>THE QUALITY ASSURANCE AUDIT LEVELS</a:t>
            </a:r>
            <a:endParaRPr lang="en-GB" sz="2400" b="1" dirty="0">
              <a:solidFill>
                <a:schemeClr val="tx2"/>
              </a:solidFill>
            </a:endParaRPr>
          </a:p>
        </p:txBody>
      </p:sp>
      <p:sp>
        <p:nvSpPr>
          <p:cNvPr id="5" name="TextBox 4"/>
          <p:cNvSpPr txBox="1"/>
          <p:nvPr/>
        </p:nvSpPr>
        <p:spPr>
          <a:xfrm>
            <a:off x="827584" y="2521729"/>
            <a:ext cx="7776864" cy="3323987"/>
          </a:xfrm>
          <a:prstGeom prst="rect">
            <a:avLst/>
          </a:prstGeom>
          <a:noFill/>
        </p:spPr>
        <p:txBody>
          <a:bodyPr wrap="square" rtlCol="0">
            <a:spAutoFit/>
          </a:bodyPr>
          <a:lstStyle/>
          <a:p>
            <a:pPr>
              <a:spcBef>
                <a:spcPts val="600"/>
              </a:spcBef>
            </a:pPr>
            <a:r>
              <a:rPr lang="en-GB" sz="2000" dirty="0" smtClean="0"/>
              <a:t>The following levels can be assigned to an assessor’ assessment:</a:t>
            </a:r>
          </a:p>
          <a:p>
            <a:pPr>
              <a:spcBef>
                <a:spcPts val="600"/>
              </a:spcBef>
            </a:pPr>
            <a:endParaRPr lang="en-GB" sz="2000" dirty="0" smtClean="0"/>
          </a:p>
          <a:p>
            <a:pPr marL="285750" indent="-285750">
              <a:spcBef>
                <a:spcPts val="600"/>
              </a:spcBef>
              <a:buFont typeface="Arial" panose="020B0604020202020204" pitchFamily="34" charset="0"/>
              <a:buChar char="•"/>
            </a:pPr>
            <a:r>
              <a:rPr lang="en-GB" sz="2000" dirty="0" smtClean="0"/>
              <a:t>Administrative audits (BREEAM/HQM and CSH assessments)</a:t>
            </a:r>
          </a:p>
          <a:p>
            <a:pPr marL="742950" lvl="1" indent="-285750">
              <a:spcBef>
                <a:spcPts val="600"/>
              </a:spcBef>
              <a:buFont typeface="Arial" panose="020B0604020202020204" pitchFamily="34" charset="0"/>
              <a:buChar char="•"/>
            </a:pPr>
            <a:r>
              <a:rPr lang="en-GB" dirty="0" smtClean="0"/>
              <a:t>All assessment reports</a:t>
            </a:r>
          </a:p>
          <a:p>
            <a:pPr marL="742950" lvl="1" indent="-285750">
              <a:spcBef>
                <a:spcPts val="600"/>
              </a:spcBef>
              <a:buFont typeface="Arial" panose="020B0604020202020204" pitchFamily="34" charset="0"/>
              <a:buChar char="•"/>
            </a:pPr>
            <a:r>
              <a:rPr lang="en-GB" dirty="0" smtClean="0"/>
              <a:t>Check essential details for accurate certification</a:t>
            </a:r>
          </a:p>
          <a:p>
            <a:pPr marL="285750" indent="-285750">
              <a:spcBef>
                <a:spcPts val="600"/>
              </a:spcBef>
              <a:buFont typeface="Arial" panose="020B0604020202020204" pitchFamily="34" charset="0"/>
              <a:buChar char="•"/>
            </a:pPr>
            <a:r>
              <a:rPr lang="en-GB" sz="2000" dirty="0" smtClean="0"/>
              <a:t>Credit check audits (CSH assessments only)</a:t>
            </a:r>
          </a:p>
          <a:p>
            <a:pPr marL="742950" lvl="1" indent="-285750">
              <a:spcBef>
                <a:spcPts val="600"/>
              </a:spcBef>
              <a:buFont typeface="Arial" panose="020B0604020202020204" pitchFamily="34" charset="0"/>
              <a:buChar char="•"/>
            </a:pPr>
            <a:r>
              <a:rPr lang="en-GB" dirty="0" smtClean="0"/>
              <a:t>On a selection of assessments</a:t>
            </a:r>
          </a:p>
          <a:p>
            <a:pPr marL="742950" lvl="1" indent="-285750">
              <a:spcBef>
                <a:spcPts val="600"/>
              </a:spcBef>
              <a:buFont typeface="Arial" panose="020B0604020202020204" pitchFamily="34" charset="0"/>
              <a:buChar char="•"/>
            </a:pPr>
            <a:r>
              <a:rPr lang="en-GB" dirty="0" smtClean="0"/>
              <a:t>Determined by the audit status of the licensed assessor</a:t>
            </a:r>
          </a:p>
          <a:p>
            <a:pPr marL="742950" lvl="1" indent="-285750">
              <a:spcBef>
                <a:spcPts val="600"/>
              </a:spcBef>
              <a:buFont typeface="Arial" panose="020B0604020202020204" pitchFamily="34" charset="0"/>
              <a:buChar char="•"/>
            </a:pPr>
            <a:r>
              <a:rPr lang="en-GB" dirty="0" smtClean="0"/>
              <a:t>Referencing and credit validation meets the requirements</a:t>
            </a:r>
          </a:p>
        </p:txBody>
      </p:sp>
      <p:grpSp>
        <p:nvGrpSpPr>
          <p:cNvPr id="11" name="Group 7"/>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4"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02363648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45</a:t>
            </a:fld>
            <a:endParaRPr lang="en-GB"/>
          </a:p>
        </p:txBody>
      </p:sp>
      <p:sp>
        <p:nvSpPr>
          <p:cNvPr id="2" name="Rectangle 1"/>
          <p:cNvSpPr/>
          <p:nvPr/>
        </p:nvSpPr>
        <p:spPr>
          <a:xfrm>
            <a:off x="773776" y="762028"/>
            <a:ext cx="7560840" cy="487506"/>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5. QUALITY ASSURANCE</a:t>
            </a:r>
          </a:p>
        </p:txBody>
      </p:sp>
      <p:sp>
        <p:nvSpPr>
          <p:cNvPr id="3" name="TextBox 2"/>
          <p:cNvSpPr txBox="1"/>
          <p:nvPr/>
        </p:nvSpPr>
        <p:spPr>
          <a:xfrm>
            <a:off x="422244" y="1484392"/>
            <a:ext cx="8264556" cy="461665"/>
          </a:xfrm>
          <a:prstGeom prst="rect">
            <a:avLst/>
          </a:prstGeom>
          <a:noFill/>
        </p:spPr>
        <p:txBody>
          <a:bodyPr wrap="square" rtlCol="0">
            <a:spAutoFit/>
          </a:bodyPr>
          <a:lstStyle/>
          <a:p>
            <a:r>
              <a:rPr lang="en-GB" sz="2400" b="1" dirty="0" smtClean="0">
                <a:solidFill>
                  <a:schemeClr val="tx2"/>
                </a:solidFill>
              </a:rPr>
              <a:t>THE QUALITY ASSURANCE AUDIT LEVELS</a:t>
            </a:r>
            <a:endParaRPr lang="en-GB" sz="2400" b="1" dirty="0">
              <a:solidFill>
                <a:schemeClr val="tx2"/>
              </a:solidFill>
            </a:endParaRPr>
          </a:p>
        </p:txBody>
      </p:sp>
      <p:sp>
        <p:nvSpPr>
          <p:cNvPr id="5" name="TextBox 4"/>
          <p:cNvSpPr txBox="1"/>
          <p:nvPr/>
        </p:nvSpPr>
        <p:spPr>
          <a:xfrm>
            <a:off x="827584" y="2521729"/>
            <a:ext cx="7776864" cy="3985706"/>
          </a:xfrm>
          <a:prstGeom prst="rect">
            <a:avLst/>
          </a:prstGeom>
          <a:noFill/>
        </p:spPr>
        <p:txBody>
          <a:bodyPr wrap="square" rtlCol="0">
            <a:spAutoFit/>
          </a:bodyPr>
          <a:lstStyle/>
          <a:p>
            <a:pPr>
              <a:spcBef>
                <a:spcPts val="600"/>
              </a:spcBef>
            </a:pPr>
            <a:r>
              <a:rPr lang="en-GB" sz="2000" dirty="0" smtClean="0"/>
              <a:t>One of the following levels can be assigned to an assessor’ assessment:</a:t>
            </a:r>
          </a:p>
          <a:p>
            <a:pPr>
              <a:spcBef>
                <a:spcPts val="600"/>
              </a:spcBef>
            </a:pPr>
            <a:endParaRPr lang="en-GB" sz="2000" dirty="0" smtClean="0"/>
          </a:p>
          <a:p>
            <a:pPr marL="285750" indent="-285750">
              <a:spcBef>
                <a:spcPts val="600"/>
              </a:spcBef>
              <a:buFont typeface="Arial" panose="020B0604020202020204" pitchFamily="34" charset="0"/>
              <a:buChar char="•"/>
            </a:pPr>
            <a:r>
              <a:rPr lang="en-GB" sz="2000" dirty="0" smtClean="0"/>
              <a:t>Partial audits (BREEAM/HQM assessments only)</a:t>
            </a:r>
          </a:p>
          <a:p>
            <a:pPr marL="742950" lvl="1" indent="-285750">
              <a:spcBef>
                <a:spcPts val="600"/>
              </a:spcBef>
              <a:buFont typeface="Arial" panose="020B0604020202020204" pitchFamily="34" charset="0"/>
              <a:buChar char="•"/>
            </a:pPr>
            <a:r>
              <a:rPr lang="en-GB" dirty="0" smtClean="0"/>
              <a:t>On a selection of assessments</a:t>
            </a:r>
          </a:p>
          <a:p>
            <a:pPr marL="742950" lvl="1" indent="-285750">
              <a:spcBef>
                <a:spcPts val="600"/>
              </a:spcBef>
              <a:buFont typeface="Arial" panose="020B0604020202020204" pitchFamily="34" charset="0"/>
              <a:buChar char="•"/>
            </a:pPr>
            <a:r>
              <a:rPr lang="en-GB" dirty="0" smtClean="0"/>
              <a:t>QA auditor checks a number of the issues assessed and corresponding evidence</a:t>
            </a:r>
          </a:p>
          <a:p>
            <a:pPr marL="285750" indent="-285750">
              <a:spcBef>
                <a:spcPts val="600"/>
              </a:spcBef>
              <a:buFont typeface="Arial" panose="020B0604020202020204" pitchFamily="34" charset="0"/>
              <a:buChar char="•"/>
            </a:pPr>
            <a:r>
              <a:rPr lang="en-GB" sz="2000" dirty="0" smtClean="0"/>
              <a:t>Full audits (BREEAM/HQM and CSH assessments)</a:t>
            </a:r>
          </a:p>
          <a:p>
            <a:pPr marL="742950" lvl="1" indent="-285750">
              <a:spcBef>
                <a:spcPts val="600"/>
              </a:spcBef>
              <a:buFont typeface="Arial" panose="020B0604020202020204" pitchFamily="34" charset="0"/>
              <a:buChar char="•"/>
            </a:pPr>
            <a:r>
              <a:rPr lang="en-GB" dirty="0" smtClean="0"/>
              <a:t>On a selection of assessments</a:t>
            </a:r>
          </a:p>
          <a:p>
            <a:pPr marL="742950" lvl="1" indent="-285750">
              <a:spcBef>
                <a:spcPts val="600"/>
              </a:spcBef>
              <a:buFont typeface="Arial" panose="020B0604020202020204" pitchFamily="34" charset="0"/>
              <a:buChar char="•"/>
            </a:pPr>
            <a:r>
              <a:rPr lang="en-GB" dirty="0" smtClean="0"/>
              <a:t>QA auditor checks a significant percentage of the issues assessed</a:t>
            </a:r>
          </a:p>
          <a:p>
            <a:pPr marL="285750" indent="-285750">
              <a:spcBef>
                <a:spcPts val="600"/>
              </a:spcBef>
              <a:buFont typeface="Arial" panose="020B0604020202020204" pitchFamily="34" charset="0"/>
              <a:buChar char="•"/>
            </a:pPr>
            <a:endParaRPr lang="en-GB" dirty="0" smtClean="0"/>
          </a:p>
          <a:p>
            <a:pPr>
              <a:spcBef>
                <a:spcPts val="600"/>
              </a:spcBef>
            </a:pPr>
            <a:endParaRPr lang="en-GB" sz="2000" dirty="0"/>
          </a:p>
        </p:txBody>
      </p:sp>
      <p:grpSp>
        <p:nvGrpSpPr>
          <p:cNvPr id="11" name="Group 7"/>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4"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71870684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46</a:t>
            </a:fld>
            <a:endParaRPr lang="en-GB"/>
          </a:p>
        </p:txBody>
      </p:sp>
      <p:sp>
        <p:nvSpPr>
          <p:cNvPr id="2" name="Rectangle 1"/>
          <p:cNvSpPr/>
          <p:nvPr/>
        </p:nvSpPr>
        <p:spPr>
          <a:xfrm>
            <a:off x="773776" y="762028"/>
            <a:ext cx="7560840" cy="487506"/>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5. QUALITY ASSURANCE</a:t>
            </a:r>
          </a:p>
        </p:txBody>
      </p:sp>
      <p:sp>
        <p:nvSpPr>
          <p:cNvPr id="3" name="TextBox 2"/>
          <p:cNvSpPr txBox="1"/>
          <p:nvPr/>
        </p:nvSpPr>
        <p:spPr>
          <a:xfrm>
            <a:off x="422244" y="1484392"/>
            <a:ext cx="8264556" cy="461665"/>
          </a:xfrm>
          <a:prstGeom prst="rect">
            <a:avLst/>
          </a:prstGeom>
          <a:noFill/>
        </p:spPr>
        <p:txBody>
          <a:bodyPr wrap="square" rtlCol="0">
            <a:spAutoFit/>
          </a:bodyPr>
          <a:lstStyle/>
          <a:p>
            <a:r>
              <a:rPr lang="en-GB" sz="2400" b="1" dirty="0" smtClean="0">
                <a:solidFill>
                  <a:schemeClr val="tx2"/>
                </a:solidFill>
              </a:rPr>
              <a:t>QA FEEDBACK AND NON-CONFORMANT ASSESSMENTS</a:t>
            </a:r>
            <a:endParaRPr lang="en-GB" sz="2400" b="1" dirty="0">
              <a:solidFill>
                <a:schemeClr val="tx2"/>
              </a:solidFill>
            </a:endParaRPr>
          </a:p>
        </p:txBody>
      </p:sp>
      <p:sp>
        <p:nvSpPr>
          <p:cNvPr id="5" name="TextBox 4"/>
          <p:cNvSpPr txBox="1"/>
          <p:nvPr/>
        </p:nvSpPr>
        <p:spPr>
          <a:xfrm>
            <a:off x="827584" y="2276872"/>
            <a:ext cx="7776864" cy="4324261"/>
          </a:xfrm>
          <a:prstGeom prst="rect">
            <a:avLst/>
          </a:prstGeom>
          <a:noFill/>
        </p:spPr>
        <p:txBody>
          <a:bodyPr wrap="square" rtlCol="0">
            <a:spAutoFit/>
          </a:bodyPr>
          <a:lstStyle/>
          <a:p>
            <a:pPr>
              <a:spcBef>
                <a:spcPts val="600"/>
              </a:spcBef>
            </a:pPr>
            <a:r>
              <a:rPr lang="en-GB" sz="2000" dirty="0" smtClean="0"/>
              <a:t>Non-conformance identified when a particular issue is found to be lacking of supporting evidence, completeness and accuracy</a:t>
            </a:r>
          </a:p>
          <a:p>
            <a:pPr lvl="1">
              <a:spcBef>
                <a:spcPts val="600"/>
              </a:spcBef>
            </a:pPr>
            <a:r>
              <a:rPr lang="en-GB" sz="2000" dirty="0" smtClean="0"/>
              <a:t>- Minor or major</a:t>
            </a:r>
          </a:p>
          <a:p>
            <a:pPr>
              <a:spcBef>
                <a:spcPts val="600"/>
              </a:spcBef>
            </a:pPr>
            <a:r>
              <a:rPr lang="en-GB" sz="2000" dirty="0" smtClean="0"/>
              <a:t>If any non-conformance is found, the assessment will not pass the QA audit</a:t>
            </a:r>
          </a:p>
          <a:p>
            <a:pPr>
              <a:spcBef>
                <a:spcPts val="600"/>
              </a:spcBef>
            </a:pPr>
            <a:r>
              <a:rPr lang="en-GB" sz="2000" dirty="0" smtClean="0"/>
              <a:t>Feedback will be provided to the assessor</a:t>
            </a:r>
          </a:p>
          <a:p>
            <a:pPr>
              <a:spcBef>
                <a:spcPts val="600"/>
              </a:spcBef>
            </a:pPr>
            <a:r>
              <a:rPr lang="en-GB" sz="2000" dirty="0" smtClean="0"/>
              <a:t>Assessment cannot proceed to certification until the non-conformances identified have been addressed and assessment re-submitted for further checks.</a:t>
            </a:r>
          </a:p>
          <a:p>
            <a:pPr>
              <a:spcBef>
                <a:spcPts val="600"/>
              </a:spcBef>
            </a:pPr>
            <a:endParaRPr lang="en-GB" sz="2000" dirty="0"/>
          </a:p>
          <a:p>
            <a:pPr>
              <a:spcBef>
                <a:spcPts val="600"/>
              </a:spcBef>
            </a:pPr>
            <a:r>
              <a:rPr lang="en-GB" sz="2000" dirty="0" smtClean="0"/>
              <a:t>There is a standard list of minor and major non-conformances</a:t>
            </a:r>
          </a:p>
          <a:p>
            <a:pPr>
              <a:spcBef>
                <a:spcPts val="600"/>
              </a:spcBef>
            </a:pPr>
            <a:r>
              <a:rPr lang="en-GB" sz="2000" dirty="0" smtClean="0"/>
              <a:t>Technical consultants will provide technical support, not QA auditors</a:t>
            </a:r>
            <a:endParaRPr lang="en-GB" sz="2000" dirty="0"/>
          </a:p>
        </p:txBody>
      </p:sp>
      <p:grpSp>
        <p:nvGrpSpPr>
          <p:cNvPr id="11" name="Group 7"/>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4"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43874298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47</a:t>
            </a:fld>
            <a:endParaRPr lang="en-GB"/>
          </a:p>
        </p:txBody>
      </p:sp>
      <p:sp>
        <p:nvSpPr>
          <p:cNvPr id="2" name="Rectangle 1"/>
          <p:cNvSpPr/>
          <p:nvPr/>
        </p:nvSpPr>
        <p:spPr>
          <a:xfrm>
            <a:off x="773776" y="762028"/>
            <a:ext cx="7560840" cy="487506"/>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5. QUALITY ASSURANCE</a:t>
            </a:r>
          </a:p>
        </p:txBody>
      </p:sp>
      <p:sp>
        <p:nvSpPr>
          <p:cNvPr id="3" name="TextBox 2"/>
          <p:cNvSpPr txBox="1"/>
          <p:nvPr/>
        </p:nvSpPr>
        <p:spPr>
          <a:xfrm>
            <a:off x="422244" y="1484392"/>
            <a:ext cx="8264556" cy="461665"/>
          </a:xfrm>
          <a:prstGeom prst="rect">
            <a:avLst/>
          </a:prstGeom>
          <a:noFill/>
        </p:spPr>
        <p:txBody>
          <a:bodyPr wrap="square" rtlCol="0">
            <a:spAutoFit/>
          </a:bodyPr>
          <a:lstStyle/>
          <a:p>
            <a:r>
              <a:rPr lang="en-GB" sz="2400" b="1" dirty="0" smtClean="0">
                <a:solidFill>
                  <a:schemeClr val="tx2"/>
                </a:solidFill>
              </a:rPr>
              <a:t>ASSESSMENT OBSERVATIONS</a:t>
            </a:r>
            <a:endParaRPr lang="en-GB" sz="2400" b="1" dirty="0">
              <a:solidFill>
                <a:schemeClr val="tx2"/>
              </a:solidFill>
            </a:endParaRPr>
          </a:p>
        </p:txBody>
      </p:sp>
      <p:sp>
        <p:nvSpPr>
          <p:cNvPr id="5" name="TextBox 4"/>
          <p:cNvSpPr txBox="1"/>
          <p:nvPr/>
        </p:nvSpPr>
        <p:spPr>
          <a:xfrm>
            <a:off x="820704" y="2521729"/>
            <a:ext cx="7776864" cy="1400383"/>
          </a:xfrm>
          <a:prstGeom prst="rect">
            <a:avLst/>
          </a:prstGeom>
          <a:noFill/>
        </p:spPr>
        <p:txBody>
          <a:bodyPr wrap="square" rtlCol="0">
            <a:spAutoFit/>
          </a:bodyPr>
          <a:lstStyle/>
          <a:p>
            <a:pPr>
              <a:spcBef>
                <a:spcPts val="600"/>
              </a:spcBef>
            </a:pPr>
            <a:r>
              <a:rPr lang="en-GB" sz="2000" dirty="0" smtClean="0"/>
              <a:t>The assessor is required to take corrective action to address a non-conformance to pass the QA audit, but no needed within the same assessment</a:t>
            </a:r>
          </a:p>
          <a:p>
            <a:pPr>
              <a:spcBef>
                <a:spcPts val="600"/>
              </a:spcBef>
            </a:pPr>
            <a:r>
              <a:rPr lang="en-GB" sz="2000" dirty="0" smtClean="0"/>
              <a:t>It will assist and guide in future assessments</a:t>
            </a:r>
            <a:endParaRPr lang="en-GB" sz="2000" dirty="0"/>
          </a:p>
        </p:txBody>
      </p:sp>
      <p:grpSp>
        <p:nvGrpSpPr>
          <p:cNvPr id="11" name="Group 7"/>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4"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9319988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48</a:t>
            </a:fld>
            <a:endParaRPr lang="en-GB"/>
          </a:p>
        </p:txBody>
      </p:sp>
      <p:sp>
        <p:nvSpPr>
          <p:cNvPr id="2" name="Rectangle 1"/>
          <p:cNvSpPr/>
          <p:nvPr/>
        </p:nvSpPr>
        <p:spPr>
          <a:xfrm>
            <a:off x="773776" y="762028"/>
            <a:ext cx="7560840" cy="487506"/>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5. QUALITY ASSURANCE</a:t>
            </a:r>
          </a:p>
        </p:txBody>
      </p:sp>
      <p:sp>
        <p:nvSpPr>
          <p:cNvPr id="3" name="TextBox 2"/>
          <p:cNvSpPr txBox="1"/>
          <p:nvPr/>
        </p:nvSpPr>
        <p:spPr>
          <a:xfrm>
            <a:off x="422244" y="1484392"/>
            <a:ext cx="8264556" cy="461665"/>
          </a:xfrm>
          <a:prstGeom prst="rect">
            <a:avLst/>
          </a:prstGeom>
          <a:noFill/>
        </p:spPr>
        <p:txBody>
          <a:bodyPr wrap="square" rtlCol="0">
            <a:spAutoFit/>
          </a:bodyPr>
          <a:lstStyle/>
          <a:p>
            <a:r>
              <a:rPr lang="en-GB" sz="2400" b="1" dirty="0" smtClean="0">
                <a:solidFill>
                  <a:schemeClr val="tx2"/>
                </a:solidFill>
              </a:rPr>
              <a:t>ASSESSMENT FAILURE</a:t>
            </a:r>
            <a:endParaRPr lang="en-GB" sz="2400" b="1" dirty="0">
              <a:solidFill>
                <a:schemeClr val="tx2"/>
              </a:solidFill>
            </a:endParaRPr>
          </a:p>
        </p:txBody>
      </p:sp>
      <p:sp>
        <p:nvSpPr>
          <p:cNvPr id="5" name="TextBox 4"/>
          <p:cNvSpPr txBox="1"/>
          <p:nvPr/>
        </p:nvSpPr>
        <p:spPr>
          <a:xfrm>
            <a:off x="820704" y="2521729"/>
            <a:ext cx="7776864" cy="2323713"/>
          </a:xfrm>
          <a:prstGeom prst="rect">
            <a:avLst/>
          </a:prstGeom>
          <a:noFill/>
        </p:spPr>
        <p:txBody>
          <a:bodyPr wrap="square" rtlCol="0">
            <a:spAutoFit/>
          </a:bodyPr>
          <a:lstStyle/>
          <a:p>
            <a:pPr>
              <a:spcBef>
                <a:spcPts val="600"/>
              </a:spcBef>
            </a:pPr>
            <a:r>
              <a:rPr lang="en-GB" sz="2000" dirty="0" smtClean="0"/>
              <a:t>A fee charged for assessment failure in the following cases:</a:t>
            </a:r>
          </a:p>
          <a:p>
            <a:pPr marL="342900" indent="-342900">
              <a:spcBef>
                <a:spcPts val="600"/>
              </a:spcBef>
              <a:buFontTx/>
              <a:buChar char="-"/>
            </a:pPr>
            <a:r>
              <a:rPr lang="en-GB" sz="2000" dirty="0" smtClean="0"/>
              <a:t>Significant number of non-conformances</a:t>
            </a:r>
          </a:p>
          <a:p>
            <a:pPr marL="342900" indent="-342900">
              <a:spcBef>
                <a:spcPts val="600"/>
              </a:spcBef>
              <a:buFontTx/>
              <a:buChar char="-"/>
            </a:pPr>
            <a:r>
              <a:rPr lang="en-GB" sz="2000" dirty="0" smtClean="0"/>
              <a:t>Fundamental misunderstanding by the assessor</a:t>
            </a:r>
          </a:p>
          <a:p>
            <a:pPr marL="342900" indent="-342900">
              <a:spcBef>
                <a:spcPts val="600"/>
              </a:spcBef>
              <a:buFontTx/>
              <a:buChar char="-"/>
            </a:pPr>
            <a:r>
              <a:rPr lang="en-GB" sz="2000" dirty="0" smtClean="0"/>
              <a:t>Supporting evidence submitted beyond the ten working day deadline</a:t>
            </a:r>
          </a:p>
          <a:p>
            <a:pPr marL="342900" indent="-342900">
              <a:spcBef>
                <a:spcPts val="600"/>
              </a:spcBef>
              <a:buFontTx/>
              <a:buChar char="-"/>
            </a:pPr>
            <a:endParaRPr lang="en-GB" sz="2000" dirty="0"/>
          </a:p>
          <a:p>
            <a:pPr>
              <a:spcBef>
                <a:spcPts val="600"/>
              </a:spcBef>
            </a:pPr>
            <a:r>
              <a:rPr lang="en-GB" sz="2000" dirty="0" smtClean="0"/>
              <a:t>It will be charged to the licensed organisation by BRE Global</a:t>
            </a:r>
            <a:endParaRPr lang="en-GB" sz="2000" dirty="0"/>
          </a:p>
        </p:txBody>
      </p:sp>
      <p:grpSp>
        <p:nvGrpSpPr>
          <p:cNvPr id="11" name="Group 7"/>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4"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24941148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49</a:t>
            </a:fld>
            <a:endParaRPr lang="en-GB"/>
          </a:p>
        </p:txBody>
      </p:sp>
      <p:sp>
        <p:nvSpPr>
          <p:cNvPr id="2" name="Rectangle 1"/>
          <p:cNvSpPr/>
          <p:nvPr/>
        </p:nvSpPr>
        <p:spPr>
          <a:xfrm>
            <a:off x="773776" y="762028"/>
            <a:ext cx="7560840" cy="487506"/>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STAGE 6. CERTIFICATION OF ASSESSMENTS</a:t>
            </a:r>
          </a:p>
        </p:txBody>
      </p:sp>
      <p:sp>
        <p:nvSpPr>
          <p:cNvPr id="5" name="TextBox 4"/>
          <p:cNvSpPr txBox="1"/>
          <p:nvPr/>
        </p:nvSpPr>
        <p:spPr>
          <a:xfrm>
            <a:off x="773776" y="2213870"/>
            <a:ext cx="7776864" cy="3862596"/>
          </a:xfrm>
          <a:prstGeom prst="rect">
            <a:avLst/>
          </a:prstGeom>
          <a:noFill/>
        </p:spPr>
        <p:txBody>
          <a:bodyPr wrap="square" rtlCol="0">
            <a:spAutoFit/>
          </a:bodyPr>
          <a:lstStyle/>
          <a:p>
            <a:pPr>
              <a:spcBef>
                <a:spcPts val="600"/>
              </a:spcBef>
            </a:pPr>
            <a:r>
              <a:rPr lang="en-GB" sz="2000" dirty="0" smtClean="0"/>
              <a:t>When QA audit is passed, the assessment is certified</a:t>
            </a:r>
          </a:p>
          <a:p>
            <a:pPr>
              <a:spcBef>
                <a:spcPts val="600"/>
              </a:spcBef>
            </a:pPr>
            <a:r>
              <a:rPr lang="en-GB" sz="2000" dirty="0" smtClean="0"/>
              <a:t>Certificate released to the assessor as a pdf</a:t>
            </a:r>
          </a:p>
          <a:p>
            <a:pPr marL="800100" lvl="1" indent="-342900">
              <a:spcBef>
                <a:spcPts val="600"/>
              </a:spcBef>
              <a:buFont typeface="Arial" panose="020B0604020202020204" pitchFamily="34" charset="0"/>
              <a:buChar char="•"/>
            </a:pPr>
            <a:r>
              <a:rPr lang="en-GB" sz="2000" dirty="0" smtClean="0"/>
              <a:t>He/she is responsible for sending it to the client</a:t>
            </a:r>
          </a:p>
          <a:p>
            <a:pPr marL="800100" lvl="1" indent="-342900">
              <a:spcBef>
                <a:spcPts val="600"/>
              </a:spcBef>
              <a:buFont typeface="Arial" panose="020B0604020202020204" pitchFamily="34" charset="0"/>
              <a:buChar char="•"/>
            </a:pPr>
            <a:endParaRPr lang="es-ES_tradnl" sz="2000" dirty="0" smtClean="0"/>
          </a:p>
          <a:p>
            <a:pPr marL="800100" lvl="1" indent="-342900">
              <a:spcBef>
                <a:spcPts val="600"/>
              </a:spcBef>
              <a:buFont typeface="Arial" panose="020B0604020202020204" pitchFamily="34" charset="0"/>
              <a:buChar char="•"/>
            </a:pPr>
            <a:endParaRPr lang="en-GB" sz="2000" dirty="0" smtClean="0"/>
          </a:p>
          <a:p>
            <a:pPr>
              <a:spcBef>
                <a:spcPts val="600"/>
              </a:spcBef>
            </a:pPr>
            <a:r>
              <a:rPr lang="en-GB" sz="2000" dirty="0" smtClean="0"/>
              <a:t>If rating achieved is “unclassified” no certificate is released</a:t>
            </a:r>
          </a:p>
          <a:p>
            <a:pPr marL="800100" lvl="1" indent="-342900">
              <a:spcBef>
                <a:spcPts val="600"/>
              </a:spcBef>
              <a:buFont typeface="Arial" panose="020B0604020202020204" pitchFamily="34" charset="0"/>
              <a:buChar char="•"/>
            </a:pPr>
            <a:r>
              <a:rPr lang="en-GB" sz="2000" dirty="0" smtClean="0"/>
              <a:t>Statement from BRE Global will be issued</a:t>
            </a:r>
          </a:p>
          <a:p>
            <a:pPr marL="800100" lvl="1" indent="-342900">
              <a:spcBef>
                <a:spcPts val="600"/>
              </a:spcBef>
              <a:buFont typeface="Arial" panose="020B0604020202020204" pitchFamily="34" charset="0"/>
              <a:buChar char="•"/>
            </a:pPr>
            <a:endParaRPr lang="en-GB" sz="2000" dirty="0"/>
          </a:p>
          <a:p>
            <a:pPr>
              <a:spcBef>
                <a:spcPts val="600"/>
              </a:spcBef>
            </a:pPr>
            <a:r>
              <a:rPr lang="en-GB" sz="2000" dirty="0" smtClean="0"/>
              <a:t>This certificate will be listed on </a:t>
            </a:r>
            <a:r>
              <a:rPr lang="en-GB" sz="2000" dirty="0" smtClean="0">
                <a:hlinkClick r:id="rId2"/>
              </a:rPr>
              <a:t>www.GreenBookLive.com</a:t>
            </a:r>
            <a:r>
              <a:rPr lang="en-GB" sz="2000" dirty="0" smtClean="0"/>
              <a:t> </a:t>
            </a:r>
          </a:p>
          <a:p>
            <a:pPr>
              <a:spcBef>
                <a:spcPts val="600"/>
              </a:spcBef>
            </a:pPr>
            <a:r>
              <a:rPr lang="en-GB" sz="2000" dirty="0" smtClean="0"/>
              <a:t>Not a specific expiry date (except BREEAM In-Use)</a:t>
            </a:r>
          </a:p>
        </p:txBody>
      </p:sp>
      <p:sp>
        <p:nvSpPr>
          <p:cNvPr id="3" name="Rectangle 2"/>
          <p:cNvSpPr/>
          <p:nvPr/>
        </p:nvSpPr>
        <p:spPr>
          <a:xfrm>
            <a:off x="3995936" y="3501008"/>
            <a:ext cx="5148064" cy="646331"/>
          </a:xfrm>
          <a:prstGeom prst="rect">
            <a:avLst/>
          </a:prstGeom>
        </p:spPr>
        <p:txBody>
          <a:bodyPr wrap="square">
            <a:spAutoFit/>
          </a:bodyPr>
          <a:lstStyle/>
          <a:p>
            <a:pPr algn="ctr"/>
            <a:r>
              <a:rPr lang="en-GB" dirty="0" smtClean="0"/>
              <a:t>(Unclassified: Registered </a:t>
            </a:r>
            <a:r>
              <a:rPr lang="en-GB" dirty="0"/>
              <a:t>prior to registration expiry but submitted more than 5 years after </a:t>
            </a:r>
            <a:r>
              <a:rPr lang="en-GB" dirty="0" smtClean="0"/>
              <a:t>expiry)</a:t>
            </a:r>
            <a:endParaRPr lang="en-GB" dirty="0"/>
          </a:p>
        </p:txBody>
      </p:sp>
      <p:grpSp>
        <p:nvGrpSpPr>
          <p:cNvPr id="11" name="Group 7"/>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14"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15"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860445628"/>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50</a:t>
            </a:fld>
            <a:endParaRPr lang="en-GB"/>
          </a:p>
        </p:txBody>
      </p:sp>
      <p:sp>
        <p:nvSpPr>
          <p:cNvPr id="2" name="Rectangle 1"/>
          <p:cNvSpPr/>
          <p:nvPr/>
        </p:nvSpPr>
        <p:spPr>
          <a:xfrm>
            <a:off x="773776" y="762028"/>
            <a:ext cx="7560840" cy="487506"/>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MULTIPLE CHOICE QUESTIONS</a:t>
            </a:r>
          </a:p>
        </p:txBody>
      </p:sp>
      <p:sp>
        <p:nvSpPr>
          <p:cNvPr id="3" name="Rectangle 2"/>
          <p:cNvSpPr/>
          <p:nvPr/>
        </p:nvSpPr>
        <p:spPr>
          <a:xfrm>
            <a:off x="770368" y="1740774"/>
            <a:ext cx="7326560" cy="923330"/>
          </a:xfrm>
          <a:prstGeom prst="rect">
            <a:avLst/>
          </a:prstGeom>
        </p:spPr>
        <p:txBody>
          <a:bodyPr wrap="square">
            <a:spAutoFit/>
          </a:bodyPr>
          <a:lstStyle/>
          <a:p>
            <a:r>
              <a:rPr lang="en-GB" dirty="0" smtClean="0"/>
              <a:t>Our assessment was registered </a:t>
            </a:r>
            <a:r>
              <a:rPr lang="en-GB" dirty="0"/>
              <a:t>prior to registration </a:t>
            </a:r>
            <a:r>
              <a:rPr lang="en-GB" dirty="0" smtClean="0"/>
              <a:t>expiry of the last scheme update, but was </a:t>
            </a:r>
            <a:r>
              <a:rPr lang="en-GB" dirty="0"/>
              <a:t>submitted more than 5 years after </a:t>
            </a:r>
            <a:r>
              <a:rPr lang="en-GB" dirty="0" smtClean="0"/>
              <a:t>expiry. What type of certification will we finally achieve?</a:t>
            </a:r>
            <a:endParaRPr lang="en-GB" dirty="0"/>
          </a:p>
        </p:txBody>
      </p:sp>
      <p:sp>
        <p:nvSpPr>
          <p:cNvPr id="4" name="TextBox 3"/>
          <p:cNvSpPr txBox="1"/>
          <p:nvPr/>
        </p:nvSpPr>
        <p:spPr>
          <a:xfrm>
            <a:off x="773776" y="3212976"/>
            <a:ext cx="7326616" cy="369332"/>
          </a:xfrm>
          <a:prstGeom prst="rect">
            <a:avLst/>
          </a:prstGeom>
          <a:noFill/>
        </p:spPr>
        <p:txBody>
          <a:bodyPr wrap="square" rtlCol="0">
            <a:spAutoFit/>
          </a:bodyPr>
          <a:lstStyle/>
          <a:p>
            <a:r>
              <a:rPr lang="en-GB" dirty="0" smtClean="0"/>
              <a:t>A. A standard scheme certificate. </a:t>
            </a:r>
            <a:endParaRPr lang="en-GB" dirty="0"/>
          </a:p>
        </p:txBody>
      </p:sp>
      <p:sp>
        <p:nvSpPr>
          <p:cNvPr id="12" name="TextBox 11"/>
          <p:cNvSpPr txBox="1"/>
          <p:nvPr/>
        </p:nvSpPr>
        <p:spPr>
          <a:xfrm>
            <a:off x="770312" y="3632620"/>
            <a:ext cx="7326616" cy="369332"/>
          </a:xfrm>
          <a:prstGeom prst="rect">
            <a:avLst/>
          </a:prstGeom>
          <a:noFill/>
        </p:spPr>
        <p:txBody>
          <a:bodyPr wrap="square" rtlCol="0">
            <a:spAutoFit/>
          </a:bodyPr>
          <a:lstStyle/>
          <a:p>
            <a:r>
              <a:rPr lang="en-GB" dirty="0" smtClean="0"/>
              <a:t>B. A standard scheme certificate with “expired disclaimer”. </a:t>
            </a:r>
            <a:endParaRPr lang="en-GB" dirty="0"/>
          </a:p>
        </p:txBody>
      </p:sp>
      <p:sp>
        <p:nvSpPr>
          <p:cNvPr id="13" name="TextBox 12"/>
          <p:cNvSpPr txBox="1"/>
          <p:nvPr/>
        </p:nvSpPr>
        <p:spPr>
          <a:xfrm>
            <a:off x="770312" y="4131180"/>
            <a:ext cx="7326616" cy="369332"/>
          </a:xfrm>
          <a:prstGeom prst="rect">
            <a:avLst/>
          </a:prstGeom>
          <a:noFill/>
        </p:spPr>
        <p:txBody>
          <a:bodyPr wrap="square" rtlCol="0">
            <a:spAutoFit/>
          </a:bodyPr>
          <a:lstStyle/>
          <a:p>
            <a:r>
              <a:rPr lang="en-GB" dirty="0" smtClean="0"/>
              <a:t>C. A letter of compliance. </a:t>
            </a:r>
            <a:endParaRPr lang="en-GB" dirty="0"/>
          </a:p>
        </p:txBody>
      </p:sp>
      <p:sp>
        <p:nvSpPr>
          <p:cNvPr id="14" name="TextBox 13"/>
          <p:cNvSpPr txBox="1"/>
          <p:nvPr/>
        </p:nvSpPr>
        <p:spPr>
          <a:xfrm>
            <a:off x="777200" y="4599997"/>
            <a:ext cx="7326616" cy="369332"/>
          </a:xfrm>
          <a:prstGeom prst="rect">
            <a:avLst/>
          </a:prstGeom>
          <a:noFill/>
        </p:spPr>
        <p:txBody>
          <a:bodyPr wrap="square" rtlCol="0">
            <a:spAutoFit/>
          </a:bodyPr>
          <a:lstStyle/>
          <a:p>
            <a:r>
              <a:rPr lang="en-GB" dirty="0" smtClean="0"/>
              <a:t>D. This assessment is not validated. </a:t>
            </a:r>
            <a:endParaRPr lang="en-GB" dirty="0"/>
          </a:p>
        </p:txBody>
      </p:sp>
      <p:grpSp>
        <p:nvGrpSpPr>
          <p:cNvPr id="15" name="Group 7"/>
          <p:cNvGrpSpPr/>
          <p:nvPr/>
        </p:nvGrpSpPr>
        <p:grpSpPr>
          <a:xfrm>
            <a:off x="1149" y="66530"/>
            <a:ext cx="9035406" cy="683568"/>
            <a:chOff x="1149" y="66530"/>
            <a:chExt cx="9035406" cy="683568"/>
          </a:xfrm>
        </p:grpSpPr>
        <p:pic>
          <p:nvPicPr>
            <p:cNvPr id="1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2"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23"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24"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703917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grpId="0" nodeType="clickEffect">
                                  <p:stCondLst>
                                    <p:cond delay="0"/>
                                  </p:stCondLst>
                                  <p:iterate type="lt">
                                    <p:tmPct val="4000"/>
                                  </p:iterate>
                                  <p:childTnLst>
                                    <p:set>
                                      <p:cBhvr override="childStyle">
                                        <p:cTn id="6" dur="500" fill="hold"/>
                                        <p:tgtEl>
                                          <p:spTgt spid="12"/>
                                        </p:tgtEl>
                                        <p:attrNameLst>
                                          <p:attrName>style.color</p:attrName>
                                        </p:attrNameLst>
                                      </p:cBhvr>
                                      <p:to>
                                        <p:clrVal>
                                          <a:schemeClr val="accent2"/>
                                        </p:clrVal>
                                      </p:to>
                                    </p:set>
                                    <p:set>
                                      <p:cBhvr>
                                        <p:cTn id="7" dur="500" fill="hold"/>
                                        <p:tgtEl>
                                          <p:spTgt spid="12"/>
                                        </p:tgtEl>
                                        <p:attrNameLst>
                                          <p:attrName>fillcolor</p:attrName>
                                        </p:attrNameLst>
                                      </p:cBhvr>
                                      <p:to>
                                        <p:clrVal>
                                          <a:schemeClr val="accent2"/>
                                        </p:clrVal>
                                      </p:to>
                                    </p:set>
                                    <p:set>
                                      <p:cBhvr>
                                        <p:cTn id="8" dur="500" fill="hold"/>
                                        <p:tgtEl>
                                          <p:spTgt spid="12"/>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51</a:t>
            </a:fld>
            <a:endParaRPr lang="en-GB"/>
          </a:p>
        </p:txBody>
      </p:sp>
      <p:sp>
        <p:nvSpPr>
          <p:cNvPr id="2" name="Rectangle 1"/>
          <p:cNvSpPr/>
          <p:nvPr/>
        </p:nvSpPr>
        <p:spPr>
          <a:xfrm>
            <a:off x="773776" y="762028"/>
            <a:ext cx="7560840" cy="487506"/>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MULTIPLE CHOICE QUESTIONS</a:t>
            </a:r>
          </a:p>
        </p:txBody>
      </p:sp>
      <p:sp>
        <p:nvSpPr>
          <p:cNvPr id="3" name="Rectangle 2"/>
          <p:cNvSpPr/>
          <p:nvPr/>
        </p:nvSpPr>
        <p:spPr>
          <a:xfrm>
            <a:off x="770368" y="1740774"/>
            <a:ext cx="7326560" cy="369332"/>
          </a:xfrm>
          <a:prstGeom prst="rect">
            <a:avLst/>
          </a:prstGeom>
        </p:spPr>
        <p:txBody>
          <a:bodyPr wrap="square">
            <a:spAutoFit/>
          </a:bodyPr>
          <a:lstStyle/>
          <a:p>
            <a:r>
              <a:rPr lang="en-GB" dirty="0" smtClean="0"/>
              <a:t>Which of these activities does not take the BREEAM assessor? </a:t>
            </a:r>
            <a:endParaRPr lang="en-GB" dirty="0"/>
          </a:p>
        </p:txBody>
      </p:sp>
      <p:sp>
        <p:nvSpPr>
          <p:cNvPr id="4" name="TextBox 3"/>
          <p:cNvSpPr txBox="1"/>
          <p:nvPr/>
        </p:nvSpPr>
        <p:spPr>
          <a:xfrm>
            <a:off x="773776" y="3212976"/>
            <a:ext cx="7326616" cy="369332"/>
          </a:xfrm>
          <a:prstGeom prst="rect">
            <a:avLst/>
          </a:prstGeom>
          <a:noFill/>
        </p:spPr>
        <p:txBody>
          <a:bodyPr wrap="square" rtlCol="0">
            <a:spAutoFit/>
          </a:bodyPr>
          <a:lstStyle/>
          <a:p>
            <a:r>
              <a:rPr lang="en-GB" dirty="0" smtClean="0"/>
              <a:t>A. Produce and provide the required information and evidence </a:t>
            </a:r>
            <a:endParaRPr lang="en-GB" dirty="0"/>
          </a:p>
        </p:txBody>
      </p:sp>
      <p:sp>
        <p:nvSpPr>
          <p:cNvPr id="12" name="TextBox 11"/>
          <p:cNvSpPr txBox="1"/>
          <p:nvPr/>
        </p:nvSpPr>
        <p:spPr>
          <a:xfrm>
            <a:off x="770312" y="3632620"/>
            <a:ext cx="7326616" cy="369332"/>
          </a:xfrm>
          <a:prstGeom prst="rect">
            <a:avLst/>
          </a:prstGeom>
          <a:noFill/>
        </p:spPr>
        <p:txBody>
          <a:bodyPr wrap="square" rtlCol="0">
            <a:spAutoFit/>
          </a:bodyPr>
          <a:lstStyle/>
          <a:p>
            <a:r>
              <a:rPr lang="en-GB" dirty="0" smtClean="0"/>
              <a:t>B. Gather information and evidence (make a list) </a:t>
            </a:r>
            <a:endParaRPr lang="en-GB" dirty="0"/>
          </a:p>
        </p:txBody>
      </p:sp>
      <p:sp>
        <p:nvSpPr>
          <p:cNvPr id="13" name="TextBox 12"/>
          <p:cNvSpPr txBox="1"/>
          <p:nvPr/>
        </p:nvSpPr>
        <p:spPr>
          <a:xfrm>
            <a:off x="770312" y="4131180"/>
            <a:ext cx="7326616" cy="369332"/>
          </a:xfrm>
          <a:prstGeom prst="rect">
            <a:avLst/>
          </a:prstGeom>
          <a:noFill/>
        </p:spPr>
        <p:txBody>
          <a:bodyPr wrap="square" rtlCol="0">
            <a:spAutoFit/>
          </a:bodyPr>
          <a:lstStyle/>
          <a:p>
            <a:r>
              <a:rPr lang="en-GB" dirty="0" smtClean="0"/>
              <a:t>C. Rely on the information provided </a:t>
            </a:r>
            <a:endParaRPr lang="en-GB" dirty="0"/>
          </a:p>
        </p:txBody>
      </p:sp>
      <p:sp>
        <p:nvSpPr>
          <p:cNvPr id="14" name="TextBox 13"/>
          <p:cNvSpPr txBox="1"/>
          <p:nvPr/>
        </p:nvSpPr>
        <p:spPr>
          <a:xfrm>
            <a:off x="777200" y="4599997"/>
            <a:ext cx="7326616" cy="369332"/>
          </a:xfrm>
          <a:prstGeom prst="rect">
            <a:avLst/>
          </a:prstGeom>
          <a:noFill/>
        </p:spPr>
        <p:txBody>
          <a:bodyPr wrap="square" rtlCol="0">
            <a:spAutoFit/>
          </a:bodyPr>
          <a:lstStyle/>
          <a:p>
            <a:r>
              <a:rPr lang="en-GB" dirty="0" smtClean="0"/>
              <a:t>D. Interpret this information for the assessment objectives. </a:t>
            </a:r>
            <a:endParaRPr lang="en-GB" dirty="0"/>
          </a:p>
        </p:txBody>
      </p:sp>
      <p:grpSp>
        <p:nvGrpSpPr>
          <p:cNvPr id="15" name="Group 7"/>
          <p:cNvGrpSpPr/>
          <p:nvPr/>
        </p:nvGrpSpPr>
        <p:grpSpPr>
          <a:xfrm>
            <a:off x="1149" y="66530"/>
            <a:ext cx="9035406" cy="683568"/>
            <a:chOff x="1149" y="66530"/>
            <a:chExt cx="9035406" cy="683568"/>
          </a:xfrm>
        </p:grpSpPr>
        <p:pic>
          <p:nvPicPr>
            <p:cNvPr id="1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2"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23"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24"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519335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grpId="0" nodeType="clickEffect">
                                  <p:stCondLst>
                                    <p:cond delay="0"/>
                                  </p:stCondLst>
                                  <p:iterate type="lt">
                                    <p:tmPct val="4000"/>
                                  </p:iterate>
                                  <p:childTnLst>
                                    <p:set>
                                      <p:cBhvr override="childStyle">
                                        <p:cTn id="6" dur="500" fill="hold"/>
                                        <p:tgtEl>
                                          <p:spTgt spid="4"/>
                                        </p:tgtEl>
                                        <p:attrNameLst>
                                          <p:attrName>style.color</p:attrName>
                                        </p:attrNameLst>
                                      </p:cBhvr>
                                      <p:to>
                                        <p:clrVal>
                                          <a:schemeClr val="accent2"/>
                                        </p:clrVal>
                                      </p:to>
                                    </p:set>
                                    <p:set>
                                      <p:cBhvr>
                                        <p:cTn id="7" dur="500" fill="hold"/>
                                        <p:tgtEl>
                                          <p:spTgt spid="4"/>
                                        </p:tgtEl>
                                        <p:attrNameLst>
                                          <p:attrName>fillcolor</p:attrName>
                                        </p:attrNameLst>
                                      </p:cBhvr>
                                      <p:to>
                                        <p:clrVal>
                                          <a:schemeClr val="accent2"/>
                                        </p:clrVal>
                                      </p:to>
                                    </p:set>
                                    <p:set>
                                      <p:cBhvr>
                                        <p:cTn id="8" dur="500" fill="hold"/>
                                        <p:tgtEl>
                                          <p:spTgt spid="4"/>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52</a:t>
            </a:fld>
            <a:endParaRPr lang="en-GB"/>
          </a:p>
        </p:txBody>
      </p:sp>
      <p:sp>
        <p:nvSpPr>
          <p:cNvPr id="2" name="Rectangle 1"/>
          <p:cNvSpPr/>
          <p:nvPr/>
        </p:nvSpPr>
        <p:spPr>
          <a:xfrm>
            <a:off x="773776" y="762028"/>
            <a:ext cx="7560840" cy="487506"/>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CATEGORIES AND ISSUES</a:t>
            </a:r>
          </a:p>
        </p:txBody>
      </p:sp>
      <p:sp>
        <p:nvSpPr>
          <p:cNvPr id="5" name="TextBox 4"/>
          <p:cNvSpPr txBox="1"/>
          <p:nvPr/>
        </p:nvSpPr>
        <p:spPr>
          <a:xfrm>
            <a:off x="467544" y="1484784"/>
            <a:ext cx="4104456" cy="5201424"/>
          </a:xfrm>
          <a:prstGeom prst="rect">
            <a:avLst/>
          </a:prstGeom>
          <a:noFill/>
        </p:spPr>
        <p:txBody>
          <a:bodyPr wrap="square" rtlCol="0">
            <a:spAutoFit/>
          </a:bodyPr>
          <a:lstStyle/>
          <a:p>
            <a:pPr>
              <a:spcBef>
                <a:spcPts val="1200"/>
              </a:spcBef>
            </a:pPr>
            <a:r>
              <a:rPr lang="en-GB" sz="2800" dirty="0" smtClean="0"/>
              <a:t>HEALTH AND WELL BEING</a:t>
            </a:r>
          </a:p>
          <a:p>
            <a:pPr>
              <a:spcBef>
                <a:spcPts val="1200"/>
              </a:spcBef>
            </a:pPr>
            <a:r>
              <a:rPr lang="en-GB" sz="2800" dirty="0" smtClean="0"/>
              <a:t>MATERIALS</a:t>
            </a:r>
          </a:p>
          <a:p>
            <a:pPr>
              <a:spcBef>
                <a:spcPts val="1200"/>
              </a:spcBef>
            </a:pPr>
            <a:r>
              <a:rPr lang="en-GB" sz="2800" dirty="0" smtClean="0"/>
              <a:t>MANAGEMENT</a:t>
            </a:r>
          </a:p>
          <a:p>
            <a:pPr>
              <a:spcBef>
                <a:spcPts val="1200"/>
              </a:spcBef>
            </a:pPr>
            <a:r>
              <a:rPr lang="en-GB" sz="2800" dirty="0" smtClean="0"/>
              <a:t>POLLUTION</a:t>
            </a:r>
          </a:p>
          <a:p>
            <a:pPr>
              <a:spcBef>
                <a:spcPts val="1200"/>
              </a:spcBef>
            </a:pPr>
            <a:r>
              <a:rPr lang="en-GB" sz="2800" dirty="0" smtClean="0"/>
              <a:t>LAND USE AND ECOLOGY</a:t>
            </a:r>
          </a:p>
          <a:p>
            <a:pPr>
              <a:spcBef>
                <a:spcPts val="1200"/>
              </a:spcBef>
            </a:pPr>
            <a:r>
              <a:rPr lang="en-GB" sz="2800" dirty="0" smtClean="0"/>
              <a:t>TRANSPORT</a:t>
            </a:r>
          </a:p>
          <a:p>
            <a:pPr>
              <a:spcBef>
                <a:spcPts val="1200"/>
              </a:spcBef>
            </a:pPr>
            <a:r>
              <a:rPr lang="en-GB" sz="2800" dirty="0" smtClean="0"/>
              <a:t>ENERGY</a:t>
            </a:r>
          </a:p>
          <a:p>
            <a:pPr>
              <a:spcBef>
                <a:spcPts val="1200"/>
              </a:spcBef>
            </a:pPr>
            <a:r>
              <a:rPr lang="en-GB" sz="2800" dirty="0" smtClean="0"/>
              <a:t>WASTE </a:t>
            </a:r>
          </a:p>
          <a:p>
            <a:pPr>
              <a:spcBef>
                <a:spcPts val="1200"/>
              </a:spcBef>
            </a:pPr>
            <a:r>
              <a:rPr lang="en-GB" sz="2800" dirty="0" smtClean="0"/>
              <a:t>WATER</a:t>
            </a:r>
            <a:endParaRPr lang="en-GB" sz="2800" dirty="0"/>
          </a:p>
        </p:txBody>
      </p:sp>
      <p:sp>
        <p:nvSpPr>
          <p:cNvPr id="6" name="TextBox 5"/>
          <p:cNvSpPr txBox="1"/>
          <p:nvPr/>
        </p:nvSpPr>
        <p:spPr>
          <a:xfrm>
            <a:off x="5761904" y="1638777"/>
            <a:ext cx="3240360" cy="461665"/>
          </a:xfrm>
          <a:prstGeom prst="rect">
            <a:avLst/>
          </a:prstGeom>
          <a:noFill/>
        </p:spPr>
        <p:txBody>
          <a:bodyPr wrap="square" rtlCol="0">
            <a:spAutoFit/>
          </a:bodyPr>
          <a:lstStyle/>
          <a:p>
            <a:r>
              <a:rPr lang="en-GB" sz="2400" dirty="0" smtClean="0"/>
              <a:t>ENERGY MONITORING</a:t>
            </a:r>
            <a:endParaRPr lang="en-GB" sz="2400" dirty="0"/>
          </a:p>
        </p:txBody>
      </p:sp>
      <p:sp>
        <p:nvSpPr>
          <p:cNvPr id="16" name="TextBox 15"/>
          <p:cNvSpPr txBox="1"/>
          <p:nvPr/>
        </p:nvSpPr>
        <p:spPr>
          <a:xfrm>
            <a:off x="5761904" y="2585328"/>
            <a:ext cx="3240360" cy="461665"/>
          </a:xfrm>
          <a:prstGeom prst="rect">
            <a:avLst/>
          </a:prstGeom>
          <a:noFill/>
        </p:spPr>
        <p:txBody>
          <a:bodyPr wrap="square" rtlCol="0">
            <a:spAutoFit/>
          </a:bodyPr>
          <a:lstStyle/>
          <a:p>
            <a:r>
              <a:rPr lang="en-GB" sz="2400" dirty="0" smtClean="0"/>
              <a:t>WATER LEAK DETECTION</a:t>
            </a:r>
            <a:endParaRPr lang="en-GB" sz="2400" dirty="0"/>
          </a:p>
        </p:txBody>
      </p:sp>
      <p:sp>
        <p:nvSpPr>
          <p:cNvPr id="22" name="TextBox 21"/>
          <p:cNvSpPr txBox="1"/>
          <p:nvPr/>
        </p:nvSpPr>
        <p:spPr>
          <a:xfrm>
            <a:off x="5761904" y="3640395"/>
            <a:ext cx="3240360" cy="461665"/>
          </a:xfrm>
          <a:prstGeom prst="rect">
            <a:avLst/>
          </a:prstGeom>
          <a:noFill/>
        </p:spPr>
        <p:txBody>
          <a:bodyPr wrap="square" rtlCol="0">
            <a:spAutoFit/>
          </a:bodyPr>
          <a:lstStyle/>
          <a:p>
            <a:r>
              <a:rPr lang="en-GB" sz="2400" dirty="0" smtClean="0"/>
              <a:t>THERMAL COMFORT</a:t>
            </a:r>
            <a:endParaRPr lang="en-GB" sz="2400" dirty="0"/>
          </a:p>
        </p:txBody>
      </p:sp>
      <p:sp>
        <p:nvSpPr>
          <p:cNvPr id="23" name="TextBox 22"/>
          <p:cNvSpPr txBox="1"/>
          <p:nvPr/>
        </p:nvSpPr>
        <p:spPr>
          <a:xfrm>
            <a:off x="5761904" y="4695462"/>
            <a:ext cx="3562624" cy="461665"/>
          </a:xfrm>
          <a:prstGeom prst="rect">
            <a:avLst/>
          </a:prstGeom>
          <a:noFill/>
        </p:spPr>
        <p:txBody>
          <a:bodyPr wrap="square" rtlCol="0">
            <a:spAutoFit/>
          </a:bodyPr>
          <a:lstStyle/>
          <a:p>
            <a:r>
              <a:rPr lang="en-GB" sz="2400" dirty="0" smtClean="0"/>
              <a:t>PROXIMITY TO AMENITIES</a:t>
            </a:r>
            <a:endParaRPr lang="en-GB" sz="2400" dirty="0"/>
          </a:p>
        </p:txBody>
      </p:sp>
      <p:sp>
        <p:nvSpPr>
          <p:cNvPr id="24" name="TextBox 23"/>
          <p:cNvSpPr txBox="1"/>
          <p:nvPr/>
        </p:nvSpPr>
        <p:spPr>
          <a:xfrm>
            <a:off x="5761904" y="5750529"/>
            <a:ext cx="3240360" cy="461665"/>
          </a:xfrm>
          <a:prstGeom prst="rect">
            <a:avLst/>
          </a:prstGeom>
          <a:noFill/>
        </p:spPr>
        <p:txBody>
          <a:bodyPr wrap="square" rtlCol="0">
            <a:spAutoFit/>
          </a:bodyPr>
          <a:lstStyle/>
          <a:p>
            <a:r>
              <a:rPr lang="en-GB" sz="2400" dirty="0" smtClean="0"/>
              <a:t>INSULATION</a:t>
            </a:r>
            <a:endParaRPr lang="en-GB" sz="2400" dirty="0"/>
          </a:p>
        </p:txBody>
      </p:sp>
      <p:grpSp>
        <p:nvGrpSpPr>
          <p:cNvPr id="26" name="Group 7"/>
          <p:cNvGrpSpPr/>
          <p:nvPr/>
        </p:nvGrpSpPr>
        <p:grpSpPr>
          <a:xfrm>
            <a:off x="1149" y="66530"/>
            <a:ext cx="9035406" cy="683568"/>
            <a:chOff x="1149" y="66530"/>
            <a:chExt cx="9035406" cy="683568"/>
          </a:xfrm>
        </p:grpSpPr>
        <p:pic>
          <p:nvPicPr>
            <p:cNvPr id="2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0"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31"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3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66403841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53</a:t>
            </a:fld>
            <a:endParaRPr lang="en-GB"/>
          </a:p>
        </p:txBody>
      </p:sp>
      <p:sp>
        <p:nvSpPr>
          <p:cNvPr id="2" name="Rectangle 1"/>
          <p:cNvSpPr/>
          <p:nvPr/>
        </p:nvSpPr>
        <p:spPr>
          <a:xfrm>
            <a:off x="773776" y="762028"/>
            <a:ext cx="7560840" cy="487506"/>
          </a:xfrm>
          <a:prstGeom prst="rect">
            <a:avLst/>
          </a:prstGeom>
        </p:spPr>
        <p:txBody>
          <a:bodyPr wrap="square">
            <a:spAutoFit/>
          </a:bodyPr>
          <a:lstStyle/>
          <a:p>
            <a:pPr>
              <a:lnSpc>
                <a:spcPct val="107000"/>
              </a:lnSpc>
              <a:spcAft>
                <a:spcPts val="800"/>
              </a:spcAft>
            </a:pPr>
            <a:r>
              <a:rPr lang="en-GB" sz="2400" b="1" dirty="0" smtClean="0">
                <a:latin typeface="Calibri" panose="020F0502020204030204" pitchFamily="34" charset="0"/>
                <a:ea typeface="Calibri" panose="020F0502020204030204" pitchFamily="34" charset="0"/>
                <a:cs typeface="Times New Roman" panose="02020603050405020304" pitchFamily="18" charset="0"/>
              </a:rPr>
              <a:t>CATEGORIES AND ISSUES</a:t>
            </a:r>
          </a:p>
        </p:txBody>
      </p:sp>
      <p:sp>
        <p:nvSpPr>
          <p:cNvPr id="5" name="TextBox 4"/>
          <p:cNvSpPr txBox="1"/>
          <p:nvPr/>
        </p:nvSpPr>
        <p:spPr>
          <a:xfrm>
            <a:off x="467544" y="1484784"/>
            <a:ext cx="4104456" cy="5201424"/>
          </a:xfrm>
          <a:prstGeom prst="rect">
            <a:avLst/>
          </a:prstGeom>
          <a:noFill/>
        </p:spPr>
        <p:txBody>
          <a:bodyPr wrap="square" rtlCol="0">
            <a:spAutoFit/>
          </a:bodyPr>
          <a:lstStyle/>
          <a:p>
            <a:pPr>
              <a:spcBef>
                <a:spcPts val="1200"/>
              </a:spcBef>
            </a:pPr>
            <a:r>
              <a:rPr lang="en-GB" sz="2800" dirty="0" smtClean="0"/>
              <a:t>HEALTH AND WELL BEING</a:t>
            </a:r>
          </a:p>
          <a:p>
            <a:pPr>
              <a:spcBef>
                <a:spcPts val="1200"/>
              </a:spcBef>
            </a:pPr>
            <a:r>
              <a:rPr lang="en-GB" sz="2800" dirty="0" smtClean="0"/>
              <a:t>MATERIALS</a:t>
            </a:r>
          </a:p>
          <a:p>
            <a:pPr>
              <a:spcBef>
                <a:spcPts val="1200"/>
              </a:spcBef>
            </a:pPr>
            <a:r>
              <a:rPr lang="en-GB" sz="2800" dirty="0" smtClean="0"/>
              <a:t>MANAGEMENT</a:t>
            </a:r>
          </a:p>
          <a:p>
            <a:pPr>
              <a:spcBef>
                <a:spcPts val="1200"/>
              </a:spcBef>
            </a:pPr>
            <a:r>
              <a:rPr lang="en-GB" sz="2800" dirty="0" smtClean="0"/>
              <a:t>POLLUTION</a:t>
            </a:r>
          </a:p>
          <a:p>
            <a:pPr>
              <a:spcBef>
                <a:spcPts val="1200"/>
              </a:spcBef>
            </a:pPr>
            <a:r>
              <a:rPr lang="en-GB" sz="2800" dirty="0" smtClean="0"/>
              <a:t>LAND USE AND ECOLOGY</a:t>
            </a:r>
          </a:p>
          <a:p>
            <a:pPr>
              <a:spcBef>
                <a:spcPts val="1200"/>
              </a:spcBef>
            </a:pPr>
            <a:r>
              <a:rPr lang="en-GB" sz="2800" dirty="0" smtClean="0"/>
              <a:t>TRANSPORT</a:t>
            </a:r>
          </a:p>
          <a:p>
            <a:pPr>
              <a:spcBef>
                <a:spcPts val="1200"/>
              </a:spcBef>
            </a:pPr>
            <a:r>
              <a:rPr lang="en-GB" sz="2800" dirty="0" smtClean="0"/>
              <a:t>ENERGY</a:t>
            </a:r>
          </a:p>
          <a:p>
            <a:pPr>
              <a:spcBef>
                <a:spcPts val="1200"/>
              </a:spcBef>
            </a:pPr>
            <a:r>
              <a:rPr lang="en-GB" sz="2800" dirty="0" smtClean="0"/>
              <a:t>WASTE </a:t>
            </a:r>
          </a:p>
          <a:p>
            <a:pPr>
              <a:spcBef>
                <a:spcPts val="1200"/>
              </a:spcBef>
            </a:pPr>
            <a:r>
              <a:rPr lang="en-GB" sz="2800" dirty="0" smtClean="0"/>
              <a:t>WATER</a:t>
            </a:r>
            <a:endParaRPr lang="en-GB" sz="2800" dirty="0"/>
          </a:p>
        </p:txBody>
      </p:sp>
      <p:sp>
        <p:nvSpPr>
          <p:cNvPr id="6" name="TextBox 5"/>
          <p:cNvSpPr txBox="1"/>
          <p:nvPr/>
        </p:nvSpPr>
        <p:spPr>
          <a:xfrm>
            <a:off x="5761904" y="1638777"/>
            <a:ext cx="3240360" cy="461665"/>
          </a:xfrm>
          <a:prstGeom prst="rect">
            <a:avLst/>
          </a:prstGeom>
          <a:noFill/>
        </p:spPr>
        <p:txBody>
          <a:bodyPr wrap="square" rtlCol="0">
            <a:spAutoFit/>
          </a:bodyPr>
          <a:lstStyle/>
          <a:p>
            <a:r>
              <a:rPr lang="en-GB" sz="2400" dirty="0" smtClean="0"/>
              <a:t>RECYCLED AGGREGATES</a:t>
            </a:r>
            <a:endParaRPr lang="en-GB" sz="2400" dirty="0"/>
          </a:p>
        </p:txBody>
      </p:sp>
      <p:sp>
        <p:nvSpPr>
          <p:cNvPr id="16" name="TextBox 15"/>
          <p:cNvSpPr txBox="1"/>
          <p:nvPr/>
        </p:nvSpPr>
        <p:spPr>
          <a:xfrm>
            <a:off x="5761904" y="2585328"/>
            <a:ext cx="3240360" cy="830997"/>
          </a:xfrm>
          <a:prstGeom prst="rect">
            <a:avLst/>
          </a:prstGeom>
          <a:noFill/>
        </p:spPr>
        <p:txBody>
          <a:bodyPr wrap="square" rtlCol="0">
            <a:spAutoFit/>
          </a:bodyPr>
          <a:lstStyle/>
          <a:p>
            <a:r>
              <a:rPr lang="en-GB" sz="2400" dirty="0" smtClean="0"/>
              <a:t>DESIGN FOR DURABILITY AND RESILIENCE</a:t>
            </a:r>
            <a:endParaRPr lang="en-GB" sz="2400" dirty="0"/>
          </a:p>
        </p:txBody>
      </p:sp>
      <p:sp>
        <p:nvSpPr>
          <p:cNvPr id="22" name="TextBox 21"/>
          <p:cNvSpPr txBox="1"/>
          <p:nvPr/>
        </p:nvSpPr>
        <p:spPr>
          <a:xfrm>
            <a:off x="5761904" y="3640395"/>
            <a:ext cx="3240360" cy="461665"/>
          </a:xfrm>
          <a:prstGeom prst="rect">
            <a:avLst/>
          </a:prstGeom>
          <a:noFill/>
        </p:spPr>
        <p:txBody>
          <a:bodyPr wrap="square" rtlCol="0">
            <a:spAutoFit/>
          </a:bodyPr>
          <a:lstStyle/>
          <a:p>
            <a:r>
              <a:rPr lang="en-GB" sz="2400" dirty="0" smtClean="0"/>
              <a:t>LIFE CYCLE COST</a:t>
            </a:r>
            <a:endParaRPr lang="en-GB" sz="2400" dirty="0"/>
          </a:p>
        </p:txBody>
      </p:sp>
      <p:sp>
        <p:nvSpPr>
          <p:cNvPr id="23" name="TextBox 22"/>
          <p:cNvSpPr txBox="1"/>
          <p:nvPr/>
        </p:nvSpPr>
        <p:spPr>
          <a:xfrm>
            <a:off x="5761904" y="4695462"/>
            <a:ext cx="3562624" cy="461665"/>
          </a:xfrm>
          <a:prstGeom prst="rect">
            <a:avLst/>
          </a:prstGeom>
          <a:noFill/>
        </p:spPr>
        <p:txBody>
          <a:bodyPr wrap="square" rtlCol="0">
            <a:spAutoFit/>
          </a:bodyPr>
          <a:lstStyle/>
          <a:p>
            <a:r>
              <a:rPr lang="en-GB" sz="2400" dirty="0" smtClean="0"/>
              <a:t>VISUAL COMFORT</a:t>
            </a:r>
            <a:endParaRPr lang="en-GB" sz="2400" dirty="0"/>
          </a:p>
        </p:txBody>
      </p:sp>
      <p:sp>
        <p:nvSpPr>
          <p:cNvPr id="24" name="TextBox 23"/>
          <p:cNvSpPr txBox="1"/>
          <p:nvPr/>
        </p:nvSpPr>
        <p:spPr>
          <a:xfrm>
            <a:off x="5761904" y="5750529"/>
            <a:ext cx="3240360" cy="830997"/>
          </a:xfrm>
          <a:prstGeom prst="rect">
            <a:avLst/>
          </a:prstGeom>
          <a:noFill/>
        </p:spPr>
        <p:txBody>
          <a:bodyPr wrap="square" rtlCol="0">
            <a:spAutoFit/>
          </a:bodyPr>
          <a:lstStyle/>
          <a:p>
            <a:r>
              <a:rPr lang="en-GB" sz="2400" dirty="0" smtClean="0"/>
              <a:t>IMPACT OF REFRIGERANTS</a:t>
            </a:r>
            <a:endParaRPr lang="en-GB" sz="2400" dirty="0"/>
          </a:p>
        </p:txBody>
      </p:sp>
      <p:grpSp>
        <p:nvGrpSpPr>
          <p:cNvPr id="26" name="Group 7"/>
          <p:cNvGrpSpPr/>
          <p:nvPr/>
        </p:nvGrpSpPr>
        <p:grpSpPr>
          <a:xfrm>
            <a:off x="1149" y="66530"/>
            <a:ext cx="9035406" cy="683568"/>
            <a:chOff x="1149" y="66530"/>
            <a:chExt cx="9035406" cy="683568"/>
          </a:xfrm>
        </p:grpSpPr>
        <p:pic>
          <p:nvPicPr>
            <p:cNvPr id="2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0" name="Rectangle 5"/>
            <p:cNvSpPr/>
            <p:nvPr/>
          </p:nvSpPr>
          <p:spPr>
            <a:xfrm>
              <a:off x="683998" y="82478"/>
              <a:ext cx="8351779" cy="45719"/>
            </a:xfrm>
            <a:prstGeom prst="rect">
              <a:avLst/>
            </a:prstGeom>
            <a:solidFill>
              <a:sysClr val="windowText" lastClr="00000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a:ea typeface="+mn-ea"/>
                <a:cs typeface="+mn-cs"/>
              </a:endParaRPr>
            </a:p>
          </p:txBody>
        </p:sp>
        <p:sp>
          <p:nvSpPr>
            <p:cNvPr id="31" name="Rectangle 6"/>
            <p:cNvSpPr/>
            <p:nvPr/>
          </p:nvSpPr>
          <p:spPr>
            <a:xfrm>
              <a:off x="684717" y="138500"/>
              <a:ext cx="8351779" cy="269813"/>
            </a:xfrm>
            <a:prstGeom prst="rect">
              <a:avLst/>
            </a:prstGeom>
            <a:solidFill>
              <a:srgbClr val="FFE885"/>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400" b="1" kern="0" dirty="0" smtClean="0">
                  <a:solidFill>
                    <a:srgbClr val="0070C0"/>
                  </a:solidFill>
                  <a:latin typeface="Calibri"/>
                </a:rPr>
                <a:t>BREEAM CERTIFICATE</a:t>
              </a:r>
              <a:endParaRPr kumimoji="0" lang="en-GB" sz="1400" b="1" i="0" u="none" strike="noStrike" kern="0" cap="none" spc="0" normalizeH="0" baseline="0" noProof="0" dirty="0" smtClean="0">
                <a:ln>
                  <a:noFill/>
                </a:ln>
                <a:solidFill>
                  <a:srgbClr val="0070C0"/>
                </a:solidFill>
                <a:effectLst/>
                <a:uLnTx/>
                <a:uFillTx/>
                <a:latin typeface="Calibri"/>
                <a:ea typeface="+mn-ea"/>
                <a:cs typeface="+mn-cs"/>
              </a:endParaRPr>
            </a:p>
          </p:txBody>
        </p:sp>
        <p:pic>
          <p:nvPicPr>
            <p:cNvPr id="3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476804474"/>
      </p:ext>
    </p:extLst>
  </p:cSld>
  <p:clrMapOvr>
    <a:masterClrMapping/>
  </p:clrMapOvr>
  <p:timing>
    <p:tnLst>
      <p:par>
        <p:cTn id="1" dur="indefinite" restart="never" nodeType="tmRoot"/>
      </p:par>
    </p:tnLst>
  </p:timing>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1164</TotalTime>
  <Words>2737</Words>
  <Application>Microsoft Office PowerPoint</Application>
  <PresentationFormat>On-screen Show (4:3)</PresentationFormat>
  <Paragraphs>674</Paragraphs>
  <Slides>53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53</vt:i4>
      </vt:variant>
    </vt:vector>
  </HeadingPairs>
  <TitlesOfParts>
    <vt:vector size="59" baseType="lpstr">
      <vt:lpstr>Arial</vt:lpstr>
      <vt:lpstr>Calibri</vt:lpstr>
      <vt:lpstr>Courier New</vt:lpstr>
      <vt:lpstr>Times New Roman</vt:lpstr>
      <vt:lpstr>Wingdings</vt:lpstr>
      <vt:lpstr>Tema de 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Juanan</dc:creator>
  <cp:lastModifiedBy>Juan Ferriz-Papi</cp:lastModifiedBy>
  <cp:revision>42</cp:revision>
  <dcterms:created xsi:type="dcterms:W3CDTF">2012-02-06T19:36:31Z</dcterms:created>
  <dcterms:modified xsi:type="dcterms:W3CDTF">2019-03-05T10:01:12Z</dcterms:modified>
</cp:coreProperties>
</file>