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5C3E3"/>
    <a:srgbClr val="F018D6"/>
    <a:srgbClr val="F896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>
        <p:scale>
          <a:sx n="110" d="100"/>
          <a:sy n="110" d="100"/>
        </p:scale>
        <p:origin x="1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5" indent="0" algn="ctr">
              <a:buNone/>
              <a:defRPr sz="1500"/>
            </a:lvl2pPr>
            <a:lvl3pPr marL="685808" indent="0" algn="ctr">
              <a:buNone/>
              <a:defRPr sz="1350"/>
            </a:lvl3pPr>
            <a:lvl4pPr marL="1028713" indent="0" algn="ctr">
              <a:buNone/>
              <a:defRPr sz="1200"/>
            </a:lvl4pPr>
            <a:lvl5pPr marL="1371617" indent="0" algn="ctr">
              <a:buNone/>
              <a:defRPr sz="1200"/>
            </a:lvl5pPr>
            <a:lvl6pPr marL="1714521" indent="0" algn="ctr">
              <a:buNone/>
              <a:defRPr sz="1200"/>
            </a:lvl6pPr>
            <a:lvl7pPr marL="2057426" indent="0" algn="ctr">
              <a:buNone/>
              <a:defRPr sz="1200"/>
            </a:lvl7pPr>
            <a:lvl8pPr marL="2400330" indent="0" algn="ctr">
              <a:buNone/>
              <a:defRPr sz="1200"/>
            </a:lvl8pPr>
            <a:lvl9pPr marL="2743234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269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677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7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7" y="8159050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8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1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1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21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2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3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34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221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50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6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2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5" indent="0">
              <a:buNone/>
              <a:defRPr sz="1500" b="1"/>
            </a:lvl2pPr>
            <a:lvl3pPr marL="685808" indent="0">
              <a:buNone/>
              <a:defRPr sz="1350" b="1"/>
            </a:lvl3pPr>
            <a:lvl4pPr marL="1028713" indent="0">
              <a:buNone/>
              <a:defRPr sz="1200" b="1"/>
            </a:lvl4pPr>
            <a:lvl5pPr marL="1371617" indent="0">
              <a:buNone/>
              <a:defRPr sz="1200" b="1"/>
            </a:lvl5pPr>
            <a:lvl6pPr marL="1714521" indent="0">
              <a:buNone/>
              <a:defRPr sz="1200" b="1"/>
            </a:lvl6pPr>
            <a:lvl7pPr marL="2057426" indent="0">
              <a:buNone/>
              <a:defRPr sz="1200" b="1"/>
            </a:lvl7pPr>
            <a:lvl8pPr marL="2400330" indent="0">
              <a:buNone/>
              <a:defRPr sz="1200" b="1"/>
            </a:lvl8pPr>
            <a:lvl9pPr marL="2743234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2" y="4453468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4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5" indent="0">
              <a:buNone/>
              <a:defRPr sz="1500" b="1"/>
            </a:lvl2pPr>
            <a:lvl3pPr marL="685808" indent="0">
              <a:buNone/>
              <a:defRPr sz="1350" b="1"/>
            </a:lvl3pPr>
            <a:lvl4pPr marL="1028713" indent="0">
              <a:buNone/>
              <a:defRPr sz="1200" b="1"/>
            </a:lvl4pPr>
            <a:lvl5pPr marL="1371617" indent="0">
              <a:buNone/>
              <a:defRPr sz="1200" b="1"/>
            </a:lvl5pPr>
            <a:lvl6pPr marL="1714521" indent="0">
              <a:buNone/>
              <a:defRPr sz="1200" b="1"/>
            </a:lvl6pPr>
            <a:lvl7pPr marL="2057426" indent="0">
              <a:buNone/>
              <a:defRPr sz="1200" b="1"/>
            </a:lvl7pPr>
            <a:lvl8pPr marL="2400330" indent="0">
              <a:buNone/>
              <a:defRPr sz="1200" b="1"/>
            </a:lvl8pPr>
            <a:lvl9pPr marL="2743234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4" y="4453468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343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959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84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4" y="1755427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5" indent="0">
              <a:buNone/>
              <a:defRPr sz="1050"/>
            </a:lvl2pPr>
            <a:lvl3pPr marL="685808" indent="0">
              <a:buNone/>
              <a:defRPr sz="900"/>
            </a:lvl3pPr>
            <a:lvl4pPr marL="1028713" indent="0">
              <a:buNone/>
              <a:defRPr sz="750"/>
            </a:lvl4pPr>
            <a:lvl5pPr marL="1371617" indent="0">
              <a:buNone/>
              <a:defRPr sz="750"/>
            </a:lvl5pPr>
            <a:lvl6pPr marL="1714521" indent="0">
              <a:buNone/>
              <a:defRPr sz="750"/>
            </a:lvl6pPr>
            <a:lvl7pPr marL="2057426" indent="0">
              <a:buNone/>
              <a:defRPr sz="750"/>
            </a:lvl7pPr>
            <a:lvl8pPr marL="2400330" indent="0">
              <a:buNone/>
              <a:defRPr sz="750"/>
            </a:lvl8pPr>
            <a:lvl9pPr marL="2743234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941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4" y="1755427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5" indent="0">
              <a:buNone/>
              <a:defRPr sz="2100"/>
            </a:lvl2pPr>
            <a:lvl3pPr marL="685808" indent="0">
              <a:buNone/>
              <a:defRPr sz="1800"/>
            </a:lvl3pPr>
            <a:lvl4pPr marL="1028713" indent="0">
              <a:buNone/>
              <a:defRPr sz="1500"/>
            </a:lvl4pPr>
            <a:lvl5pPr marL="1371617" indent="0">
              <a:buNone/>
              <a:defRPr sz="1500"/>
            </a:lvl5pPr>
            <a:lvl6pPr marL="1714521" indent="0">
              <a:buNone/>
              <a:defRPr sz="1500"/>
            </a:lvl6pPr>
            <a:lvl7pPr marL="2057426" indent="0">
              <a:buNone/>
              <a:defRPr sz="1500"/>
            </a:lvl7pPr>
            <a:lvl8pPr marL="2400330" indent="0">
              <a:buNone/>
              <a:defRPr sz="1500"/>
            </a:lvl8pPr>
            <a:lvl9pPr marL="2743234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5" indent="0">
              <a:buNone/>
              <a:defRPr sz="1050"/>
            </a:lvl2pPr>
            <a:lvl3pPr marL="685808" indent="0">
              <a:buNone/>
              <a:defRPr sz="900"/>
            </a:lvl3pPr>
            <a:lvl4pPr marL="1028713" indent="0">
              <a:buNone/>
              <a:defRPr sz="750"/>
            </a:lvl4pPr>
            <a:lvl5pPr marL="1371617" indent="0">
              <a:buNone/>
              <a:defRPr sz="750"/>
            </a:lvl5pPr>
            <a:lvl6pPr marL="1714521" indent="0">
              <a:buNone/>
              <a:defRPr sz="750"/>
            </a:lvl6pPr>
            <a:lvl7pPr marL="2057426" indent="0">
              <a:buNone/>
              <a:defRPr sz="750"/>
            </a:lvl7pPr>
            <a:lvl8pPr marL="2400330" indent="0">
              <a:buNone/>
              <a:defRPr sz="750"/>
            </a:lvl8pPr>
            <a:lvl9pPr marL="2743234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449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430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268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9" y="649116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9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2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C5EEB8-D108-41EA-A1AE-C8FA596CAED8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4" y="11300182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2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B64DF6-DE69-4219-81BB-E549D081D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741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8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2" indent="-171452" algn="l" defTabSz="685808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6" indent="-171452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61" indent="-171452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65" indent="-171452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69" indent="-171452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74" indent="-171452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78" indent="-171452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82" indent="-171452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87" indent="-171452" algn="l" defTabSz="685808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8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5" algn="l" defTabSz="685808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8" algn="l" defTabSz="685808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13" algn="l" defTabSz="685808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17" algn="l" defTabSz="685808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21" algn="l" defTabSz="685808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26" algn="l" defTabSz="685808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30" algn="l" defTabSz="685808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34" algn="l" defTabSz="685808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openxmlformats.org/officeDocument/2006/relationships/image" Target="../media/image2.jpeg"/><Relationship Id="rId9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>
            <a:extLst>
              <a:ext uri="{FF2B5EF4-FFF2-40B4-BE49-F238E27FC236}">
                <a16:creationId xmlns:a16="http://schemas.microsoft.com/office/drawing/2014/main" id="{FF205726-FE8D-4C53-98DB-86B4CC137121}"/>
              </a:ext>
            </a:extLst>
          </p:cNvPr>
          <p:cNvSpPr txBox="1"/>
          <p:nvPr/>
        </p:nvSpPr>
        <p:spPr>
          <a:xfrm>
            <a:off x="1144336" y="-48719"/>
            <a:ext cx="5849503" cy="895350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400" b="1" dirty="0">
                <a:ln w="9525" cap="flat" cmpd="sng" algn="ctr">
                  <a:solidFill>
                    <a:srgbClr val="FFFFFF"/>
                  </a:solidFill>
                  <a:prstDash val="solid"/>
                  <a:round/>
                </a:ln>
                <a:solidFill>
                  <a:srgbClr val="000000"/>
                </a:solidFill>
                <a:effectLst>
                  <a:outerShdw blurRad="12700" dist="38100" dir="2700000" algn="tl">
                    <a:schemeClr val="bg1">
                      <a:lumMod val="5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CREATE A WORLD WITHOUT BULLYING</a:t>
            </a:r>
            <a:endParaRPr lang="en-GB" sz="4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6133891F-A494-4289-8501-94EC8214F93F}"/>
              </a:ext>
            </a:extLst>
          </p:cNvPr>
          <p:cNvSpPr txBox="1"/>
          <p:nvPr/>
        </p:nvSpPr>
        <p:spPr>
          <a:xfrm>
            <a:off x="20386" y="1313164"/>
            <a:ext cx="2247900" cy="37147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kern="1200" dirty="0">
                <a:solidFill>
                  <a:srgbClr val="000000"/>
                </a:solidFill>
                <a:effectLst/>
                <a:latin typeface="Agency FB" panose="020B05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BULLYING - </a:t>
            </a:r>
            <a:r>
              <a:rPr lang="en-GB" dirty="0">
                <a:solidFill>
                  <a:srgbClr val="000000"/>
                </a:solidFill>
                <a:latin typeface="Agency FB" panose="020B05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</a:t>
            </a:r>
            <a:r>
              <a:rPr lang="en-GB" kern="1200" dirty="0">
                <a:solidFill>
                  <a:srgbClr val="000000"/>
                </a:solidFill>
                <a:effectLst/>
                <a:latin typeface="Agency FB" panose="020B05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FACTS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3BE0A8-55B3-425B-8F66-E1875C428229}"/>
              </a:ext>
            </a:extLst>
          </p:cNvPr>
          <p:cNvSpPr txBox="1"/>
          <p:nvPr/>
        </p:nvSpPr>
        <p:spPr>
          <a:xfrm>
            <a:off x="4817269" y="3028950"/>
            <a:ext cx="7715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gency FB" panose="020B0503020202020204" pitchFamily="34" charset="0"/>
              </a:rPr>
              <a:t>Broken</a:t>
            </a:r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E11A499B-AA46-4875-9D4C-4350A57C97B6}"/>
              </a:ext>
            </a:extLst>
          </p:cNvPr>
          <p:cNvSpPr/>
          <p:nvPr/>
        </p:nvSpPr>
        <p:spPr>
          <a:xfrm>
            <a:off x="749578" y="1685451"/>
            <a:ext cx="1599565" cy="1243332"/>
          </a:xfrm>
          <a:prstGeom prst="flowChartConnector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Agency FB" panose="020B05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41%</a:t>
            </a:r>
            <a:r>
              <a:rPr lang="en-GB" sz="1600" dirty="0">
                <a:solidFill>
                  <a:srgbClr val="000000"/>
                </a:solidFill>
                <a:effectLst/>
                <a:latin typeface="Agency FB" panose="020B05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Develop social anxiety</a:t>
            </a:r>
            <a:endParaRPr lang="en-GB" sz="1600" dirty="0">
              <a:effectLst/>
              <a:latin typeface="Agency FB" panose="020B0503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CF3D7195-A265-47DB-9614-F90BCF9A7C4E}"/>
              </a:ext>
            </a:extLst>
          </p:cNvPr>
          <p:cNvSpPr/>
          <p:nvPr/>
        </p:nvSpPr>
        <p:spPr>
          <a:xfrm>
            <a:off x="8890" y="2458938"/>
            <a:ext cx="1583055" cy="1528544"/>
          </a:xfrm>
          <a:prstGeom prst="flowChartConnector">
            <a:avLst/>
          </a:prstGeom>
          <a:solidFill>
            <a:srgbClr val="D006AA"/>
          </a:solidFill>
          <a:ln>
            <a:solidFill>
              <a:srgbClr val="D006A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4B1BF7F0-86AD-4F1B-A457-898B940D9DA0}"/>
              </a:ext>
            </a:extLst>
          </p:cNvPr>
          <p:cNvSpPr/>
          <p:nvPr/>
        </p:nvSpPr>
        <p:spPr>
          <a:xfrm>
            <a:off x="1269206" y="2528887"/>
            <a:ext cx="1583055" cy="1481701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ECEC0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74372909-7EDB-4264-87E6-4BF5745D4458}"/>
              </a:ext>
            </a:extLst>
          </p:cNvPr>
          <p:cNvSpPr txBox="1"/>
          <p:nvPr/>
        </p:nvSpPr>
        <p:spPr>
          <a:xfrm>
            <a:off x="3288308" y="5059535"/>
            <a:ext cx="1295400" cy="6754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kern="1200" dirty="0">
                <a:solidFill>
                  <a:srgbClr val="000000"/>
                </a:solidFill>
                <a:effectLst/>
                <a:latin typeface="Agency FB" panose="020B05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TYPES OF BULLYING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B20FDD-2EC9-4B10-BA2E-FB6C3B9A3826}"/>
              </a:ext>
            </a:extLst>
          </p:cNvPr>
          <p:cNvSpPr/>
          <p:nvPr/>
        </p:nvSpPr>
        <p:spPr>
          <a:xfrm rot="5400000">
            <a:off x="4467955" y="5389912"/>
            <a:ext cx="999295" cy="329565"/>
          </a:xfrm>
          <a:prstGeom prst="rect">
            <a:avLst/>
          </a:prstGeom>
          <a:solidFill>
            <a:srgbClr val="ECEC0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Physical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2549140-6791-48D7-A7E4-79437430174A}"/>
              </a:ext>
            </a:extLst>
          </p:cNvPr>
          <p:cNvSpPr/>
          <p:nvPr/>
        </p:nvSpPr>
        <p:spPr>
          <a:xfrm rot="5400000">
            <a:off x="4892907" y="5389913"/>
            <a:ext cx="999296" cy="329565"/>
          </a:xfrm>
          <a:prstGeom prst="rect">
            <a:avLst/>
          </a:prstGeom>
          <a:solidFill>
            <a:srgbClr val="169FA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Verbal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AA6004-0B83-4E24-8A86-2BA17441E7A9}"/>
              </a:ext>
            </a:extLst>
          </p:cNvPr>
          <p:cNvSpPr/>
          <p:nvPr/>
        </p:nvSpPr>
        <p:spPr>
          <a:xfrm rot="5400000">
            <a:off x="5301865" y="5409403"/>
            <a:ext cx="1075495" cy="352425"/>
          </a:xfrm>
          <a:prstGeom prst="rect">
            <a:avLst/>
          </a:prstGeom>
          <a:solidFill>
            <a:srgbClr val="D006AA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Relational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4322036-9F64-466D-84F6-0D2F70B4337F}"/>
              </a:ext>
            </a:extLst>
          </p:cNvPr>
          <p:cNvSpPr/>
          <p:nvPr/>
        </p:nvSpPr>
        <p:spPr>
          <a:xfrm rot="5400000">
            <a:off x="5767776" y="5409662"/>
            <a:ext cx="1075496" cy="349885"/>
          </a:xfrm>
          <a:prstGeom prst="rect">
            <a:avLst/>
          </a:prstGeom>
          <a:solidFill>
            <a:srgbClr val="ECEC0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Cyber</a:t>
            </a:r>
            <a:endParaRPr lang="en-GB" sz="11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9EE8B2D-CD8F-42F1-A8AC-5B462ED2083D}"/>
              </a:ext>
            </a:extLst>
          </p:cNvPr>
          <p:cNvSpPr txBox="1"/>
          <p:nvPr/>
        </p:nvSpPr>
        <p:spPr>
          <a:xfrm>
            <a:off x="78901" y="4149209"/>
            <a:ext cx="158305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gency FB" panose="020B0503020202020204" pitchFamily="34" charset="0"/>
              </a:rPr>
              <a:t>Characteristics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3FEE241-1E7B-4B1F-92D0-AB30D16D8EB5}"/>
              </a:ext>
            </a:extLst>
          </p:cNvPr>
          <p:cNvSpPr txBox="1"/>
          <p:nvPr/>
        </p:nvSpPr>
        <p:spPr>
          <a:xfrm>
            <a:off x="-41529" y="4719640"/>
            <a:ext cx="30518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chemeClr val="bg1"/>
                </a:solidFill>
              </a:rPr>
              <a:t>“Being different in the way to the majority group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chemeClr val="bg1"/>
                </a:solidFill>
              </a:rPr>
              <a:t>Being perceived as being unable to stand up for yourself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chemeClr val="bg1"/>
                </a:solidFill>
              </a:rPr>
              <a:t>Being someone a bully finds annoying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chemeClr val="bg1"/>
                </a:solidFill>
              </a:rPr>
              <a:t>Being a quite person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chemeClr val="bg1"/>
                </a:solidFill>
              </a:rPr>
              <a:t>Being good at school and wanting to learn”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55404A1-185A-454C-886D-1AA5708D52E7}"/>
              </a:ext>
            </a:extLst>
          </p:cNvPr>
          <p:cNvSpPr txBox="1"/>
          <p:nvPr/>
        </p:nvSpPr>
        <p:spPr>
          <a:xfrm>
            <a:off x="1563887" y="2602487"/>
            <a:ext cx="116026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gency FB" panose="020B0503020202020204" pitchFamily="34" charset="0"/>
              </a:rPr>
              <a:t>47.7% of parents with children ages 6-10 reported their children were bullied</a:t>
            </a:r>
          </a:p>
        </p:txBody>
      </p:sp>
      <p:sp>
        <p:nvSpPr>
          <p:cNvPr id="24" name="Flowchart: Connector 23">
            <a:extLst>
              <a:ext uri="{FF2B5EF4-FFF2-40B4-BE49-F238E27FC236}">
                <a16:creationId xmlns:a16="http://schemas.microsoft.com/office/drawing/2014/main" id="{8229B15B-3854-4554-9D86-13527B149241}"/>
              </a:ext>
            </a:extLst>
          </p:cNvPr>
          <p:cNvSpPr/>
          <p:nvPr/>
        </p:nvSpPr>
        <p:spPr>
          <a:xfrm>
            <a:off x="3041865" y="5952046"/>
            <a:ext cx="1692533" cy="169658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E312A6C-9FE8-435E-A5D6-9D58590327B7}"/>
              </a:ext>
            </a:extLst>
          </p:cNvPr>
          <p:cNvSpPr txBox="1"/>
          <p:nvPr/>
        </p:nvSpPr>
        <p:spPr>
          <a:xfrm>
            <a:off x="3379225" y="6102533"/>
            <a:ext cx="11949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gency FB" panose="020B0503020202020204" pitchFamily="34" charset="0"/>
              </a:rPr>
              <a:t>Signs that a children is being bullied</a:t>
            </a:r>
          </a:p>
        </p:txBody>
      </p:sp>
      <p:pic>
        <p:nvPicPr>
          <p:cNvPr id="26" name="Picture 25" descr="Modern Day Maslow's Hierarchy of Needs | Bronco &gt; Our Ideas">
            <a:extLst>
              <a:ext uri="{FF2B5EF4-FFF2-40B4-BE49-F238E27FC236}">
                <a16:creationId xmlns:a16="http://schemas.microsoft.com/office/drawing/2014/main" id="{C99D37A7-382C-43EF-94A6-485843526B47}"/>
              </a:ext>
            </a:extLst>
          </p:cNvPr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102" b="98949" l="1167" r="98333">
                        <a14:foregroundMark x1="91000" y1="84063" x2="89833" y2="83538"/>
                        <a14:foregroundMark x1="50333" y1="4904" x2="48500" y2="19965"/>
                        <a14:foregroundMark x1="52833" y1="31349" x2="40333" y2="33975"/>
                        <a14:foregroundMark x1="46500" y1="45709" x2="55500" y2="47986"/>
                        <a14:foregroundMark x1="47833" y1="60420" x2="64000" y2="61121"/>
                        <a14:foregroundMark x1="46500" y1="90193" x2="60833" y2="89667"/>
                        <a14:foregroundMark x1="51667" y1="95797" x2="58833" y2="96322"/>
                        <a14:foregroundMark x1="5000" y1="96673" x2="6833" y2="93170"/>
                        <a14:foregroundMark x1="1333" y1="98949" x2="2000" y2="98949"/>
                        <a14:foregroundMark x1="49667" y1="6830" x2="49667" y2="2102"/>
                        <a14:foregroundMark x1="94333" y1="97198" x2="91333" y2="95622"/>
                        <a14:foregroundMark x1="98333" y1="98949" x2="96167" y2="980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" y="9802198"/>
            <a:ext cx="2924332" cy="2396514"/>
          </a:xfrm>
          <a:prstGeom prst="rect">
            <a:avLst/>
          </a:prstGeom>
          <a:noFill/>
        </p:spPr>
      </p:pic>
      <p:sp>
        <p:nvSpPr>
          <p:cNvPr id="27" name="Arrow: Right 26">
            <a:extLst>
              <a:ext uri="{FF2B5EF4-FFF2-40B4-BE49-F238E27FC236}">
                <a16:creationId xmlns:a16="http://schemas.microsoft.com/office/drawing/2014/main" id="{00D839B0-A0B3-49EF-9315-64AA1A2A4B75}"/>
              </a:ext>
            </a:extLst>
          </p:cNvPr>
          <p:cNvSpPr/>
          <p:nvPr/>
        </p:nvSpPr>
        <p:spPr>
          <a:xfrm>
            <a:off x="4758971" y="6762853"/>
            <a:ext cx="463708" cy="390525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Picture 6" descr="Black and white: How depression has influenced my photography">
            <a:extLst>
              <a:ext uri="{FF2B5EF4-FFF2-40B4-BE49-F238E27FC236}">
                <a16:creationId xmlns:a16="http://schemas.microsoft.com/office/drawing/2014/main" id="{F1B92492-6AB5-4E91-BF2A-07E1CF274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313" y="1318970"/>
            <a:ext cx="3940890" cy="3638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BC83DC90-F118-40CE-9080-56823CDFCBFF}"/>
              </a:ext>
            </a:extLst>
          </p:cNvPr>
          <p:cNvSpPr txBox="1"/>
          <p:nvPr/>
        </p:nvSpPr>
        <p:spPr>
          <a:xfrm>
            <a:off x="4476985" y="3037503"/>
            <a:ext cx="11647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gency FB" panose="020B0503020202020204" pitchFamily="34" charset="0"/>
              </a:rPr>
              <a:t>Fear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672944D-7AD7-4633-8886-A2CDC96C9021}"/>
              </a:ext>
            </a:extLst>
          </p:cNvPr>
          <p:cNvSpPr txBox="1"/>
          <p:nvPr/>
        </p:nvSpPr>
        <p:spPr>
          <a:xfrm rot="16200000">
            <a:off x="5020162" y="2962541"/>
            <a:ext cx="1019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gency FB" panose="020B0503020202020204" pitchFamily="34" charset="0"/>
              </a:rPr>
              <a:t>Anger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A647E06-DB89-465F-A38C-102904DD086A}"/>
              </a:ext>
            </a:extLst>
          </p:cNvPr>
          <p:cNvSpPr txBox="1"/>
          <p:nvPr/>
        </p:nvSpPr>
        <p:spPr>
          <a:xfrm>
            <a:off x="5569696" y="2736786"/>
            <a:ext cx="12549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gency FB" panose="020B0503020202020204" pitchFamily="34" charset="0"/>
              </a:rPr>
              <a:t>Broken</a:t>
            </a:r>
          </a:p>
        </p:txBody>
      </p:sp>
      <p:sp>
        <p:nvSpPr>
          <p:cNvPr id="1024" name="TextBox 1023">
            <a:extLst>
              <a:ext uri="{FF2B5EF4-FFF2-40B4-BE49-F238E27FC236}">
                <a16:creationId xmlns:a16="http://schemas.microsoft.com/office/drawing/2014/main" id="{3BAB96F3-C0A6-4ED5-BFCF-051EE177EB6E}"/>
              </a:ext>
            </a:extLst>
          </p:cNvPr>
          <p:cNvSpPr txBox="1"/>
          <p:nvPr/>
        </p:nvSpPr>
        <p:spPr>
          <a:xfrm flipH="1">
            <a:off x="4771866" y="2237253"/>
            <a:ext cx="99337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gency FB" panose="020B0503020202020204" pitchFamily="34" charset="0"/>
              </a:rPr>
              <a:t>Scared</a:t>
            </a:r>
          </a:p>
        </p:txBody>
      </p:sp>
      <p:sp>
        <p:nvSpPr>
          <p:cNvPr id="1025" name="TextBox 1024">
            <a:extLst>
              <a:ext uri="{FF2B5EF4-FFF2-40B4-BE49-F238E27FC236}">
                <a16:creationId xmlns:a16="http://schemas.microsoft.com/office/drawing/2014/main" id="{BE57CF75-1345-459A-9AFE-2B63702B0E9D}"/>
              </a:ext>
            </a:extLst>
          </p:cNvPr>
          <p:cNvSpPr txBox="1"/>
          <p:nvPr/>
        </p:nvSpPr>
        <p:spPr>
          <a:xfrm>
            <a:off x="4680247" y="3579921"/>
            <a:ext cx="104556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gency FB" panose="020B0503020202020204" pitchFamily="34" charset="0"/>
              </a:rPr>
              <a:t>Ashamed</a:t>
            </a:r>
          </a:p>
        </p:txBody>
      </p:sp>
      <p:sp>
        <p:nvSpPr>
          <p:cNvPr id="1027" name="TextBox 1026">
            <a:extLst>
              <a:ext uri="{FF2B5EF4-FFF2-40B4-BE49-F238E27FC236}">
                <a16:creationId xmlns:a16="http://schemas.microsoft.com/office/drawing/2014/main" id="{6EA696C8-9F46-4552-9BEC-7CDCC9950FAE}"/>
              </a:ext>
            </a:extLst>
          </p:cNvPr>
          <p:cNvSpPr txBox="1"/>
          <p:nvPr/>
        </p:nvSpPr>
        <p:spPr>
          <a:xfrm>
            <a:off x="5181440" y="2361933"/>
            <a:ext cx="108874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gency FB" panose="020B0503020202020204" pitchFamily="34" charset="0"/>
              </a:rPr>
              <a:t>Alone</a:t>
            </a:r>
          </a:p>
        </p:txBody>
      </p:sp>
      <p:sp>
        <p:nvSpPr>
          <p:cNvPr id="1028" name="TextBox 1027">
            <a:extLst>
              <a:ext uri="{FF2B5EF4-FFF2-40B4-BE49-F238E27FC236}">
                <a16:creationId xmlns:a16="http://schemas.microsoft.com/office/drawing/2014/main" id="{E3FB4D53-A534-4EF4-9464-B4F739563E91}"/>
              </a:ext>
            </a:extLst>
          </p:cNvPr>
          <p:cNvSpPr txBox="1"/>
          <p:nvPr/>
        </p:nvSpPr>
        <p:spPr>
          <a:xfrm>
            <a:off x="5109091" y="2836067"/>
            <a:ext cx="13123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gency FB" panose="020B0503020202020204" pitchFamily="34" charset="0"/>
              </a:rPr>
              <a:t>Anxiety</a:t>
            </a:r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2C2FFCD3-400F-45FC-9C91-4E52B1D8E2F5}"/>
              </a:ext>
            </a:extLst>
          </p:cNvPr>
          <p:cNvSpPr txBox="1"/>
          <p:nvPr/>
        </p:nvSpPr>
        <p:spPr>
          <a:xfrm flipH="1">
            <a:off x="4894097" y="3259981"/>
            <a:ext cx="135119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gency FB" panose="020B0503020202020204" pitchFamily="34" charset="0"/>
              </a:rPr>
              <a:t>Sad</a:t>
            </a:r>
          </a:p>
        </p:txBody>
      </p:sp>
      <p:sp>
        <p:nvSpPr>
          <p:cNvPr id="1030" name="TextBox 1029">
            <a:extLst>
              <a:ext uri="{FF2B5EF4-FFF2-40B4-BE49-F238E27FC236}">
                <a16:creationId xmlns:a16="http://schemas.microsoft.com/office/drawing/2014/main" id="{4C8ECD3F-29CF-4C61-A83B-AE3647104DF6}"/>
              </a:ext>
            </a:extLst>
          </p:cNvPr>
          <p:cNvSpPr txBox="1"/>
          <p:nvPr/>
        </p:nvSpPr>
        <p:spPr>
          <a:xfrm rot="16200000">
            <a:off x="4908109" y="2391374"/>
            <a:ext cx="12929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gency FB" panose="020B0503020202020204" pitchFamily="34" charset="0"/>
              </a:rPr>
              <a:t>Frightened</a:t>
            </a:r>
          </a:p>
        </p:txBody>
      </p:sp>
      <p:sp>
        <p:nvSpPr>
          <p:cNvPr id="1031" name="TextBox 1030">
            <a:extLst>
              <a:ext uri="{FF2B5EF4-FFF2-40B4-BE49-F238E27FC236}">
                <a16:creationId xmlns:a16="http://schemas.microsoft.com/office/drawing/2014/main" id="{679C8B58-8F15-4B48-8232-173ED20CE39E}"/>
              </a:ext>
            </a:extLst>
          </p:cNvPr>
          <p:cNvSpPr txBox="1"/>
          <p:nvPr/>
        </p:nvSpPr>
        <p:spPr>
          <a:xfrm>
            <a:off x="4852253" y="3078311"/>
            <a:ext cx="13435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gency FB" panose="020B0503020202020204" pitchFamily="34" charset="0"/>
              </a:rPr>
              <a:t>Rejection</a:t>
            </a:r>
          </a:p>
        </p:txBody>
      </p:sp>
      <p:sp>
        <p:nvSpPr>
          <p:cNvPr id="1033" name="TextBox 1032">
            <a:extLst>
              <a:ext uri="{FF2B5EF4-FFF2-40B4-BE49-F238E27FC236}">
                <a16:creationId xmlns:a16="http://schemas.microsoft.com/office/drawing/2014/main" id="{EE7DF287-E4B2-4949-8186-00C5F72E33E3}"/>
              </a:ext>
            </a:extLst>
          </p:cNvPr>
          <p:cNvSpPr txBox="1"/>
          <p:nvPr/>
        </p:nvSpPr>
        <p:spPr>
          <a:xfrm rot="16200000">
            <a:off x="3961356" y="2656011"/>
            <a:ext cx="88038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gency FB" panose="020B0503020202020204" pitchFamily="34" charset="0"/>
              </a:rPr>
              <a:t>Isolated</a:t>
            </a:r>
          </a:p>
        </p:txBody>
      </p:sp>
      <p:sp>
        <p:nvSpPr>
          <p:cNvPr id="1034" name="TextBox 1033">
            <a:extLst>
              <a:ext uri="{FF2B5EF4-FFF2-40B4-BE49-F238E27FC236}">
                <a16:creationId xmlns:a16="http://schemas.microsoft.com/office/drawing/2014/main" id="{9EC8F847-2C7C-4318-A308-04C5A435B531}"/>
              </a:ext>
            </a:extLst>
          </p:cNvPr>
          <p:cNvSpPr txBox="1"/>
          <p:nvPr/>
        </p:nvSpPr>
        <p:spPr>
          <a:xfrm>
            <a:off x="5145758" y="6290513"/>
            <a:ext cx="1737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solidFill>
                  <a:schemeClr val="bg1"/>
                </a:solidFill>
              </a:rPr>
              <a:t>Withdrawn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solidFill>
                  <a:schemeClr val="bg1"/>
                </a:solidFill>
              </a:rPr>
              <a:t>Not attending school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solidFill>
                  <a:schemeClr val="bg1"/>
                </a:solidFill>
              </a:rPr>
              <a:t>Develops Dysthymia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solidFill>
                  <a:schemeClr val="bg1"/>
                </a:solidFill>
              </a:rPr>
              <a:t>Stops eating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solidFill>
                  <a:schemeClr val="bg1"/>
                </a:solidFill>
              </a:rPr>
              <a:t>Feels sick in the morning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solidFill>
                  <a:schemeClr val="bg1"/>
                </a:solidFill>
              </a:rPr>
              <a:t>Standard of school works drops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solidFill>
                  <a:schemeClr val="bg1"/>
                </a:solidFill>
              </a:rPr>
              <a:t>Becomes angry or aggressive</a:t>
            </a:r>
          </a:p>
        </p:txBody>
      </p:sp>
      <p:sp>
        <p:nvSpPr>
          <p:cNvPr id="1035" name="TextBox 1034">
            <a:extLst>
              <a:ext uri="{FF2B5EF4-FFF2-40B4-BE49-F238E27FC236}">
                <a16:creationId xmlns:a16="http://schemas.microsoft.com/office/drawing/2014/main" id="{2A4DB36F-7F44-4E22-A3B6-DA4E32743086}"/>
              </a:ext>
            </a:extLst>
          </p:cNvPr>
          <p:cNvSpPr txBox="1"/>
          <p:nvPr/>
        </p:nvSpPr>
        <p:spPr>
          <a:xfrm>
            <a:off x="5644484" y="3024404"/>
            <a:ext cx="10466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gency FB" panose="020B0503020202020204" pitchFamily="34" charset="0"/>
              </a:rPr>
              <a:t>Mad</a:t>
            </a:r>
          </a:p>
        </p:txBody>
      </p:sp>
      <p:sp>
        <p:nvSpPr>
          <p:cNvPr id="1036" name="Flowchart: Connector 1035">
            <a:extLst>
              <a:ext uri="{FF2B5EF4-FFF2-40B4-BE49-F238E27FC236}">
                <a16:creationId xmlns:a16="http://schemas.microsoft.com/office/drawing/2014/main" id="{D023ACE5-28F7-4578-8407-323424EDB7CD}"/>
              </a:ext>
            </a:extLst>
          </p:cNvPr>
          <p:cNvSpPr/>
          <p:nvPr/>
        </p:nvSpPr>
        <p:spPr>
          <a:xfrm>
            <a:off x="3529381" y="7268682"/>
            <a:ext cx="1664376" cy="1569660"/>
          </a:xfrm>
          <a:prstGeom prst="flowChartConnector">
            <a:avLst/>
          </a:prstGeom>
          <a:solidFill>
            <a:srgbClr val="F018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38" name="TextBox 1037">
            <a:extLst>
              <a:ext uri="{FF2B5EF4-FFF2-40B4-BE49-F238E27FC236}">
                <a16:creationId xmlns:a16="http://schemas.microsoft.com/office/drawing/2014/main" id="{DF370EEB-72B7-4658-A97E-B7CB0403175D}"/>
              </a:ext>
            </a:extLst>
          </p:cNvPr>
          <p:cNvSpPr txBox="1"/>
          <p:nvPr/>
        </p:nvSpPr>
        <p:spPr>
          <a:xfrm>
            <a:off x="3936008" y="7257742"/>
            <a:ext cx="12337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gency FB" panose="020B0503020202020204" pitchFamily="34" charset="0"/>
              </a:rPr>
              <a:t>“Every child matters: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gency FB" panose="020B0503020202020204" pitchFamily="34" charset="0"/>
              </a:rPr>
              <a:t>Be safe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gency FB" panose="020B0503020202020204" pitchFamily="34" charset="0"/>
              </a:rPr>
              <a:t>Be healthy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gency FB" panose="020B0503020202020204" pitchFamily="34" charset="0"/>
              </a:rPr>
              <a:t>Enjoy and achieve”</a:t>
            </a:r>
          </a:p>
        </p:txBody>
      </p:sp>
      <p:sp>
        <p:nvSpPr>
          <p:cNvPr id="1039" name="Flowchart: Connector 1038">
            <a:extLst>
              <a:ext uri="{FF2B5EF4-FFF2-40B4-BE49-F238E27FC236}">
                <a16:creationId xmlns:a16="http://schemas.microsoft.com/office/drawing/2014/main" id="{F5DFC1D4-415D-4C0E-9E32-115601E3353D}"/>
              </a:ext>
            </a:extLst>
          </p:cNvPr>
          <p:cNvSpPr/>
          <p:nvPr/>
        </p:nvSpPr>
        <p:spPr>
          <a:xfrm>
            <a:off x="2164093" y="6863574"/>
            <a:ext cx="1692533" cy="1658813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41" name="Picture 6" descr="Susan Marie : Bronfenbrenner's Bioecological Approach">
            <a:extLst>
              <a:ext uri="{FF2B5EF4-FFF2-40B4-BE49-F238E27FC236}">
                <a16:creationId xmlns:a16="http://schemas.microsoft.com/office/drawing/2014/main" id="{1B5D0469-0E3E-45A6-96C7-939347C32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01" b="97249" l="2174" r="95788">
                        <a14:foregroundMark x1="27717" y1="12105" x2="17527" y2="28473"/>
                        <a14:foregroundMark x1="28668" y1="12655" x2="46060" y2="12380"/>
                        <a14:foregroundMark x1="46060" y1="12380" x2="47418" y2="12380"/>
                        <a14:foregroundMark x1="31658" y1="8253" x2="45109" y2="6465"/>
                        <a14:foregroundMark x1="45109" y1="6465" x2="46739" y2="6602"/>
                        <a14:foregroundMark x1="26087" y1="11829" x2="43478" y2="9216"/>
                        <a14:foregroundMark x1="46739" y1="9629" x2="63587" y2="13067"/>
                        <a14:foregroundMark x1="63587" y1="13067" x2="64674" y2="13893"/>
                        <a14:foregroundMark x1="44837" y1="15268" x2="60598" y2="10867"/>
                        <a14:foregroundMark x1="60598" y1="10867" x2="61685" y2="10867"/>
                        <a14:foregroundMark x1="38451" y1="13480" x2="10598" y2="30812"/>
                        <a14:foregroundMark x1="13723" y1="23384" x2="23777" y2="11829"/>
                        <a14:foregroundMark x1="23777" y1="11829" x2="24321" y2="11829"/>
                        <a14:foregroundMark x1="18478" y1="12792" x2="12636" y2="26960"/>
                        <a14:foregroundMark x1="12636" y1="26960" x2="15489" y2="43879"/>
                        <a14:foregroundMark x1="15489" y1="43879" x2="22418" y2="58047"/>
                        <a14:foregroundMark x1="22418" y1="58047" x2="25408" y2="61073"/>
                        <a14:foregroundMark x1="8288" y1="52407" x2="11277" y2="24072"/>
                        <a14:foregroundMark x1="26087" y1="9078" x2="39538" y2="7290"/>
                        <a14:foregroundMark x1="39538" y1="7290" x2="53668" y2="7978"/>
                        <a14:foregroundMark x1="53668" y1="7978" x2="66984" y2="14030"/>
                        <a14:foregroundMark x1="66984" y1="14030" x2="72690" y2="18982"/>
                        <a14:foregroundMark x1="6929" y1="36039" x2="6658" y2="54746"/>
                        <a14:foregroundMark x1="6658" y1="54746" x2="16033" y2="70839"/>
                        <a14:foregroundMark x1="9783" y1="29436" x2="2989" y2="45117"/>
                        <a14:foregroundMark x1="2989" y1="45117" x2="5842" y2="60660"/>
                        <a14:foregroundMark x1="5842" y1="60660" x2="6929" y2="62448"/>
                        <a14:foregroundMark x1="3125" y1="37827" x2="2174" y2="53370"/>
                        <a14:foregroundMark x1="2174" y1="53370" x2="15489" y2="77304"/>
                        <a14:foregroundMark x1="4755" y1="63686" x2="16168" y2="83494"/>
                        <a14:foregroundMark x1="18071" y1="78404" x2="43071" y2="91472"/>
                        <a14:foregroundMark x1="43071" y1="91472" x2="49185" y2="91059"/>
                        <a14:foregroundMark x1="20788" y1="85695" x2="39402" y2="93260"/>
                        <a14:foregroundMark x1="21875" y1="87070" x2="32745" y2="92297"/>
                        <a14:foregroundMark x1="29484" y1="7015" x2="45788" y2="3439"/>
                        <a14:foregroundMark x1="47554" y1="2613" x2="61549" y2="7978"/>
                        <a14:foregroundMark x1="14402" y1="33838" x2="18886" y2="42641"/>
                        <a14:foregroundMark x1="14538" y1="48831" x2="29484" y2="25034"/>
                        <a14:foregroundMark x1="74457" y1="25309" x2="83424" y2="48281"/>
                        <a14:foregroundMark x1="22826" y1="88446" x2="36277" y2="94085"/>
                        <a14:foregroundMark x1="36277" y1="94085" x2="38587" y2="94223"/>
                        <a14:foregroundMark x1="38859" y1="94635" x2="53261" y2="97249"/>
                        <a14:foregroundMark x1="50136" y1="93673" x2="65353" y2="88996"/>
                        <a14:foregroundMark x1="52446" y1="97249" x2="64946" y2="91197"/>
                        <a14:foregroundMark x1="64946" y1="91197" x2="64946" y2="91197"/>
                        <a14:foregroundMark x1="58288" y1="95323" x2="69701" y2="91609"/>
                        <a14:foregroundMark x1="67255" y1="91609" x2="77717" y2="73728"/>
                        <a14:foregroundMark x1="68614" y1="91472" x2="76359" y2="85832"/>
                        <a14:foregroundMark x1="66984" y1="93398" x2="74457" y2="90234"/>
                        <a14:foregroundMark x1="74457" y1="90234" x2="78804" y2="85832"/>
                        <a14:foregroundMark x1="75951" y1="86107" x2="79891" y2="80330"/>
                        <a14:foregroundMark x1="74185" y1="91059" x2="85462" y2="76891"/>
                        <a14:foregroundMark x1="80435" y1="79917" x2="87500" y2="69876"/>
                        <a14:foregroundMark x1="47554" y1="2201" x2="60190" y2="4264"/>
                        <a14:foregroundMark x1="57745" y1="3301" x2="70516" y2="8666"/>
                        <a14:foregroundMark x1="70516" y1="8666" x2="74728" y2="13480"/>
                        <a14:foregroundMark x1="70245" y1="13618" x2="80299" y2="21183"/>
                        <a14:foregroundMark x1="62092" y1="3576" x2="74185" y2="10316"/>
                        <a14:foregroundMark x1="74185" y1="10316" x2="80571" y2="17882"/>
                        <a14:foregroundMark x1="74321" y1="10454" x2="84647" y2="18432"/>
                        <a14:foregroundMark x1="79891" y1="17469" x2="86005" y2="29436"/>
                        <a14:foregroundMark x1="84511" y1="17194" x2="91984" y2="30124"/>
                        <a14:foregroundMark x1="91984" y1="30124" x2="92527" y2="32600"/>
                        <a14:foregroundMark x1="88043" y1="29986" x2="90625" y2="41678"/>
                        <a14:foregroundMark x1="91168" y1="32600" x2="94701" y2="48281"/>
                        <a14:foregroundMark x1="82201" y1="80330" x2="90217" y2="59010"/>
                        <a14:foregroundMark x1="85598" y1="79092" x2="91848" y2="68226"/>
                        <a14:foregroundMark x1="88995" y1="69464" x2="92663" y2="52545"/>
                        <a14:foregroundMark x1="92663" y1="52545" x2="92391" y2="49794"/>
                        <a14:foregroundMark x1="89538" y1="71802" x2="95516" y2="57634"/>
                        <a14:foregroundMark x1="95516" y1="57634" x2="95788" y2="54195"/>
                        <a14:foregroundMark x1="82880" y1="42916" x2="43886" y2="40715"/>
                        <a14:foregroundMark x1="21467" y1="34250" x2="35054" y2="39202"/>
                        <a14:foregroundMark x1="35054" y1="39202" x2="43614" y2="54883"/>
                        <a14:foregroundMark x1="58424" y1="57634" x2="52174" y2="42916"/>
                        <a14:foregroundMark x1="52174" y1="42916" x2="46875" y2="37276"/>
                        <a14:foregroundMark x1="44293" y1="70702" x2="54076" y2="81843"/>
                        <a14:foregroundMark x1="54076" y1="81843" x2="67120" y2="76204"/>
                        <a14:foregroundMark x1="67120" y1="76204" x2="75679" y2="64512"/>
                        <a14:foregroundMark x1="75679" y1="64512" x2="75543" y2="64512"/>
                        <a14:foregroundMark x1="69837" y1="39615" x2="47690" y2="270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472" y="10193115"/>
            <a:ext cx="1970198" cy="177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ASSOCIATION BETWEEN FAMILY ENVIRONMENT AND THE BULLYING PHENOMENON AMONG  SCHOOL-AGE CHILDREN: A SYSTEMATIC REVIEW">
            <a:extLst>
              <a:ext uri="{FF2B5EF4-FFF2-40B4-BE49-F238E27FC236}">
                <a16:creationId xmlns:a16="http://schemas.microsoft.com/office/drawing/2014/main" id="{6FA8CF6F-5053-454F-A418-C96856352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" y="1836"/>
            <a:ext cx="1137289" cy="102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2F5764-AF81-417D-A364-F0CCEB4CE0CB}"/>
              </a:ext>
            </a:extLst>
          </p:cNvPr>
          <p:cNvSpPr txBox="1"/>
          <p:nvPr/>
        </p:nvSpPr>
        <p:spPr>
          <a:xfrm flipH="1">
            <a:off x="-45509" y="989592"/>
            <a:ext cx="159017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</a:t>
            </a:r>
            <a:r>
              <a:rPr lang="en-GB" sz="800" dirty="0" err="1">
                <a:solidFill>
                  <a:schemeClr val="bg1"/>
                </a:solidFill>
              </a:rPr>
              <a:t>Embj</a:t>
            </a:r>
            <a:r>
              <a:rPr lang="en-GB" sz="800" dirty="0">
                <a:solidFill>
                  <a:schemeClr val="bg1"/>
                </a:solidFill>
              </a:rPr>
              <a:t>, 2019)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82C00C-FA08-4136-A5BF-74B835E961EA}"/>
              </a:ext>
            </a:extLst>
          </p:cNvPr>
          <p:cNvSpPr txBox="1"/>
          <p:nvPr/>
        </p:nvSpPr>
        <p:spPr>
          <a:xfrm>
            <a:off x="3638826" y="11987167"/>
            <a:ext cx="157369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(Marie, 2017)</a:t>
            </a:r>
            <a:r>
              <a:rPr lang="en-GB" sz="800" dirty="0"/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2149E5-DD1A-4C81-B6D9-6C709EE9658A}"/>
              </a:ext>
            </a:extLst>
          </p:cNvPr>
          <p:cNvSpPr txBox="1"/>
          <p:nvPr/>
        </p:nvSpPr>
        <p:spPr>
          <a:xfrm>
            <a:off x="1726805" y="3953364"/>
            <a:ext cx="19060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(Ditch the label, 2020)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97368E3-611C-4381-AFBD-5D0C01B54D6B}"/>
              </a:ext>
            </a:extLst>
          </p:cNvPr>
          <p:cNvSpPr txBox="1"/>
          <p:nvPr/>
        </p:nvSpPr>
        <p:spPr>
          <a:xfrm>
            <a:off x="1909150" y="12023442"/>
            <a:ext cx="18074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(Naylor, 2014)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14BD383-CF7A-43E4-9A6B-C3C97838AFFA}"/>
              </a:ext>
            </a:extLst>
          </p:cNvPr>
          <p:cNvSpPr txBox="1"/>
          <p:nvPr/>
        </p:nvSpPr>
        <p:spPr>
          <a:xfrm>
            <a:off x="6130581" y="4784122"/>
            <a:ext cx="266799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(Green, 2018)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7913408-470D-4D6F-8284-F68AE7DBF305}"/>
              </a:ext>
            </a:extLst>
          </p:cNvPr>
          <p:cNvSpPr txBox="1"/>
          <p:nvPr/>
        </p:nvSpPr>
        <p:spPr>
          <a:xfrm>
            <a:off x="1091876" y="6459529"/>
            <a:ext cx="16345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(McCauley and Rose, 2010, p.63)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C8CA9DF-225A-46AB-9901-B6B098FC4F14}"/>
              </a:ext>
            </a:extLst>
          </p:cNvPr>
          <p:cNvSpPr txBox="1"/>
          <p:nvPr/>
        </p:nvSpPr>
        <p:spPr>
          <a:xfrm>
            <a:off x="6092924" y="8356996"/>
            <a:ext cx="21356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(Nathan, 2011)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C92BB00-BD44-477A-964E-50A251ED99AF}"/>
              </a:ext>
            </a:extLst>
          </p:cNvPr>
          <p:cNvSpPr txBox="1"/>
          <p:nvPr/>
        </p:nvSpPr>
        <p:spPr>
          <a:xfrm>
            <a:off x="6095898" y="6078188"/>
            <a:ext cx="151010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(Gordan, 2019)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A7802D0-1784-45E1-8D27-ACC08B09EC04}"/>
              </a:ext>
            </a:extLst>
          </p:cNvPr>
          <p:cNvSpPr txBox="1"/>
          <p:nvPr/>
        </p:nvSpPr>
        <p:spPr>
          <a:xfrm flipH="1">
            <a:off x="4398051" y="9117440"/>
            <a:ext cx="224865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Everybody’s business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9CAFBBB-C84A-4988-95EE-787DAE3D6C13}"/>
              </a:ext>
            </a:extLst>
          </p:cNvPr>
          <p:cNvSpPr txBox="1"/>
          <p:nvPr/>
        </p:nvSpPr>
        <p:spPr>
          <a:xfrm>
            <a:off x="4660703" y="9767473"/>
            <a:ext cx="219729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gency FB" panose="020B0503020202020204" pitchFamily="34" charset="0"/>
              </a:rPr>
              <a:t>Whole school approach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gency FB" panose="020B0503020202020204" pitchFamily="34" charset="0"/>
              </a:rPr>
              <a:t>Awareness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gency FB" panose="020B0503020202020204" pitchFamily="34" charset="0"/>
              </a:rPr>
              <a:t>Restorative Practice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gency FB" panose="020B0503020202020204" pitchFamily="34" charset="0"/>
              </a:rPr>
              <a:t>KiVa Program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gency FB" panose="020B0503020202020204" pitchFamily="34" charset="0"/>
              </a:rPr>
              <a:t>Prevention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gency FB" panose="020B0503020202020204" pitchFamily="34" charset="0"/>
              </a:rPr>
              <a:t>Community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gency FB" panose="020B0503020202020204" pitchFamily="34" charset="0"/>
              </a:rPr>
              <a:t>Prevention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4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004D53DC-6CDE-4689-8644-048E3BEF4CB7}"/>
              </a:ext>
            </a:extLst>
          </p:cNvPr>
          <p:cNvSpPr txBox="1"/>
          <p:nvPr/>
        </p:nvSpPr>
        <p:spPr>
          <a:xfrm>
            <a:off x="76541" y="6919386"/>
            <a:ext cx="1832609" cy="169277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gency FB" panose="020B0503020202020204" pitchFamily="34" charset="0"/>
              </a:rPr>
              <a:t>BULLYING – A DEFINITION </a:t>
            </a:r>
          </a:p>
          <a:p>
            <a:r>
              <a:rPr lang="en-GB" sz="1600" dirty="0">
                <a:latin typeface="Agency FB" panose="020B0503020202020204" pitchFamily="34" charset="0"/>
              </a:rPr>
              <a:t>“The repetitive, intentional hurting of one person or group where the relationship involves an imbalance of power” </a:t>
            </a:r>
            <a:r>
              <a:rPr lang="en-GB" sz="800" dirty="0">
                <a:latin typeface="Agency FB" panose="020B0503020202020204" pitchFamily="34" charset="0"/>
              </a:rPr>
              <a:t>(ABA, 2020, p.1)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4682634-DFC4-4A0A-AC16-6849B1AA77D2}"/>
              </a:ext>
            </a:extLst>
          </p:cNvPr>
          <p:cNvSpPr txBox="1"/>
          <p:nvPr/>
        </p:nvSpPr>
        <p:spPr>
          <a:xfrm>
            <a:off x="5870839" y="11663879"/>
            <a:ext cx="126216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(School A, 2019, p.1)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33CDBEC2-3B1A-4F78-B193-7C4A19305DAE}"/>
              </a:ext>
            </a:extLst>
          </p:cNvPr>
          <p:cNvSpPr txBox="1"/>
          <p:nvPr/>
        </p:nvSpPr>
        <p:spPr>
          <a:xfrm>
            <a:off x="335370" y="2539035"/>
            <a:ext cx="104236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gency FB" panose="020B0503020202020204" pitchFamily="34" charset="0"/>
              </a:rPr>
              <a:t>One in five children have experienced online bullying during the last year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DD8423E-2E97-45A1-8E0B-BA1DCD1990C7}"/>
              </a:ext>
            </a:extLst>
          </p:cNvPr>
          <p:cNvSpPr txBox="1"/>
          <p:nvPr/>
        </p:nvSpPr>
        <p:spPr>
          <a:xfrm>
            <a:off x="5648820" y="3257093"/>
            <a:ext cx="888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gency FB" panose="020B0503020202020204" pitchFamily="34" charset="0"/>
              </a:rPr>
              <a:t>Pain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5689BA13-AE6D-43DE-8A84-54E4DF5CD3A2}"/>
              </a:ext>
            </a:extLst>
          </p:cNvPr>
          <p:cNvSpPr txBox="1"/>
          <p:nvPr/>
        </p:nvSpPr>
        <p:spPr>
          <a:xfrm>
            <a:off x="-4140" y="3916416"/>
            <a:ext cx="187264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(Quinn, 2020)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850913F6-E606-44FF-AD13-14C56C954F0C}"/>
              </a:ext>
            </a:extLst>
          </p:cNvPr>
          <p:cNvSpPr txBox="1"/>
          <p:nvPr/>
        </p:nvSpPr>
        <p:spPr>
          <a:xfrm>
            <a:off x="4602301" y="11822668"/>
            <a:ext cx="224865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Childline- 08001111)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D77AF04F-8A13-4E09-80E0-0495E5A36252}"/>
              </a:ext>
            </a:extLst>
          </p:cNvPr>
          <p:cNvSpPr txBox="1"/>
          <p:nvPr/>
        </p:nvSpPr>
        <p:spPr>
          <a:xfrm>
            <a:off x="2461762" y="7106624"/>
            <a:ext cx="120674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gency FB" panose="020B0503020202020204" pitchFamily="34" charset="0"/>
              </a:rPr>
              <a:t>Article 19- You have the right to be protected from harm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B18C0F2-ACC4-4C7E-B034-2798488CDEC0}"/>
              </a:ext>
            </a:extLst>
          </p:cNvPr>
          <p:cNvSpPr txBox="1"/>
          <p:nvPr/>
        </p:nvSpPr>
        <p:spPr>
          <a:xfrm>
            <a:off x="2538768" y="8239495"/>
            <a:ext cx="101135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(UNCRC, 2015, p.1)</a:t>
            </a:r>
          </a:p>
        </p:txBody>
      </p:sp>
      <p:pic>
        <p:nvPicPr>
          <p:cNvPr id="54" name="Picture 4" descr="Universal Children's Day | Page 2 | Sunday Observer">
            <a:extLst>
              <a:ext uri="{FF2B5EF4-FFF2-40B4-BE49-F238E27FC236}">
                <a16:creationId xmlns:a16="http://schemas.microsoft.com/office/drawing/2014/main" id="{C08A8A5F-E5FF-4FD8-A9FE-401BA0C19F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4" y="8694422"/>
            <a:ext cx="1347044" cy="110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id="{D5199AFD-8726-45E0-9C99-7365E999E501}"/>
              </a:ext>
            </a:extLst>
          </p:cNvPr>
          <p:cNvSpPr txBox="1"/>
          <p:nvPr/>
        </p:nvSpPr>
        <p:spPr>
          <a:xfrm>
            <a:off x="-10936" y="9808394"/>
            <a:ext cx="136062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(Sunday Observer, 2018)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B1CE310-B623-4E1A-9A16-11FA8DEFA8CD}"/>
              </a:ext>
            </a:extLst>
          </p:cNvPr>
          <p:cNvSpPr txBox="1"/>
          <p:nvPr/>
        </p:nvSpPr>
        <p:spPr>
          <a:xfrm>
            <a:off x="3814744" y="8537476"/>
            <a:ext cx="12332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</a:t>
            </a:r>
            <a:r>
              <a:rPr lang="en-GB" sz="800" dirty="0" err="1"/>
              <a:t>Underdown</a:t>
            </a:r>
            <a:r>
              <a:rPr lang="en-GB" sz="800" dirty="0"/>
              <a:t>, 2007, p.9)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BCCED6-AEB2-4AE6-A89E-5C20B2D4265A}"/>
              </a:ext>
            </a:extLst>
          </p:cNvPr>
          <p:cNvSpPr txBox="1"/>
          <p:nvPr/>
        </p:nvSpPr>
        <p:spPr>
          <a:xfrm>
            <a:off x="4487762" y="3880851"/>
            <a:ext cx="72898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gency FB" panose="020B0503020202020204" pitchFamily="34" charset="0"/>
              </a:rPr>
              <a:t>Withdrawn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EBC6DD6-57A3-4A0D-AC22-3AFA306F3016}"/>
              </a:ext>
            </a:extLst>
          </p:cNvPr>
          <p:cNvSpPr txBox="1"/>
          <p:nvPr/>
        </p:nvSpPr>
        <p:spPr>
          <a:xfrm>
            <a:off x="5256294" y="3574304"/>
            <a:ext cx="8142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gency FB" panose="020B0503020202020204" pitchFamily="34" charset="0"/>
              </a:rPr>
              <a:t>Mistrust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E6C1033-0515-4B48-9731-D0CE139B1E80}"/>
              </a:ext>
            </a:extLst>
          </p:cNvPr>
          <p:cNvSpPr txBox="1"/>
          <p:nvPr/>
        </p:nvSpPr>
        <p:spPr>
          <a:xfrm>
            <a:off x="4415554" y="3420601"/>
            <a:ext cx="9144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dirty="0">
                <a:latin typeface="Agency FB" panose="020B0503020202020204" pitchFamily="34" charset="0"/>
              </a:rPr>
              <a:t>Oppress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F25F991-72AD-4C63-8FE3-EC8B0C0061E5}"/>
              </a:ext>
            </a:extLst>
          </p:cNvPr>
          <p:cNvSpPr txBox="1"/>
          <p:nvPr/>
        </p:nvSpPr>
        <p:spPr>
          <a:xfrm>
            <a:off x="2493147" y="8627252"/>
            <a:ext cx="996543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gency FB" panose="020B0503020202020204" pitchFamily="34" charset="0"/>
              </a:rPr>
              <a:t>Odd Sock Day – Awareness day.</a:t>
            </a:r>
          </a:p>
        </p:txBody>
      </p:sp>
      <p:pic>
        <p:nvPicPr>
          <p:cNvPr id="42" name="Picture 4" descr="School pack and competitions | Anti-Bullying Alliance">
            <a:extLst>
              <a:ext uri="{FF2B5EF4-FFF2-40B4-BE49-F238E27FC236}">
                <a16:creationId xmlns:a16="http://schemas.microsoft.com/office/drawing/2014/main" id="{453DA870-094B-400D-8809-13763B323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207" y="9157681"/>
            <a:ext cx="1664376" cy="89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DB0E7646-7352-4FCB-BFF8-E2589339E122}"/>
              </a:ext>
            </a:extLst>
          </p:cNvPr>
          <p:cNvSpPr txBox="1"/>
          <p:nvPr/>
        </p:nvSpPr>
        <p:spPr>
          <a:xfrm>
            <a:off x="1799941" y="10023838"/>
            <a:ext cx="157928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(Anti-bullying Alliance, 2020)</a:t>
            </a:r>
          </a:p>
        </p:txBody>
      </p:sp>
    </p:spTree>
    <p:extLst>
      <p:ext uri="{BB962C8B-B14F-4D97-AF65-F5344CB8AC3E}">
        <p14:creationId xmlns:p14="http://schemas.microsoft.com/office/powerpoint/2010/main" val="732889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DF0C7D1-24DC-4AD9-BA20-54AD1A1CD38A}"/>
              </a:ext>
            </a:extLst>
          </p:cNvPr>
          <p:cNvSpPr txBox="1"/>
          <p:nvPr/>
        </p:nvSpPr>
        <p:spPr>
          <a:xfrm>
            <a:off x="-39770" y="52891"/>
            <a:ext cx="21145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/>
              <a:t>Reference List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A04C3B-CFA8-434E-8A6E-8832D0374903}"/>
              </a:ext>
            </a:extLst>
          </p:cNvPr>
          <p:cNvSpPr txBox="1"/>
          <p:nvPr/>
        </p:nvSpPr>
        <p:spPr>
          <a:xfrm>
            <a:off x="-49295" y="410848"/>
            <a:ext cx="6581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Anti-bullyingalliance.org.uk. 2020. </a:t>
            </a:r>
            <a:r>
              <a:rPr lang="en-GB" sz="900" i="1" dirty="0"/>
              <a:t>The ABA Definition Of Bullying</a:t>
            </a:r>
            <a:r>
              <a:rPr lang="en-GB" sz="900" dirty="0"/>
              <a:t>. [online] Available at: &lt;https://www.anti-bullyingalliance.org.uk/tools-information/all-about-bullying/what-bullying/aba-definition-bullying&gt; [Accessed 13 January 2021],p.1.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3F5B21-33DD-4667-998C-60944756E99F}"/>
              </a:ext>
            </a:extLst>
          </p:cNvPr>
          <p:cNvSpPr txBox="1"/>
          <p:nvPr/>
        </p:nvSpPr>
        <p:spPr>
          <a:xfrm>
            <a:off x="-86442" y="727599"/>
            <a:ext cx="64674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Change.org. 2021. </a:t>
            </a:r>
            <a:r>
              <a:rPr lang="en-GB" sz="900" i="1" dirty="0"/>
              <a:t>Sign The Petition</a:t>
            </a:r>
            <a:r>
              <a:rPr lang="en-GB" sz="900" dirty="0"/>
              <a:t>. [online] Available at: &lt;https://www.change.org/p/ratify-the-uncrc&gt; [Accessed 12 January 2021].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C6408A1-CB3C-44C0-AA99-340E5F7C849D}"/>
              </a:ext>
            </a:extLst>
          </p:cNvPr>
          <p:cNvSpPr txBox="1"/>
          <p:nvPr/>
        </p:nvSpPr>
        <p:spPr>
          <a:xfrm>
            <a:off x="-78345" y="1646330"/>
            <a:ext cx="6696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Ditch the Label. 2020. </a:t>
            </a:r>
            <a:r>
              <a:rPr lang="en-GB" sz="900" i="1" dirty="0"/>
              <a:t>Research Archives | Ditch The Label</a:t>
            </a:r>
            <a:r>
              <a:rPr lang="en-GB" sz="900" dirty="0"/>
              <a:t>. [online] Available at: &lt;https://www.ditchthelabel.org/category/research/&gt; [Accessed 13 January 2021].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62B2E1-F764-4C0F-A460-FC30C2915399}"/>
              </a:ext>
            </a:extLst>
          </p:cNvPr>
          <p:cNvSpPr txBox="1"/>
          <p:nvPr/>
        </p:nvSpPr>
        <p:spPr>
          <a:xfrm>
            <a:off x="-58820" y="1992009"/>
            <a:ext cx="68580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Embj.org. 2019. </a:t>
            </a:r>
            <a:r>
              <a:rPr lang="en-GB" sz="900" i="1" dirty="0"/>
              <a:t>ASSOCIATION BETWEEN FAMILY ENVIRONMENT AND THE BULLYING PHENOMENON</a:t>
            </a:r>
          </a:p>
          <a:p>
            <a:r>
              <a:rPr lang="en-GB" sz="900" i="1" dirty="0"/>
              <a:t>AMONG SCHOOL-AGE CHILDREN: A SYSTEMATIC REVIEW</a:t>
            </a:r>
            <a:r>
              <a:rPr lang="en-GB" sz="900" dirty="0"/>
              <a:t>. [online] Available at: &lt;http://www.embj.org/embj/association-between-family-environment-and-the-bullying-phenomenon-among-school-age-children-a-systematic-review/&gt; [Accessed 13 January 2021].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BC1AC1-B6F2-436C-946E-AB24E41D0830}"/>
              </a:ext>
            </a:extLst>
          </p:cNvPr>
          <p:cNvSpPr txBox="1"/>
          <p:nvPr/>
        </p:nvSpPr>
        <p:spPr>
          <a:xfrm>
            <a:off x="-68342" y="2454240"/>
            <a:ext cx="6781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Estyn.gov.wales. 2019. </a:t>
            </a:r>
            <a:r>
              <a:rPr lang="en-GB" sz="900" i="1" dirty="0"/>
              <a:t>Why We Need To Keep Talking About Bullying | Estyn</a:t>
            </a:r>
            <a:r>
              <a:rPr lang="en-GB" sz="900" dirty="0"/>
              <a:t>. [online] Available at: &lt;https://www.estyn.gov.wales/blog/why-we-need-keep-talking-about-bullying&gt; [Accessed 16 January 2021],p.1.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4526B50-A703-4B14-A9C3-9656A3907497}"/>
              </a:ext>
            </a:extLst>
          </p:cNvPr>
          <p:cNvSpPr txBox="1"/>
          <p:nvPr/>
        </p:nvSpPr>
        <p:spPr>
          <a:xfrm flipH="1">
            <a:off x="-50246" y="3315605"/>
            <a:ext cx="6993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rgbClr val="000000"/>
                </a:solidFill>
              </a:rPr>
              <a:t>Gordan, S., 2019. </a:t>
            </a:r>
            <a:r>
              <a:rPr lang="en-GB" sz="900" i="1" dirty="0">
                <a:solidFill>
                  <a:srgbClr val="000000"/>
                </a:solidFill>
              </a:rPr>
              <a:t>6 Types Of Bullying Parents Should Know About</a:t>
            </a:r>
            <a:r>
              <a:rPr lang="en-GB" sz="900" dirty="0">
                <a:solidFill>
                  <a:srgbClr val="000000"/>
                </a:solidFill>
              </a:rPr>
              <a:t>. [online] Very well Family. Available at: &lt;https://www.verywellfamily.com/types-of-bullying-parents-should-know-about-4153882&gt; [Accessed 12 January 2021]p.1.</a:t>
            </a:r>
            <a:r>
              <a:rPr lang="en-GB" sz="900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951800-8769-4D4C-9FE8-7265151B0384}"/>
              </a:ext>
            </a:extLst>
          </p:cNvPr>
          <p:cNvSpPr txBox="1"/>
          <p:nvPr/>
        </p:nvSpPr>
        <p:spPr>
          <a:xfrm>
            <a:off x="-67632" y="4755555"/>
            <a:ext cx="693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Green, J., 2018. </a:t>
            </a:r>
            <a:r>
              <a:rPr lang="en-GB" sz="900" i="1" dirty="0"/>
              <a:t>Black And White: How Depression Has Influenced My Photography</a:t>
            </a:r>
            <a:r>
              <a:rPr lang="en-GB" sz="900" dirty="0"/>
              <a:t>. [online] Click Magazine. Available at: &lt;https://www.myclickmagazine.com/black-and-white-how-depression-has-influenced-my-photography/&gt; [Accessed 13 January 2021].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C02E370-D389-4D11-BA20-C9AE92C39F58}"/>
              </a:ext>
            </a:extLst>
          </p:cNvPr>
          <p:cNvSpPr txBox="1"/>
          <p:nvPr/>
        </p:nvSpPr>
        <p:spPr>
          <a:xfrm>
            <a:off x="695325" y="2899473"/>
            <a:ext cx="4791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D07F20A-E95E-4E7B-95F7-05700FAD61E3}"/>
              </a:ext>
            </a:extLst>
          </p:cNvPr>
          <p:cNvSpPr txBox="1"/>
          <p:nvPr/>
        </p:nvSpPr>
        <p:spPr>
          <a:xfrm>
            <a:off x="-60722" y="3971008"/>
            <a:ext cx="69932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Gov.wales. 2019. </a:t>
            </a:r>
            <a:r>
              <a:rPr lang="en-GB" sz="900" i="1" dirty="0"/>
              <a:t>Challenging Bullying Rights, Respect, Equality: Statuary Guidance For Governing Bodies Of Maintained Schools</a:t>
            </a:r>
            <a:r>
              <a:rPr lang="en-GB" sz="900" dirty="0"/>
              <a:t>. [online] Available at: &lt;https://gov.wales/sites/default/files/publications/2019-11/rights-respect-equality-statutory-guidance-for-governing-bodies-of-maintained-schools.pdf&gt; [Accessed 16 January 2021]8-76.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BAA61B3-DF70-4134-AA7C-141E1F820110}"/>
              </a:ext>
            </a:extLst>
          </p:cNvPr>
          <p:cNvSpPr txBox="1"/>
          <p:nvPr/>
        </p:nvSpPr>
        <p:spPr>
          <a:xfrm>
            <a:off x="-68342" y="4410372"/>
            <a:ext cx="673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Gov.wales. 2003. </a:t>
            </a:r>
            <a:r>
              <a:rPr lang="en-GB" sz="900" i="1" dirty="0"/>
              <a:t>Respecting Others: Anti-Bullying Guidance</a:t>
            </a:r>
            <a:r>
              <a:rPr lang="en-GB" sz="900" dirty="0"/>
              <a:t>. [online] Available at: &lt;https://gov.wales/sites/default/files/publications/2018-05/NAFWC-23-03-respecting-others-anti-bullying-guidance.pdf&gt; [Accessed 17 January 2021],4-70.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DB8623C-F692-4784-8795-BA2E898A34BA}"/>
              </a:ext>
            </a:extLst>
          </p:cNvPr>
          <p:cNvSpPr txBox="1"/>
          <p:nvPr/>
        </p:nvSpPr>
        <p:spPr>
          <a:xfrm>
            <a:off x="-67632" y="5112996"/>
            <a:ext cx="679656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Hutchings, J. and Clarkson, S., 2015. Introducing and Piloting the KiVa Bullying Prevention Programme in the UK. </a:t>
            </a:r>
            <a:r>
              <a:rPr lang="en-GB" sz="900" i="1" dirty="0"/>
              <a:t>Educational and Child Psychology</a:t>
            </a:r>
            <a:r>
              <a:rPr lang="en-GB" sz="900" dirty="0"/>
              <a:t>, [online] 32(1). Available at: &lt;https://www.researchgate.net/profile/Suzy_Clarkson/publication/301553695_Introducing_and_piloting_the_KiVa_bullying_prevention_programme_in_the_UK/links/5719573108aed43f63235492/Introducing-and-piloting-the-KiVa-bullying-prevention-programme-in-the-UK.pdf&gt; [Accessed 10 January 2021],p.1.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1472DE7-84B4-45C7-81F2-58F095F97489}"/>
              </a:ext>
            </a:extLst>
          </p:cNvPr>
          <p:cNvSpPr txBox="1"/>
          <p:nvPr/>
        </p:nvSpPr>
        <p:spPr>
          <a:xfrm>
            <a:off x="-60722" y="1426873"/>
            <a:ext cx="5638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Cowie, H. and Dawn, J., 2008. </a:t>
            </a:r>
            <a:r>
              <a:rPr lang="en-GB" sz="900" i="1" dirty="0"/>
              <a:t>New Perspectives On Bullying</a:t>
            </a:r>
            <a:r>
              <a:rPr lang="en-GB" sz="900" dirty="0"/>
              <a:t>. 1st ed. Maidenhead: Open University Press,p.4-121..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9B0C6CF-F038-427B-95A5-599AF88E6504}"/>
              </a:ext>
            </a:extLst>
          </p:cNvPr>
          <p:cNvSpPr txBox="1"/>
          <p:nvPr/>
        </p:nvSpPr>
        <p:spPr>
          <a:xfrm>
            <a:off x="-67632" y="11354679"/>
            <a:ext cx="685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World Bank. 2019. </a:t>
            </a:r>
            <a:r>
              <a:rPr lang="en-GB" sz="900" i="1" dirty="0"/>
              <a:t>When Bullying Threatens The Quality Of Education</a:t>
            </a:r>
            <a:r>
              <a:rPr lang="en-GB" sz="900" dirty="0"/>
              <a:t>. [online] Available at: &lt;https://www.worldbank.org/en/news/feature/2019/09/12/bullying-acoso-escolar-education&gt; [Accessed 17 January 2021],p.1.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1526621-7F26-4269-9813-F4A1ACAAD396}"/>
              </a:ext>
            </a:extLst>
          </p:cNvPr>
          <p:cNvSpPr txBox="1"/>
          <p:nvPr/>
        </p:nvSpPr>
        <p:spPr>
          <a:xfrm>
            <a:off x="-39770" y="6196887"/>
            <a:ext cx="45529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rgbClr val="000000"/>
                </a:solidFill>
              </a:rPr>
              <a:t>McAuley, C. and Rose, W., 2010. </a:t>
            </a:r>
            <a:r>
              <a:rPr lang="en-GB" sz="900" i="1" dirty="0">
                <a:solidFill>
                  <a:srgbClr val="000000"/>
                </a:solidFill>
              </a:rPr>
              <a:t>Child Well-Being</a:t>
            </a:r>
            <a:r>
              <a:rPr lang="en-GB" sz="900" dirty="0">
                <a:solidFill>
                  <a:srgbClr val="000000"/>
                </a:solidFill>
              </a:rPr>
              <a:t>. 1st ed. London: Jessica Kingsley,p.140-150.</a:t>
            </a:r>
            <a:endParaRPr lang="en-GB" sz="9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636AB0E-8606-496D-91ED-7E64070FE6BB}"/>
              </a:ext>
            </a:extLst>
          </p:cNvPr>
          <p:cNvSpPr txBox="1"/>
          <p:nvPr/>
        </p:nvSpPr>
        <p:spPr>
          <a:xfrm flipH="1">
            <a:off x="-60722" y="5855714"/>
            <a:ext cx="6857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Marie, S., 2017. </a:t>
            </a:r>
            <a:r>
              <a:rPr lang="en-GB" sz="900" i="1" dirty="0"/>
              <a:t>Bronfenbrenner's Bioecological Approach</a:t>
            </a:r>
            <a:r>
              <a:rPr lang="en-GB" sz="900" dirty="0"/>
              <a:t>. [online] Suemarie.info. Available at: &lt;http://www.suemarie.info/2017/10/bronfenbrenners-bioecological-approach.html&gt; [Accessed 13 January 2021].</a:t>
            </a:r>
          </a:p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DFD73C9-3199-4C7F-B4A6-B47420413D44}"/>
              </a:ext>
            </a:extLst>
          </p:cNvPr>
          <p:cNvSpPr txBox="1"/>
          <p:nvPr/>
        </p:nvSpPr>
        <p:spPr>
          <a:xfrm>
            <a:off x="-60722" y="6734824"/>
            <a:ext cx="6787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Naylor, B., 2014. </a:t>
            </a:r>
            <a:r>
              <a:rPr lang="en-GB" sz="900" i="1" dirty="0"/>
              <a:t>Modern Day Maslow's Hierarchy Of Needs</a:t>
            </a:r>
            <a:r>
              <a:rPr lang="en-GB" sz="900" dirty="0"/>
              <a:t>. [online] Bronco - A Digital Agency. Available at: &lt;https://www.bronco.co.uk/our-ideas/modern-day-maslows-hierarchy-of-needs/&gt; [Accessed 13 January 2021],p71-215.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3A87031-30DD-4BAD-99A3-7387F3433031}"/>
              </a:ext>
            </a:extLst>
          </p:cNvPr>
          <p:cNvSpPr txBox="1"/>
          <p:nvPr/>
        </p:nvSpPr>
        <p:spPr>
          <a:xfrm>
            <a:off x="-86442" y="7383706"/>
            <a:ext cx="683799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Pepelasi, C., 2018. </a:t>
            </a:r>
            <a:r>
              <a:rPr lang="en-GB" sz="1000" i="1" dirty="0"/>
              <a:t>Childhood Bullying Can Cause Lifelong Psychological Damage: How To Spot The Signs And Move On</a:t>
            </a:r>
            <a:r>
              <a:rPr lang="en-GB" sz="1000" dirty="0"/>
              <a:t>. [online] News. Available at: &lt;https://www1.racgp.org.au/newsgp/clinical/childhood-bullying-can-cause-lifelong-psychologica&gt; [Accessed 14 January 2021], p.1.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0E3D59C-5E75-4A27-BB8B-4D74326ECBF0}"/>
              </a:ext>
            </a:extLst>
          </p:cNvPr>
          <p:cNvSpPr txBox="1"/>
          <p:nvPr/>
        </p:nvSpPr>
        <p:spPr>
          <a:xfrm>
            <a:off x="-67632" y="7905642"/>
            <a:ext cx="677132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Primarysite-prod-sorted.s3.amazonaws.com. 2021. </a:t>
            </a:r>
            <a:r>
              <a:rPr lang="en-GB" sz="900" i="1" dirty="0"/>
              <a:t>Anti- Bullying Policy</a:t>
            </a:r>
            <a:r>
              <a:rPr lang="en-GB" sz="900" dirty="0"/>
              <a:t>. [online] Available at: &lt;https://primarysite-prod-sorted.s3.amazonaws.com/pembrokedockcp/UploadedDocument/c1aaaf46ef2b4fae8ac7e9fdc2cfd5de/anti-bullying.pdf&gt; [Accessed 13 January 2021],p.1.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A87E649-23FE-4A5D-86EA-83A634F0A93F}"/>
              </a:ext>
            </a:extLst>
          </p:cNvPr>
          <p:cNvSpPr txBox="1"/>
          <p:nvPr/>
        </p:nvSpPr>
        <p:spPr>
          <a:xfrm>
            <a:off x="-67632" y="8365760"/>
            <a:ext cx="677132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Quinn, B., 2020. </a:t>
            </a:r>
            <a:r>
              <a:rPr lang="en-GB" sz="900" i="1" dirty="0"/>
              <a:t>One In Five Children In England And Wales Experienced Online Bullying In 2019</a:t>
            </a:r>
            <a:r>
              <a:rPr lang="en-GB" sz="900" dirty="0"/>
              <a:t>. [online] the Guardian. Available at: &lt;https://www.theguardian.com/society/2020/nov/16/one-in-five-children-in-england-and-wales-experienced-online-bullying-in-2019&gt; [Accessed 13 January 2021],p.1.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D08CF66-20B9-4342-9B27-BB0E13D2290C}"/>
              </a:ext>
            </a:extLst>
          </p:cNvPr>
          <p:cNvSpPr txBox="1"/>
          <p:nvPr/>
        </p:nvSpPr>
        <p:spPr>
          <a:xfrm>
            <a:off x="-50246" y="8834508"/>
            <a:ext cx="442055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Rigby, K., 2008. </a:t>
            </a:r>
            <a:r>
              <a:rPr lang="en-GB" sz="900" i="1" dirty="0"/>
              <a:t>New Perspectives on Bullying</a:t>
            </a:r>
            <a:r>
              <a:rPr lang="en-GB" sz="900" dirty="0"/>
              <a:t>. 1st ed. London: Arhenaeum Press,11-146.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2CF1C01-67D8-404D-AED7-791C5A3E740B}"/>
              </a:ext>
            </a:extLst>
          </p:cNvPr>
          <p:cNvSpPr txBox="1"/>
          <p:nvPr/>
        </p:nvSpPr>
        <p:spPr>
          <a:xfrm>
            <a:off x="-60722" y="9255109"/>
            <a:ext cx="6787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Statista. 2019. </a:t>
            </a:r>
            <a:r>
              <a:rPr lang="en-GB" sz="900" i="1" dirty="0"/>
              <a:t>Results Of Bullying UK 2019 | Statista</a:t>
            </a:r>
            <a:r>
              <a:rPr lang="en-GB" sz="900" dirty="0"/>
              <a:t>. [online] Available at: &lt;https://www.statista.com/statistics/474842/personal-results-of-bullying-united-kingdom-uk/&gt; [Accessed 17 January 2021],p.1.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AB8F27D-A64C-46B8-9CBF-4B57AE75ED55}"/>
              </a:ext>
            </a:extLst>
          </p:cNvPr>
          <p:cNvSpPr txBox="1"/>
          <p:nvPr/>
        </p:nvSpPr>
        <p:spPr>
          <a:xfrm>
            <a:off x="-50246" y="9603396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Sunday Observer. 2018. </a:t>
            </a:r>
            <a:r>
              <a:rPr lang="en-GB" sz="900" i="1" dirty="0"/>
              <a:t>Universal Children's Day</a:t>
            </a:r>
            <a:r>
              <a:rPr lang="en-GB" sz="900" dirty="0"/>
              <a:t>. [online] Available at: &lt;http://www.sundayobserver.lk/2018/10/28/junior/universal-childrens-day?page=1&gt; [Accessed 14 January 2021],p.1.</a:t>
            </a:r>
          </a:p>
          <a:p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2A2D7B3-4A15-494C-9674-C13F2EF74CBE}"/>
              </a:ext>
            </a:extLst>
          </p:cNvPr>
          <p:cNvSpPr txBox="1"/>
          <p:nvPr/>
        </p:nvSpPr>
        <p:spPr>
          <a:xfrm>
            <a:off x="-75962" y="9934854"/>
            <a:ext cx="675132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Swearer, S. and Hymel, S., 2015. Understanding the Psychology of Bullying : Moving Toward a Social - Ecological Diathesis - Stress Model. </a:t>
            </a:r>
            <a:r>
              <a:rPr lang="en-GB" sz="900" i="1" dirty="0"/>
              <a:t>American Psychologist</a:t>
            </a:r>
            <a:r>
              <a:rPr lang="en-GB" sz="900" dirty="0"/>
              <a:t>, [online] 70(4), pp.344-349. Available at: &lt;https://www.apa.org/pubs/journals/releases/amp-a0038929.pdf&gt; [Accessed 15 January 2021],p.344-349. </a:t>
            </a:r>
          </a:p>
          <a:p>
            <a:endParaRPr lang="en-GB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72E6598-EA00-437A-8E89-9D11A6A8F8A5}"/>
              </a:ext>
            </a:extLst>
          </p:cNvPr>
          <p:cNvSpPr txBox="1"/>
          <p:nvPr/>
        </p:nvSpPr>
        <p:spPr>
          <a:xfrm>
            <a:off x="-78345" y="10433948"/>
            <a:ext cx="6761798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The Children and Young People's Commissioner Scotland. 2015. </a:t>
            </a:r>
            <a:r>
              <a:rPr lang="en-GB" sz="900" i="1" dirty="0"/>
              <a:t>UNCRC Article 19 - I Have The Right To Be Protected From Being Hurt Or Badly Treated - The Children And Young People's Commissioner Scotland</a:t>
            </a:r>
            <a:r>
              <a:rPr lang="en-GB" sz="900" dirty="0"/>
              <a:t>. [online] Available at: &lt;https://cypcs.org.uk/rights/uncrc/articles/article-19/&gt; [Accessed 13 January 2021],p.1.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4DC8BE8-A132-48DF-A640-8B9130823055}"/>
              </a:ext>
            </a:extLst>
          </p:cNvPr>
          <p:cNvSpPr txBox="1"/>
          <p:nvPr/>
        </p:nvSpPr>
        <p:spPr>
          <a:xfrm>
            <a:off x="-50246" y="3133665"/>
            <a:ext cx="52006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Goddard, G. and Walton, A., 2012. </a:t>
            </a:r>
            <a:r>
              <a:rPr lang="en-GB" sz="900" i="1" dirty="0"/>
              <a:t>Supporting Every Child</a:t>
            </a:r>
            <a:r>
              <a:rPr lang="en-GB" sz="900" dirty="0"/>
              <a:t>. 2nd ed. London: Sage,p.44-45.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E2C782C-090F-4083-A778-8D7890C36FDD}"/>
              </a:ext>
            </a:extLst>
          </p:cNvPr>
          <p:cNvSpPr txBox="1"/>
          <p:nvPr/>
        </p:nvSpPr>
        <p:spPr>
          <a:xfrm flipH="1">
            <a:off x="-60722" y="1259305"/>
            <a:ext cx="568071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Collins, J. and Foley, P., 2008. </a:t>
            </a:r>
            <a:r>
              <a:rPr lang="en-GB" sz="900" i="1" dirty="0"/>
              <a:t>Promoting Children's Wellbeing</a:t>
            </a:r>
            <a:r>
              <a:rPr lang="en-GB" sz="900" dirty="0"/>
              <a:t>. 1st ed. Bristol: The Policy Press, pp.102-233.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F01DC9F-31EB-4B72-9987-A79676B04E80}"/>
              </a:ext>
            </a:extLst>
          </p:cNvPr>
          <p:cNvSpPr txBox="1"/>
          <p:nvPr/>
        </p:nvSpPr>
        <p:spPr>
          <a:xfrm>
            <a:off x="-67632" y="9038759"/>
            <a:ext cx="424719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Shotton, G. and Burton, S., n.d. </a:t>
            </a:r>
            <a:r>
              <a:rPr lang="en-GB" sz="900" i="1" dirty="0"/>
              <a:t>Emotional Wellbeing</a:t>
            </a:r>
            <a:r>
              <a:rPr lang="en-GB" sz="900" dirty="0"/>
              <a:t>. 2nd ed. Oxon: Rouledge, p.4-5.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C24C0FD-CAB6-4B86-BFB1-A92B203C16D3}"/>
              </a:ext>
            </a:extLst>
          </p:cNvPr>
          <p:cNvSpPr txBox="1"/>
          <p:nvPr/>
        </p:nvSpPr>
        <p:spPr>
          <a:xfrm>
            <a:off x="-76441" y="11684169"/>
            <a:ext cx="679989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Yoon, J., </a:t>
            </a:r>
            <a:r>
              <a:rPr lang="en-GB" sz="900" dirty="0" err="1"/>
              <a:t>Sulkowski</a:t>
            </a:r>
            <a:r>
              <a:rPr lang="en-GB" sz="900" dirty="0"/>
              <a:t>, M. and Bauman, S., 2014. Teachers’ Responses to Bullying Incidents: Effects of Teacher Characteristics and Contexts. </a:t>
            </a:r>
            <a:r>
              <a:rPr lang="en-GB" sz="900" i="1" dirty="0"/>
              <a:t>Journal of School Violence</a:t>
            </a:r>
            <a:r>
              <a:rPr lang="en-GB" sz="900" dirty="0"/>
              <a:t>, [online] 15(1), pp.91-113. Available at: &lt;https://doi.org/10.1080/15388220.2014.963592&gt; [Accessed 5 January 2021],91-113.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A364D2D-82D9-43B0-B63E-C923F35B7FC2}"/>
              </a:ext>
            </a:extLst>
          </p:cNvPr>
          <p:cNvSpPr txBox="1"/>
          <p:nvPr/>
        </p:nvSpPr>
        <p:spPr>
          <a:xfrm>
            <a:off x="-56913" y="10908076"/>
            <a:ext cx="682728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Woods, S. and Wolke, D., 2004. Direct and relational bullying among primary school children and academic achievement. </a:t>
            </a:r>
            <a:r>
              <a:rPr lang="en-GB" sz="900" i="1" dirty="0"/>
              <a:t>Journal of School Psychology</a:t>
            </a:r>
            <a:r>
              <a:rPr lang="en-GB" sz="900" dirty="0"/>
              <a:t>, [online] 42(2), pp.135-155. Available at: &lt;http://citeseerx.ist.psu.edu/viewdoc/download?doi=10.1.1.534.2985&amp;rep=rep1&amp;type=pdf&gt; [Accessed 8 January 2021],p.135-155.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47720E4-550F-44BD-8BB8-8A1E84B0EEC0}"/>
              </a:ext>
            </a:extLst>
          </p:cNvPr>
          <p:cNvSpPr txBox="1"/>
          <p:nvPr/>
        </p:nvSpPr>
        <p:spPr>
          <a:xfrm>
            <a:off x="-78345" y="940552"/>
            <a:ext cx="6993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Chester, K., 2017. </a:t>
            </a:r>
            <a:r>
              <a:rPr lang="en-GB" sz="900" i="1" dirty="0"/>
              <a:t>Schools Need To Wake Up To Relational Bullying</a:t>
            </a:r>
            <a:r>
              <a:rPr lang="en-GB" sz="900" dirty="0"/>
              <a:t>. [online] Schools Week. Available at: &lt;https://schoolsweek.co.uk/schools-need-to-wake-up-to-relational-bullying/&gt; [Accessed 17 January 2021],p.1.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231C920-BA15-4523-9EE2-ADC385FC81F7}"/>
              </a:ext>
            </a:extLst>
          </p:cNvPr>
          <p:cNvSpPr txBox="1"/>
          <p:nvPr/>
        </p:nvSpPr>
        <p:spPr>
          <a:xfrm>
            <a:off x="-50246" y="6399698"/>
            <a:ext cx="6889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Nationalbullyinghelpline.co.uk. 2021. </a:t>
            </a:r>
            <a:r>
              <a:rPr lang="en-GB" sz="900" i="1" dirty="0"/>
              <a:t>Bullying On Social Media</a:t>
            </a:r>
            <a:r>
              <a:rPr lang="en-GB" sz="900" dirty="0"/>
              <a:t>. [online] Available at: &lt;https://www.nationalbullyinghelpline.co.uk/social-media.html&gt; [Accessed 13 January 2021],p.1.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8F982E79-497C-4F9D-B81C-9826914D5C67}"/>
              </a:ext>
            </a:extLst>
          </p:cNvPr>
          <p:cNvSpPr txBox="1"/>
          <p:nvPr/>
        </p:nvSpPr>
        <p:spPr>
          <a:xfrm>
            <a:off x="-58344" y="7062274"/>
            <a:ext cx="6795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O'Brien, N., 2010. </a:t>
            </a:r>
            <a:r>
              <a:rPr lang="en-GB" sz="900" i="1" dirty="0"/>
              <a:t>The Impact Of Cyber - Bullying On Young People's Mental Health</a:t>
            </a:r>
            <a:r>
              <a:rPr lang="en-GB" sz="900" dirty="0"/>
              <a:t>. [online] Core.ac.uk. Available at: &lt;https://core.ac.uk/download/pdf/132195235.pdf&gt; [Accessed 11 January 2021],p.1.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EBF5F8C-5E97-4C7E-93EB-12CAE4BD24A1}"/>
              </a:ext>
            </a:extLst>
          </p:cNvPr>
          <p:cNvSpPr txBox="1"/>
          <p:nvPr/>
        </p:nvSpPr>
        <p:spPr>
          <a:xfrm>
            <a:off x="-50246" y="3637631"/>
            <a:ext cx="6867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Gov.wales. 2019. </a:t>
            </a:r>
            <a:r>
              <a:rPr lang="en-GB" sz="900" i="1" dirty="0"/>
              <a:t>Challenging Bullying: Rights, Respect, Equality</a:t>
            </a:r>
            <a:r>
              <a:rPr lang="en-GB" sz="900" dirty="0"/>
              <a:t>. [online] Available at: &lt;https://gov.wales/sites/default/files/publications/2019-11/rights-respect-equality-guide-for-young-people.pdf&gt; [Accessed 17 January 2021].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0C85E70-BD84-4D41-BD24-4085FFF2BB39}"/>
              </a:ext>
            </a:extLst>
          </p:cNvPr>
          <p:cNvSpPr txBox="1"/>
          <p:nvPr/>
        </p:nvSpPr>
        <p:spPr>
          <a:xfrm>
            <a:off x="-60722" y="2772974"/>
            <a:ext cx="6847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Gaines, J., 2016. </a:t>
            </a:r>
            <a:r>
              <a:rPr lang="en-GB" sz="900" i="1" dirty="0"/>
              <a:t>Finland Is Really Good At Stopping Bullying. Here's How They're Doing It.</a:t>
            </a:r>
            <a:r>
              <a:rPr lang="en-GB" sz="900" dirty="0"/>
              <a:t>. [online] Upworthy. Available at: &lt;https://www.upworthy.com/finland-is-really-good-at-stopping-bullying-heres-how-theyre-doing-it&gt; [Accessed 17 January 2021],p.1.</a:t>
            </a:r>
          </a:p>
        </p:txBody>
      </p:sp>
    </p:spTree>
    <p:extLst>
      <p:ext uri="{BB962C8B-B14F-4D97-AF65-F5344CB8AC3E}">
        <p14:creationId xmlns:p14="http://schemas.microsoft.com/office/powerpoint/2010/main" val="4647424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6143</TotalTime>
  <Words>1887</Words>
  <Application>Microsoft Office PowerPoint</Application>
  <PresentationFormat>Widescreen</PresentationFormat>
  <Paragraphs>110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Agency FB</vt:lpstr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rachel.grey.evans@gmail.com</dc:creator>
  <cp:lastModifiedBy>rachel.grey.evans@gmail.com</cp:lastModifiedBy>
  <cp:revision>53</cp:revision>
  <dcterms:created xsi:type="dcterms:W3CDTF">2021-01-12T20:32:07Z</dcterms:created>
  <dcterms:modified xsi:type="dcterms:W3CDTF">2021-01-17T23:25:19Z</dcterms:modified>
</cp:coreProperties>
</file>