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33" r:id="rId1"/>
  </p:sldMasterIdLst>
  <p:sldIdLst>
    <p:sldId id="256" r:id="rId2"/>
    <p:sldId id="258" r:id="rId3"/>
    <p:sldId id="268" r:id="rId4"/>
    <p:sldId id="259" r:id="rId5"/>
    <p:sldId id="261" r:id="rId6"/>
    <p:sldId id="269" r:id="rId7"/>
    <p:sldId id="264" r:id="rId8"/>
    <p:sldId id="265" r:id="rId9"/>
    <p:sldId id="271" r:id="rId10"/>
    <p:sldId id="272" r:id="rId11"/>
    <p:sldId id="273"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7"/>
    <p:restoredTop sz="94574"/>
  </p:normalViewPr>
  <p:slideViewPr>
    <p:cSldViewPr snapToGrid="0">
      <p:cViewPr varScale="1">
        <p:scale>
          <a:sx n="128" d="100"/>
          <a:sy n="128" d="100"/>
        </p:scale>
        <p:origin x="17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EE384C-13A1-4989-B31E-225C18ACE50B}"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732523A-E04C-4E51-A833-E927C4CB00AA}">
      <dgm:prSet/>
      <dgm:spPr/>
      <dgm:t>
        <a:bodyPr/>
        <a:lstStyle/>
        <a:p>
          <a:pPr>
            <a:defRPr cap="all"/>
          </a:pPr>
          <a:r>
            <a:rPr lang="en-US"/>
            <a:t>Increased Efficiency</a:t>
          </a:r>
        </a:p>
      </dgm:t>
    </dgm:pt>
    <dgm:pt modelId="{931DDF50-06C4-4705-A70E-74650A1086F9}" type="parTrans" cxnId="{3728E6B5-8C34-43A0-A836-448B6793F1DD}">
      <dgm:prSet/>
      <dgm:spPr/>
      <dgm:t>
        <a:bodyPr/>
        <a:lstStyle/>
        <a:p>
          <a:endParaRPr lang="en-US"/>
        </a:p>
      </dgm:t>
    </dgm:pt>
    <dgm:pt modelId="{7B2EC2E1-36A2-4915-B2A0-8281BF1EE6D7}" type="sibTrans" cxnId="{3728E6B5-8C34-43A0-A836-448B6793F1DD}">
      <dgm:prSet/>
      <dgm:spPr/>
      <dgm:t>
        <a:bodyPr/>
        <a:lstStyle/>
        <a:p>
          <a:endParaRPr lang="en-US"/>
        </a:p>
      </dgm:t>
    </dgm:pt>
    <dgm:pt modelId="{41EFF7DF-8591-4926-B715-5A7291CF9AD7}">
      <dgm:prSet/>
      <dgm:spPr/>
      <dgm:t>
        <a:bodyPr/>
        <a:lstStyle/>
        <a:p>
          <a:pPr>
            <a:defRPr cap="all"/>
          </a:pPr>
          <a:r>
            <a:rPr lang="en-US"/>
            <a:t>Improved Communication </a:t>
          </a:r>
        </a:p>
      </dgm:t>
    </dgm:pt>
    <dgm:pt modelId="{18D69CC3-1CDF-4D11-BD69-28BC24D694DA}" type="parTrans" cxnId="{99B94CD9-2202-4E38-8609-AA0BFF8C12CC}">
      <dgm:prSet/>
      <dgm:spPr/>
      <dgm:t>
        <a:bodyPr/>
        <a:lstStyle/>
        <a:p>
          <a:endParaRPr lang="en-US"/>
        </a:p>
      </dgm:t>
    </dgm:pt>
    <dgm:pt modelId="{2CA6619A-E9DD-4EAA-8409-9233C146C1F4}" type="sibTrans" cxnId="{99B94CD9-2202-4E38-8609-AA0BFF8C12CC}">
      <dgm:prSet/>
      <dgm:spPr/>
      <dgm:t>
        <a:bodyPr/>
        <a:lstStyle/>
        <a:p>
          <a:endParaRPr lang="en-US"/>
        </a:p>
      </dgm:t>
    </dgm:pt>
    <dgm:pt modelId="{3773D672-85FD-4D2A-9CE3-207B601DCCFA}">
      <dgm:prSet/>
      <dgm:spPr/>
      <dgm:t>
        <a:bodyPr/>
        <a:lstStyle/>
        <a:p>
          <a:pPr>
            <a:defRPr cap="all"/>
          </a:pPr>
          <a:r>
            <a:rPr lang="en-US"/>
            <a:t>Global Reach</a:t>
          </a:r>
        </a:p>
      </dgm:t>
    </dgm:pt>
    <dgm:pt modelId="{B430B752-9829-4FC6-B6F7-CF9DDCD39EC2}" type="parTrans" cxnId="{7EFA76D0-BEEB-445E-92E1-E0FD886D5A51}">
      <dgm:prSet/>
      <dgm:spPr/>
      <dgm:t>
        <a:bodyPr/>
        <a:lstStyle/>
        <a:p>
          <a:endParaRPr lang="en-US"/>
        </a:p>
      </dgm:t>
    </dgm:pt>
    <dgm:pt modelId="{8C1CC10F-C2FF-4B85-A7A1-40793FB435B8}" type="sibTrans" cxnId="{7EFA76D0-BEEB-445E-92E1-E0FD886D5A51}">
      <dgm:prSet/>
      <dgm:spPr/>
      <dgm:t>
        <a:bodyPr/>
        <a:lstStyle/>
        <a:p>
          <a:endParaRPr lang="en-US"/>
        </a:p>
      </dgm:t>
    </dgm:pt>
    <dgm:pt modelId="{F943CCD0-EC11-44C7-B1F9-3102002BC1F5}">
      <dgm:prSet/>
      <dgm:spPr/>
      <dgm:t>
        <a:bodyPr/>
        <a:lstStyle/>
        <a:p>
          <a:pPr>
            <a:defRPr cap="all"/>
          </a:pPr>
          <a:r>
            <a:rPr lang="en-US"/>
            <a:t>Talent Attraction</a:t>
          </a:r>
        </a:p>
      </dgm:t>
    </dgm:pt>
    <dgm:pt modelId="{EC894629-0156-4090-9FC7-45F34D615159}" type="parTrans" cxnId="{5AFCABEC-05CF-4343-AAED-61AD78752EC7}">
      <dgm:prSet/>
      <dgm:spPr/>
      <dgm:t>
        <a:bodyPr/>
        <a:lstStyle/>
        <a:p>
          <a:endParaRPr lang="en-US"/>
        </a:p>
      </dgm:t>
    </dgm:pt>
    <dgm:pt modelId="{C740E5CC-AB3A-450E-9442-5B1541965909}" type="sibTrans" cxnId="{5AFCABEC-05CF-4343-AAED-61AD78752EC7}">
      <dgm:prSet/>
      <dgm:spPr/>
      <dgm:t>
        <a:bodyPr/>
        <a:lstStyle/>
        <a:p>
          <a:endParaRPr lang="en-US"/>
        </a:p>
      </dgm:t>
    </dgm:pt>
    <dgm:pt modelId="{24C8AE63-CF8D-4D50-B54E-8F656A999DC0}">
      <dgm:prSet/>
      <dgm:spPr/>
      <dgm:t>
        <a:bodyPr/>
        <a:lstStyle/>
        <a:p>
          <a:pPr>
            <a:defRPr cap="all"/>
          </a:pPr>
          <a:r>
            <a:rPr lang="en-US"/>
            <a:t>Enhanced Customer Interaction</a:t>
          </a:r>
        </a:p>
      </dgm:t>
    </dgm:pt>
    <dgm:pt modelId="{40FA5CEF-3DD3-43C2-997E-432BA23066CD}" type="parTrans" cxnId="{346B79E4-C2C5-4402-BEFB-1405BF2C57EF}">
      <dgm:prSet/>
      <dgm:spPr/>
      <dgm:t>
        <a:bodyPr/>
        <a:lstStyle/>
        <a:p>
          <a:endParaRPr lang="en-US"/>
        </a:p>
      </dgm:t>
    </dgm:pt>
    <dgm:pt modelId="{796A4A8E-B831-4E7D-AAEC-1BE7B30042FC}" type="sibTrans" cxnId="{346B79E4-C2C5-4402-BEFB-1405BF2C57EF}">
      <dgm:prSet/>
      <dgm:spPr/>
      <dgm:t>
        <a:bodyPr/>
        <a:lstStyle/>
        <a:p>
          <a:endParaRPr lang="en-US"/>
        </a:p>
      </dgm:t>
    </dgm:pt>
    <dgm:pt modelId="{F5336EAD-7E25-4F56-9CB6-569C1B8392A0}" type="pres">
      <dgm:prSet presAssocID="{EDEE384C-13A1-4989-B31E-225C18ACE50B}" presName="root" presStyleCnt="0">
        <dgm:presLayoutVars>
          <dgm:dir/>
          <dgm:resizeHandles val="exact"/>
        </dgm:presLayoutVars>
      </dgm:prSet>
      <dgm:spPr/>
    </dgm:pt>
    <dgm:pt modelId="{89F849DD-29DE-4140-93FF-24D0E9137E93}" type="pres">
      <dgm:prSet presAssocID="{3732523A-E04C-4E51-A833-E927C4CB00AA}" presName="compNode" presStyleCnt="0"/>
      <dgm:spPr/>
    </dgm:pt>
    <dgm:pt modelId="{41CB49B6-29FD-4255-9B2B-6409B69E8FEE}" type="pres">
      <dgm:prSet presAssocID="{3732523A-E04C-4E51-A833-E927C4CB00AA}" presName="iconBgRect" presStyleLbl="bgShp" presStyleIdx="0" presStyleCnt="5"/>
      <dgm:spPr>
        <a:prstGeom prst="round2DiagRect">
          <a:avLst>
            <a:gd name="adj1" fmla="val 29727"/>
            <a:gd name="adj2" fmla="val 0"/>
          </a:avLst>
        </a:prstGeom>
      </dgm:spPr>
    </dgm:pt>
    <dgm:pt modelId="{89514739-8E12-4DF5-983A-58C2E2C2C9C2}" type="pres">
      <dgm:prSet presAssocID="{3732523A-E04C-4E51-A833-E927C4CB00A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68EF69CD-C82B-4B17-A1C8-11F013FB53BE}" type="pres">
      <dgm:prSet presAssocID="{3732523A-E04C-4E51-A833-E927C4CB00AA}" presName="spaceRect" presStyleCnt="0"/>
      <dgm:spPr/>
    </dgm:pt>
    <dgm:pt modelId="{2CA42053-82F8-47A9-B15D-BE6BFE95533E}" type="pres">
      <dgm:prSet presAssocID="{3732523A-E04C-4E51-A833-E927C4CB00AA}" presName="textRect" presStyleLbl="revTx" presStyleIdx="0" presStyleCnt="5">
        <dgm:presLayoutVars>
          <dgm:chMax val="1"/>
          <dgm:chPref val="1"/>
        </dgm:presLayoutVars>
      </dgm:prSet>
      <dgm:spPr/>
    </dgm:pt>
    <dgm:pt modelId="{89C8A2E2-FEBB-4406-BE38-75EF70B330AF}" type="pres">
      <dgm:prSet presAssocID="{7B2EC2E1-36A2-4915-B2A0-8281BF1EE6D7}" presName="sibTrans" presStyleCnt="0"/>
      <dgm:spPr/>
    </dgm:pt>
    <dgm:pt modelId="{80B0897A-627B-4781-B1A1-697C0F39B4CF}" type="pres">
      <dgm:prSet presAssocID="{41EFF7DF-8591-4926-B715-5A7291CF9AD7}" presName="compNode" presStyleCnt="0"/>
      <dgm:spPr/>
    </dgm:pt>
    <dgm:pt modelId="{097A37DF-7C3A-4454-B203-DD27EF9E51EC}" type="pres">
      <dgm:prSet presAssocID="{41EFF7DF-8591-4926-B715-5A7291CF9AD7}" presName="iconBgRect" presStyleLbl="bgShp" presStyleIdx="1" presStyleCnt="5"/>
      <dgm:spPr>
        <a:prstGeom prst="round2DiagRect">
          <a:avLst>
            <a:gd name="adj1" fmla="val 29727"/>
            <a:gd name="adj2" fmla="val 0"/>
          </a:avLst>
        </a:prstGeom>
      </dgm:spPr>
    </dgm:pt>
    <dgm:pt modelId="{D93A639D-9121-4E05-994D-A7FA81CC5DCE}" type="pres">
      <dgm:prSet presAssocID="{41EFF7DF-8591-4926-B715-5A7291CF9AD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4526E7A4-9C71-4AF8-8436-F6ACA6D06279}" type="pres">
      <dgm:prSet presAssocID="{41EFF7DF-8591-4926-B715-5A7291CF9AD7}" presName="spaceRect" presStyleCnt="0"/>
      <dgm:spPr/>
    </dgm:pt>
    <dgm:pt modelId="{EAE86567-B75F-43A8-8DB6-AE21A4AA9AFB}" type="pres">
      <dgm:prSet presAssocID="{41EFF7DF-8591-4926-B715-5A7291CF9AD7}" presName="textRect" presStyleLbl="revTx" presStyleIdx="1" presStyleCnt="5">
        <dgm:presLayoutVars>
          <dgm:chMax val="1"/>
          <dgm:chPref val="1"/>
        </dgm:presLayoutVars>
      </dgm:prSet>
      <dgm:spPr/>
    </dgm:pt>
    <dgm:pt modelId="{647CCC23-28A9-4BE0-BE41-BB8070F29F23}" type="pres">
      <dgm:prSet presAssocID="{2CA6619A-E9DD-4EAA-8409-9233C146C1F4}" presName="sibTrans" presStyleCnt="0"/>
      <dgm:spPr/>
    </dgm:pt>
    <dgm:pt modelId="{F58A6211-0426-42D9-85F3-FE56E62C5E56}" type="pres">
      <dgm:prSet presAssocID="{3773D672-85FD-4D2A-9CE3-207B601DCCFA}" presName="compNode" presStyleCnt="0"/>
      <dgm:spPr/>
    </dgm:pt>
    <dgm:pt modelId="{36042250-0CF6-44F2-BEA5-F0A6F80B6986}" type="pres">
      <dgm:prSet presAssocID="{3773D672-85FD-4D2A-9CE3-207B601DCCFA}" presName="iconBgRect" presStyleLbl="bgShp" presStyleIdx="2" presStyleCnt="5"/>
      <dgm:spPr>
        <a:prstGeom prst="round2DiagRect">
          <a:avLst>
            <a:gd name="adj1" fmla="val 29727"/>
            <a:gd name="adj2" fmla="val 0"/>
          </a:avLst>
        </a:prstGeom>
      </dgm:spPr>
    </dgm:pt>
    <dgm:pt modelId="{DB3A0860-591D-43C0-9A52-68E5810D5CF6}" type="pres">
      <dgm:prSet presAssocID="{3773D672-85FD-4D2A-9CE3-207B601DCCF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FAF134DC-D513-4B28-AA74-EBFF71D78ED3}" type="pres">
      <dgm:prSet presAssocID="{3773D672-85FD-4D2A-9CE3-207B601DCCFA}" presName="spaceRect" presStyleCnt="0"/>
      <dgm:spPr/>
    </dgm:pt>
    <dgm:pt modelId="{DBDE6820-7390-423E-97C9-D66F999311FE}" type="pres">
      <dgm:prSet presAssocID="{3773D672-85FD-4D2A-9CE3-207B601DCCFA}" presName="textRect" presStyleLbl="revTx" presStyleIdx="2" presStyleCnt="5">
        <dgm:presLayoutVars>
          <dgm:chMax val="1"/>
          <dgm:chPref val="1"/>
        </dgm:presLayoutVars>
      </dgm:prSet>
      <dgm:spPr/>
    </dgm:pt>
    <dgm:pt modelId="{3DA767F4-F5E0-42FB-8192-0D63C4E1F299}" type="pres">
      <dgm:prSet presAssocID="{8C1CC10F-C2FF-4B85-A7A1-40793FB435B8}" presName="sibTrans" presStyleCnt="0"/>
      <dgm:spPr/>
    </dgm:pt>
    <dgm:pt modelId="{85F8480F-8D7F-4EB4-B6C7-483E0969842C}" type="pres">
      <dgm:prSet presAssocID="{F943CCD0-EC11-44C7-B1F9-3102002BC1F5}" presName="compNode" presStyleCnt="0"/>
      <dgm:spPr/>
    </dgm:pt>
    <dgm:pt modelId="{D78C8898-A09B-4314-AC4F-20DECCE4D561}" type="pres">
      <dgm:prSet presAssocID="{F943CCD0-EC11-44C7-B1F9-3102002BC1F5}" presName="iconBgRect" presStyleLbl="bgShp" presStyleIdx="3" presStyleCnt="5"/>
      <dgm:spPr>
        <a:prstGeom prst="round2DiagRect">
          <a:avLst>
            <a:gd name="adj1" fmla="val 29727"/>
            <a:gd name="adj2" fmla="val 0"/>
          </a:avLst>
        </a:prstGeom>
      </dgm:spPr>
    </dgm:pt>
    <dgm:pt modelId="{30779575-CFE3-40A5-BA48-DE85D8D7FBBF}" type="pres">
      <dgm:prSet presAssocID="{F943CCD0-EC11-44C7-B1F9-3102002BC1F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usic"/>
        </a:ext>
      </dgm:extLst>
    </dgm:pt>
    <dgm:pt modelId="{028898D8-8AC6-46DD-81A9-E733A05DE65F}" type="pres">
      <dgm:prSet presAssocID="{F943CCD0-EC11-44C7-B1F9-3102002BC1F5}" presName="spaceRect" presStyleCnt="0"/>
      <dgm:spPr/>
    </dgm:pt>
    <dgm:pt modelId="{7A543B77-7D77-4DCB-9530-289A1F14DAE8}" type="pres">
      <dgm:prSet presAssocID="{F943CCD0-EC11-44C7-B1F9-3102002BC1F5}" presName="textRect" presStyleLbl="revTx" presStyleIdx="3" presStyleCnt="5">
        <dgm:presLayoutVars>
          <dgm:chMax val="1"/>
          <dgm:chPref val="1"/>
        </dgm:presLayoutVars>
      </dgm:prSet>
      <dgm:spPr/>
    </dgm:pt>
    <dgm:pt modelId="{76E36AC0-B4C1-4B5D-B56C-02DFF0F3020E}" type="pres">
      <dgm:prSet presAssocID="{C740E5CC-AB3A-450E-9442-5B1541965909}" presName="sibTrans" presStyleCnt="0"/>
      <dgm:spPr/>
    </dgm:pt>
    <dgm:pt modelId="{0E960A23-5E5B-455A-9E6B-A1E76A592C83}" type="pres">
      <dgm:prSet presAssocID="{24C8AE63-CF8D-4D50-B54E-8F656A999DC0}" presName="compNode" presStyleCnt="0"/>
      <dgm:spPr/>
    </dgm:pt>
    <dgm:pt modelId="{E970F7F3-9C20-46F3-9969-A04F81B1FC42}" type="pres">
      <dgm:prSet presAssocID="{24C8AE63-CF8D-4D50-B54E-8F656A999DC0}" presName="iconBgRect" presStyleLbl="bgShp" presStyleIdx="4" presStyleCnt="5"/>
      <dgm:spPr>
        <a:prstGeom prst="round2DiagRect">
          <a:avLst>
            <a:gd name="adj1" fmla="val 29727"/>
            <a:gd name="adj2" fmla="val 0"/>
          </a:avLst>
        </a:prstGeom>
      </dgm:spPr>
    </dgm:pt>
    <dgm:pt modelId="{CE4F1534-8FAA-4B83-94D5-00569183F81D}" type="pres">
      <dgm:prSet presAssocID="{24C8AE63-CF8D-4D50-B54E-8F656A999DC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ll center"/>
        </a:ext>
      </dgm:extLst>
    </dgm:pt>
    <dgm:pt modelId="{4D512DF3-69EF-4A20-B42F-5793E9A7785A}" type="pres">
      <dgm:prSet presAssocID="{24C8AE63-CF8D-4D50-B54E-8F656A999DC0}" presName="spaceRect" presStyleCnt="0"/>
      <dgm:spPr/>
    </dgm:pt>
    <dgm:pt modelId="{EE3E7629-30B2-457C-8BD1-A42E673D131B}" type="pres">
      <dgm:prSet presAssocID="{24C8AE63-CF8D-4D50-B54E-8F656A999DC0}" presName="textRect" presStyleLbl="revTx" presStyleIdx="4" presStyleCnt="5">
        <dgm:presLayoutVars>
          <dgm:chMax val="1"/>
          <dgm:chPref val="1"/>
        </dgm:presLayoutVars>
      </dgm:prSet>
      <dgm:spPr/>
    </dgm:pt>
  </dgm:ptLst>
  <dgm:cxnLst>
    <dgm:cxn modelId="{6D446B51-A359-4975-8A59-0278B81DD7B6}" type="presOf" srcId="{F943CCD0-EC11-44C7-B1F9-3102002BC1F5}" destId="{7A543B77-7D77-4DCB-9530-289A1F14DAE8}" srcOrd="0" destOrd="0" presId="urn:microsoft.com/office/officeart/2018/5/layout/IconLeafLabelList"/>
    <dgm:cxn modelId="{A68D1171-D1AE-4EA8-B680-ED8893473865}" type="presOf" srcId="{EDEE384C-13A1-4989-B31E-225C18ACE50B}" destId="{F5336EAD-7E25-4F56-9CB6-569C1B8392A0}" srcOrd="0" destOrd="0" presId="urn:microsoft.com/office/officeart/2018/5/layout/IconLeafLabelList"/>
    <dgm:cxn modelId="{631F8875-F0C6-4FB6-8E3E-0A51700126FB}" type="presOf" srcId="{3773D672-85FD-4D2A-9CE3-207B601DCCFA}" destId="{DBDE6820-7390-423E-97C9-D66F999311FE}" srcOrd="0" destOrd="0" presId="urn:microsoft.com/office/officeart/2018/5/layout/IconLeafLabelList"/>
    <dgm:cxn modelId="{F8200189-984F-4646-AE12-00B8FECCC6C0}" type="presOf" srcId="{24C8AE63-CF8D-4D50-B54E-8F656A999DC0}" destId="{EE3E7629-30B2-457C-8BD1-A42E673D131B}" srcOrd="0" destOrd="0" presId="urn:microsoft.com/office/officeart/2018/5/layout/IconLeafLabelList"/>
    <dgm:cxn modelId="{3728E6B5-8C34-43A0-A836-448B6793F1DD}" srcId="{EDEE384C-13A1-4989-B31E-225C18ACE50B}" destId="{3732523A-E04C-4E51-A833-E927C4CB00AA}" srcOrd="0" destOrd="0" parTransId="{931DDF50-06C4-4705-A70E-74650A1086F9}" sibTransId="{7B2EC2E1-36A2-4915-B2A0-8281BF1EE6D7}"/>
    <dgm:cxn modelId="{91D90ACA-2615-42C8-9FC5-378930F3BCD9}" type="presOf" srcId="{41EFF7DF-8591-4926-B715-5A7291CF9AD7}" destId="{EAE86567-B75F-43A8-8DB6-AE21A4AA9AFB}" srcOrd="0" destOrd="0" presId="urn:microsoft.com/office/officeart/2018/5/layout/IconLeafLabelList"/>
    <dgm:cxn modelId="{7EFA76D0-BEEB-445E-92E1-E0FD886D5A51}" srcId="{EDEE384C-13A1-4989-B31E-225C18ACE50B}" destId="{3773D672-85FD-4D2A-9CE3-207B601DCCFA}" srcOrd="2" destOrd="0" parTransId="{B430B752-9829-4FC6-B6F7-CF9DDCD39EC2}" sibTransId="{8C1CC10F-C2FF-4B85-A7A1-40793FB435B8}"/>
    <dgm:cxn modelId="{99B94CD9-2202-4E38-8609-AA0BFF8C12CC}" srcId="{EDEE384C-13A1-4989-B31E-225C18ACE50B}" destId="{41EFF7DF-8591-4926-B715-5A7291CF9AD7}" srcOrd="1" destOrd="0" parTransId="{18D69CC3-1CDF-4D11-BD69-28BC24D694DA}" sibTransId="{2CA6619A-E9DD-4EAA-8409-9233C146C1F4}"/>
    <dgm:cxn modelId="{BBAED1DF-47E1-4DEE-A534-1DA5FA9C82D0}" type="presOf" srcId="{3732523A-E04C-4E51-A833-E927C4CB00AA}" destId="{2CA42053-82F8-47A9-B15D-BE6BFE95533E}" srcOrd="0" destOrd="0" presId="urn:microsoft.com/office/officeart/2018/5/layout/IconLeafLabelList"/>
    <dgm:cxn modelId="{346B79E4-C2C5-4402-BEFB-1405BF2C57EF}" srcId="{EDEE384C-13A1-4989-B31E-225C18ACE50B}" destId="{24C8AE63-CF8D-4D50-B54E-8F656A999DC0}" srcOrd="4" destOrd="0" parTransId="{40FA5CEF-3DD3-43C2-997E-432BA23066CD}" sibTransId="{796A4A8E-B831-4E7D-AAEC-1BE7B30042FC}"/>
    <dgm:cxn modelId="{5AFCABEC-05CF-4343-AAED-61AD78752EC7}" srcId="{EDEE384C-13A1-4989-B31E-225C18ACE50B}" destId="{F943CCD0-EC11-44C7-B1F9-3102002BC1F5}" srcOrd="3" destOrd="0" parTransId="{EC894629-0156-4090-9FC7-45F34D615159}" sibTransId="{C740E5CC-AB3A-450E-9442-5B1541965909}"/>
    <dgm:cxn modelId="{A54997FC-AB34-46CE-BD64-6441C637DFFF}" type="presParOf" srcId="{F5336EAD-7E25-4F56-9CB6-569C1B8392A0}" destId="{89F849DD-29DE-4140-93FF-24D0E9137E93}" srcOrd="0" destOrd="0" presId="urn:microsoft.com/office/officeart/2018/5/layout/IconLeafLabelList"/>
    <dgm:cxn modelId="{F1EB57D7-9877-47AB-937D-64F98358C34D}" type="presParOf" srcId="{89F849DD-29DE-4140-93FF-24D0E9137E93}" destId="{41CB49B6-29FD-4255-9B2B-6409B69E8FEE}" srcOrd="0" destOrd="0" presId="urn:microsoft.com/office/officeart/2018/5/layout/IconLeafLabelList"/>
    <dgm:cxn modelId="{7BFEC528-F079-4439-B6D9-60A036837713}" type="presParOf" srcId="{89F849DD-29DE-4140-93FF-24D0E9137E93}" destId="{89514739-8E12-4DF5-983A-58C2E2C2C9C2}" srcOrd="1" destOrd="0" presId="urn:microsoft.com/office/officeart/2018/5/layout/IconLeafLabelList"/>
    <dgm:cxn modelId="{31356300-A574-4F35-B8A3-ECCA8D876463}" type="presParOf" srcId="{89F849DD-29DE-4140-93FF-24D0E9137E93}" destId="{68EF69CD-C82B-4B17-A1C8-11F013FB53BE}" srcOrd="2" destOrd="0" presId="urn:microsoft.com/office/officeart/2018/5/layout/IconLeafLabelList"/>
    <dgm:cxn modelId="{65BF8918-2709-43EC-8508-0376F9127A33}" type="presParOf" srcId="{89F849DD-29DE-4140-93FF-24D0E9137E93}" destId="{2CA42053-82F8-47A9-B15D-BE6BFE95533E}" srcOrd="3" destOrd="0" presId="urn:microsoft.com/office/officeart/2018/5/layout/IconLeafLabelList"/>
    <dgm:cxn modelId="{4294B44C-6B63-497C-8340-8985F332059B}" type="presParOf" srcId="{F5336EAD-7E25-4F56-9CB6-569C1B8392A0}" destId="{89C8A2E2-FEBB-4406-BE38-75EF70B330AF}" srcOrd="1" destOrd="0" presId="urn:microsoft.com/office/officeart/2018/5/layout/IconLeafLabelList"/>
    <dgm:cxn modelId="{FE79E973-40C7-466E-A1A3-6677352409AA}" type="presParOf" srcId="{F5336EAD-7E25-4F56-9CB6-569C1B8392A0}" destId="{80B0897A-627B-4781-B1A1-697C0F39B4CF}" srcOrd="2" destOrd="0" presId="urn:microsoft.com/office/officeart/2018/5/layout/IconLeafLabelList"/>
    <dgm:cxn modelId="{1D626831-F8CF-41B8-B306-81D99EF01D8A}" type="presParOf" srcId="{80B0897A-627B-4781-B1A1-697C0F39B4CF}" destId="{097A37DF-7C3A-4454-B203-DD27EF9E51EC}" srcOrd="0" destOrd="0" presId="urn:microsoft.com/office/officeart/2018/5/layout/IconLeafLabelList"/>
    <dgm:cxn modelId="{D958AADC-3B03-4D66-B10A-4894CD9E62E9}" type="presParOf" srcId="{80B0897A-627B-4781-B1A1-697C0F39B4CF}" destId="{D93A639D-9121-4E05-994D-A7FA81CC5DCE}" srcOrd="1" destOrd="0" presId="urn:microsoft.com/office/officeart/2018/5/layout/IconLeafLabelList"/>
    <dgm:cxn modelId="{312F7B1F-A7D4-4242-BA6C-068AF37CE6FB}" type="presParOf" srcId="{80B0897A-627B-4781-B1A1-697C0F39B4CF}" destId="{4526E7A4-9C71-4AF8-8436-F6ACA6D06279}" srcOrd="2" destOrd="0" presId="urn:microsoft.com/office/officeart/2018/5/layout/IconLeafLabelList"/>
    <dgm:cxn modelId="{27085DA7-F55F-409A-889E-82359AA3CAEE}" type="presParOf" srcId="{80B0897A-627B-4781-B1A1-697C0F39B4CF}" destId="{EAE86567-B75F-43A8-8DB6-AE21A4AA9AFB}" srcOrd="3" destOrd="0" presId="urn:microsoft.com/office/officeart/2018/5/layout/IconLeafLabelList"/>
    <dgm:cxn modelId="{D4D71307-283B-4D9F-9F75-0E7071F8354E}" type="presParOf" srcId="{F5336EAD-7E25-4F56-9CB6-569C1B8392A0}" destId="{647CCC23-28A9-4BE0-BE41-BB8070F29F23}" srcOrd="3" destOrd="0" presId="urn:microsoft.com/office/officeart/2018/5/layout/IconLeafLabelList"/>
    <dgm:cxn modelId="{067A2844-F5AD-4061-B334-4FCC525E0BD9}" type="presParOf" srcId="{F5336EAD-7E25-4F56-9CB6-569C1B8392A0}" destId="{F58A6211-0426-42D9-85F3-FE56E62C5E56}" srcOrd="4" destOrd="0" presId="urn:microsoft.com/office/officeart/2018/5/layout/IconLeafLabelList"/>
    <dgm:cxn modelId="{376D5DF8-B632-417A-B0C7-638523D33369}" type="presParOf" srcId="{F58A6211-0426-42D9-85F3-FE56E62C5E56}" destId="{36042250-0CF6-44F2-BEA5-F0A6F80B6986}" srcOrd="0" destOrd="0" presId="urn:microsoft.com/office/officeart/2018/5/layout/IconLeafLabelList"/>
    <dgm:cxn modelId="{374026D3-DD3F-44F4-AE6A-AB1196930121}" type="presParOf" srcId="{F58A6211-0426-42D9-85F3-FE56E62C5E56}" destId="{DB3A0860-591D-43C0-9A52-68E5810D5CF6}" srcOrd="1" destOrd="0" presId="urn:microsoft.com/office/officeart/2018/5/layout/IconLeafLabelList"/>
    <dgm:cxn modelId="{AF318C83-CD5B-4E88-BEF7-66C94941D25B}" type="presParOf" srcId="{F58A6211-0426-42D9-85F3-FE56E62C5E56}" destId="{FAF134DC-D513-4B28-AA74-EBFF71D78ED3}" srcOrd="2" destOrd="0" presId="urn:microsoft.com/office/officeart/2018/5/layout/IconLeafLabelList"/>
    <dgm:cxn modelId="{644AD28E-E92C-4D54-858F-EB3094165EF5}" type="presParOf" srcId="{F58A6211-0426-42D9-85F3-FE56E62C5E56}" destId="{DBDE6820-7390-423E-97C9-D66F999311FE}" srcOrd="3" destOrd="0" presId="urn:microsoft.com/office/officeart/2018/5/layout/IconLeafLabelList"/>
    <dgm:cxn modelId="{7C9CB8DC-868E-4ABC-9CBF-F63F52F06D19}" type="presParOf" srcId="{F5336EAD-7E25-4F56-9CB6-569C1B8392A0}" destId="{3DA767F4-F5E0-42FB-8192-0D63C4E1F299}" srcOrd="5" destOrd="0" presId="urn:microsoft.com/office/officeart/2018/5/layout/IconLeafLabelList"/>
    <dgm:cxn modelId="{9975C3A0-8418-45DF-997D-BAB9BBAA6D21}" type="presParOf" srcId="{F5336EAD-7E25-4F56-9CB6-569C1B8392A0}" destId="{85F8480F-8D7F-4EB4-B6C7-483E0969842C}" srcOrd="6" destOrd="0" presId="urn:microsoft.com/office/officeart/2018/5/layout/IconLeafLabelList"/>
    <dgm:cxn modelId="{756F1A20-99C6-4384-BC11-FC464FAA5171}" type="presParOf" srcId="{85F8480F-8D7F-4EB4-B6C7-483E0969842C}" destId="{D78C8898-A09B-4314-AC4F-20DECCE4D561}" srcOrd="0" destOrd="0" presId="urn:microsoft.com/office/officeart/2018/5/layout/IconLeafLabelList"/>
    <dgm:cxn modelId="{56F6B1A4-3B5C-4E64-9F62-044F6E2F395E}" type="presParOf" srcId="{85F8480F-8D7F-4EB4-B6C7-483E0969842C}" destId="{30779575-CFE3-40A5-BA48-DE85D8D7FBBF}" srcOrd="1" destOrd="0" presId="urn:microsoft.com/office/officeart/2018/5/layout/IconLeafLabelList"/>
    <dgm:cxn modelId="{9292AF36-E989-4B78-8D95-C27C92B3236C}" type="presParOf" srcId="{85F8480F-8D7F-4EB4-B6C7-483E0969842C}" destId="{028898D8-8AC6-46DD-81A9-E733A05DE65F}" srcOrd="2" destOrd="0" presId="urn:microsoft.com/office/officeart/2018/5/layout/IconLeafLabelList"/>
    <dgm:cxn modelId="{50125812-C0CD-4B5D-8CF9-5DBBB81ACD23}" type="presParOf" srcId="{85F8480F-8D7F-4EB4-B6C7-483E0969842C}" destId="{7A543B77-7D77-4DCB-9530-289A1F14DAE8}" srcOrd="3" destOrd="0" presId="urn:microsoft.com/office/officeart/2018/5/layout/IconLeafLabelList"/>
    <dgm:cxn modelId="{AC251D96-BC3B-4493-B7DD-DE2BDFEA0A99}" type="presParOf" srcId="{F5336EAD-7E25-4F56-9CB6-569C1B8392A0}" destId="{76E36AC0-B4C1-4B5D-B56C-02DFF0F3020E}" srcOrd="7" destOrd="0" presId="urn:microsoft.com/office/officeart/2018/5/layout/IconLeafLabelList"/>
    <dgm:cxn modelId="{A0D6AF1B-D98C-4FA2-9F6C-94703751A953}" type="presParOf" srcId="{F5336EAD-7E25-4F56-9CB6-569C1B8392A0}" destId="{0E960A23-5E5B-455A-9E6B-A1E76A592C83}" srcOrd="8" destOrd="0" presId="urn:microsoft.com/office/officeart/2018/5/layout/IconLeafLabelList"/>
    <dgm:cxn modelId="{75D259B8-ACF1-4CC4-8A69-33734E25353F}" type="presParOf" srcId="{0E960A23-5E5B-455A-9E6B-A1E76A592C83}" destId="{E970F7F3-9C20-46F3-9969-A04F81B1FC42}" srcOrd="0" destOrd="0" presId="urn:microsoft.com/office/officeart/2018/5/layout/IconLeafLabelList"/>
    <dgm:cxn modelId="{E71B05A9-0D4B-4960-859C-6CAE97E56EBA}" type="presParOf" srcId="{0E960A23-5E5B-455A-9E6B-A1E76A592C83}" destId="{CE4F1534-8FAA-4B83-94D5-00569183F81D}" srcOrd="1" destOrd="0" presId="urn:microsoft.com/office/officeart/2018/5/layout/IconLeafLabelList"/>
    <dgm:cxn modelId="{5FF6A742-42F2-472E-BA56-7748AF357BDC}" type="presParOf" srcId="{0E960A23-5E5B-455A-9E6B-A1E76A592C83}" destId="{4D512DF3-69EF-4A20-B42F-5793E9A7785A}" srcOrd="2" destOrd="0" presId="urn:microsoft.com/office/officeart/2018/5/layout/IconLeafLabelList"/>
    <dgm:cxn modelId="{919059FA-27FF-48E2-8628-F6D0401625BB}" type="presParOf" srcId="{0E960A23-5E5B-455A-9E6B-A1E76A592C83}" destId="{EE3E7629-30B2-457C-8BD1-A42E673D131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B49B6-29FD-4255-9B2B-6409B69E8FEE}">
      <dsp:nvSpPr>
        <dsp:cNvPr id="0" name=""/>
        <dsp:cNvSpPr/>
      </dsp:nvSpPr>
      <dsp:spPr>
        <a:xfrm>
          <a:off x="319517" y="584581"/>
          <a:ext cx="993990" cy="99399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514739-8E12-4DF5-983A-58C2E2C2C9C2}">
      <dsp:nvSpPr>
        <dsp:cNvPr id="0" name=""/>
        <dsp:cNvSpPr/>
      </dsp:nvSpPr>
      <dsp:spPr>
        <a:xfrm>
          <a:off x="531351" y="796415"/>
          <a:ext cx="570322" cy="5703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A42053-82F8-47A9-B15D-BE6BFE95533E}">
      <dsp:nvSpPr>
        <dsp:cNvPr id="0" name=""/>
        <dsp:cNvSpPr/>
      </dsp:nvSpPr>
      <dsp:spPr>
        <a:xfrm>
          <a:off x="1766" y="1888175"/>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Increased Efficiency</a:t>
          </a:r>
        </a:p>
      </dsp:txBody>
      <dsp:txXfrm>
        <a:off x="1766" y="1888175"/>
        <a:ext cx="1629492" cy="651796"/>
      </dsp:txXfrm>
    </dsp:sp>
    <dsp:sp modelId="{097A37DF-7C3A-4454-B203-DD27EF9E51EC}">
      <dsp:nvSpPr>
        <dsp:cNvPr id="0" name=""/>
        <dsp:cNvSpPr/>
      </dsp:nvSpPr>
      <dsp:spPr>
        <a:xfrm>
          <a:off x="2234170" y="584581"/>
          <a:ext cx="993990" cy="99399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3A639D-9121-4E05-994D-A7FA81CC5DCE}">
      <dsp:nvSpPr>
        <dsp:cNvPr id="0" name=""/>
        <dsp:cNvSpPr/>
      </dsp:nvSpPr>
      <dsp:spPr>
        <a:xfrm>
          <a:off x="2446004" y="796415"/>
          <a:ext cx="570322" cy="5703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E86567-B75F-43A8-8DB6-AE21A4AA9AFB}">
      <dsp:nvSpPr>
        <dsp:cNvPr id="0" name=""/>
        <dsp:cNvSpPr/>
      </dsp:nvSpPr>
      <dsp:spPr>
        <a:xfrm>
          <a:off x="1916419" y="1888175"/>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Improved Communication </a:t>
          </a:r>
        </a:p>
      </dsp:txBody>
      <dsp:txXfrm>
        <a:off x="1916419" y="1888175"/>
        <a:ext cx="1629492" cy="651796"/>
      </dsp:txXfrm>
    </dsp:sp>
    <dsp:sp modelId="{36042250-0CF6-44F2-BEA5-F0A6F80B6986}">
      <dsp:nvSpPr>
        <dsp:cNvPr id="0" name=""/>
        <dsp:cNvSpPr/>
      </dsp:nvSpPr>
      <dsp:spPr>
        <a:xfrm>
          <a:off x="4148823" y="584581"/>
          <a:ext cx="993990" cy="99399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3A0860-591D-43C0-9A52-68E5810D5CF6}">
      <dsp:nvSpPr>
        <dsp:cNvPr id="0" name=""/>
        <dsp:cNvSpPr/>
      </dsp:nvSpPr>
      <dsp:spPr>
        <a:xfrm>
          <a:off x="4360657" y="796415"/>
          <a:ext cx="570322" cy="5703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DE6820-7390-423E-97C9-D66F999311FE}">
      <dsp:nvSpPr>
        <dsp:cNvPr id="0" name=""/>
        <dsp:cNvSpPr/>
      </dsp:nvSpPr>
      <dsp:spPr>
        <a:xfrm>
          <a:off x="3831072" y="1888175"/>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Global Reach</a:t>
          </a:r>
        </a:p>
      </dsp:txBody>
      <dsp:txXfrm>
        <a:off x="3831072" y="1888175"/>
        <a:ext cx="1629492" cy="651796"/>
      </dsp:txXfrm>
    </dsp:sp>
    <dsp:sp modelId="{D78C8898-A09B-4314-AC4F-20DECCE4D561}">
      <dsp:nvSpPr>
        <dsp:cNvPr id="0" name=""/>
        <dsp:cNvSpPr/>
      </dsp:nvSpPr>
      <dsp:spPr>
        <a:xfrm>
          <a:off x="6063477" y="584581"/>
          <a:ext cx="993990" cy="99399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779575-CFE3-40A5-BA48-DE85D8D7FBBF}">
      <dsp:nvSpPr>
        <dsp:cNvPr id="0" name=""/>
        <dsp:cNvSpPr/>
      </dsp:nvSpPr>
      <dsp:spPr>
        <a:xfrm>
          <a:off x="6275311" y="796415"/>
          <a:ext cx="570322" cy="5703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543B77-7D77-4DCB-9530-289A1F14DAE8}">
      <dsp:nvSpPr>
        <dsp:cNvPr id="0" name=""/>
        <dsp:cNvSpPr/>
      </dsp:nvSpPr>
      <dsp:spPr>
        <a:xfrm>
          <a:off x="5745726" y="1888175"/>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Talent Attraction</a:t>
          </a:r>
        </a:p>
      </dsp:txBody>
      <dsp:txXfrm>
        <a:off x="5745726" y="1888175"/>
        <a:ext cx="1629492" cy="651796"/>
      </dsp:txXfrm>
    </dsp:sp>
    <dsp:sp modelId="{E970F7F3-9C20-46F3-9969-A04F81B1FC42}">
      <dsp:nvSpPr>
        <dsp:cNvPr id="0" name=""/>
        <dsp:cNvSpPr/>
      </dsp:nvSpPr>
      <dsp:spPr>
        <a:xfrm>
          <a:off x="7978130" y="584581"/>
          <a:ext cx="993990" cy="99399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4F1534-8FAA-4B83-94D5-00569183F81D}">
      <dsp:nvSpPr>
        <dsp:cNvPr id="0" name=""/>
        <dsp:cNvSpPr/>
      </dsp:nvSpPr>
      <dsp:spPr>
        <a:xfrm>
          <a:off x="8189964" y="796415"/>
          <a:ext cx="570322" cy="5703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3E7629-30B2-457C-8BD1-A42E673D131B}">
      <dsp:nvSpPr>
        <dsp:cNvPr id="0" name=""/>
        <dsp:cNvSpPr/>
      </dsp:nvSpPr>
      <dsp:spPr>
        <a:xfrm>
          <a:off x="7660379" y="1888175"/>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Enhanced Customer Interaction</a:t>
          </a:r>
        </a:p>
      </dsp:txBody>
      <dsp:txXfrm>
        <a:off x="7660379" y="1888175"/>
        <a:ext cx="1629492" cy="65179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GB"/>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11/21/23</a:t>
            </a:fld>
            <a:endParaRPr lang="en-US"/>
          </a:p>
        </p:txBody>
      </p:sp>
      <p:sp>
        <p:nvSpPr>
          <p:cNvPr id="5" name="Footer Placeholder 4"/>
          <p:cNvSpPr>
            <a:spLocks noGrp="1"/>
          </p:cNvSpPr>
          <p:nvPr>
            <p:ph type="ftr" sz="quarter" idx="11"/>
          </p:nvPr>
        </p:nvSpPr>
        <p:spPr>
          <a:xfrm>
            <a:off x="1451579" y="329307"/>
            <a:ext cx="5626774" cy="309201"/>
          </a:xfrm>
        </p:spPr>
        <p:txBody>
          <a:bodyPr/>
          <a:lstStyle/>
          <a:p>
            <a:endParaRPr lang="en-US"/>
          </a:p>
        </p:txBody>
      </p:sp>
      <p:sp>
        <p:nvSpPr>
          <p:cNvPr id="6" name="Slide Number Placeholder 5"/>
          <p:cNvSpPr>
            <a:spLocks noGrp="1"/>
          </p:cNvSpPr>
          <p:nvPr>
            <p:ph type="sldNum" sz="quarter" idx="12"/>
          </p:nvPr>
        </p:nvSpPr>
        <p:spPr>
          <a:xfrm>
            <a:off x="476834" y="798973"/>
            <a:ext cx="811019" cy="503578"/>
          </a:xfrm>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574853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11/21/23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196718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GB"/>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1E45834-53BD-4C8F-B791-CD5378F4150E}" type="datetimeFigureOut">
              <a:rPr lang="en-US" smtClean="0"/>
              <a:t>11/21/23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642673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1E45834-53BD-4C8F-B791-CD5378F4150E}" type="datetimeFigureOut">
              <a:rPr lang="en-US" smtClean="0"/>
              <a:t>11/21/23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339711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1E45834-53BD-4C8F-B791-CD5378F4150E}" type="datetimeFigureOut">
              <a:rPr lang="en-US" smtClean="0"/>
              <a:t>11/21/23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970275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1E45834-53BD-4C8F-B791-CD5378F4150E}" type="datetimeFigureOut">
              <a:rPr lang="en-US" smtClean="0"/>
              <a:t>11/21/23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88559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E45834-53BD-4C8F-B791-CD5378F4150E}" type="datetimeFigureOut">
              <a:rPr lang="en-US" smtClean="0"/>
              <a:t>11/21/23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259102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1E45834-53BD-4C8F-B791-CD5378F4150E}" type="datetimeFigureOut">
              <a:rPr lang="en-US" smtClean="0"/>
              <a:t>11/21/23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142989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GB"/>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1E45834-53BD-4C8F-B791-CD5378F4150E}" type="datetimeFigureOut">
              <a:rPr lang="en-US" smtClean="0"/>
              <a:t>11/21/23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951462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11/21/23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867778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11/21/23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230443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1E45834-53BD-4C8F-B791-CD5378F4150E}" type="datetimeFigureOut">
              <a:rPr lang="en-US" smtClean="0"/>
              <a:t>11/21/23</a:t>
            </a:fld>
            <a:endParaRPr lang="en-US"/>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19D7796-F675-488F-AC46-C88938C80352}" type="slidenum">
              <a:rPr lang="en-US" smtClean="0"/>
              <a:t>‹#›</a:t>
            </a:fld>
            <a:endParaRPr lang="en-US"/>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5061872"/>
      </p:ext>
    </p:extLst>
  </p:cSld>
  <p:clrMap bg1="dk1" tx1="lt1" bg2="dk2" tx2="lt2" accent1="accent1" accent2="accent2" accent3="accent3" accent4="accent4" accent5="accent5" accent6="accent6" hlink="hlink" folHlink="folHlink"/>
  <p:sldLayoutIdLst>
    <p:sldLayoutId id="2147483934" r:id="rId1"/>
    <p:sldLayoutId id="2147483935" r:id="rId2"/>
    <p:sldLayoutId id="2147483936" r:id="rId3"/>
    <p:sldLayoutId id="2147483937" r:id="rId4"/>
    <p:sldLayoutId id="2147483938" r:id="rId5"/>
    <p:sldLayoutId id="2147483939" r:id="rId6"/>
    <p:sldLayoutId id="2147483940" r:id="rId7"/>
    <p:sldLayoutId id="2147483941" r:id="rId8"/>
    <p:sldLayoutId id="2147483942" r:id="rId9"/>
    <p:sldLayoutId id="2147483943" r:id="rId10"/>
    <p:sldLayoutId id="2147483944"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www.wallpaperflare.com/search?wallpaper=circuit"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ublicdomainpictures.net/en/view-image.php?image=262447&amp;picture=twitter-social-media"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ublicdomainpictures.net/en/view-image.php?image=129924&amp;picture=rolex-day-date-ii"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zonafree2play.com/2020/12/ps5-logra-el-mejor-mes-de-lanzamiento.html"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0.jpeg"/><Relationship Id="rId1" Type="http://schemas.openxmlformats.org/officeDocument/2006/relationships/slideLayout" Target="../slideLayouts/slideLayout2.xml"/><Relationship Id="rId5" Type="http://schemas.openxmlformats.org/officeDocument/2006/relationships/hyperlink" Target="https://www.wallpaperflare.com/pair-of-red-and-white-air-jordan-1-s-air-jordan-1-shoes-with-box-wallpaper-zmwse" TargetMode="External"/><Relationship Id="rId4" Type="http://schemas.openxmlformats.org/officeDocument/2006/relationships/image" Target="../media/image21.jpg"/></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nike.com/jordancreateyourown" TargetMode="External"/><Relationship Id="rId3" Type="http://schemas.openxmlformats.org/officeDocument/2006/relationships/hyperlink" Target="https://www.sentryinteractive.com/solutions/connected-workplace" TargetMode="External"/><Relationship Id="rId7" Type="http://schemas.openxmlformats.org/officeDocument/2006/relationships/hyperlink" Target="https://www.stuff.tv/features/ps5-pro-everything-we-know-so-far/" TargetMode="External"/><Relationship Id="rId2" Type="http://schemas.openxmlformats.org/officeDocument/2006/relationships/hyperlink" Target="https://www.linkedin.com/pulse/function-technology-training-development-" TargetMode="External"/><Relationship Id="rId1" Type="http://schemas.openxmlformats.org/officeDocument/2006/relationships/slideLayout" Target="../slideLayouts/slideLayout2.xml"/><Relationship Id="rId6" Type="http://schemas.openxmlformats.org/officeDocument/2006/relationships/hyperlink" Target="https://www.rolex.org/science?ef_" TargetMode="External"/><Relationship Id="rId5" Type="http://schemas.openxmlformats.org/officeDocument/2006/relationships/hyperlink" Target="https://help.twitter.com/en/rules-and-policies/personal-information" TargetMode="External"/><Relationship Id="rId4" Type="http://schemas.openxmlformats.org/officeDocument/2006/relationships/hyperlink" Target="https://buck.com/uk/expertise/employee-benefi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nnected sticks shaping polygons background">
            <a:extLst>
              <a:ext uri="{FF2B5EF4-FFF2-40B4-BE49-F238E27FC236}">
                <a16:creationId xmlns:a16="http://schemas.microsoft.com/office/drawing/2014/main" id="{1C75AE9B-952F-19D5-BFD8-7ED2D081D997}"/>
              </a:ext>
            </a:extLst>
          </p:cNvPr>
          <p:cNvPicPr>
            <a:picLocks noChangeAspect="1"/>
          </p:cNvPicPr>
          <p:nvPr/>
        </p:nvPicPr>
        <p:blipFill rotWithShape="1">
          <a:blip r:embed="rId2">
            <a:alphaModFix amt="60000"/>
          </a:blip>
          <a:srcRect t="10016" b="5715"/>
          <a:stretch/>
        </p:blipFill>
        <p:spPr>
          <a:xfrm>
            <a:off x="20" y="10"/>
            <a:ext cx="12191980" cy="6857990"/>
          </a:xfrm>
          <a:prstGeom prst="rect">
            <a:avLst/>
          </a:prstGeom>
        </p:spPr>
      </p:pic>
      <p:sp>
        <p:nvSpPr>
          <p:cNvPr id="2" name="Title 1">
            <a:extLst>
              <a:ext uri="{FF2B5EF4-FFF2-40B4-BE49-F238E27FC236}">
                <a16:creationId xmlns:a16="http://schemas.microsoft.com/office/drawing/2014/main" id="{DEC88FC1-9432-FB49-C216-A2F1AC7EFD73}"/>
              </a:ext>
            </a:extLst>
          </p:cNvPr>
          <p:cNvSpPr>
            <a:spLocks noGrp="1"/>
          </p:cNvSpPr>
          <p:nvPr>
            <p:ph type="ctrTitle"/>
          </p:nvPr>
        </p:nvSpPr>
        <p:spPr>
          <a:xfrm>
            <a:off x="1052146" y="1077626"/>
            <a:ext cx="9958754" cy="3317443"/>
          </a:xfrm>
        </p:spPr>
        <p:txBody>
          <a:bodyPr anchor="t">
            <a:normAutofit fontScale="90000"/>
          </a:bodyPr>
          <a:lstStyle/>
          <a:p>
            <a:r>
              <a:rPr lang="en-US" sz="8000" cap="none" dirty="0">
                <a:ln w="0"/>
                <a:effectLst>
                  <a:outerShdw blurRad="38100" dist="19050" dir="2700000" algn="tl" rotWithShape="0">
                    <a:schemeClr val="dk1">
                      <a:alpha val="40000"/>
                    </a:schemeClr>
                  </a:outerShdw>
                </a:effectLst>
              </a:rPr>
              <a:t>The Impact of Technology on Learning and Development </a:t>
            </a:r>
            <a:br>
              <a:rPr lang="en-US" sz="8000" dirty="0">
                <a:solidFill>
                  <a:srgbClr val="FFFFFF"/>
                </a:solidFill>
              </a:rPr>
            </a:br>
            <a:endParaRPr lang="en-US" sz="8000" dirty="0">
              <a:solidFill>
                <a:srgbClr val="FFFFFF"/>
              </a:solidFill>
            </a:endParaRPr>
          </a:p>
        </p:txBody>
      </p:sp>
      <p:sp>
        <p:nvSpPr>
          <p:cNvPr id="3" name="Subtitle 2">
            <a:extLst>
              <a:ext uri="{FF2B5EF4-FFF2-40B4-BE49-F238E27FC236}">
                <a16:creationId xmlns:a16="http://schemas.microsoft.com/office/drawing/2014/main" id="{9F7169AA-01BE-B6EA-0EF4-E29C043D1BC0}"/>
              </a:ext>
            </a:extLst>
          </p:cNvPr>
          <p:cNvSpPr>
            <a:spLocks noGrp="1"/>
          </p:cNvSpPr>
          <p:nvPr>
            <p:ph type="subTitle" idx="1"/>
          </p:nvPr>
        </p:nvSpPr>
        <p:spPr>
          <a:xfrm>
            <a:off x="1052146" y="4841161"/>
            <a:ext cx="9257512" cy="1263047"/>
          </a:xfrm>
        </p:spPr>
        <p:txBody>
          <a:bodyPr anchor="b">
            <a:normAutofit fontScale="92500" lnSpcReduction="20000"/>
          </a:bodyPr>
          <a:lstStyle/>
          <a:p>
            <a:r>
              <a:rPr lang="en-US" cap="none" dirty="0">
                <a:ln w="0"/>
                <a:effectLst>
                  <a:outerShdw blurRad="38100" dist="19050" dir="2700000" algn="tl" rotWithShape="0">
                    <a:schemeClr val="dk1">
                      <a:alpha val="40000"/>
                    </a:schemeClr>
                  </a:outerShdw>
                </a:effectLst>
              </a:rPr>
              <a:t>Created by: Vladimir </a:t>
            </a:r>
            <a:r>
              <a:rPr lang="en-US" cap="none" dirty="0" err="1">
                <a:ln w="0"/>
                <a:effectLst>
                  <a:outerShdw blurRad="38100" dist="19050" dir="2700000" algn="tl" rotWithShape="0">
                    <a:schemeClr val="dk1">
                      <a:alpha val="40000"/>
                    </a:schemeClr>
                  </a:outerShdw>
                </a:effectLst>
              </a:rPr>
              <a:t>Stoyanov</a:t>
            </a:r>
            <a:r>
              <a:rPr lang="en-US" cap="none" dirty="0">
                <a:ln w="0"/>
                <a:effectLst>
                  <a:outerShdw blurRad="38100" dist="19050" dir="2700000" algn="tl" rotWithShape="0">
                    <a:schemeClr val="dk1">
                      <a:alpha val="40000"/>
                    </a:schemeClr>
                  </a:outerShdw>
                </a:effectLst>
              </a:rPr>
              <a:t> 2219021</a:t>
            </a:r>
          </a:p>
          <a:p>
            <a:r>
              <a:rPr lang="en-US" cap="none" dirty="0">
                <a:ln w="0"/>
                <a:effectLst>
                  <a:outerShdw blurRad="38100" dist="19050" dir="2700000" algn="tl" rotWithShape="0">
                    <a:schemeClr val="dk1">
                      <a:alpha val="40000"/>
                    </a:schemeClr>
                  </a:outerShdw>
                </a:effectLst>
              </a:rPr>
              <a:t>Module code: LCBB5004</a:t>
            </a:r>
          </a:p>
          <a:p>
            <a:r>
              <a:rPr lang="en-US" cap="none" dirty="0">
                <a:ln w="0"/>
                <a:effectLst>
                  <a:outerShdw blurRad="38100" dist="19050" dir="2700000" algn="tl" rotWithShape="0">
                    <a:schemeClr val="dk1">
                      <a:alpha val="40000"/>
                    </a:schemeClr>
                  </a:outerShdw>
                </a:effectLst>
              </a:rPr>
              <a:t>Lecturer’s name: Dr Laila </a:t>
            </a:r>
            <a:r>
              <a:rPr lang="en-US" cap="none" dirty="0" err="1">
                <a:ln w="0"/>
                <a:effectLst>
                  <a:outerShdw blurRad="38100" dist="19050" dir="2700000" algn="tl" rotWithShape="0">
                    <a:schemeClr val="dk1">
                      <a:alpha val="40000"/>
                    </a:schemeClr>
                  </a:outerShdw>
                </a:effectLst>
              </a:rPr>
              <a:t>Maazouz</a:t>
            </a:r>
            <a:endParaRPr lang="en-US" cap="none" dirty="0">
              <a:ln w="0"/>
              <a:effectLst>
                <a:outerShdw blurRad="38100" dist="19050" dir="2700000" algn="tl" rotWithShape="0">
                  <a:schemeClr val="dk1">
                    <a:alpha val="40000"/>
                  </a:schemeClr>
                </a:outerShdw>
              </a:effectLst>
            </a:endParaRPr>
          </a:p>
        </p:txBody>
      </p:sp>
      <p:pic>
        <p:nvPicPr>
          <p:cNvPr id="6" name="Picture 5" descr="A black text on a white background&#10;&#10;Description automatically generated">
            <a:extLst>
              <a:ext uri="{FF2B5EF4-FFF2-40B4-BE49-F238E27FC236}">
                <a16:creationId xmlns:a16="http://schemas.microsoft.com/office/drawing/2014/main" id="{18211F69-EC3A-D243-F43B-CCB32B995000}"/>
              </a:ext>
            </a:extLst>
          </p:cNvPr>
          <p:cNvPicPr>
            <a:picLocks noChangeAspect="1"/>
          </p:cNvPicPr>
          <p:nvPr/>
        </p:nvPicPr>
        <p:blipFill>
          <a:blip r:embed="rId3"/>
          <a:stretch>
            <a:fillRect/>
          </a:stretch>
        </p:blipFill>
        <p:spPr>
          <a:xfrm>
            <a:off x="10030312" y="-1"/>
            <a:ext cx="2161668" cy="900695"/>
          </a:xfrm>
          <a:prstGeom prst="rect">
            <a:avLst/>
          </a:prstGeom>
        </p:spPr>
      </p:pic>
    </p:spTree>
    <p:extLst>
      <p:ext uri="{BB962C8B-B14F-4D97-AF65-F5344CB8AC3E}">
        <p14:creationId xmlns:p14="http://schemas.microsoft.com/office/powerpoint/2010/main" val="2941402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bulbs with a yellow one standing out">
            <a:extLst>
              <a:ext uri="{FF2B5EF4-FFF2-40B4-BE49-F238E27FC236}">
                <a16:creationId xmlns:a16="http://schemas.microsoft.com/office/drawing/2014/main" id="{76EB71F1-153B-58E4-F764-CA06935B07AA}"/>
              </a:ext>
            </a:extLst>
          </p:cNvPr>
          <p:cNvPicPr>
            <a:picLocks noChangeAspect="1"/>
          </p:cNvPicPr>
          <p:nvPr/>
        </p:nvPicPr>
        <p:blipFill rotWithShape="1">
          <a:blip r:embed="rId2">
            <a:alphaModFix amt="50000"/>
          </a:blip>
          <a:srcRect r="-1" b="15728"/>
          <a:stretch/>
        </p:blipFill>
        <p:spPr>
          <a:xfrm>
            <a:off x="305" y="288245"/>
            <a:ext cx="12191695" cy="6857990"/>
          </a:xfrm>
          <a:prstGeom prst="rect">
            <a:avLst/>
          </a:prstGeom>
        </p:spPr>
      </p:pic>
      <p:sp>
        <p:nvSpPr>
          <p:cNvPr id="2" name="Title 1">
            <a:extLst>
              <a:ext uri="{FF2B5EF4-FFF2-40B4-BE49-F238E27FC236}">
                <a16:creationId xmlns:a16="http://schemas.microsoft.com/office/drawing/2014/main" id="{33B1409A-2958-0E5C-26B6-5BB7A25B53E9}"/>
              </a:ext>
            </a:extLst>
          </p:cNvPr>
          <p:cNvSpPr>
            <a:spLocks noGrp="1"/>
          </p:cNvSpPr>
          <p:nvPr>
            <p:ph type="title"/>
          </p:nvPr>
        </p:nvSpPr>
        <p:spPr>
          <a:xfrm>
            <a:off x="1130271" y="1193800"/>
            <a:ext cx="3193050" cy="4699000"/>
          </a:xfrm>
        </p:spPr>
        <p:txBody>
          <a:bodyPr anchor="ctr">
            <a:normAutofit/>
          </a:bodyPr>
          <a:lstStyle/>
          <a:p>
            <a:r>
              <a:rPr lang="en-US" sz="3000" dirty="0"/>
              <a:t>INTRODUCTION</a:t>
            </a:r>
          </a:p>
        </p:txBody>
      </p:sp>
      <p:sp>
        <p:nvSpPr>
          <p:cNvPr id="3" name="Content Placeholder 2">
            <a:extLst>
              <a:ext uri="{FF2B5EF4-FFF2-40B4-BE49-F238E27FC236}">
                <a16:creationId xmlns:a16="http://schemas.microsoft.com/office/drawing/2014/main" id="{3D2EC208-2DF0-9037-FE26-6ECADD0D0826}"/>
              </a:ext>
            </a:extLst>
          </p:cNvPr>
          <p:cNvSpPr>
            <a:spLocks noGrp="1"/>
          </p:cNvSpPr>
          <p:nvPr>
            <p:ph idx="1"/>
          </p:nvPr>
        </p:nvSpPr>
        <p:spPr>
          <a:xfrm>
            <a:off x="4976636" y="1193800"/>
            <a:ext cx="6085091" cy="4699000"/>
          </a:xfrm>
        </p:spPr>
        <p:txBody>
          <a:bodyPr anchor="ctr">
            <a:normAutofit/>
          </a:bodyPr>
          <a:lstStyle/>
          <a:p>
            <a:r>
              <a:rPr lang="en-US" dirty="0"/>
              <a:t>In this presentation we are going to discuss “The Impact of Technology on Learning and Development”, the importance of technology, the benefits in the technology-based training programs and  some examples.</a:t>
            </a:r>
          </a:p>
          <a:p>
            <a:endParaRPr lang="en-US" dirty="0"/>
          </a:p>
        </p:txBody>
      </p:sp>
    </p:spTree>
    <p:extLst>
      <p:ext uri="{BB962C8B-B14F-4D97-AF65-F5344CB8AC3E}">
        <p14:creationId xmlns:p14="http://schemas.microsoft.com/office/powerpoint/2010/main" val="31323571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537CC-F5A1-5789-222E-BC731397F35C}"/>
              </a:ext>
            </a:extLst>
          </p:cNvPr>
          <p:cNvSpPr>
            <a:spLocks noGrp="1"/>
          </p:cNvSpPr>
          <p:nvPr>
            <p:ph type="title"/>
          </p:nvPr>
        </p:nvSpPr>
        <p:spPr/>
        <p:txBody>
          <a:bodyPr/>
          <a:lstStyle/>
          <a:p>
            <a:r>
              <a:rPr lang="en-US" dirty="0"/>
              <a:t>Importance of technology in learning and development</a:t>
            </a:r>
          </a:p>
        </p:txBody>
      </p:sp>
      <p:sp>
        <p:nvSpPr>
          <p:cNvPr id="3" name="Content Placeholder 2">
            <a:extLst>
              <a:ext uri="{FF2B5EF4-FFF2-40B4-BE49-F238E27FC236}">
                <a16:creationId xmlns:a16="http://schemas.microsoft.com/office/drawing/2014/main" id="{00C33734-84FC-8EB9-5A92-6F942C292BBC}"/>
              </a:ext>
            </a:extLst>
          </p:cNvPr>
          <p:cNvSpPr>
            <a:spLocks noGrp="1"/>
          </p:cNvSpPr>
          <p:nvPr>
            <p:ph idx="1"/>
          </p:nvPr>
        </p:nvSpPr>
        <p:spPr/>
        <p:txBody>
          <a:bodyPr/>
          <a:lstStyle/>
          <a:p>
            <a:r>
              <a:rPr lang="en-US" dirty="0"/>
              <a:t>In today’s rapidly changing world, technology is changing the way we learn and grow. Technology is making knowledge acquisition and performance enhancement more accessible and engaging.</a:t>
            </a:r>
          </a:p>
          <a:p>
            <a:r>
              <a:rPr lang="en-US" dirty="0"/>
              <a:t>Technology makes training more effective by providing personalized learning experiences. Artificial intelligence algorithms help </a:t>
            </a:r>
            <a:r>
              <a:rPr lang="en-US" dirty="0" err="1"/>
              <a:t>analyse</a:t>
            </a:r>
            <a:r>
              <a:rPr lang="en-US" dirty="0"/>
              <a:t> learner's progress and provide personalized recommendations for further learning.</a:t>
            </a:r>
          </a:p>
        </p:txBody>
      </p:sp>
    </p:spTree>
    <p:extLst>
      <p:ext uri="{BB962C8B-B14F-4D97-AF65-F5344CB8AC3E}">
        <p14:creationId xmlns:p14="http://schemas.microsoft.com/office/powerpoint/2010/main" val="2141386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D5582-517D-9C76-92BA-8F6960B42778}"/>
              </a:ext>
            </a:extLst>
          </p:cNvPr>
          <p:cNvSpPr>
            <a:spLocks noGrp="1"/>
          </p:cNvSpPr>
          <p:nvPr>
            <p:ph type="title"/>
          </p:nvPr>
        </p:nvSpPr>
        <p:spPr/>
        <p:txBody>
          <a:bodyPr>
            <a:normAutofit/>
          </a:bodyPr>
          <a:lstStyle/>
          <a:p>
            <a:r>
              <a:rPr lang="en-US" dirty="0"/>
              <a:t>Technology advantages for </a:t>
            </a:r>
            <a:r>
              <a:rPr lang="en-US" dirty="0" err="1"/>
              <a:t>organisations</a:t>
            </a:r>
            <a:endParaRPr lang="en-US" dirty="0"/>
          </a:p>
        </p:txBody>
      </p:sp>
      <p:graphicFrame>
        <p:nvGraphicFramePr>
          <p:cNvPr id="5" name="Content Placeholder 2">
            <a:extLst>
              <a:ext uri="{FF2B5EF4-FFF2-40B4-BE49-F238E27FC236}">
                <a16:creationId xmlns:a16="http://schemas.microsoft.com/office/drawing/2014/main" id="{75E332A8-881B-4B14-AF5C-44C148AE3078}"/>
              </a:ext>
            </a:extLst>
          </p:cNvPr>
          <p:cNvGraphicFramePr>
            <a:graphicFrameLocks noGrp="1"/>
          </p:cNvGraphicFramePr>
          <p:nvPr>
            <p:ph idx="1"/>
            <p:extLst>
              <p:ext uri="{D42A27DB-BD31-4B8C-83A1-F6EECF244321}">
                <p14:modId xmlns:p14="http://schemas.microsoft.com/office/powerpoint/2010/main" val="448701179"/>
              </p:ext>
            </p:extLst>
          </p:nvPr>
        </p:nvGraphicFramePr>
        <p:xfrm>
          <a:off x="1450975" y="2341209"/>
          <a:ext cx="9291638" cy="31245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7650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DE41A-4C6C-A894-6207-E29D795C9342}"/>
              </a:ext>
            </a:extLst>
          </p:cNvPr>
          <p:cNvSpPr>
            <a:spLocks noGrp="1"/>
          </p:cNvSpPr>
          <p:nvPr>
            <p:ph type="title"/>
          </p:nvPr>
        </p:nvSpPr>
        <p:spPr/>
        <p:txBody>
          <a:bodyPr>
            <a:normAutofit/>
          </a:bodyPr>
          <a:lstStyle/>
          <a:p>
            <a:r>
              <a:rPr lang="en-US"/>
              <a:t>Examples of the Latest technology </a:t>
            </a:r>
          </a:p>
        </p:txBody>
      </p:sp>
      <p:sp>
        <p:nvSpPr>
          <p:cNvPr id="3" name="Content Placeholder 2">
            <a:extLst>
              <a:ext uri="{FF2B5EF4-FFF2-40B4-BE49-F238E27FC236}">
                <a16:creationId xmlns:a16="http://schemas.microsoft.com/office/drawing/2014/main" id="{FD7F11D6-6223-82F7-606A-39B13B80A85C}"/>
              </a:ext>
            </a:extLst>
          </p:cNvPr>
          <p:cNvSpPr>
            <a:spLocks noGrp="1"/>
          </p:cNvSpPr>
          <p:nvPr>
            <p:ph idx="1"/>
          </p:nvPr>
        </p:nvSpPr>
        <p:spPr>
          <a:xfrm>
            <a:off x="1451579" y="2015734"/>
            <a:ext cx="3843161" cy="3450613"/>
          </a:xfrm>
        </p:spPr>
        <p:txBody>
          <a:bodyPr>
            <a:normAutofit/>
          </a:bodyPr>
          <a:lstStyle/>
          <a:p>
            <a:pPr marL="0" indent="0">
              <a:lnSpc>
                <a:spcPct val="110000"/>
              </a:lnSpc>
              <a:buClr>
                <a:srgbClr val="74E3C1"/>
              </a:buClr>
              <a:buNone/>
            </a:pPr>
            <a:endParaRPr lang="en-US" sz="1700" dirty="0"/>
          </a:p>
          <a:p>
            <a:pPr marL="0" indent="0">
              <a:lnSpc>
                <a:spcPct val="110000"/>
              </a:lnSpc>
              <a:buClr>
                <a:srgbClr val="74E3C1"/>
              </a:buClr>
              <a:buNone/>
            </a:pPr>
            <a:endParaRPr lang="en-US" sz="1700" dirty="0"/>
          </a:p>
          <a:p>
            <a:pPr>
              <a:lnSpc>
                <a:spcPct val="110000"/>
              </a:lnSpc>
              <a:buClr>
                <a:srgbClr val="74E3C1"/>
              </a:buClr>
            </a:pPr>
            <a:endParaRPr lang="en-US" sz="1700" dirty="0"/>
          </a:p>
          <a:p>
            <a:pPr>
              <a:lnSpc>
                <a:spcPct val="110000"/>
              </a:lnSpc>
              <a:buClr>
                <a:srgbClr val="74E3C1"/>
              </a:buClr>
            </a:pPr>
            <a:endParaRPr lang="en-US" sz="1700" dirty="0"/>
          </a:p>
          <a:p>
            <a:pPr>
              <a:lnSpc>
                <a:spcPct val="110000"/>
              </a:lnSpc>
              <a:buClr>
                <a:srgbClr val="74E3C1"/>
              </a:buClr>
            </a:pPr>
            <a:r>
              <a:rPr lang="en-US" sz="1700" dirty="0"/>
              <a:t>Artificial Intelligence</a:t>
            </a:r>
          </a:p>
          <a:p>
            <a:pPr>
              <a:lnSpc>
                <a:spcPct val="110000"/>
              </a:lnSpc>
              <a:buClr>
                <a:srgbClr val="74E3C1"/>
              </a:buClr>
            </a:pPr>
            <a:r>
              <a:rPr lang="en-GB" sz="1700" b="1" i="0" u="none" strike="noStrike" dirty="0">
                <a:effectLst/>
                <a:latin typeface="Söhne"/>
              </a:rPr>
              <a:t>Internet of Things (IoT)</a:t>
            </a:r>
          </a:p>
          <a:p>
            <a:pPr>
              <a:lnSpc>
                <a:spcPct val="110000"/>
              </a:lnSpc>
              <a:buClr>
                <a:srgbClr val="74E3C1"/>
              </a:buClr>
            </a:pPr>
            <a:r>
              <a:rPr lang="en-GB" sz="1700" b="1" dirty="0">
                <a:latin typeface="Söhne"/>
              </a:rPr>
              <a:t>5G Technology</a:t>
            </a:r>
          </a:p>
          <a:p>
            <a:pPr>
              <a:lnSpc>
                <a:spcPct val="110000"/>
              </a:lnSpc>
              <a:buClr>
                <a:srgbClr val="74E3C1"/>
              </a:buClr>
            </a:pPr>
            <a:endParaRPr lang="en-US" sz="1700" dirty="0"/>
          </a:p>
          <a:p>
            <a:pPr>
              <a:lnSpc>
                <a:spcPct val="110000"/>
              </a:lnSpc>
              <a:buClr>
                <a:srgbClr val="74E3C1"/>
              </a:buClr>
            </a:pPr>
            <a:endParaRPr lang="en-US" sz="1700" dirty="0"/>
          </a:p>
          <a:p>
            <a:pPr marL="0" indent="0">
              <a:lnSpc>
                <a:spcPct val="110000"/>
              </a:lnSpc>
              <a:buClr>
                <a:srgbClr val="74E3C1"/>
              </a:buClr>
              <a:buNone/>
            </a:pPr>
            <a:endParaRPr lang="en-US" sz="1700" dirty="0"/>
          </a:p>
        </p:txBody>
      </p:sp>
      <p:pic>
        <p:nvPicPr>
          <p:cNvPr id="5" name="Picture 4" descr="A wireframe of a head with glowing dots&#10;&#10;Description automatically generated">
            <a:extLst>
              <a:ext uri="{FF2B5EF4-FFF2-40B4-BE49-F238E27FC236}">
                <a16:creationId xmlns:a16="http://schemas.microsoft.com/office/drawing/2014/main" id="{37A1D68E-6EE8-5606-4876-4F9F5B3927D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573" r="3764" b="3"/>
          <a:stretch/>
        </p:blipFill>
        <p:spPr>
          <a:xfrm>
            <a:off x="5961569" y="2174242"/>
            <a:ext cx="4613872" cy="3124351"/>
          </a:xfrm>
          <a:prstGeom prst="rect">
            <a:avLst/>
          </a:prstGeom>
        </p:spPr>
      </p:pic>
    </p:spTree>
    <p:extLst>
      <p:ext uri="{BB962C8B-B14F-4D97-AF65-F5344CB8AC3E}">
        <p14:creationId xmlns:p14="http://schemas.microsoft.com/office/powerpoint/2010/main" val="355531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CF71F-3EC1-4C40-6B22-C0638FDDAC9F}"/>
              </a:ext>
            </a:extLst>
          </p:cNvPr>
          <p:cNvSpPr>
            <a:spLocks noGrp="1"/>
          </p:cNvSpPr>
          <p:nvPr>
            <p:ph type="title"/>
          </p:nvPr>
        </p:nvSpPr>
        <p:spPr/>
        <p:txBody>
          <a:bodyPr>
            <a:normAutofit fontScale="90000"/>
          </a:bodyPr>
          <a:lstStyle/>
          <a:p>
            <a:r>
              <a:rPr lang="en-US" dirty="0"/>
              <a:t>ADVANTAGES OF TECHNOLOGY FOR EMPLOYERS</a:t>
            </a:r>
            <a:br>
              <a:rPr lang="en-US" dirty="0"/>
            </a:br>
            <a:endParaRPr lang="en-US" dirty="0"/>
          </a:p>
        </p:txBody>
      </p:sp>
      <p:sp>
        <p:nvSpPr>
          <p:cNvPr id="3" name="Content Placeholder 2">
            <a:extLst>
              <a:ext uri="{FF2B5EF4-FFF2-40B4-BE49-F238E27FC236}">
                <a16:creationId xmlns:a16="http://schemas.microsoft.com/office/drawing/2014/main" id="{F5740ECD-FC63-DEF0-6E28-E180E4E66870}"/>
              </a:ext>
            </a:extLst>
          </p:cNvPr>
          <p:cNvSpPr>
            <a:spLocks noGrp="1"/>
          </p:cNvSpPr>
          <p:nvPr>
            <p:ph idx="1"/>
          </p:nvPr>
        </p:nvSpPr>
        <p:spPr/>
        <p:txBody>
          <a:bodyPr/>
          <a:lstStyle/>
          <a:p>
            <a:r>
              <a:rPr lang="en-US" dirty="0"/>
              <a:t>Employee Training and Development:</a:t>
            </a:r>
          </a:p>
          <a:p>
            <a:r>
              <a:rPr lang="en-US" dirty="0"/>
              <a:t>Technology-based training programs offer cost-effective and flexible solutions for upskilling and reskilling employees. Online courses, webinars, and e-learning platforms facilitate continuous learning and development.</a:t>
            </a:r>
          </a:p>
          <a:p>
            <a:r>
              <a:rPr lang="en-US" dirty="0"/>
              <a:t>Increased Efficiency and Productivity:</a:t>
            </a:r>
          </a:p>
          <a:p>
            <a:r>
              <a:rPr lang="en-US" dirty="0"/>
              <a:t>Automation of routine tasks, data processing, and project management through technology enhances overall efficiency and productivity. This allows employees to focus on more strategic and value-added activities.</a:t>
            </a:r>
          </a:p>
          <a:p>
            <a:endParaRPr lang="en-US" dirty="0"/>
          </a:p>
        </p:txBody>
      </p:sp>
    </p:spTree>
    <p:extLst>
      <p:ext uri="{BB962C8B-B14F-4D97-AF65-F5344CB8AC3E}">
        <p14:creationId xmlns:p14="http://schemas.microsoft.com/office/powerpoint/2010/main" val="1046015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6987E-016D-15FC-F306-C33F5C8C3591}"/>
              </a:ext>
            </a:extLst>
          </p:cNvPr>
          <p:cNvSpPr>
            <a:spLocks noGrp="1"/>
          </p:cNvSpPr>
          <p:nvPr>
            <p:ph type="title"/>
          </p:nvPr>
        </p:nvSpPr>
        <p:spPr/>
        <p:txBody>
          <a:bodyPr>
            <a:normAutofit fontScale="90000"/>
          </a:bodyPr>
          <a:lstStyle/>
          <a:p>
            <a:r>
              <a:rPr lang="en-US" dirty="0"/>
              <a:t>ADVANTAGES OF TECHNOLOGY FOR EMPLOYEES</a:t>
            </a:r>
            <a:br>
              <a:rPr lang="en-US" dirty="0"/>
            </a:br>
            <a:endParaRPr lang="en-US" dirty="0"/>
          </a:p>
        </p:txBody>
      </p:sp>
      <p:sp>
        <p:nvSpPr>
          <p:cNvPr id="3" name="Content Placeholder 2">
            <a:extLst>
              <a:ext uri="{FF2B5EF4-FFF2-40B4-BE49-F238E27FC236}">
                <a16:creationId xmlns:a16="http://schemas.microsoft.com/office/drawing/2014/main" id="{67C8E443-076C-4442-2D59-EC93EBD065F6}"/>
              </a:ext>
            </a:extLst>
          </p:cNvPr>
          <p:cNvSpPr>
            <a:spLocks noGrp="1"/>
          </p:cNvSpPr>
          <p:nvPr>
            <p:ph idx="1"/>
          </p:nvPr>
        </p:nvSpPr>
        <p:spPr/>
        <p:txBody>
          <a:bodyPr/>
          <a:lstStyle/>
          <a:p>
            <a:r>
              <a:rPr lang="en-US" dirty="0"/>
              <a:t>Increased Efficiency and Productivity:</a:t>
            </a:r>
          </a:p>
          <a:p>
            <a:r>
              <a:rPr lang="en-US" dirty="0"/>
              <a:t>Access to digital tools and automation streamlines tasks, allowing employees to complete work more efficiently and focus on high-value activities.</a:t>
            </a:r>
          </a:p>
          <a:p>
            <a:r>
              <a:rPr lang="en-US" dirty="0"/>
              <a:t>Access to Information:</a:t>
            </a:r>
          </a:p>
          <a:p>
            <a:r>
              <a:rPr lang="en-US" dirty="0"/>
              <a:t>Technology provides instant access to a vast amount of information. Employees can quickly retrieve data, research topics, and stay informed about industry trends.</a:t>
            </a:r>
          </a:p>
          <a:p>
            <a:endParaRPr lang="en-US" dirty="0"/>
          </a:p>
        </p:txBody>
      </p:sp>
    </p:spTree>
    <p:extLst>
      <p:ext uri="{BB962C8B-B14F-4D97-AF65-F5344CB8AC3E}">
        <p14:creationId xmlns:p14="http://schemas.microsoft.com/office/powerpoint/2010/main" val="513247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17C86-D5EF-305C-27F1-BF92862D31EB}"/>
              </a:ext>
            </a:extLst>
          </p:cNvPr>
          <p:cNvSpPr>
            <a:spLocks noGrp="1"/>
          </p:cNvSpPr>
          <p:nvPr>
            <p:ph type="title"/>
          </p:nvPr>
        </p:nvSpPr>
        <p:spPr/>
        <p:txBody>
          <a:bodyPr>
            <a:normAutofit fontScale="90000"/>
          </a:bodyPr>
          <a:lstStyle/>
          <a:p>
            <a:r>
              <a:rPr lang="en-US" dirty="0"/>
              <a:t>Case studies</a:t>
            </a:r>
            <a:br>
              <a:rPr lang="en-US" dirty="0"/>
            </a:br>
            <a:r>
              <a:rPr lang="en-US" dirty="0"/>
              <a:t>twitter real time information sharing</a:t>
            </a:r>
            <a:br>
              <a:rPr lang="en-US" dirty="0"/>
            </a:br>
            <a:br>
              <a:rPr lang="en-US" dirty="0"/>
            </a:br>
            <a:endParaRPr lang="en-US" dirty="0"/>
          </a:p>
        </p:txBody>
      </p:sp>
      <p:sp>
        <p:nvSpPr>
          <p:cNvPr id="3" name="Content Placeholder 2">
            <a:extLst>
              <a:ext uri="{FF2B5EF4-FFF2-40B4-BE49-F238E27FC236}">
                <a16:creationId xmlns:a16="http://schemas.microsoft.com/office/drawing/2014/main" id="{DD1EC688-7ED5-D044-0D50-CB6C8BE5DAB8}"/>
              </a:ext>
            </a:extLst>
          </p:cNvPr>
          <p:cNvSpPr>
            <a:spLocks noGrp="1"/>
          </p:cNvSpPr>
          <p:nvPr>
            <p:ph idx="1"/>
          </p:nvPr>
        </p:nvSpPr>
        <p:spPr/>
        <p:txBody>
          <a:bodyPr/>
          <a:lstStyle/>
          <a:p>
            <a:r>
              <a:rPr lang="en-US" dirty="0"/>
              <a:t>Real-time Information Sharing:</a:t>
            </a:r>
          </a:p>
          <a:p>
            <a:r>
              <a:rPr lang="en-US" dirty="0"/>
              <a:t>How Technology is Used: Twitter's platform relies on advanced algorithms and real-time data processing to enable users to share information instantly.</a:t>
            </a:r>
          </a:p>
          <a:p>
            <a:r>
              <a:rPr lang="en-US" dirty="0"/>
              <a:t>Impact: Facilitates the rapid dissemination of news, emergency alerts, and valuable information, contributing to an informed and connected global community.</a:t>
            </a:r>
          </a:p>
          <a:p>
            <a:endParaRPr lang="en-US" dirty="0"/>
          </a:p>
        </p:txBody>
      </p:sp>
      <p:pic>
        <p:nvPicPr>
          <p:cNvPr id="5" name="Picture 4" descr="A person in a suit and tie&#10;&#10;Description automatically generated">
            <a:extLst>
              <a:ext uri="{FF2B5EF4-FFF2-40B4-BE49-F238E27FC236}">
                <a16:creationId xmlns:a16="http://schemas.microsoft.com/office/drawing/2014/main" id="{8E4B9D3F-8F96-E4AE-4848-543925FCAD5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46846"/>
            <a:ext cx="2033566" cy="1806908"/>
          </a:xfrm>
          <a:prstGeom prst="rect">
            <a:avLst/>
          </a:prstGeom>
        </p:spPr>
      </p:pic>
    </p:spTree>
    <p:extLst>
      <p:ext uri="{BB962C8B-B14F-4D97-AF65-F5344CB8AC3E}">
        <p14:creationId xmlns:p14="http://schemas.microsoft.com/office/powerpoint/2010/main" val="1137140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15BBE-DA70-C2E9-6614-5C0707604497}"/>
              </a:ext>
            </a:extLst>
          </p:cNvPr>
          <p:cNvSpPr>
            <a:spLocks noGrp="1"/>
          </p:cNvSpPr>
          <p:nvPr>
            <p:ph type="title"/>
          </p:nvPr>
        </p:nvSpPr>
        <p:spPr/>
        <p:txBody>
          <a:bodyPr/>
          <a:lstStyle/>
          <a:p>
            <a:r>
              <a:rPr lang="en-US" dirty="0"/>
              <a:t>Case study </a:t>
            </a:r>
            <a:r>
              <a:rPr lang="en-US" dirty="0" err="1"/>
              <a:t>rolex</a:t>
            </a:r>
            <a:r>
              <a:rPr lang="en-US" dirty="0"/>
              <a:t> engineering and innovation</a:t>
            </a:r>
          </a:p>
        </p:txBody>
      </p:sp>
      <p:sp>
        <p:nvSpPr>
          <p:cNvPr id="3" name="Content Placeholder 2">
            <a:extLst>
              <a:ext uri="{FF2B5EF4-FFF2-40B4-BE49-F238E27FC236}">
                <a16:creationId xmlns:a16="http://schemas.microsoft.com/office/drawing/2014/main" id="{57A6BF97-5400-AC51-FD4D-DA9B33FD4DD1}"/>
              </a:ext>
            </a:extLst>
          </p:cNvPr>
          <p:cNvSpPr>
            <a:spLocks noGrp="1"/>
          </p:cNvSpPr>
          <p:nvPr>
            <p:ph idx="1"/>
          </p:nvPr>
        </p:nvSpPr>
        <p:spPr/>
        <p:txBody>
          <a:bodyPr/>
          <a:lstStyle/>
          <a:p>
            <a:r>
              <a:rPr lang="en-US" dirty="0"/>
              <a:t>Precision Engineering and Innovation:</a:t>
            </a:r>
          </a:p>
          <a:p>
            <a:r>
              <a:rPr lang="en-US" dirty="0"/>
              <a:t>Rolex utilizes advanced manufacturing technologies and precision engineering in the production of its mechanical watches. The company has a history of innovation in watchmaking, introducing technologies like the Perpetual rotor, which is central to the self-winding mechanism.</a:t>
            </a:r>
          </a:p>
          <a:p>
            <a:endParaRPr lang="en-US" dirty="0"/>
          </a:p>
        </p:txBody>
      </p:sp>
      <p:pic>
        <p:nvPicPr>
          <p:cNvPr id="5" name="Picture 4" descr="A watch in a box&#10;&#10;Description automatically generated">
            <a:extLst>
              <a:ext uri="{FF2B5EF4-FFF2-40B4-BE49-F238E27FC236}">
                <a16:creationId xmlns:a16="http://schemas.microsoft.com/office/drawing/2014/main" id="{115BCA9F-86FC-571A-57B5-527AEDDBB79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713842" y="3584712"/>
            <a:ext cx="2478157" cy="2478157"/>
          </a:xfrm>
          <a:prstGeom prst="rect">
            <a:avLst/>
          </a:prstGeom>
        </p:spPr>
      </p:pic>
    </p:spTree>
    <p:extLst>
      <p:ext uri="{BB962C8B-B14F-4D97-AF65-F5344CB8AC3E}">
        <p14:creationId xmlns:p14="http://schemas.microsoft.com/office/powerpoint/2010/main" val="3093759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06123-E222-CFEC-18A3-B0D0A930755C}"/>
              </a:ext>
            </a:extLst>
          </p:cNvPr>
          <p:cNvSpPr>
            <a:spLocks noGrp="1"/>
          </p:cNvSpPr>
          <p:nvPr>
            <p:ph type="title"/>
          </p:nvPr>
        </p:nvSpPr>
        <p:spPr/>
        <p:txBody>
          <a:bodyPr>
            <a:normAutofit/>
          </a:bodyPr>
          <a:lstStyle/>
          <a:p>
            <a:r>
              <a:rPr lang="en-US" dirty="0"/>
              <a:t>Case study </a:t>
            </a:r>
            <a:r>
              <a:rPr lang="en-US" dirty="0" err="1"/>
              <a:t>playstations</a:t>
            </a:r>
            <a:r>
              <a:rPr lang="en-US" dirty="0"/>
              <a:t> next gen gaming</a:t>
            </a:r>
          </a:p>
        </p:txBody>
      </p:sp>
      <p:sp>
        <p:nvSpPr>
          <p:cNvPr id="3" name="Content Placeholder 2">
            <a:extLst>
              <a:ext uri="{FF2B5EF4-FFF2-40B4-BE49-F238E27FC236}">
                <a16:creationId xmlns:a16="http://schemas.microsoft.com/office/drawing/2014/main" id="{F326215E-9792-23A0-C968-1DBB77F27E2D}"/>
              </a:ext>
            </a:extLst>
          </p:cNvPr>
          <p:cNvSpPr>
            <a:spLocks noGrp="1"/>
          </p:cNvSpPr>
          <p:nvPr>
            <p:ph idx="1"/>
          </p:nvPr>
        </p:nvSpPr>
        <p:spPr/>
        <p:txBody>
          <a:bodyPr/>
          <a:lstStyle/>
          <a:p>
            <a:r>
              <a:rPr lang="en-US" dirty="0"/>
              <a:t>Ultra-High-Speed SSD:</a:t>
            </a:r>
          </a:p>
          <a:p>
            <a:r>
              <a:rPr lang="en-US" dirty="0"/>
              <a:t>The PS5 features an ultra-high-speed SSD (Solid State Drive) that drastically reduces loading times in games. This not only improves efficiency but also allows for more expansive and seamless gaming experiences.</a:t>
            </a:r>
          </a:p>
          <a:p>
            <a:endParaRPr lang="en-US" dirty="0"/>
          </a:p>
        </p:txBody>
      </p:sp>
      <p:pic>
        <p:nvPicPr>
          <p:cNvPr id="5" name="Picture 4" descr="A video game console and controller&#10;&#10;Description automatically generated">
            <a:extLst>
              <a:ext uri="{FF2B5EF4-FFF2-40B4-BE49-F238E27FC236}">
                <a16:creationId xmlns:a16="http://schemas.microsoft.com/office/drawing/2014/main" id="{06A5735D-90EB-8900-A417-8E40BD9AB25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70049" y="3696099"/>
            <a:ext cx="4321951" cy="2431097"/>
          </a:xfrm>
          <a:prstGeom prst="rect">
            <a:avLst/>
          </a:prstGeom>
        </p:spPr>
      </p:pic>
    </p:spTree>
    <p:extLst>
      <p:ext uri="{BB962C8B-B14F-4D97-AF65-F5344CB8AC3E}">
        <p14:creationId xmlns:p14="http://schemas.microsoft.com/office/powerpoint/2010/main" val="4032762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835D34E-498A-4A24-B274-284CDC7EA2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ack, red, and white paint splatter">
            <a:extLst>
              <a:ext uri="{FF2B5EF4-FFF2-40B4-BE49-F238E27FC236}">
                <a16:creationId xmlns:a16="http://schemas.microsoft.com/office/drawing/2014/main" id="{34DBB8EE-CF68-3D6D-24AA-80B904701B60}"/>
              </a:ext>
            </a:extLst>
          </p:cNvPr>
          <p:cNvPicPr>
            <a:picLocks noChangeAspect="1"/>
          </p:cNvPicPr>
          <p:nvPr/>
        </p:nvPicPr>
        <p:blipFill rotWithShape="1">
          <a:blip r:embed="rId2">
            <a:duotone>
              <a:schemeClr val="bg2">
                <a:shade val="45000"/>
                <a:satMod val="135000"/>
              </a:schemeClr>
              <a:prstClr val="white"/>
            </a:duotone>
            <a:alphaModFix amt="20000"/>
          </a:blip>
          <a:srcRect r="3"/>
          <a:stretch/>
        </p:blipFill>
        <p:spPr>
          <a:xfrm>
            <a:off x="305" y="10"/>
            <a:ext cx="12191695" cy="6857990"/>
          </a:xfrm>
          <a:prstGeom prst="rect">
            <a:avLst/>
          </a:prstGeom>
        </p:spPr>
      </p:pic>
      <p:sp>
        <p:nvSpPr>
          <p:cNvPr id="2" name="Title 1">
            <a:extLst>
              <a:ext uri="{FF2B5EF4-FFF2-40B4-BE49-F238E27FC236}">
                <a16:creationId xmlns:a16="http://schemas.microsoft.com/office/drawing/2014/main" id="{3B5D0476-E4B2-1574-8BDC-FC5F2A747636}"/>
              </a:ext>
            </a:extLst>
          </p:cNvPr>
          <p:cNvSpPr>
            <a:spLocks noGrp="1"/>
          </p:cNvSpPr>
          <p:nvPr>
            <p:ph type="title"/>
          </p:nvPr>
        </p:nvSpPr>
        <p:spPr>
          <a:xfrm>
            <a:off x="1451579" y="804519"/>
            <a:ext cx="9291215" cy="1049235"/>
          </a:xfrm>
        </p:spPr>
        <p:txBody>
          <a:bodyPr>
            <a:normAutofit/>
          </a:bodyPr>
          <a:lstStyle/>
          <a:p>
            <a:r>
              <a:rPr lang="en-US" dirty="0"/>
              <a:t>Case study air </a:t>
            </a:r>
            <a:r>
              <a:rPr lang="en-US" dirty="0" err="1"/>
              <a:t>jordan</a:t>
            </a:r>
            <a:r>
              <a:rPr lang="en-US" dirty="0"/>
              <a:t> 3d shoe designer</a:t>
            </a:r>
          </a:p>
        </p:txBody>
      </p:sp>
      <p:sp>
        <p:nvSpPr>
          <p:cNvPr id="11" name="Rectangle 10">
            <a:extLst>
              <a:ext uri="{FF2B5EF4-FFF2-40B4-BE49-F238E27FC236}">
                <a16:creationId xmlns:a16="http://schemas.microsoft.com/office/drawing/2014/main" id="{03F361C2-A8AA-4EC2-AA31-850CB6516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3" name="Content Placeholder 2">
            <a:extLst>
              <a:ext uri="{FF2B5EF4-FFF2-40B4-BE49-F238E27FC236}">
                <a16:creationId xmlns:a16="http://schemas.microsoft.com/office/drawing/2014/main" id="{96BC54E6-BFD3-B203-37B8-271052E151DF}"/>
              </a:ext>
            </a:extLst>
          </p:cNvPr>
          <p:cNvSpPr>
            <a:spLocks noGrp="1"/>
          </p:cNvSpPr>
          <p:nvPr>
            <p:ph idx="1"/>
          </p:nvPr>
        </p:nvSpPr>
        <p:spPr>
          <a:xfrm>
            <a:off x="1451579" y="2015732"/>
            <a:ext cx="9291215" cy="3450613"/>
          </a:xfrm>
        </p:spPr>
        <p:txBody>
          <a:bodyPr>
            <a:normAutofit/>
          </a:bodyPr>
          <a:lstStyle/>
          <a:p>
            <a:r>
              <a:rPr lang="en-US"/>
              <a:t>Customization and Personalization:</a:t>
            </a:r>
          </a:p>
          <a:p>
            <a:r>
              <a:rPr lang="en-US"/>
              <a:t>Utilizing technology to offer customization and personalization options for customers. This may include technologies like 3D printing for personalized shoe components or apps that allow users to design their own shoe colorways.</a:t>
            </a:r>
          </a:p>
          <a:p>
            <a:endParaRPr lang="en-US"/>
          </a:p>
        </p:txBody>
      </p:sp>
      <p:pic>
        <p:nvPicPr>
          <p:cNvPr id="13" name="Picture 12">
            <a:extLst>
              <a:ext uri="{FF2B5EF4-FFF2-40B4-BE49-F238E27FC236}">
                <a16:creationId xmlns:a16="http://schemas.microsoft.com/office/drawing/2014/main" id="{0928A74C-7F50-4F37-A11F-A02F9C35D7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5" name="Straight Connector 14">
            <a:extLst>
              <a:ext uri="{FF2B5EF4-FFF2-40B4-BE49-F238E27FC236}">
                <a16:creationId xmlns:a16="http://schemas.microsoft.com/office/drawing/2014/main" id="{AA170837-E949-4116-A014-1727EF9B08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6" name="Picture 5" descr="A person's foot in the air&#10;&#10;Description automatically generated">
            <a:extLst>
              <a:ext uri="{FF2B5EF4-FFF2-40B4-BE49-F238E27FC236}">
                <a16:creationId xmlns:a16="http://schemas.microsoft.com/office/drawing/2014/main" id="{79D1A357-3F05-80FC-E465-FFCBB405104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269967" y="3257662"/>
            <a:ext cx="1921728" cy="2880480"/>
          </a:xfrm>
          <a:prstGeom prst="rect">
            <a:avLst/>
          </a:prstGeom>
        </p:spPr>
      </p:pic>
    </p:spTree>
    <p:extLst>
      <p:ext uri="{BB962C8B-B14F-4D97-AF65-F5344CB8AC3E}">
        <p14:creationId xmlns:p14="http://schemas.microsoft.com/office/powerpoint/2010/main" val="3664952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249350FE-4EF5-E134-99AA-140944931987}"/>
              </a:ext>
            </a:extLst>
          </p:cNvPr>
          <p:cNvPicPr>
            <a:picLocks noChangeAspect="1"/>
          </p:cNvPicPr>
          <p:nvPr/>
        </p:nvPicPr>
        <p:blipFill rotWithShape="1">
          <a:blip r:embed="rId2"/>
          <a:srcRect l="35112" r="1" b="1"/>
          <a:stretch/>
        </p:blipFill>
        <p:spPr>
          <a:xfrm>
            <a:off x="2" y="10"/>
            <a:ext cx="12191695" cy="6857990"/>
          </a:xfrm>
          <a:prstGeom prst="rect">
            <a:avLst/>
          </a:prstGeom>
        </p:spPr>
      </p:pic>
      <p:sp>
        <p:nvSpPr>
          <p:cNvPr id="2" name="Title 1">
            <a:extLst>
              <a:ext uri="{FF2B5EF4-FFF2-40B4-BE49-F238E27FC236}">
                <a16:creationId xmlns:a16="http://schemas.microsoft.com/office/drawing/2014/main" id="{796F9B07-1EF2-F462-4827-D7F0AD9B2CEE}"/>
              </a:ext>
            </a:extLst>
          </p:cNvPr>
          <p:cNvSpPr>
            <a:spLocks noGrp="1"/>
          </p:cNvSpPr>
          <p:nvPr>
            <p:ph type="title"/>
          </p:nvPr>
        </p:nvSpPr>
        <p:spPr>
          <a:xfrm>
            <a:off x="4065511" y="3236470"/>
            <a:ext cx="6832500" cy="1431984"/>
          </a:xfrm>
        </p:spPr>
        <p:txBody>
          <a:bodyPr vert="horz" lIns="91440" tIns="45720" rIns="91440" bIns="0" rtlCol="0" anchor="b">
            <a:normAutofit/>
          </a:bodyPr>
          <a:lstStyle/>
          <a:p>
            <a:pPr algn="l"/>
            <a:r>
              <a:rPr lang="en-US" sz="4400" dirty="0"/>
              <a:t>Any questions?</a:t>
            </a:r>
          </a:p>
        </p:txBody>
      </p:sp>
    </p:spTree>
    <p:extLst>
      <p:ext uri="{BB962C8B-B14F-4D97-AF65-F5344CB8AC3E}">
        <p14:creationId xmlns:p14="http://schemas.microsoft.com/office/powerpoint/2010/main" val="575163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C179C-38D9-361C-BF59-B961C205C5F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34B8023-26EE-7921-E508-0791EB1DF7A2}"/>
              </a:ext>
            </a:extLst>
          </p:cNvPr>
          <p:cNvSpPr>
            <a:spLocks noGrp="1"/>
          </p:cNvSpPr>
          <p:nvPr>
            <p:ph idx="1"/>
          </p:nvPr>
        </p:nvSpPr>
        <p:spPr>
          <a:xfrm>
            <a:off x="1153404" y="1853754"/>
            <a:ext cx="9291215" cy="3450613"/>
          </a:xfrm>
        </p:spPr>
        <p:txBody>
          <a:bodyPr>
            <a:normAutofit fontScale="92500"/>
          </a:bodyPr>
          <a:lstStyle/>
          <a:p>
            <a:r>
              <a:rPr lang="en-US" dirty="0">
                <a:hlinkClick r:id="rId2"/>
              </a:rPr>
              <a:t>https://www.linkedin.com/pulse/function-technology-training-development-</a:t>
            </a:r>
            <a:endParaRPr lang="en-US" dirty="0"/>
          </a:p>
          <a:p>
            <a:r>
              <a:rPr lang="en-US" dirty="0">
                <a:hlinkClick r:id="rId3"/>
              </a:rPr>
              <a:t>https://www.sentryinteractive.com/solutions/connected-workplace</a:t>
            </a:r>
            <a:endParaRPr lang="en-US" dirty="0"/>
          </a:p>
          <a:p>
            <a:r>
              <a:rPr lang="en-US" dirty="0">
                <a:hlinkClick r:id="rId4"/>
              </a:rPr>
              <a:t>https://buck.com/uk/expertise/employee-benefits</a:t>
            </a:r>
            <a:endParaRPr lang="en-US" dirty="0"/>
          </a:p>
          <a:p>
            <a:r>
              <a:rPr lang="en-US" dirty="0">
                <a:hlinkClick r:id="rId5"/>
              </a:rPr>
              <a:t>https://help.twitter.com/en/rules-and-policies/personal-information</a:t>
            </a:r>
            <a:endParaRPr lang="en-US" dirty="0"/>
          </a:p>
          <a:p>
            <a:r>
              <a:rPr lang="en-US" dirty="0">
                <a:hlinkClick r:id="rId6"/>
              </a:rPr>
              <a:t>https://www.rolex.org/science?ef_</a:t>
            </a:r>
            <a:endParaRPr lang="en-US" dirty="0"/>
          </a:p>
          <a:p>
            <a:r>
              <a:rPr lang="en-US" dirty="0">
                <a:hlinkClick r:id="rId7"/>
              </a:rPr>
              <a:t>https://www.stuff.tv/features/ps5-pro-everything-we-know-so-far/</a:t>
            </a:r>
            <a:endParaRPr lang="en-US" dirty="0"/>
          </a:p>
          <a:p>
            <a:r>
              <a:rPr lang="en-US" dirty="0">
                <a:hlinkClick r:id="rId8"/>
              </a:rPr>
              <a:t>https://www.nike.com/jordancreateyourown</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220036902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docProps/app.xml><?xml version="1.0" encoding="utf-8"?>
<Properties xmlns="http://schemas.openxmlformats.org/officeDocument/2006/extended-properties" xmlns:vt="http://schemas.openxmlformats.org/officeDocument/2006/docPropsVTypes">
  <Template>{A020646A-4D48-864D-9D4E-B8196FAC511D}tf10001119_mac</Template>
  <TotalTime>1159</TotalTime>
  <Words>577</Words>
  <Application>Microsoft Macintosh PowerPoint</Application>
  <PresentationFormat>Widescreen</PresentationFormat>
  <Paragraphs>57</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Rockwell</vt:lpstr>
      <vt:lpstr>Söhne</vt:lpstr>
      <vt:lpstr>Gallery</vt:lpstr>
      <vt:lpstr>The Impact of Technology on Learning and Development  </vt:lpstr>
      <vt:lpstr>INTRODUCTION</vt:lpstr>
      <vt:lpstr>Importance of technology in learning and development</vt:lpstr>
      <vt:lpstr>Technology advantages for organisations</vt:lpstr>
      <vt:lpstr>Examples of the Latest technology </vt:lpstr>
      <vt:lpstr>ADVANTAGES OF TECHNOLOGY FOR EMPLOYERS </vt:lpstr>
      <vt:lpstr>ADVANTAGES OF TECHNOLOGY FOR EMPLOYEES </vt:lpstr>
      <vt:lpstr>Case studies twitter real time information sharing  </vt:lpstr>
      <vt:lpstr>Case study rolex engineering and innovation</vt:lpstr>
      <vt:lpstr>Case study playstations next gen gaming</vt:lpstr>
      <vt:lpstr>Case study air jordan 3d shoe designer</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Technology on Learning and Development  </dc:title>
  <dc:creator>Vladimir Stoyanov (2219021)</dc:creator>
  <cp:lastModifiedBy>Vladimir Stoyanov (2219021)</cp:lastModifiedBy>
  <cp:revision>4</cp:revision>
  <dcterms:created xsi:type="dcterms:W3CDTF">2023-11-21T17:36:49Z</dcterms:created>
  <dcterms:modified xsi:type="dcterms:W3CDTF">2023-11-22T12:56:00Z</dcterms:modified>
</cp:coreProperties>
</file>