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embeddedFontLst>
    <p:embeddedFont>
      <p:font typeface="Comic Sans MS" pitchFamily="66" charset="0"/>
      <p:regular r:id="rId6"/>
      <p:bold r:id="rId7"/>
      <p:italic r:id="rId8"/>
      <p:boldItalic r:id="rId9"/>
    </p:embeddedFont>
    <p:embeddedFont>
      <p:font typeface="Roboto" charset="0"/>
      <p:regular r:id="rId10"/>
      <p:bold r:id="rId11"/>
      <p:italic r:id="rId12"/>
      <p:boldItalic r:id="rId13"/>
    </p:embeddedFont>
    <p:embeddedFont>
      <p:font typeface="Britannic Bold" pitchFamily="34" charset="0"/>
      <p:regular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-78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0" Type="http://schemas.openxmlformats.org/officeDocument/2006/relationships/font" Target="fonts/font5.fntdata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Masud Rana" userId="af285f217e4dc343" providerId="LiveId" clId="{0AEBAE42-C519-45EA-8B2E-3620D9E934C3}"/>
    <pc:docChg chg="undo custSel modSld">
      <pc:chgData name="Md Masud Rana" userId="af285f217e4dc343" providerId="LiveId" clId="{0AEBAE42-C519-45EA-8B2E-3620D9E934C3}" dt="2023-02-16T17:58:44.486" v="379" actId="20577"/>
      <pc:docMkLst>
        <pc:docMk/>
      </pc:docMkLst>
      <pc:sldChg chg="modSp mod">
        <pc:chgData name="Md Masud Rana" userId="af285f217e4dc343" providerId="LiveId" clId="{0AEBAE42-C519-45EA-8B2E-3620D9E934C3}" dt="2023-02-16T17:42:42.262" v="275" actId="255"/>
        <pc:sldMkLst>
          <pc:docMk/>
          <pc:sldMk cId="0" sldId="256"/>
        </pc:sldMkLst>
        <pc:spChg chg="mod">
          <ac:chgData name="Md Masud Rana" userId="af285f217e4dc343" providerId="LiveId" clId="{0AEBAE42-C519-45EA-8B2E-3620D9E934C3}" dt="2023-02-16T17:35:20.513" v="61" actId="14100"/>
          <ac:spMkLst>
            <pc:docMk/>
            <pc:sldMk cId="0" sldId="256"/>
            <ac:spMk id="56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39:16.412" v="235" actId="1076"/>
          <ac:spMkLst>
            <pc:docMk/>
            <pc:sldMk cId="0" sldId="256"/>
            <ac:spMk id="57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42:42.262" v="275" actId="255"/>
          <ac:spMkLst>
            <pc:docMk/>
            <pc:sldMk cId="0" sldId="256"/>
            <ac:spMk id="58" creationId="{00000000-0000-0000-0000-000000000000}"/>
          </ac:spMkLst>
        </pc:spChg>
      </pc:sldChg>
      <pc:sldChg chg="modSp mod">
        <pc:chgData name="Md Masud Rana" userId="af285f217e4dc343" providerId="LiveId" clId="{0AEBAE42-C519-45EA-8B2E-3620D9E934C3}" dt="2023-02-16T17:58:44.486" v="379" actId="20577"/>
        <pc:sldMkLst>
          <pc:docMk/>
          <pc:sldMk cId="0" sldId="257"/>
        </pc:sldMkLst>
        <pc:spChg chg="mod">
          <ac:chgData name="Md Masud Rana" userId="af285f217e4dc343" providerId="LiveId" clId="{0AEBAE42-C519-45EA-8B2E-3620D9E934C3}" dt="2023-02-16T17:58:44.486" v="379" actId="20577"/>
          <ac:spMkLst>
            <pc:docMk/>
            <pc:sldMk cId="0" sldId="257"/>
            <ac:spMk id="63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35:45.372" v="78" actId="20577"/>
          <ac:spMkLst>
            <pc:docMk/>
            <pc:sldMk cId="0" sldId="257"/>
            <ac:spMk id="64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38:11.094" v="232" actId="20577"/>
          <ac:spMkLst>
            <pc:docMk/>
            <pc:sldMk cId="0" sldId="257"/>
            <ac:spMk id="6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1f06e493d9f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1f06e493d9f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1f14c62817a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1f14c62817a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ghtspeedhq.co.uk/blog/food-truck-menu-concepts/" TargetMode="External"/><Relationship Id="rId3" Type="http://schemas.openxmlformats.org/officeDocument/2006/relationships/hyperlink" Target="https://www.squaremeal.co.uk/restaurants/best-for/valentines-day-restaurants-london-menus_9592" TargetMode="External"/><Relationship Id="rId7" Type="http://schemas.openxmlformats.org/officeDocument/2006/relationships/hyperlink" Target="https://www.lightspeedhq.co.uk/blog/the-ultimate-guide-to-menu-design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lightspeedhq.co.uk/blog/how-to-calculate-restaurant-food-costs-uk/" TargetMode="External"/><Relationship Id="rId5" Type="http://schemas.openxmlformats.org/officeDocument/2006/relationships/hyperlink" Target="https://www.lightspeedhq.co.uk/blog/menu-engineering/" TargetMode="External"/><Relationship Id="rId4" Type="http://schemas.openxmlformats.org/officeDocument/2006/relationships/hyperlink" Target="https://www.designmynight.com/london/valentines-day-restaurants-in-london" TargetMode="External"/><Relationship Id="rId9" Type="http://schemas.openxmlformats.org/officeDocument/2006/relationships/hyperlink" Target="https://www.istockphoto.com/fr/vectoriel/les-ingr%C3%A9dients-crus-gm470838644-627349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78550" y="239725"/>
            <a:ext cx="1495700" cy="82060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/>
        </p:nvSpPr>
        <p:spPr>
          <a:xfrm>
            <a:off x="54400" y="1015425"/>
            <a:ext cx="9144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>
                <a:latin typeface="Comic Sans MS"/>
                <a:ea typeface="Comic Sans MS"/>
                <a:cs typeface="Comic Sans MS"/>
                <a:sym typeface="Comic Sans MS"/>
              </a:rPr>
              <a:t>Glad To be Best</a:t>
            </a:r>
            <a:endParaRPr b="1" u="sng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-100" y="1269900"/>
            <a:ext cx="9198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 dirty="0">
                <a:latin typeface="Roboto"/>
                <a:ea typeface="Roboto"/>
                <a:cs typeface="Roboto"/>
                <a:sym typeface="Roboto"/>
              </a:rPr>
              <a:t>Valentines Menu</a:t>
            </a:r>
            <a:endParaRPr b="1" u="sng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54400" y="1558571"/>
            <a:ext cx="9144000" cy="5385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14 February 2023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 dirty="0"/>
              <a:t>Open 10:00 am – 24:00 pm</a:t>
            </a:r>
            <a:endParaRPr sz="900" b="1" dirty="0"/>
          </a:p>
        </p:txBody>
      </p:sp>
      <p:sp>
        <p:nvSpPr>
          <p:cNvPr id="58" name="Google Shape;58;p13"/>
          <p:cNvSpPr txBox="1"/>
          <p:nvPr/>
        </p:nvSpPr>
        <p:spPr>
          <a:xfrm>
            <a:off x="27150" y="2511972"/>
            <a:ext cx="9144000" cy="2790477"/>
          </a:xfrm>
          <a:prstGeom prst="rect">
            <a:avLst/>
          </a:prstGeom>
          <a:gradFill>
            <a:gsLst>
              <a:gs pos="0">
                <a:srgbClr val="DB0000"/>
              </a:gs>
              <a:gs pos="100000">
                <a:srgbClr val="540303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tx1"/>
                </a:solidFill>
              </a:rPr>
              <a:t>Welcome with glass of Champagne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E6B8AF"/>
                </a:solidFill>
              </a:rPr>
              <a:t>*</a:t>
            </a:r>
            <a:r>
              <a:rPr lang="en" sz="1200" dirty="0">
                <a:solidFill>
                  <a:srgbClr val="E6B8AF"/>
                </a:solidFill>
              </a:rPr>
              <a:t>Everyone will be served by a glass of Complimentary soft drink* </a:t>
            </a:r>
            <a:endParaRPr sz="1200" dirty="0">
              <a:solidFill>
                <a:srgbClr val="E6B8AF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u="sng" dirty="0">
                <a:solidFill>
                  <a:srgbClr val="E6B8AF"/>
                </a:solidFill>
              </a:rPr>
              <a:t>Choose one from each section</a:t>
            </a:r>
            <a:endParaRPr sz="1200" b="1" u="sng"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rgbClr val="E6B8AF"/>
                </a:solidFill>
              </a:rPr>
              <a:t>Starter: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Caesar Salad with Grilled Shrimp</a:t>
            </a:r>
            <a:r>
              <a:rPr lang="en" sz="1200" dirty="0">
                <a:solidFill>
                  <a:srgbClr val="E6B8AF"/>
                </a:solidFill>
              </a:rPr>
              <a:t> (Romaine, Shrimp, Parmesan, Caesar Dressing)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Fried Goat Cheese with Honey Drizzle</a:t>
            </a:r>
            <a:r>
              <a:rPr lang="en" sz="1200" dirty="0">
                <a:solidFill>
                  <a:srgbClr val="E6B8AF"/>
                </a:solidFill>
              </a:rPr>
              <a:t> (Goat Cheese, Flour, Egg, Honey)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Butternut Squash Soup</a:t>
            </a:r>
            <a:r>
              <a:rPr lang="en" sz="1200" dirty="0">
                <a:solidFill>
                  <a:srgbClr val="E6B8AF"/>
                </a:solidFill>
              </a:rPr>
              <a:t> (Butternut Squash, Cream, Vegetable Stock, Spices)</a:t>
            </a:r>
            <a:endParaRPr sz="1200"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rgbClr val="E6B8AF"/>
                </a:solidFill>
              </a:rPr>
              <a:t>Main Course: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Roasted Rack of Lamb with Rosemary Demi-Glace</a:t>
            </a:r>
            <a:r>
              <a:rPr lang="en" sz="1200" dirty="0">
                <a:solidFill>
                  <a:srgbClr val="E6B8AF"/>
                </a:solidFill>
              </a:rPr>
              <a:t> (Lamb, Rosemary, Red Wine, Demi-Glace)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Mushroom and Truffle Risotto</a:t>
            </a:r>
            <a:r>
              <a:rPr lang="en" sz="1200" dirty="0">
                <a:solidFill>
                  <a:srgbClr val="E6B8AF"/>
                </a:solidFill>
              </a:rPr>
              <a:t> (Arborio Rice, Mushrooms, Truffle Oil, Parmesan)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100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Stuffed Chicken Breast with Spinach and Feta Cheese</a:t>
            </a:r>
            <a:r>
              <a:rPr lang="en" sz="1200" dirty="0">
                <a:solidFill>
                  <a:srgbClr val="E6B8AF"/>
                </a:solidFill>
              </a:rPr>
              <a:t> (Chicken Breast, Spinach, Feta Cheese, Lemon Butter Sauce</a:t>
            </a:r>
            <a:r>
              <a:rPr lang="en" sz="1100" dirty="0">
                <a:solidFill>
                  <a:srgbClr val="E6B8AF"/>
                </a:solidFill>
              </a:rPr>
              <a:t>)</a:t>
            </a:r>
            <a:endParaRPr sz="1100" dirty="0">
              <a:solidFill>
                <a:srgbClr val="E6B8A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/>
        </p:nvSpPr>
        <p:spPr>
          <a:xfrm>
            <a:off x="0" y="0"/>
            <a:ext cx="9144000" cy="2421145"/>
          </a:xfrm>
          <a:prstGeom prst="rect">
            <a:avLst/>
          </a:prstGeom>
          <a:gradFill>
            <a:gsLst>
              <a:gs pos="0">
                <a:srgbClr val="DB0000"/>
              </a:gs>
              <a:gs pos="100000">
                <a:srgbClr val="540303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E6B8AF"/>
                </a:solidFill>
              </a:rPr>
              <a:t>Dessert:</a:t>
            </a:r>
            <a:endParaRPr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Tiramisu</a:t>
            </a:r>
            <a:r>
              <a:rPr lang="en" dirty="0">
                <a:solidFill>
                  <a:srgbClr val="E6B8AF"/>
                </a:solidFill>
              </a:rPr>
              <a:t> (Mascarpone, Espresso, Ladyfingers, Cocoa </a:t>
            </a:r>
            <a:r>
              <a:rPr lang="en">
                <a:solidFill>
                  <a:srgbClr val="E6B8AF"/>
                </a:solidFill>
              </a:rPr>
              <a:t>Powder)</a:t>
            </a:r>
            <a:endParaRPr lang="en-GB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Lemon Tart with Fresh Berries</a:t>
            </a:r>
            <a:r>
              <a:rPr lang="en" dirty="0">
                <a:solidFill>
                  <a:srgbClr val="E6B8AF"/>
                </a:solidFill>
              </a:rPr>
              <a:t> (Lemon Curd, Shortcrust Pastry, Berries)</a:t>
            </a:r>
            <a:endParaRPr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E6B8AF"/>
                </a:solidFill>
              </a:rPr>
              <a:t>Drinks:</a:t>
            </a:r>
            <a:endParaRPr b="1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Champagne </a:t>
            </a:r>
            <a:r>
              <a:rPr lang="en" dirty="0">
                <a:solidFill>
                  <a:srgbClr val="E6B8AF"/>
                </a:solidFill>
              </a:rPr>
              <a:t>(Brut Nature) - £35</a:t>
            </a:r>
            <a:endParaRPr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Wine</a:t>
            </a:r>
            <a:r>
              <a:rPr lang="en" dirty="0">
                <a:solidFill>
                  <a:srgbClr val="E6B8AF"/>
                </a:solidFill>
              </a:rPr>
              <a:t> (Various red, white, and sparkling wines) - £40</a:t>
            </a:r>
            <a:endParaRPr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Cocktails</a:t>
            </a:r>
            <a:r>
              <a:rPr lang="en" dirty="0">
                <a:solidFill>
                  <a:srgbClr val="E6B8AF"/>
                </a:solidFill>
              </a:rPr>
              <a:t> (Love Martini or Rose Petal Gin Fizz) - £65</a:t>
            </a:r>
            <a:endParaRPr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E6B8AF"/>
                </a:solidFill>
              </a:rPr>
              <a:t>*Please note drinks are not included on any offer*</a:t>
            </a:r>
            <a:endParaRPr dirty="0">
              <a:solidFill>
                <a:srgbClr val="E6B8AF"/>
              </a:solidFill>
            </a:endParaRPr>
          </a:p>
        </p:txBody>
      </p:sp>
      <p:sp>
        <p:nvSpPr>
          <p:cNvPr id="64" name="Google Shape;64;p14"/>
          <p:cNvSpPr txBox="1"/>
          <p:nvPr/>
        </p:nvSpPr>
        <p:spPr>
          <a:xfrm>
            <a:off x="210850" y="3056675"/>
            <a:ext cx="3000000" cy="615600"/>
          </a:xfrm>
          <a:prstGeom prst="rect">
            <a:avLst/>
          </a:prstGeom>
          <a:gradFill>
            <a:gsLst>
              <a:gs pos="0">
                <a:srgbClr val="F5D0D0"/>
              </a:gs>
              <a:gs pos="100000">
                <a:srgbClr val="D96868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Price per Couple: £120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Price per Person: £65</a:t>
            </a:r>
            <a:endParaRPr dirty="0"/>
          </a:p>
        </p:txBody>
      </p:sp>
      <p:sp>
        <p:nvSpPr>
          <p:cNvPr id="65" name="Google Shape;65;p14"/>
          <p:cNvSpPr txBox="1"/>
          <p:nvPr/>
        </p:nvSpPr>
        <p:spPr>
          <a:xfrm>
            <a:off x="1519650" y="4743300"/>
            <a:ext cx="6104700" cy="400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i="1" dirty="0" smtClean="0">
                <a:latin typeface="Britannic Bold" pitchFamily="34" charset="0"/>
              </a:rPr>
              <a:t>Hotel Trinity WC1B5BJ 15 Montage Street, Bloomsbury,London </a:t>
            </a:r>
            <a:endParaRPr i="1">
              <a:latin typeface="Britannic Bold" pitchFamily="34" charset="0"/>
            </a:endParaRPr>
          </a:p>
        </p:txBody>
      </p:sp>
      <p:pic>
        <p:nvPicPr>
          <p:cNvPr id="66" name="Google Shape;66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30250" y="1531450"/>
            <a:ext cx="2232354" cy="19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4"/>
          <p:cNvSpPr txBox="1"/>
          <p:nvPr/>
        </p:nvSpPr>
        <p:spPr>
          <a:xfrm>
            <a:off x="6146425" y="3461050"/>
            <a:ext cx="3000000" cy="10464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*Please inform us of any food allergies or other dietary needs you may have.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 txBox="1"/>
          <p:nvPr/>
        </p:nvSpPr>
        <p:spPr>
          <a:xfrm>
            <a:off x="0" y="324450"/>
            <a:ext cx="9144000" cy="38471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References: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Dreyer P. (2023) </a:t>
            </a:r>
            <a:r>
              <a:rPr lang="en" i="1" dirty="0"/>
              <a:t>28 of the best Valentine's Day restaurants in London serving up special menus </a:t>
            </a:r>
            <a:r>
              <a:rPr lang="en" dirty="0"/>
              <a:t>[Blog] 1 February. Available at: </a:t>
            </a:r>
            <a:r>
              <a:rPr lang="en" u="sng" dirty="0">
                <a:solidFill>
                  <a:schemeClr val="hlink"/>
                </a:solidFill>
                <a:hlinkClick r:id="rId3"/>
              </a:rPr>
              <a:t>https://www.squaremeal.co.uk/restaurants/best-for/valentines-day-restaurants-london-menus_9592</a:t>
            </a:r>
            <a:r>
              <a:rPr lang="en" dirty="0"/>
              <a:t> (Accessed: 9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Designmynight (2023) </a:t>
            </a:r>
            <a:r>
              <a:rPr lang="en" i="1" dirty="0"/>
              <a:t>VALENTINE'S DAY RESTAURANTS IN LONDON </a:t>
            </a:r>
            <a:r>
              <a:rPr lang="en" dirty="0"/>
              <a:t>[Blog] 9 February. Available at: </a:t>
            </a:r>
            <a:r>
              <a:rPr lang="en" u="sng" dirty="0">
                <a:solidFill>
                  <a:schemeClr val="hlink"/>
                </a:solidFill>
                <a:hlinkClick r:id="rId4"/>
              </a:rPr>
              <a:t>https://www.designmynight.com/london/valentines-day-restaurants-in-london</a:t>
            </a:r>
            <a:r>
              <a:rPr lang="en" dirty="0"/>
              <a:t> (Accessed: 10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Rankin S. (2022) </a:t>
            </a:r>
            <a:r>
              <a:rPr lang="en" i="1" dirty="0"/>
              <a:t>Menu Engineering: How to Make a Profitable Restaurant Menu </a:t>
            </a:r>
            <a:r>
              <a:rPr lang="en" dirty="0"/>
              <a:t>[Blog] 29 September. Available at: </a:t>
            </a:r>
            <a:r>
              <a:rPr lang="en" u="sng" dirty="0">
                <a:solidFill>
                  <a:schemeClr val="hlink"/>
                </a:solidFill>
                <a:hlinkClick r:id="rId5"/>
              </a:rPr>
              <a:t>https://www.lightspeedhq.co.uk/blog/menu-engineering/</a:t>
            </a:r>
            <a:r>
              <a:rPr lang="en" dirty="0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Lightspeed (2022) </a:t>
            </a:r>
            <a:r>
              <a:rPr lang="en" i="1" dirty="0"/>
              <a:t>Restaurant food cost formula: pricing your menu to turn a profit </a:t>
            </a:r>
            <a:r>
              <a:rPr lang="en" dirty="0"/>
              <a:t>[Blog] 4 April. Available at: </a:t>
            </a:r>
            <a:r>
              <a:rPr lang="en" u="sng" dirty="0">
                <a:solidFill>
                  <a:schemeClr val="hlink"/>
                </a:solidFill>
                <a:hlinkClick r:id="rId6"/>
              </a:rPr>
              <a:t>https://www.lightspeedhq.co.uk/blog/how-to-calculate-restaurant-food-costs-uk/</a:t>
            </a:r>
            <a:r>
              <a:rPr lang="en" dirty="0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Rankin S. (2021) </a:t>
            </a:r>
            <a:r>
              <a:rPr lang="en" i="1" dirty="0"/>
              <a:t>Restaurant Menu Design: The Ultimate Guide (With Templates) </a:t>
            </a:r>
            <a:r>
              <a:rPr lang="en" dirty="0"/>
              <a:t>[Blog] 25 March. Available at: </a:t>
            </a:r>
            <a:r>
              <a:rPr lang="en" u="sng" dirty="0">
                <a:solidFill>
                  <a:schemeClr val="hlink"/>
                </a:solidFill>
                <a:hlinkClick r:id="rId7"/>
              </a:rPr>
              <a:t>https://www.lightspeedhq.co.uk/blog/the-ultimate-guide-to-menu-design/</a:t>
            </a:r>
            <a:r>
              <a:rPr lang="en" dirty="0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Lightspeed (2021) </a:t>
            </a:r>
            <a:r>
              <a:rPr lang="en" i="1" dirty="0"/>
              <a:t>The Ultimate Guide to Creating the Perfect Food Truck Menu Concept</a:t>
            </a:r>
            <a:r>
              <a:rPr lang="en" dirty="0"/>
              <a:t> [Blog] 32 March. Available at: </a:t>
            </a:r>
            <a:r>
              <a:rPr lang="en" u="sng" dirty="0">
                <a:solidFill>
                  <a:schemeClr val="hlink"/>
                </a:solidFill>
                <a:hlinkClick r:id="rId8"/>
              </a:rPr>
              <a:t>https://www.lightspeedhq.co.uk/blog/food-truck-menu-concepts/</a:t>
            </a:r>
            <a:r>
              <a:rPr lang="en" dirty="0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 dirty="0"/>
              <a:t>Sudowoodo (ed.) (2016) </a:t>
            </a:r>
            <a:r>
              <a:rPr lang="en" i="1" dirty="0"/>
              <a:t>Raw ingredients - Illustration</a:t>
            </a:r>
            <a:r>
              <a:rPr lang="en" dirty="0"/>
              <a:t>, Istockphoto. Available at: </a:t>
            </a:r>
            <a:r>
              <a:rPr lang="en" u="sng" dirty="0">
                <a:solidFill>
                  <a:schemeClr val="hlink"/>
                </a:solidFill>
                <a:hlinkClick r:id="rId9"/>
              </a:rPr>
              <a:t>https://www.istockphoto.com/fr/vectoriel/les-ingr%C3%A9dients-crus-gm470838644-62734918</a:t>
            </a:r>
            <a:r>
              <a:rPr lang="en"/>
              <a:t>.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485</Words>
  <PresentationFormat>On-screen Show (16:9)</PresentationFormat>
  <Paragraphs>35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Comic Sans MS</vt:lpstr>
      <vt:lpstr>Roboto</vt:lpstr>
      <vt:lpstr>Britannic Bold</vt:lpstr>
      <vt:lpstr>Simple Light</vt:lpstr>
      <vt:lpstr>Slide 1</vt:lpstr>
      <vt:lpstr>Slide 2</vt:lpstr>
      <vt:lpstr>Slide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Ali Hayder</dc:creator>
  <dcterms:modified xsi:type="dcterms:W3CDTF">2023-02-17T20:11:07Z</dcterms:modified>
</cp:coreProperties>
</file>