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56" r:id="rId5"/>
    <p:sldId id="257" r:id="rId6"/>
    <p:sldId id="263" r:id="rId7"/>
    <p:sldId id="264" r:id="rId8"/>
    <p:sldId id="265" r:id="rId9"/>
    <p:sldId id="266" r:id="rId10"/>
    <p:sldId id="267" r:id="rId11"/>
    <p:sldId id="258" r:id="rId12"/>
    <p:sldId id="268" r:id="rId13"/>
    <p:sldId id="269"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248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505"/>
    <p:restoredTop sz="50607" autoAdjust="0"/>
  </p:normalViewPr>
  <p:slideViewPr>
    <p:cSldViewPr snapToGrid="0">
      <p:cViewPr varScale="1">
        <p:scale>
          <a:sx n="37" d="100"/>
          <a:sy n="37" d="100"/>
        </p:scale>
        <p:origin x="20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rion Johnson" userId="a2066ffc46d571e6" providerId="LiveId" clId="{13456AEF-7C4F-4CAB-8D99-7180EFDF068E}"/>
    <pc:docChg chg="mod">
      <pc:chgData name="Orion Johnson" userId="a2066ffc46d571e6" providerId="LiveId" clId="{13456AEF-7C4F-4CAB-8D99-7180EFDF068E}" dt="2023-04-18T12:16:22.475" v="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5AB64A-A66D-425B-A271-F3A798E9F601}" type="datetimeFigureOut">
              <a:rPr lang="en-GB" smtClean="0"/>
              <a:t>18/04/2023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4D6926-889C-44A9-BC94-98EF07AC1F88}" type="slidenum">
              <a:rPr lang="en-GB" smtClean="0"/>
              <a:t>‹#›</a:t>
            </a:fld>
            <a:endParaRPr lang="en-GB"/>
          </a:p>
        </p:txBody>
      </p:sp>
    </p:spTree>
    <p:extLst>
      <p:ext uri="{BB962C8B-B14F-4D97-AF65-F5344CB8AC3E}">
        <p14:creationId xmlns:p14="http://schemas.microsoft.com/office/powerpoint/2010/main" val="828734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ppt is part of a NATRE Membership package and supports the Exploring Primary worldviews book on non- religious worldviews p4-8</a:t>
            </a:r>
          </a:p>
          <a:p>
            <a:endParaRPr lang="en-GB" dirty="0"/>
          </a:p>
          <a:p>
            <a:endParaRPr lang="en-GB" dirty="0"/>
          </a:p>
          <a:p>
            <a:r>
              <a:rPr lang="en-GB" dirty="0"/>
              <a:t>Remember members can access a copy of this unt on the website www.natre.org.uk/resources/termly-mailing/primary-exploring-religion-and-worldviews/</a:t>
            </a:r>
          </a:p>
          <a:p>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1</a:t>
            </a:fld>
            <a:endParaRPr lang="en-GB"/>
          </a:p>
        </p:txBody>
      </p:sp>
    </p:spTree>
    <p:extLst>
      <p:ext uri="{BB962C8B-B14F-4D97-AF65-F5344CB8AC3E}">
        <p14:creationId xmlns:p14="http://schemas.microsoft.com/office/powerpoint/2010/main" val="127134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1</a:t>
            </a:r>
          </a:p>
          <a:p>
            <a:pPr algn="l"/>
            <a:r>
              <a:rPr lang="en-US" sz="1800" b="0" i="0" u="none" strike="noStrike" baseline="0" dirty="0">
                <a:latin typeface="SassoonPrimaryRg"/>
              </a:rPr>
              <a:t>Discuss with the pupils some of the things they believe. Give them some examples:</a:t>
            </a:r>
          </a:p>
          <a:p>
            <a:pPr marL="285750" indent="-285750" algn="l">
              <a:buFont typeface="Arial" panose="020B0604020202020204" pitchFamily="34" charset="0"/>
              <a:buChar char="•"/>
            </a:pPr>
            <a:r>
              <a:rPr lang="en-US" sz="1800" b="0" i="0" u="none" strike="noStrike" baseline="0" dirty="0">
                <a:latin typeface="SassoonPrimaryRg"/>
              </a:rPr>
              <a:t>Fruit and vegetables are good for you.</a:t>
            </a:r>
          </a:p>
          <a:p>
            <a:pPr marL="285750" indent="-285750" algn="l">
              <a:buFont typeface="Arial" panose="020B0604020202020204" pitchFamily="34" charset="0"/>
              <a:buChar char="•"/>
            </a:pPr>
            <a:r>
              <a:rPr lang="en-US" sz="1800" b="0" i="0" u="none" strike="noStrike" baseline="0" dirty="0">
                <a:latin typeface="SassoonPrimaryRg"/>
              </a:rPr>
              <a:t>It is important to be kind.</a:t>
            </a:r>
          </a:p>
          <a:p>
            <a:pPr marL="285750" indent="-285750" algn="l">
              <a:buFont typeface="Arial" panose="020B0604020202020204" pitchFamily="34" charset="0"/>
              <a:buChar char="•"/>
            </a:pPr>
            <a:r>
              <a:rPr lang="en-US" sz="1800" b="0" i="0" u="none" strike="noStrike" baseline="0" dirty="0">
                <a:latin typeface="SassoonPrimaryRg"/>
              </a:rPr>
              <a:t>We should try hard at school.</a:t>
            </a:r>
          </a:p>
          <a:p>
            <a:pPr marL="0" indent="0" algn="l">
              <a:buFont typeface="Arial" panose="020B0604020202020204" pitchFamily="34" charset="0"/>
              <a:buNone/>
            </a:pPr>
            <a:endParaRPr lang="en-US" sz="1800" b="0" i="0" u="none" strike="noStrike" baseline="0" dirty="0">
              <a:latin typeface="SassoonPrimaryRg"/>
            </a:endParaRPr>
          </a:p>
          <a:p>
            <a:pPr algn="l"/>
            <a:r>
              <a:rPr lang="en-US" sz="1800" b="0" i="0" u="none" strike="noStrike" baseline="0" dirty="0">
                <a:latin typeface="SassoonPrimaryRg"/>
              </a:rPr>
              <a:t>introduce some ideas that not everyone will believe</a:t>
            </a:r>
          </a:p>
          <a:p>
            <a:pPr algn="l"/>
            <a:r>
              <a:rPr lang="en-GB" sz="1800" b="0" i="0" u="none" strike="noStrike" baseline="0" dirty="0">
                <a:latin typeface="SassoonPrimaryRg"/>
              </a:rPr>
              <a:t>in. For example:</a:t>
            </a:r>
          </a:p>
          <a:p>
            <a:pPr algn="l"/>
            <a:r>
              <a:rPr lang="en-US" sz="1800" b="0" i="0" u="none" strike="noStrike" baseline="0" dirty="0">
                <a:latin typeface="SassoonPrimaryRg"/>
              </a:rPr>
              <a:t>• Liverpool is the best football team.</a:t>
            </a:r>
          </a:p>
          <a:p>
            <a:pPr algn="l"/>
            <a:r>
              <a:rPr lang="en-US" sz="1800" b="0" i="0" u="none" strike="noStrike" baseline="0" dirty="0">
                <a:latin typeface="SassoonPrimaryRg"/>
              </a:rPr>
              <a:t>• Everyone should think blue is the best </a:t>
            </a:r>
            <a:r>
              <a:rPr lang="en-US" sz="1800" b="0" i="0" u="none" strike="noStrike" baseline="0" dirty="0" err="1">
                <a:latin typeface="SassoonPrimaryRg"/>
              </a:rPr>
              <a:t>colour</a:t>
            </a:r>
            <a:r>
              <a:rPr lang="en-US" sz="1800" b="0" i="0" u="none" strike="noStrike" baseline="0" dirty="0">
                <a:latin typeface="SassoonPrimaryRg"/>
              </a:rPr>
              <a:t>.</a:t>
            </a:r>
          </a:p>
          <a:p>
            <a:pPr algn="l"/>
            <a:endParaRPr lang="en-US" sz="1800" b="0" i="0" u="none" strike="noStrike" baseline="0" dirty="0">
              <a:latin typeface="SassoonPrimaryRg"/>
            </a:endParaRPr>
          </a:p>
          <a:p>
            <a:pPr algn="l"/>
            <a:endParaRPr lang="en-US" sz="1800" b="0" i="0" u="none" strike="noStrike" baseline="0" dirty="0">
              <a:latin typeface="SassoonPrimaryRg"/>
            </a:endParaRPr>
          </a:p>
          <a:p>
            <a:pPr algn="l"/>
            <a:endParaRPr lang="en-US" sz="1800" b="0" i="0" u="none" strike="noStrike" baseline="0" dirty="0">
              <a:latin typeface="SassoonPrimaryRg"/>
            </a:endParaRPr>
          </a:p>
          <a:p>
            <a:pPr algn="l"/>
            <a:endParaRPr lang="en-US" sz="1800" b="0" i="0" u="none" strike="noStrike" baseline="0" dirty="0">
              <a:latin typeface="SassoonPrimaryRg"/>
            </a:endParaRPr>
          </a:p>
          <a:p>
            <a:pPr algn="l"/>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2</a:t>
            </a:fld>
            <a:endParaRPr lang="en-GB"/>
          </a:p>
        </p:txBody>
      </p:sp>
    </p:spTree>
    <p:extLst>
      <p:ext uri="{BB962C8B-B14F-4D97-AF65-F5344CB8AC3E}">
        <p14:creationId xmlns:p14="http://schemas.microsoft.com/office/powerpoint/2010/main" val="679659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1 </a:t>
            </a:r>
            <a:r>
              <a:rPr lang="en-GB" dirty="0" err="1"/>
              <a:t>contd</a:t>
            </a:r>
            <a:endParaRPr lang="en-GB" dirty="0"/>
          </a:p>
          <a:p>
            <a:endParaRPr lang="en-GB" dirty="0"/>
          </a:p>
          <a:p>
            <a:pPr algn="l"/>
            <a:r>
              <a:rPr lang="en-US" sz="1800" b="0" i="0" u="none" strike="noStrike" baseline="0" dirty="0">
                <a:latin typeface="SassoonPrimaryRg"/>
              </a:rPr>
              <a:t>Finally, introduce the idea that some people believe in God and some people do not believe in God. Ask the pupils to name some of the groups they know that believe in God.</a:t>
            </a:r>
          </a:p>
          <a:p>
            <a:pPr algn="l"/>
            <a:endParaRPr lang="en-US" sz="1800" b="0" i="0" u="none" strike="noStrike" baseline="0" dirty="0">
              <a:latin typeface="SassoonPrimaryRg"/>
            </a:endParaRPr>
          </a:p>
        </p:txBody>
      </p:sp>
      <p:sp>
        <p:nvSpPr>
          <p:cNvPr id="4" name="Slide Number Placeholder 3"/>
          <p:cNvSpPr>
            <a:spLocks noGrp="1"/>
          </p:cNvSpPr>
          <p:nvPr>
            <p:ph type="sldNum" sz="quarter" idx="5"/>
          </p:nvPr>
        </p:nvSpPr>
        <p:spPr/>
        <p:txBody>
          <a:bodyPr/>
          <a:lstStyle/>
          <a:p>
            <a:fld id="{674D6926-889C-44A9-BC94-98EF07AC1F88}" type="slidenum">
              <a:rPr lang="en-GB" smtClean="0"/>
              <a:t>3</a:t>
            </a:fld>
            <a:endParaRPr lang="en-GB"/>
          </a:p>
        </p:txBody>
      </p:sp>
    </p:spTree>
    <p:extLst>
      <p:ext uri="{BB962C8B-B14F-4D97-AF65-F5344CB8AC3E}">
        <p14:creationId xmlns:p14="http://schemas.microsoft.com/office/powerpoint/2010/main" val="1693914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0" i="0" u="none" strike="noStrike" baseline="0" dirty="0">
                <a:latin typeface="SassoonPrimaryRg"/>
              </a:rPr>
              <a:t>Step 1 </a:t>
            </a:r>
            <a:r>
              <a:rPr lang="en-US" sz="1200" b="0" i="0" u="none" strike="noStrike" baseline="0" dirty="0" err="1">
                <a:latin typeface="SassoonPrimaryRg"/>
              </a:rPr>
              <a:t>Contd</a:t>
            </a:r>
            <a:endParaRPr lang="en-US" sz="1200" b="0" i="0" u="none" strike="noStrike" baseline="0" dirty="0">
              <a:latin typeface="SassoonPrimaryRg"/>
            </a:endParaRPr>
          </a:p>
          <a:p>
            <a:pPr algn="l"/>
            <a:endParaRPr lang="en-US" sz="1200" b="0" i="0" u="none" strike="noStrike" baseline="0" dirty="0">
              <a:latin typeface="SassoonPrimaryRg"/>
            </a:endParaRPr>
          </a:p>
          <a:p>
            <a:pPr algn="l"/>
            <a:r>
              <a:rPr lang="en-US" sz="1200" b="0" i="0" u="none" strike="noStrike" baseline="0" dirty="0">
                <a:latin typeface="SassoonPrimaryRg"/>
              </a:rPr>
              <a:t>With the pupils, identify some things that are important to most humanists:</a:t>
            </a:r>
          </a:p>
          <a:p>
            <a:pPr algn="l"/>
            <a:r>
              <a:rPr lang="en-US" sz="1200" b="0" i="0" u="none" strike="noStrike" baseline="0" dirty="0">
                <a:latin typeface="SassoonPrimaryRg"/>
              </a:rPr>
              <a:t>• Be kind to people, animals and the </a:t>
            </a:r>
            <a:r>
              <a:rPr lang="en-GB" sz="1200" b="0" i="0" u="none" strike="noStrike" baseline="0" dirty="0">
                <a:latin typeface="SassoonPrimaryRg"/>
              </a:rPr>
              <a:t>planet.</a:t>
            </a:r>
          </a:p>
          <a:p>
            <a:pPr algn="l"/>
            <a:r>
              <a:rPr lang="en-US" sz="1200" b="0" i="0" u="none" strike="noStrike" baseline="0" dirty="0">
                <a:latin typeface="SassoonPrimaryRg"/>
              </a:rPr>
              <a:t>• Each of us can make a difference.</a:t>
            </a:r>
          </a:p>
          <a:p>
            <a:pPr algn="l"/>
            <a:r>
              <a:rPr lang="en-US" sz="1200" b="0" i="0" u="none" strike="noStrike" baseline="0" dirty="0">
                <a:latin typeface="SassoonPrimaryRg"/>
              </a:rPr>
              <a:t>• They choose how to live their life.</a:t>
            </a:r>
          </a:p>
          <a:p>
            <a:pPr algn="l"/>
            <a:r>
              <a:rPr lang="en-US" sz="1200" b="0" i="0" u="none" strike="noStrike" baseline="0" dirty="0">
                <a:latin typeface="SassoonPrimaryRg"/>
              </a:rPr>
              <a:t>• They do not believe in God.</a:t>
            </a:r>
          </a:p>
          <a:p>
            <a:pPr algn="l"/>
            <a:endParaRPr lang="en-US" sz="1200" b="0" i="0" u="none" strike="noStrike" baseline="0" dirty="0">
              <a:latin typeface="SassoonPrimaryRg"/>
            </a:endParaRPr>
          </a:p>
          <a:p>
            <a:pPr algn="l"/>
            <a:r>
              <a:rPr lang="en-US" sz="1200" b="0" i="0" u="none" strike="noStrike" baseline="0" dirty="0">
                <a:latin typeface="SassoonPrimaryRg"/>
              </a:rPr>
              <a:t>Ask pupils to draw a picture of Howard doing three things that might be important to him and demonstrate his values.</a:t>
            </a:r>
            <a:endParaRPr lang="en-GB" dirty="0"/>
          </a:p>
          <a:p>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4</a:t>
            </a:fld>
            <a:endParaRPr lang="en-GB"/>
          </a:p>
        </p:txBody>
      </p:sp>
    </p:spTree>
    <p:extLst>
      <p:ext uri="{BB962C8B-B14F-4D97-AF65-F5344CB8AC3E}">
        <p14:creationId xmlns:p14="http://schemas.microsoft.com/office/powerpoint/2010/main" val="3681201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2: Starfish thrower</a:t>
            </a:r>
          </a:p>
          <a:p>
            <a:endParaRPr lang="en-GB" dirty="0"/>
          </a:p>
          <a:p>
            <a:pPr algn="l"/>
            <a:r>
              <a:rPr lang="en-US" sz="1800" b="0" i="0" u="none" strike="noStrike" baseline="0" dirty="0">
                <a:latin typeface="SassoonPrimaryRg"/>
              </a:rPr>
              <a:t>Remind pupils of some of the things that are important about how most humanists try to </a:t>
            </a:r>
            <a:r>
              <a:rPr lang="en-GB" sz="1800" b="0" i="0" u="none" strike="noStrike" baseline="0" dirty="0">
                <a:latin typeface="SassoonPrimaryRg"/>
              </a:rPr>
              <a:t>live their lives.</a:t>
            </a:r>
          </a:p>
          <a:p>
            <a:pPr algn="l"/>
            <a:endParaRPr lang="en-GB" sz="1800" b="0" i="0" u="none" strike="noStrike" baseline="0" dirty="0">
              <a:latin typeface="SassoonPrimaryRg"/>
            </a:endParaRPr>
          </a:p>
          <a:p>
            <a:pPr algn="l"/>
            <a:r>
              <a:rPr lang="en-GB" sz="1800" b="0" i="0" u="none" strike="noStrike" baseline="0" dirty="0">
                <a:latin typeface="SassoonPrimaryRg"/>
              </a:rPr>
              <a:t>Tell the story in a creative way</a:t>
            </a:r>
          </a:p>
          <a:p>
            <a:pPr algn="l"/>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5</a:t>
            </a:fld>
            <a:endParaRPr lang="en-GB"/>
          </a:p>
        </p:txBody>
      </p:sp>
    </p:spTree>
    <p:extLst>
      <p:ext uri="{BB962C8B-B14F-4D97-AF65-F5344CB8AC3E}">
        <p14:creationId xmlns:p14="http://schemas.microsoft.com/office/powerpoint/2010/main" val="956260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2: Starfish thrower</a:t>
            </a:r>
          </a:p>
          <a:p>
            <a:endParaRPr lang="en-GB" dirty="0"/>
          </a:p>
          <a:p>
            <a:pPr algn="l"/>
            <a:r>
              <a:rPr lang="en-US" sz="1800" b="0" i="0" u="none" strike="noStrike" baseline="0" dirty="0">
                <a:latin typeface="SassoonPrimaryRg"/>
              </a:rPr>
              <a:t>Remind pupils of some of the things that are important about how most humanists try to </a:t>
            </a:r>
            <a:r>
              <a:rPr lang="en-GB" sz="1800" b="0" i="0" u="none" strike="noStrike" baseline="0" dirty="0">
                <a:latin typeface="SassoonPrimaryRg"/>
              </a:rPr>
              <a:t>live their lives.</a:t>
            </a:r>
          </a:p>
          <a:p>
            <a:pPr algn="l"/>
            <a:endParaRPr lang="en-GB" sz="1800" b="0" i="0" u="none" strike="noStrike" baseline="0" dirty="0">
              <a:latin typeface="SassoonPrimaryRg"/>
            </a:endParaRPr>
          </a:p>
          <a:p>
            <a:pPr algn="l"/>
            <a:r>
              <a:rPr lang="en-GB" sz="1800" b="0" i="0" u="none" strike="noStrike" baseline="0" dirty="0">
                <a:latin typeface="SassoonPrimaryRg"/>
              </a:rPr>
              <a:t>Tell the story in a creative way</a:t>
            </a:r>
          </a:p>
          <a:p>
            <a:pPr algn="l"/>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6</a:t>
            </a:fld>
            <a:endParaRPr lang="en-GB"/>
          </a:p>
        </p:txBody>
      </p:sp>
    </p:spTree>
    <p:extLst>
      <p:ext uri="{BB962C8B-B14F-4D97-AF65-F5344CB8AC3E}">
        <p14:creationId xmlns:p14="http://schemas.microsoft.com/office/powerpoint/2010/main" val="97407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2 </a:t>
            </a:r>
            <a:r>
              <a:rPr lang="en-GB" dirty="0" err="1"/>
              <a:t>Contd</a:t>
            </a:r>
            <a:endParaRPr lang="en-GB" dirty="0"/>
          </a:p>
          <a:p>
            <a:endParaRPr lang="en-GB" dirty="0"/>
          </a:p>
          <a:p>
            <a:pPr algn="l"/>
            <a:r>
              <a:rPr lang="en-US" sz="1800" b="0" i="0" u="none" strike="noStrike" baseline="0" dirty="0">
                <a:latin typeface="SassoonPrimaryRg"/>
              </a:rPr>
              <a:t>Get pupils, either as a class, in pairs or individually, to draw or write one thing humanists might do to make a difference like the boy on the beach made a difference. </a:t>
            </a:r>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7</a:t>
            </a:fld>
            <a:endParaRPr lang="en-GB"/>
          </a:p>
        </p:txBody>
      </p:sp>
    </p:spTree>
    <p:extLst>
      <p:ext uri="{BB962C8B-B14F-4D97-AF65-F5344CB8AC3E}">
        <p14:creationId xmlns:p14="http://schemas.microsoft.com/office/powerpoint/2010/main" val="393496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3</a:t>
            </a:r>
          </a:p>
          <a:p>
            <a:endParaRPr lang="en-GB" dirty="0"/>
          </a:p>
          <a:p>
            <a:pPr algn="l"/>
            <a:r>
              <a:rPr lang="en-US" sz="1800" b="0" i="0" u="none" strike="noStrike" baseline="0" dirty="0">
                <a:latin typeface="SassoonPrimaryRg"/>
              </a:rPr>
              <a:t>Remind pupils that most humanists, including Howard, believe that human beings can help to make the world a better place. They also believe they have a responsibility for making the world a better place.</a:t>
            </a:r>
          </a:p>
          <a:p>
            <a:pPr algn="l"/>
            <a:endParaRPr lang="en-US" sz="1800" b="0" i="0" u="none" strike="noStrike" baseline="0" dirty="0">
              <a:latin typeface="SassoonPrimaryRg"/>
            </a:endParaRPr>
          </a:p>
          <a:p>
            <a:pPr algn="l"/>
            <a:r>
              <a:rPr lang="en-US" sz="1800" b="0" i="0" u="none" strike="noStrike" baseline="0" dirty="0">
                <a:latin typeface="SassoonPrimaryRg"/>
              </a:rPr>
              <a:t>Creatively share the story of the hummingbird- you may want to use the film version highlighted in the extra resources on the website </a:t>
            </a:r>
          </a:p>
          <a:p>
            <a:pPr algn="l"/>
            <a:r>
              <a:rPr lang="en-US" sz="1800" b="0" i="0" u="none" strike="noStrike" baseline="0" dirty="0">
                <a:latin typeface="SassoonPrimaryRg"/>
              </a:rPr>
              <a:t>www.natre.org.uk/resources/termly-mailing/primary-exploring-religion-and-worldviews/</a:t>
            </a:r>
          </a:p>
          <a:p>
            <a:pPr algn="l"/>
            <a:endParaRPr lang="en-US" sz="1800" b="0" i="0" u="none" strike="noStrike" baseline="0" dirty="0">
              <a:latin typeface="SassoonPrimaryRg"/>
            </a:endParaRPr>
          </a:p>
          <a:p>
            <a:pPr algn="l"/>
            <a:endParaRPr lang="en-US" sz="1800" b="0" i="0" u="none" strike="noStrike" baseline="0" dirty="0">
              <a:latin typeface="SassoonPrimaryRg"/>
            </a:endParaRPr>
          </a:p>
          <a:p>
            <a:pPr algn="l"/>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8</a:t>
            </a:fld>
            <a:endParaRPr lang="en-GB"/>
          </a:p>
        </p:txBody>
      </p:sp>
    </p:spTree>
    <p:extLst>
      <p:ext uri="{BB962C8B-B14F-4D97-AF65-F5344CB8AC3E}">
        <p14:creationId xmlns:p14="http://schemas.microsoft.com/office/powerpoint/2010/main" val="2549913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3</a:t>
            </a:r>
          </a:p>
          <a:p>
            <a:endParaRPr lang="en-GB" dirty="0"/>
          </a:p>
          <a:p>
            <a:pPr algn="l"/>
            <a:r>
              <a:rPr lang="en-US" sz="1800" b="0" i="0" u="none" strike="noStrike" baseline="0" dirty="0">
                <a:latin typeface="SassoonPrimaryRg"/>
              </a:rPr>
              <a:t>Remind pupils that most humanists, including Howard, believe that human beings can help to make the world a better place. They also believe they have a responsibility for making the world a better place.</a:t>
            </a:r>
          </a:p>
          <a:p>
            <a:pPr algn="l"/>
            <a:endParaRPr lang="en-US" sz="1800" b="0" i="0" u="none" strike="noStrike" baseline="0" dirty="0">
              <a:latin typeface="SassoonPrimaryRg"/>
            </a:endParaRPr>
          </a:p>
          <a:p>
            <a:pPr algn="l"/>
            <a:r>
              <a:rPr lang="en-US" sz="1800" b="0" i="0" u="none" strike="noStrike" baseline="0" dirty="0">
                <a:latin typeface="SassoonPrimaryRg"/>
              </a:rPr>
              <a:t>Creatively share the story of the hummingbird- you may want to use the film version highlighted in the extra resources on the website </a:t>
            </a:r>
          </a:p>
          <a:p>
            <a:pPr algn="l"/>
            <a:r>
              <a:rPr lang="en-US" sz="1800" b="0" i="0" u="none" strike="noStrike" baseline="0" dirty="0">
                <a:latin typeface="SassoonPrimaryRg"/>
              </a:rPr>
              <a:t>www.natre.org.uk/resources/termly-mailing/primary-exploring-religion-and-worldviews/</a:t>
            </a:r>
          </a:p>
          <a:p>
            <a:pPr algn="l"/>
            <a:endParaRPr lang="en-US" sz="1800" b="0" i="0" u="none" strike="noStrike" baseline="0" dirty="0">
              <a:latin typeface="SassoonPrimaryRg"/>
            </a:endParaRPr>
          </a:p>
          <a:p>
            <a:pPr algn="l"/>
            <a:endParaRPr lang="en-US" sz="1800" b="0" i="0" u="none" strike="noStrike" baseline="0" dirty="0">
              <a:latin typeface="SassoonPrimaryRg"/>
            </a:endParaRPr>
          </a:p>
          <a:p>
            <a:pPr algn="l"/>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9</a:t>
            </a:fld>
            <a:endParaRPr lang="en-GB"/>
          </a:p>
        </p:txBody>
      </p:sp>
    </p:spTree>
    <p:extLst>
      <p:ext uri="{BB962C8B-B14F-4D97-AF65-F5344CB8AC3E}">
        <p14:creationId xmlns:p14="http://schemas.microsoft.com/office/powerpoint/2010/main" val="2930773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3 </a:t>
            </a:r>
            <a:r>
              <a:rPr lang="en-GB" dirty="0" err="1"/>
              <a:t>contd</a:t>
            </a:r>
            <a:endParaRPr lang="en-GB" dirty="0"/>
          </a:p>
          <a:p>
            <a:endParaRPr lang="en-GB" dirty="0"/>
          </a:p>
          <a:p>
            <a:pPr algn="l"/>
            <a:r>
              <a:rPr lang="en-US" sz="1800" b="0" i="0" u="none" strike="noStrike" baseline="0" dirty="0">
                <a:latin typeface="SassoonPrimaryRg"/>
              </a:rPr>
              <a:t>Ask pupils to create either a story map of the story or a front cover. Ask them to ensure that the map or front cover makes clear the message of the story: ‘I can do my best to </a:t>
            </a:r>
            <a:r>
              <a:rPr lang="en-GB" sz="1800" b="0" i="0" u="none" strike="noStrike" baseline="0" dirty="0">
                <a:latin typeface="SassoonPrimaryRg"/>
              </a:rPr>
              <a:t>make a difference.’</a:t>
            </a:r>
          </a:p>
          <a:p>
            <a:pPr algn="l"/>
            <a:endParaRPr lang="en-US" sz="1800" b="0" i="0" u="none" strike="noStrike" baseline="0" dirty="0">
              <a:latin typeface="SassoonPrimaryRg"/>
            </a:endParaRPr>
          </a:p>
          <a:p>
            <a:pPr algn="l"/>
            <a:r>
              <a:rPr lang="en-US" sz="1800" b="0" i="0" u="none" strike="noStrike" baseline="0" dirty="0">
                <a:latin typeface="SassoonPrimaryRg"/>
              </a:rPr>
              <a:t>Why might this be a good story for Howard to read?</a:t>
            </a:r>
          </a:p>
          <a:p>
            <a:pPr algn="l"/>
            <a:r>
              <a:rPr lang="en-US" sz="1800" b="0" i="0" u="none" strike="noStrike" baseline="0" dirty="0">
                <a:latin typeface="SassoonPrimaryRg"/>
              </a:rPr>
              <a:t>Remember: many humanists say that they do things because they think it is the right thing to do, rather than because someone has told them to do it.</a:t>
            </a:r>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10</a:t>
            </a:fld>
            <a:endParaRPr lang="en-GB"/>
          </a:p>
        </p:txBody>
      </p:sp>
    </p:spTree>
    <p:extLst>
      <p:ext uri="{BB962C8B-B14F-4D97-AF65-F5344CB8AC3E}">
        <p14:creationId xmlns:p14="http://schemas.microsoft.com/office/powerpoint/2010/main" val="2486448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4</a:t>
            </a:r>
          </a:p>
          <a:p>
            <a:r>
              <a:rPr lang="en-GB" dirty="0"/>
              <a:t>See slide</a:t>
            </a:r>
          </a:p>
          <a:p>
            <a:pPr algn="l"/>
            <a:endParaRPr lang="en-US" sz="1800" b="0" i="0" u="none" strike="noStrike" baseline="0" dirty="0">
              <a:latin typeface="SassoonPrimaryRg"/>
            </a:endParaRPr>
          </a:p>
          <a:p>
            <a:pPr algn="l"/>
            <a:r>
              <a:rPr lang="en-US" sz="1800" b="0" i="0" u="none" strike="noStrike" baseline="0" dirty="0">
                <a:latin typeface="SassoonPrimaryRg"/>
              </a:rPr>
              <a:t>Create the stories as zig-zag books.</a:t>
            </a:r>
          </a:p>
          <a:p>
            <a:pPr algn="l"/>
            <a:endParaRPr lang="en-US" sz="1800" b="0" i="0" u="none" strike="noStrike" baseline="0" dirty="0">
              <a:latin typeface="SassoonPrimaryRg"/>
            </a:endParaRPr>
          </a:p>
          <a:p>
            <a:pPr algn="l"/>
            <a:r>
              <a:rPr lang="en-US" sz="1800" b="0" i="0" u="none" strike="noStrike" baseline="0" dirty="0">
                <a:latin typeface="SassoonPrimaryRg"/>
              </a:rPr>
              <a:t>Ask pupils, in pairs or as a class, to write a note to Howard explaining why this might be a good story for him to read.</a:t>
            </a:r>
          </a:p>
          <a:p>
            <a:pPr algn="l"/>
            <a:endParaRPr lang="en-US" sz="1800" b="0" i="0" u="none" strike="noStrike" baseline="0" dirty="0">
              <a:latin typeface="SassoonPrimaryRg"/>
            </a:endParaRPr>
          </a:p>
          <a:p>
            <a:pPr algn="l"/>
            <a:r>
              <a:rPr lang="en-US" sz="1800" b="0" i="0" u="none" strike="noStrike" baseline="0" dirty="0" err="1">
                <a:latin typeface="SassoonPrimaryRg"/>
              </a:rPr>
              <a:t>Emphasise</a:t>
            </a:r>
            <a:r>
              <a:rPr lang="en-US" sz="1800" b="0" i="0" u="none" strike="noStrike" baseline="0" dirty="0">
                <a:latin typeface="SassoonPrimaryRg"/>
              </a:rPr>
              <a:t> the value that the story shows.</a:t>
            </a:r>
          </a:p>
          <a:p>
            <a:pPr algn="l"/>
            <a:endParaRPr lang="en-US" sz="1800" b="0" i="0" u="none" strike="noStrike" baseline="0" dirty="0">
              <a:latin typeface="SassoonPrimaryRg"/>
            </a:endParaRPr>
          </a:p>
          <a:p>
            <a:pPr algn="l"/>
            <a:r>
              <a:rPr lang="en-US" sz="1800" b="0" i="0" u="none" strike="noStrike" baseline="0" dirty="0">
                <a:latin typeface="SassoonPrimaryRg"/>
              </a:rPr>
              <a:t>See unit for continuous provision ideas and expected outcomes.</a:t>
            </a:r>
            <a:endParaRPr lang="en-GB" dirty="0"/>
          </a:p>
        </p:txBody>
      </p:sp>
      <p:sp>
        <p:nvSpPr>
          <p:cNvPr id="4" name="Slide Number Placeholder 3"/>
          <p:cNvSpPr>
            <a:spLocks noGrp="1"/>
          </p:cNvSpPr>
          <p:nvPr>
            <p:ph type="sldNum" sz="quarter" idx="5"/>
          </p:nvPr>
        </p:nvSpPr>
        <p:spPr/>
        <p:txBody>
          <a:bodyPr/>
          <a:lstStyle/>
          <a:p>
            <a:fld id="{674D6926-889C-44A9-BC94-98EF07AC1F88}" type="slidenum">
              <a:rPr lang="en-GB" smtClean="0"/>
              <a:t>11</a:t>
            </a:fld>
            <a:endParaRPr lang="en-GB"/>
          </a:p>
        </p:txBody>
      </p:sp>
    </p:spTree>
    <p:extLst>
      <p:ext uri="{BB962C8B-B14F-4D97-AF65-F5344CB8AC3E}">
        <p14:creationId xmlns:p14="http://schemas.microsoft.com/office/powerpoint/2010/main" val="37237302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60377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1056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500329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944AB7-1B38-B411-415E-473688BFE5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4E0351-8D83-F354-E381-954706B2EC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A56ED9-CFE4-59FD-0843-10BF6F9DC7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5C8F61-B583-BE44-B844-DBEE834D1F5B}" type="datetimeFigureOut">
              <a:rPr lang="en-US" smtClean="0"/>
              <a:t>4/18/2023</a:t>
            </a:fld>
            <a:endParaRPr lang="en-US"/>
          </a:p>
        </p:txBody>
      </p:sp>
      <p:sp>
        <p:nvSpPr>
          <p:cNvPr id="5" name="Footer Placeholder 4">
            <a:extLst>
              <a:ext uri="{FF2B5EF4-FFF2-40B4-BE49-F238E27FC236}">
                <a16:creationId xmlns:a16="http://schemas.microsoft.com/office/drawing/2014/main" id="{436F1838-D982-C143-1904-895452CDD0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B65DBA-5C6B-860D-3A0F-7E58AF7680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172747-7E13-C54B-B885-173ADCB057AE}" type="slidenum">
              <a:rPr lang="en-US" smtClean="0"/>
              <a:t>‹#›</a:t>
            </a:fld>
            <a:endParaRPr lang="en-US"/>
          </a:p>
        </p:txBody>
      </p:sp>
    </p:spTree>
    <p:extLst>
      <p:ext uri="{BB962C8B-B14F-4D97-AF65-F5344CB8AC3E}">
        <p14:creationId xmlns:p14="http://schemas.microsoft.com/office/powerpoint/2010/main" val="718194926"/>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9.pn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15.png"/><Relationship Id="rId5" Type="http://schemas.openxmlformats.org/officeDocument/2006/relationships/image" Target="../media/image30.png"/><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Text&#10;&#10;Description automatically generated">
            <a:extLst>
              <a:ext uri="{FF2B5EF4-FFF2-40B4-BE49-F238E27FC236}">
                <a16:creationId xmlns:a16="http://schemas.microsoft.com/office/drawing/2014/main" id="{D6471FEB-3208-0A60-C4F6-330EB20DF86B}"/>
              </a:ext>
            </a:extLst>
          </p:cNvPr>
          <p:cNvPicPr>
            <a:picLocks noChangeAspect="1"/>
          </p:cNvPicPr>
          <p:nvPr/>
        </p:nvPicPr>
        <p:blipFill rotWithShape="1">
          <a:blip r:embed="rId3"/>
          <a:srcRect r="53608" b="44827"/>
          <a:stretch/>
        </p:blipFill>
        <p:spPr>
          <a:xfrm>
            <a:off x="745067" y="2993249"/>
            <a:ext cx="5251953" cy="2524508"/>
          </a:xfrm>
          <a:prstGeom prst="rect">
            <a:avLst/>
          </a:prstGeom>
        </p:spPr>
      </p:pic>
    </p:spTree>
    <p:extLst>
      <p:ext uri="{BB962C8B-B14F-4D97-AF65-F5344CB8AC3E}">
        <p14:creationId xmlns:p14="http://schemas.microsoft.com/office/powerpoint/2010/main" val="1676354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5AFC5BB-3C74-1010-C4D6-BA3409C91AF0}"/>
              </a:ext>
            </a:extLst>
          </p:cNvPr>
          <p:cNvSpPr/>
          <p:nvPr/>
        </p:nvSpPr>
        <p:spPr>
          <a:xfrm>
            <a:off x="311285" y="311283"/>
            <a:ext cx="3579779" cy="1536971"/>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Everyone believes something</a:t>
            </a:r>
          </a:p>
        </p:txBody>
      </p:sp>
      <p:pic>
        <p:nvPicPr>
          <p:cNvPr id="4" name="Graphic 3" descr="Fruit bowl outline">
            <a:extLst>
              <a:ext uri="{FF2B5EF4-FFF2-40B4-BE49-F238E27FC236}">
                <a16:creationId xmlns:a16="http://schemas.microsoft.com/office/drawing/2014/main" id="{F3568F6C-64D4-8218-497F-88AC571D8AF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17871" y="2104416"/>
            <a:ext cx="2104417" cy="2104417"/>
          </a:xfrm>
          <a:prstGeom prst="rect">
            <a:avLst/>
          </a:prstGeom>
        </p:spPr>
      </p:pic>
      <p:pic>
        <p:nvPicPr>
          <p:cNvPr id="6" name="Graphic 5" descr="Corn outline">
            <a:extLst>
              <a:ext uri="{FF2B5EF4-FFF2-40B4-BE49-F238E27FC236}">
                <a16:creationId xmlns:a16="http://schemas.microsoft.com/office/drawing/2014/main" id="{0B987851-571D-5216-C153-D78ADCDF9B6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7960310">
            <a:off x="152401" y="4266559"/>
            <a:ext cx="1930940" cy="1930940"/>
          </a:xfrm>
          <a:prstGeom prst="rect">
            <a:avLst/>
          </a:prstGeom>
        </p:spPr>
      </p:pic>
      <p:pic>
        <p:nvPicPr>
          <p:cNvPr id="8" name="Graphic 7" descr="Schoolhouse outline">
            <a:extLst>
              <a:ext uri="{FF2B5EF4-FFF2-40B4-BE49-F238E27FC236}">
                <a16:creationId xmlns:a16="http://schemas.microsoft.com/office/drawing/2014/main" id="{C528AB93-B7B9-62CD-E4ED-4BC8E3CDD67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222288" y="2678349"/>
            <a:ext cx="2104416" cy="2104416"/>
          </a:xfrm>
          <a:prstGeom prst="rect">
            <a:avLst/>
          </a:prstGeom>
        </p:spPr>
      </p:pic>
      <p:sp>
        <p:nvSpPr>
          <p:cNvPr id="9" name="Rectangle: Rounded Corners 8">
            <a:extLst>
              <a:ext uri="{FF2B5EF4-FFF2-40B4-BE49-F238E27FC236}">
                <a16:creationId xmlns:a16="http://schemas.microsoft.com/office/drawing/2014/main" id="{46E44C46-BCEA-D95E-A4E8-A873D42922FC}"/>
              </a:ext>
            </a:extLst>
          </p:cNvPr>
          <p:cNvSpPr/>
          <p:nvPr/>
        </p:nvSpPr>
        <p:spPr>
          <a:xfrm>
            <a:off x="2135056" y="5038928"/>
            <a:ext cx="5833353" cy="917644"/>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Can you think of some more examples?</a:t>
            </a:r>
          </a:p>
        </p:txBody>
      </p:sp>
      <p:sp>
        <p:nvSpPr>
          <p:cNvPr id="10" name="Rectangle: Rounded Corners 9">
            <a:extLst>
              <a:ext uri="{FF2B5EF4-FFF2-40B4-BE49-F238E27FC236}">
                <a16:creationId xmlns:a16="http://schemas.microsoft.com/office/drawing/2014/main" id="{9DC0C463-8FBC-1458-D0A6-C862665FE5D4}"/>
              </a:ext>
            </a:extLst>
          </p:cNvPr>
          <p:cNvSpPr/>
          <p:nvPr/>
        </p:nvSpPr>
        <p:spPr>
          <a:xfrm>
            <a:off x="8300936" y="311284"/>
            <a:ext cx="3579779" cy="1536970"/>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Everyone doesn’t believe ALL the same things</a:t>
            </a:r>
          </a:p>
        </p:txBody>
      </p:sp>
      <p:pic>
        <p:nvPicPr>
          <p:cNvPr id="12" name="Graphic 11" descr="Soccer ball with solid fill">
            <a:extLst>
              <a:ext uri="{FF2B5EF4-FFF2-40B4-BE49-F238E27FC236}">
                <a16:creationId xmlns:a16="http://schemas.microsoft.com/office/drawing/2014/main" id="{D2C62C25-E2D8-0619-14B7-9ABF55CAF99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300936" y="2195207"/>
            <a:ext cx="1637489" cy="1637489"/>
          </a:xfrm>
          <a:prstGeom prst="rect">
            <a:avLst/>
          </a:prstGeom>
        </p:spPr>
      </p:pic>
      <p:pic>
        <p:nvPicPr>
          <p:cNvPr id="14" name="Graphic 13" descr="Palette outline">
            <a:extLst>
              <a:ext uri="{FF2B5EF4-FFF2-40B4-BE49-F238E27FC236}">
                <a16:creationId xmlns:a16="http://schemas.microsoft.com/office/drawing/2014/main" id="{91CC672C-1503-7FFB-A3F8-55E6274F2F5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882492" y="3537625"/>
            <a:ext cx="1637489" cy="1637489"/>
          </a:xfrm>
          <a:prstGeom prst="rect">
            <a:avLst/>
          </a:prstGeom>
        </p:spPr>
      </p:pic>
    </p:spTree>
    <p:extLst>
      <p:ext uri="{BB962C8B-B14F-4D97-AF65-F5344CB8AC3E}">
        <p14:creationId xmlns:p14="http://schemas.microsoft.com/office/powerpoint/2010/main" val="63159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50995C9-1382-6A1A-2351-BFB840B903ED}"/>
              </a:ext>
            </a:extLst>
          </p:cNvPr>
          <p:cNvSpPr/>
          <p:nvPr/>
        </p:nvSpPr>
        <p:spPr>
          <a:xfrm>
            <a:off x="233464" y="194552"/>
            <a:ext cx="2801566" cy="1342417"/>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Some people do not believe in God and some people believe in God</a:t>
            </a:r>
          </a:p>
        </p:txBody>
      </p:sp>
      <p:pic>
        <p:nvPicPr>
          <p:cNvPr id="4" name="Picture 3" descr="A person wearing a garment&#10;&#10;Description automatically generated with medium confidence">
            <a:extLst>
              <a:ext uri="{FF2B5EF4-FFF2-40B4-BE49-F238E27FC236}">
                <a16:creationId xmlns:a16="http://schemas.microsoft.com/office/drawing/2014/main" id="{A28EA0F6-55C7-C5EC-B9C9-5AD17130AF6A}"/>
              </a:ext>
            </a:extLst>
          </p:cNvPr>
          <p:cNvPicPr>
            <a:picLocks noChangeAspect="1"/>
          </p:cNvPicPr>
          <p:nvPr/>
        </p:nvPicPr>
        <p:blipFill>
          <a:blip r:embed="rId3"/>
          <a:stretch>
            <a:fillRect/>
          </a:stretch>
        </p:blipFill>
        <p:spPr>
          <a:xfrm>
            <a:off x="8774349" y="-19457"/>
            <a:ext cx="3184187" cy="6129983"/>
          </a:xfrm>
          <a:prstGeom prst="rect">
            <a:avLst/>
          </a:prstGeom>
        </p:spPr>
      </p:pic>
      <p:pic>
        <p:nvPicPr>
          <p:cNvPr id="6" name="Picture 5">
            <a:extLst>
              <a:ext uri="{FF2B5EF4-FFF2-40B4-BE49-F238E27FC236}">
                <a16:creationId xmlns:a16="http://schemas.microsoft.com/office/drawing/2014/main" id="{F3D1BD58-053C-348E-9CAC-573905006845}"/>
              </a:ext>
            </a:extLst>
          </p:cNvPr>
          <p:cNvPicPr>
            <a:picLocks noChangeAspect="1"/>
          </p:cNvPicPr>
          <p:nvPr/>
        </p:nvPicPr>
        <p:blipFill>
          <a:blip r:embed="rId4"/>
          <a:stretch>
            <a:fillRect/>
          </a:stretch>
        </p:blipFill>
        <p:spPr>
          <a:xfrm>
            <a:off x="3417652" y="312323"/>
            <a:ext cx="3891770" cy="5543726"/>
          </a:xfrm>
          <a:prstGeom prst="rect">
            <a:avLst/>
          </a:prstGeom>
        </p:spPr>
      </p:pic>
      <p:sp>
        <p:nvSpPr>
          <p:cNvPr id="7" name="Rectangle: Rounded Corners 6">
            <a:extLst>
              <a:ext uri="{FF2B5EF4-FFF2-40B4-BE49-F238E27FC236}">
                <a16:creationId xmlns:a16="http://schemas.microsoft.com/office/drawing/2014/main" id="{32C32325-B19D-21FF-4721-F2F7D5846963}"/>
              </a:ext>
            </a:extLst>
          </p:cNvPr>
          <p:cNvSpPr/>
          <p:nvPr/>
        </p:nvSpPr>
        <p:spPr>
          <a:xfrm>
            <a:off x="5697781" y="4494178"/>
            <a:ext cx="2879387" cy="1361871"/>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Find out what is important to Howard using resource 2.1</a:t>
            </a:r>
          </a:p>
        </p:txBody>
      </p:sp>
    </p:spTree>
    <p:extLst>
      <p:ext uri="{BB962C8B-B14F-4D97-AF65-F5344CB8AC3E}">
        <p14:creationId xmlns:p14="http://schemas.microsoft.com/office/powerpoint/2010/main" val="3463196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wearing a garment&#10;&#10;Description automatically generated with medium confidence">
            <a:extLst>
              <a:ext uri="{FF2B5EF4-FFF2-40B4-BE49-F238E27FC236}">
                <a16:creationId xmlns:a16="http://schemas.microsoft.com/office/drawing/2014/main" id="{7A861A26-DCEC-176C-FEBA-83643B2E3F3B}"/>
              </a:ext>
            </a:extLst>
          </p:cNvPr>
          <p:cNvPicPr>
            <a:picLocks noChangeAspect="1"/>
          </p:cNvPicPr>
          <p:nvPr/>
        </p:nvPicPr>
        <p:blipFill>
          <a:blip r:embed="rId3"/>
          <a:stretch>
            <a:fillRect/>
          </a:stretch>
        </p:blipFill>
        <p:spPr>
          <a:xfrm>
            <a:off x="123214" y="77820"/>
            <a:ext cx="3184187" cy="6129983"/>
          </a:xfrm>
          <a:prstGeom prst="rect">
            <a:avLst/>
          </a:prstGeom>
        </p:spPr>
      </p:pic>
      <p:sp>
        <p:nvSpPr>
          <p:cNvPr id="3" name="Rectangle: Rounded Corners 2">
            <a:extLst>
              <a:ext uri="{FF2B5EF4-FFF2-40B4-BE49-F238E27FC236}">
                <a16:creationId xmlns:a16="http://schemas.microsoft.com/office/drawing/2014/main" id="{09EB11B6-93CA-DB22-F4A2-33437B17DCD2}"/>
              </a:ext>
            </a:extLst>
          </p:cNvPr>
          <p:cNvSpPr/>
          <p:nvPr/>
        </p:nvSpPr>
        <p:spPr>
          <a:xfrm>
            <a:off x="2782110" y="389106"/>
            <a:ext cx="3313889" cy="914400"/>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What things are important to most humanists?</a:t>
            </a:r>
          </a:p>
        </p:txBody>
      </p:sp>
      <p:sp>
        <p:nvSpPr>
          <p:cNvPr id="4" name="Speech Bubble: Rectangle with Corners Rounded 3">
            <a:extLst>
              <a:ext uri="{FF2B5EF4-FFF2-40B4-BE49-F238E27FC236}">
                <a16:creationId xmlns:a16="http://schemas.microsoft.com/office/drawing/2014/main" id="{EE3E47A7-99D6-4102-CB92-29CAEF0C2357}"/>
              </a:ext>
            </a:extLst>
          </p:cNvPr>
          <p:cNvSpPr/>
          <p:nvPr/>
        </p:nvSpPr>
        <p:spPr>
          <a:xfrm>
            <a:off x="3696509" y="1789888"/>
            <a:ext cx="2840477" cy="1284051"/>
          </a:xfrm>
          <a:prstGeom prst="wedgeRoundRectCallout">
            <a:avLst>
              <a:gd name="adj1" fmla="val -74943"/>
              <a:gd name="adj2" fmla="val 39773"/>
              <a:gd name="adj3" fmla="val 16667"/>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sz="2000" b="0" i="0" u="none" strike="noStrike" baseline="0" dirty="0">
                <a:latin typeface="SassoonPrimaryRg"/>
              </a:rPr>
              <a:t>Be kind to people, animals and the </a:t>
            </a:r>
            <a:r>
              <a:rPr lang="en-GB" sz="2000" b="0" i="0" u="none" strike="noStrike" baseline="0" dirty="0">
                <a:latin typeface="SassoonPrimaryRg"/>
              </a:rPr>
              <a:t>planet.</a:t>
            </a:r>
          </a:p>
        </p:txBody>
      </p:sp>
      <p:sp>
        <p:nvSpPr>
          <p:cNvPr id="5" name="Speech Bubble: Rectangle with Corners Rounded 4">
            <a:extLst>
              <a:ext uri="{FF2B5EF4-FFF2-40B4-BE49-F238E27FC236}">
                <a16:creationId xmlns:a16="http://schemas.microsoft.com/office/drawing/2014/main" id="{96E813A7-96B4-194F-5DAC-58CAE69E8007}"/>
              </a:ext>
            </a:extLst>
          </p:cNvPr>
          <p:cNvSpPr/>
          <p:nvPr/>
        </p:nvSpPr>
        <p:spPr>
          <a:xfrm>
            <a:off x="7315201" y="768483"/>
            <a:ext cx="2840477" cy="1284051"/>
          </a:xfrm>
          <a:prstGeom prst="wedgeRoundRectCallout">
            <a:avLst>
              <a:gd name="adj1" fmla="val -74943"/>
              <a:gd name="adj2" fmla="val 39773"/>
              <a:gd name="adj3" fmla="val 16667"/>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a:latin typeface="SassoonPrimaryRg"/>
              </a:rPr>
              <a:t>Each of us can make a difference.</a:t>
            </a:r>
            <a:endParaRPr lang="en-US" sz="2000" dirty="0">
              <a:latin typeface="SassoonPrimaryRg"/>
            </a:endParaRPr>
          </a:p>
        </p:txBody>
      </p:sp>
      <p:sp>
        <p:nvSpPr>
          <p:cNvPr id="6" name="Speech Bubble: Rectangle with Corners Rounded 5">
            <a:extLst>
              <a:ext uri="{FF2B5EF4-FFF2-40B4-BE49-F238E27FC236}">
                <a16:creationId xmlns:a16="http://schemas.microsoft.com/office/drawing/2014/main" id="{784BF9B1-C248-B09D-3041-349605577D03}"/>
              </a:ext>
            </a:extLst>
          </p:cNvPr>
          <p:cNvSpPr/>
          <p:nvPr/>
        </p:nvSpPr>
        <p:spPr>
          <a:xfrm>
            <a:off x="7957224" y="2714015"/>
            <a:ext cx="2840477" cy="1284051"/>
          </a:xfrm>
          <a:prstGeom prst="wedgeRoundRectCallout">
            <a:avLst>
              <a:gd name="adj1" fmla="val -74943"/>
              <a:gd name="adj2" fmla="val 39773"/>
              <a:gd name="adj3" fmla="val 16667"/>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a:latin typeface="SassoonPrimaryRg"/>
              </a:rPr>
              <a:t>They choose how to live their life.</a:t>
            </a:r>
            <a:endParaRPr lang="en-US" sz="2000" dirty="0">
              <a:latin typeface="SassoonPrimaryRg"/>
            </a:endParaRPr>
          </a:p>
        </p:txBody>
      </p:sp>
      <p:sp>
        <p:nvSpPr>
          <p:cNvPr id="7" name="Speech Bubble: Rectangle with Corners Rounded 6">
            <a:extLst>
              <a:ext uri="{FF2B5EF4-FFF2-40B4-BE49-F238E27FC236}">
                <a16:creationId xmlns:a16="http://schemas.microsoft.com/office/drawing/2014/main" id="{5E7C11E3-AE8A-1171-1C16-FD9C7E1B2247}"/>
              </a:ext>
            </a:extLst>
          </p:cNvPr>
          <p:cNvSpPr/>
          <p:nvPr/>
        </p:nvSpPr>
        <p:spPr>
          <a:xfrm>
            <a:off x="3540866" y="4027247"/>
            <a:ext cx="2840477" cy="1284051"/>
          </a:xfrm>
          <a:prstGeom prst="wedgeRoundRectCallout">
            <a:avLst>
              <a:gd name="adj1" fmla="val -74943"/>
              <a:gd name="adj2" fmla="val 39773"/>
              <a:gd name="adj3" fmla="val 16667"/>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a:latin typeface="SassoonPrimaryRg"/>
              </a:rPr>
              <a:t>They do not believe in God.</a:t>
            </a:r>
            <a:endParaRPr lang="en-US" sz="2000" dirty="0">
              <a:latin typeface="SassoonPrimaryRg"/>
            </a:endParaRPr>
          </a:p>
        </p:txBody>
      </p:sp>
      <p:sp>
        <p:nvSpPr>
          <p:cNvPr id="8" name="Rectangle: Rounded Corners 7">
            <a:extLst>
              <a:ext uri="{FF2B5EF4-FFF2-40B4-BE49-F238E27FC236}">
                <a16:creationId xmlns:a16="http://schemas.microsoft.com/office/drawing/2014/main" id="{6246A18B-C784-DCE9-A2BB-2B1E82B20187}"/>
              </a:ext>
            </a:extLst>
          </p:cNvPr>
          <p:cNvSpPr/>
          <p:nvPr/>
        </p:nvSpPr>
        <p:spPr>
          <a:xfrm>
            <a:off x="7645940" y="4610911"/>
            <a:ext cx="4241260" cy="1284050"/>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latin typeface="SassoonPrimaryRg"/>
              </a:rPr>
              <a:t>D</a:t>
            </a:r>
            <a:r>
              <a:rPr lang="en-US" sz="2000" b="1" i="0" u="none" strike="noStrike" baseline="0" dirty="0">
                <a:latin typeface="SassoonPrimaryRg"/>
              </a:rPr>
              <a:t>raw a picture of Howard doing three things that might be important to him and demonstrate his values</a:t>
            </a:r>
            <a:endParaRPr lang="en-GB" sz="2000" b="1" dirty="0"/>
          </a:p>
        </p:txBody>
      </p:sp>
    </p:spTree>
    <p:extLst>
      <p:ext uri="{BB962C8B-B14F-4D97-AF65-F5344CB8AC3E}">
        <p14:creationId xmlns:p14="http://schemas.microsoft.com/office/powerpoint/2010/main" val="206959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0DF72002-E830-EDF5-4FF9-CF09B58347F5}"/>
              </a:ext>
            </a:extLst>
          </p:cNvPr>
          <p:cNvPicPr>
            <a:picLocks noChangeAspect="1"/>
          </p:cNvPicPr>
          <p:nvPr/>
        </p:nvPicPr>
        <p:blipFill>
          <a:blip r:embed="rId3"/>
          <a:stretch>
            <a:fillRect/>
          </a:stretch>
        </p:blipFill>
        <p:spPr>
          <a:xfrm>
            <a:off x="216116" y="173069"/>
            <a:ext cx="4495494" cy="3715176"/>
          </a:xfrm>
          <a:prstGeom prst="rect">
            <a:avLst/>
          </a:prstGeom>
        </p:spPr>
      </p:pic>
      <p:pic>
        <p:nvPicPr>
          <p:cNvPr id="5" name="Picture 4" descr="Diagram&#10;&#10;Description automatically generated with low confidence">
            <a:extLst>
              <a:ext uri="{FF2B5EF4-FFF2-40B4-BE49-F238E27FC236}">
                <a16:creationId xmlns:a16="http://schemas.microsoft.com/office/drawing/2014/main" id="{E3359729-4B68-78CB-4D18-64018FF78B47}"/>
              </a:ext>
            </a:extLst>
          </p:cNvPr>
          <p:cNvPicPr>
            <a:picLocks noChangeAspect="1"/>
          </p:cNvPicPr>
          <p:nvPr/>
        </p:nvPicPr>
        <p:blipFill>
          <a:blip r:embed="rId4"/>
          <a:stretch>
            <a:fillRect/>
          </a:stretch>
        </p:blipFill>
        <p:spPr>
          <a:xfrm>
            <a:off x="3653700" y="2295728"/>
            <a:ext cx="4495494" cy="3693501"/>
          </a:xfrm>
          <a:prstGeom prst="rect">
            <a:avLst/>
          </a:prstGeom>
        </p:spPr>
      </p:pic>
      <p:pic>
        <p:nvPicPr>
          <p:cNvPr id="7" name="Picture 6" descr="Diagram&#10;&#10;Description automatically generated">
            <a:extLst>
              <a:ext uri="{FF2B5EF4-FFF2-40B4-BE49-F238E27FC236}">
                <a16:creationId xmlns:a16="http://schemas.microsoft.com/office/drawing/2014/main" id="{5DA5DE22-E582-BADE-4B8F-06B9EDF113CB}"/>
              </a:ext>
            </a:extLst>
          </p:cNvPr>
          <p:cNvPicPr>
            <a:picLocks noChangeAspect="1"/>
          </p:cNvPicPr>
          <p:nvPr/>
        </p:nvPicPr>
        <p:blipFill>
          <a:blip r:embed="rId5"/>
          <a:stretch>
            <a:fillRect/>
          </a:stretch>
        </p:blipFill>
        <p:spPr>
          <a:xfrm>
            <a:off x="7480390" y="190610"/>
            <a:ext cx="4495494" cy="3680093"/>
          </a:xfrm>
          <a:prstGeom prst="rect">
            <a:avLst/>
          </a:prstGeom>
        </p:spPr>
      </p:pic>
    </p:spTree>
    <p:extLst>
      <p:ext uri="{BB962C8B-B14F-4D97-AF65-F5344CB8AC3E}">
        <p14:creationId xmlns:p14="http://schemas.microsoft.com/office/powerpoint/2010/main" val="516832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vector graphics&#10;&#10;Description automatically generated">
            <a:extLst>
              <a:ext uri="{FF2B5EF4-FFF2-40B4-BE49-F238E27FC236}">
                <a16:creationId xmlns:a16="http://schemas.microsoft.com/office/drawing/2014/main" id="{0C32C438-6994-1433-44C8-C3C1284875DB}"/>
              </a:ext>
            </a:extLst>
          </p:cNvPr>
          <p:cNvPicPr>
            <a:picLocks noChangeAspect="1"/>
          </p:cNvPicPr>
          <p:nvPr/>
        </p:nvPicPr>
        <p:blipFill>
          <a:blip r:embed="rId3"/>
          <a:stretch>
            <a:fillRect/>
          </a:stretch>
        </p:blipFill>
        <p:spPr>
          <a:xfrm>
            <a:off x="204113" y="0"/>
            <a:ext cx="5850444" cy="4826334"/>
          </a:xfrm>
          <a:prstGeom prst="rect">
            <a:avLst/>
          </a:prstGeom>
        </p:spPr>
      </p:pic>
      <p:pic>
        <p:nvPicPr>
          <p:cNvPr id="8" name="Picture 7" descr="Graphical user interface&#10;&#10;Description automatically generated">
            <a:extLst>
              <a:ext uri="{FF2B5EF4-FFF2-40B4-BE49-F238E27FC236}">
                <a16:creationId xmlns:a16="http://schemas.microsoft.com/office/drawing/2014/main" id="{D3E6F1E2-A84B-AA07-78DA-CA41AEE9D20F}"/>
              </a:ext>
            </a:extLst>
          </p:cNvPr>
          <p:cNvPicPr>
            <a:picLocks noChangeAspect="1"/>
          </p:cNvPicPr>
          <p:nvPr/>
        </p:nvPicPr>
        <p:blipFill>
          <a:blip r:embed="rId4"/>
          <a:stretch>
            <a:fillRect/>
          </a:stretch>
        </p:blipFill>
        <p:spPr>
          <a:xfrm>
            <a:off x="6096000" y="1303507"/>
            <a:ext cx="5891887" cy="4826334"/>
          </a:xfrm>
          <a:prstGeom prst="rect">
            <a:avLst/>
          </a:prstGeom>
        </p:spPr>
      </p:pic>
    </p:spTree>
    <p:extLst>
      <p:ext uri="{BB962C8B-B14F-4D97-AF65-F5344CB8AC3E}">
        <p14:creationId xmlns:p14="http://schemas.microsoft.com/office/powerpoint/2010/main" val="2590566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D0BD14-82AD-A74F-67AD-287B2EAE6648}"/>
              </a:ext>
            </a:extLst>
          </p:cNvPr>
          <p:cNvPicPr>
            <a:picLocks noChangeAspect="1"/>
          </p:cNvPicPr>
          <p:nvPr/>
        </p:nvPicPr>
        <p:blipFill>
          <a:blip r:embed="rId3"/>
          <a:stretch>
            <a:fillRect/>
          </a:stretch>
        </p:blipFill>
        <p:spPr>
          <a:xfrm>
            <a:off x="1560751" y="0"/>
            <a:ext cx="8510619" cy="6858000"/>
          </a:xfrm>
          <a:prstGeom prst="rect">
            <a:avLst/>
          </a:prstGeom>
        </p:spPr>
      </p:pic>
    </p:spTree>
    <p:extLst>
      <p:ext uri="{BB962C8B-B14F-4D97-AF65-F5344CB8AC3E}">
        <p14:creationId xmlns:p14="http://schemas.microsoft.com/office/powerpoint/2010/main" val="1035634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wearing a garment&#10;&#10;Description automatically generated with medium confidence">
            <a:extLst>
              <a:ext uri="{FF2B5EF4-FFF2-40B4-BE49-F238E27FC236}">
                <a16:creationId xmlns:a16="http://schemas.microsoft.com/office/drawing/2014/main" id="{2330B297-5D3C-FEEB-7595-6B33EF900AB1}"/>
              </a:ext>
            </a:extLst>
          </p:cNvPr>
          <p:cNvPicPr>
            <a:picLocks noChangeAspect="1"/>
          </p:cNvPicPr>
          <p:nvPr/>
        </p:nvPicPr>
        <p:blipFill>
          <a:blip r:embed="rId3"/>
          <a:stretch>
            <a:fillRect/>
          </a:stretch>
        </p:blipFill>
        <p:spPr>
          <a:xfrm>
            <a:off x="214008" y="257888"/>
            <a:ext cx="1647217" cy="3171112"/>
          </a:xfrm>
          <a:prstGeom prst="rect">
            <a:avLst/>
          </a:prstGeom>
        </p:spPr>
      </p:pic>
      <p:pic>
        <p:nvPicPr>
          <p:cNvPr id="4" name="Picture 3" descr="A picture containing background pattern&#10;&#10;Description automatically generated">
            <a:extLst>
              <a:ext uri="{FF2B5EF4-FFF2-40B4-BE49-F238E27FC236}">
                <a16:creationId xmlns:a16="http://schemas.microsoft.com/office/drawing/2014/main" id="{F6CE8583-6BC4-0A61-8490-901B8A14FBA2}"/>
              </a:ext>
            </a:extLst>
          </p:cNvPr>
          <p:cNvPicPr>
            <a:picLocks noChangeAspect="1"/>
          </p:cNvPicPr>
          <p:nvPr/>
        </p:nvPicPr>
        <p:blipFill>
          <a:blip r:embed="rId4"/>
          <a:stretch>
            <a:fillRect/>
          </a:stretch>
        </p:blipFill>
        <p:spPr>
          <a:xfrm>
            <a:off x="1934856" y="0"/>
            <a:ext cx="5287657" cy="4353023"/>
          </a:xfrm>
          <a:prstGeom prst="rect">
            <a:avLst/>
          </a:prstGeom>
        </p:spPr>
      </p:pic>
      <p:pic>
        <p:nvPicPr>
          <p:cNvPr id="6" name="Picture 5" descr="A picture containing diagram&#10;&#10;Description automatically generated">
            <a:extLst>
              <a:ext uri="{FF2B5EF4-FFF2-40B4-BE49-F238E27FC236}">
                <a16:creationId xmlns:a16="http://schemas.microsoft.com/office/drawing/2014/main" id="{6F6C687E-C739-28CB-2EE7-C2F91DCE795F}"/>
              </a:ext>
            </a:extLst>
          </p:cNvPr>
          <p:cNvPicPr>
            <a:picLocks noChangeAspect="1"/>
          </p:cNvPicPr>
          <p:nvPr/>
        </p:nvPicPr>
        <p:blipFill>
          <a:blip r:embed="rId5"/>
          <a:stretch>
            <a:fillRect/>
          </a:stretch>
        </p:blipFill>
        <p:spPr>
          <a:xfrm>
            <a:off x="7222513" y="2007170"/>
            <a:ext cx="4913637" cy="4060977"/>
          </a:xfrm>
          <a:prstGeom prst="rect">
            <a:avLst/>
          </a:prstGeom>
        </p:spPr>
      </p:pic>
    </p:spTree>
    <p:extLst>
      <p:ext uri="{BB962C8B-B14F-4D97-AF65-F5344CB8AC3E}">
        <p14:creationId xmlns:p14="http://schemas.microsoft.com/office/powerpoint/2010/main" val="8360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C3B281BC-FE57-3254-90BF-334138A0D6F7}"/>
              </a:ext>
            </a:extLst>
          </p:cNvPr>
          <p:cNvPicPr>
            <a:picLocks noChangeAspect="1"/>
          </p:cNvPicPr>
          <p:nvPr/>
        </p:nvPicPr>
        <p:blipFill>
          <a:blip r:embed="rId3"/>
          <a:stretch>
            <a:fillRect/>
          </a:stretch>
        </p:blipFill>
        <p:spPr>
          <a:xfrm>
            <a:off x="210731" y="201890"/>
            <a:ext cx="4522893" cy="3747540"/>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4CB5B791-B77D-B677-2885-ECFF24EC5B90}"/>
              </a:ext>
            </a:extLst>
          </p:cNvPr>
          <p:cNvPicPr>
            <a:picLocks noChangeAspect="1"/>
          </p:cNvPicPr>
          <p:nvPr/>
        </p:nvPicPr>
        <p:blipFill>
          <a:blip r:embed="rId4"/>
          <a:stretch>
            <a:fillRect/>
          </a:stretch>
        </p:blipFill>
        <p:spPr>
          <a:xfrm>
            <a:off x="3921911" y="2442299"/>
            <a:ext cx="4522893" cy="3724735"/>
          </a:xfrm>
          <a:prstGeom prst="rect">
            <a:avLst/>
          </a:prstGeom>
        </p:spPr>
      </p:pic>
      <p:pic>
        <p:nvPicPr>
          <p:cNvPr id="10" name="Picture 9" descr="Diagram&#10;&#10;Description automatically generated with medium confidence">
            <a:extLst>
              <a:ext uri="{FF2B5EF4-FFF2-40B4-BE49-F238E27FC236}">
                <a16:creationId xmlns:a16="http://schemas.microsoft.com/office/drawing/2014/main" id="{36B3FDD5-B809-A16D-C6F6-175BFD83BB57}"/>
              </a:ext>
            </a:extLst>
          </p:cNvPr>
          <p:cNvPicPr>
            <a:picLocks noChangeAspect="1"/>
          </p:cNvPicPr>
          <p:nvPr/>
        </p:nvPicPr>
        <p:blipFill>
          <a:blip r:embed="rId5"/>
          <a:stretch>
            <a:fillRect/>
          </a:stretch>
        </p:blipFill>
        <p:spPr>
          <a:xfrm>
            <a:off x="7597074" y="201890"/>
            <a:ext cx="4558910" cy="3747540"/>
          </a:xfrm>
          <a:prstGeom prst="rect">
            <a:avLst/>
          </a:prstGeom>
        </p:spPr>
      </p:pic>
    </p:spTree>
    <p:extLst>
      <p:ext uri="{BB962C8B-B14F-4D97-AF65-F5344CB8AC3E}">
        <p14:creationId xmlns:p14="http://schemas.microsoft.com/office/powerpoint/2010/main" val="3209400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with medium confidence">
            <a:extLst>
              <a:ext uri="{FF2B5EF4-FFF2-40B4-BE49-F238E27FC236}">
                <a16:creationId xmlns:a16="http://schemas.microsoft.com/office/drawing/2014/main" id="{516290AA-3898-377F-7C3B-D156094E93AE}"/>
              </a:ext>
            </a:extLst>
          </p:cNvPr>
          <p:cNvPicPr>
            <a:picLocks noChangeAspect="1"/>
          </p:cNvPicPr>
          <p:nvPr/>
        </p:nvPicPr>
        <p:blipFill>
          <a:blip r:embed="rId3"/>
          <a:stretch>
            <a:fillRect/>
          </a:stretch>
        </p:blipFill>
        <p:spPr>
          <a:xfrm>
            <a:off x="6722024" y="1658671"/>
            <a:ext cx="5268937" cy="4331200"/>
          </a:xfrm>
          <a:prstGeom prst="rect">
            <a:avLst/>
          </a:prstGeom>
        </p:spPr>
      </p:pic>
      <p:pic>
        <p:nvPicPr>
          <p:cNvPr id="3" name="Picture 2" descr="A person wearing a garment&#10;&#10;Description automatically generated with medium confidence">
            <a:extLst>
              <a:ext uri="{FF2B5EF4-FFF2-40B4-BE49-F238E27FC236}">
                <a16:creationId xmlns:a16="http://schemas.microsoft.com/office/drawing/2014/main" id="{25F40276-ED57-3309-819C-55AEA01BB612}"/>
              </a:ext>
            </a:extLst>
          </p:cNvPr>
          <p:cNvPicPr>
            <a:picLocks noChangeAspect="1"/>
          </p:cNvPicPr>
          <p:nvPr/>
        </p:nvPicPr>
        <p:blipFill>
          <a:blip r:embed="rId4"/>
          <a:stretch>
            <a:fillRect/>
          </a:stretch>
        </p:blipFill>
        <p:spPr>
          <a:xfrm>
            <a:off x="201039" y="257888"/>
            <a:ext cx="1647217" cy="3171112"/>
          </a:xfrm>
          <a:prstGeom prst="rect">
            <a:avLst/>
          </a:prstGeom>
        </p:spPr>
      </p:pic>
      <p:sp>
        <p:nvSpPr>
          <p:cNvPr id="4" name="Rectangle: Rounded Corners 3">
            <a:extLst>
              <a:ext uri="{FF2B5EF4-FFF2-40B4-BE49-F238E27FC236}">
                <a16:creationId xmlns:a16="http://schemas.microsoft.com/office/drawing/2014/main" id="{70314B04-7395-561F-DFF4-FFFD2DD134D1}"/>
              </a:ext>
            </a:extLst>
          </p:cNvPr>
          <p:cNvSpPr/>
          <p:nvPr/>
        </p:nvSpPr>
        <p:spPr>
          <a:xfrm>
            <a:off x="7645940" y="410929"/>
            <a:ext cx="3715966" cy="914400"/>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Create a story map or front cover?</a:t>
            </a:r>
          </a:p>
        </p:txBody>
      </p:sp>
      <p:sp>
        <p:nvSpPr>
          <p:cNvPr id="5" name="Rectangle: Rounded Corners 4">
            <a:extLst>
              <a:ext uri="{FF2B5EF4-FFF2-40B4-BE49-F238E27FC236}">
                <a16:creationId xmlns:a16="http://schemas.microsoft.com/office/drawing/2014/main" id="{65762BE5-0A8D-A9FF-6DCC-17429BA4F836}"/>
              </a:ext>
            </a:extLst>
          </p:cNvPr>
          <p:cNvSpPr/>
          <p:nvPr/>
        </p:nvSpPr>
        <p:spPr>
          <a:xfrm>
            <a:off x="2607012" y="1658670"/>
            <a:ext cx="3151761" cy="2796597"/>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Why might this be a good story for Howard to read?</a:t>
            </a:r>
          </a:p>
        </p:txBody>
      </p:sp>
    </p:spTree>
    <p:extLst>
      <p:ext uri="{BB962C8B-B14F-4D97-AF65-F5344CB8AC3E}">
        <p14:creationId xmlns:p14="http://schemas.microsoft.com/office/powerpoint/2010/main" val="3117131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Background pattern&#10;&#10;Description automatically generated with medium confidence">
            <a:extLst>
              <a:ext uri="{FF2B5EF4-FFF2-40B4-BE49-F238E27FC236}">
                <a16:creationId xmlns:a16="http://schemas.microsoft.com/office/drawing/2014/main" id="{08624C7E-F986-06C1-685E-91B0849E5E09}"/>
              </a:ext>
            </a:extLst>
          </p:cNvPr>
          <p:cNvPicPr>
            <a:picLocks noChangeAspect="1"/>
          </p:cNvPicPr>
          <p:nvPr/>
        </p:nvPicPr>
        <p:blipFill>
          <a:blip r:embed="rId3"/>
          <a:stretch>
            <a:fillRect/>
          </a:stretch>
        </p:blipFill>
        <p:spPr>
          <a:xfrm>
            <a:off x="0" y="-131534"/>
            <a:ext cx="6324600" cy="2374900"/>
          </a:xfrm>
          <a:prstGeom prst="rect">
            <a:avLst/>
          </a:prstGeom>
        </p:spPr>
      </p:pic>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4"/>
          <a:stretch>
            <a:fillRect/>
          </a:stretch>
        </p:blipFill>
        <p:spPr>
          <a:xfrm>
            <a:off x="11582400" y="146050"/>
            <a:ext cx="609600" cy="1689100"/>
          </a:xfrm>
          <a:prstGeom prst="rect">
            <a:avLst/>
          </a:prstGeom>
        </p:spPr>
      </p:pic>
      <p:pic>
        <p:nvPicPr>
          <p:cNvPr id="4" name="Picture 4">
            <a:extLst>
              <a:ext uri="{FF2B5EF4-FFF2-40B4-BE49-F238E27FC236}">
                <a16:creationId xmlns:a16="http://schemas.microsoft.com/office/drawing/2014/main" id="{BCD831DE-B863-CC96-3081-F1512EDE2E81}"/>
              </a:ext>
            </a:extLst>
          </p:cNvPr>
          <p:cNvPicPr>
            <a:picLocks noChangeAspect="1"/>
          </p:cNvPicPr>
          <p:nvPr/>
        </p:nvPicPr>
        <p:blipFill>
          <a:blip r:embed="rId5"/>
          <a:stretch>
            <a:fillRect/>
          </a:stretch>
        </p:blipFill>
        <p:spPr>
          <a:xfrm>
            <a:off x="321733" y="150640"/>
            <a:ext cx="5386681" cy="1533163"/>
          </a:xfrm>
          <a:prstGeom prst="rect">
            <a:avLst/>
          </a:prstGeom>
        </p:spPr>
      </p:pic>
      <p:pic>
        <p:nvPicPr>
          <p:cNvPr id="2" name="Picture 1" descr="A person wearing a garment&#10;&#10;Description automatically generated with medium confidence">
            <a:extLst>
              <a:ext uri="{FF2B5EF4-FFF2-40B4-BE49-F238E27FC236}">
                <a16:creationId xmlns:a16="http://schemas.microsoft.com/office/drawing/2014/main" id="{567B7582-2E23-EB5D-F06D-E7F0E23530DB}"/>
              </a:ext>
            </a:extLst>
          </p:cNvPr>
          <p:cNvPicPr>
            <a:picLocks noChangeAspect="1"/>
          </p:cNvPicPr>
          <p:nvPr/>
        </p:nvPicPr>
        <p:blipFill>
          <a:blip r:embed="rId6"/>
          <a:stretch>
            <a:fillRect/>
          </a:stretch>
        </p:blipFill>
        <p:spPr>
          <a:xfrm>
            <a:off x="9335930" y="973233"/>
            <a:ext cx="2551270" cy="4911534"/>
          </a:xfrm>
          <a:prstGeom prst="rect">
            <a:avLst/>
          </a:prstGeom>
        </p:spPr>
      </p:pic>
      <p:sp>
        <p:nvSpPr>
          <p:cNvPr id="3" name="Speech Bubble: Rectangle with Corners Rounded 2">
            <a:extLst>
              <a:ext uri="{FF2B5EF4-FFF2-40B4-BE49-F238E27FC236}">
                <a16:creationId xmlns:a16="http://schemas.microsoft.com/office/drawing/2014/main" id="{1426B9FD-72F2-CC3A-53FA-CB3EEE9B7328}"/>
              </a:ext>
            </a:extLst>
          </p:cNvPr>
          <p:cNvSpPr/>
          <p:nvPr/>
        </p:nvSpPr>
        <p:spPr>
          <a:xfrm>
            <a:off x="6898842" y="917221"/>
            <a:ext cx="2373549" cy="1118019"/>
          </a:xfrm>
          <a:prstGeom prst="wedgeRoundRectCallout">
            <a:avLst>
              <a:gd name="adj1" fmla="val 67692"/>
              <a:gd name="adj2" fmla="val 55539"/>
              <a:gd name="adj3" fmla="val 16667"/>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i="0" u="none" strike="noStrike" baseline="0" dirty="0">
                <a:latin typeface="SassoonPrimaryRg"/>
              </a:rPr>
              <a:t>Be kind to people, animals and the planet.</a:t>
            </a:r>
            <a:endParaRPr lang="en-GB" sz="2000" b="1" dirty="0"/>
          </a:p>
        </p:txBody>
      </p:sp>
      <p:sp>
        <p:nvSpPr>
          <p:cNvPr id="5" name="Speech Bubble: Rectangle with Corners Rounded 4">
            <a:extLst>
              <a:ext uri="{FF2B5EF4-FFF2-40B4-BE49-F238E27FC236}">
                <a16:creationId xmlns:a16="http://schemas.microsoft.com/office/drawing/2014/main" id="{5697F107-0A90-C6EA-2139-518E1402551A}"/>
              </a:ext>
            </a:extLst>
          </p:cNvPr>
          <p:cNvSpPr/>
          <p:nvPr/>
        </p:nvSpPr>
        <p:spPr>
          <a:xfrm>
            <a:off x="6962381" y="2336441"/>
            <a:ext cx="2373549" cy="1118019"/>
          </a:xfrm>
          <a:prstGeom prst="wedgeRoundRectCallout">
            <a:avLst>
              <a:gd name="adj1" fmla="val 67692"/>
              <a:gd name="adj2" fmla="val -54091"/>
              <a:gd name="adj3" fmla="val 16667"/>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latin typeface="SassoonPrimaryRg"/>
              </a:rPr>
              <a:t>Each of us can make a difference.</a:t>
            </a:r>
            <a:endParaRPr lang="en-GB" sz="2000" b="1" dirty="0">
              <a:latin typeface="SassoonPrimaryRg"/>
            </a:endParaRPr>
          </a:p>
        </p:txBody>
      </p:sp>
      <p:pic>
        <p:nvPicPr>
          <p:cNvPr id="8" name="Picture 7">
            <a:extLst>
              <a:ext uri="{FF2B5EF4-FFF2-40B4-BE49-F238E27FC236}">
                <a16:creationId xmlns:a16="http://schemas.microsoft.com/office/drawing/2014/main" id="{EB519924-8A51-EC08-376F-637B094C2A8D}"/>
              </a:ext>
            </a:extLst>
          </p:cNvPr>
          <p:cNvPicPr>
            <a:picLocks noChangeAspect="1"/>
          </p:cNvPicPr>
          <p:nvPr/>
        </p:nvPicPr>
        <p:blipFill>
          <a:blip r:embed="rId7"/>
          <a:stretch>
            <a:fillRect/>
          </a:stretch>
        </p:blipFill>
        <p:spPr>
          <a:xfrm>
            <a:off x="1299885" y="3429000"/>
            <a:ext cx="4353587" cy="2554800"/>
          </a:xfrm>
          <a:prstGeom prst="rect">
            <a:avLst/>
          </a:prstGeom>
        </p:spPr>
      </p:pic>
      <p:sp>
        <p:nvSpPr>
          <p:cNvPr id="10" name="Rectangle: Rounded Corners 9">
            <a:extLst>
              <a:ext uri="{FF2B5EF4-FFF2-40B4-BE49-F238E27FC236}">
                <a16:creationId xmlns:a16="http://schemas.microsoft.com/office/drawing/2014/main" id="{7C27FCC0-47E1-DB7A-56F6-302B8F87B412}"/>
              </a:ext>
            </a:extLst>
          </p:cNvPr>
          <p:cNvSpPr/>
          <p:nvPr/>
        </p:nvSpPr>
        <p:spPr>
          <a:xfrm>
            <a:off x="1354827" y="1965977"/>
            <a:ext cx="4353586" cy="1284864"/>
          </a:xfrm>
          <a:prstGeom prst="roundRect">
            <a:avLst/>
          </a:prstGeom>
          <a:solidFill>
            <a:srgbClr val="E4248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Create a zig zag book of a story for a humanist family to share with their child</a:t>
            </a:r>
          </a:p>
        </p:txBody>
      </p:sp>
    </p:spTree>
    <p:extLst>
      <p:ext uri="{BB962C8B-B14F-4D97-AF65-F5344CB8AC3E}">
        <p14:creationId xmlns:p14="http://schemas.microsoft.com/office/powerpoint/2010/main" val="3816071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72D4D10-A566-9549-8C32-1B9A56C793C9}" vid="{79B0AB36-507F-9640-8DD4-0AC8494885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1E12715A5D7B48A7D27CD15122AA0A" ma:contentTypeVersion="16" ma:contentTypeDescription="Create a new document." ma:contentTypeScope="" ma:versionID="d831f6aadbfb07fac09db9716620824f">
  <xsd:schema xmlns:xsd="http://www.w3.org/2001/XMLSchema" xmlns:xs="http://www.w3.org/2001/XMLSchema" xmlns:p="http://schemas.microsoft.com/office/2006/metadata/properties" xmlns:ns2="5a14aa55-8b15-43dc-98f3-1c89c91190c3" xmlns:ns3="a6df29e2-2c68-4514-aade-f276a7719d9c" xmlns:ns4="f0b9e877-a21e-48c6-9eeb-e4ed0728fa56" targetNamespace="http://schemas.microsoft.com/office/2006/metadata/properties" ma:root="true" ma:fieldsID="3e3ec3b52274c051b8dfbe2aca67c9dc" ns2:_="" ns3:_="" ns4:_="">
    <xsd:import namespace="5a14aa55-8b15-43dc-98f3-1c89c91190c3"/>
    <xsd:import namespace="a6df29e2-2c68-4514-aade-f276a7719d9c"/>
    <xsd:import namespace="f0b9e877-a21e-48c6-9eeb-e4ed0728fa5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14aa55-8b15-43dc-98f3-1c89c91190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a6ce8de0-f3f0-4549-9e55-059b8c2a83d7"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6df29e2-2c68-4514-aade-f276a7719d9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0b9e877-a21e-48c6-9eeb-e4ed0728fa56"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951604f6-bd9e-4377-9b95-68911826c5c0}" ma:internalName="TaxCatchAll" ma:showField="CatchAllData" ma:web="f0b9e877-a21e-48c6-9eeb-e4ed0728fa5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a14aa55-8b15-43dc-98f3-1c89c91190c3">
      <Terms xmlns="http://schemas.microsoft.com/office/infopath/2007/PartnerControls"/>
    </lcf76f155ced4ddcb4097134ff3c332f>
    <TaxCatchAll xmlns="f0b9e877-a21e-48c6-9eeb-e4ed0728fa56" xsi:nil="true"/>
  </documentManagement>
</p:properties>
</file>

<file path=customXml/itemProps1.xml><?xml version="1.0" encoding="utf-8"?>
<ds:datastoreItem xmlns:ds="http://schemas.openxmlformats.org/officeDocument/2006/customXml" ds:itemID="{02867C8D-A9BB-45CD-8E66-1FE486996B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14aa55-8b15-43dc-98f3-1c89c91190c3"/>
    <ds:schemaRef ds:uri="a6df29e2-2c68-4514-aade-f276a7719d9c"/>
    <ds:schemaRef ds:uri="f0b9e877-a21e-48c6-9eeb-e4ed0728fa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EC8B6E-26EE-44A9-B140-BE226843081D}">
  <ds:schemaRefs>
    <ds:schemaRef ds:uri="http://schemas.microsoft.com/sharepoint/v3/contenttype/forms"/>
  </ds:schemaRefs>
</ds:datastoreItem>
</file>

<file path=customXml/itemProps3.xml><?xml version="1.0" encoding="utf-8"?>
<ds:datastoreItem xmlns:ds="http://schemas.openxmlformats.org/officeDocument/2006/customXml" ds:itemID="{F071FD02-82FE-4581-90BF-BCBA3C857D0C}">
  <ds:schemaRefs>
    <ds:schemaRef ds:uri="http://schemas.microsoft.com/office/2006/documentManagement/types"/>
    <ds:schemaRef ds:uri="http://purl.org/dc/dcmitype/"/>
    <ds:schemaRef ds:uri="http://purl.org/dc/elements/1.1/"/>
    <ds:schemaRef ds:uri="http://schemas.microsoft.com/office/2006/metadata/properties"/>
    <ds:schemaRef ds:uri="http://schemas.microsoft.com/office/infopath/2007/PartnerControls"/>
    <ds:schemaRef ds:uri="5a14aa55-8b15-43dc-98f3-1c89c91190c3"/>
    <ds:schemaRef ds:uri="f0b9e877-a21e-48c6-9eeb-e4ed0728fa56"/>
    <ds:schemaRef ds:uri="http://purl.org/dc/terms/"/>
    <ds:schemaRef ds:uri="http://schemas.openxmlformats.org/package/2006/metadata/core-properties"/>
    <ds:schemaRef ds:uri="a6df29e2-2c68-4514-aade-f276a7719d9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198</TotalTime>
  <Words>805</Words>
  <Application>Microsoft Office PowerPoint</Application>
  <PresentationFormat>Widescreen</PresentationFormat>
  <Paragraphs>99</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SassoonPrimaryRg</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Dave Neal</dc:creator>
  <cp:lastModifiedBy>Orion Johnson</cp:lastModifiedBy>
  <cp:revision>32</cp:revision>
  <dcterms:created xsi:type="dcterms:W3CDTF">2022-12-05T16:21:58Z</dcterms:created>
  <dcterms:modified xsi:type="dcterms:W3CDTF">2023-04-18T12:16:31Z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0x010100DE1E12715A5D7B48A7D27CD15122AA0A</vt:lpwstr>
  </property>
  <property fmtid="{D5CDD505-2E9C-101B-9397-08002B2CF9AE}" pid="3" name="MediaServiceImageTags">
    <vt:lpwstr/>
  </property>
</Properties>
</file>