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70" r:id="rId15"/>
    <p:sldId id="272" r:id="rId16"/>
    <p:sldId id="273" r:id="rId17"/>
    <p:sldId id="269" r:id="rId18"/>
    <p:sldId id="271" r:id="rId19"/>
    <p:sldId id="275" r:id="rId20"/>
    <p:sldId id="274" r:id="rId21"/>
    <p:sldId id="278" r:id="rId22"/>
    <p:sldId id="276" r:id="rId23"/>
    <p:sldId id="277"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9" autoAdjust="0"/>
    <p:restoredTop sz="94660"/>
  </p:normalViewPr>
  <p:slideViewPr>
    <p:cSldViewPr snapToGrid="0">
      <p:cViewPr varScale="1">
        <p:scale>
          <a:sx n="74" d="100"/>
          <a:sy n="74" d="100"/>
        </p:scale>
        <p:origin x="5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130932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2221922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3892116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1E3FCFB-18CD-47A4-A773-9A450112AE5C}" type="datetimeFigureOut">
              <a:rPr lang="en-GB" smtClean="0"/>
              <a:t>13/05/2018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281191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E3FCFB-18CD-47A4-A773-9A450112AE5C}" type="datetimeFigureOut">
              <a:rPr lang="en-GB" smtClean="0"/>
              <a:t>13/05/2018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225571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2305351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1376507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972290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E3FCFB-18CD-47A4-A773-9A450112AE5C}" type="datetimeFigureOut">
              <a:rPr lang="en-GB" smtClean="0"/>
              <a:t>13/05/2018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3076685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E3FCFB-18CD-47A4-A773-9A450112AE5C}" type="datetimeFigureOut">
              <a:rPr lang="en-GB" smtClean="0"/>
              <a:t>13/05/2018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4160195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10003846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04189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3484835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2553918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4260975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8410278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E3FCFB-18CD-47A4-A773-9A450112AE5C}" type="datetimeFigureOut">
              <a:rPr lang="en-GB" smtClean="0"/>
              <a:t>13/05/2018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8B31-9D32-43FF-BB23-3E140E188CE3}" type="slidenum">
              <a:rPr lang="en-GB" smtClean="0"/>
              <a:t>‹#›</a:t>
            </a:fld>
            <a:endParaRPr lang="en-GB"/>
          </a:p>
        </p:txBody>
      </p:sp>
    </p:spTree>
    <p:extLst>
      <p:ext uri="{BB962C8B-B14F-4D97-AF65-F5344CB8AC3E}">
        <p14:creationId xmlns:p14="http://schemas.microsoft.com/office/powerpoint/2010/main" val="1972109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1E3FCFB-18CD-47A4-A773-9A450112AE5C}" type="datetimeFigureOut">
              <a:rPr lang="en-GB" smtClean="0"/>
              <a:t>13/05/2018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4358B31-9D32-43FF-BB23-3E140E188CE3}" type="slidenum">
              <a:rPr lang="en-GB" smtClean="0"/>
              <a:t>‹#›</a:t>
            </a:fld>
            <a:endParaRPr lang="en-GB"/>
          </a:p>
        </p:txBody>
      </p:sp>
    </p:spTree>
    <p:extLst>
      <p:ext uri="{BB962C8B-B14F-4D97-AF65-F5344CB8AC3E}">
        <p14:creationId xmlns:p14="http://schemas.microsoft.com/office/powerpoint/2010/main" val="23831059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167474"/>
            <a:ext cx="9144000" cy="2387600"/>
          </a:xfrm>
        </p:spPr>
        <p:txBody>
          <a:bodyPr>
            <a:noAutofit/>
          </a:bodyPr>
          <a:lstStyle/>
          <a:p>
            <a:r>
              <a:rPr lang="en-GB" sz="4400" dirty="0" smtClean="0"/>
              <a:t>'The Iphiktretean Reforms, What did they entail, how effective were they and could the soldiers influenced by this reform be classed as hoplites?</a:t>
            </a:r>
            <a:endParaRPr lang="en-GB" sz="4400" dirty="0"/>
          </a:p>
        </p:txBody>
      </p:sp>
      <p:sp>
        <p:nvSpPr>
          <p:cNvPr id="3" name="Subtitle 2"/>
          <p:cNvSpPr>
            <a:spLocks noGrp="1"/>
          </p:cNvSpPr>
          <p:nvPr>
            <p:ph type="subTitle" idx="1"/>
          </p:nvPr>
        </p:nvSpPr>
        <p:spPr>
          <a:xfrm>
            <a:off x="1524000" y="4555074"/>
            <a:ext cx="9144000" cy="1655762"/>
          </a:xfrm>
        </p:spPr>
        <p:txBody>
          <a:bodyPr/>
          <a:lstStyle/>
          <a:p>
            <a:r>
              <a:rPr lang="en-GB" dirty="0" smtClean="0"/>
              <a:t>By Alex Elliott</a:t>
            </a:r>
          </a:p>
          <a:p>
            <a:r>
              <a:rPr lang="en-GB" dirty="0" smtClean="0"/>
              <a:t>1500087</a:t>
            </a:r>
            <a:endParaRPr lang="en-GB" dirty="0"/>
          </a:p>
        </p:txBody>
      </p:sp>
    </p:spTree>
    <p:extLst>
      <p:ext uri="{BB962C8B-B14F-4D97-AF65-F5344CB8AC3E}">
        <p14:creationId xmlns:p14="http://schemas.microsoft.com/office/powerpoint/2010/main" val="3562852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a:t>
            </a:r>
            <a:endParaRPr lang="en-GB" dirty="0"/>
          </a:p>
        </p:txBody>
      </p:sp>
      <p:sp>
        <p:nvSpPr>
          <p:cNvPr id="3" name="Content Placeholder 2"/>
          <p:cNvSpPr>
            <a:spLocks noGrp="1"/>
          </p:cNvSpPr>
          <p:nvPr>
            <p:ph idx="1"/>
          </p:nvPr>
        </p:nvSpPr>
        <p:spPr>
          <a:xfrm>
            <a:off x="1104293" y="1718067"/>
            <a:ext cx="8946541" cy="4195481"/>
          </a:xfrm>
        </p:spPr>
        <p:txBody>
          <a:bodyPr>
            <a:noAutofit/>
          </a:bodyPr>
          <a:lstStyle/>
          <a:p>
            <a:r>
              <a:rPr lang="en-GB" sz="2400" dirty="0" smtClean="0"/>
              <a:t>Cornelius Nepos – lived around the 1</a:t>
            </a:r>
            <a:r>
              <a:rPr lang="en-GB" sz="2400" baseline="30000" dirty="0" smtClean="0"/>
              <a:t>st</a:t>
            </a:r>
            <a:r>
              <a:rPr lang="en-GB" sz="2400" dirty="0" smtClean="0"/>
              <a:t> century BC, </a:t>
            </a:r>
          </a:p>
          <a:p>
            <a:r>
              <a:rPr lang="en-GB" sz="2400" dirty="0" smtClean="0"/>
              <a:t>Many of his works are lost though they are alluded to and quoted to in other works, notably </a:t>
            </a:r>
            <a:r>
              <a:rPr lang="en-GB" sz="2400" dirty="0" err="1" smtClean="0"/>
              <a:t>Aulus</a:t>
            </a:r>
            <a:r>
              <a:rPr lang="en-GB" sz="2400" dirty="0" smtClean="0"/>
              <a:t> </a:t>
            </a:r>
            <a:r>
              <a:rPr lang="en-GB" sz="2400" dirty="0" err="1" smtClean="0"/>
              <a:t>Gellius</a:t>
            </a:r>
            <a:r>
              <a:rPr lang="en-GB" sz="2400" dirty="0" smtClean="0"/>
              <a:t> </a:t>
            </a:r>
          </a:p>
          <a:p>
            <a:r>
              <a:rPr lang="en-GB" sz="2400" dirty="0" smtClean="0"/>
              <a:t>Diodorus – also from the 1</a:t>
            </a:r>
            <a:r>
              <a:rPr lang="en-GB" sz="2400" baseline="30000" dirty="0" smtClean="0"/>
              <a:t>st</a:t>
            </a:r>
            <a:r>
              <a:rPr lang="en-GB" sz="2400" dirty="0" smtClean="0"/>
              <a:t> Century BC</a:t>
            </a:r>
          </a:p>
          <a:p>
            <a:r>
              <a:rPr lang="en-GB" sz="2400" dirty="0" smtClean="0"/>
              <a:t>Over half of his ‘Universal Histories’ have been lost though the book relevant to this question, 15, is still available to us</a:t>
            </a:r>
          </a:p>
          <a:p>
            <a:r>
              <a:rPr lang="en-GB" sz="2400" dirty="0" smtClean="0"/>
              <a:t>Xenophon – a contemporary of the time, fought in Cyrus’ rebellion as a mercenary</a:t>
            </a:r>
          </a:p>
          <a:p>
            <a:r>
              <a:rPr lang="en-GB" sz="2400" dirty="0" smtClean="0"/>
              <a:t>The Anabasis talks about Persian troops of the period </a:t>
            </a:r>
            <a:endParaRPr lang="en-GB" sz="2400" dirty="0"/>
          </a:p>
        </p:txBody>
      </p:sp>
    </p:spTree>
    <p:extLst>
      <p:ext uri="{BB962C8B-B14F-4D97-AF65-F5344CB8AC3E}">
        <p14:creationId xmlns:p14="http://schemas.microsoft.com/office/powerpoint/2010/main" val="39233482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a:xfrm>
            <a:off x="1104293" y="1705188"/>
            <a:ext cx="8946541" cy="4195481"/>
          </a:xfrm>
        </p:spPr>
        <p:txBody>
          <a:bodyPr>
            <a:noAutofit/>
          </a:bodyPr>
          <a:lstStyle/>
          <a:p>
            <a:r>
              <a:rPr lang="en-GB" sz="2400" dirty="0" smtClean="0"/>
              <a:t>The Reforms are most widely dated to 374 BC.</a:t>
            </a:r>
          </a:p>
          <a:p>
            <a:r>
              <a:rPr lang="en-GB" sz="2400" dirty="0" smtClean="0"/>
              <a:t>Prior to this, the Corinthian war had come to a close with the Kings peace in 386 BC. - 1</a:t>
            </a:r>
          </a:p>
          <a:p>
            <a:r>
              <a:rPr lang="en-GB" sz="2400" dirty="0" smtClean="0"/>
              <a:t>This in short prevented any Polis to intervene in Asia Minor as the Ionian states and Cyprus were held under Persian influence.</a:t>
            </a:r>
          </a:p>
          <a:p>
            <a:r>
              <a:rPr lang="en-GB" sz="2400" dirty="0" smtClean="0"/>
              <a:t>This allowed the Persian to focus on retaking Egypt that was still in rebellion since the death of Cyrus in 401 BC.</a:t>
            </a:r>
          </a:p>
          <a:p>
            <a:r>
              <a:rPr lang="en-GB" sz="2400" dirty="0" smtClean="0"/>
              <a:t>Their first expedition failed and prepared to launch a second in 379 BC. (Diod.15.19.1)</a:t>
            </a:r>
            <a:endParaRPr lang="en-GB" sz="2400" dirty="0"/>
          </a:p>
        </p:txBody>
      </p:sp>
    </p:spTree>
    <p:extLst>
      <p:ext uri="{BB962C8B-B14F-4D97-AF65-F5344CB8AC3E}">
        <p14:creationId xmlns:p14="http://schemas.microsoft.com/office/powerpoint/2010/main" val="2722548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back ground </a:t>
            </a:r>
            <a:endParaRPr lang="en-GB" dirty="0"/>
          </a:p>
        </p:txBody>
      </p:sp>
      <p:sp>
        <p:nvSpPr>
          <p:cNvPr id="3" name="Content Placeholder 2"/>
          <p:cNvSpPr>
            <a:spLocks noGrp="1"/>
          </p:cNvSpPr>
          <p:nvPr>
            <p:ph idx="1"/>
          </p:nvPr>
        </p:nvSpPr>
        <p:spPr>
          <a:xfrm>
            <a:off x="1104293" y="1537763"/>
            <a:ext cx="8946541" cy="4195481"/>
          </a:xfrm>
        </p:spPr>
        <p:txBody>
          <a:bodyPr>
            <a:noAutofit/>
          </a:bodyPr>
          <a:lstStyle/>
          <a:p>
            <a:r>
              <a:rPr lang="en-GB" sz="2400" dirty="0" smtClean="0"/>
              <a:t>For this second expedition the Persians specifically requested the use of the Athenian General Iphicrates.</a:t>
            </a:r>
          </a:p>
          <a:p>
            <a:r>
              <a:rPr lang="en-GB" sz="2400" dirty="0" err="1" smtClean="0"/>
              <a:t>Iphikrates</a:t>
            </a:r>
            <a:r>
              <a:rPr lang="en-GB" sz="2400" dirty="0" smtClean="0"/>
              <a:t> was probably sought out due to his defeat of a Spartan Mora at </a:t>
            </a:r>
            <a:r>
              <a:rPr lang="en-GB" sz="2400" dirty="0" err="1" smtClean="0"/>
              <a:t>Lechaeum</a:t>
            </a:r>
            <a:r>
              <a:rPr lang="en-GB" sz="2400" dirty="0" smtClean="0"/>
              <a:t> in 391BC. (Xen Hel.4.5.1-6)</a:t>
            </a:r>
          </a:p>
          <a:p>
            <a:r>
              <a:rPr lang="en-GB" sz="2400" dirty="0" smtClean="0"/>
              <a:t>This is due to </a:t>
            </a:r>
            <a:r>
              <a:rPr lang="en-GB" sz="2400" dirty="0" err="1" smtClean="0"/>
              <a:t>Chabrais</a:t>
            </a:r>
            <a:r>
              <a:rPr lang="en-GB" sz="2400" dirty="0" smtClean="0"/>
              <a:t>, another Athenian General who went to aid the Egyptians in their war against Persia. (Diod.15.41.3) </a:t>
            </a:r>
          </a:p>
          <a:p>
            <a:r>
              <a:rPr lang="en-GB" sz="2400" dirty="0" err="1" smtClean="0"/>
              <a:t>Iphikrates</a:t>
            </a:r>
            <a:r>
              <a:rPr lang="en-GB" sz="2400" dirty="0" smtClean="0"/>
              <a:t> was successful in raising 20,000 men total, of which many may have been </a:t>
            </a:r>
            <a:r>
              <a:rPr lang="en-GB" sz="2400" dirty="0"/>
              <a:t>P</a:t>
            </a:r>
            <a:r>
              <a:rPr lang="en-GB" sz="2400" dirty="0" smtClean="0"/>
              <a:t>eltasts in addition to Hoplites. (Diod.15.38.1)</a:t>
            </a:r>
            <a:endParaRPr lang="en-GB" sz="2400" dirty="0"/>
          </a:p>
        </p:txBody>
      </p:sp>
    </p:spTree>
    <p:extLst>
      <p:ext uri="{BB962C8B-B14F-4D97-AF65-F5344CB8AC3E}">
        <p14:creationId xmlns:p14="http://schemas.microsoft.com/office/powerpoint/2010/main" val="5922812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did the Reforms take place</a:t>
            </a:r>
            <a:endParaRPr lang="en-GB" dirty="0"/>
          </a:p>
        </p:txBody>
      </p:sp>
      <p:sp>
        <p:nvSpPr>
          <p:cNvPr id="3" name="Content Placeholder 2"/>
          <p:cNvSpPr>
            <a:spLocks noGrp="1"/>
          </p:cNvSpPr>
          <p:nvPr>
            <p:ph idx="1"/>
          </p:nvPr>
        </p:nvSpPr>
        <p:spPr/>
        <p:txBody>
          <a:bodyPr/>
          <a:lstStyle/>
          <a:p>
            <a:r>
              <a:rPr lang="en-GB" sz="2800" dirty="0" smtClean="0"/>
              <a:t>The Egyptian army had a formidable force of infantry - 2</a:t>
            </a:r>
          </a:p>
          <a:p>
            <a:r>
              <a:rPr lang="en-GB" sz="2800" dirty="0" smtClean="0"/>
              <a:t>Xenophon describes them as un armoured hoplites with a wooden tower shield, long thrusting spears and some also had sabres. (Xen, An. 1.8.9)</a:t>
            </a:r>
          </a:p>
          <a:p>
            <a:r>
              <a:rPr lang="en-GB" sz="2800" dirty="0" smtClean="0"/>
              <a:t>They also fought in squares a hundred wide and deep, with locked shields</a:t>
            </a:r>
          </a:p>
          <a:p>
            <a:endParaRPr lang="en-GB" dirty="0"/>
          </a:p>
        </p:txBody>
      </p:sp>
    </p:spTree>
    <p:extLst>
      <p:ext uri="{BB962C8B-B14F-4D97-AF65-F5344CB8AC3E}">
        <p14:creationId xmlns:p14="http://schemas.microsoft.com/office/powerpoint/2010/main" val="3523454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7554" y="893820"/>
            <a:ext cx="8946541" cy="4195481"/>
          </a:xfrm>
        </p:spPr>
        <p:txBody>
          <a:bodyPr>
            <a:noAutofit/>
          </a:bodyPr>
          <a:lstStyle/>
          <a:p>
            <a:r>
              <a:rPr lang="en-GB" sz="2800" dirty="0" smtClean="0"/>
              <a:t>The Persian infantry of the period was no match for this. - 3</a:t>
            </a:r>
          </a:p>
          <a:p>
            <a:r>
              <a:rPr lang="en-GB" sz="2800" dirty="0" smtClean="0"/>
              <a:t>The </a:t>
            </a:r>
            <a:r>
              <a:rPr lang="en-GB" sz="2800" dirty="0" err="1" smtClean="0"/>
              <a:t>Saparabara</a:t>
            </a:r>
            <a:r>
              <a:rPr lang="en-GB" sz="2800" dirty="0" smtClean="0"/>
              <a:t> were light infantry with short thrusting spears and bows</a:t>
            </a:r>
          </a:p>
          <a:p>
            <a:r>
              <a:rPr lang="en-GB" sz="2800" dirty="0" smtClean="0"/>
              <a:t>There was also the crescent shields who had leather shields added, some of which were cut to a crescent to give better vision though this was still no help here</a:t>
            </a:r>
          </a:p>
          <a:p>
            <a:r>
              <a:rPr lang="en-GB" sz="2800" dirty="0" smtClean="0"/>
              <a:t>(Xen An. 6.2.10)</a:t>
            </a:r>
            <a:endParaRPr lang="en-GB" sz="2800" dirty="0"/>
          </a:p>
        </p:txBody>
      </p:sp>
    </p:spTree>
    <p:extLst>
      <p:ext uri="{BB962C8B-B14F-4D97-AF65-F5344CB8AC3E}">
        <p14:creationId xmlns:p14="http://schemas.microsoft.com/office/powerpoint/2010/main" val="1062156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8918" y="1138518"/>
            <a:ext cx="8946541" cy="4195481"/>
          </a:xfrm>
        </p:spPr>
        <p:txBody>
          <a:bodyPr>
            <a:normAutofit/>
          </a:bodyPr>
          <a:lstStyle/>
          <a:p>
            <a:r>
              <a:rPr lang="en-GB" sz="2800" dirty="0" smtClean="0"/>
              <a:t>Cornelius Nepos gives us a figure that </a:t>
            </a:r>
            <a:r>
              <a:rPr lang="en-GB" sz="2800" dirty="0" err="1" smtClean="0"/>
              <a:t>Iphikrates</a:t>
            </a:r>
            <a:r>
              <a:rPr lang="en-GB" sz="2800" dirty="0" smtClean="0"/>
              <a:t> commanded 12,000 mercenaries (2.2.4)</a:t>
            </a:r>
          </a:p>
          <a:p>
            <a:r>
              <a:rPr lang="en-GB" sz="2800" dirty="0" smtClean="0"/>
              <a:t>When compared to the 20,000 given by Diodorus we can arguably say that there were 8,000 hoplites and 12,000 peltasts</a:t>
            </a:r>
          </a:p>
          <a:p>
            <a:r>
              <a:rPr lang="en-GB" sz="2800" dirty="0" smtClean="0"/>
              <a:t>Peltasts were not of any use fighting the Egyptians because of the tower shields and thus </a:t>
            </a:r>
            <a:r>
              <a:rPr lang="en-GB" sz="2800" dirty="0" err="1" smtClean="0"/>
              <a:t>Iphikrates</a:t>
            </a:r>
            <a:r>
              <a:rPr lang="en-GB" sz="2800" dirty="0" smtClean="0"/>
              <a:t> needed to reform the bulk of his army in order to make them effective - 4</a:t>
            </a:r>
            <a:endParaRPr lang="en-GB" sz="2800" dirty="0"/>
          </a:p>
        </p:txBody>
      </p:sp>
    </p:spTree>
    <p:extLst>
      <p:ext uri="{BB962C8B-B14F-4D97-AF65-F5344CB8AC3E}">
        <p14:creationId xmlns:p14="http://schemas.microsoft.com/office/powerpoint/2010/main" val="3415751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were the reforms?</a:t>
            </a:r>
            <a:endParaRPr lang="en-GB" dirty="0"/>
          </a:p>
        </p:txBody>
      </p:sp>
      <p:sp>
        <p:nvSpPr>
          <p:cNvPr id="3" name="Content Placeholder 2"/>
          <p:cNvSpPr>
            <a:spLocks noGrp="1"/>
          </p:cNvSpPr>
          <p:nvPr>
            <p:ph idx="1"/>
          </p:nvPr>
        </p:nvSpPr>
        <p:spPr/>
        <p:txBody>
          <a:bodyPr>
            <a:noAutofit/>
          </a:bodyPr>
          <a:lstStyle/>
          <a:p>
            <a:r>
              <a:rPr lang="en-GB" sz="2400" dirty="0" smtClean="0"/>
              <a:t>Nepos tells us in book 1 of his life of </a:t>
            </a:r>
            <a:r>
              <a:rPr lang="en-GB" sz="2400" dirty="0" err="1" smtClean="0"/>
              <a:t>Iphikrates</a:t>
            </a:r>
            <a:r>
              <a:rPr lang="en-GB" sz="2400" dirty="0" smtClean="0"/>
              <a:t> that they:</a:t>
            </a:r>
          </a:p>
          <a:p>
            <a:r>
              <a:rPr lang="en-GB" sz="2400" dirty="0" smtClean="0"/>
              <a:t>Replaced their large round shields with the Pelte </a:t>
            </a:r>
          </a:p>
          <a:p>
            <a:r>
              <a:rPr lang="en-GB" sz="2400" dirty="0" smtClean="0"/>
              <a:t>Doubled the length of their spears (referring to those used by Hoplites) and increased the length of the swords</a:t>
            </a:r>
          </a:p>
          <a:p>
            <a:r>
              <a:rPr lang="en-GB" sz="2400" dirty="0" smtClean="0"/>
              <a:t>The Armour was also changed from bronze to Linen</a:t>
            </a:r>
          </a:p>
          <a:p>
            <a:r>
              <a:rPr lang="en-GB" sz="2400" dirty="0" smtClean="0"/>
              <a:t>Nepos. 2.5.1</a:t>
            </a:r>
            <a:endParaRPr lang="en-GB" sz="2400" dirty="0"/>
          </a:p>
        </p:txBody>
      </p:sp>
    </p:spTree>
    <p:extLst>
      <p:ext uri="{BB962C8B-B14F-4D97-AF65-F5344CB8AC3E}">
        <p14:creationId xmlns:p14="http://schemas.microsoft.com/office/powerpoint/2010/main" val="3093063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7707" y="1408975"/>
            <a:ext cx="8946541" cy="4195481"/>
          </a:xfrm>
        </p:spPr>
        <p:txBody>
          <a:bodyPr>
            <a:normAutofit/>
          </a:bodyPr>
          <a:lstStyle/>
          <a:p>
            <a:r>
              <a:rPr lang="en-GB" sz="2400" dirty="0" smtClean="0"/>
              <a:t>Diodorus on the other hand tells us much the same, as they seemingly used the same source</a:t>
            </a:r>
          </a:p>
          <a:p>
            <a:r>
              <a:rPr lang="en-GB" sz="2400" dirty="0" smtClean="0"/>
              <a:t>However he adds one important detail, that the soldiers converting were hoplites (</a:t>
            </a:r>
            <a:r>
              <a:rPr lang="en-GB" sz="2400" dirty="0" err="1" smtClean="0"/>
              <a:t>Diod</a:t>
            </a:r>
            <a:r>
              <a:rPr lang="en-GB" sz="2400" dirty="0" smtClean="0"/>
              <a:t>. 15.44)</a:t>
            </a:r>
          </a:p>
          <a:p>
            <a:r>
              <a:rPr lang="en-GB" sz="2400" dirty="0" smtClean="0"/>
              <a:t>He also tells us that the newer </a:t>
            </a:r>
            <a:r>
              <a:rPr lang="en-GB" sz="2400" dirty="0" err="1" smtClean="0"/>
              <a:t>pelte</a:t>
            </a:r>
            <a:r>
              <a:rPr lang="en-GB" sz="2400" dirty="0" smtClean="0"/>
              <a:t> shields were the same size as the hoplites old shields but were lighter </a:t>
            </a:r>
          </a:p>
          <a:p>
            <a:r>
              <a:rPr lang="en-GB" sz="2400" dirty="0" smtClean="0"/>
              <a:t>Both sources draw the same conclusion, that the reforms made the equipment lighter allowing the troops to move about the battlefield more easily whilst maintaining a similar level of protection through use of longer spears</a:t>
            </a:r>
            <a:endParaRPr lang="en-GB" sz="2400" dirty="0"/>
          </a:p>
        </p:txBody>
      </p:sp>
    </p:spTree>
    <p:extLst>
      <p:ext uri="{BB962C8B-B14F-4D97-AF65-F5344CB8AC3E}">
        <p14:creationId xmlns:p14="http://schemas.microsoft.com/office/powerpoint/2010/main" val="183451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Successful were they?</a:t>
            </a:r>
            <a:endParaRPr lang="en-GB" dirty="0"/>
          </a:p>
        </p:txBody>
      </p:sp>
      <p:sp>
        <p:nvSpPr>
          <p:cNvPr id="3" name="Content Placeholder 2"/>
          <p:cNvSpPr>
            <a:spLocks noGrp="1"/>
          </p:cNvSpPr>
          <p:nvPr>
            <p:ph idx="1"/>
          </p:nvPr>
        </p:nvSpPr>
        <p:spPr>
          <a:xfrm>
            <a:off x="1104293" y="1524884"/>
            <a:ext cx="8946541" cy="4195481"/>
          </a:xfrm>
        </p:spPr>
        <p:txBody>
          <a:bodyPr>
            <a:noAutofit/>
          </a:bodyPr>
          <a:lstStyle/>
          <a:p>
            <a:r>
              <a:rPr lang="en-GB" sz="2400" dirty="0" smtClean="0"/>
              <a:t>The Persians Eventually retreated from the Second Egyptian Expedition due to a break down in leader ship.</a:t>
            </a:r>
          </a:p>
          <a:p>
            <a:r>
              <a:rPr lang="en-GB" sz="2400" dirty="0" smtClean="0"/>
              <a:t>Pharnabazus believed Iphicrates aimed to make himself master of Egypt and so failed to follow his advice to take Memphis.</a:t>
            </a:r>
          </a:p>
          <a:p>
            <a:r>
              <a:rPr lang="en-GB" sz="2400" dirty="0" smtClean="0"/>
              <a:t>Due to this, the Nile flooding and a large Egyptian army being levied to meet them, Pharnabazus ordered the retreat.</a:t>
            </a:r>
          </a:p>
          <a:p>
            <a:r>
              <a:rPr lang="en-GB" sz="2400" dirty="0" smtClean="0"/>
              <a:t>Despite this however we are told that in a small group of 3,000 soldiers lead by Iphicrates defeated a local Egyptian force at the mouth of the Mendesian Mouth. </a:t>
            </a:r>
            <a:endParaRPr lang="en-GB" sz="2400" dirty="0"/>
          </a:p>
          <a:p>
            <a:r>
              <a:rPr lang="en-GB" sz="2400" dirty="0" err="1" smtClean="0"/>
              <a:t>Diod</a:t>
            </a:r>
            <a:r>
              <a:rPr lang="en-GB" sz="2400" dirty="0" smtClean="0"/>
              <a:t>. 15.41-43.5</a:t>
            </a:r>
            <a:endParaRPr lang="en-GB" sz="2400" dirty="0"/>
          </a:p>
        </p:txBody>
      </p:sp>
    </p:spTree>
    <p:extLst>
      <p:ext uri="{BB962C8B-B14F-4D97-AF65-F5344CB8AC3E}">
        <p14:creationId xmlns:p14="http://schemas.microsoft.com/office/powerpoint/2010/main" val="3508827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1796" y="1138518"/>
            <a:ext cx="8946541" cy="4195481"/>
          </a:xfrm>
        </p:spPr>
        <p:txBody>
          <a:bodyPr>
            <a:normAutofit/>
          </a:bodyPr>
          <a:lstStyle/>
          <a:p>
            <a:r>
              <a:rPr lang="en-GB" sz="2400" dirty="0" smtClean="0"/>
              <a:t>We are not given an example of a clear pitched battle during this campaign.</a:t>
            </a:r>
          </a:p>
          <a:p>
            <a:r>
              <a:rPr lang="en-GB" sz="2400" dirty="0" smtClean="0"/>
              <a:t>This means we cannot exactly give a reasonable account of how effective these reforms were.</a:t>
            </a:r>
          </a:p>
          <a:p>
            <a:r>
              <a:rPr lang="en-GB" sz="2400" dirty="0" smtClean="0"/>
              <a:t>There is the fight against ‘local Egyptian forces’ but this doesn’t tell us what the Egyptians used, nor does it tell us what the Achaemenid army of 3,000 consisted of.</a:t>
            </a:r>
          </a:p>
          <a:p>
            <a:r>
              <a:rPr lang="en-GB" sz="2400" dirty="0" smtClean="0"/>
              <a:t>There is no way to tell if they were successful, not till late on at least, when these ideals are taken up by the Macedonians. - 5</a:t>
            </a:r>
          </a:p>
          <a:p>
            <a:pPr marL="0" indent="0">
              <a:buNone/>
            </a:pPr>
            <a:endParaRPr lang="en-GB" sz="2400" dirty="0"/>
          </a:p>
        </p:txBody>
      </p:sp>
    </p:spTree>
    <p:extLst>
      <p:ext uri="{BB962C8B-B14F-4D97-AF65-F5344CB8AC3E}">
        <p14:creationId xmlns:p14="http://schemas.microsoft.com/office/powerpoint/2010/main" val="2162084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solders were reformed?</a:t>
            </a:r>
            <a:endParaRPr lang="en-GB" dirty="0"/>
          </a:p>
        </p:txBody>
      </p:sp>
      <p:sp>
        <p:nvSpPr>
          <p:cNvPr id="3" name="Content Placeholder 2"/>
          <p:cNvSpPr>
            <a:spLocks noGrp="1"/>
          </p:cNvSpPr>
          <p:nvPr>
            <p:ph idx="1"/>
          </p:nvPr>
        </p:nvSpPr>
        <p:spPr/>
        <p:txBody>
          <a:bodyPr>
            <a:normAutofit/>
          </a:bodyPr>
          <a:lstStyle/>
          <a:p>
            <a:r>
              <a:rPr lang="en-GB" sz="2400" dirty="0" smtClean="0"/>
              <a:t>There are three arguments made about the class of soldiers that was reformed into the Iphiktreteans.</a:t>
            </a:r>
            <a:endParaRPr lang="en-GB" sz="2400" dirty="0"/>
          </a:p>
          <a:p>
            <a:r>
              <a:rPr lang="en-GB" sz="2400" dirty="0" smtClean="0"/>
              <a:t>These are:</a:t>
            </a:r>
          </a:p>
          <a:p>
            <a:r>
              <a:rPr lang="en-GB" sz="2400" dirty="0" smtClean="0"/>
              <a:t>Peltasts</a:t>
            </a:r>
          </a:p>
          <a:p>
            <a:r>
              <a:rPr lang="en-GB" sz="2400" dirty="0" smtClean="0"/>
              <a:t>Hoplites</a:t>
            </a:r>
          </a:p>
          <a:p>
            <a:r>
              <a:rPr lang="en-GB" sz="2400" dirty="0" smtClean="0"/>
              <a:t>Marine class Hoplites</a:t>
            </a:r>
          </a:p>
          <a:p>
            <a:r>
              <a:rPr lang="en-GB" sz="2400" dirty="0" smtClean="0"/>
              <a:t>This section seeks to look at which one is the more likely source for these</a:t>
            </a:r>
          </a:p>
        </p:txBody>
      </p:sp>
    </p:spTree>
    <p:extLst>
      <p:ext uri="{BB962C8B-B14F-4D97-AF65-F5344CB8AC3E}">
        <p14:creationId xmlns:p14="http://schemas.microsoft.com/office/powerpoint/2010/main" val="3951496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Reformed Peltasts</a:t>
            </a:r>
            <a:endParaRPr lang="en-GB" dirty="0"/>
          </a:p>
        </p:txBody>
      </p:sp>
      <p:sp>
        <p:nvSpPr>
          <p:cNvPr id="3" name="Content Placeholder 2"/>
          <p:cNvSpPr>
            <a:spLocks noGrp="1"/>
          </p:cNvSpPr>
          <p:nvPr>
            <p:ph idx="1"/>
          </p:nvPr>
        </p:nvSpPr>
        <p:spPr>
          <a:xfrm>
            <a:off x="1104293" y="1576399"/>
            <a:ext cx="8946541" cy="4195481"/>
          </a:xfrm>
        </p:spPr>
        <p:txBody>
          <a:bodyPr>
            <a:noAutofit/>
          </a:bodyPr>
          <a:lstStyle/>
          <a:p>
            <a:r>
              <a:rPr lang="en-GB" sz="2400" dirty="0" smtClean="0"/>
              <a:t>This case is made based upon the naming of the troops.</a:t>
            </a:r>
          </a:p>
          <a:p>
            <a:r>
              <a:rPr lang="en-GB" sz="2400" dirty="0"/>
              <a:t>T</a:t>
            </a:r>
            <a:r>
              <a:rPr lang="en-GB" sz="2400" dirty="0" smtClean="0"/>
              <a:t>he </a:t>
            </a:r>
            <a:r>
              <a:rPr lang="en-GB" sz="2400" dirty="0"/>
              <a:t>name Peltast is used often when describing these troops because of the Pelte Shield.</a:t>
            </a:r>
          </a:p>
          <a:p>
            <a:r>
              <a:rPr lang="en-GB" sz="2400" dirty="0"/>
              <a:t>Which while literally is accurate unfortunately adds a concept to these troops that they could act as skirmishers.</a:t>
            </a:r>
          </a:p>
          <a:p>
            <a:r>
              <a:rPr lang="en-GB" sz="2400" dirty="0"/>
              <a:t>Though the way they are described makes this </a:t>
            </a:r>
            <a:r>
              <a:rPr lang="en-GB" sz="2400" dirty="0" smtClean="0"/>
              <a:t>impossible.</a:t>
            </a:r>
          </a:p>
          <a:p>
            <a:r>
              <a:rPr lang="en-GB" sz="2400" dirty="0" smtClean="0"/>
              <a:t>This argument is also based on the case that ‘Hoplites’ continued to have been kitted out the same way after these reforms. - 6</a:t>
            </a:r>
            <a:endParaRPr lang="en-GB" sz="2400" dirty="0"/>
          </a:p>
        </p:txBody>
      </p:sp>
    </p:spTree>
    <p:extLst>
      <p:ext uri="{BB962C8B-B14F-4D97-AF65-F5344CB8AC3E}">
        <p14:creationId xmlns:p14="http://schemas.microsoft.com/office/powerpoint/2010/main" val="2027724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Reformed Hoplites</a:t>
            </a:r>
            <a:endParaRPr lang="en-GB" dirty="0"/>
          </a:p>
        </p:txBody>
      </p:sp>
      <p:sp>
        <p:nvSpPr>
          <p:cNvPr id="3" name="Content Placeholder 2"/>
          <p:cNvSpPr>
            <a:spLocks noGrp="1"/>
          </p:cNvSpPr>
          <p:nvPr>
            <p:ph idx="1"/>
          </p:nvPr>
        </p:nvSpPr>
        <p:spPr>
          <a:xfrm>
            <a:off x="1104293" y="1743825"/>
            <a:ext cx="8946541" cy="4195481"/>
          </a:xfrm>
        </p:spPr>
        <p:txBody>
          <a:bodyPr>
            <a:noAutofit/>
          </a:bodyPr>
          <a:lstStyle/>
          <a:p>
            <a:r>
              <a:rPr lang="en-GB" sz="2400" dirty="0" smtClean="0"/>
              <a:t>This argument is grounded in the Use of Diodorus and </a:t>
            </a:r>
            <a:r>
              <a:rPr lang="en-GB" sz="2400" dirty="0" err="1" smtClean="0"/>
              <a:t>Neopos</a:t>
            </a:r>
            <a:r>
              <a:rPr lang="en-GB" sz="2400" dirty="0" smtClean="0"/>
              <a:t>’ use of the word Hoplite.</a:t>
            </a:r>
          </a:p>
          <a:p>
            <a:r>
              <a:rPr lang="en-GB" sz="2400" dirty="0" smtClean="0"/>
              <a:t>In both texts they use the word ‘hoplite’ when referring to the new troop type created by </a:t>
            </a:r>
            <a:r>
              <a:rPr lang="en-GB" sz="2400" dirty="0" err="1" smtClean="0"/>
              <a:t>Iphikrates</a:t>
            </a:r>
            <a:r>
              <a:rPr lang="en-GB" sz="2400" dirty="0" smtClean="0"/>
              <a:t> as previously mentioned.</a:t>
            </a:r>
          </a:p>
          <a:p>
            <a:r>
              <a:rPr lang="en-GB" sz="2400" dirty="0" smtClean="0"/>
              <a:t>Another part of this is that Diodorus mentions that the Pelte Shield used in the conversion is the same (or similar) shield to the Hoplon that is replaced. (</a:t>
            </a:r>
            <a:r>
              <a:rPr lang="en-GB" sz="2400" dirty="0" err="1" smtClean="0"/>
              <a:t>Diod</a:t>
            </a:r>
            <a:r>
              <a:rPr lang="en-GB" sz="2400" dirty="0" smtClean="0"/>
              <a:t>. 15.44.2-4)</a:t>
            </a:r>
          </a:p>
          <a:p>
            <a:r>
              <a:rPr lang="en-GB" sz="2400" dirty="0" smtClean="0"/>
              <a:t>This could refer to a shield used by the Persian </a:t>
            </a:r>
            <a:r>
              <a:rPr lang="en-GB" sz="2400" dirty="0" err="1" smtClean="0"/>
              <a:t>Takabara</a:t>
            </a:r>
            <a:r>
              <a:rPr lang="en-GB" sz="2400" dirty="0" smtClean="0"/>
              <a:t> (imitation Hoplites). - 7</a:t>
            </a:r>
            <a:endParaRPr lang="en-GB" sz="2400" dirty="0"/>
          </a:p>
        </p:txBody>
      </p:sp>
    </p:spTree>
    <p:extLst>
      <p:ext uri="{BB962C8B-B14F-4D97-AF65-F5344CB8AC3E}">
        <p14:creationId xmlns:p14="http://schemas.microsoft.com/office/powerpoint/2010/main" val="14517373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5694" y="3992451"/>
            <a:ext cx="6025145" cy="1519707"/>
          </a:xfrm>
        </p:spPr>
        <p:txBody>
          <a:bodyPr/>
          <a:lstStyle/>
          <a:p>
            <a:r>
              <a:rPr lang="en-GB" sz="1600" dirty="0" smtClean="0"/>
              <a:t>Louvre (G 571): Photograph documentation, </a:t>
            </a:r>
            <a:r>
              <a:rPr lang="en-GB" sz="1600" dirty="0" err="1" smtClean="0"/>
              <a:t>Photographique</a:t>
            </a:r>
            <a:r>
              <a:rPr lang="en-GB" sz="1600" dirty="0" smtClean="0"/>
              <a:t> de Reunion des </a:t>
            </a:r>
            <a:r>
              <a:rPr lang="en-GB" sz="1600" dirty="0" err="1" smtClean="0"/>
              <a:t>Musees</a:t>
            </a:r>
            <a:r>
              <a:rPr lang="en-GB" sz="1600" dirty="0" smtClean="0"/>
              <a:t> </a:t>
            </a:r>
            <a:r>
              <a:rPr lang="en-GB" sz="1600" dirty="0" err="1" smtClean="0"/>
              <a:t>Nationaux</a:t>
            </a:r>
            <a:r>
              <a:rPr lang="en-GB" sz="1600" dirty="0" smtClean="0"/>
              <a:t> </a:t>
            </a:r>
            <a:br>
              <a:rPr lang="en-GB" sz="1600" dirty="0" smtClean="0"/>
            </a:br>
            <a:r>
              <a:rPr lang="en-GB" sz="1600" dirty="0"/>
              <a:t/>
            </a:r>
            <a:br>
              <a:rPr lang="en-GB" sz="1600" dirty="0"/>
            </a:br>
            <a:r>
              <a:rPr lang="en-GB" sz="1600" dirty="0" smtClean="0"/>
              <a:t>-8</a:t>
            </a:r>
            <a:endParaRPr lang="en-GB" sz="1600" dirty="0"/>
          </a:p>
        </p:txBody>
      </p:sp>
      <p:pic>
        <p:nvPicPr>
          <p:cNvPr id="4" name="Content Placeholder 3"/>
          <p:cNvPicPr>
            <a:picLocks noGrp="1" noChangeAspect="1"/>
          </p:cNvPicPr>
          <p:nvPr>
            <p:ph idx="1"/>
          </p:nvPr>
        </p:nvPicPr>
        <p:blipFill>
          <a:blip r:embed="rId2"/>
          <a:stretch>
            <a:fillRect/>
          </a:stretch>
        </p:blipFill>
        <p:spPr>
          <a:xfrm>
            <a:off x="605307" y="512362"/>
            <a:ext cx="5573936" cy="5195126"/>
          </a:xfrm>
          <a:prstGeom prst="rect">
            <a:avLst/>
          </a:prstGeom>
        </p:spPr>
      </p:pic>
    </p:spTree>
    <p:extLst>
      <p:ext uri="{BB962C8B-B14F-4D97-AF65-F5344CB8AC3E}">
        <p14:creationId xmlns:p14="http://schemas.microsoft.com/office/powerpoint/2010/main" val="41400210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3312" y="958213"/>
            <a:ext cx="8946541" cy="4195481"/>
          </a:xfrm>
        </p:spPr>
        <p:txBody>
          <a:bodyPr/>
          <a:lstStyle/>
          <a:p>
            <a:r>
              <a:rPr lang="en-GB" sz="2400" dirty="0" smtClean="0"/>
              <a:t>This idea Put forward by N. </a:t>
            </a:r>
            <a:r>
              <a:rPr lang="en-GB" sz="2400" dirty="0" err="1" smtClean="0"/>
              <a:t>Sekunda</a:t>
            </a:r>
            <a:r>
              <a:rPr lang="en-GB" sz="2400" dirty="0" smtClean="0"/>
              <a:t> explains this confusion over shield size as the Greeks didn’t have a name for the Persian shield, and so referred to it as a Pelte. - 9</a:t>
            </a:r>
          </a:p>
          <a:p>
            <a:r>
              <a:rPr lang="en-GB" sz="2400" dirty="0" smtClean="0"/>
              <a:t>This however doesn’t allow for the supposed 12 ft. spears used by the Iphiktreteans because the shield was held in the hand and couldn’t be arm mounted like the Pelte</a:t>
            </a:r>
            <a:r>
              <a:rPr lang="en-GB" dirty="0" smtClean="0"/>
              <a:t>.</a:t>
            </a:r>
          </a:p>
          <a:p>
            <a:r>
              <a:rPr lang="en-GB" sz="2400" dirty="0" smtClean="0"/>
              <a:t>This also doesn’t give a good response to the problem of having too many peltasts to fight the Egyptian heavy infantry </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3404704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Reformed Marine Hoplites</a:t>
            </a:r>
            <a:endParaRPr lang="en-GB" dirty="0"/>
          </a:p>
        </p:txBody>
      </p:sp>
      <p:sp>
        <p:nvSpPr>
          <p:cNvPr id="3" name="Content Placeholder 2"/>
          <p:cNvSpPr>
            <a:spLocks noGrp="1"/>
          </p:cNvSpPr>
          <p:nvPr>
            <p:ph idx="1"/>
          </p:nvPr>
        </p:nvSpPr>
        <p:spPr>
          <a:xfrm>
            <a:off x="1104293" y="1152983"/>
            <a:ext cx="8946541" cy="4195481"/>
          </a:xfrm>
        </p:spPr>
        <p:txBody>
          <a:bodyPr>
            <a:noAutofit/>
          </a:bodyPr>
          <a:lstStyle/>
          <a:p>
            <a:r>
              <a:rPr lang="en-GB" sz="2400" dirty="0" smtClean="0"/>
              <a:t>This argument takes into account </a:t>
            </a:r>
            <a:r>
              <a:rPr lang="en-GB" sz="2400" dirty="0" err="1" smtClean="0"/>
              <a:t>Iphikrates</a:t>
            </a:r>
            <a:r>
              <a:rPr lang="en-GB" sz="2400" dirty="0" smtClean="0"/>
              <a:t>’ role as General in Athens upon his return from Persia.</a:t>
            </a:r>
          </a:p>
          <a:p>
            <a:r>
              <a:rPr lang="en-GB" sz="2400" dirty="0" smtClean="0"/>
              <a:t>Upon his return he began reforming the Athenian Marines very quickly into a similar form as that of the Iphiktreteans. -10</a:t>
            </a:r>
          </a:p>
          <a:p>
            <a:r>
              <a:rPr lang="en-GB" sz="2400" dirty="0" smtClean="0"/>
              <a:t>This can be used to retroactively explain the reforms as Athens still used Hoplites as marines in 374BC </a:t>
            </a:r>
          </a:p>
          <a:p>
            <a:r>
              <a:rPr lang="en-GB" sz="2400" dirty="0" smtClean="0"/>
              <a:t>It would make sense that these reformed troops were the marine hoplites as their kit would have been ineffective in ship on ship combat </a:t>
            </a:r>
          </a:p>
          <a:p>
            <a:r>
              <a:rPr lang="en-GB" sz="2400" dirty="0" smtClean="0"/>
              <a:t>This also explains Diodorus’ and </a:t>
            </a:r>
            <a:r>
              <a:rPr lang="en-GB" sz="2400" dirty="0"/>
              <a:t>N</a:t>
            </a:r>
            <a:r>
              <a:rPr lang="en-GB" sz="2400" dirty="0" smtClean="0"/>
              <a:t>epos’ use of the term Hoplite and the fact that there were still ‘standard’ hoplites around until the end of the Hellenistic period.</a:t>
            </a:r>
          </a:p>
          <a:p>
            <a:endParaRPr lang="en-GB" sz="1400" dirty="0"/>
          </a:p>
        </p:txBody>
      </p:sp>
    </p:spTree>
    <p:extLst>
      <p:ext uri="{BB962C8B-B14F-4D97-AF65-F5344CB8AC3E}">
        <p14:creationId xmlns:p14="http://schemas.microsoft.com/office/powerpoint/2010/main" val="8149787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t>It would make sense that these reformed troops were the marine hoplites as their kit would have been ineffective in ship on ship </a:t>
            </a:r>
            <a:r>
              <a:rPr lang="en-GB" sz="2400" dirty="0" smtClean="0"/>
              <a:t>combat. - 11</a:t>
            </a:r>
            <a:endParaRPr lang="en-GB" sz="2400" dirty="0"/>
          </a:p>
          <a:p>
            <a:r>
              <a:rPr lang="en-GB" sz="2400" dirty="0"/>
              <a:t>By comparison the iphiktretean kit would have been of more use.</a:t>
            </a:r>
          </a:p>
          <a:p>
            <a:r>
              <a:rPr lang="en-GB" sz="2400" dirty="0"/>
              <a:t>This also explains Diodorus’ and Nepos’ use of the term Hoplite and the fact that there were still ‘standard’ hoplites around until the end of the Hellenistic period.</a:t>
            </a:r>
          </a:p>
          <a:p>
            <a:endParaRPr lang="en-GB" dirty="0"/>
          </a:p>
        </p:txBody>
      </p:sp>
    </p:spTree>
    <p:extLst>
      <p:ext uri="{BB962C8B-B14F-4D97-AF65-F5344CB8AC3E}">
        <p14:creationId xmlns:p14="http://schemas.microsoft.com/office/powerpoint/2010/main" val="34502217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Could these soldiers be classed as Hoplites?</a:t>
            </a:r>
          </a:p>
        </p:txBody>
      </p:sp>
      <p:sp>
        <p:nvSpPr>
          <p:cNvPr id="3" name="Content Placeholder 2"/>
          <p:cNvSpPr>
            <a:spLocks noGrp="1"/>
          </p:cNvSpPr>
          <p:nvPr>
            <p:ph idx="1"/>
          </p:nvPr>
        </p:nvSpPr>
        <p:spPr/>
        <p:txBody>
          <a:bodyPr/>
          <a:lstStyle/>
          <a:p>
            <a:r>
              <a:rPr lang="en-GB" dirty="0" smtClean="0"/>
              <a:t>Regardless of who was reformed it is unlikely that these troops should be classed as hoplites </a:t>
            </a:r>
          </a:p>
          <a:p>
            <a:r>
              <a:rPr lang="en-GB" dirty="0" smtClean="0"/>
              <a:t>According to Diodorus the solders began to refer to themselves as Peltasts rather than Hoplites. (</a:t>
            </a:r>
            <a:r>
              <a:rPr lang="en-GB" dirty="0" err="1" smtClean="0"/>
              <a:t>Diod</a:t>
            </a:r>
            <a:r>
              <a:rPr lang="en-GB" dirty="0" smtClean="0"/>
              <a:t>. 15.44.3)</a:t>
            </a:r>
          </a:p>
          <a:p>
            <a:r>
              <a:rPr lang="en-GB" dirty="0" smtClean="0"/>
              <a:t>Not only this a hoplite is defined as a soldier carrying an 8ft. Thrusting spear and a Hoplon round shield. - 12</a:t>
            </a:r>
          </a:p>
          <a:p>
            <a:r>
              <a:rPr lang="en-GB" dirty="0" smtClean="0"/>
              <a:t>In both cases the Iphiktreteans do not match the description of the Hoplite after the reforms.</a:t>
            </a:r>
            <a:endParaRPr lang="en-GB" dirty="0"/>
          </a:p>
        </p:txBody>
      </p:sp>
    </p:spTree>
    <p:extLst>
      <p:ext uri="{BB962C8B-B14F-4D97-AF65-F5344CB8AC3E}">
        <p14:creationId xmlns:p14="http://schemas.microsoft.com/office/powerpoint/2010/main" val="328379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r>
              <a:rPr lang="en-GB" sz="2400" dirty="0" smtClean="0"/>
              <a:t>The reforms were brought about due to the need to increase the number of troops that would have been useful against the Egyptian troops with Tower Shields</a:t>
            </a:r>
          </a:p>
          <a:p>
            <a:r>
              <a:rPr lang="en-GB" sz="2400" dirty="0" smtClean="0"/>
              <a:t>We cannot determine weather they were effective or not in their campaign due to the lack of any details of any battles</a:t>
            </a:r>
          </a:p>
          <a:p>
            <a:r>
              <a:rPr lang="en-GB" sz="2400" dirty="0" smtClean="0"/>
              <a:t>However we can assume a positive outlook on their effectiveness as the ideals of the reform were embodied in the Macedonian reforms under Philip II</a:t>
            </a:r>
          </a:p>
          <a:p>
            <a:pPr marL="0" indent="0">
              <a:buNone/>
            </a:pPr>
            <a:endParaRPr lang="en-GB" dirty="0"/>
          </a:p>
        </p:txBody>
      </p:sp>
    </p:spTree>
    <p:extLst>
      <p:ext uri="{BB962C8B-B14F-4D97-AF65-F5344CB8AC3E}">
        <p14:creationId xmlns:p14="http://schemas.microsoft.com/office/powerpoint/2010/main" val="2831849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4219" y="1486248"/>
            <a:ext cx="8946541" cy="4195481"/>
          </a:xfrm>
        </p:spPr>
        <p:txBody>
          <a:bodyPr>
            <a:normAutofit lnSpcReduction="10000"/>
          </a:bodyPr>
          <a:lstStyle/>
          <a:p>
            <a:r>
              <a:rPr lang="en-GB" sz="2400" dirty="0" smtClean="0"/>
              <a:t>With regards to which troops were reformed, its most likely that they were Marines as the reforms would also have benefited the Athenian Marines, though because they were not very numerous it is reasonable to assume some peltasts were used as well</a:t>
            </a:r>
          </a:p>
          <a:p>
            <a:r>
              <a:rPr lang="en-GB" sz="2400" dirty="0" smtClean="0"/>
              <a:t>And as mentioned previously, since they no longer match the description of a Hoplite and we are told they stopped referring to themselves as Hoplites it seems to make the point that they are no longer able to be considered Hoplites.</a:t>
            </a:r>
          </a:p>
          <a:p>
            <a:pPr marL="0" indent="0">
              <a:buNone/>
            </a:pPr>
            <a:r>
              <a:rPr lang="en-GB" dirty="0" smtClean="0"/>
              <a:t> </a:t>
            </a:r>
            <a:endParaRPr lang="en-GB" dirty="0"/>
          </a:p>
        </p:txBody>
      </p:sp>
    </p:spTree>
    <p:extLst>
      <p:ext uri="{BB962C8B-B14F-4D97-AF65-F5344CB8AC3E}">
        <p14:creationId xmlns:p14="http://schemas.microsoft.com/office/powerpoint/2010/main" val="3637173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104293" y="2052918"/>
            <a:ext cx="8946541" cy="4195481"/>
          </a:xfrm>
        </p:spPr>
        <p:txBody>
          <a:bodyPr>
            <a:normAutofit fontScale="62500" lnSpcReduction="20000"/>
          </a:bodyPr>
          <a:lstStyle/>
          <a:p>
            <a:r>
              <a:rPr lang="en-GB" dirty="0" smtClean="0"/>
              <a:t>1 – N. </a:t>
            </a:r>
            <a:r>
              <a:rPr lang="en-GB" dirty="0" err="1" smtClean="0"/>
              <a:t>Sekunda</a:t>
            </a:r>
            <a:r>
              <a:rPr lang="en-GB" dirty="0" smtClean="0"/>
              <a:t>, the Chronology of the Iphiktretean Peltast Reform: </a:t>
            </a:r>
            <a:r>
              <a:rPr lang="en-GB" i="1" dirty="0" err="1" smtClean="0"/>
              <a:t>Iphikrates</a:t>
            </a:r>
            <a:r>
              <a:rPr lang="en-GB" i="1" dirty="0" smtClean="0"/>
              <a:t>, Peltasts and </a:t>
            </a:r>
            <a:r>
              <a:rPr lang="en-GB" i="1" dirty="0" err="1" smtClean="0"/>
              <a:t>Lechaeum</a:t>
            </a:r>
            <a:r>
              <a:rPr lang="en-GB" dirty="0" smtClean="0"/>
              <a:t>, Ed. B. </a:t>
            </a:r>
            <a:r>
              <a:rPr lang="en-GB" dirty="0" err="1" smtClean="0"/>
              <a:t>Burliga</a:t>
            </a:r>
            <a:r>
              <a:rPr lang="en-GB" dirty="0" smtClean="0"/>
              <a:t> and N. </a:t>
            </a:r>
            <a:r>
              <a:rPr lang="en-GB" dirty="0" err="1" smtClean="0"/>
              <a:t>Sekunda</a:t>
            </a:r>
            <a:r>
              <a:rPr lang="en-GB" dirty="0" smtClean="0"/>
              <a:t> (Gdansk, Gdansk University Department of Mediterranean Archaeology, 2014). P.126</a:t>
            </a:r>
          </a:p>
          <a:p>
            <a:r>
              <a:rPr lang="en-GB" dirty="0" smtClean="0"/>
              <a:t>2 – Ibid., P.129</a:t>
            </a:r>
          </a:p>
          <a:p>
            <a:r>
              <a:rPr lang="en-GB" dirty="0" smtClean="0"/>
              <a:t>3 – Ibid., P.128</a:t>
            </a:r>
          </a:p>
          <a:p>
            <a:r>
              <a:rPr lang="en-GB" dirty="0" smtClean="0"/>
              <a:t>4 – J. Anderson, </a:t>
            </a:r>
            <a:r>
              <a:rPr lang="en-GB" i="1" dirty="0" smtClean="0"/>
              <a:t>Military Theory and Practice in the Age of Xenophon</a:t>
            </a:r>
            <a:r>
              <a:rPr lang="en-GB" dirty="0" smtClean="0"/>
              <a:t>, (Los Angeles, </a:t>
            </a:r>
            <a:r>
              <a:rPr lang="en-GB" dirty="0" err="1" smtClean="0"/>
              <a:t>Berekly</a:t>
            </a:r>
            <a:r>
              <a:rPr lang="en-GB" dirty="0" smtClean="0"/>
              <a:t>, 1970). P. 130</a:t>
            </a:r>
          </a:p>
          <a:p>
            <a:r>
              <a:rPr lang="en-GB" dirty="0" smtClean="0"/>
              <a:t>5 – W. Pritchett, </a:t>
            </a:r>
            <a:r>
              <a:rPr lang="en-GB" i="1" dirty="0" smtClean="0"/>
              <a:t>The Greek State at war Part 2</a:t>
            </a:r>
            <a:r>
              <a:rPr lang="en-GB" dirty="0" smtClean="0"/>
              <a:t>, (Los Angeles, </a:t>
            </a:r>
            <a:r>
              <a:rPr lang="en-GB" dirty="0" err="1" smtClean="0"/>
              <a:t>Berekly</a:t>
            </a:r>
            <a:r>
              <a:rPr lang="en-GB" dirty="0" smtClean="0"/>
              <a:t>, 1970). P.71</a:t>
            </a:r>
          </a:p>
          <a:p>
            <a:r>
              <a:rPr lang="en-GB" dirty="0" smtClean="0"/>
              <a:t>6 – H. Park, </a:t>
            </a:r>
            <a:r>
              <a:rPr lang="en-GB" i="1" dirty="0" smtClean="0"/>
              <a:t>Greek Mercenary Soldiers from the earliest times to the Battle of </a:t>
            </a:r>
            <a:r>
              <a:rPr lang="en-GB" i="1" dirty="0" err="1" smtClean="0"/>
              <a:t>Ipsus</a:t>
            </a:r>
            <a:r>
              <a:rPr lang="en-GB" dirty="0" smtClean="0"/>
              <a:t>, (Oxford, Clarendon Press, 1993). P.79</a:t>
            </a:r>
          </a:p>
          <a:p>
            <a:r>
              <a:rPr lang="en-GB" dirty="0" smtClean="0"/>
              <a:t>7 </a:t>
            </a:r>
            <a:r>
              <a:rPr lang="en-GB" dirty="0"/>
              <a:t>– N. </a:t>
            </a:r>
            <a:r>
              <a:rPr lang="en-GB" dirty="0" err="1"/>
              <a:t>Sekunda</a:t>
            </a:r>
            <a:r>
              <a:rPr lang="en-GB" dirty="0"/>
              <a:t>, the Chronology of the Iphiktretean Peltast Reform: </a:t>
            </a:r>
            <a:r>
              <a:rPr lang="en-GB" i="1" dirty="0" err="1"/>
              <a:t>Iphikrates</a:t>
            </a:r>
            <a:r>
              <a:rPr lang="en-GB" i="1" dirty="0"/>
              <a:t>, Peltasts and </a:t>
            </a:r>
            <a:r>
              <a:rPr lang="en-GB" i="1" dirty="0" err="1"/>
              <a:t>Lechaeum</a:t>
            </a:r>
            <a:r>
              <a:rPr lang="en-GB" dirty="0"/>
              <a:t>, Ed. B. </a:t>
            </a:r>
            <a:r>
              <a:rPr lang="en-GB" dirty="0" err="1"/>
              <a:t>Burliga</a:t>
            </a:r>
            <a:r>
              <a:rPr lang="en-GB" dirty="0"/>
              <a:t> and N. </a:t>
            </a:r>
            <a:r>
              <a:rPr lang="en-GB" dirty="0" err="1"/>
              <a:t>Sekunda</a:t>
            </a:r>
            <a:r>
              <a:rPr lang="en-GB" dirty="0"/>
              <a:t> (Gdansk, Gdansk University Department of Mediterranean Archaeology, 2014). </a:t>
            </a:r>
            <a:r>
              <a:rPr lang="en-GB" dirty="0" smtClean="0"/>
              <a:t>P.131</a:t>
            </a:r>
          </a:p>
          <a:p>
            <a:r>
              <a:rPr lang="en-GB" dirty="0" smtClean="0"/>
              <a:t>8 – Ibid., P.133</a:t>
            </a:r>
          </a:p>
          <a:p>
            <a:r>
              <a:rPr lang="en-GB" dirty="0" smtClean="0"/>
              <a:t>9 – Ibid., P.132</a:t>
            </a:r>
          </a:p>
          <a:p>
            <a:r>
              <a:rPr lang="en-GB" dirty="0" smtClean="0"/>
              <a:t>10 – L. Ueda-</a:t>
            </a:r>
            <a:r>
              <a:rPr lang="en-GB" dirty="0" err="1" smtClean="0"/>
              <a:t>Sarson</a:t>
            </a:r>
            <a:r>
              <a:rPr lang="en-GB" dirty="0" smtClean="0"/>
              <a:t>, Evolution of Hellenistic Infantry Part 1. </a:t>
            </a:r>
            <a:r>
              <a:rPr lang="en-GB" i="1" dirty="0" smtClean="0"/>
              <a:t>Slingshot</a:t>
            </a:r>
            <a:r>
              <a:rPr lang="en-GB" dirty="0" smtClean="0"/>
              <a:t>, 222: 2002, P.30-36</a:t>
            </a:r>
          </a:p>
          <a:p>
            <a:r>
              <a:rPr lang="en-GB" dirty="0" smtClean="0"/>
              <a:t>11 – Ibid</a:t>
            </a:r>
          </a:p>
          <a:p>
            <a:r>
              <a:rPr lang="en-GB" dirty="0" smtClean="0"/>
              <a:t>12 </a:t>
            </a:r>
            <a:r>
              <a:rPr lang="en-GB" dirty="0"/>
              <a:t>– M. Sage, Warfare in Ancient Greece: A Sourcebook. (London, Routledge,1996). </a:t>
            </a:r>
            <a:r>
              <a:rPr lang="en-GB" dirty="0" smtClean="0"/>
              <a:t>P.81</a:t>
            </a:r>
            <a:endParaRPr lang="en-GB" dirty="0"/>
          </a:p>
          <a:p>
            <a:endParaRPr lang="en-GB" dirty="0"/>
          </a:p>
        </p:txBody>
      </p:sp>
    </p:spTree>
    <p:extLst>
      <p:ext uri="{BB962C8B-B14F-4D97-AF65-F5344CB8AC3E}">
        <p14:creationId xmlns:p14="http://schemas.microsoft.com/office/powerpoint/2010/main" val="3366853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10000"/>
          </a:bodyPr>
          <a:lstStyle/>
          <a:p>
            <a:r>
              <a:rPr lang="en-GB" dirty="0"/>
              <a:t>J. Anderson, Military Theory and Practice in the Age of Xenophon, (Los Angeles, </a:t>
            </a:r>
            <a:r>
              <a:rPr lang="en-GB" dirty="0" err="1"/>
              <a:t>Berekly</a:t>
            </a:r>
            <a:r>
              <a:rPr lang="en-GB" dirty="0"/>
              <a:t>, 1970). </a:t>
            </a:r>
            <a:endParaRPr lang="en-GB" dirty="0" smtClean="0"/>
          </a:p>
          <a:p>
            <a:r>
              <a:rPr lang="en-GB" dirty="0" smtClean="0"/>
              <a:t>M. Sage, </a:t>
            </a:r>
            <a:r>
              <a:rPr lang="en-GB" dirty="0"/>
              <a:t>Warfare in Ancient Greece: A Sourcebook. </a:t>
            </a:r>
            <a:r>
              <a:rPr lang="en-GB" dirty="0" smtClean="0"/>
              <a:t>(London, Routledge,1996). </a:t>
            </a:r>
          </a:p>
          <a:p>
            <a:r>
              <a:rPr lang="en-GB" dirty="0"/>
              <a:t>H. Park, Greek Mercenary Soldiers from the earliest times to the Battle of </a:t>
            </a:r>
            <a:r>
              <a:rPr lang="en-GB" dirty="0" err="1"/>
              <a:t>Ipsus</a:t>
            </a:r>
            <a:r>
              <a:rPr lang="en-GB" dirty="0"/>
              <a:t>, (Oxford, Clarendon Press, 1993). </a:t>
            </a:r>
          </a:p>
          <a:p>
            <a:r>
              <a:rPr lang="en-GB" dirty="0"/>
              <a:t>W. Pritchett, The Greek State at war Part 2, (Los Angeles, </a:t>
            </a:r>
            <a:r>
              <a:rPr lang="en-GB" dirty="0" err="1"/>
              <a:t>Berekly</a:t>
            </a:r>
            <a:r>
              <a:rPr lang="en-GB" dirty="0"/>
              <a:t>, 1970). </a:t>
            </a:r>
            <a:endParaRPr lang="en-GB" dirty="0" smtClean="0"/>
          </a:p>
          <a:p>
            <a:r>
              <a:rPr lang="en-GB" dirty="0"/>
              <a:t>N. </a:t>
            </a:r>
            <a:r>
              <a:rPr lang="en-GB" dirty="0" err="1"/>
              <a:t>Sekunda</a:t>
            </a:r>
            <a:r>
              <a:rPr lang="en-GB" dirty="0"/>
              <a:t>, the Chronology of the Iphiktretean Peltast Reform: </a:t>
            </a:r>
            <a:r>
              <a:rPr lang="en-GB" dirty="0" err="1"/>
              <a:t>Iphikrates</a:t>
            </a:r>
            <a:r>
              <a:rPr lang="en-GB" dirty="0"/>
              <a:t>, Peltasts and </a:t>
            </a:r>
            <a:r>
              <a:rPr lang="en-GB" dirty="0" err="1"/>
              <a:t>Lechaeum</a:t>
            </a:r>
            <a:r>
              <a:rPr lang="en-GB" dirty="0"/>
              <a:t>, Ed. B. </a:t>
            </a:r>
            <a:r>
              <a:rPr lang="en-GB" dirty="0" err="1"/>
              <a:t>Burliga</a:t>
            </a:r>
            <a:r>
              <a:rPr lang="en-GB" dirty="0"/>
              <a:t> and N. </a:t>
            </a:r>
            <a:r>
              <a:rPr lang="en-GB" dirty="0" err="1"/>
              <a:t>Sekunda</a:t>
            </a:r>
            <a:r>
              <a:rPr lang="en-GB" dirty="0"/>
              <a:t> (Gdansk, Gdansk University Department of Mediterranean Archaeology, 2014</a:t>
            </a:r>
            <a:r>
              <a:rPr lang="en-GB" dirty="0" smtClean="0"/>
              <a:t>).</a:t>
            </a:r>
          </a:p>
          <a:p>
            <a:r>
              <a:rPr lang="en-GB" dirty="0"/>
              <a:t>L. Ueda-</a:t>
            </a:r>
            <a:r>
              <a:rPr lang="en-GB" dirty="0" err="1"/>
              <a:t>Sarson</a:t>
            </a:r>
            <a:r>
              <a:rPr lang="en-GB" dirty="0"/>
              <a:t>, Evolution of Hellenistic Infantry Part 1. Slingshot, 222: 2002, P.30-36</a:t>
            </a:r>
          </a:p>
        </p:txBody>
      </p:sp>
    </p:spTree>
    <p:extLst>
      <p:ext uri="{BB962C8B-B14F-4D97-AF65-F5344CB8AC3E}">
        <p14:creationId xmlns:p14="http://schemas.microsoft.com/office/powerpoint/2010/main" val="2643945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a:t>
            </a:r>
            <a:endParaRPr lang="en-GB" dirty="0"/>
          </a:p>
        </p:txBody>
      </p:sp>
      <p:sp>
        <p:nvSpPr>
          <p:cNvPr id="3" name="Content Placeholder 2"/>
          <p:cNvSpPr>
            <a:spLocks noGrp="1"/>
          </p:cNvSpPr>
          <p:nvPr>
            <p:ph idx="1"/>
          </p:nvPr>
        </p:nvSpPr>
        <p:spPr/>
        <p:txBody>
          <a:bodyPr/>
          <a:lstStyle/>
          <a:p>
            <a:r>
              <a:rPr lang="en-GB" dirty="0" smtClean="0"/>
              <a:t>Cornelius Nepos, Life of </a:t>
            </a:r>
            <a:r>
              <a:rPr lang="en-GB" dirty="0" err="1" smtClean="0"/>
              <a:t>Iphikrates</a:t>
            </a:r>
            <a:r>
              <a:rPr lang="en-GB" dirty="0" smtClean="0"/>
              <a:t>, Translated by J. Watson, (London, Delphi Classics, 2017).</a:t>
            </a:r>
          </a:p>
          <a:p>
            <a:r>
              <a:rPr lang="en-GB" dirty="0" smtClean="0"/>
              <a:t>Diodorus </a:t>
            </a:r>
            <a:r>
              <a:rPr lang="en-GB" dirty="0" err="1" smtClean="0"/>
              <a:t>Siculus</a:t>
            </a:r>
            <a:r>
              <a:rPr lang="en-GB" dirty="0" smtClean="0"/>
              <a:t>, Library of History</a:t>
            </a:r>
            <a:r>
              <a:rPr lang="en-GB" dirty="0"/>
              <a:t>, Translated by Translated by, T. </a:t>
            </a:r>
            <a:r>
              <a:rPr lang="en-GB"/>
              <a:t>Page, (Cambridge: Harvard University Press</a:t>
            </a:r>
            <a:r>
              <a:rPr lang="en-GB"/>
              <a:t>, </a:t>
            </a:r>
            <a:r>
              <a:rPr lang="en-GB" smtClean="0"/>
              <a:t>1989).</a:t>
            </a:r>
            <a:endParaRPr lang="en-GB" dirty="0" smtClean="0"/>
          </a:p>
          <a:p>
            <a:r>
              <a:rPr lang="en-GB" dirty="0" smtClean="0"/>
              <a:t>Xenophon, Anabasis, Translated by R. Warner, (London, Penguin Classics, 1972).</a:t>
            </a:r>
          </a:p>
          <a:p>
            <a:r>
              <a:rPr lang="en-GB" dirty="0" smtClean="0"/>
              <a:t>Xenophon, Hellenica, Translated by R. Warner, (London, Penguin Classics, 1979).</a:t>
            </a:r>
            <a:endParaRPr lang="en-GB" dirty="0"/>
          </a:p>
        </p:txBody>
      </p:sp>
    </p:spTree>
    <p:extLst>
      <p:ext uri="{BB962C8B-B14F-4D97-AF65-F5344CB8AC3E}">
        <p14:creationId xmlns:p14="http://schemas.microsoft.com/office/powerpoint/2010/main" val="2460251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4050</TotalTime>
  <Words>2068</Words>
  <Application>Microsoft Office PowerPoint</Application>
  <PresentationFormat>Widescreen</PresentationFormat>
  <Paragraphs>120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Century Gothic</vt:lpstr>
      <vt:lpstr>Wingdings 3</vt:lpstr>
      <vt:lpstr>Ion</vt:lpstr>
      <vt:lpstr>'The Iphiktretean Reforms, What did they entail, how effective were they and could the soldiers influenced by this reform be classed as hoplites?</vt:lpstr>
      <vt:lpstr>Primary Sources</vt:lpstr>
      <vt:lpstr>Background</vt:lpstr>
      <vt:lpstr>Further back ground </vt:lpstr>
      <vt:lpstr>Why did the Reforms take place</vt:lpstr>
      <vt:lpstr>PowerPoint Presentation</vt:lpstr>
      <vt:lpstr>PowerPoint Presentation</vt:lpstr>
      <vt:lpstr>What were the reforms?</vt:lpstr>
      <vt:lpstr>PowerPoint Presentation</vt:lpstr>
      <vt:lpstr>How Successful were they?</vt:lpstr>
      <vt:lpstr>PowerPoint Presentation</vt:lpstr>
      <vt:lpstr>Which solders were reformed?</vt:lpstr>
      <vt:lpstr>Reformed Peltasts</vt:lpstr>
      <vt:lpstr>Reformed Hoplites</vt:lpstr>
      <vt:lpstr>Louvre (G 571): Photograph documentation, Photographique de Reunion des Musees Nationaux   -8</vt:lpstr>
      <vt:lpstr>PowerPoint Presentation</vt:lpstr>
      <vt:lpstr>Reformed Marine Hoplites</vt:lpstr>
      <vt:lpstr>PowerPoint Presentation</vt:lpstr>
      <vt:lpstr>Could these soldiers be classed as Hoplites?</vt:lpstr>
      <vt:lpstr>Conclusions</vt:lpstr>
      <vt:lpstr>PowerPoint Presentation</vt:lpstr>
      <vt:lpstr>References</vt:lpstr>
      <vt:lpstr>Bibliography</vt:lpstr>
      <vt:lpstr>Primary 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Iphiktretean Reforms, What did they entail, how effective were they and could the soldiers influenced by this reform be classed as hoplites?</dc:title>
  <dc:creator>Simon Elliott</dc:creator>
  <cp:lastModifiedBy>Simon Elliott</cp:lastModifiedBy>
  <cp:revision>34</cp:revision>
  <dcterms:created xsi:type="dcterms:W3CDTF">2018-05-13T03:01:51Z</dcterms:created>
  <dcterms:modified xsi:type="dcterms:W3CDTF">2018-05-15T22:31:56Z</dcterms:modified>
</cp:coreProperties>
</file>