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70"/>
    <p:restoredTop sz="87141"/>
  </p:normalViewPr>
  <p:slideViewPr>
    <p:cSldViewPr snapToGrid="0" snapToObjects="1">
      <p:cViewPr varScale="1">
        <p:scale>
          <a:sx n="67" d="100"/>
          <a:sy n="67" d="100"/>
        </p:scale>
        <p:origin x="4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048D2-CCBB-704E-8355-8D203A97829C}" type="datetimeFigureOut">
              <a:rPr lang="en-US" smtClean="0"/>
              <a:t>10/3/2019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D85310-0DDB-514A-AFC4-7F0944980F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8176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Hello everyone, and welcome to Freshwater Conservation.</a:t>
            </a:r>
          </a:p>
          <a:p>
            <a:r>
              <a:rPr lang="en-US" dirty="0"/>
              <a:t>My name is Samantha Pengelly, and I’ll be covering the first semester of this module while Sergio is away.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D85310-0DDB-514A-AFC4-7F0944980FE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3011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D85310-0DDB-514A-AFC4-7F0944980FE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86545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Yet to be fully confirmed, your first assessment will likely be undertaken at WWT Llanelli.</a:t>
            </a:r>
          </a:p>
          <a:p>
            <a:endParaRPr lang="en-US" dirty="0"/>
          </a:p>
          <a:p>
            <a:r>
              <a:rPr lang="en-US" dirty="0"/>
              <a:t>The plan so far is to ’Pond dip’ and assess the biodiversity of freshwater pond/lake </a:t>
            </a:r>
            <a:r>
              <a:rPr lang="en-US"/>
              <a:t>habitats.</a:t>
            </a:r>
            <a:br>
              <a:rPr lang="en-US"/>
            </a:br>
            <a:r>
              <a:rPr lang="en-US"/>
              <a:t>This </a:t>
            </a:r>
            <a:r>
              <a:rPr lang="en-US" dirty="0"/>
              <a:t>will include identification skills of freshwater invertebrates and their ecosystem requirements.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D85310-0DDB-514A-AFC4-7F0944980FE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9924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D85310-0DDB-514A-AFC4-7F0944980FE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9206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D85310-0DDB-514A-AFC4-7F0944980FE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0103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Film – https://</a:t>
            </a:r>
            <a:r>
              <a:rPr lang="en-US" dirty="0" err="1"/>
              <a:t>www.youtube.com</a:t>
            </a:r>
            <a:r>
              <a:rPr lang="en-US" dirty="0"/>
              <a:t>/</a:t>
            </a:r>
            <a:r>
              <a:rPr lang="en-US" dirty="0" err="1"/>
              <a:t>watch?v</a:t>
            </a:r>
            <a:r>
              <a:rPr lang="en-US" dirty="0"/>
              <a:t>=Qb2Mu8Y-mAc</a:t>
            </a:r>
          </a:p>
          <a:p>
            <a:endParaRPr lang="en-US" dirty="0"/>
          </a:p>
          <a:p>
            <a:r>
              <a:rPr lang="en-US" dirty="0"/>
              <a:t>FLOW Study Guide – https://</a:t>
            </a:r>
            <a:r>
              <a:rPr lang="en-US" dirty="0" err="1"/>
              <a:t>ogoapes.weebly.com</a:t>
            </a:r>
            <a:r>
              <a:rPr lang="en-US" dirty="0"/>
              <a:t>/uploads/3/2/3/9/3239894/</a:t>
            </a:r>
            <a:r>
              <a:rPr lang="en-US" dirty="0" err="1"/>
              <a:t>flow_study_guide.pdf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D85310-0DDB-514A-AFC4-7F0944980FE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4726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10/3/2019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10/3/2019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10/3/2019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10/3/2019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10/3/2019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10/3/2019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10/3/2019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10/3/2019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10/3/2019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10/3/2019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10/3/2019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10/3/2019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10/3/2019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10/3/2019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10/3/2019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10/3/2019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10/3/2019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10/3/2019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Qb2Mu8Y-mAc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tiff"/><Relationship Id="rId4" Type="http://schemas.openxmlformats.org/officeDocument/2006/relationships/hyperlink" Target="https://www.youtube.com/watch?v=TvtnVQPxmzM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hyperlink" Target="https://quizlet.com/105651849/film-flow-for-love-of-water-flash-card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32F459-898A-F249-8287-4C637E82C88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Freshwater Conservation</a:t>
            </a:r>
            <a:br>
              <a:rPr lang="en-US" dirty="0"/>
            </a:br>
            <a:r>
              <a:rPr lang="en-US" dirty="0"/>
              <a:t>M3X9631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3DBF36-ED93-2243-B184-D46BAA27FD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SAMANTHA PENGELLY (</a:t>
            </a:r>
            <a:r>
              <a:rPr lang="en-US" dirty="0" err="1"/>
              <a:t>Msc</a:t>
            </a:r>
            <a:r>
              <a:rPr lang="en-US" dirty="0"/>
              <a:t>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52326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57245F-24F9-4E42-9460-D31BA788B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Module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8FCC47-AB4F-DD41-B420-712444D91A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761" y="2292439"/>
            <a:ext cx="6559639" cy="441745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sz="1900" b="1" u="sng" dirty="0">
                <a:latin typeface="Century Gothic" panose="020B0502020202020204" pitchFamily="34" charset="0"/>
                <a:cs typeface="Calibri" panose="020F0502020204030204" pitchFamily="34" charset="0"/>
              </a:rPr>
              <a:t>Aim(s)</a:t>
            </a:r>
          </a:p>
          <a:p>
            <a:r>
              <a:rPr lang="en-US" sz="1900" dirty="0">
                <a:latin typeface="Century Gothic" panose="020B0502020202020204" pitchFamily="34" charset="0"/>
                <a:cs typeface="Calibri" panose="020F0502020204030204" pitchFamily="34" charset="0"/>
              </a:rPr>
              <a:t>Enable students to </a:t>
            </a:r>
            <a:r>
              <a:rPr lang="en-US" sz="1900" b="1" dirty="0">
                <a:latin typeface="Century Gothic" panose="020B0502020202020204" pitchFamily="34" charset="0"/>
                <a:cs typeface="Calibri" panose="020F0502020204030204" pitchFamily="34" charset="0"/>
              </a:rPr>
              <a:t>critically evaluate and appraise freshwater conservation</a:t>
            </a:r>
            <a:r>
              <a:rPr lang="en-US" sz="1900" dirty="0">
                <a:latin typeface="Century Gothic" panose="020B0502020202020204" pitchFamily="34" charset="0"/>
                <a:cs typeface="Calibri" panose="020F0502020204030204" pitchFamily="34" charset="0"/>
              </a:rPr>
              <a:t> from a multidisciplinary point of view.</a:t>
            </a:r>
          </a:p>
          <a:p>
            <a:endParaRPr lang="en-US" sz="190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1900" b="1" u="sng" dirty="0">
                <a:latin typeface="Century Gothic" panose="020B0502020202020204" pitchFamily="34" charset="0"/>
                <a:cs typeface="Calibri" panose="020F0502020204030204" pitchFamily="34" charset="0"/>
              </a:rPr>
              <a:t>Learning Outcomes</a:t>
            </a:r>
            <a:br>
              <a:rPr lang="en-US" sz="1900" dirty="0">
                <a:latin typeface="Century Gothic" panose="020B0502020202020204" pitchFamily="34" charset="0"/>
                <a:cs typeface="Calibri" panose="020F0502020204030204" pitchFamily="34" charset="0"/>
              </a:rPr>
            </a:br>
            <a:endParaRPr lang="en-US" sz="190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r>
              <a:rPr lang="en-US" sz="1900" dirty="0">
                <a:latin typeface="Century Gothic" panose="020B0502020202020204" pitchFamily="34" charset="0"/>
                <a:cs typeface="Calibri" panose="020F0502020204030204" pitchFamily="34" charset="0"/>
              </a:rPr>
              <a:t>Appraise freshwater ecology and </a:t>
            </a:r>
            <a:r>
              <a:rPr lang="en-US" sz="1900" b="1" dirty="0">
                <a:latin typeface="Century Gothic" panose="020B0502020202020204" pitchFamily="34" charset="0"/>
                <a:cs typeface="Calibri" panose="020F0502020204030204" pitchFamily="34" charset="0"/>
              </a:rPr>
              <a:t>the physical, chemical, biological and human factors</a:t>
            </a:r>
            <a:r>
              <a:rPr lang="en-US" sz="1900" dirty="0">
                <a:latin typeface="Century Gothic" panose="020B0502020202020204" pitchFamily="34" charset="0"/>
                <a:cs typeface="Calibri" panose="020F0502020204030204" pitchFamily="34" charset="0"/>
              </a:rPr>
              <a:t> affecting it.</a:t>
            </a:r>
          </a:p>
          <a:p>
            <a:endParaRPr lang="en-US" sz="1900" b="1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r>
              <a:rPr lang="en-US" sz="1900" b="1" dirty="0">
                <a:latin typeface="Century Gothic" panose="020B0502020202020204" pitchFamily="34" charset="0"/>
                <a:cs typeface="Calibri" panose="020F0502020204030204" pitchFamily="34" charset="0"/>
              </a:rPr>
              <a:t>Determine the quality of freshwater environments </a:t>
            </a:r>
            <a:r>
              <a:rPr lang="en-US" sz="1900" dirty="0">
                <a:latin typeface="Century Gothic" panose="020B0502020202020204" pitchFamily="34" charset="0"/>
                <a:cs typeface="Calibri" panose="020F0502020204030204" pitchFamily="34" charset="0"/>
              </a:rPr>
              <a:t>and analyse the principles and concepts of watershed management.</a:t>
            </a:r>
          </a:p>
          <a:p>
            <a:endParaRPr lang="en-US" sz="190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r>
              <a:rPr lang="en-US" sz="1900" b="1" dirty="0">
                <a:latin typeface="Century Gothic" panose="020B0502020202020204" pitchFamily="34" charset="0"/>
                <a:cs typeface="Calibri" panose="020F0502020204030204" pitchFamily="34" charset="0"/>
              </a:rPr>
              <a:t>Evaluate possible contradictions </a:t>
            </a:r>
            <a:r>
              <a:rPr lang="en-US" sz="1900" dirty="0">
                <a:latin typeface="Century Gothic" panose="020B0502020202020204" pitchFamily="34" charset="0"/>
                <a:cs typeface="Calibri" panose="020F0502020204030204" pitchFamily="34" charset="0"/>
              </a:rPr>
              <a:t>arising from economic development and the need to conserve a scarce resource.</a:t>
            </a:r>
            <a:endParaRPr lang="en-US" sz="19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049C762-2175-EB4D-B454-D1FBB73AA6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0400" y="2673273"/>
            <a:ext cx="4758061" cy="356854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878BCA5-95FC-CE46-9C31-D37EDD23EC19}"/>
              </a:ext>
            </a:extLst>
          </p:cNvPr>
          <p:cNvSpPr/>
          <p:nvPr/>
        </p:nvSpPr>
        <p:spPr>
          <a:xfrm>
            <a:off x="10941974" y="6009296"/>
            <a:ext cx="8899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</a:rPr>
              <a:t>Pengelly, 2015</a:t>
            </a:r>
          </a:p>
        </p:txBody>
      </p:sp>
    </p:spTree>
    <p:extLst>
      <p:ext uri="{BB962C8B-B14F-4D97-AF65-F5344CB8AC3E}">
        <p14:creationId xmlns:p14="http://schemas.microsoft.com/office/powerpoint/2010/main" val="1611353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94C9449-3CC0-074C-8341-933EA67073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0735" y="807690"/>
            <a:ext cx="3595632" cy="274687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BF42482-3C4F-D54F-B079-BAE77ED0E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Assessment 1 (30%)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521116-EF3E-9340-9E40-4BFC0A587B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411" y="2537138"/>
            <a:ext cx="7124747" cy="39412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Fieldwork Data at WWT Llanelli:</a:t>
            </a:r>
            <a:br>
              <a:rPr lang="en-US" b="1" dirty="0"/>
            </a:br>
            <a:endParaRPr lang="en-US" b="1" dirty="0"/>
          </a:p>
          <a:p>
            <a:r>
              <a:rPr lang="en-US" dirty="0"/>
              <a:t>Coursework </a:t>
            </a:r>
            <a:r>
              <a:rPr lang="en-US" b="1" dirty="0"/>
              <a:t>report</a:t>
            </a:r>
            <a:r>
              <a:rPr lang="en-US" dirty="0"/>
              <a:t> (1500 words)</a:t>
            </a:r>
            <a:br>
              <a:rPr lang="en-US" dirty="0"/>
            </a:br>
            <a:endParaRPr lang="en-US" dirty="0"/>
          </a:p>
          <a:p>
            <a:r>
              <a:rPr lang="en-US" dirty="0"/>
              <a:t>Attend fieldwork where you will collect data (freshwater invertebrates) from WWT Llanelli’s ponds.</a:t>
            </a:r>
            <a:br>
              <a:rPr lang="en-US" dirty="0"/>
            </a:br>
            <a:r>
              <a:rPr lang="en-US" dirty="0"/>
              <a:t> </a:t>
            </a:r>
          </a:p>
          <a:p>
            <a:r>
              <a:rPr lang="en-US" dirty="0"/>
              <a:t>Produce a report which </a:t>
            </a:r>
            <a:r>
              <a:rPr lang="en-US" b="1" dirty="0"/>
              <a:t>assesses &amp; evaluates </a:t>
            </a:r>
            <a:r>
              <a:rPr lang="en-US" dirty="0"/>
              <a:t>the quality and value of these ponds using </a:t>
            </a:r>
            <a:r>
              <a:rPr lang="en-US" b="1" dirty="0"/>
              <a:t>biotic indices</a:t>
            </a:r>
            <a:r>
              <a:rPr lang="en-US" dirty="0"/>
              <a:t>.</a:t>
            </a:r>
            <a:br>
              <a:rPr lang="en-US" dirty="0"/>
            </a:br>
            <a:endParaRPr lang="en-US" dirty="0"/>
          </a:p>
          <a:p>
            <a:r>
              <a:rPr lang="en-US" b="1" dirty="0"/>
              <a:t>Identify</a:t>
            </a:r>
            <a:r>
              <a:rPr lang="en-US" dirty="0"/>
              <a:t> key groups of aquatic invertebrates,  including </a:t>
            </a:r>
            <a:r>
              <a:rPr lang="en-US" i="1" dirty="0"/>
              <a:t>biodiversity indicator </a:t>
            </a:r>
            <a:r>
              <a:rPr lang="en-US" dirty="0"/>
              <a:t>species.</a:t>
            </a:r>
          </a:p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FB395FB-4C30-D941-BA0F-18CA3CAAFF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63481" y="3093410"/>
            <a:ext cx="3705772" cy="340902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8ABC848-7FDD-034D-B156-EFE02B78B3BE}"/>
              </a:ext>
            </a:extLst>
          </p:cNvPr>
          <p:cNvSpPr/>
          <p:nvPr/>
        </p:nvSpPr>
        <p:spPr>
          <a:xfrm>
            <a:off x="10945304" y="3093410"/>
            <a:ext cx="8899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</a:rPr>
              <a:t>Pengelly, 2011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FBA50E0-C246-A145-A9F0-A6B433C595BF}"/>
              </a:ext>
            </a:extLst>
          </p:cNvPr>
          <p:cNvSpPr/>
          <p:nvPr/>
        </p:nvSpPr>
        <p:spPr>
          <a:xfrm>
            <a:off x="11085028" y="6478384"/>
            <a:ext cx="8899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</a:rPr>
              <a:t>Pengelly, 2014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57B279B-8382-DA48-A238-471F02A915F0}"/>
              </a:ext>
            </a:extLst>
          </p:cNvPr>
          <p:cNvSpPr/>
          <p:nvPr/>
        </p:nvSpPr>
        <p:spPr>
          <a:xfrm>
            <a:off x="6320735" y="807691"/>
            <a:ext cx="8899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dirty="0"/>
              <a:t>Pengelly, 2015</a:t>
            </a:r>
          </a:p>
        </p:txBody>
      </p:sp>
    </p:spTree>
    <p:extLst>
      <p:ext uri="{BB962C8B-B14F-4D97-AF65-F5344CB8AC3E}">
        <p14:creationId xmlns:p14="http://schemas.microsoft.com/office/powerpoint/2010/main" val="3773832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B297F6-330A-9A43-AB3C-C068852368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Assessment 2 (50%) 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2E3358B-800C-8544-ADA5-E69557C93B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1200" y="2575560"/>
            <a:ext cx="6207760" cy="42824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dirty="0"/>
              <a:t>Freshwater Data Coursework:</a:t>
            </a:r>
            <a:br>
              <a:rPr lang="en-US" sz="2000" b="1" dirty="0"/>
            </a:br>
            <a:endParaRPr lang="en-US" sz="2000" b="1" dirty="0"/>
          </a:p>
          <a:p>
            <a:r>
              <a:rPr lang="en-US" sz="2000" dirty="0"/>
              <a:t>Coursework report (1500 words)</a:t>
            </a:r>
            <a:br>
              <a:rPr lang="en-US" sz="2000" dirty="0"/>
            </a:br>
            <a:endParaRPr lang="en-US" sz="2000" dirty="0"/>
          </a:p>
          <a:p>
            <a:r>
              <a:rPr lang="en-US" sz="2000" dirty="0"/>
              <a:t>Choose a named body of water anywhere in the world, with suitable amounts of data and information accessible to you. </a:t>
            </a:r>
            <a:br>
              <a:rPr lang="en-US" sz="2000" dirty="0"/>
            </a:br>
            <a:endParaRPr lang="en-US" sz="2000" dirty="0"/>
          </a:p>
          <a:p>
            <a:r>
              <a:rPr lang="en-US" sz="2000" dirty="0"/>
              <a:t>Produce a </a:t>
            </a:r>
            <a:r>
              <a:rPr lang="en-US" sz="2000" b="1" dirty="0"/>
              <a:t>report</a:t>
            </a:r>
            <a:r>
              <a:rPr lang="en-US" sz="2000" dirty="0"/>
              <a:t> which </a:t>
            </a:r>
            <a:r>
              <a:rPr lang="en-US" sz="2000" b="1" dirty="0"/>
              <a:t>evaluates the ecology and physical, chemical, biological and human factors</a:t>
            </a:r>
            <a:r>
              <a:rPr lang="en-US" sz="2000" dirty="0"/>
              <a:t> affecting it.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75E6E5C-ED3B-6B46-B061-15AF072B6D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8400" y="973668"/>
            <a:ext cx="3938331" cy="262555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3A8F1EF-1F73-7843-BD32-ED62C5F804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6539" y="3462062"/>
            <a:ext cx="4590181" cy="306150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619DB79-A470-1349-A5C3-7E03699E12ED}"/>
              </a:ext>
            </a:extLst>
          </p:cNvPr>
          <p:cNvSpPr/>
          <p:nvPr/>
        </p:nvSpPr>
        <p:spPr>
          <a:xfrm>
            <a:off x="10981973" y="6269279"/>
            <a:ext cx="8899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</a:rPr>
              <a:t>Pengelly, 2014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9A7F216-506B-E348-8CC9-A496F2F846E3}"/>
              </a:ext>
            </a:extLst>
          </p:cNvPr>
          <p:cNvSpPr/>
          <p:nvPr/>
        </p:nvSpPr>
        <p:spPr>
          <a:xfrm>
            <a:off x="6248400" y="973668"/>
            <a:ext cx="8899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</a:rPr>
              <a:t>Pengelly, 2013</a:t>
            </a:r>
          </a:p>
        </p:txBody>
      </p:sp>
    </p:spTree>
    <p:extLst>
      <p:ext uri="{BB962C8B-B14F-4D97-AF65-F5344CB8AC3E}">
        <p14:creationId xmlns:p14="http://schemas.microsoft.com/office/powerpoint/2010/main" val="30704674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B297F6-330A-9A43-AB3C-C068852368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Assessment 3 (20%) 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2E3358B-800C-8544-ADA5-E69557C93B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1945" y="2771775"/>
            <a:ext cx="5772955" cy="34163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Formal Written Exam:</a:t>
            </a:r>
            <a:br>
              <a:rPr lang="en-US" b="1" dirty="0"/>
            </a:br>
            <a:endParaRPr lang="en-US" b="1" dirty="0"/>
          </a:p>
          <a:p>
            <a:r>
              <a:rPr lang="en-US" dirty="0"/>
              <a:t>Students will undertake a formal written exam.</a:t>
            </a:r>
            <a:br>
              <a:rPr lang="en-US" dirty="0"/>
            </a:br>
            <a:endParaRPr lang="en-US" dirty="0"/>
          </a:p>
          <a:p>
            <a:r>
              <a:rPr lang="en-US" dirty="0"/>
              <a:t>During lectures in the run-up to the exam, students will be told the question and have this opportunity onward to research the topic/area for the exam.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A94306E-A511-6240-83AB-40C699F3D5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6720" y="3032633"/>
            <a:ext cx="5168900" cy="2894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9391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6A6ED-E9CD-F54F-AD60-2E0AAC15C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FLOW: For Love Of Water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5148D07-0328-5B4B-92B2-01BC0A4CD2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9640046" cy="3962400"/>
          </a:xfrm>
        </p:spPr>
        <p:txBody>
          <a:bodyPr>
            <a:normAutofit/>
          </a:bodyPr>
          <a:lstStyle/>
          <a:p>
            <a:r>
              <a:rPr lang="en-US" dirty="0"/>
              <a:t>Award winning documentary’s investigation into how our global water supply isn’t just at risk, but already in crisis.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br>
              <a:rPr lang="en-US" dirty="0"/>
            </a:br>
            <a:endParaRPr lang="en-US" dirty="0"/>
          </a:p>
          <a:p>
            <a:pPr marL="0" indent="0">
              <a:buNone/>
            </a:pPr>
            <a:endParaRPr lang="en-US" dirty="0">
              <a:hlinkClick r:id="rId3"/>
            </a:endParaRPr>
          </a:p>
          <a:p>
            <a:pPr marL="0" indent="0" algn="ctr">
              <a:buNone/>
            </a:pPr>
            <a:r>
              <a:rPr lang="en-US" dirty="0">
                <a:hlinkClick r:id="rId4"/>
              </a:rPr>
              <a:t>https://www.youtube.com/watch?v=TvtnVQPxmzM</a:t>
            </a:r>
            <a:r>
              <a:rPr lang="en-US" dirty="0"/>
              <a:t>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E29AFDB-C26D-644A-A67F-9131EAD589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88977" y="3327400"/>
            <a:ext cx="4572000" cy="256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2531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70B3F2-DA4E-284A-B53D-8362F6A6C7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Take away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9E640F-7A4D-1941-9463-3729B393EB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654" y="2489200"/>
            <a:ext cx="9665446" cy="4114800"/>
          </a:xfrm>
        </p:spPr>
        <p:txBody>
          <a:bodyPr>
            <a:normAutofit/>
          </a:bodyPr>
          <a:lstStyle/>
          <a:p>
            <a:r>
              <a:rPr lang="en-US" dirty="0"/>
              <a:t>Key points and concerns noted in the documentary…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marL="0" indent="0" algn="ctr">
              <a:buNone/>
            </a:pPr>
            <a:r>
              <a:rPr lang="en-US" dirty="0">
                <a:hlinkClick r:id="rId2"/>
              </a:rPr>
              <a:t>https://quizlet.com/105651849/film-flow-for-love-of-water-flash-cards/</a:t>
            </a:r>
            <a:r>
              <a:rPr lang="en-US" dirty="0"/>
              <a:t> 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6570C18-4F1E-BC43-8BE3-6CFC343FBE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7800" y="3067050"/>
            <a:ext cx="4140200" cy="2810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0431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431</TotalTime>
  <Words>236</Words>
  <Application>Microsoft Office PowerPoint</Application>
  <PresentationFormat>Widescreen</PresentationFormat>
  <Paragraphs>71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Century Gothic</vt:lpstr>
      <vt:lpstr>Wingdings 3</vt:lpstr>
      <vt:lpstr>Ion Boardroom</vt:lpstr>
      <vt:lpstr>Freshwater Conservation M3X9631</vt:lpstr>
      <vt:lpstr>Module Overview</vt:lpstr>
      <vt:lpstr>Assessment 1 (30%)</vt:lpstr>
      <vt:lpstr>Assessment 2 (50%) </vt:lpstr>
      <vt:lpstr>Assessment 3 (20%) </vt:lpstr>
      <vt:lpstr>FLOW: For Love Of Water</vt:lpstr>
      <vt:lpstr>Take away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Freshwater Conservation M3X9631</dc:title>
  <dc:creator>Sam! Sam!</dc:creator>
  <cp:lastModifiedBy>Samantha Pengelly</cp:lastModifiedBy>
  <cp:revision>35</cp:revision>
  <dcterms:created xsi:type="dcterms:W3CDTF">2018-10-01T13:06:43Z</dcterms:created>
  <dcterms:modified xsi:type="dcterms:W3CDTF">2019-10-03T13:48:10Z</dcterms:modified>
</cp:coreProperties>
</file>