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0"/>
  </p:notesMasterIdLst>
  <p:sldIdLst>
    <p:sldId id="256" r:id="rId2"/>
    <p:sldId id="259" r:id="rId3"/>
    <p:sldId id="258" r:id="rId4"/>
    <p:sldId id="265" r:id="rId5"/>
    <p:sldId id="266" r:id="rId6"/>
    <p:sldId id="267" r:id="rId7"/>
    <p:sldId id="264" r:id="rId8"/>
    <p:sldId id="269" r:id="rId9"/>
    <p:sldId id="268" r:id="rId10"/>
    <p:sldId id="260" r:id="rId11"/>
    <p:sldId id="272" r:id="rId12"/>
    <p:sldId id="310" r:id="rId13"/>
    <p:sldId id="308" r:id="rId14"/>
    <p:sldId id="311" r:id="rId15"/>
    <p:sldId id="309" r:id="rId16"/>
    <p:sldId id="274" r:id="rId17"/>
    <p:sldId id="284" r:id="rId18"/>
    <p:sldId id="275" r:id="rId19"/>
    <p:sldId id="302" r:id="rId20"/>
    <p:sldId id="303" r:id="rId21"/>
    <p:sldId id="276" r:id="rId22"/>
    <p:sldId id="304" r:id="rId23"/>
    <p:sldId id="278" r:id="rId24"/>
    <p:sldId id="279" r:id="rId25"/>
    <p:sldId id="280" r:id="rId26"/>
    <p:sldId id="295" r:id="rId27"/>
    <p:sldId id="306" r:id="rId28"/>
    <p:sldId id="297" r:id="rId29"/>
    <p:sldId id="281" r:id="rId30"/>
    <p:sldId id="282" r:id="rId31"/>
    <p:sldId id="298" r:id="rId32"/>
    <p:sldId id="285" r:id="rId33"/>
    <p:sldId id="312" r:id="rId34"/>
    <p:sldId id="299" r:id="rId35"/>
    <p:sldId id="288" r:id="rId36"/>
    <p:sldId id="291" r:id="rId37"/>
    <p:sldId id="300" r:id="rId38"/>
    <p:sldId id="305" r:id="rId39"/>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5" autoAdjust="0"/>
    <p:restoredTop sz="65893" autoAdjust="0"/>
  </p:normalViewPr>
  <p:slideViewPr>
    <p:cSldViewPr snapToGrid="0">
      <p:cViewPr varScale="1">
        <p:scale>
          <a:sx n="44" d="100"/>
          <a:sy n="44" d="100"/>
        </p:scale>
        <p:origin x="42" y="40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p:scale>
          <a:sx n="75" d="100"/>
          <a:sy n="75" d="100"/>
        </p:scale>
        <p:origin x="265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image" Target="../media/image29.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E491E38A-C4F5-46B5-874D-C180BE7D2E6F}" type="datetimeFigureOut">
              <a:rPr lang="en-GB" smtClean="0"/>
              <a:t>02/12/2021</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D5D10C90-ECDE-4766-95EF-78DE111E6837}" type="slidenum">
              <a:rPr lang="en-GB" smtClean="0"/>
              <a:t>‹#›</a:t>
            </a:fld>
            <a:endParaRPr lang="en-GB"/>
          </a:p>
        </p:txBody>
      </p:sp>
    </p:spTree>
    <p:extLst>
      <p:ext uri="{BB962C8B-B14F-4D97-AF65-F5344CB8AC3E}">
        <p14:creationId xmlns:p14="http://schemas.microsoft.com/office/powerpoint/2010/main" val="15581728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smtClean="0">
                <a:solidFill>
                  <a:srgbClr val="FFC000"/>
                </a:solidFill>
              </a:rPr>
              <a:t>(Lee and Daly, Cambridge Encyclopaedia of Hunting)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smtClean="0">
                <a:solidFill>
                  <a:srgbClr val="FFC000"/>
                </a:solidFill>
              </a:rPr>
              <a:t>And that we have lived this way from anywhere between 95 and 99% of our time (depending on source)</a:t>
            </a:r>
          </a:p>
          <a:p>
            <a:endParaRPr lang="en-GB" dirty="0"/>
          </a:p>
        </p:txBody>
      </p:sp>
      <p:sp>
        <p:nvSpPr>
          <p:cNvPr id="4" name="Slide Number Placeholder 3"/>
          <p:cNvSpPr>
            <a:spLocks noGrp="1"/>
          </p:cNvSpPr>
          <p:nvPr>
            <p:ph type="sldNum" sz="quarter" idx="10"/>
          </p:nvPr>
        </p:nvSpPr>
        <p:spPr/>
        <p:txBody>
          <a:bodyPr/>
          <a:lstStyle/>
          <a:p>
            <a:fld id="{D5D10C90-ECDE-4766-95EF-78DE111E6837}" type="slidenum">
              <a:rPr lang="en-GB" smtClean="0"/>
              <a:t>1</a:t>
            </a:fld>
            <a:endParaRPr lang="en-GB"/>
          </a:p>
        </p:txBody>
      </p:sp>
    </p:spTree>
    <p:extLst>
      <p:ext uri="{BB962C8B-B14F-4D97-AF65-F5344CB8AC3E}">
        <p14:creationId xmlns:p14="http://schemas.microsoft.com/office/powerpoint/2010/main" val="1375724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dirty="0" smtClean="0"/>
              <a:t>Last session we looked at the nature of the stone tools at Olduvai, the mode 1 material and some of the implications arsing from that. Just what did it mean to be a bipedal, upright, individual. We took a look at their form, function, identification and typology and then began to ponder on the behavioural implications, planning, foresight, selection, utilisation, discard etc. and linked this to origins of behaviour, not least language.</a:t>
            </a:r>
          </a:p>
          <a:p>
            <a:pPr>
              <a:spcBef>
                <a:spcPct val="0"/>
              </a:spcBef>
            </a:pPr>
            <a:endParaRPr lang="en-GB" altLang="en-US" dirty="0"/>
          </a:p>
          <a:p>
            <a:pPr>
              <a:spcBef>
                <a:spcPct val="0"/>
              </a:spcBef>
            </a:pPr>
            <a:r>
              <a:rPr lang="en-GB" altLang="en-US" dirty="0" smtClean="0"/>
              <a:t>What follows is story of how the </a:t>
            </a:r>
            <a:r>
              <a:rPr lang="en-GB" altLang="en-US" dirty="0" err="1" smtClean="0"/>
              <a:t>palaeoanthropological</a:t>
            </a:r>
            <a:r>
              <a:rPr lang="en-GB" altLang="en-US" dirty="0" smtClean="0"/>
              <a:t> record once discovered, is recovered and interpreted with regard to other social </a:t>
            </a:r>
            <a:r>
              <a:rPr lang="en-GB" altLang="en-US" dirty="0" err="1" smtClean="0"/>
              <a:t>behavious</a:t>
            </a:r>
            <a:r>
              <a:rPr lang="en-GB" altLang="en-US" dirty="0" smtClean="0"/>
              <a:t>. Once we have the bipedalism we get the stone tools and then what else follows, what happens if we do link and accept he link between tools, hunting, language, cognition, social organisation? </a:t>
            </a:r>
          </a:p>
          <a:p>
            <a:pPr>
              <a:spcBef>
                <a:spcPct val="0"/>
              </a:spcBef>
            </a:pPr>
            <a:r>
              <a:rPr lang="en-GB" altLang="en-US" dirty="0" smtClean="0"/>
              <a:t>It really kicks off with a number of key finds – all dating to what we call the </a:t>
            </a:r>
            <a:r>
              <a:rPr lang="en-GB" altLang="en-US" dirty="0" err="1" smtClean="0"/>
              <a:t>Plio</a:t>
            </a:r>
            <a:r>
              <a:rPr lang="en-GB" altLang="en-US" dirty="0" smtClean="0"/>
              <a:t>-Pleistocene Boundary (around 2 </a:t>
            </a:r>
            <a:r>
              <a:rPr lang="en-GB" altLang="en-US" dirty="0" err="1" smtClean="0"/>
              <a:t>myr</a:t>
            </a:r>
            <a:r>
              <a:rPr lang="en-GB" altLang="en-US" dirty="0" smtClean="0"/>
              <a:t> – actually 2.56 million years). The discoveries take place in Africa and at one particular site sees the majority of the attention – in the Great African Rift.</a:t>
            </a:r>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28663" indent="-279400">
              <a:spcBef>
                <a:spcPct val="30000"/>
              </a:spcBef>
              <a:defRPr sz="1200">
                <a:solidFill>
                  <a:schemeClr val="tx1"/>
                </a:solidFill>
                <a:latin typeface="Calibri" panose="020F0502020204030204" pitchFamily="34" charset="0"/>
              </a:defRPr>
            </a:lvl2pPr>
            <a:lvl3pPr marL="1120775" indent="-223838">
              <a:spcBef>
                <a:spcPct val="30000"/>
              </a:spcBef>
              <a:defRPr sz="1200">
                <a:solidFill>
                  <a:schemeClr val="tx1"/>
                </a:solidFill>
                <a:latin typeface="Calibri" panose="020F0502020204030204" pitchFamily="34" charset="0"/>
              </a:defRPr>
            </a:lvl3pPr>
            <a:lvl4pPr marL="1570038" indent="-223838">
              <a:spcBef>
                <a:spcPct val="30000"/>
              </a:spcBef>
              <a:defRPr sz="1200">
                <a:solidFill>
                  <a:schemeClr val="tx1"/>
                </a:solidFill>
                <a:latin typeface="Calibri" panose="020F0502020204030204" pitchFamily="34" charset="0"/>
              </a:defRPr>
            </a:lvl4pPr>
            <a:lvl5pPr marL="2019300" indent="-223838">
              <a:spcBef>
                <a:spcPct val="30000"/>
              </a:spcBef>
              <a:defRPr sz="1200">
                <a:solidFill>
                  <a:schemeClr val="tx1"/>
                </a:solidFill>
                <a:latin typeface="Calibri" panose="020F0502020204030204" pitchFamily="34" charset="0"/>
              </a:defRPr>
            </a:lvl5pPr>
            <a:lvl6pPr marL="2476500" indent="-223838" eaLnBrk="0" fontAlgn="base" hangingPunct="0">
              <a:spcBef>
                <a:spcPct val="30000"/>
              </a:spcBef>
              <a:spcAft>
                <a:spcPct val="0"/>
              </a:spcAft>
              <a:defRPr sz="1200">
                <a:solidFill>
                  <a:schemeClr val="tx1"/>
                </a:solidFill>
                <a:latin typeface="Calibri" panose="020F0502020204030204" pitchFamily="34" charset="0"/>
              </a:defRPr>
            </a:lvl6pPr>
            <a:lvl7pPr marL="2933700" indent="-223838" eaLnBrk="0" fontAlgn="base" hangingPunct="0">
              <a:spcBef>
                <a:spcPct val="30000"/>
              </a:spcBef>
              <a:spcAft>
                <a:spcPct val="0"/>
              </a:spcAft>
              <a:defRPr sz="1200">
                <a:solidFill>
                  <a:schemeClr val="tx1"/>
                </a:solidFill>
                <a:latin typeface="Calibri" panose="020F0502020204030204" pitchFamily="34" charset="0"/>
              </a:defRPr>
            </a:lvl7pPr>
            <a:lvl8pPr marL="3390900" indent="-223838" eaLnBrk="0" fontAlgn="base" hangingPunct="0">
              <a:spcBef>
                <a:spcPct val="30000"/>
              </a:spcBef>
              <a:spcAft>
                <a:spcPct val="0"/>
              </a:spcAft>
              <a:defRPr sz="1200">
                <a:solidFill>
                  <a:schemeClr val="tx1"/>
                </a:solidFill>
                <a:latin typeface="Calibri" panose="020F0502020204030204" pitchFamily="34" charset="0"/>
              </a:defRPr>
            </a:lvl8pPr>
            <a:lvl9pPr marL="3848100" indent="-223838"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7908F47-4D8E-43D2-B8A0-5DF39E82794E}" type="slidenum">
              <a:rPr lang="en-GB" altLang="en-US" smtClean="0"/>
              <a:pPr>
                <a:spcBef>
                  <a:spcPct val="0"/>
                </a:spcBef>
              </a:pPr>
              <a:t>2</a:t>
            </a:fld>
            <a:endParaRPr lang="en-GB" altLang="en-US" smtClean="0"/>
          </a:p>
        </p:txBody>
      </p:sp>
    </p:spTree>
    <p:extLst>
      <p:ext uri="{BB962C8B-B14F-4D97-AF65-F5344CB8AC3E}">
        <p14:creationId xmlns:p14="http://schemas.microsoft.com/office/powerpoint/2010/main" val="1882360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xfrm>
            <a:off x="409575" y="1239838"/>
            <a:ext cx="5849938" cy="32908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smtClean="0"/>
              <a:t>What was discovered two groups Both found at Olduvai Gorge, both at the same site, both in the same level both found by the </a:t>
            </a:r>
            <a:r>
              <a:rPr lang="en-GB" altLang="en-US" dirty="0" err="1" smtClean="0"/>
              <a:t>Leakeys</a:t>
            </a:r>
            <a:r>
              <a:rPr lang="en-GB" altLang="en-US" dirty="0" smtClean="0"/>
              <a:t>. That this was not exclusively a product of the Olduvai assemblage but at </a:t>
            </a:r>
            <a:r>
              <a:rPr lang="en-GB" altLang="en-US" dirty="0" err="1" smtClean="0"/>
              <a:t>Omo</a:t>
            </a:r>
            <a:r>
              <a:rPr lang="en-GB" altLang="en-US" dirty="0" smtClean="0"/>
              <a:t> etc. as well.</a:t>
            </a:r>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28663" indent="-279400">
              <a:spcBef>
                <a:spcPct val="30000"/>
              </a:spcBef>
              <a:defRPr sz="1200">
                <a:solidFill>
                  <a:schemeClr val="tx1"/>
                </a:solidFill>
                <a:latin typeface="Calibri" panose="020F0502020204030204" pitchFamily="34" charset="0"/>
              </a:defRPr>
            </a:lvl2pPr>
            <a:lvl3pPr marL="1120775" indent="-223838">
              <a:spcBef>
                <a:spcPct val="30000"/>
              </a:spcBef>
              <a:defRPr sz="1200">
                <a:solidFill>
                  <a:schemeClr val="tx1"/>
                </a:solidFill>
                <a:latin typeface="Calibri" panose="020F0502020204030204" pitchFamily="34" charset="0"/>
              </a:defRPr>
            </a:lvl3pPr>
            <a:lvl4pPr marL="1570038" indent="-223838">
              <a:spcBef>
                <a:spcPct val="30000"/>
              </a:spcBef>
              <a:defRPr sz="1200">
                <a:solidFill>
                  <a:schemeClr val="tx1"/>
                </a:solidFill>
                <a:latin typeface="Calibri" panose="020F0502020204030204" pitchFamily="34" charset="0"/>
              </a:defRPr>
            </a:lvl4pPr>
            <a:lvl5pPr marL="2019300" indent="-223838">
              <a:spcBef>
                <a:spcPct val="30000"/>
              </a:spcBef>
              <a:defRPr sz="1200">
                <a:solidFill>
                  <a:schemeClr val="tx1"/>
                </a:solidFill>
                <a:latin typeface="Calibri" panose="020F0502020204030204" pitchFamily="34" charset="0"/>
              </a:defRPr>
            </a:lvl5pPr>
            <a:lvl6pPr marL="2476500" indent="-223838" eaLnBrk="0" fontAlgn="base" hangingPunct="0">
              <a:spcBef>
                <a:spcPct val="30000"/>
              </a:spcBef>
              <a:spcAft>
                <a:spcPct val="0"/>
              </a:spcAft>
              <a:defRPr sz="1200">
                <a:solidFill>
                  <a:schemeClr val="tx1"/>
                </a:solidFill>
                <a:latin typeface="Calibri" panose="020F0502020204030204" pitchFamily="34" charset="0"/>
              </a:defRPr>
            </a:lvl6pPr>
            <a:lvl7pPr marL="2933700" indent="-223838" eaLnBrk="0" fontAlgn="base" hangingPunct="0">
              <a:spcBef>
                <a:spcPct val="30000"/>
              </a:spcBef>
              <a:spcAft>
                <a:spcPct val="0"/>
              </a:spcAft>
              <a:defRPr sz="1200">
                <a:solidFill>
                  <a:schemeClr val="tx1"/>
                </a:solidFill>
                <a:latin typeface="Calibri" panose="020F0502020204030204" pitchFamily="34" charset="0"/>
              </a:defRPr>
            </a:lvl7pPr>
            <a:lvl8pPr marL="3390900" indent="-223838" eaLnBrk="0" fontAlgn="base" hangingPunct="0">
              <a:spcBef>
                <a:spcPct val="30000"/>
              </a:spcBef>
              <a:spcAft>
                <a:spcPct val="0"/>
              </a:spcAft>
              <a:defRPr sz="1200">
                <a:solidFill>
                  <a:schemeClr val="tx1"/>
                </a:solidFill>
                <a:latin typeface="Calibri" panose="020F0502020204030204" pitchFamily="34" charset="0"/>
              </a:defRPr>
            </a:lvl8pPr>
            <a:lvl9pPr marL="3848100" indent="-223838"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42E8013-C0F0-49DC-B023-5F8314262C2D}" type="slidenum">
              <a:rPr lang="en-GB" altLang="en-US" smtClean="0"/>
              <a:pPr>
                <a:spcBef>
                  <a:spcPct val="0"/>
                </a:spcBef>
              </a:pPr>
              <a:t>3</a:t>
            </a:fld>
            <a:endParaRPr lang="en-GB" altLang="en-US" smtClean="0"/>
          </a:p>
        </p:txBody>
      </p:sp>
    </p:spTree>
    <p:extLst>
      <p:ext uri="{BB962C8B-B14F-4D97-AF65-F5344CB8AC3E}">
        <p14:creationId xmlns:p14="http://schemas.microsoft.com/office/powerpoint/2010/main" val="7769077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28663" indent="-279400">
              <a:spcBef>
                <a:spcPct val="30000"/>
              </a:spcBef>
              <a:defRPr sz="1200">
                <a:solidFill>
                  <a:schemeClr val="tx1"/>
                </a:solidFill>
                <a:latin typeface="Calibri" panose="020F0502020204030204" pitchFamily="34" charset="0"/>
              </a:defRPr>
            </a:lvl2pPr>
            <a:lvl3pPr marL="1120775" indent="-223838">
              <a:spcBef>
                <a:spcPct val="30000"/>
              </a:spcBef>
              <a:defRPr sz="1200">
                <a:solidFill>
                  <a:schemeClr val="tx1"/>
                </a:solidFill>
                <a:latin typeface="Calibri" panose="020F0502020204030204" pitchFamily="34" charset="0"/>
              </a:defRPr>
            </a:lvl3pPr>
            <a:lvl4pPr marL="1570038" indent="-223838">
              <a:spcBef>
                <a:spcPct val="30000"/>
              </a:spcBef>
              <a:defRPr sz="1200">
                <a:solidFill>
                  <a:schemeClr val="tx1"/>
                </a:solidFill>
                <a:latin typeface="Calibri" panose="020F0502020204030204" pitchFamily="34" charset="0"/>
              </a:defRPr>
            </a:lvl4pPr>
            <a:lvl5pPr marL="2019300" indent="-223838">
              <a:spcBef>
                <a:spcPct val="30000"/>
              </a:spcBef>
              <a:defRPr sz="1200">
                <a:solidFill>
                  <a:schemeClr val="tx1"/>
                </a:solidFill>
                <a:latin typeface="Calibri" panose="020F0502020204030204" pitchFamily="34" charset="0"/>
              </a:defRPr>
            </a:lvl5pPr>
            <a:lvl6pPr marL="2476500" indent="-223838" eaLnBrk="0" fontAlgn="base" hangingPunct="0">
              <a:spcBef>
                <a:spcPct val="30000"/>
              </a:spcBef>
              <a:spcAft>
                <a:spcPct val="0"/>
              </a:spcAft>
              <a:defRPr sz="1200">
                <a:solidFill>
                  <a:schemeClr val="tx1"/>
                </a:solidFill>
                <a:latin typeface="Calibri" panose="020F0502020204030204" pitchFamily="34" charset="0"/>
              </a:defRPr>
            </a:lvl6pPr>
            <a:lvl7pPr marL="2933700" indent="-223838" eaLnBrk="0" fontAlgn="base" hangingPunct="0">
              <a:spcBef>
                <a:spcPct val="30000"/>
              </a:spcBef>
              <a:spcAft>
                <a:spcPct val="0"/>
              </a:spcAft>
              <a:defRPr sz="1200">
                <a:solidFill>
                  <a:schemeClr val="tx1"/>
                </a:solidFill>
                <a:latin typeface="Calibri" panose="020F0502020204030204" pitchFamily="34" charset="0"/>
              </a:defRPr>
            </a:lvl7pPr>
            <a:lvl8pPr marL="3390900" indent="-223838" eaLnBrk="0" fontAlgn="base" hangingPunct="0">
              <a:spcBef>
                <a:spcPct val="30000"/>
              </a:spcBef>
              <a:spcAft>
                <a:spcPct val="0"/>
              </a:spcAft>
              <a:defRPr sz="1200">
                <a:solidFill>
                  <a:schemeClr val="tx1"/>
                </a:solidFill>
                <a:latin typeface="Calibri" panose="020F0502020204030204" pitchFamily="34" charset="0"/>
              </a:defRPr>
            </a:lvl8pPr>
            <a:lvl9pPr marL="3848100" indent="-223838"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9502DA8-74A7-4C3C-BE74-0F979E3B32E0}" type="slidenum">
              <a:rPr lang="en-GB" altLang="en-US" smtClean="0"/>
              <a:pPr>
                <a:spcBef>
                  <a:spcPct val="0"/>
                </a:spcBef>
              </a:pPr>
              <a:t>4</a:t>
            </a:fld>
            <a:endParaRPr lang="en-GB" altLang="en-US" smtClean="0"/>
          </a:p>
        </p:txBody>
      </p:sp>
      <p:sp>
        <p:nvSpPr>
          <p:cNvPr id="368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a:p>
            <a:r>
              <a:rPr lang="en-GB" altLang="en-US" smtClean="0"/>
              <a:t>This is the basis of palaeoanthropology – the cut and thrust of it - the fossils – two sorts of himinins, more than one individual perhaps in the habilis population (depending what view one took of the foot belonging to the skull and teeth). Also found with animal bones – thousands of them (over 200 species of animals were recorded in the Olduvai deposits - not all at this site) and stone tools that were crude, basic but effective.</a:t>
            </a:r>
          </a:p>
          <a:p>
            <a:endParaRPr lang="en-GB" altLang="en-US" smtClean="0"/>
          </a:p>
          <a:p>
            <a:r>
              <a:rPr lang="en-GB" altLang="en-US" smtClean="0"/>
              <a:t>Mary, in a series of volumes ‘Olduvai Gorge’ they are in the library - typologises the deposits here and else where at Olduvai-– this is a living floor, butchery floor, etc. She also typologises the stone tools, we will come to these . Also to support the intense activity of  systematic hunting and butchery home bases were discovered.</a:t>
            </a:r>
          </a:p>
        </p:txBody>
      </p:sp>
    </p:spTree>
    <p:extLst>
      <p:ext uri="{BB962C8B-B14F-4D97-AF65-F5344CB8AC3E}">
        <p14:creationId xmlns:p14="http://schemas.microsoft.com/office/powerpoint/2010/main" val="6488540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38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28663" indent="-279400">
              <a:defRPr>
                <a:solidFill>
                  <a:schemeClr val="tx1"/>
                </a:solidFill>
                <a:latin typeface="Calibri" panose="020F0502020204030204" pitchFamily="34" charset="0"/>
                <a:cs typeface="Arial" panose="020B0604020202020204" pitchFamily="34" charset="0"/>
              </a:defRPr>
            </a:lvl2pPr>
            <a:lvl3pPr marL="1120775" indent="-223838">
              <a:defRPr>
                <a:solidFill>
                  <a:schemeClr val="tx1"/>
                </a:solidFill>
                <a:latin typeface="Calibri" panose="020F0502020204030204" pitchFamily="34" charset="0"/>
                <a:cs typeface="Arial" panose="020B0604020202020204" pitchFamily="34" charset="0"/>
              </a:defRPr>
            </a:lvl3pPr>
            <a:lvl4pPr marL="1570038" indent="-223838">
              <a:defRPr>
                <a:solidFill>
                  <a:schemeClr val="tx1"/>
                </a:solidFill>
                <a:latin typeface="Calibri" panose="020F0502020204030204" pitchFamily="34" charset="0"/>
                <a:cs typeface="Arial" panose="020B0604020202020204" pitchFamily="34" charset="0"/>
              </a:defRPr>
            </a:lvl4pPr>
            <a:lvl5pPr marL="2019300" indent="-223838">
              <a:defRPr>
                <a:solidFill>
                  <a:schemeClr val="tx1"/>
                </a:solidFill>
                <a:latin typeface="Calibri" panose="020F0502020204030204" pitchFamily="34" charset="0"/>
                <a:cs typeface="Arial" panose="020B0604020202020204" pitchFamily="34" charset="0"/>
              </a:defRPr>
            </a:lvl5pPr>
            <a:lvl6pPr marL="2476500" indent="-2238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33700" indent="-2238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390900" indent="-2238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48100" indent="-2238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EC95AA10-D87B-42ED-8629-1E420D80417B}" type="slidenum">
              <a:rPr lang="en-GB" altLang="en-US" smtClean="0"/>
              <a:pPr/>
              <a:t>5</a:t>
            </a:fld>
            <a:endParaRPr lang="en-GB" altLang="en-US" smtClean="0"/>
          </a:p>
        </p:txBody>
      </p:sp>
    </p:spTree>
    <p:extLst>
      <p:ext uri="{BB962C8B-B14F-4D97-AF65-F5344CB8AC3E}">
        <p14:creationId xmlns:p14="http://schemas.microsoft.com/office/powerpoint/2010/main" val="366950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28663" indent="-279400">
              <a:spcBef>
                <a:spcPct val="30000"/>
              </a:spcBef>
              <a:defRPr sz="1200">
                <a:solidFill>
                  <a:schemeClr val="tx1"/>
                </a:solidFill>
                <a:latin typeface="Calibri" panose="020F0502020204030204" pitchFamily="34" charset="0"/>
              </a:defRPr>
            </a:lvl2pPr>
            <a:lvl3pPr marL="1120775" indent="-223838">
              <a:spcBef>
                <a:spcPct val="30000"/>
              </a:spcBef>
              <a:defRPr sz="1200">
                <a:solidFill>
                  <a:schemeClr val="tx1"/>
                </a:solidFill>
                <a:latin typeface="Calibri" panose="020F0502020204030204" pitchFamily="34" charset="0"/>
              </a:defRPr>
            </a:lvl3pPr>
            <a:lvl4pPr marL="1570038" indent="-223838">
              <a:spcBef>
                <a:spcPct val="30000"/>
              </a:spcBef>
              <a:defRPr sz="1200">
                <a:solidFill>
                  <a:schemeClr val="tx1"/>
                </a:solidFill>
                <a:latin typeface="Calibri" panose="020F0502020204030204" pitchFamily="34" charset="0"/>
              </a:defRPr>
            </a:lvl4pPr>
            <a:lvl5pPr marL="2019300" indent="-223838">
              <a:spcBef>
                <a:spcPct val="30000"/>
              </a:spcBef>
              <a:defRPr sz="1200">
                <a:solidFill>
                  <a:schemeClr val="tx1"/>
                </a:solidFill>
                <a:latin typeface="Calibri" panose="020F0502020204030204" pitchFamily="34" charset="0"/>
              </a:defRPr>
            </a:lvl5pPr>
            <a:lvl6pPr marL="2476500" indent="-223838" eaLnBrk="0" fontAlgn="base" hangingPunct="0">
              <a:spcBef>
                <a:spcPct val="30000"/>
              </a:spcBef>
              <a:spcAft>
                <a:spcPct val="0"/>
              </a:spcAft>
              <a:defRPr sz="1200">
                <a:solidFill>
                  <a:schemeClr val="tx1"/>
                </a:solidFill>
                <a:latin typeface="Calibri" panose="020F0502020204030204" pitchFamily="34" charset="0"/>
              </a:defRPr>
            </a:lvl6pPr>
            <a:lvl7pPr marL="2933700" indent="-223838" eaLnBrk="0" fontAlgn="base" hangingPunct="0">
              <a:spcBef>
                <a:spcPct val="30000"/>
              </a:spcBef>
              <a:spcAft>
                <a:spcPct val="0"/>
              </a:spcAft>
              <a:defRPr sz="1200">
                <a:solidFill>
                  <a:schemeClr val="tx1"/>
                </a:solidFill>
                <a:latin typeface="Calibri" panose="020F0502020204030204" pitchFamily="34" charset="0"/>
              </a:defRPr>
            </a:lvl7pPr>
            <a:lvl8pPr marL="3390900" indent="-223838" eaLnBrk="0" fontAlgn="base" hangingPunct="0">
              <a:spcBef>
                <a:spcPct val="30000"/>
              </a:spcBef>
              <a:spcAft>
                <a:spcPct val="0"/>
              </a:spcAft>
              <a:defRPr sz="1200">
                <a:solidFill>
                  <a:schemeClr val="tx1"/>
                </a:solidFill>
                <a:latin typeface="Calibri" panose="020F0502020204030204" pitchFamily="34" charset="0"/>
              </a:defRPr>
            </a:lvl8pPr>
            <a:lvl9pPr marL="3848100" indent="-223838"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6157931-258C-4D36-B612-8D621C59E7D3}" type="slidenum">
              <a:rPr lang="en-GB" altLang="en-US" smtClean="0"/>
              <a:pPr>
                <a:spcBef>
                  <a:spcPct val="0"/>
                </a:spcBef>
              </a:pPr>
              <a:t>6</a:t>
            </a:fld>
            <a:endParaRPr lang="en-GB" altLang="en-US" smtClean="0"/>
          </a:p>
        </p:txBody>
      </p:sp>
      <p:sp>
        <p:nvSpPr>
          <p:cNvPr id="409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Other sites, such as D.K., was interpreted as a hut site, another living floor,</a:t>
            </a:r>
          </a:p>
          <a:p>
            <a:r>
              <a:rPr lang="en-GB" altLang="en-US" smtClean="0"/>
              <a:t>the hut circle being evident </a:t>
            </a:r>
          </a:p>
          <a:p>
            <a:r>
              <a:rPr lang="en-GB" altLang="en-US" smtClean="0"/>
              <a:t>along with vast numbers of bashed stones and </a:t>
            </a:r>
          </a:p>
          <a:p>
            <a:r>
              <a:rPr lang="en-GB" altLang="en-US" smtClean="0"/>
              <a:t>Animal bones</a:t>
            </a:r>
          </a:p>
          <a:p>
            <a:r>
              <a:rPr lang="en-GB" altLang="en-US" smtClean="0"/>
              <a:t>‘clusters of activity’</a:t>
            </a:r>
          </a:p>
          <a:p>
            <a:r>
              <a:rPr lang="en-GB" altLang="en-US" smtClean="0"/>
              <a:t>The Leakey’s took their referents directly from their experience of the local tribes – the Hadza – a group known as the ‘bushmen’</a:t>
            </a:r>
          </a:p>
        </p:txBody>
      </p:sp>
    </p:spTree>
    <p:extLst>
      <p:ext uri="{BB962C8B-B14F-4D97-AF65-F5344CB8AC3E}">
        <p14:creationId xmlns:p14="http://schemas.microsoft.com/office/powerpoint/2010/main" val="20377973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err="1" smtClean="0"/>
              <a:t>Hadza</a:t>
            </a:r>
            <a:r>
              <a:rPr lang="en-GB" altLang="en-US" dirty="0" smtClean="0"/>
              <a:t>, or </a:t>
            </a:r>
            <a:r>
              <a:rPr lang="en-GB" altLang="en-US" dirty="0" err="1" smtClean="0"/>
              <a:t>Hazabe</a:t>
            </a:r>
            <a:r>
              <a:rPr lang="en-GB" altLang="en-US" dirty="0" smtClean="0"/>
              <a:t>, an ethnic group of northern Tanzania bordering on the Serengeti Plains. There around 1000 of them – fewer of them hunt and gather but they are often used along with other contemporary groups as a way of exploring the range of H-G practices. </a:t>
            </a:r>
          </a:p>
          <a:p>
            <a:endParaRPr lang="en-GB" altLang="en-US" dirty="0" smtClean="0"/>
          </a:p>
          <a:p>
            <a:r>
              <a:rPr lang="en-GB" altLang="en-US" dirty="0" smtClean="0"/>
              <a:t>They are one of the very tribes that live in and on the Olduvai landscapes. </a:t>
            </a:r>
          </a:p>
          <a:p>
            <a:endParaRPr lang="en-GB" altLang="en-US" dirty="0" smtClean="0"/>
          </a:p>
          <a:p>
            <a:r>
              <a:rPr lang="en-GB" altLang="en-US" dirty="0" smtClean="0"/>
              <a:t>The </a:t>
            </a:r>
            <a:r>
              <a:rPr lang="en-GB" altLang="en-US" dirty="0" err="1" smtClean="0"/>
              <a:t>Hadza</a:t>
            </a:r>
            <a:r>
              <a:rPr lang="en-GB" altLang="en-US" dirty="0" smtClean="0"/>
              <a:t> are one of the few hg groups where a number of the population still hunt gather and forage.  They have a nomadic life, hunting with poison dart arrows, men usually hunt larger game. They gather wild fruits and honey from the treetops, which is highly prized. The females hunt small game but this is called trapping or foraging but not hunting by them or the men. They survive by hunting various animals such as birds &amp; squirrels, in the medium to large size range, baboons, zebra, to large antelopes (Eland, Kudu, </a:t>
            </a:r>
            <a:r>
              <a:rPr lang="en-GB" altLang="en-US" dirty="0" err="1" smtClean="0"/>
              <a:t>etc</a:t>
            </a:r>
            <a:r>
              <a:rPr lang="en-GB" altLang="en-US" dirty="0" smtClean="0"/>
              <a:t>) through to buffalo and elephant. They supplement their meals with fruits, tubers, seeds and wild bee honey. </a:t>
            </a:r>
          </a:p>
          <a:p>
            <a:r>
              <a:rPr lang="en-GB" altLang="en-US" dirty="0" smtClean="0"/>
              <a:t> </a:t>
            </a:r>
          </a:p>
          <a:p>
            <a:r>
              <a:rPr lang="en-GB" altLang="en-US" dirty="0" smtClean="0"/>
              <a:t>Food is mostly eaten raw, or processed with fire superficially to remove feathers, fibres, hair or fur from the animal. They exchange goods - anything they need for hunting etc. for wild honey. Some have adopted a more settled existence – helping in subsistence farming, </a:t>
            </a:r>
          </a:p>
          <a:p>
            <a:r>
              <a:rPr lang="en-GB" altLang="en-US" dirty="0" smtClean="0"/>
              <a:t> </a:t>
            </a:r>
          </a:p>
          <a:p>
            <a:r>
              <a:rPr lang="en-GB" altLang="en-US" dirty="0" smtClean="0"/>
              <a:t>They live in groups somewhere between 30-50 in two types of huts, makeshift, temporary, made either as a more complete hut in the wet season and the other more a lean to in the dry season often Tucked away on the rocky outcrops to avoid elephants.  there are no domesticated animals kept except for dogs which assist them during hunting and they can have a pretty hard time of it. </a:t>
            </a:r>
          </a:p>
          <a:p>
            <a:r>
              <a:rPr lang="en-GB" altLang="en-US" dirty="0" smtClean="0"/>
              <a:t> </a:t>
            </a:r>
          </a:p>
          <a:p>
            <a:r>
              <a:rPr lang="en-GB" altLang="en-US" dirty="0" smtClean="0"/>
              <a:t>Although reportedly in groups of no more than 50 in the mid-1980s they used to be in much larger groups historically in the 100s by Washburn's accounts in the early 60/70s – they are a group that have suffered from encroachment of settled communities, government policy.</a:t>
            </a:r>
          </a:p>
          <a:p>
            <a:r>
              <a:rPr lang="en-GB" altLang="en-US" dirty="0" smtClean="0"/>
              <a:t> </a:t>
            </a:r>
          </a:p>
          <a:p>
            <a:r>
              <a:rPr lang="en-GB" altLang="en-US" dirty="0" smtClean="0"/>
              <a:t>Anthropologists used the term 'base camps' to describe the areas where groups would meet, eat and sleep. The Idea of a base camp was well documented here, by Washburn, and elsewhere with other groups being observed.</a:t>
            </a:r>
          </a:p>
          <a:p>
            <a:r>
              <a:rPr lang="en-GB" altLang="en-US" dirty="0" smtClean="0"/>
              <a:t> </a:t>
            </a:r>
          </a:p>
          <a:p>
            <a:endParaRPr lang="en-GB" altLang="en-US" dirty="0"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28663" indent="-279400">
              <a:spcBef>
                <a:spcPct val="30000"/>
              </a:spcBef>
              <a:defRPr sz="1200">
                <a:solidFill>
                  <a:schemeClr val="tx1"/>
                </a:solidFill>
                <a:latin typeface="Calibri" panose="020F0502020204030204" pitchFamily="34" charset="0"/>
              </a:defRPr>
            </a:lvl2pPr>
            <a:lvl3pPr marL="1120775" indent="-223838">
              <a:spcBef>
                <a:spcPct val="30000"/>
              </a:spcBef>
              <a:defRPr sz="1200">
                <a:solidFill>
                  <a:schemeClr val="tx1"/>
                </a:solidFill>
                <a:latin typeface="Calibri" panose="020F0502020204030204" pitchFamily="34" charset="0"/>
              </a:defRPr>
            </a:lvl3pPr>
            <a:lvl4pPr marL="1570038" indent="-223838">
              <a:spcBef>
                <a:spcPct val="30000"/>
              </a:spcBef>
              <a:defRPr sz="1200">
                <a:solidFill>
                  <a:schemeClr val="tx1"/>
                </a:solidFill>
                <a:latin typeface="Calibri" panose="020F0502020204030204" pitchFamily="34" charset="0"/>
              </a:defRPr>
            </a:lvl4pPr>
            <a:lvl5pPr marL="2019300" indent="-223838">
              <a:spcBef>
                <a:spcPct val="30000"/>
              </a:spcBef>
              <a:defRPr sz="1200">
                <a:solidFill>
                  <a:schemeClr val="tx1"/>
                </a:solidFill>
                <a:latin typeface="Calibri" panose="020F0502020204030204" pitchFamily="34" charset="0"/>
              </a:defRPr>
            </a:lvl5pPr>
            <a:lvl6pPr marL="2476500" indent="-223838" eaLnBrk="0" fontAlgn="base" hangingPunct="0">
              <a:spcBef>
                <a:spcPct val="30000"/>
              </a:spcBef>
              <a:spcAft>
                <a:spcPct val="0"/>
              </a:spcAft>
              <a:defRPr sz="1200">
                <a:solidFill>
                  <a:schemeClr val="tx1"/>
                </a:solidFill>
                <a:latin typeface="Calibri" panose="020F0502020204030204" pitchFamily="34" charset="0"/>
              </a:defRPr>
            </a:lvl6pPr>
            <a:lvl7pPr marL="2933700" indent="-223838" eaLnBrk="0" fontAlgn="base" hangingPunct="0">
              <a:spcBef>
                <a:spcPct val="30000"/>
              </a:spcBef>
              <a:spcAft>
                <a:spcPct val="0"/>
              </a:spcAft>
              <a:defRPr sz="1200">
                <a:solidFill>
                  <a:schemeClr val="tx1"/>
                </a:solidFill>
                <a:latin typeface="Calibri" panose="020F0502020204030204" pitchFamily="34" charset="0"/>
              </a:defRPr>
            </a:lvl7pPr>
            <a:lvl8pPr marL="3390900" indent="-223838" eaLnBrk="0" fontAlgn="base" hangingPunct="0">
              <a:spcBef>
                <a:spcPct val="30000"/>
              </a:spcBef>
              <a:spcAft>
                <a:spcPct val="0"/>
              </a:spcAft>
              <a:defRPr sz="1200">
                <a:solidFill>
                  <a:schemeClr val="tx1"/>
                </a:solidFill>
                <a:latin typeface="Calibri" panose="020F0502020204030204" pitchFamily="34" charset="0"/>
              </a:defRPr>
            </a:lvl8pPr>
            <a:lvl9pPr marL="3848100" indent="-223838"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9657483-1AEC-4828-A2D2-2BFA64ED2893}" type="slidenum">
              <a:rPr lang="en-GB" altLang="en-US" smtClean="0"/>
              <a:pPr>
                <a:spcBef>
                  <a:spcPct val="0"/>
                </a:spcBef>
              </a:pPr>
              <a:t>7</a:t>
            </a:fld>
            <a:endParaRPr lang="en-GB" altLang="en-US" smtClean="0"/>
          </a:p>
        </p:txBody>
      </p:sp>
    </p:spTree>
    <p:extLst>
      <p:ext uri="{BB962C8B-B14F-4D97-AF65-F5344CB8AC3E}">
        <p14:creationId xmlns:p14="http://schemas.microsoft.com/office/powerpoint/2010/main" val="21604971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smtClean="0"/>
              <a:t>Is this how the archaeological record looks and was made?? No doubt</a:t>
            </a:r>
            <a:r>
              <a:rPr lang="en-GB" altLang="en-US" baseline="0" dirty="0" smtClean="0"/>
              <a:t> the ability to carry heavy </a:t>
            </a:r>
            <a:r>
              <a:rPr lang="en-GB" altLang="en-US" baseline="0" dirty="0" err="1" smtClean="0"/>
              <a:t>carasses</a:t>
            </a:r>
            <a:r>
              <a:rPr lang="en-GB" altLang="en-US" baseline="0" dirty="0" smtClean="0"/>
              <a:t> could have been in their capability</a:t>
            </a:r>
            <a:endParaRPr lang="en-GB" altLang="en-US" dirty="0" smtClean="0"/>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36F18EE3-75B8-42C1-A019-697F7C794B82}" type="slidenum">
              <a:rPr lang="en-GB" altLang="en-US" smtClean="0"/>
              <a:pPr/>
              <a:t>8</a:t>
            </a:fld>
            <a:endParaRPr lang="en-GB" altLang="en-US" smtClean="0"/>
          </a:p>
        </p:txBody>
      </p:sp>
    </p:spTree>
    <p:extLst>
      <p:ext uri="{BB962C8B-B14F-4D97-AF65-F5344CB8AC3E}">
        <p14:creationId xmlns:p14="http://schemas.microsoft.com/office/powerpoint/2010/main" val="28757625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i="0" dirty="0" smtClean="0"/>
              <a:t>A 3-D scans of cut marks found on a 1.7 million year old fossil from Olduvai Gorge, Tanzania.  The bone is part of the arm of a large antelope and the marks indicate our ancestors disarticulated the bone from the rest of the animal possibly to make transport easier.</a:t>
            </a:r>
          </a:p>
          <a:p>
            <a:endParaRPr lang="en-GB" altLang="en-US" i="0" dirty="0" smtClean="0"/>
          </a:p>
          <a:p>
            <a:r>
              <a:rPr lang="en-GB" altLang="en-US" i="0" dirty="0" smtClean="0"/>
              <a:t>That the</a:t>
            </a:r>
            <a:r>
              <a:rPr lang="en-GB" altLang="en-US" i="0" baseline="0" dirty="0" smtClean="0"/>
              <a:t> </a:t>
            </a:r>
            <a:r>
              <a:rPr lang="en-GB" altLang="en-US" i="0" dirty="0" smtClean="0"/>
              <a:t>bones have been cut – or at least some of them is not disputed at the sites here and elsewhere.</a:t>
            </a:r>
          </a:p>
          <a:p>
            <a:endParaRPr lang="en-GB" altLang="en-US" dirty="0" smtClean="0"/>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28663" indent="-279400">
              <a:defRPr>
                <a:solidFill>
                  <a:schemeClr val="tx1"/>
                </a:solidFill>
                <a:latin typeface="Calibri" panose="020F0502020204030204" pitchFamily="34" charset="0"/>
                <a:cs typeface="Arial" panose="020B0604020202020204" pitchFamily="34" charset="0"/>
              </a:defRPr>
            </a:lvl2pPr>
            <a:lvl3pPr marL="1120775" indent="-223838">
              <a:defRPr>
                <a:solidFill>
                  <a:schemeClr val="tx1"/>
                </a:solidFill>
                <a:latin typeface="Calibri" panose="020F0502020204030204" pitchFamily="34" charset="0"/>
                <a:cs typeface="Arial" panose="020B0604020202020204" pitchFamily="34" charset="0"/>
              </a:defRPr>
            </a:lvl3pPr>
            <a:lvl4pPr marL="1570038" indent="-223838">
              <a:defRPr>
                <a:solidFill>
                  <a:schemeClr val="tx1"/>
                </a:solidFill>
                <a:latin typeface="Calibri" panose="020F0502020204030204" pitchFamily="34" charset="0"/>
                <a:cs typeface="Arial" panose="020B0604020202020204" pitchFamily="34" charset="0"/>
              </a:defRPr>
            </a:lvl4pPr>
            <a:lvl5pPr marL="2019300" indent="-223838">
              <a:defRPr>
                <a:solidFill>
                  <a:schemeClr val="tx1"/>
                </a:solidFill>
                <a:latin typeface="Calibri" panose="020F0502020204030204" pitchFamily="34" charset="0"/>
                <a:cs typeface="Arial" panose="020B0604020202020204" pitchFamily="34" charset="0"/>
              </a:defRPr>
            </a:lvl5pPr>
            <a:lvl6pPr marL="2476500" indent="-2238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33700" indent="-2238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390900" indent="-2238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48100" indent="-2238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91425EFA-EB11-4043-B871-9D26EDB3CE20}" type="slidenum">
              <a:rPr lang="en-GB" altLang="en-US" smtClean="0"/>
              <a:pPr/>
              <a:t>9</a:t>
            </a:fld>
            <a:endParaRPr lang="en-GB" altLang="en-US" smtClean="0"/>
          </a:p>
        </p:txBody>
      </p:sp>
    </p:spTree>
    <p:extLst>
      <p:ext uri="{BB962C8B-B14F-4D97-AF65-F5344CB8AC3E}">
        <p14:creationId xmlns:p14="http://schemas.microsoft.com/office/powerpoint/2010/main" val="15765167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smtClean="0"/>
              <a:t>Such observations were supported by many ethnographic studies by – Lee (San) anthropologists</a:t>
            </a:r>
          </a:p>
          <a:p>
            <a:r>
              <a:rPr lang="en-GB" altLang="en-US" dirty="0" smtClean="0"/>
              <a:t>, Devore  (behavioural biology – primates) – Washburn primates, all Anthropologists working in Africa, along with those </a:t>
            </a:r>
            <a:r>
              <a:rPr lang="en-GB" altLang="en-US" dirty="0" err="1" smtClean="0"/>
              <a:t>Sahlins</a:t>
            </a:r>
            <a:r>
              <a:rPr lang="en-GB" altLang="en-US" dirty="0" smtClean="0"/>
              <a:t> used pacific Islanders, </a:t>
            </a:r>
            <a:r>
              <a:rPr lang="en-GB" altLang="en-US" dirty="0" err="1" smtClean="0"/>
              <a:t>Mulvaney’s</a:t>
            </a:r>
            <a:r>
              <a:rPr lang="en-GB" altLang="en-US" dirty="0" smtClean="0"/>
              <a:t> working in Australia etc. The world </a:t>
            </a:r>
            <a:r>
              <a:rPr lang="en-GB" altLang="en-US" dirty="0" err="1" smtClean="0"/>
              <a:t>semed</a:t>
            </a:r>
            <a:r>
              <a:rPr lang="en-GB" altLang="en-US" dirty="0" smtClean="0"/>
              <a:t> to support this view of egalitarian, hunter-gatherer lifeways.</a:t>
            </a:r>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28663" indent="-279400">
              <a:defRPr>
                <a:solidFill>
                  <a:schemeClr val="tx1"/>
                </a:solidFill>
                <a:latin typeface="Calibri" panose="020F0502020204030204" pitchFamily="34" charset="0"/>
                <a:cs typeface="Arial" panose="020B0604020202020204" pitchFamily="34" charset="0"/>
              </a:defRPr>
            </a:lvl2pPr>
            <a:lvl3pPr marL="1120775" indent="-223838">
              <a:defRPr>
                <a:solidFill>
                  <a:schemeClr val="tx1"/>
                </a:solidFill>
                <a:latin typeface="Calibri" panose="020F0502020204030204" pitchFamily="34" charset="0"/>
                <a:cs typeface="Arial" panose="020B0604020202020204" pitchFamily="34" charset="0"/>
              </a:defRPr>
            </a:lvl3pPr>
            <a:lvl4pPr marL="1570038" indent="-223838">
              <a:defRPr>
                <a:solidFill>
                  <a:schemeClr val="tx1"/>
                </a:solidFill>
                <a:latin typeface="Calibri" panose="020F0502020204030204" pitchFamily="34" charset="0"/>
                <a:cs typeface="Arial" panose="020B0604020202020204" pitchFamily="34" charset="0"/>
              </a:defRPr>
            </a:lvl4pPr>
            <a:lvl5pPr marL="2019300" indent="-223838">
              <a:defRPr>
                <a:solidFill>
                  <a:schemeClr val="tx1"/>
                </a:solidFill>
                <a:latin typeface="Calibri" panose="020F0502020204030204" pitchFamily="34" charset="0"/>
                <a:cs typeface="Arial" panose="020B0604020202020204" pitchFamily="34" charset="0"/>
              </a:defRPr>
            </a:lvl5pPr>
            <a:lvl6pPr marL="2476500" indent="-2238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33700" indent="-2238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390900" indent="-2238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48100" indent="-223838"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EEDEC37B-796B-4EFB-8BE0-A9B9DCA1A696}" type="slidenum">
              <a:rPr lang="en-GB" altLang="en-US" smtClean="0"/>
              <a:pPr/>
              <a:t>10</a:t>
            </a:fld>
            <a:endParaRPr lang="en-GB" altLang="en-US" smtClean="0"/>
          </a:p>
        </p:txBody>
      </p:sp>
    </p:spTree>
    <p:extLst>
      <p:ext uri="{BB962C8B-B14F-4D97-AF65-F5344CB8AC3E}">
        <p14:creationId xmlns:p14="http://schemas.microsoft.com/office/powerpoint/2010/main" val="20298627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28663" indent="-279400">
              <a:spcBef>
                <a:spcPct val="30000"/>
              </a:spcBef>
              <a:defRPr sz="1200">
                <a:solidFill>
                  <a:schemeClr val="tx1"/>
                </a:solidFill>
                <a:latin typeface="Calibri" panose="020F0502020204030204" pitchFamily="34" charset="0"/>
              </a:defRPr>
            </a:lvl2pPr>
            <a:lvl3pPr marL="1120775" indent="-223838">
              <a:spcBef>
                <a:spcPct val="30000"/>
              </a:spcBef>
              <a:defRPr sz="1200">
                <a:solidFill>
                  <a:schemeClr val="tx1"/>
                </a:solidFill>
                <a:latin typeface="Calibri" panose="020F0502020204030204" pitchFamily="34" charset="0"/>
              </a:defRPr>
            </a:lvl3pPr>
            <a:lvl4pPr marL="1570038" indent="-223838">
              <a:spcBef>
                <a:spcPct val="30000"/>
              </a:spcBef>
              <a:defRPr sz="1200">
                <a:solidFill>
                  <a:schemeClr val="tx1"/>
                </a:solidFill>
                <a:latin typeface="Calibri" panose="020F0502020204030204" pitchFamily="34" charset="0"/>
              </a:defRPr>
            </a:lvl4pPr>
            <a:lvl5pPr marL="2019300" indent="-223838">
              <a:spcBef>
                <a:spcPct val="30000"/>
              </a:spcBef>
              <a:defRPr sz="1200">
                <a:solidFill>
                  <a:schemeClr val="tx1"/>
                </a:solidFill>
                <a:latin typeface="Calibri" panose="020F0502020204030204" pitchFamily="34" charset="0"/>
              </a:defRPr>
            </a:lvl5pPr>
            <a:lvl6pPr marL="2476500" indent="-223838" eaLnBrk="0" fontAlgn="base" hangingPunct="0">
              <a:spcBef>
                <a:spcPct val="30000"/>
              </a:spcBef>
              <a:spcAft>
                <a:spcPct val="0"/>
              </a:spcAft>
              <a:defRPr sz="1200">
                <a:solidFill>
                  <a:schemeClr val="tx1"/>
                </a:solidFill>
                <a:latin typeface="Calibri" panose="020F0502020204030204" pitchFamily="34" charset="0"/>
              </a:defRPr>
            </a:lvl6pPr>
            <a:lvl7pPr marL="2933700" indent="-223838" eaLnBrk="0" fontAlgn="base" hangingPunct="0">
              <a:spcBef>
                <a:spcPct val="30000"/>
              </a:spcBef>
              <a:spcAft>
                <a:spcPct val="0"/>
              </a:spcAft>
              <a:defRPr sz="1200">
                <a:solidFill>
                  <a:schemeClr val="tx1"/>
                </a:solidFill>
                <a:latin typeface="Calibri" panose="020F0502020204030204" pitchFamily="34" charset="0"/>
              </a:defRPr>
            </a:lvl7pPr>
            <a:lvl8pPr marL="3390900" indent="-223838" eaLnBrk="0" fontAlgn="base" hangingPunct="0">
              <a:spcBef>
                <a:spcPct val="30000"/>
              </a:spcBef>
              <a:spcAft>
                <a:spcPct val="0"/>
              </a:spcAft>
              <a:defRPr sz="1200">
                <a:solidFill>
                  <a:schemeClr val="tx1"/>
                </a:solidFill>
                <a:latin typeface="Calibri" panose="020F0502020204030204" pitchFamily="34" charset="0"/>
              </a:defRPr>
            </a:lvl8pPr>
            <a:lvl9pPr marL="3848100" indent="-223838"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4140633-425A-43AE-83A8-12C4BF228FA2}" type="slidenum">
              <a:rPr lang="en-GB" altLang="en-US" smtClean="0">
                <a:latin typeface="Arial" panose="020B0604020202020204" pitchFamily="34" charset="0"/>
              </a:rPr>
              <a:pPr>
                <a:spcBef>
                  <a:spcPct val="0"/>
                </a:spcBef>
              </a:pPr>
              <a:t>11</a:t>
            </a:fld>
            <a:endParaRPr lang="en-GB" altLang="en-US" smtClean="0">
              <a:latin typeface="Arial" panose="020B0604020202020204" pitchFamily="34" charset="0"/>
            </a:endParaRPr>
          </a:p>
        </p:txBody>
      </p:sp>
      <p:sp>
        <p:nvSpPr>
          <p:cNvPr id="5939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smtClean="0">
                <a:latin typeface="Arial" panose="020B0604020202020204" pitchFamily="34" charset="0"/>
                <a:cs typeface="Arial" panose="020B0604020202020204" pitchFamily="34" charset="0"/>
              </a:rPr>
              <a:t>It was evident to </a:t>
            </a:r>
            <a:r>
              <a:rPr lang="en-GB" altLang="en-US" dirty="0" err="1" smtClean="0">
                <a:latin typeface="Arial" panose="020B0604020202020204" pitchFamily="34" charset="0"/>
                <a:cs typeface="Arial" panose="020B0604020202020204" pitchFamily="34" charset="0"/>
              </a:rPr>
              <a:t>palaeoanthropologists</a:t>
            </a:r>
            <a:r>
              <a:rPr lang="en-GB" altLang="en-US" dirty="0" smtClean="0">
                <a:latin typeface="Arial" panose="020B0604020202020204" pitchFamily="34" charset="0"/>
                <a:cs typeface="Arial" panose="020B0604020202020204" pitchFamily="34" charset="0"/>
              </a:rPr>
              <a:t> and particularly to Mary Leakey, where there are stone tools and animals there must have been hominids killing and butchering them. Here animals that had been systematically killed and butchered were brought back to the group and shared out. The hunting hypothesis was proposed to explain a host of behaviours which involved the systematic hunting, butchery, transport of the carcass to home bases and all the associated forms of behaviour - such as sharing, egalitarian lifestyles, sexual division of labour etc. The debris scattered and over a period of time accumulated to a vast area such as the </a:t>
            </a:r>
            <a:r>
              <a:rPr lang="en-GB" altLang="en-US" dirty="0" err="1" smtClean="0">
                <a:latin typeface="Arial" panose="020B0604020202020204" pitchFamily="34" charset="0"/>
                <a:cs typeface="Arial" panose="020B0604020202020204" pitchFamily="34" charset="0"/>
              </a:rPr>
              <a:t>Zinjanthropus</a:t>
            </a:r>
            <a:r>
              <a:rPr lang="en-GB" altLang="en-US" dirty="0" smtClean="0">
                <a:latin typeface="Arial" panose="020B0604020202020204" pitchFamily="34" charset="0"/>
                <a:cs typeface="Arial" panose="020B0604020202020204" pitchFamily="34" charset="0"/>
              </a:rPr>
              <a:t> site. Evidence to suggests humans came from clear cut marks on some of the bone. Traditional interpretations for the faunal remains at Olduvai Gorge are based around hominids being responsible for the accumulations of stone and bone at such sites. These sites have an abundance of tools, animal bones often of large animals and have one or more species of hominids. We saw yesterday how hut sites, interpreted as living floors, along with kill and butchery sites formed the basis of the interpretations of life for the early hominids. All happy hunter gatherers</a:t>
            </a:r>
          </a:p>
        </p:txBody>
      </p:sp>
    </p:spTree>
    <p:extLst>
      <p:ext uri="{BB962C8B-B14F-4D97-AF65-F5344CB8AC3E}">
        <p14:creationId xmlns:p14="http://schemas.microsoft.com/office/powerpoint/2010/main" val="22939694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5D10C90-ECDE-4766-95EF-78DE111E6837}" type="slidenum">
              <a:rPr lang="en-GB" smtClean="0"/>
              <a:t>12</a:t>
            </a:fld>
            <a:endParaRPr lang="en-GB"/>
          </a:p>
        </p:txBody>
      </p:sp>
    </p:spTree>
    <p:extLst>
      <p:ext uri="{BB962C8B-B14F-4D97-AF65-F5344CB8AC3E}">
        <p14:creationId xmlns:p14="http://schemas.microsoft.com/office/powerpoint/2010/main" val="24248912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New interpretations, some new fossil discoveries, particularly with the </a:t>
            </a:r>
            <a:r>
              <a:rPr lang="en-GB" dirty="0" err="1"/>
              <a:t>aleakies</a:t>
            </a:r>
            <a:r>
              <a:rPr lang="en-GB" dirty="0"/>
              <a:t> at Olduvai Gorge. </a:t>
            </a:r>
          </a:p>
        </p:txBody>
      </p:sp>
      <p:sp>
        <p:nvSpPr>
          <p:cNvPr id="4" name="Slide Number Placeholder 3"/>
          <p:cNvSpPr>
            <a:spLocks noGrp="1"/>
          </p:cNvSpPr>
          <p:nvPr>
            <p:ph type="sldNum" sz="quarter" idx="5"/>
          </p:nvPr>
        </p:nvSpPr>
        <p:spPr/>
        <p:txBody>
          <a:bodyPr/>
          <a:lstStyle/>
          <a:p>
            <a:fld id="{246E7C16-5B79-4B67-A701-C6919A022D3F}" type="slidenum">
              <a:rPr lang="en-GB" smtClean="0"/>
              <a:t>13</a:t>
            </a:fld>
            <a:endParaRPr lang="en-GB"/>
          </a:p>
        </p:txBody>
      </p:sp>
    </p:spTree>
    <p:extLst>
      <p:ext uri="{BB962C8B-B14F-4D97-AF65-F5344CB8AC3E}">
        <p14:creationId xmlns:p14="http://schemas.microsoft.com/office/powerpoint/2010/main" val="36520216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Dart argued that early hominids (</a:t>
            </a:r>
            <a:r>
              <a:rPr lang="en-GB" dirty="0" err="1"/>
              <a:t>Australopithicus</a:t>
            </a:r>
            <a:r>
              <a:rPr lang="en-GB" dirty="0"/>
              <a:t> </a:t>
            </a:r>
            <a:r>
              <a:rPr lang="en-GB" dirty="0" err="1"/>
              <a:t>africanus</a:t>
            </a:r>
            <a:r>
              <a:rPr lang="en-GB" dirty="0"/>
              <a:t>) were not only hunters but very aggressive ones - used </a:t>
            </a:r>
            <a:r>
              <a:rPr lang="en-GB" dirty="0" err="1"/>
              <a:t>Osteo-Donto-Keratic</a:t>
            </a:r>
            <a:r>
              <a:rPr lang="en-GB" dirty="0"/>
              <a:t> tools as weapons. Dart thought that these early hominids were savage, violent killers. He also knew that A. </a:t>
            </a:r>
            <a:r>
              <a:rPr lang="en-GB" dirty="0" err="1"/>
              <a:t>africanus</a:t>
            </a:r>
            <a:r>
              <a:rPr lang="en-GB" dirty="0"/>
              <a:t> had small canine teeth, making tools that gouge and cut essential. Dart supported his theory with finds from caves in South Africa. In these caves, Dart found an abundance of animal jaw bones with the sharp, potentially dangerous canine teeth exposed. The fact that such vicious looking bone fragments were found in such plentiful quantities led Dart to believe that they must have had some significance for early hominids. </a:t>
            </a:r>
          </a:p>
          <a:p>
            <a:endParaRPr lang="en-GB" dirty="0"/>
          </a:p>
          <a:p>
            <a:pPr defTabSz="897849">
              <a:defRPr/>
            </a:pPr>
            <a:r>
              <a:rPr lang="en-GB" dirty="0"/>
              <a:t>‘The blood-bespattered, slaughter-gutted archives of human history from the earliest Sumerian records to the most recent atrocities of the Second World War accord with early universal cannibalism, with animal and human sacrificial practices or their substitutes in formalized religions and with the world-wide scalping, head-hunting, body-mutilating, and </a:t>
            </a:r>
            <a:r>
              <a:rPr lang="en-GB" dirty="0" err="1"/>
              <a:t>necrophilic</a:t>
            </a:r>
            <a:r>
              <a:rPr lang="en-GB" dirty="0"/>
              <a:t> practices of mankind in proclaiming this common bloodlust differentiator, this predaceous habit, this mark of Cain that separates man directly from his </a:t>
            </a:r>
            <a:r>
              <a:rPr lang="en-GB" dirty="0" err="1"/>
              <a:t>anthropoidal</a:t>
            </a:r>
            <a:r>
              <a:rPr lang="en-GB" dirty="0"/>
              <a:t> relatives and allies him directly with the deadliest of </a:t>
            </a:r>
            <a:r>
              <a:rPr lang="en-GB" dirty="0" err="1"/>
              <a:t>Carnivora</a:t>
            </a:r>
            <a:r>
              <a:rPr lang="en-GB" dirty="0"/>
              <a:t>.’</a:t>
            </a:r>
          </a:p>
          <a:p>
            <a:endParaRPr lang="en-GB" dirty="0"/>
          </a:p>
        </p:txBody>
      </p:sp>
      <p:sp>
        <p:nvSpPr>
          <p:cNvPr id="4" name="Slide Number Placeholder 3"/>
          <p:cNvSpPr>
            <a:spLocks noGrp="1"/>
          </p:cNvSpPr>
          <p:nvPr>
            <p:ph type="sldNum" sz="quarter" idx="10"/>
          </p:nvPr>
        </p:nvSpPr>
        <p:spPr/>
        <p:txBody>
          <a:bodyPr/>
          <a:lstStyle/>
          <a:p>
            <a:fld id="{6F16798B-5BC7-440B-8E0F-A126A98DF6D9}" type="slidenum">
              <a:rPr lang="en-GB" smtClean="0"/>
              <a:t>14</a:t>
            </a:fld>
            <a:endParaRPr lang="en-GB"/>
          </a:p>
        </p:txBody>
      </p:sp>
    </p:spTree>
    <p:extLst>
      <p:ext uri="{BB962C8B-B14F-4D97-AF65-F5344CB8AC3E}">
        <p14:creationId xmlns:p14="http://schemas.microsoft.com/office/powerpoint/2010/main" val="21012961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Im0plication being if they could and did kill each other, then why not other animals</a:t>
            </a:r>
            <a:endParaRPr lang="en-GB" dirty="0"/>
          </a:p>
        </p:txBody>
      </p:sp>
      <p:sp>
        <p:nvSpPr>
          <p:cNvPr id="4" name="Slide Number Placeholder 3"/>
          <p:cNvSpPr>
            <a:spLocks noGrp="1"/>
          </p:cNvSpPr>
          <p:nvPr>
            <p:ph type="sldNum" sz="quarter" idx="10"/>
          </p:nvPr>
        </p:nvSpPr>
        <p:spPr/>
        <p:txBody>
          <a:bodyPr/>
          <a:lstStyle/>
          <a:p>
            <a:fld id="{D5D10C90-ECDE-4766-95EF-78DE111E6837}" type="slidenum">
              <a:rPr lang="en-GB" smtClean="0"/>
              <a:t>15</a:t>
            </a:fld>
            <a:endParaRPr lang="en-GB"/>
          </a:p>
        </p:txBody>
      </p:sp>
    </p:spTree>
    <p:extLst>
      <p:ext uri="{BB962C8B-B14F-4D97-AF65-F5344CB8AC3E}">
        <p14:creationId xmlns:p14="http://schemas.microsoft.com/office/powerpoint/2010/main" val="38776619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smtClean="0"/>
              <a:t>Binford’s experience was different. He intended to go Alaska to work with a number of H-G groups but ended up sticking with one group – with a much smaller ‘sample size’ of animals to look at as well but …. He went with a specific purpose – Binford tried to use the ethnographic method- his starting point was quite simple, driven by a number of archaeological questions about spatial patterning as it happened in the European Neanderthal record. They were associated with procurement and use strategies of both bone (meat) and stone of the Neanderthals in France – a group living in deteriorating climatic conditions - for which the near Equatorial Hadza and other groups did not seem to match their profile.</a:t>
            </a:r>
          </a:p>
          <a:p>
            <a:pPr eaLnBrk="1" hangingPunct="1"/>
            <a:r>
              <a:rPr lang="en-GB" altLang="en-US" smtClean="0"/>
              <a:t> </a:t>
            </a:r>
          </a:p>
          <a:p>
            <a:pPr eaLnBrk="1" hangingPunct="1"/>
            <a:endParaRPr lang="en-GB" altLang="en-US" smtClean="0"/>
          </a:p>
          <a:p>
            <a:pPr eaLnBrk="1" hangingPunct="1"/>
            <a:r>
              <a:rPr lang="en-GB" altLang="en-US" smtClean="0"/>
              <a:t> </a:t>
            </a:r>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28663" indent="-279400">
              <a:spcBef>
                <a:spcPct val="30000"/>
              </a:spcBef>
              <a:defRPr sz="1200">
                <a:solidFill>
                  <a:schemeClr val="tx1"/>
                </a:solidFill>
                <a:latin typeface="Calibri" panose="020F0502020204030204" pitchFamily="34" charset="0"/>
              </a:defRPr>
            </a:lvl2pPr>
            <a:lvl3pPr marL="1120775" indent="-223838">
              <a:spcBef>
                <a:spcPct val="30000"/>
              </a:spcBef>
              <a:defRPr sz="1200">
                <a:solidFill>
                  <a:schemeClr val="tx1"/>
                </a:solidFill>
                <a:latin typeface="Calibri" panose="020F0502020204030204" pitchFamily="34" charset="0"/>
              </a:defRPr>
            </a:lvl3pPr>
            <a:lvl4pPr marL="1570038" indent="-223838">
              <a:spcBef>
                <a:spcPct val="30000"/>
              </a:spcBef>
              <a:defRPr sz="1200">
                <a:solidFill>
                  <a:schemeClr val="tx1"/>
                </a:solidFill>
                <a:latin typeface="Calibri" panose="020F0502020204030204" pitchFamily="34" charset="0"/>
              </a:defRPr>
            </a:lvl4pPr>
            <a:lvl5pPr marL="2019300" indent="-223838">
              <a:spcBef>
                <a:spcPct val="30000"/>
              </a:spcBef>
              <a:defRPr sz="1200">
                <a:solidFill>
                  <a:schemeClr val="tx1"/>
                </a:solidFill>
                <a:latin typeface="Calibri" panose="020F0502020204030204" pitchFamily="34" charset="0"/>
              </a:defRPr>
            </a:lvl5pPr>
            <a:lvl6pPr marL="2476500" indent="-223838" eaLnBrk="0" fontAlgn="base" hangingPunct="0">
              <a:spcBef>
                <a:spcPct val="30000"/>
              </a:spcBef>
              <a:spcAft>
                <a:spcPct val="0"/>
              </a:spcAft>
              <a:defRPr sz="1200">
                <a:solidFill>
                  <a:schemeClr val="tx1"/>
                </a:solidFill>
                <a:latin typeface="Calibri" panose="020F0502020204030204" pitchFamily="34" charset="0"/>
              </a:defRPr>
            </a:lvl6pPr>
            <a:lvl7pPr marL="2933700" indent="-223838" eaLnBrk="0" fontAlgn="base" hangingPunct="0">
              <a:spcBef>
                <a:spcPct val="30000"/>
              </a:spcBef>
              <a:spcAft>
                <a:spcPct val="0"/>
              </a:spcAft>
              <a:defRPr sz="1200">
                <a:solidFill>
                  <a:schemeClr val="tx1"/>
                </a:solidFill>
                <a:latin typeface="Calibri" panose="020F0502020204030204" pitchFamily="34" charset="0"/>
              </a:defRPr>
            </a:lvl7pPr>
            <a:lvl8pPr marL="3390900" indent="-223838" eaLnBrk="0" fontAlgn="base" hangingPunct="0">
              <a:spcBef>
                <a:spcPct val="30000"/>
              </a:spcBef>
              <a:spcAft>
                <a:spcPct val="0"/>
              </a:spcAft>
              <a:defRPr sz="1200">
                <a:solidFill>
                  <a:schemeClr val="tx1"/>
                </a:solidFill>
                <a:latin typeface="Calibri" panose="020F0502020204030204" pitchFamily="34" charset="0"/>
              </a:defRPr>
            </a:lvl8pPr>
            <a:lvl9pPr marL="3848100" indent="-223838"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080A756-1D86-4F1C-A0A1-9CAE647D247B}" type="slidenum">
              <a:rPr lang="en-GB" altLang="en-US" smtClean="0"/>
              <a:pPr>
                <a:spcBef>
                  <a:spcPct val="0"/>
                </a:spcBef>
              </a:pPr>
              <a:t>16</a:t>
            </a:fld>
            <a:endParaRPr lang="en-GB" altLang="en-US" smtClean="0"/>
          </a:p>
        </p:txBody>
      </p:sp>
    </p:spTree>
    <p:extLst>
      <p:ext uri="{BB962C8B-B14F-4D97-AF65-F5344CB8AC3E}">
        <p14:creationId xmlns:p14="http://schemas.microsoft.com/office/powerpoint/2010/main" val="982880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29503" indent="-280578">
              <a:spcBef>
                <a:spcPct val="30000"/>
              </a:spcBef>
              <a:defRPr sz="1200">
                <a:solidFill>
                  <a:schemeClr val="tx1"/>
                </a:solidFill>
                <a:latin typeface="Arial" panose="020B0604020202020204" pitchFamily="34" charset="0"/>
                <a:cs typeface="Arial" panose="020B0604020202020204" pitchFamily="34" charset="0"/>
              </a:defRPr>
            </a:lvl2pPr>
            <a:lvl3pPr marL="1122312" indent="-224462">
              <a:spcBef>
                <a:spcPct val="30000"/>
              </a:spcBef>
              <a:defRPr sz="1200">
                <a:solidFill>
                  <a:schemeClr val="tx1"/>
                </a:solidFill>
                <a:latin typeface="Arial" panose="020B0604020202020204" pitchFamily="34" charset="0"/>
                <a:cs typeface="Arial" panose="020B0604020202020204" pitchFamily="34" charset="0"/>
              </a:defRPr>
            </a:lvl3pPr>
            <a:lvl4pPr marL="1571236" indent="-224462">
              <a:spcBef>
                <a:spcPct val="30000"/>
              </a:spcBef>
              <a:defRPr sz="1200">
                <a:solidFill>
                  <a:schemeClr val="tx1"/>
                </a:solidFill>
                <a:latin typeface="Arial" panose="020B0604020202020204" pitchFamily="34" charset="0"/>
                <a:cs typeface="Arial" panose="020B0604020202020204" pitchFamily="34" charset="0"/>
              </a:defRPr>
            </a:lvl4pPr>
            <a:lvl5pPr marL="2020161" indent="-224462">
              <a:spcBef>
                <a:spcPct val="30000"/>
              </a:spcBef>
              <a:defRPr sz="1200">
                <a:solidFill>
                  <a:schemeClr val="tx1"/>
                </a:solidFill>
                <a:latin typeface="Arial" panose="020B0604020202020204" pitchFamily="34" charset="0"/>
                <a:cs typeface="Arial" panose="020B0604020202020204" pitchFamily="34" charset="0"/>
              </a:defRPr>
            </a:lvl5pPr>
            <a:lvl6pPr marL="2469086" indent="-224462"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18010" indent="-224462"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366935" indent="-224462"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15860" indent="-224462"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597AB754-CEE2-4AE9-AB19-8BBFAFE5411A}" type="slidenum">
              <a:rPr lang="en-GB" altLang="en-US"/>
              <a:pPr>
                <a:spcBef>
                  <a:spcPct val="0"/>
                </a:spcBef>
              </a:pPr>
              <a:t>17</a:t>
            </a:fld>
            <a:endParaRPr lang="en-GB" altLang="en-US"/>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err="1" smtClean="0">
                <a:latin typeface="Arial" panose="020B0604020202020204" pitchFamily="34" charset="0"/>
                <a:cs typeface="Arial" panose="020B0604020202020204" pitchFamily="34" charset="0"/>
              </a:rPr>
              <a:t>Uniformitarin</a:t>
            </a:r>
            <a:r>
              <a:rPr lang="en-GB" altLang="en-US" dirty="0" smtClean="0">
                <a:latin typeface="Arial" panose="020B0604020202020204" pitchFamily="34" charset="0"/>
                <a:cs typeface="Arial" panose="020B0604020202020204" pitchFamily="34" charset="0"/>
              </a:rPr>
              <a:t> principles underlie any </a:t>
            </a:r>
            <a:r>
              <a:rPr lang="en-GB" altLang="en-US" dirty="0" err="1" smtClean="0">
                <a:latin typeface="Arial" panose="020B0604020202020204" pitchFamily="34" charset="0"/>
                <a:cs typeface="Arial" panose="020B0604020202020204" pitchFamily="34" charset="0"/>
              </a:rPr>
              <a:t>taphonomic</a:t>
            </a:r>
            <a:r>
              <a:rPr lang="en-GB" altLang="en-US" dirty="0" smtClean="0">
                <a:latin typeface="Arial" panose="020B0604020202020204" pitchFamily="34" charset="0"/>
                <a:cs typeface="Arial" panose="020B0604020202020204" pitchFamily="34" charset="0"/>
              </a:rPr>
              <a:t> study. That, the forces working today were also in force and working in the same way in the past, that bone </a:t>
            </a:r>
            <a:r>
              <a:rPr lang="en-GB" altLang="en-US" dirty="0" err="1" smtClean="0">
                <a:latin typeface="Arial" panose="020B0604020202020204" pitchFamily="34" charset="0"/>
                <a:cs typeface="Arial" panose="020B0604020202020204" pitchFamily="34" charset="0"/>
              </a:rPr>
              <a:t>slooked</a:t>
            </a:r>
            <a:r>
              <a:rPr lang="en-GB" altLang="en-US" dirty="0" smtClean="0">
                <a:latin typeface="Arial" panose="020B0604020202020204" pitchFamily="34" charset="0"/>
                <a:cs typeface="Arial" panose="020B0604020202020204" pitchFamily="34" charset="0"/>
              </a:rPr>
              <a:t> and behaved (in terms of their intrinsic </a:t>
            </a:r>
            <a:r>
              <a:rPr lang="en-GB" altLang="en-US" dirty="0" err="1" smtClean="0">
                <a:latin typeface="Arial" panose="020B0604020202020204" pitchFamily="34" charset="0"/>
                <a:cs typeface="Arial" panose="020B0604020202020204" pitchFamily="34" charset="0"/>
              </a:rPr>
              <a:t>qual;ities</a:t>
            </a:r>
            <a:r>
              <a:rPr lang="en-GB" altLang="en-US" dirty="0" smtClean="0">
                <a:latin typeface="Arial" panose="020B0604020202020204" pitchFamily="34" charset="0"/>
                <a:cs typeface="Arial" panose="020B0604020202020204" pitchFamily="34" charset="0"/>
              </a:rPr>
              <a:t>, powers of survivorship </a:t>
            </a:r>
            <a:r>
              <a:rPr lang="en-GB" altLang="en-US" dirty="0" err="1" smtClean="0">
                <a:latin typeface="Arial" panose="020B0604020202020204" pitchFamily="34" charset="0"/>
                <a:cs typeface="Arial" panose="020B0604020202020204" pitchFamily="34" charset="0"/>
              </a:rPr>
              <a:t>etc</a:t>
            </a:r>
            <a:r>
              <a:rPr lang="en-GB" altLang="en-US" dirty="0" smtClean="0">
                <a:latin typeface="Arial" panose="020B0604020202020204" pitchFamily="34" charset="0"/>
                <a:cs typeface="Arial" panose="020B0604020202020204" pitchFamily="34" charset="0"/>
              </a:rPr>
              <a:t>) in itself a leap of faith (Yellen).  It is very much rooted in the scientific methodology and as such it has huge potential and huge limitations.</a:t>
            </a:r>
          </a:p>
        </p:txBody>
      </p:sp>
    </p:spTree>
    <p:extLst>
      <p:ext uri="{BB962C8B-B14F-4D97-AF65-F5344CB8AC3E}">
        <p14:creationId xmlns:p14="http://schemas.microsoft.com/office/powerpoint/2010/main" val="30632424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smtClean="0"/>
              <a:t>Binford noted that when it came to the bones, they would spend a long time (invest energy) and encounter high risk for a good return of bone grease and marrow resulting in many bones being split if they were of a ‘high utility’. High utility bones were completely processed – low utility bones were tossed to the dogs, who scavenged both these and the remains of the high utility bones. He got some good data to support that hypothesis that when it came to the bone – they would leave splintered fragments of bone, distinctive percussion marks where they had hit the bone, that the bone splinters were diagnostic, that cut marks would be rare – but would be there. On the low utility bones, those most often tossed to the dogs – the breakage pattern was different – gnaw marks were evident, puncture marks, tooth pits etc.</a:t>
            </a:r>
          </a:p>
          <a:p>
            <a:pPr eaLnBrk="1" hangingPunct="1"/>
            <a:r>
              <a:rPr lang="en-GB" altLang="en-US" smtClean="0"/>
              <a:t> </a:t>
            </a:r>
          </a:p>
          <a:p>
            <a:pPr eaLnBrk="1" hangingPunct="1"/>
            <a:r>
              <a:rPr lang="en-GB" altLang="en-US" smtClean="0"/>
              <a:t>He asked them about what governed their procurement strategies, when it came to meat, what they decided was worthy of going after. He encountered a human condition - when asked what meat do you take? They answered, is it summer or winter,  is it part of the caribou heading north or south, it is late in the day, how far do I have to travel, is it freezing, do I have stored meat at home, is my wife pregnant? Such responses frustrated him. This was just too much anthropology for one man to bear - not only that they are famed for giving ambiguous answers. Binford took the humans out of the picture – went full blown enthoarchaeology. He watched what they did and what they did - did not match the patterning he saw at Olduvai.</a:t>
            </a:r>
          </a:p>
          <a:p>
            <a:pPr eaLnBrk="1" hangingPunct="1"/>
            <a:r>
              <a:rPr lang="en-GB" altLang="en-US" smtClean="0"/>
              <a:t> </a:t>
            </a:r>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28663" indent="-279400">
              <a:spcBef>
                <a:spcPct val="30000"/>
              </a:spcBef>
              <a:defRPr sz="1200">
                <a:solidFill>
                  <a:schemeClr val="tx1"/>
                </a:solidFill>
                <a:latin typeface="Calibri" panose="020F0502020204030204" pitchFamily="34" charset="0"/>
              </a:defRPr>
            </a:lvl2pPr>
            <a:lvl3pPr marL="1120775" indent="-223838">
              <a:spcBef>
                <a:spcPct val="30000"/>
              </a:spcBef>
              <a:defRPr sz="1200">
                <a:solidFill>
                  <a:schemeClr val="tx1"/>
                </a:solidFill>
                <a:latin typeface="Calibri" panose="020F0502020204030204" pitchFamily="34" charset="0"/>
              </a:defRPr>
            </a:lvl3pPr>
            <a:lvl4pPr marL="1570038" indent="-223838">
              <a:spcBef>
                <a:spcPct val="30000"/>
              </a:spcBef>
              <a:defRPr sz="1200">
                <a:solidFill>
                  <a:schemeClr val="tx1"/>
                </a:solidFill>
                <a:latin typeface="Calibri" panose="020F0502020204030204" pitchFamily="34" charset="0"/>
              </a:defRPr>
            </a:lvl4pPr>
            <a:lvl5pPr marL="2019300" indent="-223838">
              <a:spcBef>
                <a:spcPct val="30000"/>
              </a:spcBef>
              <a:defRPr sz="1200">
                <a:solidFill>
                  <a:schemeClr val="tx1"/>
                </a:solidFill>
                <a:latin typeface="Calibri" panose="020F0502020204030204" pitchFamily="34" charset="0"/>
              </a:defRPr>
            </a:lvl5pPr>
            <a:lvl6pPr marL="2476500" indent="-223838" eaLnBrk="0" fontAlgn="base" hangingPunct="0">
              <a:spcBef>
                <a:spcPct val="30000"/>
              </a:spcBef>
              <a:spcAft>
                <a:spcPct val="0"/>
              </a:spcAft>
              <a:defRPr sz="1200">
                <a:solidFill>
                  <a:schemeClr val="tx1"/>
                </a:solidFill>
                <a:latin typeface="Calibri" panose="020F0502020204030204" pitchFamily="34" charset="0"/>
              </a:defRPr>
            </a:lvl6pPr>
            <a:lvl7pPr marL="2933700" indent="-223838" eaLnBrk="0" fontAlgn="base" hangingPunct="0">
              <a:spcBef>
                <a:spcPct val="30000"/>
              </a:spcBef>
              <a:spcAft>
                <a:spcPct val="0"/>
              </a:spcAft>
              <a:defRPr sz="1200">
                <a:solidFill>
                  <a:schemeClr val="tx1"/>
                </a:solidFill>
                <a:latin typeface="Calibri" panose="020F0502020204030204" pitchFamily="34" charset="0"/>
              </a:defRPr>
            </a:lvl7pPr>
            <a:lvl8pPr marL="3390900" indent="-223838" eaLnBrk="0" fontAlgn="base" hangingPunct="0">
              <a:spcBef>
                <a:spcPct val="30000"/>
              </a:spcBef>
              <a:spcAft>
                <a:spcPct val="0"/>
              </a:spcAft>
              <a:defRPr sz="1200">
                <a:solidFill>
                  <a:schemeClr val="tx1"/>
                </a:solidFill>
                <a:latin typeface="Calibri" panose="020F0502020204030204" pitchFamily="34" charset="0"/>
              </a:defRPr>
            </a:lvl8pPr>
            <a:lvl9pPr marL="3848100" indent="-223838"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B181792-20C3-41E1-B66E-2711C9059116}" type="slidenum">
              <a:rPr lang="en-GB" altLang="en-US" smtClean="0"/>
              <a:pPr>
                <a:spcBef>
                  <a:spcPct val="0"/>
                </a:spcBef>
              </a:pPr>
              <a:t>18</a:t>
            </a:fld>
            <a:endParaRPr lang="en-GB" altLang="en-US" smtClean="0"/>
          </a:p>
        </p:txBody>
      </p:sp>
    </p:spTree>
    <p:extLst>
      <p:ext uri="{BB962C8B-B14F-4D97-AF65-F5344CB8AC3E}">
        <p14:creationId xmlns:p14="http://schemas.microsoft.com/office/powerpoint/2010/main" val="32222532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which the bones were then thrown to the dogs to scavenge</a:t>
            </a:r>
            <a:r>
              <a:rPr lang="en-GB" dirty="0" smtClean="0"/>
              <a:t>.</a:t>
            </a:r>
          </a:p>
          <a:p>
            <a:r>
              <a:rPr lang="en-GB" dirty="0" smtClean="0"/>
              <a:t>Such behaviour showed varied animal parts, restricted species, all of which was</a:t>
            </a:r>
            <a:r>
              <a:rPr lang="en-GB" baseline="0" dirty="0" smtClean="0"/>
              <a:t> </a:t>
            </a:r>
            <a:r>
              <a:rPr lang="en-GB" dirty="0" smtClean="0"/>
              <a:t>not what was the evident at Olduvai living floors – he argued</a:t>
            </a:r>
            <a:r>
              <a:rPr lang="en-GB" baseline="0" dirty="0" smtClean="0"/>
              <a:t> they could not be pristine, in situ deposits. A multi-species, multi-habitat mingle.</a:t>
            </a:r>
          </a:p>
          <a:p>
            <a:endParaRPr lang="en-GB" baseline="0" dirty="0" smtClean="0"/>
          </a:p>
          <a:p>
            <a:pPr eaLnBrk="1" hangingPunct="1">
              <a:spcBef>
                <a:spcPct val="0"/>
              </a:spcBef>
            </a:pPr>
            <a:r>
              <a:rPr lang="en-GB" altLang="en-US" dirty="0" smtClean="0">
                <a:latin typeface="Arial" panose="020B0604020202020204" pitchFamily="34" charset="0"/>
                <a:cs typeface="Arial" panose="020B0604020202020204" pitchFamily="34" charset="0"/>
              </a:rPr>
              <a:t>.</a:t>
            </a:r>
          </a:p>
          <a:p>
            <a:endParaRPr lang="en-GB" dirty="0"/>
          </a:p>
        </p:txBody>
      </p:sp>
      <p:sp>
        <p:nvSpPr>
          <p:cNvPr id="4" name="Slide Number Placeholder 3"/>
          <p:cNvSpPr>
            <a:spLocks noGrp="1"/>
          </p:cNvSpPr>
          <p:nvPr>
            <p:ph type="sldNum" sz="quarter" idx="10"/>
          </p:nvPr>
        </p:nvSpPr>
        <p:spPr/>
        <p:txBody>
          <a:bodyPr/>
          <a:lstStyle/>
          <a:p>
            <a:fld id="{D5D10C90-ECDE-4766-95EF-78DE111E6837}" type="slidenum">
              <a:rPr lang="en-GB" smtClean="0"/>
              <a:t>19</a:t>
            </a:fld>
            <a:endParaRPr lang="en-GB"/>
          </a:p>
        </p:txBody>
      </p:sp>
    </p:spTree>
    <p:extLst>
      <p:ext uri="{BB962C8B-B14F-4D97-AF65-F5344CB8AC3E}">
        <p14:creationId xmlns:p14="http://schemas.microsoft.com/office/powerpoint/2010/main" val="21572245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5D10C90-ECDE-4766-95EF-78DE111E6837}" type="slidenum">
              <a:rPr lang="en-GB" smtClean="0"/>
              <a:t>20</a:t>
            </a:fld>
            <a:endParaRPr lang="en-GB"/>
          </a:p>
        </p:txBody>
      </p:sp>
    </p:spTree>
    <p:extLst>
      <p:ext uri="{BB962C8B-B14F-4D97-AF65-F5344CB8AC3E}">
        <p14:creationId xmlns:p14="http://schemas.microsoft.com/office/powerpoint/2010/main" val="39436031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28663" indent="-279400">
              <a:spcBef>
                <a:spcPct val="30000"/>
              </a:spcBef>
              <a:defRPr sz="1200">
                <a:solidFill>
                  <a:schemeClr val="tx1"/>
                </a:solidFill>
                <a:latin typeface="Calibri" panose="020F0502020204030204" pitchFamily="34" charset="0"/>
              </a:defRPr>
            </a:lvl2pPr>
            <a:lvl3pPr marL="1120775" indent="-223838">
              <a:spcBef>
                <a:spcPct val="30000"/>
              </a:spcBef>
              <a:defRPr sz="1200">
                <a:solidFill>
                  <a:schemeClr val="tx1"/>
                </a:solidFill>
                <a:latin typeface="Calibri" panose="020F0502020204030204" pitchFamily="34" charset="0"/>
              </a:defRPr>
            </a:lvl3pPr>
            <a:lvl4pPr marL="1570038" indent="-223838">
              <a:spcBef>
                <a:spcPct val="30000"/>
              </a:spcBef>
              <a:defRPr sz="1200">
                <a:solidFill>
                  <a:schemeClr val="tx1"/>
                </a:solidFill>
                <a:latin typeface="Calibri" panose="020F0502020204030204" pitchFamily="34" charset="0"/>
              </a:defRPr>
            </a:lvl4pPr>
            <a:lvl5pPr marL="2019300" indent="-223838">
              <a:spcBef>
                <a:spcPct val="30000"/>
              </a:spcBef>
              <a:defRPr sz="1200">
                <a:solidFill>
                  <a:schemeClr val="tx1"/>
                </a:solidFill>
                <a:latin typeface="Calibri" panose="020F0502020204030204" pitchFamily="34" charset="0"/>
              </a:defRPr>
            </a:lvl5pPr>
            <a:lvl6pPr marL="2476500" indent="-223838" eaLnBrk="0" fontAlgn="base" hangingPunct="0">
              <a:spcBef>
                <a:spcPct val="30000"/>
              </a:spcBef>
              <a:spcAft>
                <a:spcPct val="0"/>
              </a:spcAft>
              <a:defRPr sz="1200">
                <a:solidFill>
                  <a:schemeClr val="tx1"/>
                </a:solidFill>
                <a:latin typeface="Calibri" panose="020F0502020204030204" pitchFamily="34" charset="0"/>
              </a:defRPr>
            </a:lvl6pPr>
            <a:lvl7pPr marL="2933700" indent="-223838" eaLnBrk="0" fontAlgn="base" hangingPunct="0">
              <a:spcBef>
                <a:spcPct val="30000"/>
              </a:spcBef>
              <a:spcAft>
                <a:spcPct val="0"/>
              </a:spcAft>
              <a:defRPr sz="1200">
                <a:solidFill>
                  <a:schemeClr val="tx1"/>
                </a:solidFill>
                <a:latin typeface="Calibri" panose="020F0502020204030204" pitchFamily="34" charset="0"/>
              </a:defRPr>
            </a:lvl7pPr>
            <a:lvl8pPr marL="3390900" indent="-223838" eaLnBrk="0" fontAlgn="base" hangingPunct="0">
              <a:spcBef>
                <a:spcPct val="30000"/>
              </a:spcBef>
              <a:spcAft>
                <a:spcPct val="0"/>
              </a:spcAft>
              <a:defRPr sz="1200">
                <a:solidFill>
                  <a:schemeClr val="tx1"/>
                </a:solidFill>
                <a:latin typeface="Calibri" panose="020F0502020204030204" pitchFamily="34" charset="0"/>
              </a:defRPr>
            </a:lvl8pPr>
            <a:lvl9pPr marL="3848100" indent="-223838"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E0AA3DF-0EE6-474D-BD3F-00696C180508}" type="slidenum">
              <a:rPr lang="en-GB" altLang="en-US" smtClean="0">
                <a:latin typeface="Arial" panose="020B0604020202020204" pitchFamily="34" charset="0"/>
              </a:rPr>
              <a:pPr>
                <a:spcBef>
                  <a:spcPct val="0"/>
                </a:spcBef>
              </a:pPr>
              <a:t>21</a:t>
            </a:fld>
            <a:endParaRPr lang="en-GB" altLang="en-US" smtClean="0">
              <a:latin typeface="Arial" panose="020B0604020202020204" pitchFamily="34" charset="0"/>
            </a:endParaRPr>
          </a:p>
        </p:txBody>
      </p:sp>
      <p:sp>
        <p:nvSpPr>
          <p:cNvPr id="737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smtClean="0">
                <a:latin typeface="Arial" panose="020B0604020202020204" pitchFamily="34" charset="0"/>
                <a:cs typeface="Arial" panose="020B0604020202020204" pitchFamily="34" charset="0"/>
              </a:rPr>
              <a:t>By the presence of which parts of the carcass remained it would be possible to infer which method of acquisition early hominids adopted. A predominance of upper limb parts would mean hunting, and lower limb parts would mean scavenging. </a:t>
            </a:r>
            <a:r>
              <a:rPr lang="en-GB" altLang="en-US" dirty="0" err="1" smtClean="0">
                <a:latin typeface="Arial" panose="020B0604020202020204" pitchFamily="34" charset="0"/>
                <a:cs typeface="Arial" panose="020B0604020202020204" pitchFamily="34" charset="0"/>
              </a:rPr>
              <a:t>Binford</a:t>
            </a:r>
            <a:r>
              <a:rPr lang="en-GB" altLang="en-US" dirty="0" smtClean="0">
                <a:latin typeface="Arial" panose="020B0604020202020204" pitchFamily="34" charset="0"/>
                <a:cs typeface="Arial" panose="020B0604020202020204" pitchFamily="34" charset="0"/>
              </a:rPr>
              <a:t> was the first and most vocal of the re-interpreters. From his observations of the Inuit and how they hunted and their dogs scavenged (analogies) he noted some basic expectations:-</a:t>
            </a:r>
          </a:p>
          <a:p>
            <a:pPr eaLnBrk="1" hangingPunct="1">
              <a:spcBef>
                <a:spcPct val="0"/>
              </a:spcBef>
            </a:pPr>
            <a:r>
              <a:rPr lang="en-GB" altLang="en-US" dirty="0" smtClean="0">
                <a:latin typeface="Arial" panose="020B0604020202020204" pitchFamily="34" charset="0"/>
                <a:cs typeface="Arial" panose="020B0604020202020204" pitchFamily="34" charset="0"/>
              </a:rPr>
              <a:t>1. If people were </a:t>
            </a:r>
            <a:r>
              <a:rPr lang="en-GB" altLang="en-US" b="1" dirty="0" smtClean="0">
                <a:latin typeface="Arial" panose="020B0604020202020204" pitchFamily="34" charset="0"/>
                <a:cs typeface="Arial" panose="020B0604020202020204" pitchFamily="34" charset="0"/>
              </a:rPr>
              <a:t>hunting</a:t>
            </a:r>
            <a:r>
              <a:rPr lang="en-GB" altLang="en-US" dirty="0" smtClean="0">
                <a:latin typeface="Arial" panose="020B0604020202020204" pitchFamily="34" charset="0"/>
                <a:cs typeface="Arial" panose="020B0604020202020204" pitchFamily="34" charset="0"/>
              </a:rPr>
              <a:t> one would expect to find the remains of high yielding meat, e.g. the upper limb bones.</a:t>
            </a:r>
          </a:p>
          <a:p>
            <a:pPr eaLnBrk="1" hangingPunct="1">
              <a:spcBef>
                <a:spcPct val="0"/>
              </a:spcBef>
            </a:pPr>
            <a:r>
              <a:rPr lang="en-GB" altLang="en-US" dirty="0" smtClean="0">
                <a:latin typeface="Arial" panose="020B0604020202020204" pitchFamily="34" charset="0"/>
                <a:cs typeface="Arial" panose="020B0604020202020204" pitchFamily="34" charset="0"/>
              </a:rPr>
              <a:t>2. If people were </a:t>
            </a:r>
            <a:r>
              <a:rPr lang="en-GB" altLang="en-US" b="1" dirty="0" smtClean="0">
                <a:latin typeface="Arial" panose="020B0604020202020204" pitchFamily="34" charset="0"/>
                <a:cs typeface="Arial" panose="020B0604020202020204" pitchFamily="34" charset="0"/>
              </a:rPr>
              <a:t>scavenging</a:t>
            </a:r>
            <a:r>
              <a:rPr lang="en-GB" altLang="en-US" dirty="0" smtClean="0">
                <a:latin typeface="Arial" panose="020B0604020202020204" pitchFamily="34" charset="0"/>
                <a:cs typeface="Arial" panose="020B0604020202020204" pitchFamily="34" charset="0"/>
              </a:rPr>
              <a:t> one would expect low yielding remains, e.g., the lower limb bones.</a:t>
            </a:r>
          </a:p>
          <a:p>
            <a:pPr eaLnBrk="1" hangingPunct="1">
              <a:spcBef>
                <a:spcPct val="0"/>
              </a:spcBef>
            </a:pPr>
            <a:endParaRPr lang="en-GB" altLang="en-US" dirty="0" smtClean="0">
              <a:latin typeface="Arial" panose="020B0604020202020204" pitchFamily="34" charset="0"/>
              <a:cs typeface="Arial" panose="020B0604020202020204" pitchFamily="34" charset="0"/>
            </a:endParaRPr>
          </a:p>
          <a:p>
            <a:pPr eaLnBrk="1" hangingPunct="1">
              <a:spcBef>
                <a:spcPct val="0"/>
              </a:spcBef>
            </a:pPr>
            <a:r>
              <a:rPr lang="en-GB" altLang="en-US" dirty="0" smtClean="0">
                <a:latin typeface="Arial" panose="020B0604020202020204" pitchFamily="34" charset="0"/>
                <a:cs typeface="Arial" panose="020B0604020202020204" pitchFamily="34" charset="0"/>
              </a:rPr>
              <a:t>He looked at the bone lists at Olduvai, the description of the bone breakage </a:t>
            </a:r>
            <a:r>
              <a:rPr lang="en-GB" altLang="en-US" dirty="0" err="1" smtClean="0">
                <a:latin typeface="Arial" panose="020B0604020202020204" pitchFamily="34" charset="0"/>
                <a:cs typeface="Arial" panose="020B0604020202020204" pitchFamily="34" charset="0"/>
              </a:rPr>
              <a:t>etc</a:t>
            </a:r>
            <a:r>
              <a:rPr lang="en-GB" altLang="en-US" dirty="0" smtClean="0">
                <a:latin typeface="Arial" panose="020B0604020202020204" pitchFamily="34" charset="0"/>
                <a:cs typeface="Arial" panose="020B0604020202020204" pitchFamily="34" charset="0"/>
              </a:rPr>
              <a:t>, and came to the conclusion that they had been scavenged. They did not hunt the elephant, or mire the elephant, they came across it and took what they could, the bones were highly splintered, mostly from the lower limbs.</a:t>
            </a:r>
          </a:p>
          <a:p>
            <a:pPr eaLnBrk="1" hangingPunct="1">
              <a:spcBef>
                <a:spcPct val="0"/>
              </a:spcBef>
            </a:pPr>
            <a:endParaRPr lang="en-GB" altLang="en-US" dirty="0" smtClean="0">
              <a:latin typeface="Arial" panose="020B0604020202020204" pitchFamily="34" charset="0"/>
              <a:cs typeface="Arial" panose="020B0604020202020204" pitchFamily="34" charset="0"/>
            </a:endParaRPr>
          </a:p>
          <a:p>
            <a:pPr eaLnBrk="1" hangingPunct="1">
              <a:spcBef>
                <a:spcPct val="0"/>
              </a:spcBef>
            </a:pPr>
            <a:r>
              <a:rPr lang="en-GB" altLang="en-US" dirty="0" smtClean="0">
                <a:latin typeface="Arial" panose="020B0604020202020204" pitchFamily="34" charset="0"/>
                <a:cs typeface="Arial" panose="020B0604020202020204" pitchFamily="34" charset="0"/>
              </a:rPr>
              <a:t>A huge “did they hunt or did they scavenge” debate sprang up - and still continues.  But this pattern is not just true of humans but also of animals.  Lions, who are often the primary hunters, leave a very different </a:t>
            </a:r>
            <a:r>
              <a:rPr lang="en-GB" altLang="en-US" dirty="0" err="1" smtClean="0">
                <a:latin typeface="Arial" panose="020B0604020202020204" pitchFamily="34" charset="0"/>
                <a:cs typeface="Arial" panose="020B0604020202020204" pitchFamily="34" charset="0"/>
              </a:rPr>
              <a:t>taphonomic</a:t>
            </a:r>
            <a:r>
              <a:rPr lang="en-GB" altLang="en-US" dirty="0" smtClean="0">
                <a:latin typeface="Arial" panose="020B0604020202020204" pitchFamily="34" charset="0"/>
                <a:cs typeface="Arial" panose="020B0604020202020204" pitchFamily="34" charset="0"/>
              </a:rPr>
              <a:t> signature to that of hyenas, the marginal scavengers.  What was being identified was the timing of acquisition and access to the assemblage, those who got there first or second.  You may be a scavenger but if you get to the carcass first - you get the choice cuts the same as the hunter.</a:t>
            </a:r>
          </a:p>
        </p:txBody>
      </p:sp>
    </p:spTree>
    <p:extLst>
      <p:ext uri="{BB962C8B-B14F-4D97-AF65-F5344CB8AC3E}">
        <p14:creationId xmlns:p14="http://schemas.microsoft.com/office/powerpoint/2010/main" val="40546150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dirty="0" smtClean="0">
                <a:latin typeface="Arial" panose="020B0604020202020204" pitchFamily="34" charset="0"/>
                <a:cs typeface="Arial" panose="020B0604020202020204" pitchFamily="34" charset="0"/>
              </a:rPr>
              <a:t>He looked at the bone lists at Olduvai, the description of the bone breakage </a:t>
            </a:r>
            <a:r>
              <a:rPr lang="en-GB" altLang="en-US" dirty="0" err="1" smtClean="0">
                <a:latin typeface="Arial" panose="020B0604020202020204" pitchFamily="34" charset="0"/>
                <a:cs typeface="Arial" panose="020B0604020202020204" pitchFamily="34" charset="0"/>
              </a:rPr>
              <a:t>etc</a:t>
            </a:r>
            <a:r>
              <a:rPr lang="en-GB" altLang="en-US" dirty="0" smtClean="0">
                <a:latin typeface="Arial" panose="020B0604020202020204" pitchFamily="34" charset="0"/>
                <a:cs typeface="Arial" panose="020B0604020202020204" pitchFamily="34" charset="0"/>
              </a:rPr>
              <a:t>, and came to the conclusion that they had been scavenged. They did not hunt the elephant, or mire the elephant, they came across it and took what they could, the bones were highly splintered, mostly from the lower limbs.</a:t>
            </a:r>
          </a:p>
          <a:p>
            <a:pPr eaLnBrk="1" hangingPunct="1">
              <a:spcBef>
                <a:spcPct val="0"/>
              </a:spcBef>
            </a:pPr>
            <a:endParaRPr lang="en-GB" altLang="en-US" dirty="0" smtClean="0">
              <a:latin typeface="Arial" panose="020B0604020202020204" pitchFamily="34" charset="0"/>
              <a:cs typeface="Arial" panose="020B0604020202020204" pitchFamily="34" charset="0"/>
            </a:endParaRPr>
          </a:p>
          <a:p>
            <a:pPr eaLnBrk="1" hangingPunct="1">
              <a:spcBef>
                <a:spcPct val="0"/>
              </a:spcBef>
            </a:pPr>
            <a:r>
              <a:rPr lang="en-GB" altLang="en-US" dirty="0" smtClean="0">
                <a:latin typeface="Arial" panose="020B0604020202020204" pitchFamily="34" charset="0"/>
                <a:cs typeface="Arial" panose="020B0604020202020204" pitchFamily="34" charset="0"/>
              </a:rPr>
              <a:t>A huge “did they hunt or did they scavenge” debate sprang up - and still continues.  But this pattern is not just true of humans but also of animals.  Lions, who are often the primary hunters, leave a very different </a:t>
            </a:r>
            <a:r>
              <a:rPr lang="en-GB" altLang="en-US" dirty="0" err="1" smtClean="0">
                <a:latin typeface="Arial" panose="020B0604020202020204" pitchFamily="34" charset="0"/>
                <a:cs typeface="Arial" panose="020B0604020202020204" pitchFamily="34" charset="0"/>
              </a:rPr>
              <a:t>taphonomic</a:t>
            </a:r>
            <a:r>
              <a:rPr lang="en-GB" altLang="en-US" dirty="0" smtClean="0">
                <a:latin typeface="Arial" panose="020B0604020202020204" pitchFamily="34" charset="0"/>
                <a:cs typeface="Arial" panose="020B0604020202020204" pitchFamily="34" charset="0"/>
              </a:rPr>
              <a:t> signature to that of hyenas, the marginal scavengers.  What was being identified was the timing of acquisition and access to the assemblage, those who got there first or second.  You may be a scavenger but if you get to the carcass first - you get the choice cuts the same as the hunter</a:t>
            </a:r>
            <a:endParaRPr lang="en-GB" dirty="0"/>
          </a:p>
        </p:txBody>
      </p:sp>
      <p:sp>
        <p:nvSpPr>
          <p:cNvPr id="4" name="Slide Number Placeholder 3"/>
          <p:cNvSpPr>
            <a:spLocks noGrp="1"/>
          </p:cNvSpPr>
          <p:nvPr>
            <p:ph type="sldNum" sz="quarter" idx="10"/>
          </p:nvPr>
        </p:nvSpPr>
        <p:spPr/>
        <p:txBody>
          <a:bodyPr/>
          <a:lstStyle/>
          <a:p>
            <a:fld id="{D5D10C90-ECDE-4766-95EF-78DE111E6837}" type="slidenum">
              <a:rPr lang="en-GB" smtClean="0"/>
              <a:t>22</a:t>
            </a:fld>
            <a:endParaRPr lang="en-GB"/>
          </a:p>
        </p:txBody>
      </p:sp>
    </p:spTree>
    <p:extLst>
      <p:ext uri="{BB962C8B-B14F-4D97-AF65-F5344CB8AC3E}">
        <p14:creationId xmlns:p14="http://schemas.microsoft.com/office/powerpoint/2010/main" val="23687760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28663" indent="-279400">
              <a:spcBef>
                <a:spcPct val="30000"/>
              </a:spcBef>
              <a:defRPr sz="1200">
                <a:solidFill>
                  <a:schemeClr val="tx1"/>
                </a:solidFill>
                <a:latin typeface="Calibri" panose="020F0502020204030204" pitchFamily="34" charset="0"/>
              </a:defRPr>
            </a:lvl2pPr>
            <a:lvl3pPr marL="1120775" indent="-223838">
              <a:spcBef>
                <a:spcPct val="30000"/>
              </a:spcBef>
              <a:defRPr sz="1200">
                <a:solidFill>
                  <a:schemeClr val="tx1"/>
                </a:solidFill>
                <a:latin typeface="Calibri" panose="020F0502020204030204" pitchFamily="34" charset="0"/>
              </a:defRPr>
            </a:lvl3pPr>
            <a:lvl4pPr marL="1570038" indent="-223838">
              <a:spcBef>
                <a:spcPct val="30000"/>
              </a:spcBef>
              <a:defRPr sz="1200">
                <a:solidFill>
                  <a:schemeClr val="tx1"/>
                </a:solidFill>
                <a:latin typeface="Calibri" panose="020F0502020204030204" pitchFamily="34" charset="0"/>
              </a:defRPr>
            </a:lvl4pPr>
            <a:lvl5pPr marL="2019300" indent="-223838">
              <a:spcBef>
                <a:spcPct val="30000"/>
              </a:spcBef>
              <a:defRPr sz="1200">
                <a:solidFill>
                  <a:schemeClr val="tx1"/>
                </a:solidFill>
                <a:latin typeface="Calibri" panose="020F0502020204030204" pitchFamily="34" charset="0"/>
              </a:defRPr>
            </a:lvl5pPr>
            <a:lvl6pPr marL="2476500" indent="-223838" eaLnBrk="0" fontAlgn="base" hangingPunct="0">
              <a:spcBef>
                <a:spcPct val="30000"/>
              </a:spcBef>
              <a:spcAft>
                <a:spcPct val="0"/>
              </a:spcAft>
              <a:defRPr sz="1200">
                <a:solidFill>
                  <a:schemeClr val="tx1"/>
                </a:solidFill>
                <a:latin typeface="Calibri" panose="020F0502020204030204" pitchFamily="34" charset="0"/>
              </a:defRPr>
            </a:lvl6pPr>
            <a:lvl7pPr marL="2933700" indent="-223838" eaLnBrk="0" fontAlgn="base" hangingPunct="0">
              <a:spcBef>
                <a:spcPct val="30000"/>
              </a:spcBef>
              <a:spcAft>
                <a:spcPct val="0"/>
              </a:spcAft>
              <a:defRPr sz="1200">
                <a:solidFill>
                  <a:schemeClr val="tx1"/>
                </a:solidFill>
                <a:latin typeface="Calibri" panose="020F0502020204030204" pitchFamily="34" charset="0"/>
              </a:defRPr>
            </a:lvl7pPr>
            <a:lvl8pPr marL="3390900" indent="-223838" eaLnBrk="0" fontAlgn="base" hangingPunct="0">
              <a:spcBef>
                <a:spcPct val="30000"/>
              </a:spcBef>
              <a:spcAft>
                <a:spcPct val="0"/>
              </a:spcAft>
              <a:defRPr sz="1200">
                <a:solidFill>
                  <a:schemeClr val="tx1"/>
                </a:solidFill>
                <a:latin typeface="Calibri" panose="020F0502020204030204" pitchFamily="34" charset="0"/>
              </a:defRPr>
            </a:lvl8pPr>
            <a:lvl9pPr marL="3848100" indent="-223838"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7351039-9699-42DC-868B-A48547DFA5D7}" type="slidenum">
              <a:rPr lang="en-GB" altLang="en-US" smtClean="0">
                <a:latin typeface="Arial" panose="020B0604020202020204" pitchFamily="34" charset="0"/>
              </a:rPr>
              <a:pPr>
                <a:spcBef>
                  <a:spcPct val="0"/>
                </a:spcBef>
              </a:pPr>
              <a:t>23</a:t>
            </a:fld>
            <a:endParaRPr lang="en-GB" altLang="en-US" smtClean="0">
              <a:latin typeface="Arial" panose="020B0604020202020204" pitchFamily="34" charset="0"/>
            </a:endParaRPr>
          </a:p>
        </p:txBody>
      </p:sp>
      <p:sp>
        <p:nvSpPr>
          <p:cNvPr id="778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GB" altLang="en-US" dirty="0" smtClean="0">
                <a:latin typeface="Arial" panose="020B0604020202020204" pitchFamily="34" charset="0"/>
                <a:cs typeface="Arial" panose="020B0604020202020204" pitchFamily="34" charset="0"/>
              </a:rPr>
              <a:t>Binford claimed that the assemblages were accumulated by hyenas because the bones had been gnawed by them and consisted of mainly lower limbs. Others, working more closely with the Olduvai faunas, claimed humans were agents of accumulation and destruction because of the cut marks and other evidence of butchery.  If bones were cut then you know there was human interaction.  The problem here is one that many of you will face is how to distinguish between cut marks and the other many other reasons why bones end up with marks on them.  AND this did not establish hunting, simply butchery. And the debate still runs looking at various forms of evidences.</a:t>
            </a:r>
          </a:p>
          <a:p>
            <a:pPr eaLnBrk="1" hangingPunct="1">
              <a:spcBef>
                <a:spcPct val="0"/>
              </a:spcBef>
            </a:pPr>
            <a:endParaRPr lang="en-GB" altLang="en-U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39065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28663" indent="-279400">
              <a:spcBef>
                <a:spcPct val="30000"/>
              </a:spcBef>
              <a:defRPr sz="1200">
                <a:solidFill>
                  <a:schemeClr val="tx1"/>
                </a:solidFill>
                <a:latin typeface="Calibri" panose="020F0502020204030204" pitchFamily="34" charset="0"/>
              </a:defRPr>
            </a:lvl2pPr>
            <a:lvl3pPr marL="1120775" indent="-223838">
              <a:spcBef>
                <a:spcPct val="30000"/>
              </a:spcBef>
              <a:defRPr sz="1200">
                <a:solidFill>
                  <a:schemeClr val="tx1"/>
                </a:solidFill>
                <a:latin typeface="Calibri" panose="020F0502020204030204" pitchFamily="34" charset="0"/>
              </a:defRPr>
            </a:lvl3pPr>
            <a:lvl4pPr marL="1570038" indent="-223838">
              <a:spcBef>
                <a:spcPct val="30000"/>
              </a:spcBef>
              <a:defRPr sz="1200">
                <a:solidFill>
                  <a:schemeClr val="tx1"/>
                </a:solidFill>
                <a:latin typeface="Calibri" panose="020F0502020204030204" pitchFamily="34" charset="0"/>
              </a:defRPr>
            </a:lvl4pPr>
            <a:lvl5pPr marL="2019300" indent="-223838">
              <a:spcBef>
                <a:spcPct val="30000"/>
              </a:spcBef>
              <a:defRPr sz="1200">
                <a:solidFill>
                  <a:schemeClr val="tx1"/>
                </a:solidFill>
                <a:latin typeface="Calibri" panose="020F0502020204030204" pitchFamily="34" charset="0"/>
              </a:defRPr>
            </a:lvl5pPr>
            <a:lvl6pPr marL="2476500" indent="-223838" eaLnBrk="0" fontAlgn="base" hangingPunct="0">
              <a:spcBef>
                <a:spcPct val="30000"/>
              </a:spcBef>
              <a:spcAft>
                <a:spcPct val="0"/>
              </a:spcAft>
              <a:defRPr sz="1200">
                <a:solidFill>
                  <a:schemeClr val="tx1"/>
                </a:solidFill>
                <a:latin typeface="Calibri" panose="020F0502020204030204" pitchFamily="34" charset="0"/>
              </a:defRPr>
            </a:lvl6pPr>
            <a:lvl7pPr marL="2933700" indent="-223838" eaLnBrk="0" fontAlgn="base" hangingPunct="0">
              <a:spcBef>
                <a:spcPct val="30000"/>
              </a:spcBef>
              <a:spcAft>
                <a:spcPct val="0"/>
              </a:spcAft>
              <a:defRPr sz="1200">
                <a:solidFill>
                  <a:schemeClr val="tx1"/>
                </a:solidFill>
                <a:latin typeface="Calibri" panose="020F0502020204030204" pitchFamily="34" charset="0"/>
              </a:defRPr>
            </a:lvl7pPr>
            <a:lvl8pPr marL="3390900" indent="-223838" eaLnBrk="0" fontAlgn="base" hangingPunct="0">
              <a:spcBef>
                <a:spcPct val="30000"/>
              </a:spcBef>
              <a:spcAft>
                <a:spcPct val="0"/>
              </a:spcAft>
              <a:defRPr sz="1200">
                <a:solidFill>
                  <a:schemeClr val="tx1"/>
                </a:solidFill>
                <a:latin typeface="Calibri" panose="020F0502020204030204" pitchFamily="34" charset="0"/>
              </a:defRPr>
            </a:lvl8pPr>
            <a:lvl9pPr marL="3848100" indent="-223838"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EA6ABFD-CC68-4562-90E7-0EBED2C14B0C}" type="slidenum">
              <a:rPr lang="en-GB" altLang="en-US" smtClean="0"/>
              <a:pPr>
                <a:spcBef>
                  <a:spcPct val="0"/>
                </a:spcBef>
              </a:pPr>
              <a:t>24</a:t>
            </a:fld>
            <a:endParaRPr lang="en-GB" altLang="en-US" smtClean="0"/>
          </a:p>
        </p:txBody>
      </p:sp>
      <p:sp>
        <p:nvSpPr>
          <p:cNvPr id="798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He pointed to the tooth marks from hyenas and asked simple questions like what are they doing there then?  Binford’s reinterpretation was that these material remains represented nothing more than a old hyena den.  The fact that there were a few cut marks just demonstrated that the hominids got to the carcasses after the hyenas had.  This was not man the hunter but man the scavenger.  If they were scavenging Binford claimed that all the other secondary forms of behaviour simply could not be supported.  There would not have been that much to share out, no need for sexual division of labour to allow the men to hunt etc.  This sort of interpretation did not go down well, man the scavenger was not quite as culturally comforting as man the hunter.</a:t>
            </a:r>
          </a:p>
        </p:txBody>
      </p:sp>
    </p:spTree>
    <p:extLst>
      <p:ext uri="{BB962C8B-B14F-4D97-AF65-F5344CB8AC3E}">
        <p14:creationId xmlns:p14="http://schemas.microsoft.com/office/powerpoint/2010/main" val="8473415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smtClean="0"/>
          </a:p>
        </p:txBody>
      </p:sp>
      <p:sp>
        <p:nvSpPr>
          <p:cNvPr id="819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28663" indent="-279400">
              <a:spcBef>
                <a:spcPct val="30000"/>
              </a:spcBef>
              <a:defRPr sz="1200">
                <a:solidFill>
                  <a:schemeClr val="tx1"/>
                </a:solidFill>
                <a:latin typeface="Calibri" panose="020F0502020204030204" pitchFamily="34" charset="0"/>
              </a:defRPr>
            </a:lvl2pPr>
            <a:lvl3pPr marL="1120775" indent="-223838">
              <a:spcBef>
                <a:spcPct val="30000"/>
              </a:spcBef>
              <a:defRPr sz="1200">
                <a:solidFill>
                  <a:schemeClr val="tx1"/>
                </a:solidFill>
                <a:latin typeface="Calibri" panose="020F0502020204030204" pitchFamily="34" charset="0"/>
              </a:defRPr>
            </a:lvl3pPr>
            <a:lvl4pPr marL="1570038" indent="-223838">
              <a:spcBef>
                <a:spcPct val="30000"/>
              </a:spcBef>
              <a:defRPr sz="1200">
                <a:solidFill>
                  <a:schemeClr val="tx1"/>
                </a:solidFill>
                <a:latin typeface="Calibri" panose="020F0502020204030204" pitchFamily="34" charset="0"/>
              </a:defRPr>
            </a:lvl4pPr>
            <a:lvl5pPr marL="2019300" indent="-223838">
              <a:spcBef>
                <a:spcPct val="30000"/>
              </a:spcBef>
              <a:defRPr sz="1200">
                <a:solidFill>
                  <a:schemeClr val="tx1"/>
                </a:solidFill>
                <a:latin typeface="Calibri" panose="020F0502020204030204" pitchFamily="34" charset="0"/>
              </a:defRPr>
            </a:lvl5pPr>
            <a:lvl6pPr marL="2476500" indent="-223838" eaLnBrk="0" fontAlgn="base" hangingPunct="0">
              <a:spcBef>
                <a:spcPct val="30000"/>
              </a:spcBef>
              <a:spcAft>
                <a:spcPct val="0"/>
              </a:spcAft>
              <a:defRPr sz="1200">
                <a:solidFill>
                  <a:schemeClr val="tx1"/>
                </a:solidFill>
                <a:latin typeface="Calibri" panose="020F0502020204030204" pitchFamily="34" charset="0"/>
              </a:defRPr>
            </a:lvl6pPr>
            <a:lvl7pPr marL="2933700" indent="-223838" eaLnBrk="0" fontAlgn="base" hangingPunct="0">
              <a:spcBef>
                <a:spcPct val="30000"/>
              </a:spcBef>
              <a:spcAft>
                <a:spcPct val="0"/>
              </a:spcAft>
              <a:defRPr sz="1200">
                <a:solidFill>
                  <a:schemeClr val="tx1"/>
                </a:solidFill>
                <a:latin typeface="Calibri" panose="020F0502020204030204" pitchFamily="34" charset="0"/>
              </a:defRPr>
            </a:lvl7pPr>
            <a:lvl8pPr marL="3390900" indent="-223838" eaLnBrk="0" fontAlgn="base" hangingPunct="0">
              <a:spcBef>
                <a:spcPct val="30000"/>
              </a:spcBef>
              <a:spcAft>
                <a:spcPct val="0"/>
              </a:spcAft>
              <a:defRPr sz="1200">
                <a:solidFill>
                  <a:schemeClr val="tx1"/>
                </a:solidFill>
                <a:latin typeface="Calibri" panose="020F0502020204030204" pitchFamily="34" charset="0"/>
              </a:defRPr>
            </a:lvl8pPr>
            <a:lvl9pPr marL="3848100" indent="-223838"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AE3A4FC-A832-4C67-BF4C-D7FF9F69557F}" type="slidenum">
              <a:rPr lang="en-GB" altLang="en-US" smtClean="0"/>
              <a:pPr>
                <a:spcBef>
                  <a:spcPct val="0"/>
                </a:spcBef>
              </a:pPr>
              <a:t>25</a:t>
            </a:fld>
            <a:endParaRPr lang="en-GB" altLang="en-US" smtClean="0"/>
          </a:p>
        </p:txBody>
      </p:sp>
    </p:spTree>
    <p:extLst>
      <p:ext uri="{BB962C8B-B14F-4D97-AF65-F5344CB8AC3E}">
        <p14:creationId xmlns:p14="http://schemas.microsoft.com/office/powerpoint/2010/main" val="27728243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combinations of 3D imaging, shape analysis, and Bayesian statistics to identify butchery cut marks with an 88 percent success rate in classifying butchery </a:t>
            </a:r>
            <a:r>
              <a:rPr lang="en-GB" dirty="0" err="1" smtClean="0"/>
              <a:t>behaviors</a:t>
            </a:r>
            <a:r>
              <a:rPr lang="en-GB" dirty="0" smtClean="0"/>
              <a:t>. The 3D-imaging technology is similar to what engineers use to measure scratches on microchips and surgical blade sharpness.</a:t>
            </a:r>
          </a:p>
          <a:p>
            <a:endParaRPr lang="en-GB" dirty="0" smtClean="0"/>
          </a:p>
          <a:p>
            <a:r>
              <a:rPr lang="en-GB" dirty="0" smtClean="0"/>
              <a:t>Human-made stone tools leave cut marks on animal bone, such as sheep, deer, or bison, through butchery. These cut marks can vary in size from 1 to 5 </a:t>
            </a:r>
            <a:r>
              <a:rPr lang="en-GB" dirty="0" err="1" smtClean="0"/>
              <a:t>centimeters</a:t>
            </a:r>
            <a:r>
              <a:rPr lang="en-GB" dirty="0" smtClean="0"/>
              <a:t>, but the depth of the cuts is often tiny, measuring at approximately 1/15 of a </a:t>
            </a:r>
            <a:r>
              <a:rPr lang="en-GB" dirty="0" err="1" smtClean="0"/>
              <a:t>millimeter</a:t>
            </a:r>
            <a:r>
              <a:rPr lang="en-GB" dirty="0" smtClean="0"/>
              <a:t>. Archaeologists often attempt to distinguish between cut marks made by a human’s stone tool, which leaves a “V” shape, and other damage, such as trampling by a hoofed animal, which can leave marks with more of a “U” shape.</a:t>
            </a:r>
            <a:endParaRPr lang="en-GB" dirty="0"/>
          </a:p>
        </p:txBody>
      </p:sp>
      <p:sp>
        <p:nvSpPr>
          <p:cNvPr id="4" name="Slide Number Placeholder 3"/>
          <p:cNvSpPr>
            <a:spLocks noGrp="1"/>
          </p:cNvSpPr>
          <p:nvPr>
            <p:ph type="sldNum" sz="quarter" idx="10"/>
          </p:nvPr>
        </p:nvSpPr>
        <p:spPr/>
        <p:txBody>
          <a:bodyPr/>
          <a:lstStyle/>
          <a:p>
            <a:fld id="{D5D10C90-ECDE-4766-95EF-78DE111E6837}" type="slidenum">
              <a:rPr lang="en-GB" smtClean="0"/>
              <a:t>26</a:t>
            </a:fld>
            <a:endParaRPr lang="en-GB"/>
          </a:p>
        </p:txBody>
      </p:sp>
    </p:spTree>
    <p:extLst>
      <p:ext uri="{BB962C8B-B14F-4D97-AF65-F5344CB8AC3E}">
        <p14:creationId xmlns:p14="http://schemas.microsoft.com/office/powerpoint/2010/main" val="9966386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5D10C90-ECDE-4766-95EF-78DE111E6837}" type="slidenum">
              <a:rPr lang="en-GB" smtClean="0"/>
              <a:t>27</a:t>
            </a:fld>
            <a:endParaRPr lang="en-GB"/>
          </a:p>
        </p:txBody>
      </p:sp>
    </p:spTree>
    <p:extLst>
      <p:ext uri="{BB962C8B-B14F-4D97-AF65-F5344CB8AC3E}">
        <p14:creationId xmlns:p14="http://schemas.microsoft.com/office/powerpoint/2010/main" val="21592514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Lucys</a:t>
            </a:r>
            <a:r>
              <a:rPr lang="en-GB" altLang="en-US" dirty="0" smtClean="0"/>
              <a:t> baby </a:t>
            </a:r>
            <a:r>
              <a:rPr lang="en-GB" dirty="0" smtClean="0"/>
              <a:t>There are cases when marks can be ambiguous. In 2010, a couple of research teams published contradicting findings regarding bone marks from a prehistoric site, </a:t>
            </a:r>
            <a:r>
              <a:rPr lang="en-GB" dirty="0" err="1" smtClean="0"/>
              <a:t>Dikika</a:t>
            </a:r>
            <a:r>
              <a:rPr lang="en-GB" dirty="0" smtClean="0"/>
              <a:t> in Ethiopia. Results from their analyses varied so much they disagreed whether the marks resulted from humans’ tools or animals’ hooves, or perhaps scratches from sand particles or other rock edges. Fresh debate now contends that feeding crocodiles could have made some of these marks.</a:t>
            </a:r>
          </a:p>
          <a:p>
            <a:endParaRPr lang="en-GB" altLang="en-US" dirty="0" smtClean="0"/>
          </a:p>
        </p:txBody>
      </p:sp>
      <p:sp>
        <p:nvSpPr>
          <p:cNvPr id="819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cs typeface="Arial" panose="020B0604020202020204" pitchFamily="34" charset="0"/>
              </a:defRPr>
            </a:lvl1pPr>
            <a:lvl2pPr marL="728663" indent="-279400">
              <a:defRPr>
                <a:solidFill>
                  <a:schemeClr val="tx1"/>
                </a:solidFill>
                <a:latin typeface="Tahoma" panose="020B0604030504040204" pitchFamily="34" charset="0"/>
                <a:cs typeface="Arial" panose="020B0604020202020204" pitchFamily="34" charset="0"/>
              </a:defRPr>
            </a:lvl2pPr>
            <a:lvl3pPr marL="1120775" indent="-223838">
              <a:defRPr>
                <a:solidFill>
                  <a:schemeClr val="tx1"/>
                </a:solidFill>
                <a:latin typeface="Tahoma" panose="020B0604030504040204" pitchFamily="34" charset="0"/>
                <a:cs typeface="Arial" panose="020B0604020202020204" pitchFamily="34" charset="0"/>
              </a:defRPr>
            </a:lvl3pPr>
            <a:lvl4pPr marL="1570038" indent="-223838">
              <a:defRPr>
                <a:solidFill>
                  <a:schemeClr val="tx1"/>
                </a:solidFill>
                <a:latin typeface="Tahoma" panose="020B0604030504040204" pitchFamily="34" charset="0"/>
                <a:cs typeface="Arial" panose="020B0604020202020204" pitchFamily="34" charset="0"/>
              </a:defRPr>
            </a:lvl4pPr>
            <a:lvl5pPr marL="2019300" indent="-223838">
              <a:defRPr>
                <a:solidFill>
                  <a:schemeClr val="tx1"/>
                </a:solidFill>
                <a:latin typeface="Tahoma" panose="020B0604030504040204" pitchFamily="34" charset="0"/>
                <a:cs typeface="Arial" panose="020B0604020202020204" pitchFamily="34" charset="0"/>
              </a:defRPr>
            </a:lvl5pPr>
            <a:lvl6pPr marL="2476500" indent="-223838"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33700" indent="-223838"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390900" indent="-223838"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48100" indent="-223838"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fld id="{9F79304F-0022-4A30-9D7E-1249EC9F9F0C}" type="slidenum">
              <a:rPr lang="en-GB" altLang="en-US" smtClean="0"/>
              <a:pPr/>
              <a:t>28</a:t>
            </a:fld>
            <a:endParaRPr lang="en-GB" altLang="en-US" smtClean="0"/>
          </a:p>
        </p:txBody>
      </p:sp>
    </p:spTree>
    <p:extLst>
      <p:ext uri="{BB962C8B-B14F-4D97-AF65-F5344CB8AC3E}">
        <p14:creationId xmlns:p14="http://schemas.microsoft.com/office/powerpoint/2010/main" val="34900593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latin typeface="Arial" panose="020B0604020202020204" pitchFamily="34" charset="0"/>
                <a:cs typeface="Arial" panose="020B0604020202020204" pitchFamily="34" charset="0"/>
              </a:rPr>
              <a:t>Primates, as do infant human offspring, can become prey to predators and there is certainly a lot of evidence to suggest that this is the fate of many of the early species. In terms of adaptation there is very little to choose amongst this lot.  They are all small brained (compared to what is to come), all primitive in some ways and but more advanced in others, all potentially able to scavenge, forage, or whatever.  </a:t>
            </a:r>
          </a:p>
          <a:p>
            <a:pPr eaLnBrk="1" hangingPunct="1">
              <a:spcBef>
                <a:spcPct val="0"/>
              </a:spcBef>
            </a:pPr>
            <a:endParaRPr lang="en-GB" altLang="en-US" smtClean="0">
              <a:latin typeface="Arial" panose="020B0604020202020204" pitchFamily="34" charset="0"/>
              <a:cs typeface="Arial" panose="020B0604020202020204" pitchFamily="34" charset="0"/>
            </a:endParaRPr>
          </a:p>
          <a:p>
            <a:pPr eaLnBrk="1" hangingPunct="1">
              <a:spcBef>
                <a:spcPct val="0"/>
              </a:spcBef>
            </a:pPr>
            <a:r>
              <a:rPr lang="en-GB" altLang="en-US" smtClean="0">
                <a:latin typeface="Arial" panose="020B0604020202020204" pitchFamily="34" charset="0"/>
                <a:cs typeface="Arial" panose="020B0604020202020204" pitchFamily="34" charset="0"/>
              </a:rPr>
              <a:t>If habilis did have more meat it is not so evident as to make them remarkably different at this stage anyway.  Sexual dimorphism is still evident and the meaning debated (Haeusler and McHenry 2004) and there is still a very short maturation period for these individuals – so at this stage there is still very little to distinguish them.  What it does suggest when one throws in the other primate groups in and the other carnivore groups in is just what intense competition there must have been around this 2 myr period for resources. </a:t>
            </a:r>
          </a:p>
          <a:p>
            <a:pPr eaLnBrk="1" hangingPunct="1">
              <a:spcBef>
                <a:spcPct val="0"/>
              </a:spcBef>
            </a:pPr>
            <a:endParaRPr lang="en-GB" altLang="en-US" smtClean="0">
              <a:latin typeface="Arial" panose="020B0604020202020204" pitchFamily="34" charset="0"/>
              <a:cs typeface="Arial" panose="020B0604020202020204" pitchFamily="34" charset="0"/>
            </a:endParaRPr>
          </a:p>
          <a:p>
            <a:pPr eaLnBrk="1" hangingPunct="1">
              <a:spcBef>
                <a:spcPct val="0"/>
              </a:spcBef>
            </a:pPr>
            <a:endParaRPr lang="en-GB" altLang="en-US" smtClean="0">
              <a:latin typeface="Arial" panose="020B0604020202020204" pitchFamily="34" charset="0"/>
              <a:cs typeface="Arial" panose="020B0604020202020204" pitchFamily="34" charset="0"/>
            </a:endParaRPr>
          </a:p>
        </p:txBody>
      </p:sp>
      <p:sp>
        <p:nvSpPr>
          <p:cNvPr id="839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28663" indent="-279400">
              <a:spcBef>
                <a:spcPct val="30000"/>
              </a:spcBef>
              <a:defRPr sz="1200">
                <a:solidFill>
                  <a:schemeClr val="tx1"/>
                </a:solidFill>
                <a:latin typeface="Calibri" panose="020F0502020204030204" pitchFamily="34" charset="0"/>
              </a:defRPr>
            </a:lvl2pPr>
            <a:lvl3pPr marL="1120775" indent="-223838">
              <a:spcBef>
                <a:spcPct val="30000"/>
              </a:spcBef>
              <a:defRPr sz="1200">
                <a:solidFill>
                  <a:schemeClr val="tx1"/>
                </a:solidFill>
                <a:latin typeface="Calibri" panose="020F0502020204030204" pitchFamily="34" charset="0"/>
              </a:defRPr>
            </a:lvl3pPr>
            <a:lvl4pPr marL="1570038" indent="-223838">
              <a:spcBef>
                <a:spcPct val="30000"/>
              </a:spcBef>
              <a:defRPr sz="1200">
                <a:solidFill>
                  <a:schemeClr val="tx1"/>
                </a:solidFill>
                <a:latin typeface="Calibri" panose="020F0502020204030204" pitchFamily="34" charset="0"/>
              </a:defRPr>
            </a:lvl4pPr>
            <a:lvl5pPr marL="2019300" indent="-223838">
              <a:spcBef>
                <a:spcPct val="30000"/>
              </a:spcBef>
              <a:defRPr sz="1200">
                <a:solidFill>
                  <a:schemeClr val="tx1"/>
                </a:solidFill>
                <a:latin typeface="Calibri" panose="020F0502020204030204" pitchFamily="34" charset="0"/>
              </a:defRPr>
            </a:lvl5pPr>
            <a:lvl6pPr marL="2476500" indent="-223838" eaLnBrk="0" fontAlgn="base" hangingPunct="0">
              <a:spcBef>
                <a:spcPct val="30000"/>
              </a:spcBef>
              <a:spcAft>
                <a:spcPct val="0"/>
              </a:spcAft>
              <a:defRPr sz="1200">
                <a:solidFill>
                  <a:schemeClr val="tx1"/>
                </a:solidFill>
                <a:latin typeface="Calibri" panose="020F0502020204030204" pitchFamily="34" charset="0"/>
              </a:defRPr>
            </a:lvl6pPr>
            <a:lvl7pPr marL="2933700" indent="-223838" eaLnBrk="0" fontAlgn="base" hangingPunct="0">
              <a:spcBef>
                <a:spcPct val="30000"/>
              </a:spcBef>
              <a:spcAft>
                <a:spcPct val="0"/>
              </a:spcAft>
              <a:defRPr sz="1200">
                <a:solidFill>
                  <a:schemeClr val="tx1"/>
                </a:solidFill>
                <a:latin typeface="Calibri" panose="020F0502020204030204" pitchFamily="34" charset="0"/>
              </a:defRPr>
            </a:lvl7pPr>
            <a:lvl8pPr marL="3390900" indent="-223838" eaLnBrk="0" fontAlgn="base" hangingPunct="0">
              <a:spcBef>
                <a:spcPct val="30000"/>
              </a:spcBef>
              <a:spcAft>
                <a:spcPct val="0"/>
              </a:spcAft>
              <a:defRPr sz="1200">
                <a:solidFill>
                  <a:schemeClr val="tx1"/>
                </a:solidFill>
                <a:latin typeface="Calibri" panose="020F0502020204030204" pitchFamily="34" charset="0"/>
              </a:defRPr>
            </a:lvl8pPr>
            <a:lvl9pPr marL="3848100" indent="-223838"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FBD10D7-8100-4658-A717-C1E7D55F4E7C}" type="slidenum">
              <a:rPr lang="en-GB" altLang="en-US" smtClean="0">
                <a:latin typeface="Arial" panose="020B0604020202020204" pitchFamily="34" charset="0"/>
              </a:rPr>
              <a:pPr>
                <a:spcBef>
                  <a:spcPct val="0"/>
                </a:spcBef>
              </a:pPr>
              <a:t>29</a:t>
            </a:fld>
            <a:endParaRPr lang="en-GB" altLang="en-US" smtClean="0">
              <a:latin typeface="Arial" panose="020B0604020202020204" pitchFamily="34" charset="0"/>
            </a:endParaRPr>
          </a:p>
        </p:txBody>
      </p:sp>
    </p:spTree>
    <p:extLst>
      <p:ext uri="{BB962C8B-B14F-4D97-AF65-F5344CB8AC3E}">
        <p14:creationId xmlns:p14="http://schemas.microsoft.com/office/powerpoint/2010/main" val="12064469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dirty="0" smtClean="0"/>
              <a:t>All sorts of debates arose about the applicability of the of the ethnographic method used by </a:t>
            </a:r>
            <a:r>
              <a:rPr lang="en-US" altLang="en-US" dirty="0" err="1" smtClean="0"/>
              <a:t>Binford</a:t>
            </a:r>
            <a:r>
              <a:rPr lang="en-US" altLang="en-US" dirty="0" smtClean="0"/>
              <a:t>…..</a:t>
            </a:r>
          </a:p>
          <a:p>
            <a:pPr eaLnBrk="1" hangingPunct="1"/>
            <a:endParaRPr lang="en-US" altLang="en-US" dirty="0" smtClean="0"/>
          </a:p>
          <a:p>
            <a:pPr eaLnBrk="1" hangingPunct="1"/>
            <a:r>
              <a:rPr lang="en-US" altLang="en-US" dirty="0" smtClean="0"/>
              <a:t>BUT there</a:t>
            </a:r>
            <a:r>
              <a:rPr lang="en-US" altLang="en-US" baseline="0" dirty="0" smtClean="0"/>
              <a:t> </a:t>
            </a:r>
            <a:r>
              <a:rPr lang="en-US" altLang="en-US" dirty="0" smtClean="0"/>
              <a:t>is something to be salvaged from the debate – when we look at lifeways.</a:t>
            </a:r>
          </a:p>
        </p:txBody>
      </p:sp>
      <p:sp>
        <p:nvSpPr>
          <p:cNvPr id="860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28663" indent="-279400">
              <a:spcBef>
                <a:spcPct val="30000"/>
              </a:spcBef>
              <a:defRPr sz="1200">
                <a:solidFill>
                  <a:schemeClr val="tx1"/>
                </a:solidFill>
                <a:latin typeface="Calibri" panose="020F0502020204030204" pitchFamily="34" charset="0"/>
              </a:defRPr>
            </a:lvl2pPr>
            <a:lvl3pPr marL="1120775" indent="-223838">
              <a:spcBef>
                <a:spcPct val="30000"/>
              </a:spcBef>
              <a:defRPr sz="1200">
                <a:solidFill>
                  <a:schemeClr val="tx1"/>
                </a:solidFill>
                <a:latin typeface="Calibri" panose="020F0502020204030204" pitchFamily="34" charset="0"/>
              </a:defRPr>
            </a:lvl3pPr>
            <a:lvl4pPr marL="1570038" indent="-223838">
              <a:spcBef>
                <a:spcPct val="30000"/>
              </a:spcBef>
              <a:defRPr sz="1200">
                <a:solidFill>
                  <a:schemeClr val="tx1"/>
                </a:solidFill>
                <a:latin typeface="Calibri" panose="020F0502020204030204" pitchFamily="34" charset="0"/>
              </a:defRPr>
            </a:lvl4pPr>
            <a:lvl5pPr marL="2019300" indent="-223838">
              <a:spcBef>
                <a:spcPct val="30000"/>
              </a:spcBef>
              <a:defRPr sz="1200">
                <a:solidFill>
                  <a:schemeClr val="tx1"/>
                </a:solidFill>
                <a:latin typeface="Calibri" panose="020F0502020204030204" pitchFamily="34" charset="0"/>
              </a:defRPr>
            </a:lvl5pPr>
            <a:lvl6pPr marL="2476500" indent="-223838" eaLnBrk="0" fontAlgn="base" hangingPunct="0">
              <a:spcBef>
                <a:spcPct val="30000"/>
              </a:spcBef>
              <a:spcAft>
                <a:spcPct val="0"/>
              </a:spcAft>
              <a:defRPr sz="1200">
                <a:solidFill>
                  <a:schemeClr val="tx1"/>
                </a:solidFill>
                <a:latin typeface="Calibri" panose="020F0502020204030204" pitchFamily="34" charset="0"/>
              </a:defRPr>
            </a:lvl6pPr>
            <a:lvl7pPr marL="2933700" indent="-223838" eaLnBrk="0" fontAlgn="base" hangingPunct="0">
              <a:spcBef>
                <a:spcPct val="30000"/>
              </a:spcBef>
              <a:spcAft>
                <a:spcPct val="0"/>
              </a:spcAft>
              <a:defRPr sz="1200">
                <a:solidFill>
                  <a:schemeClr val="tx1"/>
                </a:solidFill>
                <a:latin typeface="Calibri" panose="020F0502020204030204" pitchFamily="34" charset="0"/>
              </a:defRPr>
            </a:lvl7pPr>
            <a:lvl8pPr marL="3390900" indent="-223838" eaLnBrk="0" fontAlgn="base" hangingPunct="0">
              <a:spcBef>
                <a:spcPct val="30000"/>
              </a:spcBef>
              <a:spcAft>
                <a:spcPct val="0"/>
              </a:spcAft>
              <a:defRPr sz="1200">
                <a:solidFill>
                  <a:schemeClr val="tx1"/>
                </a:solidFill>
                <a:latin typeface="Calibri" panose="020F0502020204030204" pitchFamily="34" charset="0"/>
              </a:defRPr>
            </a:lvl8pPr>
            <a:lvl9pPr marL="3848100" indent="-223838"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1DE2006-F876-420B-8F43-9AF1CAFB0766}" type="slidenum">
              <a:rPr lang="en-GB" altLang="en-US" smtClean="0">
                <a:latin typeface="Arial" panose="020B0604020202020204" pitchFamily="34" charset="0"/>
              </a:rPr>
              <a:pPr>
                <a:spcBef>
                  <a:spcPct val="0"/>
                </a:spcBef>
              </a:pPr>
              <a:t>30</a:t>
            </a:fld>
            <a:endParaRPr lang="en-GB" altLang="en-US" smtClean="0">
              <a:latin typeface="Arial" panose="020B0604020202020204" pitchFamily="34" charset="0"/>
            </a:endParaRPr>
          </a:p>
        </p:txBody>
      </p:sp>
    </p:spTree>
    <p:extLst>
      <p:ext uri="{BB962C8B-B14F-4D97-AF65-F5344CB8AC3E}">
        <p14:creationId xmlns:p14="http://schemas.microsoft.com/office/powerpoint/2010/main" val="33786021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5D10C90-ECDE-4766-95EF-78DE111E6837}" type="slidenum">
              <a:rPr lang="en-GB" smtClean="0"/>
              <a:t>31</a:t>
            </a:fld>
            <a:endParaRPr lang="en-GB"/>
          </a:p>
        </p:txBody>
      </p:sp>
    </p:spTree>
    <p:extLst>
      <p:ext uri="{BB962C8B-B14F-4D97-AF65-F5344CB8AC3E}">
        <p14:creationId xmlns:p14="http://schemas.microsoft.com/office/powerpoint/2010/main" val="22161681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775952CA-37EB-4DEB-AF51-743752B84F85}" type="slidenum">
              <a:rPr lang="en-GB" altLang="en-US" smtClean="0"/>
              <a:pPr/>
              <a:t>32</a:t>
            </a:fld>
            <a:endParaRPr lang="en-GB" altLang="en-US" smtClean="0"/>
          </a:p>
        </p:txBody>
      </p:sp>
    </p:spTree>
    <p:extLst>
      <p:ext uri="{BB962C8B-B14F-4D97-AF65-F5344CB8AC3E}">
        <p14:creationId xmlns:p14="http://schemas.microsoft.com/office/powerpoint/2010/main" val="10124288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5D10C90-ECDE-4766-95EF-78DE111E6837}" type="slidenum">
              <a:rPr lang="en-GB" smtClean="0"/>
              <a:t>33</a:t>
            </a:fld>
            <a:endParaRPr lang="en-GB"/>
          </a:p>
        </p:txBody>
      </p:sp>
    </p:spTree>
    <p:extLst>
      <p:ext uri="{BB962C8B-B14F-4D97-AF65-F5344CB8AC3E}">
        <p14:creationId xmlns:p14="http://schemas.microsoft.com/office/powerpoint/2010/main" val="3181586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5D10C90-ECDE-4766-95EF-78DE111E6837}" type="slidenum">
              <a:rPr lang="en-GB" smtClean="0"/>
              <a:t>34</a:t>
            </a:fld>
            <a:endParaRPr lang="en-GB"/>
          </a:p>
        </p:txBody>
      </p:sp>
    </p:spTree>
    <p:extLst>
      <p:ext uri="{BB962C8B-B14F-4D97-AF65-F5344CB8AC3E}">
        <p14:creationId xmlns:p14="http://schemas.microsoft.com/office/powerpoint/2010/main" val="23630819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Many observations of stone tool use, many observations of tool making. Not all makes for comfortable viewing not are all in Africa.</a:t>
            </a:r>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D31D7D78-263C-4524-87ED-A8E0DB068556}" type="slidenum">
              <a:rPr lang="en-GB" altLang="en-US" smtClean="0"/>
              <a:pPr/>
              <a:t>35</a:t>
            </a:fld>
            <a:endParaRPr lang="en-GB" altLang="en-US" smtClean="0"/>
          </a:p>
        </p:txBody>
      </p:sp>
    </p:spTree>
    <p:extLst>
      <p:ext uri="{BB962C8B-B14F-4D97-AF65-F5344CB8AC3E}">
        <p14:creationId xmlns:p14="http://schemas.microsoft.com/office/powerpoint/2010/main" val="40615066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3E21A59A-7659-4096-935F-5E59DE1E3B81}" type="slidenum">
              <a:rPr lang="en-GB" altLang="en-US" smtClean="0"/>
              <a:pPr/>
              <a:t>36</a:t>
            </a:fld>
            <a:endParaRPr lang="en-GB" altLang="en-US" smtClean="0"/>
          </a:p>
        </p:txBody>
      </p:sp>
    </p:spTree>
    <p:extLst>
      <p:ext uri="{BB962C8B-B14F-4D97-AF65-F5344CB8AC3E}">
        <p14:creationId xmlns:p14="http://schemas.microsoft.com/office/powerpoint/2010/main" val="19711630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5D10C90-ECDE-4766-95EF-78DE111E6837}" type="slidenum">
              <a:rPr lang="en-GB" smtClean="0"/>
              <a:t>37</a:t>
            </a:fld>
            <a:endParaRPr lang="en-GB"/>
          </a:p>
        </p:txBody>
      </p:sp>
    </p:spTree>
    <p:extLst>
      <p:ext uri="{BB962C8B-B14F-4D97-AF65-F5344CB8AC3E}">
        <p14:creationId xmlns:p14="http://schemas.microsoft.com/office/powerpoint/2010/main" val="154864902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92500" lnSpcReduction="10000"/>
          </a:bodyPr>
          <a:lstStyle/>
          <a:p>
            <a:pPr>
              <a:defRPr/>
            </a:pPr>
            <a:r>
              <a:rPr lang="en-GB" altLang="en-US"/>
              <a:t>Conclusions on human hunting around 2 million years </a:t>
            </a:r>
          </a:p>
          <a:p>
            <a:pPr>
              <a:defRPr/>
            </a:pPr>
            <a:r>
              <a:rPr lang="en-GB" altLang="en-US"/>
              <a:t>Anything that we can tell about earliest ancestors has to be inferred from the skeleton - until tools turn up! Canine reduction, sexual dimorphism, relative size of front teeth to back teeth, length of upper limbs to lower, shape of torso etc.</a:t>
            </a:r>
          </a:p>
          <a:p>
            <a:pPr>
              <a:defRPr/>
            </a:pPr>
            <a:endParaRPr lang="en-GB" altLang="en-US"/>
          </a:p>
          <a:p>
            <a:pPr>
              <a:defRPr/>
            </a:pPr>
            <a:r>
              <a:rPr lang="en-GB" altLang="en-US"/>
              <a:t>Diverse range of early hominids- is evidence that diets are different and make a difference - adaptive strategies that will a big pay off for some Possible that meat ( remember there is a meat fixation) allows for high protein diet- and leads to encephalisation</a:t>
            </a:r>
          </a:p>
          <a:p>
            <a:pPr>
              <a:defRPr/>
            </a:pPr>
            <a:r>
              <a:rPr lang="en-GB" altLang="en-US"/>
              <a:t> </a:t>
            </a:r>
          </a:p>
          <a:p>
            <a:pPr>
              <a:defRPr/>
            </a:pPr>
            <a:r>
              <a:rPr lang="en-GB" altLang="en-US"/>
              <a:t>Are relative Are small, ineffective bipeds and as a result very vulnerable </a:t>
            </a:r>
          </a:p>
          <a:p>
            <a:pPr>
              <a:defRPr/>
            </a:pPr>
            <a:endParaRPr lang="en-GB" altLang="en-US"/>
          </a:p>
          <a:p>
            <a:pPr>
              <a:defRPr/>
            </a:pPr>
            <a:r>
              <a:rPr lang="en-GB" altLang="en-US"/>
              <a:t>Cranial capacity - a marker of some encephalisation increases slightly Growth trajectory Is more like the non- human primates-1we know that the brain size of the juveniles, such as taung F</a:t>
            </a:r>
          </a:p>
          <a:p>
            <a:pPr>
              <a:defRPr/>
            </a:pPr>
            <a:endParaRPr lang="en-GB" altLang="en-US"/>
          </a:p>
          <a:p>
            <a:pPr>
              <a:defRPr/>
            </a:pPr>
            <a:r>
              <a:rPr lang="en-GB" altLang="en-US"/>
              <a:t>Are archaeologies that include a number of animal bones, stone tools and one or more hominid can be one carcass can be many thousands. </a:t>
            </a:r>
          </a:p>
          <a:p>
            <a:pPr>
              <a:defRPr/>
            </a:pPr>
            <a:endParaRPr lang="en-GB" altLang="en-US"/>
          </a:p>
          <a:p>
            <a:pPr>
              <a:defRPr/>
            </a:pPr>
            <a:r>
              <a:rPr lang="en-GB" altLang="en-US"/>
              <a:t>Bone analysis (Taphonomy) demonstrates that both cut marks made from stone tools and tooth pits from carnivores </a:t>
            </a:r>
          </a:p>
          <a:p>
            <a:pPr>
              <a:defRPr/>
            </a:pPr>
            <a:endParaRPr lang="en-GB" altLang="en-US"/>
          </a:p>
          <a:p>
            <a:pPr>
              <a:defRPr/>
            </a:pPr>
            <a:r>
              <a:rPr lang="en-GB" altLang="en-US"/>
              <a:t>An archaeology that is ambiguous to interpret (there is some meaning in some of the patterns such as stone tool transport and use but this is very limited) </a:t>
            </a:r>
          </a:p>
          <a:p>
            <a:pPr>
              <a:defRPr/>
            </a:pPr>
            <a:endParaRPr lang="en-GB" altLang="en-US"/>
          </a:p>
          <a:p>
            <a:pPr>
              <a:defRPr/>
            </a:pPr>
            <a:endParaRPr lang="en-GB" altLang="en-US"/>
          </a:p>
          <a:p>
            <a:pPr>
              <a:defRPr/>
            </a:pPr>
            <a:endParaRPr lang="en-GB" altLang="en-US"/>
          </a:p>
          <a:p>
            <a:pPr>
              <a:defRPr/>
            </a:pPr>
            <a:endParaRPr lang="en-GB" altLang="en-US"/>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Calibri" panose="020F0502020204030204" pitchFamily="34" charset="0"/>
              </a:defRPr>
            </a:lvl1pPr>
            <a:lvl2pPr marL="742950" indent="-285750" algn="l" eaLnBrk="0" hangingPunct="0">
              <a:spcBef>
                <a:spcPct val="30000"/>
              </a:spcBef>
              <a:defRPr sz="1200">
                <a:solidFill>
                  <a:schemeClr val="tx1"/>
                </a:solidFill>
                <a:latin typeface="Calibri" panose="020F0502020204030204" pitchFamily="34" charset="0"/>
              </a:defRPr>
            </a:lvl2pPr>
            <a:lvl3pPr marL="1143000" indent="-228600" algn="l" eaLnBrk="0" hangingPunct="0">
              <a:spcBef>
                <a:spcPct val="30000"/>
              </a:spcBef>
              <a:defRPr sz="1200">
                <a:solidFill>
                  <a:schemeClr val="tx1"/>
                </a:solidFill>
                <a:latin typeface="Calibri" panose="020F0502020204030204" pitchFamily="34" charset="0"/>
              </a:defRPr>
            </a:lvl3pPr>
            <a:lvl4pPr marL="1600200" indent="-228600" algn="l" eaLnBrk="0" hangingPunct="0">
              <a:spcBef>
                <a:spcPct val="30000"/>
              </a:spcBef>
              <a:defRPr sz="1200">
                <a:solidFill>
                  <a:schemeClr val="tx1"/>
                </a:solidFill>
                <a:latin typeface="Calibri" panose="020F0502020204030204" pitchFamily="34" charset="0"/>
              </a:defRPr>
            </a:lvl4pPr>
            <a:lvl5pPr marL="2057400" indent="-228600" algn="l"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52DF9BD0-68F3-41EA-BF96-C53759DB1732}" type="slidenum">
              <a:rPr lang="en-GB" altLang="en-US">
                <a:latin typeface="Tahoma" panose="020B0604030504040204" pitchFamily="34" charset="0"/>
              </a:rPr>
              <a:pPr algn="r" eaLnBrk="1" hangingPunct="1">
                <a:spcBef>
                  <a:spcPct val="0"/>
                </a:spcBef>
              </a:pPr>
              <a:t>38</a:t>
            </a:fld>
            <a:endParaRPr lang="en-GB" altLang="en-US">
              <a:latin typeface="Tahoma" panose="020B0604030504040204" pitchFamily="34" charset="0"/>
            </a:endParaRPr>
          </a:p>
        </p:txBody>
      </p:sp>
    </p:spTree>
    <p:extLst>
      <p:ext uri="{BB962C8B-B14F-4D97-AF65-F5344CB8AC3E}">
        <p14:creationId xmlns:p14="http://schemas.microsoft.com/office/powerpoint/2010/main" val="3886971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F74BDF1-892E-4CDD-A237-F73D18CDBB8E}" type="datetimeFigureOut">
              <a:rPr lang="en-GB" smtClean="0"/>
              <a:t>02/12/2021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5CCF7E-2DEA-46E8-8408-CB9AB2515A8A}" type="slidenum">
              <a:rPr lang="en-GB" smtClean="0"/>
              <a:t>‹#›</a:t>
            </a:fld>
            <a:endParaRPr lang="en-GB"/>
          </a:p>
        </p:txBody>
      </p:sp>
    </p:spTree>
    <p:extLst>
      <p:ext uri="{BB962C8B-B14F-4D97-AF65-F5344CB8AC3E}">
        <p14:creationId xmlns:p14="http://schemas.microsoft.com/office/powerpoint/2010/main" val="13099912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F74BDF1-892E-4CDD-A237-F73D18CDBB8E}" type="datetimeFigureOut">
              <a:rPr lang="en-GB" smtClean="0"/>
              <a:t>02/12/2021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5CCF7E-2DEA-46E8-8408-CB9AB2515A8A}" type="slidenum">
              <a:rPr lang="en-GB" smtClean="0"/>
              <a:t>‹#›</a:t>
            </a:fld>
            <a:endParaRPr lang="en-GB"/>
          </a:p>
        </p:txBody>
      </p:sp>
    </p:spTree>
    <p:extLst>
      <p:ext uri="{BB962C8B-B14F-4D97-AF65-F5344CB8AC3E}">
        <p14:creationId xmlns:p14="http://schemas.microsoft.com/office/powerpoint/2010/main" val="2621440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F74BDF1-892E-4CDD-A237-F73D18CDBB8E}" type="datetimeFigureOut">
              <a:rPr lang="en-GB" smtClean="0"/>
              <a:t>02/12/2021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5CCF7E-2DEA-46E8-8408-CB9AB2515A8A}" type="slidenum">
              <a:rPr lang="en-GB" smtClean="0"/>
              <a:t>‹#›</a:t>
            </a:fld>
            <a:endParaRPr lang="en-GB"/>
          </a:p>
        </p:txBody>
      </p:sp>
    </p:spTree>
    <p:extLst>
      <p:ext uri="{BB962C8B-B14F-4D97-AF65-F5344CB8AC3E}">
        <p14:creationId xmlns:p14="http://schemas.microsoft.com/office/powerpoint/2010/main" val="827963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F74BDF1-892E-4CDD-A237-F73D18CDBB8E}" type="datetimeFigureOut">
              <a:rPr lang="en-GB" smtClean="0"/>
              <a:t>02/12/2021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5CCF7E-2DEA-46E8-8408-CB9AB2515A8A}" type="slidenum">
              <a:rPr lang="en-GB" smtClean="0"/>
              <a:t>‹#›</a:t>
            </a:fld>
            <a:endParaRPr lang="en-GB"/>
          </a:p>
        </p:txBody>
      </p:sp>
    </p:spTree>
    <p:extLst>
      <p:ext uri="{BB962C8B-B14F-4D97-AF65-F5344CB8AC3E}">
        <p14:creationId xmlns:p14="http://schemas.microsoft.com/office/powerpoint/2010/main" val="236500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F74BDF1-892E-4CDD-A237-F73D18CDBB8E}" type="datetimeFigureOut">
              <a:rPr lang="en-GB" smtClean="0"/>
              <a:t>02/12/2021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B5CCF7E-2DEA-46E8-8408-CB9AB2515A8A}" type="slidenum">
              <a:rPr lang="en-GB" smtClean="0"/>
              <a:t>‹#›</a:t>
            </a:fld>
            <a:endParaRPr lang="en-GB"/>
          </a:p>
        </p:txBody>
      </p:sp>
    </p:spTree>
    <p:extLst>
      <p:ext uri="{BB962C8B-B14F-4D97-AF65-F5344CB8AC3E}">
        <p14:creationId xmlns:p14="http://schemas.microsoft.com/office/powerpoint/2010/main" val="3544132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F74BDF1-892E-4CDD-A237-F73D18CDBB8E}" type="datetimeFigureOut">
              <a:rPr lang="en-GB" smtClean="0"/>
              <a:t>02/12/2021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B5CCF7E-2DEA-46E8-8408-CB9AB2515A8A}" type="slidenum">
              <a:rPr lang="en-GB" smtClean="0"/>
              <a:t>‹#›</a:t>
            </a:fld>
            <a:endParaRPr lang="en-GB"/>
          </a:p>
        </p:txBody>
      </p:sp>
    </p:spTree>
    <p:extLst>
      <p:ext uri="{BB962C8B-B14F-4D97-AF65-F5344CB8AC3E}">
        <p14:creationId xmlns:p14="http://schemas.microsoft.com/office/powerpoint/2010/main" val="16747546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74BDF1-892E-4CDD-A237-F73D18CDBB8E}" type="datetimeFigureOut">
              <a:rPr lang="en-GB" smtClean="0"/>
              <a:t>02/12/2021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B5CCF7E-2DEA-46E8-8408-CB9AB2515A8A}" type="slidenum">
              <a:rPr lang="en-GB" smtClean="0"/>
              <a:t>‹#›</a:t>
            </a:fld>
            <a:endParaRPr lang="en-GB"/>
          </a:p>
        </p:txBody>
      </p:sp>
    </p:spTree>
    <p:extLst>
      <p:ext uri="{BB962C8B-B14F-4D97-AF65-F5344CB8AC3E}">
        <p14:creationId xmlns:p14="http://schemas.microsoft.com/office/powerpoint/2010/main" val="2989643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74BDF1-892E-4CDD-A237-F73D18CDBB8E}" type="datetimeFigureOut">
              <a:rPr lang="en-GB" smtClean="0"/>
              <a:t>02/12/2021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5CCF7E-2DEA-46E8-8408-CB9AB2515A8A}" type="slidenum">
              <a:rPr lang="en-GB" smtClean="0"/>
              <a:t>‹#›</a:t>
            </a:fld>
            <a:endParaRPr lang="en-GB"/>
          </a:p>
        </p:txBody>
      </p:sp>
    </p:spTree>
    <p:extLst>
      <p:ext uri="{BB962C8B-B14F-4D97-AF65-F5344CB8AC3E}">
        <p14:creationId xmlns:p14="http://schemas.microsoft.com/office/powerpoint/2010/main" val="23326948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74BDF1-892E-4CDD-A237-F73D18CDBB8E}" type="datetimeFigureOut">
              <a:rPr lang="en-GB" smtClean="0"/>
              <a:t>02/12/2021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5CCF7E-2DEA-46E8-8408-CB9AB2515A8A}" type="slidenum">
              <a:rPr lang="en-GB" smtClean="0"/>
              <a:t>‹#›</a:t>
            </a:fld>
            <a:endParaRPr lang="en-GB"/>
          </a:p>
        </p:txBody>
      </p:sp>
    </p:spTree>
    <p:extLst>
      <p:ext uri="{BB962C8B-B14F-4D97-AF65-F5344CB8AC3E}">
        <p14:creationId xmlns:p14="http://schemas.microsoft.com/office/powerpoint/2010/main" val="8063605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F74BDF1-892E-4CDD-A237-F73D18CDBB8E}" type="datetimeFigureOut">
              <a:rPr lang="en-GB" smtClean="0"/>
              <a:t>02/12/2021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5CCF7E-2DEA-46E8-8408-CB9AB2515A8A}" type="slidenum">
              <a:rPr lang="en-GB" smtClean="0"/>
              <a:t>‹#›</a:t>
            </a:fld>
            <a:endParaRPr lang="en-GB"/>
          </a:p>
        </p:txBody>
      </p:sp>
    </p:spTree>
    <p:extLst>
      <p:ext uri="{BB962C8B-B14F-4D97-AF65-F5344CB8AC3E}">
        <p14:creationId xmlns:p14="http://schemas.microsoft.com/office/powerpoint/2010/main" val="32400702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F74BDF1-892E-4CDD-A237-F73D18CDBB8E}" type="datetimeFigureOut">
              <a:rPr lang="en-GB" smtClean="0"/>
              <a:t>02/12/2021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5CCF7E-2DEA-46E8-8408-CB9AB2515A8A}" type="slidenum">
              <a:rPr lang="en-GB" smtClean="0"/>
              <a:t>‹#›</a:t>
            </a:fld>
            <a:endParaRPr lang="en-GB"/>
          </a:p>
        </p:txBody>
      </p:sp>
    </p:spTree>
    <p:extLst>
      <p:ext uri="{BB962C8B-B14F-4D97-AF65-F5344CB8AC3E}">
        <p14:creationId xmlns:p14="http://schemas.microsoft.com/office/powerpoint/2010/main" val="137433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74BDF1-892E-4CDD-A237-F73D18CDBB8E}" type="datetimeFigureOut">
              <a:rPr lang="en-GB" smtClean="0"/>
              <a:t>02/12/2021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5CCF7E-2DEA-46E8-8408-CB9AB2515A8A}" type="slidenum">
              <a:rPr lang="en-GB" smtClean="0"/>
              <a:t>‹#›</a:t>
            </a:fld>
            <a:endParaRPr lang="en-GB"/>
          </a:p>
        </p:txBody>
      </p:sp>
    </p:spTree>
    <p:extLst>
      <p:ext uri="{BB962C8B-B14F-4D97-AF65-F5344CB8AC3E}">
        <p14:creationId xmlns:p14="http://schemas.microsoft.com/office/powerpoint/2010/main" val="529478092"/>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12.em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hyperlink" Target="http://www.google.co.uk/url?sa=i&amp;rct=j&amp;q=raymond+dart+killer+ape+theory&amp;source=images&amp;cd=&amp;cad=rja&amp;docid=COt_pk15Ga0imM&amp;tbnid=o3PjKLS5HfHoEM:&amp;ved=0CAUQjRw&amp;url=http://www.genbriand.com.ar/the_killer_ape.htm&amp;ei=Y38SUc3qEqKg0QXd1YCQDw&amp;bvm=bv.41934586,d.d2k&amp;psig=AFQjCNGhE945dc1mnwRmzQBUET1EC9wjYg&amp;ust=1360253078805201" TargetMode="External"/><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6.xml"/><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notesSlide" Target="../notesSlides/notesSlide24.xml"/><Relationship Id="rId7"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29.png"/><Relationship Id="rId4" Type="http://schemas.openxmlformats.org/officeDocument/2006/relationships/oleObject" Target="../embeddings/oleObject1.bin"/></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7.png"/></Relationships>
</file>

<file path=ppt/slides/_rels/slide2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40.png"/><Relationship Id="rId4" Type="http://schemas.openxmlformats.org/officeDocument/2006/relationships/hyperlink" Target="http://www.google.co.uk/url?sa=i&amp;rct=j&amp;q=&amp;esrc=s&amp;source=images&amp;cd=&amp;cad=rja&amp;uact=8&amp;ved=0ahUKEwiFp7CapuDKAhVB7BQKHZ_iCNsQjRwIBw&amp;url=http://able2know.org/topic/83139-1&amp;psig=AFQjCNHPbXurLNPiaVvJFsW7rD_MRi2Zvg&amp;ust=1454750520641465"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2.xml"/><Relationship Id="rId1" Type="http://schemas.openxmlformats.org/officeDocument/2006/relationships/slideLayout" Target="../slideLayouts/slideLayout6.xml"/><Relationship Id="rId6" Type="http://schemas.openxmlformats.org/officeDocument/2006/relationships/hyperlink" Target="http://www.newscientist.com/article/dn11165.html" TargetMode="External"/><Relationship Id="rId5" Type="http://schemas.openxmlformats.org/officeDocument/2006/relationships/image" Target="../media/image45.jpeg"/><Relationship Id="rId4" Type="http://schemas.openxmlformats.org/officeDocument/2006/relationships/image" Target="../media/image44.jpeg"/></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image" Target="../media/image50.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
            </a:r>
            <a:br>
              <a:rPr lang="en-GB" dirty="0" smtClean="0"/>
            </a:br>
            <a:r>
              <a:rPr lang="en-GB" dirty="0" smtClean="0"/>
              <a:t>Hunting or scavenging debate</a:t>
            </a:r>
            <a:endParaRPr lang="en-GB" dirty="0"/>
          </a:p>
        </p:txBody>
      </p:sp>
      <p:sp>
        <p:nvSpPr>
          <p:cNvPr id="3" name="Subtitle 2"/>
          <p:cNvSpPr>
            <a:spLocks noGrp="1"/>
          </p:cNvSpPr>
          <p:nvPr>
            <p:ph type="subTitle" idx="1"/>
          </p:nvPr>
        </p:nvSpPr>
        <p:spPr>
          <a:xfrm>
            <a:off x="1524000" y="3602038"/>
            <a:ext cx="8894164" cy="1655762"/>
          </a:xfrm>
        </p:spPr>
        <p:txBody>
          <a:bodyPr>
            <a:normAutofit/>
          </a:bodyPr>
          <a:lstStyle/>
          <a:p>
            <a:pPr>
              <a:lnSpc>
                <a:spcPct val="80000"/>
              </a:lnSpc>
            </a:pPr>
            <a:r>
              <a:rPr lang="en-GB" altLang="en-US" dirty="0" smtClean="0">
                <a:solidFill>
                  <a:srgbClr val="FFC000"/>
                </a:solidFill>
              </a:rPr>
              <a:t>It </a:t>
            </a:r>
            <a:r>
              <a:rPr lang="en-GB" altLang="en-US" dirty="0">
                <a:solidFill>
                  <a:srgbClr val="FFC000"/>
                </a:solidFill>
              </a:rPr>
              <a:t>is estimated that 90% of the people who have lived on earth have been </a:t>
            </a:r>
            <a:r>
              <a:rPr lang="en-GB" altLang="en-US" dirty="0" smtClean="0">
                <a:solidFill>
                  <a:srgbClr val="FFC000"/>
                </a:solidFill>
              </a:rPr>
              <a:t>hunter-gatherers………  </a:t>
            </a:r>
          </a:p>
          <a:p>
            <a:pPr>
              <a:lnSpc>
                <a:spcPct val="80000"/>
              </a:lnSpc>
            </a:pPr>
            <a:r>
              <a:rPr lang="en-GB" dirty="0" smtClean="0"/>
              <a:t>Human Evolution 2021</a:t>
            </a:r>
            <a:endParaRPr lang="en-GB" dirty="0"/>
          </a:p>
        </p:txBody>
      </p:sp>
    </p:spTree>
    <p:extLst>
      <p:ext uri="{BB962C8B-B14F-4D97-AF65-F5344CB8AC3E}">
        <p14:creationId xmlns:p14="http://schemas.microsoft.com/office/powerpoint/2010/main" val="1951190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3" descr="C:\Users\sm018\AppData\Local\Microsoft\Windows\Temporary Internet Files\Content.Outlook\WJKDKUX9\photo (3).JPG"/>
          <p:cNvPicPr>
            <a:picLocks noChangeAspect="1" noChangeArrowheads="1"/>
          </p:cNvPicPr>
          <p:nvPr/>
        </p:nvPicPr>
        <p:blipFill rotWithShape="1">
          <a:blip r:embed="rId3">
            <a:extLst>
              <a:ext uri="{28A0092B-C50C-407E-A947-70E740481C1C}">
                <a14:useLocalDpi xmlns:a14="http://schemas.microsoft.com/office/drawing/2010/main" val="0"/>
              </a:ext>
            </a:extLst>
          </a:blip>
          <a:srcRect r="14556"/>
          <a:stretch/>
        </p:blipFill>
        <p:spPr bwMode="auto">
          <a:xfrm>
            <a:off x="114925" y="1514007"/>
            <a:ext cx="7020393" cy="4986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Title 1"/>
          <p:cNvSpPr>
            <a:spLocks noGrp="1"/>
          </p:cNvSpPr>
          <p:nvPr>
            <p:ph type="title"/>
          </p:nvPr>
        </p:nvSpPr>
        <p:spPr/>
        <p:txBody>
          <a:bodyPr/>
          <a:lstStyle/>
          <a:p>
            <a:pPr eaLnBrk="1" hangingPunct="1"/>
            <a:r>
              <a:rPr lang="en-GB" altLang="en-US" sz="4000" dirty="0">
                <a:solidFill>
                  <a:srgbClr val="FFC000"/>
                </a:solidFill>
              </a:rPr>
              <a:t>Who made them: Stone tools, hunting and the home base hypothesis</a:t>
            </a:r>
          </a:p>
        </p:txBody>
      </p:sp>
      <p:sp>
        <p:nvSpPr>
          <p:cNvPr id="2" name="Content Placeholder 1"/>
          <p:cNvSpPr>
            <a:spLocks noGrp="1"/>
          </p:cNvSpPr>
          <p:nvPr>
            <p:ph idx="1"/>
          </p:nvPr>
        </p:nvSpPr>
        <p:spPr>
          <a:xfrm>
            <a:off x="7351426" y="1690688"/>
            <a:ext cx="4340902" cy="4351338"/>
          </a:xfrm>
        </p:spPr>
        <p:txBody>
          <a:bodyPr>
            <a:normAutofit/>
          </a:bodyPr>
          <a:lstStyle/>
          <a:p>
            <a:r>
              <a:rPr lang="en-GB" dirty="0" smtClean="0">
                <a:solidFill>
                  <a:srgbClr val="FFC000"/>
                </a:solidFill>
              </a:rPr>
              <a:t>Recap on the stone tool/site evidence</a:t>
            </a:r>
          </a:p>
          <a:p>
            <a:r>
              <a:rPr lang="en-GB" dirty="0" smtClean="0">
                <a:solidFill>
                  <a:srgbClr val="FFC000"/>
                </a:solidFill>
              </a:rPr>
              <a:t>Address the evidence for the hunting  vs. scavenge debate</a:t>
            </a:r>
          </a:p>
          <a:p>
            <a:r>
              <a:rPr lang="en-GB" dirty="0">
                <a:solidFill>
                  <a:srgbClr val="FFC000"/>
                </a:solidFill>
              </a:rPr>
              <a:t>Start to address the referents </a:t>
            </a:r>
            <a:r>
              <a:rPr lang="en-GB" dirty="0" smtClean="0">
                <a:solidFill>
                  <a:srgbClr val="FFC000"/>
                </a:solidFill>
              </a:rPr>
              <a:t>for this period and for </a:t>
            </a:r>
            <a:r>
              <a:rPr lang="en-GB" i="1" dirty="0">
                <a:solidFill>
                  <a:srgbClr val="FFC000"/>
                </a:solidFill>
              </a:rPr>
              <a:t>Homo erectus </a:t>
            </a:r>
          </a:p>
          <a:p>
            <a:pPr lvl="1"/>
            <a:r>
              <a:rPr lang="en-GB" dirty="0" smtClean="0">
                <a:solidFill>
                  <a:srgbClr val="FFC000"/>
                </a:solidFill>
              </a:rPr>
              <a:t>Non-human primate data</a:t>
            </a:r>
          </a:p>
          <a:p>
            <a:pPr lvl="1"/>
            <a:r>
              <a:rPr lang="en-GB" dirty="0" smtClean="0">
                <a:solidFill>
                  <a:srgbClr val="FFC000"/>
                </a:solidFill>
              </a:rPr>
              <a:t>Modern H=G-F groups</a:t>
            </a:r>
            <a:endParaRPr lang="en-GB" dirty="0">
              <a:solidFill>
                <a:srgbClr val="FFC000"/>
              </a:solidFill>
            </a:endParaRPr>
          </a:p>
        </p:txBody>
      </p:sp>
    </p:spTree>
    <p:extLst>
      <p:ext uri="{BB962C8B-B14F-4D97-AF65-F5344CB8AC3E}">
        <p14:creationId xmlns:p14="http://schemas.microsoft.com/office/powerpoint/2010/main" val="24498152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4"/>
          <p:cNvSpPr>
            <a:spLocks noGrp="1"/>
          </p:cNvSpPr>
          <p:nvPr>
            <p:ph type="title"/>
          </p:nvPr>
        </p:nvSpPr>
        <p:spPr/>
        <p:txBody>
          <a:bodyPr/>
          <a:lstStyle/>
          <a:p>
            <a:r>
              <a:rPr lang="en-GB" altLang="en-US" sz="4000" dirty="0">
                <a:solidFill>
                  <a:srgbClr val="FFC000"/>
                </a:solidFill>
              </a:rPr>
              <a:t>Individuals involved with the debate at Olduvai FLK-</a:t>
            </a:r>
            <a:r>
              <a:rPr lang="en-GB" altLang="en-US" sz="4000" dirty="0" err="1">
                <a:solidFill>
                  <a:srgbClr val="FFC000"/>
                </a:solidFill>
              </a:rPr>
              <a:t>Zinj</a:t>
            </a:r>
            <a:r>
              <a:rPr lang="en-GB" altLang="en-US" sz="4000" dirty="0">
                <a:solidFill>
                  <a:srgbClr val="FFC000"/>
                </a:solidFill>
              </a:rPr>
              <a:t> </a:t>
            </a:r>
            <a:r>
              <a:rPr lang="en-GB" altLang="en-US" sz="4000" dirty="0" smtClean="0">
                <a:solidFill>
                  <a:srgbClr val="FFC000"/>
                </a:solidFill>
              </a:rPr>
              <a:t>site: quick recap</a:t>
            </a:r>
            <a:endParaRPr lang="en-GB" altLang="en-US" sz="4000" dirty="0">
              <a:solidFill>
                <a:srgbClr val="FFC000"/>
              </a:solidFill>
            </a:endParaRPr>
          </a:p>
        </p:txBody>
      </p:sp>
      <p:sp>
        <p:nvSpPr>
          <p:cNvPr id="33795" name="Text Placeholder 5"/>
          <p:cNvSpPr>
            <a:spLocks noGrp="1"/>
          </p:cNvSpPr>
          <p:nvPr>
            <p:ph type="body" idx="1"/>
          </p:nvPr>
        </p:nvSpPr>
        <p:spPr>
          <a:xfrm>
            <a:off x="319490" y="1535113"/>
            <a:ext cx="4120308" cy="639762"/>
          </a:xfrm>
        </p:spPr>
        <p:txBody>
          <a:bodyPr>
            <a:normAutofit fontScale="92500"/>
          </a:bodyPr>
          <a:lstStyle/>
          <a:p>
            <a:r>
              <a:rPr lang="en-GB" altLang="en-US" sz="2000" b="0" i="1" dirty="0"/>
              <a:t>Mary with </a:t>
            </a:r>
            <a:r>
              <a:rPr lang="en-GB" altLang="en-US" sz="2000" b="0" i="1" dirty="0" err="1"/>
              <a:t>Zinjanthropus</a:t>
            </a:r>
            <a:r>
              <a:rPr lang="en-GB" altLang="en-US" sz="2000" b="0" i="1" dirty="0"/>
              <a:t> </a:t>
            </a:r>
            <a:r>
              <a:rPr lang="en-GB" altLang="en-US" sz="2000" b="0" i="1" dirty="0" err="1"/>
              <a:t>boisei</a:t>
            </a:r>
            <a:r>
              <a:rPr lang="en-GB" altLang="en-US" sz="2000" b="0" dirty="0"/>
              <a:t>,  OH 5, a Robust Australopithecines found 1959</a:t>
            </a:r>
          </a:p>
        </p:txBody>
      </p:sp>
      <p:pic>
        <p:nvPicPr>
          <p:cNvPr id="33796" name="Picture 2"/>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319490" y="2461008"/>
            <a:ext cx="3494540" cy="368458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797" name="Text Placeholder 7"/>
          <p:cNvSpPr>
            <a:spLocks noGrp="1"/>
          </p:cNvSpPr>
          <p:nvPr>
            <p:ph type="body" sz="quarter" idx="3"/>
          </p:nvPr>
        </p:nvSpPr>
        <p:spPr>
          <a:xfrm>
            <a:off x="4803833" y="1535113"/>
            <a:ext cx="3960812" cy="639762"/>
          </a:xfrm>
        </p:spPr>
        <p:txBody>
          <a:bodyPr>
            <a:normAutofit lnSpcReduction="10000"/>
          </a:bodyPr>
          <a:lstStyle/>
          <a:p>
            <a:r>
              <a:rPr lang="en-GB" altLang="en-US" sz="2000" b="0" i="1" dirty="0"/>
              <a:t>Homo </a:t>
            </a:r>
            <a:r>
              <a:rPr lang="en-GB" altLang="en-US" sz="2000" b="0" i="1" dirty="0" err="1"/>
              <a:t>habilis</a:t>
            </a:r>
            <a:r>
              <a:rPr lang="en-GB" altLang="en-US" sz="2000" b="0" i="1" dirty="0"/>
              <a:t>, </a:t>
            </a:r>
            <a:r>
              <a:rPr lang="en-GB" altLang="en-US" sz="2000" b="0" dirty="0"/>
              <a:t>OH 7 or Jonny’s Child, found 1960</a:t>
            </a:r>
          </a:p>
        </p:txBody>
      </p:sp>
      <p:pic>
        <p:nvPicPr>
          <p:cNvPr id="33798" name="Picture 3"/>
          <p:cNvPicPr>
            <a:picLocks noGrp="1" noChangeAspect="1" noChangeArrowheads="1"/>
          </p:cNvPicPr>
          <p:nvPr>
            <p:ph sz="quarter" idx="4"/>
          </p:nvPr>
        </p:nvPicPr>
        <p:blipFill>
          <a:blip r:embed="rId4">
            <a:extLst>
              <a:ext uri="{28A0092B-C50C-407E-A947-70E740481C1C}">
                <a14:useLocalDpi xmlns:a14="http://schemas.microsoft.com/office/drawing/2010/main" val="0"/>
              </a:ext>
            </a:extLst>
          </a:blip>
          <a:srcRect/>
          <a:stretch>
            <a:fillRect/>
          </a:stretch>
        </p:blipFill>
        <p:spPr>
          <a:xfrm>
            <a:off x="4803833" y="2252663"/>
            <a:ext cx="2879725" cy="43910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8571122" y="2461008"/>
            <a:ext cx="2784265" cy="3693319"/>
          </a:xfrm>
          <a:prstGeom prst="rect">
            <a:avLst/>
          </a:prstGeom>
          <a:noFill/>
        </p:spPr>
        <p:txBody>
          <a:bodyPr wrap="square" rtlCol="0">
            <a:spAutoFit/>
          </a:bodyPr>
          <a:lstStyle/>
          <a:p>
            <a:r>
              <a:rPr lang="en-GB" dirty="0" smtClean="0"/>
              <a:t>Two types of Hominin</a:t>
            </a:r>
          </a:p>
          <a:p>
            <a:endParaRPr lang="en-GB" dirty="0"/>
          </a:p>
          <a:p>
            <a:r>
              <a:rPr lang="en-GB" dirty="0" smtClean="0"/>
              <a:t>Stone tools and animal bones = vast quantities</a:t>
            </a:r>
          </a:p>
          <a:p>
            <a:endParaRPr lang="en-GB" dirty="0"/>
          </a:p>
          <a:p>
            <a:r>
              <a:rPr lang="en-GB" dirty="0" smtClean="0"/>
              <a:t>NOT just at Olduvai – e.g. </a:t>
            </a:r>
            <a:r>
              <a:rPr lang="en-GB" dirty="0" err="1" smtClean="0"/>
              <a:t>Omo</a:t>
            </a:r>
            <a:r>
              <a:rPr lang="en-GB" dirty="0" smtClean="0"/>
              <a:t> (similar pattern just less of it)</a:t>
            </a:r>
          </a:p>
          <a:p>
            <a:endParaRPr lang="en-GB" dirty="0"/>
          </a:p>
          <a:p>
            <a:r>
              <a:rPr lang="en-GB" dirty="0" smtClean="0"/>
              <a:t>Typology set by Mary for the hominins, the tools and the sites were established at Olduvai</a:t>
            </a:r>
            <a:endParaRPr lang="en-GB" dirty="0"/>
          </a:p>
        </p:txBody>
      </p:sp>
    </p:spTree>
    <p:extLst>
      <p:ext uri="{BB962C8B-B14F-4D97-AF65-F5344CB8AC3E}">
        <p14:creationId xmlns:p14="http://schemas.microsoft.com/office/powerpoint/2010/main" val="24271882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AA900767"/>
          <p:cNvPicPr>
            <a:picLocks noChangeAspect="1" noChangeArrowheads="1"/>
          </p:cNvPicPr>
          <p:nvPr/>
        </p:nvPicPr>
        <p:blipFill>
          <a:blip r:embed="rId3">
            <a:extLst>
              <a:ext uri="{28A0092B-C50C-407E-A947-70E740481C1C}">
                <a14:useLocalDpi xmlns:a14="http://schemas.microsoft.com/office/drawing/2010/main" val="0"/>
              </a:ext>
            </a:extLst>
          </a:blip>
          <a:srcRect r="1601"/>
          <a:stretch>
            <a:fillRect/>
          </a:stretch>
        </p:blipFill>
        <p:spPr bwMode="auto">
          <a:xfrm>
            <a:off x="1479550" y="-15875"/>
            <a:ext cx="9188450" cy="631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ext Box 3"/>
          <p:cNvSpPr txBox="1">
            <a:spLocks noChangeArrowheads="1"/>
          </p:cNvSpPr>
          <p:nvPr/>
        </p:nvSpPr>
        <p:spPr bwMode="auto">
          <a:xfrm>
            <a:off x="4224339" y="6210301"/>
            <a:ext cx="614362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1" hangingPunct="1">
              <a:defRPr/>
            </a:pPr>
            <a:r>
              <a:rPr lang="en-GB" altLang="en-US" sz="2400" dirty="0">
                <a:solidFill>
                  <a:srgbClr val="FFC000"/>
                </a:solidFill>
              </a:rPr>
              <a:t>The </a:t>
            </a:r>
            <a:r>
              <a:rPr lang="en-GB" altLang="en-US" sz="2400" dirty="0" err="1">
                <a:solidFill>
                  <a:srgbClr val="FFC000"/>
                </a:solidFill>
              </a:rPr>
              <a:t>Zinjanthropus</a:t>
            </a:r>
            <a:r>
              <a:rPr lang="en-GB" altLang="en-US" sz="2400" dirty="0">
                <a:solidFill>
                  <a:srgbClr val="FFC000"/>
                </a:solidFill>
              </a:rPr>
              <a:t> ‘living’ floor at Olduvai Gorge</a:t>
            </a:r>
            <a:endParaRPr lang="en-US" altLang="en-US" sz="2400" dirty="0">
              <a:solidFill>
                <a:srgbClr val="FFC000"/>
              </a:solidFill>
            </a:endParaRPr>
          </a:p>
        </p:txBody>
      </p:sp>
      <p:sp>
        <p:nvSpPr>
          <p:cNvPr id="35844" name="Rectangle 4"/>
          <p:cNvSpPr>
            <a:spLocks noChangeArrowheads="1"/>
          </p:cNvSpPr>
          <p:nvPr/>
        </p:nvSpPr>
        <p:spPr bwMode="auto">
          <a:xfrm>
            <a:off x="1568451" y="6364288"/>
            <a:ext cx="27971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solidFill>
                  <a:srgbClr val="FFC000"/>
                </a:solidFill>
                <a:latin typeface="Comic Sans MS" panose="030F0702030302020204" pitchFamily="66" charset="0"/>
              </a:rPr>
              <a:t>(Taken from Leakey, M.D. 1971)</a:t>
            </a:r>
          </a:p>
        </p:txBody>
      </p:sp>
      <p:sp>
        <p:nvSpPr>
          <p:cNvPr id="3" name="Right Arrow 2"/>
          <p:cNvSpPr/>
          <p:nvPr/>
        </p:nvSpPr>
        <p:spPr>
          <a:xfrm>
            <a:off x="4008438" y="3141664"/>
            <a:ext cx="1655762" cy="1428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Down Arrow 3"/>
          <p:cNvSpPr/>
          <p:nvPr/>
        </p:nvSpPr>
        <p:spPr>
          <a:xfrm>
            <a:off x="9350375" y="2997201"/>
            <a:ext cx="103188" cy="11525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31515462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03389" y="6213475"/>
            <a:ext cx="3271837" cy="615950"/>
          </a:xfrm>
          <a:prstGeom prst="rect">
            <a:avLst/>
          </a:prstGeom>
        </p:spPr>
        <p:txBody>
          <a:bodyPr wrap="none">
            <a:spAutoFit/>
          </a:bodyPr>
          <a:lstStyle/>
          <a:p>
            <a:pPr>
              <a:defRPr/>
            </a:pPr>
            <a:r>
              <a:rPr lang="en-GB" altLang="en-US" dirty="0">
                <a:solidFill>
                  <a:srgbClr val="FFC000"/>
                </a:solidFill>
              </a:rPr>
              <a:t>FLK North Elephant butchery site</a:t>
            </a:r>
          </a:p>
          <a:p>
            <a:pPr>
              <a:defRPr/>
            </a:pPr>
            <a:r>
              <a:rPr lang="en-GB" altLang="en-US" sz="1600" dirty="0"/>
              <a:t>Taken from Leakey, M.D. 1971</a:t>
            </a:r>
            <a:endParaRPr lang="en-GB" sz="1600" dirty="0"/>
          </a:p>
        </p:txBody>
      </p:sp>
      <p:pic>
        <p:nvPicPr>
          <p:cNvPr id="37891" name="Picture 2" descr="5641752d-1381-4ee9-bfe5-bbe4f6ef9b00@eurprd01"/>
          <p:cNvPicPr>
            <a:picLocks noChangeAspect="1" noChangeArrowheads="1"/>
          </p:cNvPicPr>
          <p:nvPr/>
        </p:nvPicPr>
        <p:blipFill>
          <a:blip r:embed="rId3">
            <a:extLst>
              <a:ext uri="{28A0092B-C50C-407E-A947-70E740481C1C}">
                <a14:useLocalDpi xmlns:a14="http://schemas.microsoft.com/office/drawing/2010/main" val="0"/>
              </a:ext>
            </a:extLst>
          </a:blip>
          <a:srcRect l="1749" t="1166" r="1247" b="4449"/>
          <a:stretch>
            <a:fillRect/>
          </a:stretch>
        </p:blipFill>
        <p:spPr bwMode="auto">
          <a:xfrm>
            <a:off x="1847851" y="34926"/>
            <a:ext cx="8569325" cy="625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23386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4" descr="B7C9CCE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1113"/>
            <a:ext cx="9144000" cy="6092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5" name="Text Box 5"/>
          <p:cNvSpPr txBox="1">
            <a:spLocks noChangeArrowheads="1"/>
          </p:cNvSpPr>
          <p:nvPr/>
        </p:nvSpPr>
        <p:spPr bwMode="auto">
          <a:xfrm>
            <a:off x="1524000" y="6165851"/>
            <a:ext cx="914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r>
              <a:rPr lang="en-GB" altLang="en-US" sz="2000" dirty="0">
                <a:solidFill>
                  <a:srgbClr val="FFC000"/>
                </a:solidFill>
              </a:rPr>
              <a:t>DK, Olduvai Gorge.  The plan of the hut circle interpreted as a home base</a:t>
            </a:r>
            <a:endParaRPr lang="en-US" altLang="en-US" sz="2000" dirty="0">
              <a:solidFill>
                <a:srgbClr val="FFC000"/>
              </a:solidFill>
            </a:endParaRPr>
          </a:p>
        </p:txBody>
      </p:sp>
      <p:sp>
        <p:nvSpPr>
          <p:cNvPr id="39940" name="Rectangle 6"/>
          <p:cNvSpPr>
            <a:spLocks noChangeArrowheads="1"/>
          </p:cNvSpPr>
          <p:nvPr/>
        </p:nvSpPr>
        <p:spPr bwMode="auto">
          <a:xfrm>
            <a:off x="1524001" y="6494463"/>
            <a:ext cx="27971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(Taken from Leakey, M.D. 1971)</a:t>
            </a:r>
          </a:p>
        </p:txBody>
      </p:sp>
    </p:spTree>
    <p:extLst>
      <p:ext uri="{BB962C8B-B14F-4D97-AF65-F5344CB8AC3E}">
        <p14:creationId xmlns:p14="http://schemas.microsoft.com/office/powerpoint/2010/main" val="22517413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sm018\AppData\Local\Microsoft\Windows\Temporary Internet Files\Content.Outlook\WJKDKUX9\photo (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982" y="1382812"/>
            <a:ext cx="7369175"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7" name="Picture 4" descr="B7C9CCE8"/>
          <p:cNvPicPr>
            <a:picLocks noChangeAspect="1" noChangeArrowheads="1"/>
          </p:cNvPicPr>
          <p:nvPr/>
        </p:nvPicPr>
        <p:blipFill>
          <a:blip r:embed="rId4" cstate="print">
            <a:extLst>
              <a:ext uri="{28A0092B-C50C-407E-A947-70E740481C1C}">
                <a14:useLocalDpi xmlns:a14="http://schemas.microsoft.com/office/drawing/2010/main" val="0"/>
              </a:ext>
            </a:extLst>
          </a:blip>
          <a:srcRect l="34286" t="49858" r="21327"/>
          <a:stretch>
            <a:fillRect/>
          </a:stretch>
        </p:blipFill>
        <p:spPr bwMode="auto">
          <a:xfrm>
            <a:off x="7493157" y="2216869"/>
            <a:ext cx="4295310" cy="3224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Title 1"/>
          <p:cNvSpPr>
            <a:spLocks noGrp="1"/>
          </p:cNvSpPr>
          <p:nvPr>
            <p:ph type="title"/>
          </p:nvPr>
        </p:nvSpPr>
        <p:spPr>
          <a:xfrm>
            <a:off x="573687" y="200233"/>
            <a:ext cx="11415768" cy="1325563"/>
          </a:xfrm>
        </p:spPr>
        <p:txBody>
          <a:bodyPr/>
          <a:lstStyle/>
          <a:p>
            <a:pPr algn="r"/>
            <a:r>
              <a:rPr lang="en-GB" altLang="en-US" dirty="0" err="1" smtClean="0">
                <a:solidFill>
                  <a:srgbClr val="FFC000"/>
                </a:solidFill>
              </a:rPr>
              <a:t>Hadza</a:t>
            </a:r>
            <a:r>
              <a:rPr lang="en-GB" altLang="en-US" dirty="0" smtClean="0">
                <a:solidFill>
                  <a:srgbClr val="FFC000"/>
                </a:solidFill>
              </a:rPr>
              <a:t> hut, small temporary camp, and the comparative method </a:t>
            </a:r>
          </a:p>
        </p:txBody>
      </p:sp>
      <p:sp>
        <p:nvSpPr>
          <p:cNvPr id="41989" name="TextBox 1"/>
          <p:cNvSpPr txBox="1">
            <a:spLocks noChangeArrowheads="1"/>
          </p:cNvSpPr>
          <p:nvPr/>
        </p:nvSpPr>
        <p:spPr bwMode="auto">
          <a:xfrm>
            <a:off x="2066926" y="6196013"/>
            <a:ext cx="955556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dirty="0" smtClean="0">
                <a:solidFill>
                  <a:srgbClr val="FFC000"/>
                </a:solidFill>
              </a:rPr>
              <a:t>That ‘home bases’ are used is not disputed. Validity </a:t>
            </a:r>
            <a:r>
              <a:rPr lang="en-GB" altLang="en-US" sz="2400" dirty="0">
                <a:solidFill>
                  <a:srgbClr val="FFC000"/>
                </a:solidFill>
              </a:rPr>
              <a:t>of such extrapolations?</a:t>
            </a:r>
          </a:p>
        </p:txBody>
      </p:sp>
    </p:spTree>
    <p:extLst>
      <p:ext uri="{BB962C8B-B14F-4D97-AF65-F5344CB8AC3E}">
        <p14:creationId xmlns:p14="http://schemas.microsoft.com/office/powerpoint/2010/main" val="16712897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208613" y="245204"/>
            <a:ext cx="11813498" cy="1325563"/>
          </a:xfrm>
        </p:spPr>
        <p:txBody>
          <a:bodyPr/>
          <a:lstStyle/>
          <a:p>
            <a:r>
              <a:rPr lang="en-GB" altLang="en-US" dirty="0" smtClean="0">
                <a:solidFill>
                  <a:srgbClr val="FFC000"/>
                </a:solidFill>
              </a:rPr>
              <a:t>Schlepp effect : analysis and archaeozoology</a:t>
            </a:r>
          </a:p>
        </p:txBody>
      </p:sp>
      <p:pic>
        <p:nvPicPr>
          <p:cNvPr id="4608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387659"/>
            <a:ext cx="7848600" cy="523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8834203" y="2806032"/>
            <a:ext cx="2929011" cy="1631216"/>
          </a:xfrm>
          <a:prstGeom prst="rect">
            <a:avLst/>
          </a:prstGeom>
        </p:spPr>
        <p:txBody>
          <a:bodyPr wrap="square">
            <a:spAutoFit/>
          </a:bodyPr>
          <a:lstStyle/>
          <a:p>
            <a:r>
              <a:rPr lang="en-GB" altLang="en-US" sz="2000" dirty="0"/>
              <a:t>The ‘schlepp’ effect: preferentially selecting certain body parts and inferring hunting from the body part patterning</a:t>
            </a:r>
            <a:endParaRPr lang="en-GB" sz="2000" dirty="0"/>
          </a:p>
        </p:txBody>
      </p:sp>
    </p:spTree>
    <p:extLst>
      <p:ext uri="{BB962C8B-B14F-4D97-AF65-F5344CB8AC3E}">
        <p14:creationId xmlns:p14="http://schemas.microsoft.com/office/powerpoint/2010/main" val="3024177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00188" y="15876"/>
            <a:ext cx="9123363" cy="68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5" name="Title 1"/>
          <p:cNvSpPr>
            <a:spLocks noGrp="1"/>
          </p:cNvSpPr>
          <p:nvPr>
            <p:ph type="title"/>
          </p:nvPr>
        </p:nvSpPr>
        <p:spPr/>
        <p:txBody>
          <a:bodyPr/>
          <a:lstStyle/>
          <a:p>
            <a:pPr algn="l"/>
            <a:r>
              <a:rPr lang="en-GB" altLang="en-US" smtClean="0">
                <a:solidFill>
                  <a:schemeClr val="bg1"/>
                </a:solidFill>
              </a:rPr>
              <a:t>Olduvai cut marked bone</a:t>
            </a:r>
          </a:p>
        </p:txBody>
      </p:sp>
    </p:spTree>
    <p:extLst>
      <p:ext uri="{BB962C8B-B14F-4D97-AF65-F5344CB8AC3E}">
        <p14:creationId xmlns:p14="http://schemas.microsoft.com/office/powerpoint/2010/main" val="2927976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284813" y="282575"/>
            <a:ext cx="11737297" cy="1143000"/>
          </a:xfrm>
        </p:spPr>
        <p:txBody>
          <a:bodyPr>
            <a:normAutofit fontScale="90000"/>
          </a:bodyPr>
          <a:lstStyle/>
          <a:p>
            <a:r>
              <a:rPr lang="en-GB" altLang="en-US" dirty="0" err="1" smtClean="0">
                <a:solidFill>
                  <a:srgbClr val="FFC000"/>
                </a:solidFill>
              </a:rPr>
              <a:t>Hadza</a:t>
            </a:r>
            <a:r>
              <a:rPr lang="en-GB" altLang="en-US" dirty="0" smtClean="0">
                <a:solidFill>
                  <a:srgbClr val="FFC000"/>
                </a:solidFill>
              </a:rPr>
              <a:t>: hunters and other H-G used by anthropologists</a:t>
            </a:r>
          </a:p>
        </p:txBody>
      </p:sp>
      <p:pic>
        <p:nvPicPr>
          <p:cNvPr id="48131"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99668" y="1209984"/>
            <a:ext cx="9910352" cy="5498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41185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8370" name="Picture 2" descr="9AE942C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3844" y="1284050"/>
            <a:ext cx="4824672" cy="3804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1" name="Picture 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4735" y="1284049"/>
            <a:ext cx="6199109" cy="3804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Title 1"/>
          <p:cNvSpPr>
            <a:spLocks noGrp="1"/>
          </p:cNvSpPr>
          <p:nvPr>
            <p:ph type="title"/>
          </p:nvPr>
        </p:nvSpPr>
        <p:spPr>
          <a:noFill/>
        </p:spPr>
        <p:txBody>
          <a:bodyPr/>
          <a:lstStyle/>
          <a:p>
            <a:pPr>
              <a:defRPr/>
            </a:pPr>
            <a:r>
              <a:rPr lang="en-GB" altLang="en-US" sz="4000" dirty="0">
                <a:solidFill>
                  <a:srgbClr val="FFC000"/>
                </a:solidFill>
              </a:rPr>
              <a:t>Leakey view of early hominid activity</a:t>
            </a:r>
            <a:r>
              <a:rPr lang="en-US" altLang="en-US" dirty="0" smtClean="0">
                <a:solidFill>
                  <a:srgbClr val="FFC000"/>
                </a:solidFill>
              </a:rPr>
              <a:t/>
            </a:r>
            <a:br>
              <a:rPr lang="en-US" altLang="en-US" dirty="0" smtClean="0">
                <a:solidFill>
                  <a:srgbClr val="FFC000"/>
                </a:solidFill>
              </a:rPr>
            </a:br>
            <a:endParaRPr lang="en-GB" altLang="en-US" dirty="0" smtClean="0">
              <a:solidFill>
                <a:srgbClr val="FFC000"/>
              </a:solidFill>
            </a:endParaRPr>
          </a:p>
        </p:txBody>
      </p:sp>
      <p:sp>
        <p:nvSpPr>
          <p:cNvPr id="58373" name="TextBox 3"/>
          <p:cNvSpPr txBox="1">
            <a:spLocks noChangeArrowheads="1"/>
          </p:cNvSpPr>
          <p:nvPr/>
        </p:nvSpPr>
        <p:spPr bwMode="auto">
          <a:xfrm>
            <a:off x="1846290" y="5459415"/>
            <a:ext cx="83620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2000" dirty="0"/>
              <a:t>Excavation demonstrated a vast accumulation of stone tools, butchered animal bones and two potential tool makers and users. Tool making and butchery marks implied hunting……</a:t>
            </a:r>
          </a:p>
        </p:txBody>
      </p:sp>
    </p:spTree>
    <p:extLst>
      <p:ext uri="{BB962C8B-B14F-4D97-AF65-F5344CB8AC3E}">
        <p14:creationId xmlns:p14="http://schemas.microsoft.com/office/powerpoint/2010/main" val="17659801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Hunting a powerful ‘theory’</a:t>
            </a:r>
            <a:endParaRPr lang="en-GB" dirty="0"/>
          </a:p>
        </p:txBody>
      </p:sp>
      <p:sp>
        <p:nvSpPr>
          <p:cNvPr id="3" name="Content Placeholder 2"/>
          <p:cNvSpPr>
            <a:spLocks noGrp="1"/>
          </p:cNvSpPr>
          <p:nvPr>
            <p:ph idx="1"/>
          </p:nvPr>
        </p:nvSpPr>
        <p:spPr/>
        <p:txBody>
          <a:bodyPr/>
          <a:lstStyle/>
          <a:p>
            <a:r>
              <a:rPr lang="en-GB" dirty="0" smtClean="0"/>
              <a:t>Leakey’s personal experiences with the Kikuyu</a:t>
            </a:r>
          </a:p>
          <a:p>
            <a:r>
              <a:rPr lang="en-GB" dirty="0" smtClean="0"/>
              <a:t>Observational data, analogue – find a comparison</a:t>
            </a:r>
          </a:p>
          <a:p>
            <a:r>
              <a:rPr lang="en-GB" dirty="0"/>
              <a:t>U</a:t>
            </a:r>
            <a:r>
              <a:rPr lang="en-GB" dirty="0" smtClean="0"/>
              <a:t>niformitarianism, extrapolating from present to past </a:t>
            </a:r>
          </a:p>
          <a:p>
            <a:r>
              <a:rPr lang="en-GB" dirty="0"/>
              <a:t>Anthropology – Lee, Devore, Washburn, </a:t>
            </a:r>
            <a:r>
              <a:rPr lang="en-GB" dirty="0" err="1"/>
              <a:t>Sahlins</a:t>
            </a:r>
            <a:r>
              <a:rPr lang="en-GB" dirty="0"/>
              <a:t> </a:t>
            </a:r>
            <a:r>
              <a:rPr lang="en-GB" dirty="0" smtClean="0"/>
              <a:t>and ethnography</a:t>
            </a:r>
          </a:p>
          <a:p>
            <a:pPr lvl="1"/>
            <a:r>
              <a:rPr lang="en-GB" dirty="0" smtClean="0"/>
              <a:t>‘Man the Hunter’ conference 1966</a:t>
            </a:r>
          </a:p>
          <a:p>
            <a:pPr lvl="1"/>
            <a:r>
              <a:rPr lang="en-GB" dirty="0" err="1" smtClean="0"/>
              <a:t>Sahlins</a:t>
            </a:r>
            <a:r>
              <a:rPr lang="en-GB" dirty="0" smtClean="0"/>
              <a:t> the ‘</a:t>
            </a:r>
            <a:r>
              <a:rPr lang="en-GB" dirty="0" err="1" smtClean="0"/>
              <a:t>orginal</a:t>
            </a:r>
            <a:r>
              <a:rPr lang="en-GB" dirty="0" smtClean="0"/>
              <a:t> affluent society’</a:t>
            </a:r>
            <a:endParaRPr lang="en-GB" dirty="0"/>
          </a:p>
          <a:p>
            <a:r>
              <a:rPr lang="en-GB" dirty="0" smtClean="0"/>
              <a:t>Archaeological – cultural historical approaches used widely</a:t>
            </a:r>
          </a:p>
          <a:p>
            <a:pPr lvl="1"/>
            <a:r>
              <a:rPr lang="en-GB" dirty="0" smtClean="0">
                <a:solidFill>
                  <a:schemeClr val="bg2">
                    <a:lumMod val="60000"/>
                    <a:lumOff val="40000"/>
                  </a:schemeClr>
                </a:solidFill>
              </a:rPr>
              <a:t>Interpretation of South African material</a:t>
            </a:r>
          </a:p>
          <a:p>
            <a:r>
              <a:rPr lang="en-GB" dirty="0" err="1" smtClean="0">
                <a:solidFill>
                  <a:schemeClr val="bg2">
                    <a:lumMod val="60000"/>
                    <a:lumOff val="40000"/>
                  </a:schemeClr>
                </a:solidFill>
              </a:rPr>
              <a:t>Ethnoarchaeology</a:t>
            </a:r>
            <a:r>
              <a:rPr lang="en-GB" dirty="0" smtClean="0">
                <a:solidFill>
                  <a:schemeClr val="bg2">
                    <a:lumMod val="60000"/>
                    <a:lumOff val="40000"/>
                  </a:schemeClr>
                </a:solidFill>
              </a:rPr>
              <a:t> about to spring in as well</a:t>
            </a:r>
            <a:endParaRPr lang="en-GB" dirty="0">
              <a:solidFill>
                <a:schemeClr val="bg2">
                  <a:lumMod val="60000"/>
                  <a:lumOff val="40000"/>
                </a:schemeClr>
              </a:solidFill>
            </a:endParaRPr>
          </a:p>
        </p:txBody>
      </p:sp>
    </p:spTree>
    <p:extLst>
      <p:ext uri="{BB962C8B-B14F-4D97-AF65-F5344CB8AC3E}">
        <p14:creationId xmlns:p14="http://schemas.microsoft.com/office/powerpoint/2010/main" val="40645750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ustralop.png"/>
          <p:cNvPicPr>
            <a:picLocks noChangeAspect="1"/>
          </p:cNvPicPr>
          <p:nvPr/>
        </p:nvPicPr>
        <p:blipFill>
          <a:blip r:embed="rId3">
            <a:lum bright="-9000" contrast="-13000"/>
          </a:blip>
          <a:stretch>
            <a:fillRect/>
          </a:stretch>
        </p:blipFill>
        <p:spPr>
          <a:xfrm>
            <a:off x="0" y="0"/>
            <a:ext cx="12191999" cy="6858001"/>
          </a:xfrm>
          <a:prstGeom prst="rect">
            <a:avLst/>
          </a:prstGeom>
        </p:spPr>
      </p:pic>
      <p:sp>
        <p:nvSpPr>
          <p:cNvPr id="2" name="TextBox 1"/>
          <p:cNvSpPr txBox="1"/>
          <p:nvPr/>
        </p:nvSpPr>
        <p:spPr>
          <a:xfrm>
            <a:off x="755941" y="2546773"/>
            <a:ext cx="9572282" cy="3970318"/>
          </a:xfrm>
          <a:prstGeom prst="rect">
            <a:avLst/>
          </a:prstGeom>
          <a:noFill/>
        </p:spPr>
        <p:txBody>
          <a:bodyPr wrap="square" rtlCol="0">
            <a:spAutoFit/>
          </a:bodyPr>
          <a:lstStyle/>
          <a:p>
            <a:r>
              <a:rPr lang="en-GB" sz="2800" dirty="0" smtClean="0">
                <a:solidFill>
                  <a:schemeClr val="tx2"/>
                </a:solidFill>
              </a:rPr>
              <a:t>Rise and origin of warfare:</a:t>
            </a:r>
          </a:p>
          <a:p>
            <a:r>
              <a:rPr lang="en-GB" sz="2800" dirty="0" smtClean="0">
                <a:solidFill>
                  <a:schemeClr val="tx2"/>
                </a:solidFill>
              </a:rPr>
              <a:t>conflict </a:t>
            </a:r>
            <a:r>
              <a:rPr lang="en-GB" sz="2800" dirty="0">
                <a:solidFill>
                  <a:schemeClr val="tx2"/>
                </a:solidFill>
              </a:rPr>
              <a:t>and war in prehistory needs to be set in historical perspective</a:t>
            </a:r>
          </a:p>
          <a:p>
            <a:endParaRPr lang="en-GB" sz="2800" dirty="0">
              <a:solidFill>
                <a:schemeClr val="tx2"/>
              </a:solidFill>
            </a:endParaRPr>
          </a:p>
          <a:p>
            <a:endParaRPr lang="en-GB" sz="2800" dirty="0">
              <a:solidFill>
                <a:schemeClr val="tx2"/>
              </a:solidFill>
            </a:endParaRPr>
          </a:p>
          <a:p>
            <a:r>
              <a:rPr lang="en-GB" sz="2800" dirty="0">
                <a:solidFill>
                  <a:schemeClr val="tx2"/>
                </a:solidFill>
              </a:rPr>
              <a:t>Men were a product of their times, experiences, and recent discoveries….a whole host of ‘revelations’ in evolutionary studies hits….including a new genus, that of the AUSTRALOPITHECINES It is the start of our </a:t>
            </a:r>
            <a:r>
              <a:rPr lang="en-GB" sz="2800" dirty="0" smtClean="0">
                <a:solidFill>
                  <a:schemeClr val="tx2"/>
                </a:solidFill>
              </a:rPr>
              <a:t>scientific </a:t>
            </a:r>
            <a:r>
              <a:rPr lang="en-GB" sz="2800" dirty="0">
                <a:solidFill>
                  <a:schemeClr val="tx2"/>
                </a:solidFill>
              </a:rPr>
              <a:t>origins story.</a:t>
            </a:r>
            <a:endParaRPr lang="en-GB" sz="2800" i="1" dirty="0">
              <a:solidFill>
                <a:schemeClr val="tx2"/>
              </a:solidFill>
            </a:endParaRPr>
          </a:p>
        </p:txBody>
      </p:sp>
      <p:pic>
        <p:nvPicPr>
          <p:cNvPr id="4" name="Picture 3" descr="Raymond Dart with Taung Child.png"/>
          <p:cNvPicPr>
            <a:picLocks noChangeAspect="1"/>
          </p:cNvPicPr>
          <p:nvPr/>
        </p:nvPicPr>
        <p:blipFill>
          <a:blip r:embed="rId4"/>
          <a:stretch>
            <a:fillRect/>
          </a:stretch>
        </p:blipFill>
        <p:spPr>
          <a:xfrm>
            <a:off x="9307254" y="177038"/>
            <a:ext cx="2600325" cy="2028825"/>
          </a:xfrm>
          <a:prstGeom prst="rect">
            <a:avLst/>
          </a:prstGeom>
        </p:spPr>
      </p:pic>
      <p:sp>
        <p:nvSpPr>
          <p:cNvPr id="5" name="TextBox 4"/>
          <p:cNvSpPr txBox="1"/>
          <p:nvPr/>
        </p:nvSpPr>
        <p:spPr>
          <a:xfrm>
            <a:off x="9307254" y="2552178"/>
            <a:ext cx="2534092" cy="338554"/>
          </a:xfrm>
          <a:prstGeom prst="rect">
            <a:avLst/>
          </a:prstGeom>
          <a:noFill/>
        </p:spPr>
        <p:txBody>
          <a:bodyPr wrap="none" rtlCol="0">
            <a:spAutoFit/>
          </a:bodyPr>
          <a:lstStyle/>
          <a:p>
            <a:r>
              <a:rPr lang="en-GB" sz="1600" dirty="0">
                <a:solidFill>
                  <a:schemeClr val="tx2"/>
                </a:solidFill>
              </a:rPr>
              <a:t>Raymond Dart + </a:t>
            </a:r>
            <a:r>
              <a:rPr lang="en-GB" sz="1600" dirty="0" err="1">
                <a:solidFill>
                  <a:schemeClr val="tx2"/>
                </a:solidFill>
              </a:rPr>
              <a:t>Taung</a:t>
            </a:r>
            <a:r>
              <a:rPr lang="en-GB" sz="1600" dirty="0">
                <a:solidFill>
                  <a:schemeClr val="tx2"/>
                </a:solidFill>
              </a:rPr>
              <a:t> Child</a:t>
            </a:r>
          </a:p>
        </p:txBody>
      </p:sp>
    </p:spTree>
    <p:extLst>
      <p:ext uri="{BB962C8B-B14F-4D97-AF65-F5344CB8AC3E}">
        <p14:creationId xmlns:p14="http://schemas.microsoft.com/office/powerpoint/2010/main" val="13210536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78014" y="404813"/>
            <a:ext cx="8322443" cy="1371600"/>
          </a:xfrm>
        </p:spPr>
        <p:txBody>
          <a:bodyPr>
            <a:normAutofit fontScale="90000"/>
          </a:bodyPr>
          <a:lstStyle/>
          <a:p>
            <a:pPr algn="l" eaLnBrk="1" hangingPunct="1">
              <a:defRPr/>
            </a:pPr>
            <a:r>
              <a:rPr lang="en-GB" sz="3200" dirty="0"/>
              <a:t>Dart’s Killer Ape Theory (found </a:t>
            </a:r>
            <a:r>
              <a:rPr lang="en-GB" sz="3200" dirty="0" err="1"/>
              <a:t>Taung</a:t>
            </a:r>
            <a:r>
              <a:rPr lang="en-GB" sz="3200" dirty="0"/>
              <a:t> 1924) </a:t>
            </a:r>
            <a:br>
              <a:rPr lang="en-GB" sz="3200" dirty="0"/>
            </a:br>
            <a:r>
              <a:rPr lang="en-GB" sz="3200" dirty="0" err="1"/>
              <a:t>Osteo-donto-keratic</a:t>
            </a:r>
            <a:r>
              <a:rPr lang="en-GB" sz="3200" dirty="0"/>
              <a:t> (ODK) ‘bone-tooth-horn’ culture</a:t>
            </a:r>
          </a:p>
        </p:txBody>
      </p:sp>
      <p:pic>
        <p:nvPicPr>
          <p:cNvPr id="5123" name="Picture 2" descr="http://www.genbriand.com.ar/killer_ape_theory.jpg">
            <a:hlinkClick r:id="rId3"/>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808" r="1791"/>
          <a:stretch/>
        </p:blipFill>
        <p:spPr bwMode="auto">
          <a:xfrm>
            <a:off x="239842" y="1977329"/>
            <a:ext cx="11812249" cy="4583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TextBox 2"/>
          <p:cNvSpPr txBox="1">
            <a:spLocks noChangeArrowheads="1"/>
          </p:cNvSpPr>
          <p:nvPr/>
        </p:nvSpPr>
        <p:spPr bwMode="auto">
          <a:xfrm>
            <a:off x="1862138" y="5913438"/>
            <a:ext cx="88201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SzPct val="65000"/>
              <a:buFont typeface="Wingdings" pitchFamily="2" charset="2"/>
              <a:buChar char="n"/>
              <a:defRPr sz="3200">
                <a:solidFill>
                  <a:schemeClr val="tx1"/>
                </a:solidFill>
                <a:latin typeface="Tahoma" pitchFamily="34" charset="0"/>
                <a:cs typeface="Arial" pitchFamily="34" charset="0"/>
              </a:defRPr>
            </a:lvl1pPr>
            <a:lvl2pPr marL="742950" indent="-285750" eaLnBrk="0" hangingPunct="0">
              <a:spcBef>
                <a:spcPct val="20000"/>
              </a:spcBef>
              <a:buClr>
                <a:schemeClr val="folHlink"/>
              </a:buClr>
              <a:buSzPct val="65000"/>
              <a:buFont typeface="Wingdings" pitchFamily="2" charset="2"/>
              <a:buChar char="n"/>
              <a:defRPr sz="2800">
                <a:solidFill>
                  <a:schemeClr val="tx1"/>
                </a:solidFill>
                <a:latin typeface="Tahoma" pitchFamily="34" charset="0"/>
                <a:cs typeface="Arial" pitchFamily="34" charset="0"/>
              </a:defRPr>
            </a:lvl2pPr>
            <a:lvl3pPr marL="1143000" indent="-228600" eaLnBrk="0" hangingPunct="0">
              <a:spcBef>
                <a:spcPct val="20000"/>
              </a:spcBef>
              <a:buClr>
                <a:schemeClr val="hlink"/>
              </a:buClr>
              <a:buSzPct val="65000"/>
              <a:buFont typeface="Wingdings" pitchFamily="2" charset="2"/>
              <a:buChar char="n"/>
              <a:defRPr sz="2400">
                <a:solidFill>
                  <a:schemeClr val="tx1"/>
                </a:solidFill>
                <a:latin typeface="Tahoma" pitchFamily="34" charset="0"/>
                <a:cs typeface="Arial" pitchFamily="34" charset="0"/>
              </a:defRPr>
            </a:lvl3pPr>
            <a:lvl4pPr marL="1600200" indent="-228600" eaLnBrk="0" hangingPunct="0">
              <a:spcBef>
                <a:spcPct val="20000"/>
              </a:spcBef>
              <a:buClr>
                <a:schemeClr val="folHlink"/>
              </a:buClr>
              <a:buSzPct val="65000"/>
              <a:buFont typeface="Wingdings" pitchFamily="2" charset="2"/>
              <a:buChar char="n"/>
              <a:defRPr sz="2000">
                <a:solidFill>
                  <a:schemeClr val="tx1"/>
                </a:solidFill>
                <a:latin typeface="Tahoma" pitchFamily="34" charset="0"/>
                <a:cs typeface="Arial" pitchFamily="34" charset="0"/>
              </a:defRPr>
            </a:lvl4pPr>
            <a:lvl5pPr marL="2057400" indent="-228600" eaLnBrk="0" hangingPunct="0">
              <a:spcBef>
                <a:spcPct val="20000"/>
              </a:spcBef>
              <a:buClr>
                <a:schemeClr val="hlink"/>
              </a:buClr>
              <a:buSzPct val="65000"/>
              <a:buFont typeface="Wingdings" pitchFamily="2" charset="2"/>
              <a:buChar char="n"/>
              <a:defRPr sz="2000">
                <a:solidFill>
                  <a:schemeClr val="tx1"/>
                </a:solidFill>
                <a:latin typeface="Tahoma" pitchFamily="34" charset="0"/>
                <a:cs typeface="Arial" pitchFamily="34" charset="0"/>
              </a:defRPr>
            </a:lvl5pPr>
            <a:lvl6pPr marL="2514600" indent="-228600" eaLnBrk="0" fontAlgn="base" hangingPunct="0">
              <a:spcBef>
                <a:spcPct val="20000"/>
              </a:spcBef>
              <a:spcAft>
                <a:spcPct val="0"/>
              </a:spcAft>
              <a:buClr>
                <a:schemeClr val="hlink"/>
              </a:buClr>
              <a:buSzPct val="65000"/>
              <a:buFont typeface="Wingdings" pitchFamily="2" charset="2"/>
              <a:buChar char="n"/>
              <a:defRPr sz="2000">
                <a:solidFill>
                  <a:schemeClr val="tx1"/>
                </a:solidFill>
                <a:latin typeface="Tahoma" pitchFamily="34" charset="0"/>
                <a:cs typeface="Arial" pitchFamily="34" charset="0"/>
              </a:defRPr>
            </a:lvl6pPr>
            <a:lvl7pPr marL="2971800" indent="-228600" eaLnBrk="0" fontAlgn="base" hangingPunct="0">
              <a:spcBef>
                <a:spcPct val="20000"/>
              </a:spcBef>
              <a:spcAft>
                <a:spcPct val="0"/>
              </a:spcAft>
              <a:buClr>
                <a:schemeClr val="hlink"/>
              </a:buClr>
              <a:buSzPct val="65000"/>
              <a:buFont typeface="Wingdings" pitchFamily="2" charset="2"/>
              <a:buChar char="n"/>
              <a:defRPr sz="2000">
                <a:solidFill>
                  <a:schemeClr val="tx1"/>
                </a:solidFill>
                <a:latin typeface="Tahoma" pitchFamily="34" charset="0"/>
                <a:cs typeface="Arial" pitchFamily="34" charset="0"/>
              </a:defRPr>
            </a:lvl7pPr>
            <a:lvl8pPr marL="3429000" indent="-228600" eaLnBrk="0" fontAlgn="base" hangingPunct="0">
              <a:spcBef>
                <a:spcPct val="20000"/>
              </a:spcBef>
              <a:spcAft>
                <a:spcPct val="0"/>
              </a:spcAft>
              <a:buClr>
                <a:schemeClr val="hlink"/>
              </a:buClr>
              <a:buSzPct val="65000"/>
              <a:buFont typeface="Wingdings" pitchFamily="2" charset="2"/>
              <a:buChar char="n"/>
              <a:defRPr sz="2000">
                <a:solidFill>
                  <a:schemeClr val="tx1"/>
                </a:solidFill>
                <a:latin typeface="Tahoma" pitchFamily="34" charset="0"/>
                <a:cs typeface="Arial" pitchFamily="34" charset="0"/>
              </a:defRPr>
            </a:lvl8pPr>
            <a:lvl9pPr marL="3886200" indent="-228600" eaLnBrk="0" fontAlgn="base" hangingPunct="0">
              <a:spcBef>
                <a:spcPct val="20000"/>
              </a:spcBef>
              <a:spcAft>
                <a:spcPct val="0"/>
              </a:spcAft>
              <a:buClr>
                <a:schemeClr val="hlink"/>
              </a:buClr>
              <a:buSzPct val="65000"/>
              <a:buFont typeface="Wingdings" pitchFamily="2" charset="2"/>
              <a:buChar char="n"/>
              <a:defRPr sz="2000">
                <a:solidFill>
                  <a:schemeClr val="tx1"/>
                </a:solidFill>
                <a:latin typeface="Tahoma" pitchFamily="34" charset="0"/>
                <a:cs typeface="Arial" pitchFamily="34" charset="0"/>
              </a:defRPr>
            </a:lvl9pPr>
          </a:lstStyle>
          <a:p>
            <a:pPr eaLnBrk="1" hangingPunct="1">
              <a:spcBef>
                <a:spcPct val="0"/>
              </a:spcBef>
              <a:buClrTx/>
              <a:buSzTx/>
              <a:buFontTx/>
              <a:buNone/>
            </a:pPr>
            <a:r>
              <a:rPr lang="en-GB" altLang="en-US" sz="1800" dirty="0">
                <a:solidFill>
                  <a:srgbClr val="000000"/>
                </a:solidFill>
              </a:rPr>
              <a:t>Dart's 'Hunting hypothesis‘ – ‘hunting’ made us ‘human’ based on the modified bones at the Australopithecine sites in S. Africa  - used in 2001 A Space Odyssey</a:t>
            </a:r>
          </a:p>
        </p:txBody>
      </p:sp>
    </p:spTree>
    <p:extLst>
      <p:ext uri="{BB962C8B-B14F-4D97-AF65-F5344CB8AC3E}">
        <p14:creationId xmlns:p14="http://schemas.microsoft.com/office/powerpoint/2010/main" val="32219319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ustralop.png"/>
          <p:cNvPicPr>
            <a:picLocks noChangeAspect="1"/>
          </p:cNvPicPr>
          <p:nvPr/>
        </p:nvPicPr>
        <p:blipFill>
          <a:blip r:embed="rId3">
            <a:lum bright="-9000" contrast="-13000"/>
          </a:blip>
          <a:stretch>
            <a:fillRect/>
          </a:stretch>
        </p:blipFill>
        <p:spPr>
          <a:xfrm>
            <a:off x="0" y="0"/>
            <a:ext cx="12192000" cy="6858001"/>
          </a:xfrm>
          <a:prstGeom prst="rect">
            <a:avLst/>
          </a:prstGeom>
        </p:spPr>
      </p:pic>
      <p:sp>
        <p:nvSpPr>
          <p:cNvPr id="2" name="TextBox 1"/>
          <p:cNvSpPr txBox="1"/>
          <p:nvPr/>
        </p:nvSpPr>
        <p:spPr>
          <a:xfrm>
            <a:off x="760407" y="2805022"/>
            <a:ext cx="8450981" cy="3785652"/>
          </a:xfrm>
          <a:prstGeom prst="rect">
            <a:avLst/>
          </a:prstGeom>
          <a:noFill/>
        </p:spPr>
        <p:txBody>
          <a:bodyPr wrap="square" rtlCol="0">
            <a:spAutoFit/>
          </a:bodyPr>
          <a:lstStyle/>
          <a:p>
            <a:r>
              <a:rPr lang="en-GB" sz="2400" dirty="0">
                <a:solidFill>
                  <a:schemeClr val="tx2"/>
                </a:solidFill>
              </a:rPr>
              <a:t>...such as Raymond Dart’s view of the </a:t>
            </a:r>
            <a:r>
              <a:rPr lang="en-GB" sz="2400" i="1" dirty="0">
                <a:solidFill>
                  <a:schemeClr val="tx2"/>
                </a:solidFill>
              </a:rPr>
              <a:t>Australopithecines</a:t>
            </a:r>
            <a:r>
              <a:rPr lang="en-GB" sz="2400" dirty="0">
                <a:solidFill>
                  <a:schemeClr val="tx2"/>
                </a:solidFill>
              </a:rPr>
              <a:t> of southern Africa:</a:t>
            </a:r>
          </a:p>
          <a:p>
            <a:endParaRPr lang="en-GB" sz="2400" dirty="0">
              <a:solidFill>
                <a:schemeClr val="bg1"/>
              </a:solidFill>
            </a:endParaRPr>
          </a:p>
          <a:p>
            <a:r>
              <a:rPr lang="en-GB" sz="2400" i="1" dirty="0">
                <a:solidFill>
                  <a:schemeClr val="bg1"/>
                </a:solidFill>
              </a:rPr>
              <a:t>....</a:t>
            </a:r>
            <a:r>
              <a:rPr lang="en-GB" sz="2400" b="1" i="1" dirty="0">
                <a:solidFill>
                  <a:srgbClr val="FFC000"/>
                </a:solidFill>
              </a:rPr>
              <a:t>confirmed killers: carnivorous creatures that seized living quarries by violence, battered them to death, tore apart their broken bodies, dismembered them limb from limb, slaking their ravenous thirst with the hot blood of victims and greedily devouring livid writhing flesh   </a:t>
            </a:r>
          </a:p>
          <a:p>
            <a:endParaRPr lang="en-GB" sz="2400" b="1" dirty="0">
              <a:solidFill>
                <a:srgbClr val="FFC000"/>
              </a:solidFill>
            </a:endParaRPr>
          </a:p>
          <a:p>
            <a:r>
              <a:rPr lang="en-GB" sz="2400" dirty="0">
                <a:solidFill>
                  <a:schemeClr val="tx2"/>
                </a:solidFill>
              </a:rPr>
              <a:t>Dart, R  1953   </a:t>
            </a:r>
            <a:r>
              <a:rPr lang="en-GB" sz="2400" i="1" dirty="0">
                <a:solidFill>
                  <a:schemeClr val="tx2"/>
                </a:solidFill>
              </a:rPr>
              <a:t>The predatory transition from ape to man</a:t>
            </a:r>
          </a:p>
        </p:txBody>
      </p:sp>
      <p:pic>
        <p:nvPicPr>
          <p:cNvPr id="4" name="Picture 3" descr="Raymond Dart with Taung Child.png"/>
          <p:cNvPicPr>
            <a:picLocks noChangeAspect="1"/>
          </p:cNvPicPr>
          <p:nvPr/>
        </p:nvPicPr>
        <p:blipFill>
          <a:blip r:embed="rId4"/>
          <a:stretch>
            <a:fillRect/>
          </a:stretch>
        </p:blipFill>
        <p:spPr>
          <a:xfrm>
            <a:off x="9591675" y="-1"/>
            <a:ext cx="2600325" cy="2028825"/>
          </a:xfrm>
          <a:prstGeom prst="rect">
            <a:avLst/>
          </a:prstGeom>
        </p:spPr>
      </p:pic>
      <p:sp>
        <p:nvSpPr>
          <p:cNvPr id="5" name="TextBox 4"/>
          <p:cNvSpPr txBox="1"/>
          <p:nvPr/>
        </p:nvSpPr>
        <p:spPr>
          <a:xfrm>
            <a:off x="9767843" y="2322995"/>
            <a:ext cx="2247988" cy="307777"/>
          </a:xfrm>
          <a:prstGeom prst="rect">
            <a:avLst/>
          </a:prstGeom>
          <a:noFill/>
        </p:spPr>
        <p:txBody>
          <a:bodyPr wrap="none" rtlCol="0">
            <a:spAutoFit/>
          </a:bodyPr>
          <a:lstStyle/>
          <a:p>
            <a:r>
              <a:rPr lang="en-GB" sz="1400" dirty="0">
                <a:solidFill>
                  <a:schemeClr val="tx2"/>
                </a:solidFill>
              </a:rPr>
              <a:t>Raymond Dart + </a:t>
            </a:r>
            <a:r>
              <a:rPr lang="en-GB" sz="1400" dirty="0" err="1">
                <a:solidFill>
                  <a:schemeClr val="tx2"/>
                </a:solidFill>
              </a:rPr>
              <a:t>Taung</a:t>
            </a:r>
            <a:r>
              <a:rPr lang="en-GB" sz="1400" dirty="0">
                <a:solidFill>
                  <a:schemeClr val="tx2"/>
                </a:solidFill>
              </a:rPr>
              <a:t> Child</a:t>
            </a:r>
          </a:p>
        </p:txBody>
      </p:sp>
    </p:spTree>
    <p:extLst>
      <p:ext uri="{BB962C8B-B14F-4D97-AF65-F5344CB8AC3E}">
        <p14:creationId xmlns:p14="http://schemas.microsoft.com/office/powerpoint/2010/main" val="25927749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a:xfrm>
            <a:off x="1981201" y="274638"/>
            <a:ext cx="8435975" cy="1143000"/>
          </a:xfrm>
        </p:spPr>
        <p:txBody>
          <a:bodyPr>
            <a:normAutofit fontScale="90000"/>
          </a:bodyPr>
          <a:lstStyle/>
          <a:p>
            <a:pPr eaLnBrk="1" hangingPunct="1"/>
            <a:r>
              <a:rPr lang="en-GB" altLang="en-US" sz="4000"/>
              <a:t>Enter Binford and Ethnoarchaeology</a:t>
            </a:r>
            <a:br>
              <a:rPr lang="en-GB" altLang="en-US" sz="4000"/>
            </a:br>
            <a:r>
              <a:rPr lang="en-GB" altLang="en-US" sz="4000"/>
              <a:t>(archaeology of the Neanderthals)</a:t>
            </a:r>
          </a:p>
        </p:txBody>
      </p:sp>
      <p:pic>
        <p:nvPicPr>
          <p:cNvPr id="68611" name="Picture 2" descr="C:\Users\sm018\AppData\Local\Microsoft\Windows\Temporary Internet Files\Content.Outlook\WJKDKUX9\photo (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7851" y="1628776"/>
            <a:ext cx="6119813" cy="453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2" name="TextBox 2"/>
          <p:cNvSpPr txBox="1">
            <a:spLocks noChangeArrowheads="1"/>
          </p:cNvSpPr>
          <p:nvPr/>
        </p:nvSpPr>
        <p:spPr bwMode="auto">
          <a:xfrm>
            <a:off x="8472489" y="1458458"/>
            <a:ext cx="2905045"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dirty="0" err="1"/>
              <a:t>Nunamiut</a:t>
            </a:r>
            <a:r>
              <a:rPr lang="en-GB" altLang="en-US" sz="2000" dirty="0"/>
              <a:t>- ‘people of the land’</a:t>
            </a:r>
          </a:p>
          <a:p>
            <a:pPr eaLnBrk="1" hangingPunct="1">
              <a:spcBef>
                <a:spcPct val="0"/>
              </a:spcBef>
              <a:buFontTx/>
              <a:buNone/>
            </a:pPr>
            <a:endParaRPr lang="en-GB" altLang="en-US" sz="2000" dirty="0"/>
          </a:p>
          <a:p>
            <a:pPr eaLnBrk="1" hangingPunct="1">
              <a:spcBef>
                <a:spcPct val="0"/>
              </a:spcBef>
              <a:buFontTx/>
              <a:buNone/>
            </a:pPr>
            <a:r>
              <a:rPr lang="en-GB" altLang="en-US" sz="2000" dirty="0"/>
              <a:t>Reindeer or Caribou hunters of north-western Alaskan interior</a:t>
            </a:r>
          </a:p>
          <a:p>
            <a:pPr eaLnBrk="1" hangingPunct="1">
              <a:spcBef>
                <a:spcPct val="0"/>
              </a:spcBef>
              <a:buFontTx/>
              <a:buNone/>
            </a:pPr>
            <a:endParaRPr lang="en-GB" altLang="en-US" sz="2000" dirty="0"/>
          </a:p>
          <a:p>
            <a:pPr eaLnBrk="1" hangingPunct="1">
              <a:spcBef>
                <a:spcPct val="0"/>
              </a:spcBef>
              <a:buFontTx/>
              <a:buNone/>
            </a:pPr>
            <a:r>
              <a:rPr lang="en-GB" altLang="en-US" sz="2000" dirty="0"/>
              <a:t>Also eat bear, fish, seal, whale.</a:t>
            </a:r>
          </a:p>
          <a:p>
            <a:pPr eaLnBrk="1" hangingPunct="1">
              <a:spcBef>
                <a:spcPct val="0"/>
              </a:spcBef>
              <a:buFontTx/>
              <a:buNone/>
            </a:pPr>
            <a:endParaRPr lang="en-GB" altLang="en-US" sz="2000" dirty="0"/>
          </a:p>
          <a:p>
            <a:pPr eaLnBrk="1" hangingPunct="1">
              <a:spcBef>
                <a:spcPct val="0"/>
              </a:spcBef>
              <a:buFontTx/>
              <a:buNone/>
            </a:pPr>
            <a:r>
              <a:rPr lang="en-GB" altLang="en-US" sz="2000" dirty="0"/>
              <a:t>Documented  post-war although have ethno-historical links through the Hudson Bay Trading Company</a:t>
            </a:r>
          </a:p>
        </p:txBody>
      </p:sp>
    </p:spTree>
    <p:extLst>
      <p:ext uri="{BB962C8B-B14F-4D97-AF65-F5344CB8AC3E}">
        <p14:creationId xmlns:p14="http://schemas.microsoft.com/office/powerpoint/2010/main" val="1417267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www.sciencephoto.com/image/386878/530wm/Z9310022-Spotted_hyenas-SPL.jpg"/>
          <p:cNvPicPr>
            <a:picLocks noChangeAspect="1" noChangeArrowheads="1"/>
          </p:cNvPicPr>
          <p:nvPr/>
        </p:nvPicPr>
        <p:blipFill>
          <a:blip r:embed="rId3">
            <a:extLst>
              <a:ext uri="{28A0092B-C50C-407E-A947-70E740481C1C}">
                <a14:useLocalDpi xmlns:a14="http://schemas.microsoft.com/office/drawing/2010/main" val="0"/>
              </a:ext>
            </a:extLst>
          </a:blip>
          <a:srcRect t="22845" b="8617"/>
          <a:stretch>
            <a:fillRect/>
          </a:stretch>
        </p:blipFill>
        <p:spPr bwMode="auto">
          <a:xfrm>
            <a:off x="5859464" y="4005264"/>
            <a:ext cx="4808537" cy="226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Rectangle 4"/>
          <p:cNvSpPr>
            <a:spLocks noChangeArrowheads="1"/>
          </p:cNvSpPr>
          <p:nvPr/>
        </p:nvSpPr>
        <p:spPr bwMode="auto">
          <a:xfrm>
            <a:off x="1774825" y="1184384"/>
            <a:ext cx="8713788" cy="1815882"/>
          </a:xfrm>
          <a:prstGeom prst="rect">
            <a:avLst/>
          </a:prstGeom>
          <a:noFill/>
          <a:ln w="9525">
            <a:noFill/>
            <a:miter lim="800000"/>
            <a:headEnd/>
            <a:tailEnd/>
          </a:ln>
          <a:effectLst/>
        </p:spPr>
        <p:txBody>
          <a:bodyPr anchor="ctr">
            <a:spAutoFit/>
          </a:bodyPr>
          <a:lstStyle/>
          <a:p>
            <a:pPr eaLnBrk="1" hangingPunct="1">
              <a:defRPr/>
            </a:pPr>
            <a:r>
              <a:rPr lang="en-GB" sz="2800" dirty="0">
                <a:solidFill>
                  <a:schemeClr val="tx2">
                    <a:lumMod val="75000"/>
                  </a:schemeClr>
                </a:solidFill>
                <a:effectLst>
                  <a:outerShdw blurRad="38100" dist="38100" dir="2700000" algn="tl">
                    <a:srgbClr val="000000"/>
                  </a:outerShdw>
                </a:effectLst>
                <a:cs typeface="Arial" charset="0"/>
              </a:rPr>
              <a:t>Uniformitarian</a:t>
            </a:r>
            <a:r>
              <a:rPr lang="en-GB" sz="2800" dirty="0">
                <a:effectLst>
                  <a:outerShdw blurRad="38100" dist="38100" dir="2700000" algn="tl">
                    <a:srgbClr val="000000"/>
                  </a:outerShdw>
                </a:effectLst>
                <a:cs typeface="Arial" charset="0"/>
              </a:rPr>
              <a:t> principles underlie any </a:t>
            </a:r>
            <a:r>
              <a:rPr lang="en-GB" sz="2800" dirty="0" err="1">
                <a:effectLst>
                  <a:outerShdw blurRad="38100" dist="38100" dir="2700000" algn="tl">
                    <a:srgbClr val="000000"/>
                  </a:outerShdw>
                </a:effectLst>
                <a:cs typeface="Arial" charset="0"/>
              </a:rPr>
              <a:t>taphonomic</a:t>
            </a:r>
            <a:r>
              <a:rPr lang="en-GB" sz="2800" dirty="0">
                <a:effectLst>
                  <a:outerShdw blurRad="38100" dist="38100" dir="2700000" algn="tl">
                    <a:srgbClr val="000000"/>
                  </a:outerShdw>
                </a:effectLst>
                <a:cs typeface="Arial" charset="0"/>
              </a:rPr>
              <a:t> study.</a:t>
            </a:r>
          </a:p>
          <a:p>
            <a:pPr eaLnBrk="1" hangingPunct="1">
              <a:defRPr/>
            </a:pPr>
            <a:endParaRPr lang="en-GB" sz="2800" dirty="0">
              <a:effectLst>
                <a:outerShdw blurRad="38100" dist="38100" dir="2700000" algn="tl">
                  <a:srgbClr val="000000"/>
                </a:outerShdw>
              </a:effectLst>
              <a:cs typeface="Arial" charset="0"/>
            </a:endParaRPr>
          </a:p>
          <a:p>
            <a:pPr eaLnBrk="1" hangingPunct="1">
              <a:defRPr/>
            </a:pPr>
            <a:r>
              <a:rPr lang="en-GB" sz="2800" dirty="0">
                <a:effectLst>
                  <a:outerShdw blurRad="38100" dist="38100" dir="2700000" algn="tl">
                    <a:srgbClr val="000000"/>
                  </a:outerShdw>
                </a:effectLst>
                <a:cs typeface="Arial" charset="0"/>
              </a:rPr>
              <a:t>It is very much rooted in the </a:t>
            </a:r>
            <a:r>
              <a:rPr lang="en-GB" sz="2800" dirty="0">
                <a:solidFill>
                  <a:schemeClr val="tx2">
                    <a:lumMod val="75000"/>
                  </a:schemeClr>
                </a:solidFill>
                <a:effectLst>
                  <a:outerShdw blurRad="38100" dist="38100" dir="2700000" algn="tl">
                    <a:srgbClr val="000000"/>
                  </a:outerShdw>
                </a:effectLst>
                <a:cs typeface="Arial" charset="0"/>
              </a:rPr>
              <a:t>scientific methodology </a:t>
            </a:r>
            <a:r>
              <a:rPr lang="en-GB" sz="2800" dirty="0">
                <a:effectLst>
                  <a:outerShdw blurRad="38100" dist="38100" dir="2700000" algn="tl">
                    <a:srgbClr val="000000"/>
                  </a:outerShdw>
                </a:effectLst>
                <a:cs typeface="Arial" charset="0"/>
              </a:rPr>
              <a:t>and as such it has huge potential and huge limitations.</a:t>
            </a:r>
          </a:p>
        </p:txBody>
      </p:sp>
      <p:pic>
        <p:nvPicPr>
          <p:cNvPr id="26628" name="Picture 5" descr="C:\Users\sm018\AppData\Local\Microsoft\Windows\Temporary Internet Files\Content.Outlook\WJKDKUX9\photo.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4826" y="3789364"/>
            <a:ext cx="3878263" cy="258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9606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p:txBody>
          <a:bodyPr>
            <a:normAutofit fontScale="90000"/>
          </a:bodyPr>
          <a:lstStyle/>
          <a:p>
            <a:pPr eaLnBrk="1" hangingPunct="1"/>
            <a:r>
              <a:rPr lang="en-GB" altLang="en-US" sz="3200" dirty="0"/>
              <a:t>Marrow, grease, fat extraction</a:t>
            </a:r>
            <a:br>
              <a:rPr lang="en-GB" altLang="en-US" sz="3200" dirty="0"/>
            </a:br>
            <a:r>
              <a:rPr lang="en-GB" altLang="en-US" sz="3200" dirty="0"/>
              <a:t>(I would say go read </a:t>
            </a:r>
            <a:r>
              <a:rPr lang="en-GB" altLang="en-US" sz="3200" dirty="0" err="1"/>
              <a:t>Binford</a:t>
            </a:r>
            <a:r>
              <a:rPr lang="en-GB" altLang="en-US" sz="3200" dirty="0"/>
              <a:t> BUT he is pretty hard going at times)</a:t>
            </a:r>
          </a:p>
        </p:txBody>
      </p:sp>
      <p:pic>
        <p:nvPicPr>
          <p:cNvPr id="70659" name="Picture 2" descr="C:\Users\sm018\AppData\Local\Microsoft\Windows\Temporary Internet Files\Content.Outlook\WJKDKUX9\photo (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3050" y="1557339"/>
            <a:ext cx="4457700" cy="302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0" name="Picture 3" descr="C:\Users\sm018\AppData\Local\Microsoft\Windows\Temporary Internet Files\Content.Outlook\WJKDKUX9\photo (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19739" y="3284538"/>
            <a:ext cx="5089525" cy="321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61" name="TextBox 2"/>
          <p:cNvSpPr txBox="1">
            <a:spLocks noChangeArrowheads="1"/>
          </p:cNvSpPr>
          <p:nvPr/>
        </p:nvSpPr>
        <p:spPr bwMode="auto">
          <a:xfrm>
            <a:off x="1524001" y="4997451"/>
            <a:ext cx="38512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t>Traditional method was to hit with a hard hammer-stone and then boil for hours with ‘hot rock’ technique.</a:t>
            </a:r>
          </a:p>
        </p:txBody>
      </p:sp>
    </p:spTree>
    <p:extLst>
      <p:ext uri="{BB962C8B-B14F-4D97-AF65-F5344CB8AC3E}">
        <p14:creationId xmlns:p14="http://schemas.microsoft.com/office/powerpoint/2010/main" val="17039191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9545" y="365125"/>
            <a:ext cx="11556123" cy="1325563"/>
          </a:xfrm>
        </p:spPr>
        <p:txBody>
          <a:bodyPr/>
          <a:lstStyle/>
          <a:p>
            <a:r>
              <a:rPr lang="en-GB" dirty="0" err="1"/>
              <a:t>Binford</a:t>
            </a:r>
            <a:r>
              <a:rPr lang="en-GB" dirty="0"/>
              <a:t> observed discard patterns: Toss and Drop</a:t>
            </a:r>
          </a:p>
        </p:txBody>
      </p:sp>
      <p:pic>
        <p:nvPicPr>
          <p:cNvPr id="4" name="Picture 3"/>
          <p:cNvPicPr>
            <a:picLocks noChangeAspect="1"/>
          </p:cNvPicPr>
          <p:nvPr/>
        </p:nvPicPr>
        <p:blipFill>
          <a:blip r:embed="rId3"/>
          <a:stretch>
            <a:fillRect/>
          </a:stretch>
        </p:blipFill>
        <p:spPr>
          <a:xfrm>
            <a:off x="409904" y="1557831"/>
            <a:ext cx="5044965" cy="5022543"/>
          </a:xfrm>
          <a:prstGeom prst="rect">
            <a:avLst/>
          </a:prstGeom>
        </p:spPr>
      </p:pic>
      <p:pic>
        <p:nvPicPr>
          <p:cNvPr id="6" name="Picture 5"/>
          <p:cNvPicPr>
            <a:picLocks noChangeAspect="1"/>
          </p:cNvPicPr>
          <p:nvPr/>
        </p:nvPicPr>
        <p:blipFill>
          <a:blip r:embed="rId4"/>
          <a:stretch>
            <a:fillRect/>
          </a:stretch>
        </p:blipFill>
        <p:spPr>
          <a:xfrm>
            <a:off x="5617779" y="1950036"/>
            <a:ext cx="6354095" cy="4238132"/>
          </a:xfrm>
          <a:prstGeom prst="rect">
            <a:avLst/>
          </a:prstGeom>
        </p:spPr>
      </p:pic>
    </p:spTree>
    <p:extLst>
      <p:ext uri="{BB962C8B-B14F-4D97-AF65-F5344CB8AC3E}">
        <p14:creationId xmlns:p14="http://schemas.microsoft.com/office/powerpoint/2010/main" val="12933842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10875579" cy="1325563"/>
          </a:xfrm>
        </p:spPr>
        <p:txBody>
          <a:bodyPr>
            <a:normAutofit/>
          </a:bodyPr>
          <a:lstStyle/>
          <a:p>
            <a:r>
              <a:rPr lang="en-GB" dirty="0" err="1"/>
              <a:t>Binford</a:t>
            </a:r>
            <a:r>
              <a:rPr lang="en-GB" dirty="0"/>
              <a:t> documented what the </a:t>
            </a:r>
            <a:r>
              <a:rPr lang="en-GB" dirty="0" err="1"/>
              <a:t>Nunamiut</a:t>
            </a:r>
            <a:r>
              <a:rPr lang="en-GB" dirty="0"/>
              <a:t> hunters got, ate, and then tossed </a:t>
            </a:r>
            <a:r>
              <a:rPr lang="en-GB"/>
              <a:t>to the </a:t>
            </a:r>
            <a:r>
              <a:rPr lang="en-GB" dirty="0"/>
              <a:t>dogs.</a:t>
            </a:r>
          </a:p>
        </p:txBody>
      </p:sp>
      <p:pic>
        <p:nvPicPr>
          <p:cNvPr id="4" name="Content Placeholder 3"/>
          <p:cNvPicPr>
            <a:picLocks noGrp="1" noChangeAspect="1"/>
          </p:cNvPicPr>
          <p:nvPr>
            <p:ph idx="1"/>
          </p:nvPr>
        </p:nvPicPr>
        <p:blipFill rotWithShape="1">
          <a:blip r:embed="rId3"/>
          <a:srcRect l="4341" t="362" r="-4341" b="-362"/>
          <a:stretch/>
        </p:blipFill>
        <p:spPr>
          <a:xfrm>
            <a:off x="157655" y="1985497"/>
            <a:ext cx="6537903" cy="4351338"/>
          </a:xfrm>
          <a:prstGeom prst="rect">
            <a:avLst/>
          </a:prstGeom>
        </p:spPr>
      </p:pic>
      <p:pic>
        <p:nvPicPr>
          <p:cNvPr id="5" name="Picture 4"/>
          <p:cNvPicPr>
            <a:picLocks noChangeAspect="1"/>
          </p:cNvPicPr>
          <p:nvPr/>
        </p:nvPicPr>
        <p:blipFill rotWithShape="1">
          <a:blip r:embed="rId4"/>
          <a:srcRect l="10417"/>
          <a:stretch/>
        </p:blipFill>
        <p:spPr>
          <a:xfrm>
            <a:off x="6517375" y="2113838"/>
            <a:ext cx="5674625" cy="4222997"/>
          </a:xfrm>
          <a:prstGeom prst="rect">
            <a:avLst/>
          </a:prstGeom>
        </p:spPr>
      </p:pic>
    </p:spTree>
    <p:extLst>
      <p:ext uri="{BB962C8B-B14F-4D97-AF65-F5344CB8AC3E}">
        <p14:creationId xmlns:p14="http://schemas.microsoft.com/office/powerpoint/2010/main" val="29690283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4" descr="7D54D7FF"/>
          <p:cNvPicPr>
            <a:picLocks noChangeAspect="1" noChangeArrowheads="1"/>
          </p:cNvPicPr>
          <p:nvPr/>
        </p:nvPicPr>
        <p:blipFill>
          <a:blip r:embed="rId3">
            <a:extLst>
              <a:ext uri="{28A0092B-C50C-407E-A947-70E740481C1C}">
                <a14:useLocalDpi xmlns:a14="http://schemas.microsoft.com/office/drawing/2010/main" val="0"/>
              </a:ext>
            </a:extLst>
          </a:blip>
          <a:srcRect r="2399" b="1878"/>
          <a:stretch>
            <a:fillRect/>
          </a:stretch>
        </p:blipFill>
        <p:spPr bwMode="auto">
          <a:xfrm>
            <a:off x="4222750" y="1488801"/>
            <a:ext cx="4395787" cy="376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Line 5"/>
          <p:cNvSpPr>
            <a:spLocks noChangeShapeType="1"/>
          </p:cNvSpPr>
          <p:nvPr/>
        </p:nvSpPr>
        <p:spPr bwMode="auto">
          <a:xfrm flipH="1">
            <a:off x="4367213" y="1916114"/>
            <a:ext cx="2305050" cy="1944687"/>
          </a:xfrm>
          <a:prstGeom prst="line">
            <a:avLst/>
          </a:prstGeom>
          <a:noFill/>
          <a:ln w="9525">
            <a:solidFill>
              <a:schemeClr val="tx2">
                <a:lumMod val="60000"/>
                <a:lumOff val="40000"/>
              </a:schemeClr>
            </a:solidFill>
            <a:round/>
            <a:headEnd/>
            <a:tailEnd/>
          </a:ln>
          <a:extLst>
            <a:ext uri="{909E8E84-426E-40DD-AFC4-6F175D3DCCD1}">
              <a14:hiddenFill xmlns:a14="http://schemas.microsoft.com/office/drawing/2010/main">
                <a:noFill/>
              </a14:hiddenFill>
            </a:ext>
          </a:extLst>
        </p:spPr>
        <p:txBody>
          <a:bodyPr/>
          <a:lstStyle/>
          <a:p>
            <a:pPr>
              <a:defRPr/>
            </a:pPr>
            <a:endParaRPr lang="en-GB"/>
          </a:p>
        </p:txBody>
      </p:sp>
      <p:sp>
        <p:nvSpPr>
          <p:cNvPr id="35844" name="Line 6"/>
          <p:cNvSpPr>
            <a:spLocks noChangeShapeType="1"/>
          </p:cNvSpPr>
          <p:nvPr/>
        </p:nvSpPr>
        <p:spPr bwMode="auto">
          <a:xfrm>
            <a:off x="4367213" y="3860800"/>
            <a:ext cx="4106862" cy="287338"/>
          </a:xfrm>
          <a:prstGeom prst="line">
            <a:avLst/>
          </a:prstGeom>
          <a:noFill/>
          <a:ln w="9525">
            <a:solidFill>
              <a:schemeClr val="tx2">
                <a:lumMod val="60000"/>
                <a:lumOff val="40000"/>
              </a:schemeClr>
            </a:solidFill>
            <a:round/>
            <a:headEnd/>
            <a:tailEnd/>
          </a:ln>
          <a:extLst>
            <a:ext uri="{909E8E84-426E-40DD-AFC4-6F175D3DCCD1}">
              <a14:hiddenFill xmlns:a14="http://schemas.microsoft.com/office/drawing/2010/main">
                <a:noFill/>
              </a14:hiddenFill>
            </a:ext>
          </a:extLst>
        </p:spPr>
        <p:txBody>
          <a:bodyPr/>
          <a:lstStyle/>
          <a:p>
            <a:pPr>
              <a:defRPr/>
            </a:pPr>
            <a:endParaRPr lang="en-GB"/>
          </a:p>
        </p:txBody>
      </p:sp>
      <p:sp>
        <p:nvSpPr>
          <p:cNvPr id="72709" name="Text Box 7"/>
          <p:cNvSpPr txBox="1">
            <a:spLocks noChangeArrowheads="1"/>
          </p:cNvSpPr>
          <p:nvPr/>
        </p:nvSpPr>
        <p:spPr bwMode="auto">
          <a:xfrm>
            <a:off x="9200633" y="2730385"/>
            <a:ext cx="12239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t>Hunted</a:t>
            </a:r>
            <a:endParaRPr lang="en-US" altLang="en-US" sz="2000"/>
          </a:p>
        </p:txBody>
      </p:sp>
      <p:sp>
        <p:nvSpPr>
          <p:cNvPr id="72710" name="AutoShape 8"/>
          <p:cNvSpPr>
            <a:spLocks noChangeArrowheads="1"/>
          </p:cNvSpPr>
          <p:nvPr/>
        </p:nvSpPr>
        <p:spPr bwMode="auto">
          <a:xfrm>
            <a:off x="7985919" y="2704307"/>
            <a:ext cx="976312" cy="485775"/>
          </a:xfrm>
          <a:prstGeom prst="leftArrow">
            <a:avLst>
              <a:gd name="adj1" fmla="val 50000"/>
              <a:gd name="adj2" fmla="val 50245"/>
            </a:avLst>
          </a:prstGeom>
          <a:solidFill>
            <a:schemeClr val="hlink"/>
          </a:solidFill>
          <a:ln w="9525">
            <a:solidFill>
              <a:schemeClr val="bg2"/>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Tahoma" panose="020B0604030504040204" pitchFamily="34" charset="0"/>
            </a:endParaRPr>
          </a:p>
        </p:txBody>
      </p:sp>
      <p:sp>
        <p:nvSpPr>
          <p:cNvPr id="72711" name="AutoShape 9"/>
          <p:cNvSpPr>
            <a:spLocks noChangeArrowheads="1"/>
          </p:cNvSpPr>
          <p:nvPr/>
        </p:nvSpPr>
        <p:spPr bwMode="auto">
          <a:xfrm>
            <a:off x="3106309" y="4012907"/>
            <a:ext cx="2389655" cy="485775"/>
          </a:xfrm>
          <a:prstGeom prst="rightArrow">
            <a:avLst>
              <a:gd name="adj1" fmla="val 50000"/>
              <a:gd name="adj2" fmla="val 50245"/>
            </a:avLst>
          </a:prstGeom>
          <a:solidFill>
            <a:schemeClr val="hlink"/>
          </a:solidFill>
          <a:ln w="9525">
            <a:solidFill>
              <a:schemeClr val="bg2"/>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Tahoma" panose="020B0604030504040204" pitchFamily="34" charset="0"/>
            </a:endParaRPr>
          </a:p>
        </p:txBody>
      </p:sp>
      <p:sp>
        <p:nvSpPr>
          <p:cNvPr id="72712" name="Text Box 10"/>
          <p:cNvSpPr txBox="1">
            <a:spLocks noChangeArrowheads="1"/>
          </p:cNvSpPr>
          <p:nvPr/>
        </p:nvSpPr>
        <p:spPr bwMode="auto">
          <a:xfrm>
            <a:off x="1704976" y="3947318"/>
            <a:ext cx="1727200"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2000" dirty="0"/>
              <a:t>Scavenged</a:t>
            </a:r>
          </a:p>
        </p:txBody>
      </p:sp>
      <p:sp>
        <p:nvSpPr>
          <p:cNvPr id="72713" name="Rectangle 1"/>
          <p:cNvSpPr>
            <a:spLocks noChangeArrowheads="1"/>
          </p:cNvSpPr>
          <p:nvPr/>
        </p:nvSpPr>
        <p:spPr bwMode="auto">
          <a:xfrm>
            <a:off x="1110444" y="5336212"/>
            <a:ext cx="881858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dirty="0"/>
              <a:t>If early humans were hunters there would be meat bearing bones at sites. </a:t>
            </a:r>
          </a:p>
          <a:p>
            <a:pPr eaLnBrk="1" hangingPunct="1">
              <a:spcBef>
                <a:spcPct val="0"/>
              </a:spcBef>
              <a:buFontTx/>
              <a:buNone/>
            </a:pPr>
            <a:endParaRPr lang="en-GB" altLang="en-US" sz="2000" dirty="0"/>
          </a:p>
          <a:p>
            <a:pPr eaLnBrk="1" hangingPunct="1">
              <a:spcBef>
                <a:spcPct val="0"/>
              </a:spcBef>
              <a:buFontTx/>
              <a:buNone/>
            </a:pPr>
            <a:r>
              <a:rPr lang="en-GB" altLang="en-US" sz="2000" dirty="0"/>
              <a:t>If early humans were scavengers there would be non-meat bearing bones at sites. </a:t>
            </a:r>
          </a:p>
        </p:txBody>
      </p:sp>
      <p:sp>
        <p:nvSpPr>
          <p:cNvPr id="72714" name="Title 2"/>
          <p:cNvSpPr>
            <a:spLocks noGrp="1"/>
          </p:cNvSpPr>
          <p:nvPr>
            <p:ph type="title"/>
          </p:nvPr>
        </p:nvSpPr>
        <p:spPr>
          <a:xfrm>
            <a:off x="403486" y="424860"/>
            <a:ext cx="10515600" cy="1325563"/>
          </a:xfrm>
        </p:spPr>
        <p:txBody>
          <a:bodyPr/>
          <a:lstStyle/>
          <a:p>
            <a:pPr eaLnBrk="1" hangingPunct="1"/>
            <a:r>
              <a:rPr lang="en-GB" altLang="en-US" sz="3600" dirty="0" smtClean="0"/>
              <a:t>And came up with the ‘Utility </a:t>
            </a:r>
            <a:r>
              <a:rPr lang="en-GB" altLang="en-US" sz="3600" dirty="0"/>
              <a:t>Index </a:t>
            </a:r>
            <a:r>
              <a:rPr lang="en-GB" altLang="en-US" sz="3600" dirty="0" smtClean="0"/>
              <a:t>Test’: How </a:t>
            </a:r>
            <a:r>
              <a:rPr lang="en-GB" altLang="en-US" sz="3600" dirty="0"/>
              <a:t>meaty is the body part?</a:t>
            </a:r>
          </a:p>
        </p:txBody>
      </p:sp>
      <p:pic>
        <p:nvPicPr>
          <p:cNvPr id="3" name="Picture 2"/>
          <p:cNvPicPr>
            <a:picLocks noChangeAspect="1"/>
          </p:cNvPicPr>
          <p:nvPr/>
        </p:nvPicPr>
        <p:blipFill>
          <a:blip r:embed="rId4"/>
          <a:stretch>
            <a:fillRect/>
          </a:stretch>
        </p:blipFill>
        <p:spPr>
          <a:xfrm rot="19123809">
            <a:off x="2693690" y="3047869"/>
            <a:ext cx="1953776" cy="420433"/>
          </a:xfrm>
          <a:prstGeom prst="rect">
            <a:avLst/>
          </a:prstGeom>
        </p:spPr>
      </p:pic>
    </p:spTree>
    <p:extLst>
      <p:ext uri="{BB962C8B-B14F-4D97-AF65-F5344CB8AC3E}">
        <p14:creationId xmlns:p14="http://schemas.microsoft.com/office/powerpoint/2010/main" val="24647087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0"/>
            <a:ext cx="12192000" cy="7184814"/>
          </a:xfrm>
          <a:prstGeom prst="rect">
            <a:avLst/>
          </a:prstGeom>
        </p:spPr>
      </p:pic>
      <p:sp>
        <p:nvSpPr>
          <p:cNvPr id="2" name="Title 1"/>
          <p:cNvSpPr>
            <a:spLocks noGrp="1"/>
          </p:cNvSpPr>
          <p:nvPr>
            <p:ph type="title"/>
          </p:nvPr>
        </p:nvSpPr>
        <p:spPr>
          <a:xfrm>
            <a:off x="493426" y="5532437"/>
            <a:ext cx="10515600" cy="1325563"/>
          </a:xfrm>
        </p:spPr>
        <p:txBody>
          <a:bodyPr>
            <a:normAutofit/>
          </a:bodyPr>
          <a:lstStyle/>
          <a:p>
            <a:r>
              <a:rPr lang="en-GB" sz="4000" dirty="0"/>
              <a:t>Recall the schlepp effect: preferential transport of easy to carry body </a:t>
            </a:r>
            <a:r>
              <a:rPr lang="en-GB" sz="4000" dirty="0" smtClean="0"/>
              <a:t>parts</a:t>
            </a:r>
            <a:endParaRPr lang="en-GB" sz="4000" dirty="0"/>
          </a:p>
        </p:txBody>
      </p:sp>
    </p:spTree>
    <p:extLst>
      <p:ext uri="{BB962C8B-B14F-4D97-AF65-F5344CB8AC3E}">
        <p14:creationId xmlns:p14="http://schemas.microsoft.com/office/powerpoint/2010/main" val="28862079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2556C65A"/>
          <p:cNvPicPr>
            <a:picLocks noChangeAspect="1" noChangeArrowheads="1"/>
          </p:cNvPicPr>
          <p:nvPr/>
        </p:nvPicPr>
        <p:blipFill>
          <a:blip r:embed="rId3">
            <a:extLst>
              <a:ext uri="{28A0092B-C50C-407E-A947-70E740481C1C}">
                <a14:useLocalDpi xmlns:a14="http://schemas.microsoft.com/office/drawing/2010/main" val="0"/>
              </a:ext>
            </a:extLst>
          </a:blip>
          <a:srcRect t="43797" r="7492" b="11896"/>
          <a:stretch>
            <a:fillRect/>
          </a:stretch>
        </p:blipFill>
        <p:spPr bwMode="auto">
          <a:xfrm>
            <a:off x="2424113" y="360364"/>
            <a:ext cx="6985000" cy="515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3" name="Text Box 3"/>
          <p:cNvSpPr txBox="1">
            <a:spLocks noChangeArrowheads="1"/>
          </p:cNvSpPr>
          <p:nvPr/>
        </p:nvSpPr>
        <p:spPr bwMode="auto">
          <a:xfrm>
            <a:off x="2566988" y="5540375"/>
            <a:ext cx="72009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dirty="0"/>
              <a:t>Lewis </a:t>
            </a:r>
            <a:r>
              <a:rPr lang="en-GB" altLang="en-US" sz="2400" dirty="0" err="1"/>
              <a:t>Binford</a:t>
            </a:r>
            <a:r>
              <a:rPr lang="en-GB" altLang="en-US" sz="2400" dirty="0"/>
              <a:t> re-evaluated the Olduvai evidence and no such patterning could be observed. </a:t>
            </a:r>
            <a:r>
              <a:rPr lang="en-GB" altLang="en-US" sz="2400" dirty="0" smtClean="0"/>
              <a:t>‘Man </a:t>
            </a:r>
            <a:r>
              <a:rPr lang="en-GB" altLang="en-US" sz="2400" dirty="0"/>
              <a:t>the </a:t>
            </a:r>
            <a:r>
              <a:rPr lang="en-GB" altLang="en-US" sz="2400" dirty="0" smtClean="0"/>
              <a:t>Scavenger’ </a:t>
            </a:r>
            <a:r>
              <a:rPr lang="en-GB" altLang="en-US" sz="2400" dirty="0"/>
              <a:t>did not have the same ring to it!</a:t>
            </a:r>
            <a:endParaRPr lang="en-US" altLang="en-US" sz="2400" dirty="0"/>
          </a:p>
        </p:txBody>
      </p:sp>
    </p:spTree>
    <p:extLst>
      <p:ext uri="{BB962C8B-B14F-4D97-AF65-F5344CB8AC3E}">
        <p14:creationId xmlns:p14="http://schemas.microsoft.com/office/powerpoint/2010/main" val="14667905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850" name="Object 4"/>
          <p:cNvGraphicFramePr>
            <a:graphicFrameLocks noChangeAspect="1"/>
          </p:cNvGraphicFramePr>
          <p:nvPr/>
        </p:nvGraphicFramePr>
        <p:xfrm>
          <a:off x="1601789" y="333376"/>
          <a:ext cx="4224337" cy="3167063"/>
        </p:xfrm>
        <a:graphic>
          <a:graphicData uri="http://schemas.openxmlformats.org/presentationml/2006/ole">
            <mc:AlternateContent xmlns:mc="http://schemas.openxmlformats.org/markup-compatibility/2006">
              <mc:Choice xmlns:v="urn:schemas-microsoft-com:vml" Requires="v">
                <p:oleObj spid="_x0000_s1066" name="Photo Editor Photo" r:id="rId4" imgW="3428571" imgH="2572109" progId="MSPhotoEd.3">
                  <p:embed/>
                </p:oleObj>
              </mc:Choice>
              <mc:Fallback>
                <p:oleObj name="Photo Editor Photo" r:id="rId4" imgW="3428571" imgH="2572109" progId="MSPhotoEd.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01789" y="333376"/>
                        <a:ext cx="4224337" cy="316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78851" name="Object 5"/>
          <p:cNvGraphicFramePr>
            <a:graphicFrameLocks noChangeAspect="1"/>
          </p:cNvGraphicFramePr>
          <p:nvPr/>
        </p:nvGraphicFramePr>
        <p:xfrm>
          <a:off x="5819776" y="312739"/>
          <a:ext cx="4627563" cy="3240087"/>
        </p:xfrm>
        <a:graphic>
          <a:graphicData uri="http://schemas.openxmlformats.org/presentationml/2006/ole">
            <mc:AlternateContent xmlns:mc="http://schemas.openxmlformats.org/markup-compatibility/2006">
              <mc:Choice xmlns:v="urn:schemas-microsoft-com:vml" Requires="v">
                <p:oleObj spid="_x0000_s1067" name="Photo Editor Photo" r:id="rId6" imgW="3428571" imgH="2400635" progId="MSPhotoEd.3">
                  <p:embed/>
                </p:oleObj>
              </mc:Choice>
              <mc:Fallback>
                <p:oleObj name="Photo Editor Photo" r:id="rId6" imgW="3428571" imgH="2400635" progId="MSPhotoEd.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19776" y="312739"/>
                        <a:ext cx="4627563"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196" name="Text Box 6"/>
          <p:cNvSpPr txBox="1">
            <a:spLocks noChangeArrowheads="1"/>
          </p:cNvSpPr>
          <p:nvPr/>
        </p:nvSpPr>
        <p:spPr bwMode="auto">
          <a:xfrm>
            <a:off x="6024564" y="4292600"/>
            <a:ext cx="4319587" cy="1570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r>
              <a:rPr lang="en-GB" altLang="en-US" sz="2400" dirty="0">
                <a:latin typeface="+mn-lt"/>
                <a:cs typeface="Arial" charset="0"/>
              </a:rPr>
              <a:t>Competition would have been intense between many the major predators and scavengers  we see today but back then….</a:t>
            </a:r>
            <a:endParaRPr lang="en-US" altLang="en-US" sz="2400" dirty="0">
              <a:latin typeface="+mn-lt"/>
              <a:cs typeface="Arial" charset="0"/>
            </a:endParaRPr>
          </a:p>
        </p:txBody>
      </p:sp>
      <p:pic>
        <p:nvPicPr>
          <p:cNvPr id="78853" name="Picture 8" descr="http://4.bp.blogspot.com/-Ia1zRkM6T3s/UBJ1Vua6ArI/AAAAAAAAAWU/3fJsJP-bLek/s1600/The-best-top-desktop-lion-wallpapers-hd-lion-wallpaper-19.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31951" y="3573464"/>
            <a:ext cx="4187825"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55603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megantereo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9875" y="0"/>
            <a:ext cx="7200900" cy="469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899" name="Rectangle 3"/>
          <p:cNvSpPr>
            <a:spLocks noChangeArrowheads="1"/>
          </p:cNvSpPr>
          <p:nvPr/>
        </p:nvSpPr>
        <p:spPr bwMode="auto">
          <a:xfrm>
            <a:off x="1977323" y="6472091"/>
            <a:ext cx="19113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dirty="0">
                <a:latin typeface="Arial" panose="020B0604020202020204" pitchFamily="34" charset="0"/>
              </a:rPr>
              <a:t>br.geocities.com </a:t>
            </a:r>
          </a:p>
        </p:txBody>
      </p:sp>
      <p:sp>
        <p:nvSpPr>
          <p:cNvPr id="9220" name="Rectangle 4"/>
          <p:cNvSpPr>
            <a:spLocks noChangeArrowheads="1"/>
          </p:cNvSpPr>
          <p:nvPr/>
        </p:nvSpPr>
        <p:spPr bwMode="auto">
          <a:xfrm>
            <a:off x="599607" y="4882538"/>
            <a:ext cx="6504456"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r>
              <a:rPr lang="en-GB" altLang="en-US" dirty="0">
                <a:latin typeface="+mn-lt"/>
                <a:cs typeface="Arial" charset="0"/>
              </a:rPr>
              <a:t>…</a:t>
            </a:r>
            <a:r>
              <a:rPr lang="en-GB" altLang="en-US" sz="2000" dirty="0">
                <a:latin typeface="+mn-lt"/>
                <a:cs typeface="Arial" charset="0"/>
              </a:rPr>
              <a:t>they would have been more of them – different species to contend with, bigger and and more fierce</a:t>
            </a:r>
          </a:p>
          <a:p>
            <a:pPr>
              <a:defRPr/>
            </a:pPr>
            <a:endParaRPr lang="en-GB" altLang="en-US" sz="2000" i="1" dirty="0">
              <a:latin typeface="Comic Sans MS" pitchFamily="66" charset="0"/>
              <a:cs typeface="Arial" charset="0"/>
            </a:endParaRPr>
          </a:p>
          <a:p>
            <a:pPr>
              <a:defRPr/>
            </a:pPr>
            <a:r>
              <a:rPr lang="en-GB" altLang="en-US" sz="2000" i="1" dirty="0" err="1">
                <a:latin typeface="+mn-lt"/>
                <a:cs typeface="Arial" charset="0"/>
              </a:rPr>
              <a:t>Megantereon</a:t>
            </a:r>
            <a:r>
              <a:rPr lang="en-GB" altLang="en-US" sz="2000" i="1" dirty="0">
                <a:latin typeface="+mn-lt"/>
                <a:cs typeface="Arial" charset="0"/>
              </a:rPr>
              <a:t> </a:t>
            </a:r>
            <a:r>
              <a:rPr lang="en-GB" altLang="en-US" sz="2000" i="1" dirty="0" err="1">
                <a:latin typeface="+mn-lt"/>
                <a:cs typeface="Arial" charset="0"/>
              </a:rPr>
              <a:t>cultridens</a:t>
            </a:r>
            <a:r>
              <a:rPr lang="en-GB" altLang="en-US" sz="2000" dirty="0">
                <a:latin typeface="+mn-lt"/>
                <a:cs typeface="Arial" charset="0"/>
              </a:rPr>
              <a:t> 1.6 </a:t>
            </a:r>
            <a:r>
              <a:rPr lang="en-GB" altLang="en-US" sz="2000" dirty="0" err="1" smtClean="0">
                <a:latin typeface="+mn-lt"/>
                <a:cs typeface="Arial" charset="0"/>
              </a:rPr>
              <a:t>mya</a:t>
            </a:r>
            <a:r>
              <a:rPr lang="en-GB" altLang="en-US" sz="2000" dirty="0" smtClean="0">
                <a:latin typeface="+mn-lt"/>
                <a:cs typeface="Arial" charset="0"/>
              </a:rPr>
              <a:t>……</a:t>
            </a:r>
            <a:endParaRPr lang="en-GB" altLang="en-US" sz="2000" dirty="0">
              <a:latin typeface="+mn-lt"/>
              <a:cs typeface="Arial" charset="0"/>
            </a:endParaRPr>
          </a:p>
        </p:txBody>
      </p:sp>
      <p:pic>
        <p:nvPicPr>
          <p:cNvPr id="80901" name="Picture 5" descr="BC_10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1400" y="3284538"/>
            <a:ext cx="3276600" cy="303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48167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C000"/>
                </a:solidFill>
              </a:rPr>
              <a:t>So what about the elephant butchery sites, were they cut marked?</a:t>
            </a:r>
            <a:endParaRPr lang="en-GB" dirty="0">
              <a:solidFill>
                <a:srgbClr val="FFC000"/>
              </a:solidFill>
            </a:endParaRPr>
          </a:p>
        </p:txBody>
      </p:sp>
      <p:sp>
        <p:nvSpPr>
          <p:cNvPr id="3" name="Content Placeholder 2"/>
          <p:cNvSpPr>
            <a:spLocks noGrp="1"/>
          </p:cNvSpPr>
          <p:nvPr>
            <p:ph idx="1"/>
          </p:nvPr>
        </p:nvSpPr>
        <p:spPr>
          <a:xfrm>
            <a:off x="474785" y="1819766"/>
            <a:ext cx="4519246" cy="4351338"/>
          </a:xfrm>
        </p:spPr>
        <p:txBody>
          <a:bodyPr/>
          <a:lstStyle/>
          <a:p>
            <a:r>
              <a:rPr lang="en-GB" dirty="0" smtClean="0"/>
              <a:t>Evidence is not conclusive</a:t>
            </a:r>
          </a:p>
          <a:p>
            <a:r>
              <a:rPr lang="en-GB" dirty="0" smtClean="0"/>
              <a:t>Elephants are found by water holes/areas</a:t>
            </a:r>
          </a:p>
          <a:p>
            <a:r>
              <a:rPr lang="en-GB" dirty="0" smtClean="0"/>
              <a:t>Debate over the nature of cut marks – can be long but shallow, 3D imaging, SEM, </a:t>
            </a:r>
            <a:endParaRPr lang="en-GB" dirty="0"/>
          </a:p>
        </p:txBody>
      </p:sp>
      <p:pic>
        <p:nvPicPr>
          <p:cNvPr id="2166" name="Picture 2165"/>
          <p:cNvPicPr>
            <a:picLocks noChangeAspect="1"/>
          </p:cNvPicPr>
          <p:nvPr/>
        </p:nvPicPr>
        <p:blipFill>
          <a:blip r:embed="rId3"/>
          <a:stretch>
            <a:fillRect/>
          </a:stretch>
        </p:blipFill>
        <p:spPr>
          <a:xfrm>
            <a:off x="5071333" y="1819766"/>
            <a:ext cx="6924305" cy="4616203"/>
          </a:xfrm>
          <a:prstGeom prst="rect">
            <a:avLst/>
          </a:prstGeom>
        </p:spPr>
      </p:pic>
      <p:pic>
        <p:nvPicPr>
          <p:cNvPr id="2168" name="Picture 2167"/>
          <p:cNvPicPr>
            <a:picLocks noChangeAspect="1"/>
          </p:cNvPicPr>
          <p:nvPr/>
        </p:nvPicPr>
        <p:blipFill>
          <a:blip r:embed="rId4"/>
          <a:stretch>
            <a:fillRect/>
          </a:stretch>
        </p:blipFill>
        <p:spPr>
          <a:xfrm>
            <a:off x="1254158" y="4565193"/>
            <a:ext cx="3141996" cy="2292808"/>
          </a:xfrm>
          <a:prstGeom prst="rect">
            <a:avLst/>
          </a:prstGeom>
        </p:spPr>
      </p:pic>
    </p:spTree>
    <p:extLst>
      <p:ext uri="{BB962C8B-B14F-4D97-AF65-F5344CB8AC3E}">
        <p14:creationId xmlns:p14="http://schemas.microsoft.com/office/powerpoint/2010/main" val="348873706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468844" y="7937"/>
            <a:ext cx="7723156" cy="4035972"/>
          </a:xfrm>
          <a:prstGeom prst="rect">
            <a:avLst/>
          </a:prstGeom>
        </p:spPr>
      </p:pic>
      <p:sp>
        <p:nvSpPr>
          <p:cNvPr id="5" name="AutoShape 2" descr="Elephants are sentient and conservation strategy should adapt, says  researcher - Africa Geographi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4"/>
          <a:stretch>
            <a:fillRect/>
          </a:stretch>
        </p:blipFill>
        <p:spPr>
          <a:xfrm>
            <a:off x="20158" y="599089"/>
            <a:ext cx="4448686" cy="5912069"/>
          </a:xfrm>
          <a:prstGeom prst="rect">
            <a:avLst/>
          </a:prstGeom>
        </p:spPr>
      </p:pic>
      <p:pic>
        <p:nvPicPr>
          <p:cNvPr id="6" name="Picture 5"/>
          <p:cNvPicPr>
            <a:picLocks noChangeAspect="1"/>
          </p:cNvPicPr>
          <p:nvPr/>
        </p:nvPicPr>
        <p:blipFill>
          <a:blip r:embed="rId5"/>
          <a:stretch>
            <a:fillRect/>
          </a:stretch>
        </p:blipFill>
        <p:spPr>
          <a:xfrm>
            <a:off x="5698555" y="4151855"/>
            <a:ext cx="4139128" cy="2359303"/>
          </a:xfrm>
          <a:prstGeom prst="rect">
            <a:avLst/>
          </a:prstGeom>
        </p:spPr>
      </p:pic>
    </p:spTree>
    <p:extLst>
      <p:ext uri="{BB962C8B-B14F-4D97-AF65-F5344CB8AC3E}">
        <p14:creationId xmlns:p14="http://schemas.microsoft.com/office/powerpoint/2010/main" val="23599380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24829" y="2872628"/>
            <a:ext cx="4103688" cy="345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899" name="AutoShape 2" descr="data:image/jpeg;base64,/9j/4AAQSkZJRgABAQAAAQABAAD/2wCEAAkGBxQTEhQUExQVFhUXFhgZGBcYGBgYFxocGBUYFhUcGBcYHCggGBwlHBcWITEhJSkrLi4uFx8zODMsNygtLisBCgoKDg0OGxAQGy8kHyQsLCwsLCwsLCwsLCwsLywsLCwsLCwsLCwsLCwsLCwsLCwsLCwsLCwsLCwsLCwsLCwsLP/AABEIANMA7wMBIgACEQEDEQH/xAAcAAACAgMBAQAAAAAAAAAAAAAFBgMEAAIHAQj/xABKEAABAgQDBAQKBQoGAQUAAAABAhEAAwQhBRIxBkFRYSJxgZEHEyMycqGxssHwFDNC0dIVQ1JTVJKT0+HxFhckNGKzcyVEVYOi/8QAGQEAAwEBAQAAAAAAAAAAAAAAAAMEAgEF/8QAKxEAAgEDAwIFBAMBAAAAAAAAAAECAwQREiExM0EUUVKhsSMyYdEiQoET/9oADAMBAAIRAxEAPwDqO1+GSZ6JaZ8qVMSFkjxrlKTlN+iRdrdsL6thKLpAUVGpSW6ISt7s2qhxhm2m8xHpfCBQxJWZSmS6spNj9gunfyENjHKEylhgVWx1GA5w+mZ281W8kB+na4N+UbnYmk/+Opv3TxA/T4kQUn1ylpylm5PxdtW3xIrFZha4sQdOAb1743pZjX+QQnYmj34fSgWuxa+hsu/ZGw2Houk9DSAJJDlKmLKyk+foDvgmcQUwDJYFJAY2ylxv5nvjJmIqIUCE3fcX6Ssxa/G8c0s7r/IHXsbRggfk+mLlgyVX/wD3azG8Z/gyjv8A+n01g5sdOPn3F9YLnEF9DQZNO5t54bhG35SV0gyWVrroQzO7tHdLOa/yDJewtHvoaUF2bKonzSp7L5GIU7F0hAP5OpmIfzVcHv07dsGhianJZDlWbQ65cvHgT3x4nE1htLBvtbtNDHNLO615gZexlGMo/J9KSrQAKJsWv04kVsRR5c30ClOrjKqzAF3zsQxGkEjXrzJVZ0uxbiSSCNGue+PU15AyhKAGUGY/aAB38o7pZzX+QbM2Hog7UNKWUUnoLDMkKJLrsGIgdjez+H0wUV0FMrKQOihRJcPYFe4OeoGGZWJrL2T0iXsbukJO/gB3QMxanFQoKmc7BsrlOR2INwNI7GO+4SntswLUYThyVS0/QKc+MCiCELIASAST0uY0j1OFYWcrUdL0iQOhMdwQkuMzhiQL8YvKwhBShOaYyEKQnpAFlAA3Ad2AY8o9k4QhBBSVggq0IuFkFSSGZiQ/KGaYGNcwZOw/DBLVMTQ0ywnK4Shb9IslnVoX10jb8m4WxejpQQWIyTHBYkhs1yADpwi+nBZYlqljMEnLplcZTmSHy3vxcxsrCUF7rcrUt3DgqTlU1tCC0GmAa5g1dBhId6Skt/wmH7Obcq9i/VEs3B8NSUg0NP0h0T4uYUmxV5wUzsCW1iwcCl3YrAvYEMHl+Ks4/QDRJPwzMZZzkCWGDAZz0Sm6+Be4bdBogGuYPk4bhSiAmkpSVMB0Jl3GYaq3hz2R6cMwu/8Ao6WxI+rmapISRrq6kjtEXZGCy0lJCl9EoIuPzaChO7go98YrB0qVNK7+MUk2cZcrMbvckAncWEGiAa5lP8l4Xb/R0twVDoTGIAJLHNqADbW0eyMJwxZATR0pJDhkTObXzMNDrwi0rBJbu63YgMU2dBQWGVg4UbCz3iWXhSAtC+kVS0hKXbQJKQ5Ac2OmnKDTANcwerC8LDvR0oYsRkmO7FWmZyGSS+jAxtKwfDFKCU0dKSdBkXwCiLq1YgtqI3qNn0kdBRuQVZuk7JWBu/5nV3bti1S4WlBSokqUHPAZ1JCVqCRoSBppeDRANcyP/DFB+wU37qvxxn+GKD9gpv3VfjgnGRjSjuuXmDP8MUH7BTfuq/HFim2Rw9SJhNDTOkJboq3qYv0otxdofq53Uj3xGZpKJqEm5FzbSeUS5ZDedv6jzhNXiyxuT3H74btuvq5fpn3TCNNTHmVbipCWIvY9i3taVSGqS3/0n/LS/wBFPr++NRjq/wBFHr++KRTFOeGNteeh5RjxdXz+BvgaHp93+wyvHVjVKfX98TJxZZ3J7j98LBWFaP17u2PVqWjQAgagO/XHfFVvV8HPBUPT7v8AY1jEVM/R7j+KMTiSiHGXqyn8UKxxZQ0AFonkYmlZY2tr8iOeJrer4DwVD0+7GSTXqP6IfSx/FGyq1QUA6b72NuvpQqrrFSjZlA3ZyD2bo2OMJLW42JHbfXnB4mt6vgPBUPT7sZJuILBy9AltGI01a8U147MGqE+v74HJxNJS2bMLM6XI5Zt4iKunpynXTR7Hs3QK6refwHgqHp92X5u06g3RRz1tfrj3/E5cdFLHU3s/J77oWDdTC1j3NveIJdgU7neN+Jq+fwd8Fb+n3Y1r2qUG6KNCTcvbhGlNtapZYIT3mFclwovuNuL/ACLco2o5QHSJASO++5t7QeJq+fwc8HQ9PuxrO0szdLSe0xNJ2hUpIUyQ5AIL2JLcYVTMGYk9W99PbEQmB5d2S5IP38IPE1fV8B4Kh6fd/se5WJKIJOQdh7PtQOxLakyiyUpWbWYjV97mB1LWhRDnc46za/qtC5ilU5uXNlWHAm3U3tjkbis3z8HJWdCKzp93+xwq9rShIISlRO64HNi9+6N6bakqDlKBdhqXfTeLxzaprCVu/Z1Xgnh1QUgO2ZTMTuAGg4Px6obKrVS5+BcKFvJ4UfdnRxiqt+UWJNjYbvtb4jp8YUpIOUBw7MdN32oUMUrspSkqdRAMwgM4OoA3BrBuJiemxR3NmJypSLkB9W6mEK8RW8/garO3f9fd/sc5dWsh+j3H8UTy1qP2k/un8UBKOpzW0AseL3i/InaQp3ddf2+DXgaHp92FpdOo/bT+4fxxMMPV+sT+4fxxFTzNIIJXCvHV/V7L9C5WNHtH5Kv5OX+sT+4fxxZp6YolznUC4Rokj7Y/5GJgqN1/VTepPviHUburOajJ7f4IqW9OEW0tyPbceTl+mfdMJxlvDptl9XL9M+6YUTGLnqMrtX9NFGahoqVBA+bQQng/N4Gzqd9TYwpFAPxNIbMxHFrD+0UTXq6OW4bUuW6zbhFyqpVBwFEhm6V+q7RQUCo9EXtaxJO/SxAhsTLybKmpcuVc20fu+MeS1puwJ6va1267QPVUB7nQl21Lco8E0q0O/g3eWuNI3pFuqXJuIdEJdXU7j+8aSS5cBRA5sO0REtKQCokPyFvY0erUMrBKnPEEnkAmO6TOtsshZBfTiGtFnxhUAAH5EQOlpB/SfnY+swUpJYBBuLX7RwjDGQbZJTU5JHrHD7wYuS8ICjcbnB7YtUdIosYNU9LvLg90LlI2AfyUlmygXB4j+x4c4jn4Q7MlgNG059UOaaVJtdza+sWKWkF0sW1+e2M6jmcCEvBwzBw9zbqFvneYq4jh6gpIAB3Xu4SCbA6Ex0qdQBw43f3irWYKlTqA6QuN3An2mNKeDmpHKpy1JdJDMdOoH74EVi75uZ72EdH2hwYuOi/nF/ZCNiFAUOoXvcc2dw8PpSWTFVOUQGqWUkHQk62fu4RbNaRlPAAD4b4qrl9Jzz9nxiKUyn6VhwF4qaTIVJx4CKFqJJU5KnO/55QXpFeLKVK1JfL9m3mu1+NuUAZE4ZnB5C7MGb484mpllRF98KnEfSqYY5USycoKjcknd6uu3fB+RMS9jaEzDZwCrl2Dskdep+yIPUmIpIGUcdxNgOUSTiX5yM9NOf5tBORMhepJrJBL8gba72MFKVRId2+eqJpIAwhUTk+SmdSffEUJKoupPkpvUn3xDbXqokuVimzzbc+Tl+mfdMJ+eG3bw+Tl+mfdMJUxcPuF9RnbTpImWuBOITg1jrwvE0+tAs7HqgVWrUA9zd3sx7NO2FJFOCjOWBxLbjd4qzahyzswuxDdlognElRtf1RRnyVAu6Ug3ubt2RRCOSarUx2J1KANnHFjbuPtiWShk5hbR3vryOp0PaIgTKDBy76bh69TGVFXqNw9dj3nS+54bjsT6jZVc5sCQCwcsHvu0sI8NYsnKS/IH7tTaKC5qlC4IA4ctwbeTbh0YtU7KslOUA6g3PWW+4RpxSRlTbZZpCSr+sOGD0OhO/dpAvCqBr90NlEWABiSpLPBdTi0twnTSQ2jdTiLsiRv+EU5CuvSLsifE4xk6ZAIa3VE9PJI0ZvgYr+PuLWi5KnDg24/JjURM8lnK4v3iI5suzcbRKhQIs8bEhuqGNbE+WUa2SFJY3cQl4xhIJIZifjpD1P3cYC10gk3vYNC28Mpp8HH8Vw5SMzp36dfA74AmSlL9Eg2LBXW2ocaiOtYxQhSWVoR/UH54xzPHqEy5qh+lp1xbQqZ2ZPcU8fyRVSsEPZwLsBoOrfcP/Qx5KqSQyX5xSTOYjc3CLkqpG5Ici2jdj6RQ0TRkX0yGAGa51vx3n74ZMHNh0xpckWAhMRUudWPN/ZBSmKzZIJfS7G/bCKkHjcso1Ensh6kVqZhCQokDhYFvhDDSznHD53wm7PyUpsslJ0LtduZ0hskBtPh7YhqJFgUlrgjIU8qb1J98QHlqgnRnyc7qT74jtt1UIul9Jku3n1Uv0z7phHUpv7Q87dfVy/TPumEabD7jqMzadNFeaHgPiKUoS/DcXvBOfMCQ8K1fVFaukW4JAYt17oxCOWPnLSskAmPdgO++pN/nXvjz30BJLAtc+jwtGqqlV72O6zX9giiqaUBSl23MdSTokNoLH1xXGJ505tlqsq0hJUpQKrBJ0voWA1Ydj+oRJmqUSX6IZ2YW1Z9WLRrUocjMLfZHI5ToOVo0q5+VISAxUXPG2msNSESlnkIialagHKSkcC1tXIPwfXW0MGG0jAFTKHEOfWfjClhkkuVEb94N+MMtBPO4WhdVbYRRbtZyxooC+kGJM+wG+F+lnFIfW+/4xYl4moKGROY72v3RG45PQSyNdPJWeXX90SypUwv5uvFoWzi03KGlr14erSCdBjgNiCk8CDC3Fo7hhiWlQJCgRz1HYYIyZZI3t1j4xQlV9vOIHV2b4soqEmzkvwLxlC5Jl12AuzcWjdMw8R3f1ikgJLnxZPV/eN0VTEASlX5NGxTiWwtwH+bRFUSnjdU1y2QhgY8lXdxujkl2MrbcAYjRuluXdHPtrsPbs3+2OrVcuz98KG1FHmSVM+sFOTix/3Rwcbq2SS4fdwLk2v86xWlgKsCeJdn4dsE8XoDmd2vvfsihLl5VMRc6ffHqxeUeVKLT3LVEs2SDpvJsIdNnqYrOUuU6k/pcOwQr4ZSB3ULcPn5MdIwFBCH0f2bhEtxPsj0LSGFll+TIy6WbS1+14ty1R48Rk3tELeSsupVBPDleTndSPfEBELgvhKvJzvRR74hlsvqoRddJl/bkeTl+mfdMItQYetuPq5fpn3TCLUJcQ646jMWnTQt4hMUsnL5os/PeBzipUUOVDq1Labuvjxg8KZIPVuiCukggciIwpFLinyAZlIAAdHtbVtN/KA9R0yUDUKzcgAG1GuvbDHiQypfiLnVn4Qizq0jMl95Zt3IneO+KqOXuQ3WmOEi1UrWQpSE2HRzZb3s7/ZAD6NciBSZxA4to72cuTr8vE1QrzG6Vs13LPb4CN5FOMudRHJItx1tyNh/ejgge5boZ4KTZi2vz1wTwuoe5uOP9IXvGWU2h/pp3xJhtZkVcxmUco3CeGjpeFqSTc7rXaClRVJlgN6reyEbDMQzKA7LQxz5SlIDcPnqiKcMPc9WnNSWSWZjJG8xWTtIEnpEGBlVhC3bx0p9wK79VhaAGIyFyVMsMe8EcjvhsaUWKqV3HsdOoMdSsM7A8d8EZNUprGz2I+7dHLMIxEpIEOtLiJMs2Y7oTUpaR1OoprKGL6cpJcrLdceHaVOZswf7oVqqvU3y8UZVMqaeiHJjKprubwu50Wl2jD+cOEHKKrCw4Mc5ptnahLGx5Ah/bBPCsQyqKFOlXA2I7DGJRxwZlTjJbDvUS80BMSpeiRBClqejcuYqV8x0nlC2zMU1scsx2kGZXVZuMLEvDJkyeyLJdyrgNGfjyh2x5I8YOu8V8MkpRmVZ/bFcKjihVSipyPUbOSkJBzKzam9oPYUsBIBL8e+0KFfWTFLcHowxbNl9eDwueWstj4JJbDFfqEY0btHrROMNWgtgvmT/AEUe/ApoK4L5k/0Ue/D7bqInuukwntyPJy/TPumEpYh321Hk5fpn3TCYtMbueozFp0kUlIirOlA/L+qCE0RCBCkysA4kACFKFhZu645t7Y5jMLk7rluQcmOo7RJCZUxT6JUe1o5Q8W2vDPOveUi4hQJDgeaBc5QwAANzvZ+2NpQcXuVMBbQMWN90VpEzpAnd8Aw+ESSVm6ibkKSP3NPWB2xTghNagm/M7tOFuVogj1SnjyO4ALbPzWmM/wB0Nu0ip0uUnK6UKYZw2/mPm8IVJOyqB74fsEx5SeibpNmIzBuYNoRVTT1YLLd5i4ZwKEiZ4taxNlmaFJIFyCCzpUlW5j8YKUpUtCpU3pZVEIU7i3A7wYeqWTSzLGVKB5ApHcFMO6CFRhUgywEgJbcmzMX43u8LddeQ2Nq093scnpZRCu2HPBiSm4iEYITOWyejuLMIc8G2fLB4zWqpjaFL/mnkE1KUiUSoaboU67HJktBTJSy1O6tSBvA7xD7tPS5EgLHRe7QtCmplhKVZ+iSUlwDfUaRim49zc4ylH+LF7CdophQnIub48K/SdBQxJJBFiG4s0dBwetNfLyzUlE2WAQsAuxDgktpy5RQosMpEFwgKLv0lMO3KBeGiiqE2yhIZmSmw4Od6m3RyrUi+EYpU5w5eSvQT1JBSs9JNv6xZEwnU2Zu+Mn0OZeZ2tfq4xkyTlDRNsPyKOOIaYOWsVVnMghtbiL+0YGYcx90LdbOUltbQ+KyYckt2HafDBljbZ5BTNyncSIr4NiOe28QQmJyTkqAspn6xGZZ4ZvIxmPTGqRGzQg6ZBTBfMn+ij34FtBXBh5Of6KPfEPt+oie56TCu2h8mj0j7sJqocNtz5OX6Z90wmKMaueozlp0kakRBMTFho1WISVCZt5VeLkZRrMOUdTOr1e2Obx0Lwk0pMqXM/QWx6lD7wO+Oex6VtjQeVeN/9Nz0GJFTHSlPB+0k69zDsiMCMMPJTAIMU+FJIYm5DgwJPq3QawueFACwIjMmzUMZ3K68FUFMT89fd3xfo5S0WIJaGLDabOA5FtIP0uDgi4f0biJ5VsbMuhbd8gDC5ExZfTqDQzYfSKA69Xv3H7o9p6DKd4Ht7INSOwAb/uiWc8lq2RpJkEgW0tzhmw6nOXQvFXCgjQd8HcwSw7YUt9xNWeNkBqrDc6FImdIK4/DgY5ntJs7NpyVIdSNxG7rjsZL3ijXS0kMpLvaNxloOQqvhnG6ScSwIhloJKeirMrs179YNVWzCHdAyngRaJqTDwj7LW6+4R2c0+B+pYL2GIBDqsNw3nmYytRqY3QreNWuTFSuqWHZCOWZ7iTj7+MbiDAqsw4rRm16L84MbQpdSTvaKCFEoITz7ooi8bmWs8gDCZ+SYI6BMAWhNmIYwGw3ZlJaZMNv0R8YIVtUAtMsN86R2pJSeUEVtjyDaFxJFNC4mC4nwNJoLYOehP9FHviAhXBfAlOif6KPfhtv1ET3PSYW22+rl+mfdMJpEOW2x8nL9M+6YS1Kjdx1GctOkjcRpMMY8arMIwUgfHKQTpS5at4bt1Hrjj06UUqKVBlAsRzGsdtWi8Ju12zKpivHSQCr7adH4Ec4st6ijsyW7pOa1LlCHwjeWl9z+ztiSfQzUPmlrDaukt36RAX5xdk8xprk9Wd0TUROYZdYgaPZayC4gODvhc4pF4aMHxewAtHPMMxUCytfVDBQ1mmXUq3b4jq0z0qFVNYHKfWgC+sQ1VbMCHlh4lpaElDTFa7hcjrMW6fB1JSyVEg7t8S5SK8itI2sqZRdGWxuCDu3WMO07a8/R/GoSCvKCEnR1ceQeFWo2cJUWcF94hrwHZ5IQy9GGrXjc9G2DklHlnmB49V1AdSEJbVnA9ZMH11LIDm/qi5TUaEpCUgACKs+jUpRdgN0Kn5oxrjJ8YRCurB115RTmVDXu0VK6XNkkv0k7iNYryK0LcEuI5g3jyCed/n4RRqABYnWPROALcoqVU7fAkGQFtCohQbWzRVoFBySeNvntj3G57mBiZ39baw1cHO4yVeLBmS3VAvCJJXMMxWgPr3d0UaSmXMV0QQneo/DjDRTyglIA0jj2NLHYmSq8ThUVgY3C4WdJs8G9nT0Kj0Ue/C+ZkHdmVOio9GX78Ot+ohF10mG9uvq5fpn3TCUTDpt39XL9M+6YSVGO3PUM2nTRs8eKMaZo8K4RgqNDGZY9aNzHcgBcVpsySOuELaqRlUg20Nm6m+MdMnAG5LctIRNsJYUgqT9hQ04EEG/aDFFCWJInuo5psT4yMjI9E8kwQe2arsisxuRo/BoBolk6N2kD2mJ1slQYgjiN8ZksrB2MtLydQw3GSeDQ4YVWAgXjj+HziDZmYc4csKryLnSPPq0ccHrUqmtD+lQLvf53QQpagaQpyq7MHeMGJlJ5+2J8M2452HkVIsIhnT7sDCrS41mUxLP3ReNYVD+sEmzCpJMtVszPmSC5A04v/aEzF6cyznl6bxwhkTMZRVvLb+ERYmhJDnfqI5F4YzOOBQk4qSDe8YivJ1MUcSSELOUhibdukV01Q7Yowuwal3J8TAcOXcxZw+WAefGA8ybmUNbCCVFOSEsxfURxrCCDy2HEARKFRRRUWGkTImPCzRMVx6FRFmjAYAJCuGDZM9Gp9GX78LClQxbHK6NT6Mv/ALIdQ+9CLrpMZNvPq5fpn3TCMow77fnyUv0z7phCK4LhfUZm06SNiuPCYhMyI11HV1QnBSWTPA3jviqjEwokOA2rn2QBxKu8WTnKQLsHDMYVq7HOl5In4f1hsKLlwKq1o0+R0xSsCRmJR2qhcxfEpeUixdJFt7hievdCtUVSll1GIYqhbpckVS7clhIyMjIyKSMwRKpQe7tuA3d8RRkAFukqyksNIM0ePlLeyF5K2BHH5b54R4xF2jEop8m4zlHge6LaIjfaL/5bSWJN45wieoaGJkVi+PqhToRKI3clydLo8VS+toNScYlsXVHIk1cxtdOUYidPWHClZeVvZC3bJ9x3jF5HWqjaSUi6lcGG/ugbU4+paczFKT5r/aG/qEAdkdm/GeUmvlFyTqe+CuNhK5iWDJG7kLCFOEIvA6MpNZxgF104qL8bxUCotVxbN6oGCbvhkFlCKksM1qKtSF2HZ2xLIxLMeY3PeIpYcudxe8VJ8pOYX/pDdMXsxKqzjumN9LWJU17tF1FSLwloBTYaxdRiDMku8IlR8i2Fyn92w3JmWj3xsBpVelniX6SCITpKVh8BFc+GXYeY4qh/wlf9hhHM6HHweqcVfoSv+ww2iv5oRdr6Mht8IZ8lK9M+6Y57PmgamH7wlLCZMon9YfdMcW2g2jCHCbqOg3DmT8I7Wi5VMITbTUaOWW8Wx5Er7QOvRGsLGIbULXZKWHO5gHPnFaipRcnWI4ohQjHkmqXU5PbZG82aVF1EkxpGRkPJjIyMjIAMjIyMgAyMjIyADIuSqbMgl7jdyinFmjqig8o4wMRQrOifWItS8Jn6eKL66j4mDeHV8si6U9oEHJNZLOiUvo7X6oRKpJdiinQjLuKKMDqZgtLIALFiDvANgXOkPWE7HiWhIK1AKR08wbXUJA07Yko8SIDJt1BvZFteIEjnzhFSrJ7FlO2jDcvTSlIEtAypA09rwrYzVhK25QTVXBIdwS3t3desKOLT9HLu5B4ggEfGM04Ze52tPSsGlRV/cIiTLcAns7IhloKiPVx+bxbmoa0U7LZEeXLdkYFrW+HCPBJc35fdEtOHCuYt3gn1PE8iXcnd8tHHLAKOTRmDMLdsQVCbORE02o3C7OSfVEc5LyyeItxsfZHF+Tr/AAV6WqazwUp6jNqXhfulQsQDv4W3xbkTCkp5kxqcEwpVnFh0K5w8eDZTis9CV/2GECTMEPfgxNqz0JX/AGGE01iaK7iopUWGvDjXeKpJJJ1nENx8mot6o+d6qeVqKjqY+i/DXs7U1tNTopZfjFJn5iM6EW8WpOsxQBuRYRyE+CvFv2M/xqf+bFiik8nl624qPZCbGQ4jwW4rb/Sa6eWp72e3lb2B7o9HgsxY6UZ/jU/82NGRNjIcj4K8W/Yz/Gp/5sYPBXi37Gf41P8AzYAE2MhxT4LMVNxSOOU6nOlj+djb/KrFv2M/xqf+bAAmRkOP+VuK6fRLu311Pqzt9bq14xPgsxYhxSOOInU55frYAE6Mhwl+C7FVB00jjiJ9MR6psbJ8FmLHSkJ/+6n/AJsACbGQ5f5V4tp9EL/+an/m8xHivBbiwZ6RnLB51Pc6sPK3gAU6eaUl4YaacCLGLn+V2Kv/ALS7/rqd9H/W8LxZpPBxiyW/0hynRp1Pfg3lYxJZNRlhnlFUHefnWLyJ7kDiWHq++L0vYHEQx+iKdv1sjr/WdYjyfsRibf7Qh8oczafV8o/O77d4iZ0m2Wxr4XIuYviAAYcBfmFD4P6ooPmZRvYdbteGNfg3xNSsxo1BtB42n13n62Jk+DrE3/2ihb9bI/mQ5R0rCEOep5bAFLKix4snMYZKfwf4gP8A2x/iSf5kWZmwtewApy//AJJX47wiWrPBRHRp3aEaUWtxI+MXJvRQWZ8r/wB4YVeD7EHYUx4nykm3D84/GLSNg69QUFUyg7N5STuFhaZyEall74Fxcd1kTqaUySBqrR+u/siGqQ4Otj8/POGqXsHiTv8ARrDf42R/M4X7TGL2BxNwfopbefGSLBi/52NJPOTDlHGBNXKLNex7dIcfBJQyaqrmInykTEinWoJWkKSFCbKS4B0IBI7Yg/y/xM5mpCb/AK2ns24+V6oavBhshW0dVNmzqYoSqQtA6cogq8ZLUAci1EOEm7boYhTYzKwqhSVD6DJGVaUKLIIGcHLdL3cAEahwb2cjQ0VOmnXMkSUSisJCgkAF0rYgkasXiJFBPMxUxUpClHJpOypGTPlLCVdXTV0jwHCCPi1JplJMvxeUJAAVmHnj7RAJO/SOKE1Uztp98nXODp43yW8ckJWlOYPlWlYuR0kl0m2vVpAlOESWQMjgJUwJUQLzTo7arV38hGRkNEm9Fg8npnJdRlgnMp/JrGRr9EjOq4Z3vA+swyV4xJyXXMCFFzdN7a20F9Y9jIALa8FkOOg1k6KWN0vgY2lYNJdfQ85BB6SrgTARd+KE9faYyMgAkThkrPLOXTxbdJVsiiUte2p63vFPBcNliZOUAQpM0BJzKcD6KlfG/SUq/MjS0ZGQAV9n6dKZaJgDLEwsd/nrl7/+Nueut4vHBZPROTckWUsaCWBoefs4CMjIANabBZJI6JsX89Y1UkF+lfXfob6xIvCZJQHQPNCdToRMca/8j1PGRkAEIwmT+jq485TNrYOwvwi2MIkujofminzlaKlzEkC9rW5boyMgAhOESUKUEobzTqo+YHQ7m4fcdd8D5eGyvpCJWXyYplEJc2Pj1FwXcF1Eu/DgGyMgALT8IklQBRYGYfOVvm5yNdCQLaWbSNZ2CSBKQgI6LmxUo+cUE3Jd3Qm+uo0JjIyAD2nwmUCTluxN1KN/JK3niBblGTcGkgIIQXQkhPSWWBWonVV/OVrxjIyACBWDycyTk/NJT5yrJEoAAXtbhxiX8jyXCsgfMDcqIuuYo2JbUm3C2kZGQAS0VEjxMoZbeLTx4lXtJ743o6dPjVW0ytc73J3xkZHDpOqjRq12O8/aDGz8zGi6JAcN6zz58zGRkAFhVIgkuD5x3q+0pJLXteBciQkyUki+ceuYlJfjaPYyAAlR06UrBAvpv4H5eJsZ+pX2e8IyMjpw/9k=">
            <a:hlinkClick r:id="rId4"/>
          </p:cNvPr>
          <p:cNvSpPr>
            <a:spLocks noChangeAspect="1" noChangeArrowheads="1"/>
          </p:cNvSpPr>
          <p:nvPr/>
        </p:nvSpPr>
        <p:spPr bwMode="auto">
          <a:xfrm>
            <a:off x="2711451" y="817563"/>
            <a:ext cx="4581525"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cs typeface="Arial" panose="020B060402020202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cs typeface="Arial" panose="020B060402020202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cs typeface="Arial" panose="020B060402020202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cs typeface="Arial" panose="020B0604020202020204" pitchFamily="34" charset="0"/>
              </a:defRPr>
            </a:lvl9pPr>
          </a:lstStyle>
          <a:p>
            <a:pPr eaLnBrk="1" hangingPunct="1">
              <a:spcBef>
                <a:spcPct val="0"/>
              </a:spcBef>
              <a:buClrTx/>
              <a:buSzTx/>
              <a:buFontTx/>
              <a:buNone/>
            </a:pPr>
            <a:endParaRPr lang="en-US" altLang="en-US" sz="1800"/>
          </a:p>
        </p:txBody>
      </p:sp>
      <p:pic>
        <p:nvPicPr>
          <p:cNvPr id="80900"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28517" y="1849939"/>
            <a:ext cx="4912374" cy="4334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p:cNvSpPr>
            <a:spLocks noGrp="1"/>
          </p:cNvSpPr>
          <p:nvPr>
            <p:ph type="title" idx="4294967295"/>
          </p:nvPr>
        </p:nvSpPr>
        <p:spPr>
          <a:xfrm>
            <a:off x="316291" y="523392"/>
            <a:ext cx="8675688" cy="1371600"/>
          </a:xfrm>
        </p:spPr>
        <p:txBody>
          <a:bodyPr>
            <a:normAutofit fontScale="90000"/>
          </a:bodyPr>
          <a:lstStyle/>
          <a:p>
            <a:pPr>
              <a:defRPr/>
            </a:pPr>
            <a:r>
              <a:rPr lang="en-GB" sz="3600" dirty="0"/>
              <a:t>…. eat meat? More likely eaten!</a:t>
            </a:r>
            <a:br>
              <a:rPr lang="en-GB" sz="3600" dirty="0"/>
            </a:br>
            <a:r>
              <a:rPr lang="en-GB" sz="3600" dirty="0"/>
              <a:t/>
            </a:r>
            <a:br>
              <a:rPr lang="en-GB" sz="3600" dirty="0"/>
            </a:br>
            <a:r>
              <a:rPr lang="en-GB" sz="3600" dirty="0" err="1"/>
              <a:t>Dikika</a:t>
            </a:r>
            <a:r>
              <a:rPr lang="en-GB" sz="3600" dirty="0"/>
              <a:t> Baby, ‘</a:t>
            </a:r>
            <a:r>
              <a:rPr lang="en-GB" sz="3600" dirty="0" err="1"/>
              <a:t>Selam</a:t>
            </a:r>
            <a:r>
              <a:rPr lang="en-GB" sz="3600" dirty="0"/>
              <a:t>’  3.3 </a:t>
            </a:r>
            <a:r>
              <a:rPr lang="en-GB" sz="3600" dirty="0" err="1"/>
              <a:t>mya</a:t>
            </a:r>
            <a:r>
              <a:rPr lang="en-GB" sz="3600" dirty="0"/>
              <a:t> </a:t>
            </a:r>
            <a:br>
              <a:rPr lang="en-GB" sz="3600" dirty="0"/>
            </a:br>
            <a:r>
              <a:rPr lang="en-GB" sz="3600" dirty="0" smtClean="0"/>
              <a:t>we know butchery is going on?</a:t>
            </a:r>
            <a:endParaRPr lang="en-GB" sz="3600" dirty="0"/>
          </a:p>
        </p:txBody>
      </p:sp>
    </p:spTree>
    <p:extLst>
      <p:ext uri="{BB962C8B-B14F-4D97-AF65-F5344CB8AC3E}">
        <p14:creationId xmlns:p14="http://schemas.microsoft.com/office/powerpoint/2010/main" val="25252844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4F5AAF78"/>
          <p:cNvPicPr>
            <a:picLocks noChangeAspect="1" noChangeArrowheads="1"/>
          </p:cNvPicPr>
          <p:nvPr/>
        </p:nvPicPr>
        <p:blipFill>
          <a:blip r:embed="rId3">
            <a:extLst>
              <a:ext uri="{28A0092B-C50C-407E-A947-70E740481C1C}">
                <a14:useLocalDpi xmlns:a14="http://schemas.microsoft.com/office/drawing/2010/main" val="0"/>
              </a:ext>
            </a:extLst>
          </a:blip>
          <a:srcRect l="12090" t="739" r="1051" b="13287"/>
          <a:stretch>
            <a:fillRect/>
          </a:stretch>
        </p:blipFill>
        <p:spPr bwMode="auto">
          <a:xfrm>
            <a:off x="5519738" y="836614"/>
            <a:ext cx="3763962" cy="531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7" name="AutoShape 3"/>
          <p:cNvSpPr>
            <a:spLocks noChangeArrowheads="1"/>
          </p:cNvSpPr>
          <p:nvPr/>
        </p:nvSpPr>
        <p:spPr bwMode="auto">
          <a:xfrm>
            <a:off x="3216276" y="836614"/>
            <a:ext cx="485775" cy="1730375"/>
          </a:xfrm>
          <a:prstGeom prst="downArrow">
            <a:avLst>
              <a:gd name="adj1" fmla="val 50000"/>
              <a:gd name="adj2" fmla="val 89052"/>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en-US" altLang="en-US" sz="1800">
              <a:latin typeface="Tahoma" panose="020B0604030504040204" pitchFamily="34" charset="0"/>
            </a:endParaRPr>
          </a:p>
        </p:txBody>
      </p:sp>
      <p:sp>
        <p:nvSpPr>
          <p:cNvPr id="82948" name="AutoShape 4"/>
          <p:cNvSpPr>
            <a:spLocks noChangeArrowheads="1"/>
          </p:cNvSpPr>
          <p:nvPr/>
        </p:nvSpPr>
        <p:spPr bwMode="auto">
          <a:xfrm>
            <a:off x="5375276" y="2205039"/>
            <a:ext cx="976313" cy="485775"/>
          </a:xfrm>
          <a:prstGeom prst="rightArrow">
            <a:avLst>
              <a:gd name="adj1" fmla="val 50000"/>
              <a:gd name="adj2" fmla="val 50245"/>
            </a:avLst>
          </a:prstGeom>
          <a:solidFill>
            <a:schemeClr val="tx2"/>
          </a:solidFill>
          <a:ln w="9525" algn="ctr">
            <a:solidFill>
              <a:schemeClr val="bg2"/>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Tahoma" panose="020B0604030504040204" pitchFamily="34" charset="0"/>
            </a:endParaRPr>
          </a:p>
        </p:txBody>
      </p:sp>
      <p:sp>
        <p:nvSpPr>
          <p:cNvPr id="82949" name="AutoShape 5"/>
          <p:cNvSpPr>
            <a:spLocks noChangeArrowheads="1"/>
          </p:cNvSpPr>
          <p:nvPr/>
        </p:nvSpPr>
        <p:spPr bwMode="auto">
          <a:xfrm>
            <a:off x="6672264" y="1125538"/>
            <a:ext cx="485775" cy="976312"/>
          </a:xfrm>
          <a:prstGeom prst="downArrow">
            <a:avLst>
              <a:gd name="adj1" fmla="val 50000"/>
              <a:gd name="adj2" fmla="val 50245"/>
            </a:avLst>
          </a:prstGeom>
          <a:solidFill>
            <a:schemeClr val="tx2"/>
          </a:solidFill>
          <a:ln w="9525" algn="ctr">
            <a:solidFill>
              <a:schemeClr val="bg2"/>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Tahoma" panose="020B0604030504040204" pitchFamily="34" charset="0"/>
            </a:endParaRPr>
          </a:p>
        </p:txBody>
      </p:sp>
      <p:sp>
        <p:nvSpPr>
          <p:cNvPr id="82950" name="TextBox 5"/>
          <p:cNvSpPr txBox="1">
            <a:spLocks noChangeArrowheads="1"/>
          </p:cNvSpPr>
          <p:nvPr/>
        </p:nvSpPr>
        <p:spPr bwMode="auto">
          <a:xfrm>
            <a:off x="1694656" y="1460463"/>
            <a:ext cx="3529013"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dirty="0">
                <a:latin typeface="Tahoma" panose="020B0604030504040204" pitchFamily="34" charset="0"/>
              </a:rPr>
              <a:t>OH 7, Jonny’s Child, shows signs of </a:t>
            </a:r>
            <a:r>
              <a:rPr lang="en-GB" altLang="en-US" sz="2400" dirty="0" smtClean="0">
                <a:latin typeface="Tahoma" panose="020B0604030504040204" pitchFamily="34" charset="0"/>
              </a:rPr>
              <a:t>predation as did many of the early hominins</a:t>
            </a:r>
          </a:p>
          <a:p>
            <a:pPr eaLnBrk="1" hangingPunct="1">
              <a:spcBef>
                <a:spcPct val="0"/>
              </a:spcBef>
              <a:buFontTx/>
              <a:buNone/>
            </a:pPr>
            <a:endParaRPr lang="en-GB" altLang="en-US" sz="2400" dirty="0">
              <a:latin typeface="Tahoma" panose="020B0604030504040204" pitchFamily="34" charset="0"/>
            </a:endParaRPr>
          </a:p>
          <a:p>
            <a:pPr eaLnBrk="1" hangingPunct="1">
              <a:spcBef>
                <a:spcPct val="0"/>
              </a:spcBef>
              <a:buFontTx/>
              <a:buNone/>
            </a:pPr>
            <a:r>
              <a:rPr lang="en-GB" altLang="en-US" sz="2400" dirty="0" smtClean="0">
                <a:latin typeface="Tahoma" panose="020B0604030504040204" pitchFamily="34" charset="0"/>
              </a:rPr>
              <a:t>Also, predominance of the juveniles….</a:t>
            </a:r>
            <a:endParaRPr lang="en-GB" altLang="en-US" sz="2400" dirty="0">
              <a:latin typeface="Tahoma" panose="020B0604030504040204" pitchFamily="34" charset="0"/>
            </a:endParaRPr>
          </a:p>
        </p:txBody>
      </p:sp>
    </p:spTree>
    <p:extLst>
      <p:ext uri="{BB962C8B-B14F-4D97-AF65-F5344CB8AC3E}">
        <p14:creationId xmlns:p14="http://schemas.microsoft.com/office/powerpoint/2010/main" val="27545949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586" name="Group 2"/>
          <p:cNvGraphicFramePr>
            <a:graphicFrameLocks noGrp="1"/>
          </p:cNvGraphicFramePr>
          <p:nvPr/>
        </p:nvGraphicFramePr>
        <p:xfrm>
          <a:off x="2317750" y="3738563"/>
          <a:ext cx="207964" cy="366712"/>
        </p:xfrm>
        <a:graphic>
          <a:graphicData uri="http://schemas.openxmlformats.org/drawingml/2006/table">
            <a:tbl>
              <a:tblPr/>
              <a:tblGrid>
                <a:gridCol w="207964"/>
              </a:tblGrid>
              <a:tr h="36671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 </a:t>
                      </a:r>
                    </a:p>
                  </a:txBody>
                  <a:tcPr marL="91282" marR="91282" anchor="ctr" horzOverflow="overflow">
                    <a:lnL cap="flat">
                      <a:noFill/>
                    </a:lnL>
                    <a:lnR cap="flat">
                      <a:noFill/>
                    </a:lnR>
                    <a:lnT cap="flat">
                      <a:noFill/>
                    </a:lnT>
                    <a:lnB cap="flat">
                      <a:noFill/>
                    </a:lnB>
                    <a:lnTlToBr>
                      <a:noFill/>
                    </a:lnTlToBr>
                    <a:lnBlToTr>
                      <a:noFill/>
                    </a:lnBlToTr>
                    <a:noFill/>
                  </a:tcPr>
                </a:tc>
              </a:tr>
            </a:tbl>
          </a:graphicData>
        </a:graphic>
      </p:graphicFrame>
      <p:pic>
        <p:nvPicPr>
          <p:cNvPr id="84996" name="Picture 8" descr="0387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9075" y="1"/>
            <a:ext cx="9213850" cy="58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 Box 9"/>
          <p:cNvSpPr txBox="1">
            <a:spLocks noChangeArrowheads="1"/>
          </p:cNvSpPr>
          <p:nvPr/>
        </p:nvSpPr>
        <p:spPr bwMode="auto">
          <a:xfrm>
            <a:off x="1524001" y="5854700"/>
            <a:ext cx="896461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defRPr/>
            </a:pPr>
            <a:r>
              <a:rPr lang="en-GB" sz="2000" dirty="0">
                <a:latin typeface="+mn-lt"/>
                <a:cs typeface="Arial" charset="0"/>
              </a:rPr>
              <a:t>Modern day reindeer (caribou) Hunters following the vast herds on migration (with semi automatic rifles and skidoos…..just HOW representative were they as analogies?) </a:t>
            </a:r>
            <a:endParaRPr lang="en-US" sz="2000" dirty="0">
              <a:latin typeface="+mn-lt"/>
              <a:cs typeface="Arial" charset="0"/>
            </a:endParaRPr>
          </a:p>
        </p:txBody>
      </p:sp>
    </p:spTree>
    <p:extLst>
      <p:ext uri="{BB962C8B-B14F-4D97-AF65-F5344CB8AC3E}">
        <p14:creationId xmlns:p14="http://schemas.microsoft.com/office/powerpoint/2010/main" val="17332880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debate so far…..</a:t>
            </a:r>
            <a:endParaRPr lang="en-GB" dirty="0"/>
          </a:p>
        </p:txBody>
      </p:sp>
      <p:sp>
        <p:nvSpPr>
          <p:cNvPr id="3" name="Content Placeholder 2"/>
          <p:cNvSpPr>
            <a:spLocks noGrp="1"/>
          </p:cNvSpPr>
          <p:nvPr>
            <p:ph idx="1"/>
          </p:nvPr>
        </p:nvSpPr>
        <p:spPr>
          <a:xfrm>
            <a:off x="838199" y="1825625"/>
            <a:ext cx="10908323" cy="4351338"/>
          </a:xfrm>
        </p:spPr>
        <p:txBody>
          <a:bodyPr/>
          <a:lstStyle/>
          <a:p>
            <a:r>
              <a:rPr lang="en-GB" dirty="0" smtClean="0"/>
              <a:t>A long history was brought to this debate ‘baggage’</a:t>
            </a:r>
          </a:p>
          <a:p>
            <a:r>
              <a:rPr lang="en-GB" dirty="0" smtClean="0"/>
              <a:t>Evidence seemed certain….. </a:t>
            </a:r>
          </a:p>
          <a:p>
            <a:r>
              <a:rPr lang="en-GB" dirty="0" smtClean="0"/>
              <a:t>…..assumptions challenged in the light of a ‘new’ archaeology</a:t>
            </a:r>
          </a:p>
          <a:p>
            <a:r>
              <a:rPr lang="en-GB" dirty="0" smtClean="0"/>
              <a:t>Every generation has thrown everything they have at it – and ?</a:t>
            </a:r>
          </a:p>
          <a:p>
            <a:r>
              <a:rPr lang="en-GB" dirty="0" smtClean="0"/>
              <a:t>Revaluations have been challenged, methods, technology all challenged</a:t>
            </a:r>
          </a:p>
          <a:p>
            <a:r>
              <a:rPr lang="en-GB" dirty="0" smtClean="0"/>
              <a:t>Regardless about the activity what about the stone tools – who made those (even if we can’t tell what they did with them)?</a:t>
            </a:r>
          </a:p>
          <a:p>
            <a:r>
              <a:rPr lang="en-GB" dirty="0" smtClean="0"/>
              <a:t>What about modern H-Gs hunting or scavenging, what about non-human primates as tool makers and users?</a:t>
            </a:r>
            <a:endParaRPr lang="en-GB" dirty="0"/>
          </a:p>
        </p:txBody>
      </p:sp>
    </p:spTree>
    <p:extLst>
      <p:ext uri="{BB962C8B-B14F-4D97-AF65-F5344CB8AC3E}">
        <p14:creationId xmlns:p14="http://schemas.microsoft.com/office/powerpoint/2010/main" val="3328028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noChangeArrowheads="1"/>
          </p:cNvSpPr>
          <p:nvPr>
            <p:ph type="title"/>
          </p:nvPr>
        </p:nvSpPr>
        <p:spPr/>
        <p:txBody>
          <a:bodyPr/>
          <a:lstStyle/>
          <a:p>
            <a:pPr eaLnBrk="1" hangingPunct="1"/>
            <a:r>
              <a:rPr lang="en-GB" altLang="en-US" sz="3200" dirty="0">
                <a:solidFill>
                  <a:srgbClr val="FFC000"/>
                </a:solidFill>
              </a:rPr>
              <a:t>Non-human tool making and tool </a:t>
            </a:r>
            <a:r>
              <a:rPr lang="en-GB" altLang="en-US" sz="3200" dirty="0" smtClean="0">
                <a:solidFill>
                  <a:srgbClr val="FFC000"/>
                </a:solidFill>
              </a:rPr>
              <a:t>use plus hunting</a:t>
            </a:r>
            <a:endParaRPr lang="en-GB" altLang="en-US" sz="3200" dirty="0">
              <a:solidFill>
                <a:srgbClr val="FFC000"/>
              </a:solidFill>
            </a:endParaRPr>
          </a:p>
        </p:txBody>
      </p:sp>
      <p:pic>
        <p:nvPicPr>
          <p:cNvPr id="29699" name="Picture 5" descr="tool use"/>
          <p:cNvPicPr>
            <a:picLocks noChangeAspect="1" noChangeArrowheads="1"/>
          </p:cNvPicPr>
          <p:nvPr/>
        </p:nvPicPr>
        <p:blipFill>
          <a:blip r:embed="rId3">
            <a:extLst>
              <a:ext uri="{28A0092B-C50C-407E-A947-70E740481C1C}">
                <a14:useLocalDpi xmlns:a14="http://schemas.microsoft.com/office/drawing/2010/main" val="0"/>
              </a:ext>
            </a:extLst>
          </a:blip>
          <a:srcRect l="12566" t="2843" r="4189" b="2843"/>
          <a:stretch>
            <a:fillRect/>
          </a:stretch>
        </p:blipFill>
        <p:spPr bwMode="auto">
          <a:xfrm>
            <a:off x="1919289" y="1773238"/>
            <a:ext cx="2154237"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0" name="Picture 6" descr="chimp termite"/>
          <p:cNvPicPr>
            <a:picLocks noChangeAspect="1" noChangeArrowheads="1"/>
          </p:cNvPicPr>
          <p:nvPr/>
        </p:nvPicPr>
        <p:blipFill>
          <a:blip r:embed="rId4">
            <a:extLst>
              <a:ext uri="{28A0092B-C50C-407E-A947-70E740481C1C}">
                <a14:useLocalDpi xmlns:a14="http://schemas.microsoft.com/office/drawing/2010/main" val="0"/>
              </a:ext>
            </a:extLst>
          </a:blip>
          <a:srcRect l="4280" t="2884" r="4280"/>
          <a:stretch>
            <a:fillRect/>
          </a:stretch>
        </p:blipFill>
        <p:spPr bwMode="auto">
          <a:xfrm>
            <a:off x="4224338" y="1773238"/>
            <a:ext cx="2284412"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7" descr="dn11165-1_60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72264" y="1773238"/>
            <a:ext cx="2871787"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Rectangle 8"/>
          <p:cNvSpPr>
            <a:spLocks noChangeArrowheads="1"/>
          </p:cNvSpPr>
          <p:nvPr/>
        </p:nvSpPr>
        <p:spPr bwMode="auto">
          <a:xfrm>
            <a:off x="6816726" y="5445126"/>
            <a:ext cx="32035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GB" altLang="en-US" sz="1000" b="1" u="sng">
                <a:hlinkClick r:id="rId6"/>
              </a:rPr>
              <a:t>www.newscientist.com/article/dn11165.html</a:t>
            </a:r>
            <a:r>
              <a:rPr lang="en-GB" altLang="en-US" sz="1000"/>
              <a:t> </a:t>
            </a:r>
          </a:p>
        </p:txBody>
      </p:sp>
      <p:sp>
        <p:nvSpPr>
          <p:cNvPr id="3081" name="Text Box 9"/>
          <p:cNvSpPr txBox="1">
            <a:spLocks noChangeArrowheads="1"/>
          </p:cNvSpPr>
          <p:nvPr/>
        </p:nvSpPr>
        <p:spPr bwMode="auto">
          <a:xfrm>
            <a:off x="1992313" y="5964238"/>
            <a:ext cx="8424862" cy="641350"/>
          </a:xfrm>
          <a:prstGeom prst="rect">
            <a:avLst/>
          </a:prstGeom>
          <a:noFill/>
          <a:ln w="9525">
            <a:noFill/>
            <a:miter lim="800000"/>
            <a:headEnd/>
            <a:tailEnd/>
          </a:ln>
          <a:effectLst/>
        </p:spPr>
        <p:txBody>
          <a:bodyPr>
            <a:spAutoFit/>
          </a:bodyPr>
          <a:lstStyle/>
          <a:p>
            <a:pPr>
              <a:defRPr/>
            </a:pPr>
            <a:r>
              <a:rPr lang="en-GB" dirty="0">
                <a:solidFill>
                  <a:srgbClr val="FFC000"/>
                </a:solidFill>
                <a:effectLst>
                  <a:outerShdw blurRad="38100" dist="38100" dir="2700000" algn="tl">
                    <a:srgbClr val="000000"/>
                  </a:outerShdw>
                </a:effectLst>
              </a:rPr>
              <a:t>Chimps using hammer and anvil to crack nuts, dipping sticks to get termites and early Chimp stone tool site showing use over 4000 years ago...possibly...</a:t>
            </a:r>
          </a:p>
        </p:txBody>
      </p:sp>
    </p:spTree>
    <p:extLst>
      <p:ext uri="{BB962C8B-B14F-4D97-AF65-F5344CB8AC3E}">
        <p14:creationId xmlns:p14="http://schemas.microsoft.com/office/powerpoint/2010/main" val="16929840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previe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8803" y="1119353"/>
            <a:ext cx="10473881" cy="589155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fontScale="90000"/>
          </a:bodyPr>
          <a:lstStyle/>
          <a:p>
            <a:r>
              <a:rPr lang="en-GB" dirty="0" smtClean="0"/>
              <a:t>Linking of bipedalism to stone tool making and use, to meat eating, to sharing, altruism and other behaviours was strong</a:t>
            </a:r>
            <a:endParaRPr lang="en-GB" dirty="0"/>
          </a:p>
        </p:txBody>
      </p:sp>
    </p:spTree>
    <p:extLst>
      <p:ext uri="{BB962C8B-B14F-4D97-AF65-F5344CB8AC3E}">
        <p14:creationId xmlns:p14="http://schemas.microsoft.com/office/powerpoint/2010/main" val="9995896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Chimps and Meat</a:t>
            </a:r>
            <a:br>
              <a:rPr lang="en-GB" dirty="0" smtClean="0"/>
            </a:br>
            <a:r>
              <a:rPr lang="en-GB" dirty="0" smtClean="0"/>
              <a:t>Stanford ‘meat is not murder, it’s power’</a:t>
            </a:r>
            <a:endParaRPr lang="en-GB" dirty="0"/>
          </a:p>
        </p:txBody>
      </p:sp>
      <p:sp>
        <p:nvSpPr>
          <p:cNvPr id="5" name="Content Placeholder 4"/>
          <p:cNvSpPr>
            <a:spLocks noGrp="1"/>
          </p:cNvSpPr>
          <p:nvPr>
            <p:ph idx="1"/>
          </p:nvPr>
        </p:nvSpPr>
        <p:spPr>
          <a:xfrm>
            <a:off x="281354" y="1895962"/>
            <a:ext cx="7051431" cy="4351338"/>
          </a:xfrm>
        </p:spPr>
        <p:txBody>
          <a:bodyPr/>
          <a:lstStyle/>
          <a:p>
            <a:r>
              <a:rPr lang="en-GB" dirty="0" smtClean="0"/>
              <a:t>Chimps do hunt and eat meat</a:t>
            </a:r>
          </a:p>
          <a:p>
            <a:pPr marL="457200" lvl="1" indent="0">
              <a:buNone/>
            </a:pPr>
            <a:r>
              <a:rPr lang="en-GB" dirty="0" smtClean="0"/>
              <a:t>(This does not support an argument that we should, if it’s ok for them it’s ok for us)</a:t>
            </a:r>
            <a:endParaRPr lang="en-GB" dirty="0"/>
          </a:p>
          <a:p>
            <a:r>
              <a:rPr lang="en-GB" dirty="0" smtClean="0"/>
              <a:t>Not a lot and not often up to 4% of their time 1-3% of their diet</a:t>
            </a:r>
          </a:p>
          <a:p>
            <a:r>
              <a:rPr lang="en-GB" dirty="0" smtClean="0"/>
              <a:t>Eating insects, grubs etc. adds to this – but not a lot</a:t>
            </a:r>
          </a:p>
          <a:p>
            <a:r>
              <a:rPr lang="en-GB" dirty="0" smtClean="0"/>
              <a:t>NOT ‘shared’ with all - behavioural assumptions do not necessarily follow.</a:t>
            </a:r>
            <a:endParaRPr lang="en-GB" dirty="0"/>
          </a:p>
          <a:p>
            <a:endParaRPr lang="en-GB" dirty="0"/>
          </a:p>
        </p:txBody>
      </p:sp>
      <p:pic>
        <p:nvPicPr>
          <p:cNvPr id="6" name="Picture 5"/>
          <p:cNvPicPr>
            <a:picLocks noChangeAspect="1"/>
          </p:cNvPicPr>
          <p:nvPr/>
        </p:nvPicPr>
        <p:blipFill>
          <a:blip r:embed="rId3"/>
          <a:stretch>
            <a:fillRect/>
          </a:stretch>
        </p:blipFill>
        <p:spPr>
          <a:xfrm>
            <a:off x="7332785" y="2366412"/>
            <a:ext cx="4824460" cy="3383757"/>
          </a:xfrm>
          <a:prstGeom prst="rect">
            <a:avLst/>
          </a:prstGeom>
        </p:spPr>
      </p:pic>
    </p:spTree>
    <p:extLst>
      <p:ext uri="{BB962C8B-B14F-4D97-AF65-F5344CB8AC3E}">
        <p14:creationId xmlns:p14="http://schemas.microsoft.com/office/powerpoint/2010/main" val="27119517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5" descr="chimp_pred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9250" y="1590676"/>
            <a:ext cx="6413500" cy="413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Rectangle 6"/>
          <p:cNvSpPr>
            <a:spLocks noChangeArrowheads="1"/>
          </p:cNvSpPr>
          <p:nvPr/>
        </p:nvSpPr>
        <p:spPr bwMode="auto">
          <a:xfrm>
            <a:off x="1992313" y="5935663"/>
            <a:ext cx="5410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400">
                <a:solidFill>
                  <a:srgbClr val="FFC000"/>
                </a:solidFill>
                <a:latin typeface="Comic Sans MS" panose="030F0702030302020204" pitchFamily="66" charset="0"/>
              </a:rPr>
              <a:t>http://www.tolweb.org/tree/ToLimages/chimp_pred2.400a.jpg</a:t>
            </a:r>
          </a:p>
        </p:txBody>
      </p:sp>
      <p:sp>
        <p:nvSpPr>
          <p:cNvPr id="35844" name="Title 1"/>
          <p:cNvSpPr>
            <a:spLocks noGrp="1"/>
          </p:cNvSpPr>
          <p:nvPr>
            <p:ph type="title"/>
          </p:nvPr>
        </p:nvSpPr>
        <p:spPr/>
        <p:txBody>
          <a:bodyPr/>
          <a:lstStyle/>
          <a:p>
            <a:r>
              <a:rPr lang="en-GB" altLang="en-US" smtClean="0">
                <a:solidFill>
                  <a:srgbClr val="FFC000"/>
                </a:solidFill>
              </a:rPr>
              <a:t>Not automatically shared</a:t>
            </a:r>
          </a:p>
        </p:txBody>
      </p:sp>
    </p:spTree>
    <p:extLst>
      <p:ext uri="{BB962C8B-B14F-4D97-AF65-F5344CB8AC3E}">
        <p14:creationId xmlns:p14="http://schemas.microsoft.com/office/powerpoint/2010/main" val="33975861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r>
              <a:rPr lang="en-GB" altLang="en-US" smtClean="0">
                <a:solidFill>
                  <a:srgbClr val="FFC000"/>
                </a:solidFill>
              </a:rPr>
              <a:t>Comparison of ‘sites’ </a:t>
            </a:r>
          </a:p>
        </p:txBody>
      </p:sp>
      <p:sp>
        <p:nvSpPr>
          <p:cNvPr id="41987" name="Text Placeholder 2"/>
          <p:cNvSpPr>
            <a:spLocks noGrp="1"/>
          </p:cNvSpPr>
          <p:nvPr>
            <p:ph type="body" idx="1"/>
          </p:nvPr>
        </p:nvSpPr>
        <p:spPr/>
        <p:txBody>
          <a:bodyPr/>
          <a:lstStyle/>
          <a:p>
            <a:r>
              <a:rPr lang="en-GB" altLang="en-US" smtClean="0">
                <a:solidFill>
                  <a:srgbClr val="FFC000"/>
                </a:solidFill>
              </a:rPr>
              <a:t>Olduvai sites </a:t>
            </a:r>
          </a:p>
        </p:txBody>
      </p:sp>
      <p:sp>
        <p:nvSpPr>
          <p:cNvPr id="4" name="Content Placeholder 3"/>
          <p:cNvSpPr>
            <a:spLocks noGrp="1"/>
          </p:cNvSpPr>
          <p:nvPr>
            <p:ph sz="half" idx="2"/>
          </p:nvPr>
        </p:nvSpPr>
        <p:spPr/>
        <p:txBody>
          <a:bodyPr/>
          <a:lstStyle/>
          <a:p>
            <a:pPr>
              <a:defRPr/>
            </a:pPr>
            <a:r>
              <a:rPr lang="en-GB" sz="2200" dirty="0">
                <a:solidFill>
                  <a:srgbClr val="FFC000"/>
                </a:solidFill>
                <a:latin typeface="Tahoma" panose="020B0604030504040204" pitchFamily="34" charset="0"/>
                <a:ea typeface="Tahoma" panose="020B0604030504040204" pitchFamily="34" charset="0"/>
                <a:cs typeface="Tahoma" panose="020B0604030504040204" pitchFamily="34" charset="0"/>
              </a:rPr>
              <a:t>Medium</a:t>
            </a:r>
            <a:r>
              <a:rPr lang="en-GB" altLang="en-US" sz="2200" dirty="0">
                <a:solidFill>
                  <a:srgbClr val="FFC000"/>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 to very large prey</a:t>
            </a:r>
          </a:p>
          <a:p>
            <a:pPr>
              <a:defRPr/>
            </a:pPr>
            <a:r>
              <a:rPr lang="en-GB" sz="2200" dirty="0">
                <a:solidFill>
                  <a:srgbClr val="FFC000"/>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Wide range of species</a:t>
            </a:r>
          </a:p>
          <a:p>
            <a:pPr>
              <a:defRPr/>
            </a:pPr>
            <a:r>
              <a:rPr lang="en-GB" sz="2200" dirty="0">
                <a:solidFill>
                  <a:srgbClr val="FFC000"/>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Teeth, toes, lower limbs</a:t>
            </a:r>
          </a:p>
          <a:p>
            <a:pPr>
              <a:defRPr/>
            </a:pPr>
            <a:r>
              <a:rPr lang="en-GB" sz="2200" dirty="0">
                <a:solidFill>
                  <a:srgbClr val="FFC000"/>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Many stone tools</a:t>
            </a:r>
          </a:p>
          <a:p>
            <a:pPr>
              <a:defRPr/>
            </a:pPr>
            <a:r>
              <a:rPr lang="en-GB" sz="2200" dirty="0">
                <a:solidFill>
                  <a:srgbClr val="FFC000"/>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Tools= small to medium</a:t>
            </a:r>
          </a:p>
          <a:p>
            <a:pPr>
              <a:defRPr/>
            </a:pPr>
            <a:r>
              <a:rPr lang="en-GB" sz="2200" dirty="0">
                <a:solidFill>
                  <a:srgbClr val="FFC000"/>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High archaeological visibility</a:t>
            </a:r>
          </a:p>
          <a:p>
            <a:pPr>
              <a:defRPr/>
            </a:pPr>
            <a:r>
              <a:rPr lang="en-GB" sz="2200" dirty="0">
                <a:solidFill>
                  <a:srgbClr val="FFC000"/>
                </a:solidFill>
                <a:effectLst>
                  <a:outerShdw blurRad="38100" dist="38100" dir="2700000" algn="tl">
                    <a:srgbClr val="000000"/>
                  </a:outerShdw>
                </a:effectLst>
                <a:latin typeface="Tahoma" panose="020B0604030504040204" pitchFamily="34" charset="0"/>
                <a:ea typeface="Tahoma" panose="020B0604030504040204" pitchFamily="34" charset="0"/>
                <a:cs typeface="Tahoma" panose="020B0604030504040204" pitchFamily="34" charset="0"/>
              </a:rPr>
              <a:t>SOME selectivity of raw materials (stone used)</a:t>
            </a:r>
            <a:endParaRPr lang="en-GB" sz="2200" dirty="0">
              <a:solidFill>
                <a:srgbClr val="FFC000"/>
              </a:solidFill>
              <a:latin typeface="Tahoma" panose="020B0604030504040204" pitchFamily="34" charset="0"/>
              <a:ea typeface="Tahoma" panose="020B0604030504040204" pitchFamily="34" charset="0"/>
              <a:cs typeface="Tahoma" panose="020B0604030504040204" pitchFamily="34" charset="0"/>
            </a:endParaRPr>
          </a:p>
        </p:txBody>
      </p:sp>
      <p:sp>
        <p:nvSpPr>
          <p:cNvPr id="41989" name="Text Placeholder 4"/>
          <p:cNvSpPr>
            <a:spLocks noGrp="1"/>
          </p:cNvSpPr>
          <p:nvPr>
            <p:ph type="body" sz="quarter" idx="3"/>
          </p:nvPr>
        </p:nvSpPr>
        <p:spPr/>
        <p:txBody>
          <a:bodyPr/>
          <a:lstStyle/>
          <a:p>
            <a:r>
              <a:rPr lang="en-GB" altLang="en-US" smtClean="0">
                <a:solidFill>
                  <a:srgbClr val="FFC000"/>
                </a:solidFill>
              </a:rPr>
              <a:t>Chimp sites</a:t>
            </a:r>
          </a:p>
        </p:txBody>
      </p:sp>
      <p:sp>
        <p:nvSpPr>
          <p:cNvPr id="41990" name="Content Placeholder 5"/>
          <p:cNvSpPr>
            <a:spLocks noGrp="1"/>
          </p:cNvSpPr>
          <p:nvPr>
            <p:ph sz="quarter" idx="4"/>
          </p:nvPr>
        </p:nvSpPr>
        <p:spPr/>
        <p:txBody>
          <a:bodyPr/>
          <a:lstStyle/>
          <a:p>
            <a:r>
              <a:rPr lang="en-GB" altLang="en-US" sz="2200">
                <a:solidFill>
                  <a:srgbClr val="FFC000"/>
                </a:solidFill>
                <a:latin typeface="Tahoma" panose="020B0604030504040204" pitchFamily="34" charset="0"/>
                <a:cs typeface="Tahoma" panose="020B0604030504040204" pitchFamily="34" charset="0"/>
              </a:rPr>
              <a:t>Small prey</a:t>
            </a:r>
          </a:p>
          <a:p>
            <a:r>
              <a:rPr lang="en-GB" altLang="en-US" sz="2200">
                <a:solidFill>
                  <a:srgbClr val="FFC000"/>
                </a:solidFill>
                <a:latin typeface="Tahoma" panose="020B0604030504040204" pitchFamily="34" charset="0"/>
                <a:cs typeface="Tahoma" panose="020B0604030504040204" pitchFamily="34" charset="0"/>
              </a:rPr>
              <a:t>Narrow range of species</a:t>
            </a:r>
          </a:p>
          <a:p>
            <a:r>
              <a:rPr lang="en-GB" altLang="en-US" sz="2200">
                <a:solidFill>
                  <a:srgbClr val="FFC000"/>
                </a:solidFill>
                <a:latin typeface="Tahoma" panose="020B0604030504040204" pitchFamily="34" charset="0"/>
                <a:cs typeface="Tahoma" panose="020B0604030504040204" pitchFamily="34" charset="0"/>
              </a:rPr>
              <a:t>Cranial elements</a:t>
            </a:r>
          </a:p>
          <a:p>
            <a:r>
              <a:rPr lang="en-GB" altLang="en-US" sz="2200">
                <a:solidFill>
                  <a:srgbClr val="FFC000"/>
                </a:solidFill>
                <a:latin typeface="Tahoma" panose="020B0604030504040204" pitchFamily="34" charset="0"/>
                <a:cs typeface="Tahoma" panose="020B0604030504040204" pitchFamily="34" charset="0"/>
              </a:rPr>
              <a:t>Few stone tools</a:t>
            </a:r>
          </a:p>
          <a:p>
            <a:r>
              <a:rPr lang="en-GB" altLang="en-US" sz="2200">
                <a:solidFill>
                  <a:srgbClr val="FFC000"/>
                </a:solidFill>
                <a:latin typeface="Tahoma" panose="020B0604030504040204" pitchFamily="34" charset="0"/>
                <a:cs typeface="Tahoma" panose="020B0604030504040204" pitchFamily="34" charset="0"/>
              </a:rPr>
              <a:t>Tools = larger, heavier</a:t>
            </a:r>
          </a:p>
          <a:p>
            <a:r>
              <a:rPr lang="en-GB" altLang="en-US" sz="2200">
                <a:solidFill>
                  <a:srgbClr val="FFC000"/>
                </a:solidFill>
                <a:latin typeface="Tahoma" panose="020B0604030504040204" pitchFamily="34" charset="0"/>
                <a:cs typeface="Tahoma" panose="020B0604030504040204" pitchFamily="34" charset="0"/>
              </a:rPr>
              <a:t>Low archaeological visibility</a:t>
            </a:r>
          </a:p>
          <a:p>
            <a:r>
              <a:rPr lang="en-GB" altLang="en-US" sz="2200">
                <a:solidFill>
                  <a:srgbClr val="FFC000"/>
                </a:solidFill>
                <a:latin typeface="Tahoma" panose="020B0604030504040204" pitchFamily="34" charset="0"/>
                <a:cs typeface="Tahoma" panose="020B0604030504040204" pitchFamily="34" charset="0"/>
              </a:rPr>
              <a:t>NO selectivity of raw materials (stone used)</a:t>
            </a:r>
          </a:p>
        </p:txBody>
      </p:sp>
      <p:sp>
        <p:nvSpPr>
          <p:cNvPr id="7" name="TextBox 6"/>
          <p:cNvSpPr txBox="1"/>
          <p:nvPr/>
        </p:nvSpPr>
        <p:spPr>
          <a:xfrm>
            <a:off x="2063750" y="5661026"/>
            <a:ext cx="8147050" cy="1019175"/>
          </a:xfrm>
          <a:prstGeom prst="rect">
            <a:avLst/>
          </a:prstGeom>
          <a:noFill/>
        </p:spPr>
        <p:txBody>
          <a:bodyPr>
            <a:spAutoFit/>
          </a:bodyPr>
          <a:lstStyle/>
          <a:p>
            <a:pPr>
              <a:defRPr/>
            </a:pPr>
            <a:r>
              <a:rPr lang="en-GB" altLang="en-US" sz="2000" dirty="0">
                <a:solidFill>
                  <a:srgbClr val="FFC000"/>
                </a:solidFill>
                <a:effectLst>
                  <a:outerShdw blurRad="38100" dist="38100" dir="2700000" algn="tl">
                    <a:srgbClr val="000000"/>
                  </a:outerShdw>
                </a:effectLst>
              </a:rPr>
              <a:t>Comparisons inferred from data provided by Plummer, T. and Stanford C. B 2000, </a:t>
            </a:r>
            <a:r>
              <a:rPr lang="en-GB" altLang="en-US" sz="2000" dirty="0" err="1">
                <a:solidFill>
                  <a:srgbClr val="FFC000"/>
                </a:solidFill>
                <a:effectLst>
                  <a:outerShdw blurRad="38100" dist="38100" dir="2700000" algn="tl">
                    <a:srgbClr val="000000"/>
                  </a:outerShdw>
                </a:effectLst>
              </a:rPr>
              <a:t>Merchader</a:t>
            </a:r>
            <a:r>
              <a:rPr lang="en-GB" altLang="en-US" sz="2000" dirty="0">
                <a:solidFill>
                  <a:srgbClr val="FFC000"/>
                </a:solidFill>
                <a:effectLst>
                  <a:outerShdw blurRad="38100" dist="38100" dir="2700000" algn="tl">
                    <a:srgbClr val="000000"/>
                  </a:outerShdw>
                </a:effectLst>
              </a:rPr>
              <a:t>, J. </a:t>
            </a:r>
            <a:r>
              <a:rPr lang="en-GB" altLang="en-US" sz="2000" i="1" dirty="0">
                <a:solidFill>
                  <a:srgbClr val="FFC000"/>
                </a:solidFill>
                <a:effectLst>
                  <a:outerShdw blurRad="38100" dist="38100" dir="2700000" algn="tl">
                    <a:srgbClr val="000000"/>
                  </a:outerShdw>
                </a:effectLst>
              </a:rPr>
              <a:t>et al.</a:t>
            </a:r>
            <a:r>
              <a:rPr lang="en-GB" altLang="en-US" sz="2000" dirty="0">
                <a:solidFill>
                  <a:srgbClr val="FFC000"/>
                </a:solidFill>
                <a:effectLst>
                  <a:outerShdw blurRad="38100" dist="38100" dir="2700000" algn="tl">
                    <a:srgbClr val="000000"/>
                  </a:outerShdw>
                </a:effectLst>
              </a:rPr>
              <a:t> 2002, and Kimura, 1999... but are such comparative studies helpful...what about the underlying assumptions?</a:t>
            </a:r>
          </a:p>
        </p:txBody>
      </p:sp>
    </p:spTree>
    <p:extLst>
      <p:ext uri="{BB962C8B-B14F-4D97-AF65-F5344CB8AC3E}">
        <p14:creationId xmlns:p14="http://schemas.microsoft.com/office/powerpoint/2010/main" val="41106994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838200" y="365125"/>
            <a:ext cx="3944815" cy="1325563"/>
          </a:xfrm>
        </p:spPr>
        <p:txBody>
          <a:bodyPr/>
          <a:lstStyle/>
          <a:p>
            <a:r>
              <a:rPr lang="en-GB" dirty="0" smtClean="0">
                <a:solidFill>
                  <a:srgbClr val="FFC000"/>
                </a:solidFill>
              </a:rPr>
              <a:t>And the ability to transport?</a:t>
            </a:r>
            <a:endParaRPr lang="en-GB" dirty="0">
              <a:solidFill>
                <a:srgbClr val="FFC000"/>
              </a:solidFill>
            </a:endParaRPr>
          </a:p>
        </p:txBody>
      </p:sp>
      <p:pic>
        <p:nvPicPr>
          <p:cNvPr id="8" name="Picture 7"/>
          <p:cNvPicPr>
            <a:picLocks noChangeAspect="1"/>
          </p:cNvPicPr>
          <p:nvPr/>
        </p:nvPicPr>
        <p:blipFill>
          <a:blip r:embed="rId3"/>
          <a:stretch>
            <a:fillRect/>
          </a:stretch>
        </p:blipFill>
        <p:spPr>
          <a:xfrm>
            <a:off x="5672122" y="0"/>
            <a:ext cx="5454923" cy="6858000"/>
          </a:xfrm>
          <a:prstGeom prst="rect">
            <a:avLst/>
          </a:prstGeom>
        </p:spPr>
      </p:pic>
      <p:pic>
        <p:nvPicPr>
          <p:cNvPr id="2" name="Picture 1"/>
          <p:cNvPicPr>
            <a:picLocks noChangeAspect="1"/>
          </p:cNvPicPr>
          <p:nvPr/>
        </p:nvPicPr>
        <p:blipFill>
          <a:blip r:embed="rId4"/>
          <a:stretch>
            <a:fillRect/>
          </a:stretch>
        </p:blipFill>
        <p:spPr>
          <a:xfrm>
            <a:off x="477172" y="2833140"/>
            <a:ext cx="4305843" cy="2936857"/>
          </a:xfrm>
          <a:prstGeom prst="rect">
            <a:avLst/>
          </a:prstGeom>
        </p:spPr>
      </p:pic>
      <p:sp>
        <p:nvSpPr>
          <p:cNvPr id="3" name="Rectangle 2"/>
          <p:cNvSpPr/>
          <p:nvPr/>
        </p:nvSpPr>
        <p:spPr>
          <a:xfrm>
            <a:off x="229849" y="5904909"/>
            <a:ext cx="5256551" cy="646331"/>
          </a:xfrm>
          <a:prstGeom prst="rect">
            <a:avLst/>
          </a:prstGeom>
        </p:spPr>
        <p:txBody>
          <a:bodyPr wrap="square">
            <a:spAutoFit/>
          </a:bodyPr>
          <a:lstStyle/>
          <a:p>
            <a:pPr>
              <a:defRPr/>
            </a:pPr>
            <a:r>
              <a:rPr lang="en-GB" altLang="en-US" dirty="0">
                <a:solidFill>
                  <a:srgbClr val="FFC000"/>
                </a:solidFill>
              </a:rPr>
              <a:t>Olduvai landscape with stone tool sites and stone </a:t>
            </a:r>
            <a:r>
              <a:rPr lang="en-GB" altLang="en-US" dirty="0" smtClean="0">
                <a:solidFill>
                  <a:srgbClr val="FFC000"/>
                </a:solidFill>
              </a:rPr>
              <a:t>sources Kimura </a:t>
            </a:r>
            <a:r>
              <a:rPr lang="en-GB" altLang="en-US" dirty="0">
                <a:solidFill>
                  <a:srgbClr val="FFC000"/>
                </a:solidFill>
              </a:rPr>
              <a:t>1991 </a:t>
            </a:r>
            <a:endParaRPr lang="en-US" altLang="en-US" dirty="0">
              <a:solidFill>
                <a:srgbClr val="FFC000"/>
              </a:solidFill>
            </a:endParaRPr>
          </a:p>
        </p:txBody>
      </p:sp>
    </p:spTree>
    <p:extLst>
      <p:ext uri="{BB962C8B-B14F-4D97-AF65-F5344CB8AC3E}">
        <p14:creationId xmlns:p14="http://schemas.microsoft.com/office/powerpoint/2010/main" val="8423632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4563" y="256914"/>
            <a:ext cx="10515600" cy="1325563"/>
          </a:xfrm>
        </p:spPr>
        <p:txBody>
          <a:bodyPr/>
          <a:lstStyle/>
          <a:p>
            <a:pPr>
              <a:defRPr/>
            </a:pPr>
            <a:r>
              <a:rPr lang="en-GB" sz="3200" dirty="0">
                <a:solidFill>
                  <a:srgbClr val="FFC000"/>
                </a:solidFill>
                <a:effectLst>
                  <a:outerShdw blurRad="38100" dist="38100" dir="2700000" algn="tl">
                    <a:srgbClr val="000000">
                      <a:alpha val="43137"/>
                    </a:srgbClr>
                  </a:outerShdw>
                </a:effectLst>
                <a:latin typeface="+mn-lt"/>
                <a:ea typeface="+mn-ea"/>
                <a:cs typeface="+mn-cs"/>
              </a:rPr>
              <a:t>Conclusions on human hunting around 2 million years </a:t>
            </a:r>
            <a:endParaRPr lang="en-GB" sz="3200" dirty="0">
              <a:solidFill>
                <a:srgbClr val="FFC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54641" y="1792339"/>
            <a:ext cx="8137002" cy="4467225"/>
          </a:xfrm>
        </p:spPr>
        <p:txBody>
          <a:bodyPr>
            <a:normAutofit fontScale="92500" lnSpcReduction="20000"/>
          </a:bodyPr>
          <a:lstStyle/>
          <a:p>
            <a:pPr>
              <a:defRPr/>
            </a:pPr>
            <a:r>
              <a:rPr lang="en-GB" sz="2600" dirty="0">
                <a:effectLst>
                  <a:outerShdw blurRad="38100" dist="38100" dir="2700000" algn="tl">
                    <a:srgbClr val="000000">
                      <a:alpha val="43137"/>
                    </a:srgbClr>
                  </a:outerShdw>
                </a:effectLst>
              </a:rPr>
              <a:t>Anything that we can tell about the behaviour of earliest ancestors has to be inferred from the skeleton - until tools turn up</a:t>
            </a:r>
          </a:p>
          <a:p>
            <a:pPr>
              <a:defRPr/>
            </a:pPr>
            <a:r>
              <a:rPr lang="en-GB" sz="2600" dirty="0">
                <a:effectLst>
                  <a:outerShdw blurRad="38100" dist="38100" dir="2700000" algn="tl">
                    <a:srgbClr val="000000">
                      <a:alpha val="43137"/>
                    </a:srgbClr>
                  </a:outerShdw>
                </a:effectLst>
              </a:rPr>
              <a:t>Once tools turn up –infer different forms of behaviour, procurement strategies, transport, use and discard, etc. </a:t>
            </a:r>
          </a:p>
          <a:p>
            <a:pPr>
              <a:defRPr/>
            </a:pPr>
            <a:r>
              <a:rPr lang="en-GB" sz="2600" dirty="0">
                <a:effectLst>
                  <a:outerShdw blurRad="38100" dist="38100" dir="2700000" algn="tl">
                    <a:srgbClr val="000000">
                      <a:alpha val="43137"/>
                    </a:srgbClr>
                  </a:outerShdw>
                </a:effectLst>
              </a:rPr>
              <a:t>Diet established with animal bone remains and dental wear – tends towards a meat fixation</a:t>
            </a:r>
          </a:p>
          <a:p>
            <a:pPr>
              <a:defRPr/>
            </a:pPr>
            <a:r>
              <a:rPr lang="en-GB" sz="2600" dirty="0">
                <a:effectLst>
                  <a:outerShdw blurRad="38100" dist="38100" dir="2700000" algn="tl">
                    <a:srgbClr val="000000">
                      <a:alpha val="43137"/>
                    </a:srgbClr>
                  </a:outerShdw>
                </a:effectLst>
              </a:rPr>
              <a:t>Extensive </a:t>
            </a:r>
            <a:r>
              <a:rPr lang="en-GB" sz="2600" dirty="0" err="1">
                <a:effectLst>
                  <a:outerShdw blurRad="38100" dist="38100" dir="2700000" algn="tl">
                    <a:srgbClr val="000000">
                      <a:alpha val="43137"/>
                    </a:srgbClr>
                  </a:outerShdw>
                </a:effectLst>
              </a:rPr>
              <a:t>taphonomic</a:t>
            </a:r>
            <a:r>
              <a:rPr lang="en-GB" sz="2600" dirty="0">
                <a:effectLst>
                  <a:outerShdw blurRad="38100" dist="38100" dir="2700000" algn="tl">
                    <a:srgbClr val="000000">
                      <a:alpha val="43137"/>
                    </a:srgbClr>
                  </a:outerShdw>
                </a:effectLst>
              </a:rPr>
              <a:t> studies cannot successfully separate hunting activities clearly </a:t>
            </a:r>
          </a:p>
          <a:p>
            <a:pPr>
              <a:defRPr/>
            </a:pPr>
            <a:r>
              <a:rPr lang="en-GB" sz="2600" dirty="0">
                <a:effectLst>
                  <a:outerShdw blurRad="38100" dist="38100" dir="2700000" algn="tl">
                    <a:srgbClr val="000000">
                      <a:alpha val="43137"/>
                    </a:srgbClr>
                  </a:outerShdw>
                </a:effectLst>
              </a:rPr>
              <a:t>Non-human and H-G studies can be used – but to varying degrees of success – ALL have methodological problems….</a:t>
            </a:r>
          </a:p>
          <a:p>
            <a:pPr>
              <a:defRPr/>
            </a:pPr>
            <a:endParaRPr lang="en-GB" sz="2600" dirty="0">
              <a:effectLst>
                <a:outerShdw blurRad="38100" dist="38100" dir="2700000" algn="tl">
                  <a:srgbClr val="000000">
                    <a:alpha val="43137"/>
                  </a:srgbClr>
                </a:outerShdw>
              </a:effectLst>
            </a:endParaRPr>
          </a:p>
          <a:p>
            <a:pPr marL="0" indent="0">
              <a:buNone/>
              <a:defRPr/>
            </a:pPr>
            <a:r>
              <a:rPr lang="en-GB" sz="2600" dirty="0">
                <a:effectLst>
                  <a:outerShdw blurRad="38100" dist="38100" dir="2700000" algn="tl">
                    <a:srgbClr val="000000">
                      <a:alpha val="43137"/>
                    </a:srgbClr>
                  </a:outerShdw>
                </a:effectLst>
              </a:rPr>
              <a:t>= A </a:t>
            </a:r>
            <a:r>
              <a:rPr lang="en-GB" sz="2600" dirty="0" err="1">
                <a:effectLst>
                  <a:outerShdw blurRad="38100" dist="38100" dir="2700000" algn="tl">
                    <a:srgbClr val="000000">
                      <a:alpha val="43137"/>
                    </a:srgbClr>
                  </a:outerShdw>
                </a:effectLst>
              </a:rPr>
              <a:t>palaeoanthropological</a:t>
            </a:r>
            <a:r>
              <a:rPr lang="en-GB" sz="2600" dirty="0">
                <a:effectLst>
                  <a:outerShdw blurRad="38100" dist="38100" dir="2700000" algn="tl">
                    <a:srgbClr val="000000">
                      <a:alpha val="43137"/>
                    </a:srgbClr>
                  </a:outerShdw>
                </a:effectLst>
              </a:rPr>
              <a:t> record that is ambiguous to interpret </a:t>
            </a:r>
          </a:p>
          <a:p>
            <a:pPr>
              <a:defRPr/>
            </a:pPr>
            <a:endParaRPr lang="en-GB" sz="2400" dirty="0">
              <a:effectLst>
                <a:outerShdw blurRad="38100" dist="38100" dir="2700000" algn="tl">
                  <a:srgbClr val="000000">
                    <a:alpha val="43137"/>
                  </a:srgbClr>
                </a:outerShdw>
              </a:effectLst>
            </a:endParaRPr>
          </a:p>
          <a:p>
            <a:pPr>
              <a:defRPr/>
            </a:pPr>
            <a:endParaRPr lang="en-GB" sz="2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6500281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318</TotalTime>
  <Words>4518</Words>
  <Application>Microsoft Office PowerPoint</Application>
  <PresentationFormat>Widescreen</PresentationFormat>
  <Paragraphs>276</Paragraphs>
  <Slides>38</Slides>
  <Notes>38</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38</vt:i4>
      </vt:variant>
    </vt:vector>
  </HeadingPairs>
  <TitlesOfParts>
    <vt:vector size="45" baseType="lpstr">
      <vt:lpstr>Arial</vt:lpstr>
      <vt:lpstr>Calibri</vt:lpstr>
      <vt:lpstr>Calibri Light</vt:lpstr>
      <vt:lpstr>Comic Sans MS</vt:lpstr>
      <vt:lpstr>Tahoma</vt:lpstr>
      <vt:lpstr>Office Theme</vt:lpstr>
      <vt:lpstr>Photo Editor Photo</vt:lpstr>
      <vt:lpstr> Hunting or scavenging debate</vt:lpstr>
      <vt:lpstr>Who made them: Stone tools, hunting and the home base hypothesis</vt:lpstr>
      <vt:lpstr>Individuals involved with the debate at Olduvai FLK-Zinj site: quick recap</vt:lpstr>
      <vt:lpstr>PowerPoint Presentation</vt:lpstr>
      <vt:lpstr>PowerPoint Presentation</vt:lpstr>
      <vt:lpstr>PowerPoint Presentation</vt:lpstr>
      <vt:lpstr>Hadza hut, small temporary camp, and the comparative method </vt:lpstr>
      <vt:lpstr>Schlepp effect : analysis and archaeozoology</vt:lpstr>
      <vt:lpstr>Olduvai cut marked bone</vt:lpstr>
      <vt:lpstr>Hadza: hunters and other H-G used by anthropologists</vt:lpstr>
      <vt:lpstr>Leakey view of early hominid activity </vt:lpstr>
      <vt:lpstr>Hunting a powerful ‘theory’</vt:lpstr>
      <vt:lpstr>PowerPoint Presentation</vt:lpstr>
      <vt:lpstr>Dart’s Killer Ape Theory (found Taung 1924)  Osteo-donto-keratic (ODK) ‘bone-tooth-horn’ culture</vt:lpstr>
      <vt:lpstr>PowerPoint Presentation</vt:lpstr>
      <vt:lpstr>Enter Binford and Ethnoarchaeology (archaeology of the Neanderthals)</vt:lpstr>
      <vt:lpstr>PowerPoint Presentation</vt:lpstr>
      <vt:lpstr>Marrow, grease, fat extraction (I would say go read Binford BUT he is pretty hard going at times)</vt:lpstr>
      <vt:lpstr>Binford observed discard patterns: Toss and Drop</vt:lpstr>
      <vt:lpstr>Binford documented what the Nunamiut hunters got, ate, and then tossed to the dogs.</vt:lpstr>
      <vt:lpstr>And came up with the ‘Utility Index Test’: How meaty is the body part?</vt:lpstr>
      <vt:lpstr>Recall the schlepp effect: preferential transport of easy to carry body parts</vt:lpstr>
      <vt:lpstr>PowerPoint Presentation</vt:lpstr>
      <vt:lpstr>PowerPoint Presentation</vt:lpstr>
      <vt:lpstr>PowerPoint Presentation</vt:lpstr>
      <vt:lpstr>So what about the elephant butchery sites, were they cut marked?</vt:lpstr>
      <vt:lpstr>PowerPoint Presentation</vt:lpstr>
      <vt:lpstr>…. eat meat? More likely eaten!  Dikika Baby, ‘Selam’  3.3 mya  we know butchery is going on?</vt:lpstr>
      <vt:lpstr>PowerPoint Presentation</vt:lpstr>
      <vt:lpstr>PowerPoint Presentation</vt:lpstr>
      <vt:lpstr>The debate so far…..</vt:lpstr>
      <vt:lpstr>Non-human tool making and tool use plus hunting</vt:lpstr>
      <vt:lpstr>Linking of bipedalism to stone tool making and use, to meat eating, to sharing, altruism and other behaviours was strong</vt:lpstr>
      <vt:lpstr>Chimps and Meat Stanford ‘meat is not murder, it’s power’</vt:lpstr>
      <vt:lpstr>Not automatically shared</vt:lpstr>
      <vt:lpstr>Comparison of ‘sites’ </vt:lpstr>
      <vt:lpstr>And the ability to transport?</vt:lpstr>
      <vt:lpstr>Conclusions on human hunting around 2 million years </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Ros Coard</dc:creator>
  <cp:lastModifiedBy>Ros Coard</cp:lastModifiedBy>
  <cp:revision>20</cp:revision>
  <cp:lastPrinted>2021-12-02T08:54:07Z</cp:lastPrinted>
  <dcterms:created xsi:type="dcterms:W3CDTF">2020-01-14T09:00:53Z</dcterms:created>
  <dcterms:modified xsi:type="dcterms:W3CDTF">2021-12-02T09:08:46Z</dcterms:modified>
</cp:coreProperties>
</file>