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58" dt="2026-10-14T21:50:58.787"/>
    <p1510:client id="{185097B9-F21F-96F8-1937-C5D2B9C502C8}" v="2" dt="2026-10-14T21:27:55.2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95E6E-3A07-E4EB-C11E-82FB5B2E8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/>
              <a:t>Basil's bakery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26734-6BDE-8519-0406-BAEE32C59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9267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ID 2540577</a:t>
            </a:r>
          </a:p>
          <a:p>
            <a:r>
              <a:rPr lang="en-US"/>
              <a:t>CONSTANTIN MIRIUTA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3595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2400" y="218123"/>
            <a:ext cx="9144000" cy="1175328"/>
          </a:xfrm>
        </p:spPr>
        <p:txBody>
          <a:bodyPr/>
          <a:lstStyle/>
          <a:p>
            <a:r>
              <a:rPr lang="en-GB"/>
              <a:t>Basil's bakery</a:t>
            </a:r>
            <a:br>
              <a:rPr lang="en-GB" dirty="0"/>
            </a:br>
            <a:r>
              <a:rPr lang="en-GB" sz="1400"/>
              <a:t>10 min presentation 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EC3BFA3B-3939-2B05-54E1-86B8D74394F2}"/>
              </a:ext>
            </a:extLst>
          </p:cNvPr>
          <p:cNvSpPr txBox="1"/>
          <p:nvPr/>
        </p:nvSpPr>
        <p:spPr>
          <a:xfrm>
            <a:off x="896851" y="1505528"/>
            <a:ext cx="6126480" cy="480131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  <a:p>
            <a:r>
              <a:rPr lang="en-US"/>
              <a:t>1. Introduction and sales drop</a:t>
            </a:r>
          </a:p>
          <a:p>
            <a:r>
              <a:rPr lang="en-US"/>
              <a:t>The possible reasons for declining sales, the key symptoms, and the business data Basil’s should check first.</a:t>
            </a:r>
          </a:p>
          <a:p>
            <a:r>
              <a:rPr lang="en-US"/>
              <a:t>2. PESTEL analysis</a:t>
            </a:r>
          </a:p>
          <a:p>
            <a:r>
              <a:rPr lang="en-US"/>
              <a:t>Political, Economic, Social, Technological, Environmental and Legal factors affecting the bakery.</a:t>
            </a:r>
          </a:p>
          <a:p>
            <a:r>
              <a:rPr lang="en-US"/>
              <a:t>3. Fishbone diagram</a:t>
            </a:r>
          </a:p>
          <a:p>
            <a:r>
              <a:rPr lang="en-US"/>
              <a:t>Potential internal causes, including staffing, processes, product quality, promotion, stock waste and customer experience.</a:t>
            </a:r>
          </a:p>
          <a:p>
            <a:r>
              <a:rPr lang="en-US"/>
              <a:t>4. Recommendations and key takeaways</a:t>
            </a:r>
          </a:p>
          <a:p>
            <a:r>
              <a:rPr lang="en-US"/>
              <a:t>Practical actions, a short recovery plan, performance measures and a summary.</a:t>
            </a:r>
          </a:p>
          <a:p>
            <a:endParaRPr lang="en-US"/>
          </a:p>
          <a:p>
            <a:endParaRPr lang="en-US"/>
          </a:p>
          <a:p>
            <a:pPr algn="ctr"/>
            <a:endParaRPr lang="en-GB"/>
          </a:p>
        </p:txBody>
      </p:sp>
      <p:pic>
        <p:nvPicPr>
          <p:cNvPr id="10" name="Picture 9" descr="Dry Erase Key Performance Indicator (KPI) Board-Cause &amp; Effect (PBT514)">
            <a:extLst>
              <a:ext uri="{FF2B5EF4-FFF2-40B4-BE49-F238E27FC236}">
                <a16:creationId xmlns:a16="http://schemas.microsoft.com/office/drawing/2014/main" id="{E6CAC734-F4E5-01B0-76DB-D7B49AD5B3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844" t="15274" r="422" b="12152"/>
          <a:stretch>
            <a:fillRect/>
          </a:stretch>
        </p:blipFill>
        <p:spPr>
          <a:xfrm>
            <a:off x="7449126" y="1390071"/>
            <a:ext cx="4590503" cy="3318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2EDA5-5B48-A9AF-866B-05FD95DB6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0034"/>
            <a:ext cx="10515600" cy="34420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US" sz="3200" b="1">
                <a:latin typeface="Aptos"/>
              </a:rPr>
              <a:t>MACRO-ENVIRONMENTAL ANALYSIS</a:t>
            </a:r>
            <a:endParaRPr lang="en-US" sz="3200">
              <a:latin typeface="Aptos"/>
            </a:endParaRPr>
          </a:p>
          <a:p>
            <a:pPr marL="228600" indent="-228600">
              <a:spcBef>
                <a:spcPts val="1000"/>
              </a:spcBef>
            </a:pPr>
            <a:r>
              <a:rPr lang="en-US" sz="3200" b="1">
                <a:latin typeface="Aptos"/>
              </a:rPr>
              <a:t>PESTEL Analysis Applied to Basil’s Bakery</a:t>
            </a:r>
            <a:endParaRPr lang="en-US" sz="32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45E22-87DB-C941-3607-A0C2FBCCF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718964" cy="271188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"/>
            </a:pPr>
            <a:r>
              <a:rPr lang="en-US" sz="1800"/>
              <a:t>Political: Local council policies influence funding for high street improvements.</a:t>
            </a:r>
          </a:p>
          <a:p>
            <a:pPr marL="228600" indent="-228600">
              <a:buFont typeface=""/>
              <a:buChar char="•"/>
            </a:pPr>
            <a:r>
              <a:rPr lang="en-US" sz="1800"/>
              <a:t>Economic: Inflation is increasing the cost of rent, energy, and baking ingredients.</a:t>
            </a:r>
          </a:p>
          <a:p>
            <a:pPr marL="228600" indent="-228600">
              <a:buFont typeface=""/>
              <a:buChar char="•"/>
            </a:pPr>
            <a:r>
              <a:rPr lang="en-US" sz="1800"/>
              <a:t>Social: Remote working has reduced the number of office workers buying lunch locally.</a:t>
            </a:r>
          </a:p>
          <a:p>
            <a:pPr marL="228600" indent="-228600">
              <a:buFont typeface=""/>
              <a:buChar char="•"/>
            </a:pPr>
            <a:r>
              <a:rPr lang="en-US" sz="1800"/>
              <a:t>Technological: More customers are looking for online ordering and click-and-collect services.</a:t>
            </a:r>
          </a:p>
          <a:p>
            <a:pPr marL="228600" indent="-228600">
              <a:buFont typeface=""/>
              <a:buChar char="•"/>
            </a:pPr>
            <a:r>
              <a:rPr lang="en-US" sz="1800"/>
              <a:t>Environmental: Weather conditions are affecting the availability and prices of organic wheat.</a:t>
            </a:r>
          </a:p>
          <a:p>
            <a:pPr marL="228600" indent="-228600">
              <a:buFont typeface=""/>
              <a:buChar char="•"/>
            </a:pPr>
            <a:r>
              <a:rPr lang="en-US" sz="1800"/>
              <a:t>Legal: The bakery must follow strict food safety requirements and organic labelling regulations.</a:t>
            </a:r>
          </a:p>
          <a:p>
            <a:r>
              <a:rPr lang="en-US" sz="1800"/>
              <a:t>Sources: CIPD (2023); ONS (2024); DEFRA (2023).</a:t>
            </a:r>
          </a:p>
        </p:txBody>
      </p:sp>
    </p:spTree>
    <p:extLst>
      <p:ext uri="{BB962C8B-B14F-4D97-AF65-F5344CB8AC3E}">
        <p14:creationId xmlns:p14="http://schemas.microsoft.com/office/powerpoint/2010/main" val="4025249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56F09-11FC-619D-9E2C-287779420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040" y="669925"/>
            <a:ext cx="10515600" cy="319723"/>
          </a:xfrm>
        </p:spPr>
        <p:txBody>
          <a:bodyPr>
            <a:normAutofit fontScale="90000"/>
          </a:bodyPr>
          <a:lstStyle/>
          <a:p>
            <a:r>
              <a:rPr lang="en-US" b="1">
                <a:ea typeface="+mj-lt"/>
                <a:cs typeface="+mj-lt"/>
              </a:rPr>
              <a:t>THEORETICAL FRAMEWORK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04722-6132-C265-4076-8FC41473B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80" y="1124585"/>
            <a:ext cx="10515600" cy="32540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Understanding PESTEL Analysis</a:t>
            </a:r>
          </a:p>
          <a:p>
            <a:r>
              <a:rPr lang="en-US" sz="1800">
                <a:ea typeface="+mn-lt"/>
                <a:cs typeface="+mn-lt"/>
              </a:rPr>
              <a:t>Definition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PESTEL is a business analysis tool used to examine six external influences: Political, Economic, Social, Technological, Environmental, and Legal factors (Aguilar, 1967).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Evaluation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Advantages: Provides a clear and </a:t>
            </a:r>
            <a:r>
              <a:rPr lang="en-US" sz="1800">
                <a:ea typeface="+mn-lt"/>
                <a:cs typeface="+mn-lt"/>
              </a:rPr>
              <a:t>organized</a:t>
            </a:r>
            <a:r>
              <a:rPr lang="en-US" sz="1800" dirty="0">
                <a:ea typeface="+mn-lt"/>
                <a:cs typeface="+mn-lt"/>
              </a:rPr>
              <a:t> method for identifying external opportunities and threats.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Limitations: External conditions can change rapidly, and the framework does not directly address internal business issues.</a:t>
            </a:r>
            <a:endParaRPr lang="en-US" sz="1800"/>
          </a:p>
          <a:p>
            <a:r>
              <a:rPr lang="en-US" sz="1800" i="1">
                <a:ea typeface="+mn-lt"/>
                <a:cs typeface="+mn-lt"/>
              </a:rPr>
              <a:t>Theoretical sources: Aguilar (1967); Johnson et al. (2017).</a:t>
            </a:r>
            <a:endParaRPr lang="en-US" sz="18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755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29B73-0AAC-5588-FDFE-A6A794ED5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5307"/>
            <a:ext cx="10515600" cy="171018"/>
          </a:xfrm>
        </p:spPr>
        <p:txBody>
          <a:bodyPr>
            <a:normAutofit fontScale="90000"/>
          </a:bodyPr>
          <a:lstStyle/>
          <a:p>
            <a:r>
              <a:rPr lang="en-US" b="1">
                <a:ea typeface="+mj-lt"/>
                <a:cs typeface="+mj-lt"/>
              </a:rPr>
              <a:t>PROBLEM ANALYSIS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73EB3-793D-B424-6358-ECDFB1D5C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0534"/>
            <a:ext cx="10515600" cy="400497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/>
              <a:t>Internal and External Challenges Facing Basil’s Bakery</a:t>
            </a:r>
            <a:endParaRPr lang="en-US" dirty="0"/>
          </a:p>
          <a:p>
            <a:r>
              <a:rPr lang="en-US"/>
              <a:t>Internal Factors</a:t>
            </a:r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/>
              <a:t>Limited Production Capacity: Having only one baker restricts the amount of goods that can be produced.</a:t>
            </a:r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/>
              <a:t>Missed Orders: Customer requests are sometimes overlooked during busy baking periods.</a:t>
            </a:r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/>
              <a:t>Long Waiting Times: Slow service creates queues during the lunchtime rush.</a:t>
            </a:r>
            <a:endParaRPr lang="en-US" dirty="0"/>
          </a:p>
          <a:p>
            <a:r>
              <a:rPr lang="en-US"/>
              <a:t>External Factors</a:t>
            </a:r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/>
              <a:t>Reduced Customer Traffic: Fewer shoppers are visiting the retail park.</a:t>
            </a:r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/>
              <a:t>Changes in Working Patterns: Hybrid working means fewer office employees purchase lunch on certain days.</a:t>
            </a:r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/>
              <a:t>Increasing Operating Expenses: Higher energy bills, rental charges, and ingredient prices put pressure on profits.</a:t>
            </a:r>
            <a:endParaRPr lang="en-US" dirty="0"/>
          </a:p>
          <a:p>
            <a:r>
              <a:rPr lang="en-US" dirty="0"/>
              <a:t>Summary: Changes in customer </a:t>
            </a:r>
            <a:r>
              <a:rPr lang="en-US"/>
              <a:t>behavior, together with operational difficulties, have made </a:t>
            </a:r>
            <a:r>
              <a:rPr lang="en-US" dirty="0"/>
              <a:t>it harder for the bakery to adapt and recover.</a:t>
            </a:r>
          </a:p>
        </p:txBody>
      </p:sp>
    </p:spTree>
    <p:extLst>
      <p:ext uri="{BB962C8B-B14F-4D97-AF65-F5344CB8AC3E}">
        <p14:creationId xmlns:p14="http://schemas.microsoft.com/office/powerpoint/2010/main" val="294071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0A615-5D00-3BFD-AB56-00518089C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040" y="690245"/>
            <a:ext cx="10515600" cy="218123"/>
          </a:xfrm>
        </p:spPr>
        <p:txBody>
          <a:bodyPr>
            <a:normAutofit fontScale="90000"/>
          </a:bodyPr>
          <a:lstStyle/>
          <a:p>
            <a:r>
              <a:rPr lang="en-US" b="1">
                <a:ea typeface="+mj-lt"/>
                <a:cs typeface="+mj-lt"/>
              </a:rPr>
              <a:t>BUSINESS CASE STUDY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76824-0180-C06D-6C23-6F555DD60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566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Background of Basil’s Bakery</a:t>
            </a:r>
          </a:p>
          <a:p>
            <a:r>
              <a:rPr lang="en-US" sz="1800"/>
              <a:t>The Business</a:t>
            </a:r>
          </a:p>
          <a:p>
            <a:r>
              <a:rPr lang="en-US" sz="1800"/>
              <a:t>Basil’s Bakery is a small independent business founded in 2015 in a Coventry retail park. It is well known for selling organic bread and freshly baked pastries.</a:t>
            </a:r>
          </a:p>
          <a:p>
            <a:r>
              <a:rPr lang="en-US" sz="1800"/>
              <a:t>Customer Base</a:t>
            </a:r>
          </a:p>
          <a:p>
            <a:r>
              <a:rPr lang="en-US" sz="1800"/>
              <a:t>The bakery mainly serves local shoppers, retail staff, and office workers who visit to buy lunch and baked products.</a:t>
            </a:r>
          </a:p>
          <a:p>
            <a:r>
              <a:rPr lang="en-US" sz="1800"/>
              <a:t>Sales Performance</a:t>
            </a:r>
          </a:p>
          <a:p>
            <a:r>
              <a:rPr lang="en-US" sz="1800"/>
              <a:t>Since the COVID-19 lockdowns ended in 2020, the bakery’s sales have dropped by 25% and have not recovered to their former level.</a:t>
            </a:r>
          </a:p>
          <a:p>
            <a:r>
              <a:rPr lang="en-US" sz="1800"/>
              <a:t>Main Problem: Fewer customers visiting the bakery and rising operating costs have created significant challenges for the business.</a:t>
            </a:r>
          </a:p>
        </p:txBody>
      </p:sp>
    </p:spTree>
    <p:extLst>
      <p:ext uri="{BB962C8B-B14F-4D97-AF65-F5344CB8AC3E}">
        <p14:creationId xmlns:p14="http://schemas.microsoft.com/office/powerpoint/2010/main" val="1544594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94912-F730-6FA0-A3AA-3DA5122B6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20" y="680085"/>
            <a:ext cx="10515600" cy="106363"/>
          </a:xfrm>
        </p:spPr>
        <p:txBody>
          <a:bodyPr>
            <a:normAutofit fontScale="90000"/>
          </a:bodyPr>
          <a:lstStyle/>
          <a:p>
            <a:r>
              <a:rPr lang="en-US" b="1">
                <a:ea typeface="+mj-lt"/>
                <a:cs typeface="+mj-lt"/>
              </a:rPr>
              <a:t>THEORETICAL FRAMEWORK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C9C80-CE45-A489-8A17-CA8C3AD5E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20" y="972185"/>
            <a:ext cx="10515600" cy="30203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Understanding the Fishbone Diagram</a:t>
            </a:r>
          </a:p>
          <a:p>
            <a:r>
              <a:rPr lang="en-US" sz="1800">
                <a:ea typeface="+mn-lt"/>
                <a:cs typeface="+mn-lt"/>
              </a:rPr>
              <a:t>Definition</a:t>
            </a:r>
            <a:endParaRPr lang="en-US" sz="1800" dirty="0">
              <a:ea typeface="+mn-lt"/>
              <a:cs typeface="+mn-lt"/>
            </a:endParaRPr>
          </a:p>
          <a:p>
            <a:r>
              <a:rPr lang="en-US" sz="1800" dirty="0">
                <a:ea typeface="+mn-lt"/>
                <a:cs typeface="+mn-lt"/>
              </a:rPr>
              <a:t>Introduced by Ishikawa (1968), the Fishbone Diagram is a tool used to identify and </a:t>
            </a:r>
            <a:r>
              <a:rPr lang="en-US" sz="1800" dirty="0" err="1">
                <a:ea typeface="+mn-lt"/>
                <a:cs typeface="+mn-lt"/>
              </a:rPr>
              <a:t>organise</a:t>
            </a:r>
            <a:r>
              <a:rPr lang="en-US" sz="1800" dirty="0">
                <a:ea typeface="+mn-lt"/>
                <a:cs typeface="+mn-lt"/>
              </a:rPr>
              <a:t> the main causes of business and operational problems into six categories, known as the 6Ms.</a:t>
            </a:r>
          </a:p>
          <a:p>
            <a:r>
              <a:rPr lang="en-US" sz="1800">
                <a:ea typeface="+mn-lt"/>
                <a:cs typeface="+mn-lt"/>
              </a:rPr>
              <a:t>Evaluation</a:t>
            </a:r>
            <a:endParaRPr lang="en-US" sz="1800" dirty="0">
              <a:ea typeface="+mn-lt"/>
              <a:cs typeface="+mn-lt"/>
            </a:endParaRPr>
          </a:p>
          <a:p>
            <a:r>
              <a:rPr lang="en-US" sz="1800">
                <a:ea typeface="+mn-lt"/>
                <a:cs typeface="+mn-lt"/>
              </a:rPr>
              <a:t>Advantages: Makes it easier to identify and display the root causes of a problem.</a:t>
            </a:r>
            <a:endParaRPr lang="en-US" sz="1800" dirty="0">
              <a:ea typeface="+mn-lt"/>
              <a:cs typeface="+mn-lt"/>
            </a:endParaRPr>
          </a:p>
          <a:p>
            <a:r>
              <a:rPr lang="en-US" sz="1800">
                <a:ea typeface="+mn-lt"/>
                <a:cs typeface="+mn-lt"/>
              </a:rPr>
              <a:t>Limitations: May oversimplify problems where several causes are connected.</a:t>
            </a:r>
            <a:endParaRPr lang="en-US" sz="1800" dirty="0">
              <a:ea typeface="+mn-lt"/>
              <a:cs typeface="+mn-lt"/>
            </a:endParaRPr>
          </a:p>
          <a:p>
            <a:r>
              <a:rPr lang="en-US" sz="1800" i="1">
                <a:ea typeface="+mn-lt"/>
                <a:cs typeface="+mn-lt"/>
              </a:rPr>
              <a:t>References: Ishikawa (1968); Doggett (2005).</a:t>
            </a:r>
            <a:endParaRPr lang="en-US" sz="1800" dirty="0">
              <a:ea typeface="+mn-lt"/>
              <a:cs typeface="+mn-l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754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E260C-2E5A-7E9D-7A85-3A8CA1A61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ea typeface="+mj-lt"/>
                <a:cs typeface="+mj-lt"/>
              </a:rPr>
              <a:t>OPERATIONAL ANALYSIS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251A0-2E23-3DD3-6624-05383A026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" y="125666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Using the Fishbone Diagram at Basil’s Bakery</a:t>
            </a:r>
          </a:p>
          <a:p>
            <a:r>
              <a:rPr lang="en-US" sz="1800"/>
              <a:t>Methods</a:t>
            </a:r>
          </a:p>
          <a:p>
            <a:r>
              <a:rPr lang="en-US" sz="1800"/>
              <a:t>The bakery depends on walk-in customers and takes orders manually over the phone.</a:t>
            </a:r>
          </a:p>
          <a:p>
            <a:r>
              <a:rPr lang="en-US" sz="1800"/>
              <a:t>Machines</a:t>
            </a:r>
          </a:p>
          <a:p>
            <a:r>
              <a:rPr lang="en-US" sz="1800"/>
              <a:t>Limited oven capacity restricts the quantity of products that can be made.</a:t>
            </a:r>
          </a:p>
          <a:p>
            <a:r>
              <a:rPr lang="en-US" sz="1800"/>
              <a:t>People</a:t>
            </a:r>
          </a:p>
          <a:p>
            <a:r>
              <a:rPr lang="en-US" sz="1800"/>
              <a:t>Having only one baker creates a staffing shortage and slows production.</a:t>
            </a:r>
          </a:p>
          <a:p>
            <a:r>
              <a:rPr lang="en-US" sz="1800"/>
              <a:t>Materials</a:t>
            </a:r>
          </a:p>
          <a:p>
            <a:r>
              <a:rPr lang="en-US" sz="1800"/>
              <a:t>The use of entirely organic ingredients increases production costs.</a:t>
            </a:r>
          </a:p>
          <a:p>
            <a:r>
              <a:rPr lang="en-US" sz="1800"/>
              <a:t>Measurement</a:t>
            </a:r>
          </a:p>
          <a:p>
            <a:r>
              <a:rPr lang="en-US" sz="1800"/>
              <a:t>The bakery does not properly record missed orders or customer waiting times.</a:t>
            </a:r>
          </a:p>
          <a:p>
            <a:r>
              <a:rPr lang="en-US" sz="1800"/>
              <a:t>Environment</a:t>
            </a:r>
          </a:p>
          <a:p>
            <a:r>
              <a:rPr lang="en-US" sz="1800"/>
              <a:t>Lower footfall in the retail park and higher utility costs affect business performance.</a:t>
            </a:r>
          </a:p>
          <a:p>
            <a:r>
              <a:rPr lang="en-US" sz="1800"/>
              <a:t>Result: Sales have fallen by 25%, while rising expenses have reduced profit margins</a:t>
            </a:r>
          </a:p>
        </p:txBody>
      </p:sp>
    </p:spTree>
    <p:extLst>
      <p:ext uri="{BB962C8B-B14F-4D97-AF65-F5344CB8AC3E}">
        <p14:creationId xmlns:p14="http://schemas.microsoft.com/office/powerpoint/2010/main" val="783544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3F58F-7D98-3EAB-07F9-4E34F8EEC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0034"/>
            <a:ext cx="10515600" cy="90200"/>
          </a:xfrm>
        </p:spPr>
        <p:txBody>
          <a:bodyPr>
            <a:normAutofit fontScale="90000"/>
          </a:bodyPr>
          <a:lstStyle/>
          <a:p>
            <a:r>
              <a:rPr lang="en-US" sz="3200" b="1">
                <a:ea typeface="+mj-lt"/>
                <a:cs typeface="+mj-lt"/>
              </a:rPr>
              <a:t>SUMMARY AND RECOMMENDATIONS</a:t>
            </a:r>
            <a:endParaRPr lang="en-US" sz="320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EEA80-FE1A-AB5E-7D85-23AFE0C0B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5080"/>
            <a:ext cx="10515600" cy="28504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Main Findings</a:t>
            </a:r>
          </a:p>
          <a:p>
            <a:r>
              <a:rPr lang="en-US" sz="1800">
                <a:ea typeface="+mn-lt"/>
                <a:cs typeface="+mn-lt"/>
              </a:rPr>
              <a:t>Fewer Walk-In Customers: Hybrid working has changed lunchtime shopping patterns and reduced customer visits.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Staffing Limitations: Relying on one baker restricts production and limits the bakery’s ability to grow.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Limited Online Services: The absence of a website or app prevents customers from ordering digitally.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Rising Costs: Higher ingredient and energy prices are putting pressure on profit margins.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Recommendation: Introduce online pre-orders and improve production planning to attract more customers, reduce missed orders, and make better use of available resources.</a:t>
            </a:r>
            <a:endParaRPr lang="en-US" sz="18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34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2C64F-0DE0-2ABD-EBF1-9D66F7698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382" y="919307"/>
            <a:ext cx="10515600" cy="32110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>
                <a:ea typeface="+mj-lt"/>
                <a:cs typeface="+mj-lt"/>
              </a:rPr>
              <a:t>ACADEMIC REFERENCES AND DATA SOURCES</a:t>
            </a:r>
            <a:endParaRPr lang="en-US" sz="320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6F9DC-E9EB-203B-2A14-58F5833B3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7625"/>
            <a:ext cx="10515600" cy="40280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Reference List</a:t>
            </a:r>
          </a:p>
          <a:p>
            <a:r>
              <a:rPr lang="en-US" sz="1800">
                <a:ea typeface="+mn-lt"/>
                <a:cs typeface="+mn-lt"/>
              </a:rPr>
              <a:t>Aguilar, F. J. (1967). </a:t>
            </a:r>
            <a:r>
              <a:rPr lang="en-US" sz="1800" i="1">
                <a:ea typeface="+mn-lt"/>
                <a:cs typeface="+mn-lt"/>
              </a:rPr>
              <a:t>Scanning the Business Environment.</a:t>
            </a:r>
            <a:r>
              <a:rPr lang="en-US" sz="1800">
                <a:ea typeface="+mn-lt"/>
                <a:cs typeface="+mn-lt"/>
              </a:rPr>
              <a:t> New York: Macmillan.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CIPD (2023). </a:t>
            </a:r>
            <a:r>
              <a:rPr lang="en-US" sz="1800" i="1">
                <a:ea typeface="+mn-lt"/>
                <a:cs typeface="+mn-lt"/>
              </a:rPr>
              <a:t>Flexible and Hybrid Working Practices in the UK.</a:t>
            </a:r>
            <a:r>
              <a:rPr lang="en-US" sz="1800">
                <a:ea typeface="+mn-lt"/>
                <a:cs typeface="+mn-lt"/>
              </a:rPr>
              <a:t> London: CIPD.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DEFRA (2023). </a:t>
            </a:r>
            <a:r>
              <a:rPr lang="en-US" sz="1800" i="1">
                <a:ea typeface="+mn-lt"/>
                <a:cs typeface="+mn-lt"/>
              </a:rPr>
              <a:t>Organic Farming Statistics.</a:t>
            </a:r>
            <a:r>
              <a:rPr lang="en-US" sz="1800">
                <a:ea typeface="+mn-lt"/>
                <a:cs typeface="+mn-lt"/>
              </a:rPr>
              <a:t> Department for Environment, Food and Rural Affairs.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Doggett, A. M. (2005). “A Statistical Comparison of Three Root Cause Analysis Tools.” </a:t>
            </a:r>
            <a:r>
              <a:rPr lang="en-US" sz="1800" i="1">
                <a:ea typeface="+mn-lt"/>
                <a:cs typeface="+mn-lt"/>
              </a:rPr>
              <a:t>Journal of Industrial Technology, 21</a:t>
            </a:r>
            <a:r>
              <a:rPr lang="en-US" sz="1800">
                <a:ea typeface="+mn-lt"/>
                <a:cs typeface="+mn-lt"/>
              </a:rPr>
              <a:t>(2), pp. 1–9.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Ishikawa, K. (1968). </a:t>
            </a:r>
            <a:r>
              <a:rPr lang="en-US" sz="1800" i="1">
                <a:ea typeface="+mn-lt"/>
                <a:cs typeface="+mn-lt"/>
              </a:rPr>
              <a:t>Guide to Quality Control.</a:t>
            </a:r>
            <a:r>
              <a:rPr lang="en-US" sz="1800">
                <a:ea typeface="+mn-lt"/>
                <a:cs typeface="+mn-lt"/>
              </a:rPr>
              <a:t> Tokyo: Asian Productivity Organization.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Johnson, G. et al. (2017). </a:t>
            </a:r>
            <a:r>
              <a:rPr lang="en-US" sz="1800" i="1">
                <a:ea typeface="+mn-lt"/>
                <a:cs typeface="+mn-lt"/>
              </a:rPr>
              <a:t>Exploring Strategy.</a:t>
            </a:r>
            <a:r>
              <a:rPr lang="en-US" sz="1800">
                <a:ea typeface="+mn-lt"/>
                <a:cs typeface="+mn-lt"/>
              </a:rPr>
              <a:t> 11th ed. Harlow: Pearson.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ONS (2024). </a:t>
            </a:r>
            <a:r>
              <a:rPr lang="en-US" sz="1800" i="1">
                <a:ea typeface="+mn-lt"/>
                <a:cs typeface="+mn-lt"/>
              </a:rPr>
              <a:t>Consumer Price Inflation, UK.</a:t>
            </a:r>
            <a:r>
              <a:rPr lang="en-US" sz="1800">
                <a:ea typeface="+mn-lt"/>
                <a:cs typeface="+mn-lt"/>
              </a:rPr>
              <a:t> Office for National Statistics.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Sammut-Bonnici, T. and Galea, D. (2015). “PESTEL Analysis.” </a:t>
            </a:r>
            <a:r>
              <a:rPr lang="en-US" sz="1800" i="1">
                <a:ea typeface="+mn-lt"/>
                <a:cs typeface="+mn-lt"/>
              </a:rPr>
              <a:t>Wiley Encyclopedia of Management.</a:t>
            </a:r>
            <a:endParaRPr lang="en-US" sz="18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485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Basil's bakery PRESENTATION</vt:lpstr>
      <vt:lpstr>Basil's bakery 10 min presentation </vt:lpstr>
      <vt:lpstr>MACRO-ENVIRONMENTAL ANALYSIS PESTEL Analysis Applied to Basil’s Bakery </vt:lpstr>
      <vt:lpstr>THEORETICAL FRAMEWORK </vt:lpstr>
      <vt:lpstr>PROBLEM ANALYSIS </vt:lpstr>
      <vt:lpstr>BUSINESS CASE STUDY </vt:lpstr>
      <vt:lpstr>THEORETICAL FRAMEWORK </vt:lpstr>
      <vt:lpstr>OPERATIONAL ANALYSIS </vt:lpstr>
      <vt:lpstr>SUMMARY AND RECOMMENDATIONS </vt:lpstr>
      <vt:lpstr>ACADEMIC REFERENCES AND DATA 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103</cp:revision>
  <dcterms:created xsi:type="dcterms:W3CDTF">2026-10-14T21:26:38Z</dcterms:created>
  <dcterms:modified xsi:type="dcterms:W3CDTF">2026-10-14T21:51:31Z</dcterms:modified>
</cp:coreProperties>
</file>