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309" r:id="rId5"/>
    <p:sldId id="306" r:id="rId6"/>
    <p:sldId id="317" r:id="rId7"/>
    <p:sldId id="320" r:id="rId8"/>
    <p:sldId id="311" r:id="rId9"/>
    <p:sldId id="315" r:id="rId10"/>
    <p:sldId id="312" r:id="rId11"/>
    <p:sldId id="318" r:id="rId12"/>
    <p:sldId id="319" r:id="rId13"/>
    <p:sldId id="324" r:id="rId14"/>
    <p:sldId id="321" r:id="rId15"/>
    <p:sldId id="322" r:id="rId16"/>
    <p:sldId id="323" r:id="rId17"/>
    <p:sldId id="313" r:id="rId18"/>
    <p:sldId id="325" r:id="rId19"/>
    <p:sldId id="296" r:id="rId20"/>
    <p:sldId id="287" r:id="rId2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DE9"/>
    <a:srgbClr val="C59C93"/>
    <a:srgbClr val="4D7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524" autoAdjust="0"/>
  </p:normalViewPr>
  <p:slideViewPr>
    <p:cSldViewPr snapToGrid="0">
      <p:cViewPr varScale="1">
        <p:scale>
          <a:sx n="45" d="100"/>
          <a:sy n="45" d="100"/>
        </p:scale>
        <p:origin x="1025" y="41"/>
      </p:cViewPr>
      <p:guideLst>
        <p:guide pos="3840"/>
        <p:guide orient="horz" pos="96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C20273-5AA7-4B5D-8917-720BAAB913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CC58D-E543-4F81-9083-39F6F7D445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D74683B-723D-44F9-B6CB-B2114E0382C2}" type="datetime1">
              <a:rPr lang="en-GB" smtClean="0"/>
              <a:t>01/12/2025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6FDA1-CF86-4FB5-8893-04F6CB5B0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D5CFB5-A96B-47B6-A27C-F99C604341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DD7E118-DCD0-425E-8F60-56D854F88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593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CFC670-4CD4-49B2-BA1B-21911C7419F1}" type="datetime1">
              <a:rPr lang="en-GB" smtClean="0"/>
              <a:pPr/>
              <a:t>01/12/2025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6B913A0-8194-43AB-8CE1-D8825DE3150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8276717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mischievous_penguins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47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21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(V20sk, 2025)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noProof="0" smtClean="0"/>
              <a:t>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3551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103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(Casey Horner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2025}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87769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noProof="0" smtClean="0"/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76719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noProof="0" smtClean="0"/>
              <a:t>15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0313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12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92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8" descr="photo of palm leaf on pink background&#10;">
            <a:extLst>
              <a:ext uri="{FF2B5EF4-FFF2-40B4-BE49-F238E27FC236}">
                <a16:creationId xmlns:a16="http://schemas.microsoft.com/office/drawing/2014/main" id="{E987AC57-CBB8-467C-8A39-019EA33D08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1192F3-A424-430E-B4BC-525DF06AE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584" y="1901952"/>
            <a:ext cx="3937416" cy="2387600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FD8B2AA-F7CC-4211-87D1-ABF49E999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584" y="4379976"/>
            <a:ext cx="3937416" cy="572798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AF1BA5-EAFF-4D55-A445-675B1CEF489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3825" y="1143000"/>
            <a:ext cx="5029200" cy="457200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palm tree leaves&#10;">
            <a:extLst>
              <a:ext uri="{FF2B5EF4-FFF2-40B4-BE49-F238E27FC236}">
                <a16:creationId xmlns:a16="http://schemas.microsoft.com/office/drawing/2014/main" id="{A048BE5A-008A-4FF6-883D-F5F006940A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81EE29-7D44-4587-82CF-1233814B753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D9DE5763-72AE-43A2-A15B-0A85851E82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9048" y="777240"/>
            <a:ext cx="5184648" cy="530352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828800"/>
            <a:ext cx="4087368" cy="841248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3040" y="2799983"/>
            <a:ext cx="4087368" cy="2203704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18329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64">
            <a:extLst>
              <a:ext uri="{FF2B5EF4-FFF2-40B4-BE49-F238E27FC236}">
                <a16:creationId xmlns:a16="http://schemas.microsoft.com/office/drawing/2014/main" id="{D73C250B-F170-486D-A636-FAA4ED926C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588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E32DAA-2F83-4F0B-B593-EAEC38A22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F62CE30-AF00-49C9-BB4C-FF4623AE48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200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11E27B3C-F9CB-489A-B87D-B019E802464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882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DE0F61DF-6086-4D91-A1DB-0C91BD225C0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4236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D1B9ECE-8B72-4E8C-BF0F-42BAD333E5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42678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CC01C00D-D845-4EA4-ACEA-80430CEC0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42360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E36DA0C1-756A-41EF-BD41-B210DAD57AC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4652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22C7D19B-8BCA-4A46-A531-C74F00C501A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6204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A1BA12AE-AA7B-4898-AE4C-6EF1BF0293B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45886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C824A7A5-D0EA-414B-A57F-AFC09799DF8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5068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0CCA0A92-44E0-4256-BDF5-D01C27404D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49412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16D5C7BE-6D3E-4E7E-BBE6-230B10C2F43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249094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rg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38">
            <a:extLst>
              <a:ext uri="{FF2B5EF4-FFF2-40B4-BE49-F238E27FC236}">
                <a16:creationId xmlns:a16="http://schemas.microsoft.com/office/drawing/2014/main" id="{FCA6EB2C-E8DA-46AE-AD91-63B890E4AC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2" b="7802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21" name="SmartArt Placeholder 20">
            <a:extLst>
              <a:ext uri="{FF2B5EF4-FFF2-40B4-BE49-F238E27FC236}">
                <a16:creationId xmlns:a16="http://schemas.microsoft.com/office/drawing/2014/main" id="{22DDECCB-0586-4A4E-B5E8-F4F3A0C4DD2C}"/>
              </a:ext>
            </a:extLst>
          </p:cNvPr>
          <p:cNvSpPr>
            <a:spLocks noGrp="1"/>
          </p:cNvSpPr>
          <p:nvPr>
            <p:ph type="dgm" sz="quarter" idx="27"/>
          </p:nvPr>
        </p:nvSpPr>
        <p:spPr>
          <a:xfrm>
            <a:off x="1088136" y="2039112"/>
            <a:ext cx="10515600" cy="3960812"/>
          </a:xfrm>
        </p:spPr>
        <p:txBody>
          <a:bodyPr rtlCol="0"/>
          <a:lstStyle/>
          <a:p>
            <a:pPr rtl="0"/>
            <a:r>
              <a:rPr lang="en-US" noProof="0"/>
              <a:t>Click icon to add SmartArt graphic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02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portun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close up photo of plants&#10;">
            <a:extLst>
              <a:ext uri="{FF2B5EF4-FFF2-40B4-BE49-F238E27FC236}">
                <a16:creationId xmlns:a16="http://schemas.microsoft.com/office/drawing/2014/main" id="{7863BFED-18F0-48ED-A69C-CA7DB56543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072CCB7-8B6D-4640-9349-4BF4E6715721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BE3A6-48FA-4624-9CA9-027EFA2E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90913CB-E9D8-4BC6-BF27-FBDED2266B74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657183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57183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C961473-F8E7-498A-AFFD-2BC0065884E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657183" y="3567512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32F6735-86D0-4D0F-9741-8D6C74C99BAA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657183" y="3863067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AD41BAB-B874-4283-8FDD-618EAB4B7CC6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1657183" y="4737597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382FE5C-EADC-4EF2-9E4F-06BDCA5551B3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1657183" y="5033152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5016684-22E4-49BC-9E14-2E73CF3F757D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404811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C52459E-612F-4699-B9E5-39839B5B6D7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404811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93FEF41-CD0D-4D3A-90FA-2F123068E73D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404811" y="3570539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6A7E58B-04CA-4390-878D-CBE6185E320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6404811" y="3865136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926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5FF0F6C8-DE96-49F6-9B94-970D5FD91A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4849AF-E9E9-4606-B5ED-99DD9840B922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5331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30B408-EB55-4F52-8E6D-81122B0E674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75945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594AD6F-861E-4958-9DD7-5C6CBEA15343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16559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2795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AA14AE4-11F2-4FDA-9E81-B2567D6A64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6181344" cy="6858000"/>
          </a:xfrm>
          <a:custGeom>
            <a:avLst/>
            <a:gdLst>
              <a:gd name="connsiteX0" fmla="*/ 961757 w 6181344"/>
              <a:gd name="connsiteY0" fmla="*/ 4070850 h 6858000"/>
              <a:gd name="connsiteX1" fmla="*/ 961757 w 6181344"/>
              <a:gd name="connsiteY1" fmla="*/ 5076690 h 6858000"/>
              <a:gd name="connsiteX2" fmla="*/ 6094475 w 6181344"/>
              <a:gd name="connsiteY2" fmla="*/ 5076690 h 6858000"/>
              <a:gd name="connsiteX3" fmla="*/ 6094475 w 6181344"/>
              <a:gd name="connsiteY3" fmla="*/ 4070850 h 6858000"/>
              <a:gd name="connsiteX4" fmla="*/ 0 w 6181344"/>
              <a:gd name="connsiteY4" fmla="*/ 0 h 6858000"/>
              <a:gd name="connsiteX5" fmla="*/ 6181344 w 6181344"/>
              <a:gd name="connsiteY5" fmla="*/ 0 h 6858000"/>
              <a:gd name="connsiteX6" fmla="*/ 6181344 w 6181344"/>
              <a:gd name="connsiteY6" fmla="*/ 6858000 h 6858000"/>
              <a:gd name="connsiteX7" fmla="*/ 0 w 618134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81344" h="6858000">
                <a:moveTo>
                  <a:pt x="961757" y="4070850"/>
                </a:moveTo>
                <a:lnTo>
                  <a:pt x="961757" y="5076690"/>
                </a:lnTo>
                <a:lnTo>
                  <a:pt x="6094475" y="5076690"/>
                </a:lnTo>
                <a:lnTo>
                  <a:pt x="6094475" y="4070850"/>
                </a:lnTo>
                <a:close/>
                <a:moveTo>
                  <a:pt x="0" y="0"/>
                </a:moveTo>
                <a:lnTo>
                  <a:pt x="6181344" y="0"/>
                </a:lnTo>
                <a:lnTo>
                  <a:pt x="618134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3EBD09-1706-473B-B779-2BE1D717216B}"/>
              </a:ext>
            </a:extLst>
          </p:cNvPr>
          <p:cNvSpPr/>
          <p:nvPr userDrawn="1"/>
        </p:nvSpPr>
        <p:spPr>
          <a:xfrm>
            <a:off x="963281" y="4070850"/>
            <a:ext cx="5132718" cy="1005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728" y="4151376"/>
            <a:ext cx="4443664" cy="914400"/>
          </a:xfrm>
        </p:spPr>
        <p:txBody>
          <a:bodyPr rtlCol="0" anchor="ctr" anchorCtr="0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F381AAE-62C0-4761-90A8-43C8E0B3D2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8000" y="777240"/>
            <a:ext cx="8229600" cy="5303520"/>
          </a:xfrm>
          <a:custGeom>
            <a:avLst/>
            <a:gdLst>
              <a:gd name="connsiteX0" fmla="*/ 0 w 8229600"/>
              <a:gd name="connsiteY0" fmla="*/ 0 h 5303520"/>
              <a:gd name="connsiteX1" fmla="*/ 8229600 w 8229600"/>
              <a:gd name="connsiteY1" fmla="*/ 0 h 5303520"/>
              <a:gd name="connsiteX2" fmla="*/ 8229600 w 8229600"/>
              <a:gd name="connsiteY2" fmla="*/ 5303520 h 5303520"/>
              <a:gd name="connsiteX3" fmla="*/ 0 w 8229600"/>
              <a:gd name="connsiteY3" fmla="*/ 5303520 h 5303520"/>
              <a:gd name="connsiteX4" fmla="*/ 0 w 8229600"/>
              <a:gd name="connsiteY4" fmla="*/ 4299450 h 5303520"/>
              <a:gd name="connsiteX5" fmla="*/ 3047999 w 8229600"/>
              <a:gd name="connsiteY5" fmla="*/ 4299450 h 5303520"/>
              <a:gd name="connsiteX6" fmla="*/ 3047999 w 8229600"/>
              <a:gd name="connsiteY6" fmla="*/ 3293610 h 5303520"/>
              <a:gd name="connsiteX7" fmla="*/ 0 w 8229600"/>
              <a:gd name="connsiteY7" fmla="*/ 3293610 h 5303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9600" h="5303520">
                <a:moveTo>
                  <a:pt x="0" y="0"/>
                </a:moveTo>
                <a:lnTo>
                  <a:pt x="8229600" y="0"/>
                </a:lnTo>
                <a:lnTo>
                  <a:pt x="8229600" y="5303520"/>
                </a:lnTo>
                <a:lnTo>
                  <a:pt x="0" y="5303520"/>
                </a:lnTo>
                <a:lnTo>
                  <a:pt x="0" y="4299450"/>
                </a:lnTo>
                <a:lnTo>
                  <a:pt x="3047999" y="4299450"/>
                </a:lnTo>
                <a:lnTo>
                  <a:pt x="3047999" y="3293610"/>
                </a:lnTo>
                <a:lnTo>
                  <a:pt x="0" y="329361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conce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F3BCA8-7FE0-4921-AE34-6F98AC0AC858}"/>
              </a:ext>
            </a:extLst>
          </p:cNvPr>
          <p:cNvSpPr/>
          <p:nvPr userDrawn="1"/>
        </p:nvSpPr>
        <p:spPr>
          <a:xfrm>
            <a:off x="6096000" y="1143000"/>
            <a:ext cx="5486400" cy="4572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5760" rtlCol="0" anchor="ctr"/>
          <a:lstStyle/>
          <a:p>
            <a:pPr algn="ctr" rtl="0"/>
            <a:endParaRPr lang="en-GB" sz="3600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143000"/>
            <a:ext cx="5486400" cy="4572000"/>
          </a:xfrm>
          <a:solidFill>
            <a:schemeClr val="bg1">
              <a:alpha val="90000"/>
            </a:schemeClr>
          </a:solidFill>
        </p:spPr>
        <p:txBody>
          <a:bodyPr lIns="612648" tIns="822960" rIns="457200" rtlCol="0" anchor="t">
            <a:no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29400" y="2996693"/>
            <a:ext cx="4416552" cy="221698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51462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22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7CFD315B-9E75-4209-B7A2-80B8449A4E2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148840" y="1993392"/>
            <a:ext cx="1828800" cy="696885"/>
          </a:xfrm>
          <a:noFill/>
          <a:ln w="12700">
            <a:solidFill>
              <a:schemeClr val="accent3"/>
            </a:solidFill>
          </a:ln>
        </p:spPr>
        <p:txBody>
          <a:bodyPr tIns="36000" rtlCol="0" anchor="ctr" anchorCtr="1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0FE649C6-E102-4D6E-ABCC-F2992D28195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255264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E213787-ACF7-458D-9A73-3F194978B6D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6154F8E5-E3E5-4C0F-AE2F-2170C25EDC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2344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B1453360-81EF-4EB1-B249-712DA6E62C8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9FBB54B5-A522-4A23-BBF7-AD1A18EDFD1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867C3CE9-8463-4382-AE21-F6BF3518D01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FDB7C866-DDCF-4E42-8CC8-A211234AFB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C4F4671C-F421-46D3-B43B-46B3F0DF596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0E7055C4-CE9C-411A-A475-92AB82FE1E7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5B7AA0C1-6D4F-4D6B-9E27-6ECEE6F49E6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6D392CE7-6DB5-412C-939E-200FAC21643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A5EC4B0C-5DD6-4EEB-AF30-E36D4F9E5EC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2521C66C-8612-487A-AB8B-18249AB8BF2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824436FA-ECBE-4BB1-9126-66F330E7F0A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114800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622C4FE-C10F-4B57-B40B-0FA21F33051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0E5C83ED-676D-4C6E-84B3-CF127AC5444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234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678DF814-ABAE-422D-8055-BD8FF43DDF5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E7022C5B-31FF-4550-9CDC-2CF1AB17D55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C54252E9-4902-4781-BE29-34163ABE7ED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0FD8FBC5-AD5D-464D-8360-6AA55AA2FA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C90BD4FA-047A-4A4F-B1E2-4FDEA49BB0A0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5FBE1C04-A830-4310-A83C-178E44D8A72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EB543626-7655-454D-8E28-B2391850A39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5F306D8F-E1A5-492D-9145-6445614AB282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9C109601-CAE5-44CE-ADF7-9FB216F8178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17AE5B8B-FA0E-40E2-9841-D0F9AB83E02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1560C8D6-BAAE-4E4C-B478-D7EEA33BC3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2D34A825-4619-4016-B027-DA83FE07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A065CC06-C5B6-44D0-8071-1833580A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1064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sk and rew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44" descr="Photo of palm leaves&#10;">
            <a:extLst>
              <a:ext uri="{FF2B5EF4-FFF2-40B4-BE49-F238E27FC236}">
                <a16:creationId xmlns:a16="http://schemas.microsoft.com/office/drawing/2014/main" id="{7C4AAE08-43F5-49E6-AEBD-2C27A2BE0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F83E037-B49C-4664-8547-6F1930E2BD04}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5057774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09928" y="2105025"/>
            <a:ext cx="4178808" cy="338328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496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54496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14232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714232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8" descr="photo of laptop keyboard bordered by 2 palm leaves&#10;">
            <a:extLst>
              <a:ext uri="{FF2B5EF4-FFF2-40B4-BE49-F238E27FC236}">
                <a16:creationId xmlns:a16="http://schemas.microsoft.com/office/drawing/2014/main" id="{729C024A-3DD8-474A-848D-7BCCC032BC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1584ECC-FA3B-4A7A-A456-6472AE8B1DA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1929383"/>
            <a:ext cx="4480560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98448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298448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685032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3685032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08776" y="1289304"/>
            <a:ext cx="4572000" cy="43342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3672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14980"/>
            <a:ext cx="10515600" cy="640080"/>
          </a:xfrm>
        </p:spPr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19656"/>
            <a:ext cx="5157787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86584"/>
            <a:ext cx="5157787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9656"/>
            <a:ext cx="5183188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86584"/>
            <a:ext cx="5183188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10057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192"/>
            <a:ext cx="10515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4018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concep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910" y="1878096"/>
            <a:ext cx="4572000" cy="939209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EF15002-67E4-4A4E-8458-C33E897B7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84910" y="3184149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FEF5233-78E0-4693-B7BD-AB83F3704938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184910" y="2888594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AFFB0F1-B93F-405D-9BAC-C8487E8EAD3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184910" y="4340145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DECC8A-9731-47C9-ADC8-DB414C006D1F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184910" y="4044590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050672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3" descr="close up photo of leaves&#10;">
            <a:extLst>
              <a:ext uri="{FF2B5EF4-FFF2-40B4-BE49-F238E27FC236}">
                <a16:creationId xmlns:a16="http://schemas.microsoft.com/office/drawing/2014/main" id="{5B334254-BCFF-4714-B7C4-38E7C0814F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FE1AAB-5EBC-4913-9A1E-DBC69C761B22}"/>
              </a:ext>
            </a:extLst>
          </p:cNvPr>
          <p:cNvSpPr/>
          <p:nvPr userDrawn="1"/>
        </p:nvSpPr>
        <p:spPr>
          <a:xfrm>
            <a:off x="4066032" y="0"/>
            <a:ext cx="4059936" cy="6858000"/>
          </a:xfrm>
          <a:prstGeom prst="rect">
            <a:avLst/>
          </a:prstGeom>
          <a:solidFill>
            <a:schemeClr val="accent5">
              <a:lumMod val="9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2450592"/>
            <a:ext cx="2743200" cy="640080"/>
          </a:xfrm>
        </p:spPr>
        <p:txBody>
          <a:bodyPr rtlCol="0">
            <a:no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24400" y="3566160"/>
            <a:ext cx="2743200" cy="265176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435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4" r:id="rId3"/>
    <p:sldLayoutId id="2147483675" r:id="rId4"/>
    <p:sldLayoutId id="2147483667" r:id="rId5"/>
    <p:sldLayoutId id="2147483666" r:id="rId6"/>
    <p:sldLayoutId id="2147483651" r:id="rId7"/>
    <p:sldLayoutId id="2147483670" r:id="rId8"/>
    <p:sldLayoutId id="2147483672" r:id="rId9"/>
    <p:sldLayoutId id="2147483653" r:id="rId10"/>
    <p:sldLayoutId id="2147483674" r:id="rId11"/>
    <p:sldLayoutId id="2147483668" r:id="rId12"/>
    <p:sldLayoutId id="2147483669" r:id="rId13"/>
    <p:sldLayoutId id="2147483673" r:id="rId14"/>
    <p:sldLayoutId id="2147483671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20">
          <p15:clr>
            <a:srgbClr val="F26B43"/>
          </p15:clr>
        </p15:guide>
        <p15:guide id="2" pos="3840">
          <p15:clr>
            <a:srgbClr val="F26B43"/>
          </p15:clr>
        </p15:guide>
        <p15:guide id="3" pos="1920">
          <p15:clr>
            <a:srgbClr val="F26B43"/>
          </p15:clr>
        </p15:guide>
        <p15:guide id="4" pos="5760">
          <p15:clr>
            <a:srgbClr val="F26B43"/>
          </p15:clr>
        </p15:guide>
        <p15:guide id="5" pos="5184">
          <p15:clr>
            <a:srgbClr val="5ACBF0"/>
          </p15:clr>
        </p15:guide>
        <p15:guide id="6" pos="2496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irbnb.co.uk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freepik.com/premium-psd/classic-red-double-decker-bus-london-transport-icon_411799211.htm" TargetMode="External"/><Relationship Id="rId5" Type="http://schemas.openxmlformats.org/officeDocument/2006/relationships/hyperlink" Target="https://www.dreamstime.com/small-tree-growing-out-stump-forest-green-plant-image383349661" TargetMode="External"/><Relationship Id="rId4" Type="http://schemas.openxmlformats.org/officeDocument/2006/relationships/hyperlink" Target="https://www.booking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sykescottages.co.uk/insigh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AE10A7AB-4E16-4B85-8C75-FABB6412DD5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tretch/>
        </p:blipFill>
        <p:spPr>
          <a:xfrm>
            <a:off x="4340352" y="1705105"/>
            <a:ext cx="6839712" cy="3447790"/>
          </a:xfrm>
          <a:noFill/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1A69B610-7BB9-E56A-11D7-F96DC6D2EF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40210" y="1596788"/>
            <a:ext cx="2575560" cy="195163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Title: </a:t>
            </a:r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Bak Hideaways Ltd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Angel Investor Pitch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The Bus Stop Project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en-US" sz="160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ubtitle 22">
            <a:extLst>
              <a:ext uri="{FF2B5EF4-FFF2-40B4-BE49-F238E27FC236}">
                <a16:creationId xmlns:a16="http://schemas.microsoft.com/office/drawing/2014/main" id="{4829E901-B0F6-4B1C-8D1C-8B758458B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789" y="4468104"/>
            <a:ext cx="3177563" cy="1182069"/>
          </a:xfrm>
        </p:spPr>
        <p:txBody>
          <a:bodyPr rtlCol="0">
            <a:normAutofit/>
          </a:bodyPr>
          <a:lstStyle/>
          <a:p>
            <a:pPr rtl="0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Presented by Barbara Bak</a:t>
            </a:r>
          </a:p>
        </p:txBody>
      </p:sp>
      <p:sp>
        <p:nvSpPr>
          <p:cNvPr id="28" name="Date Placeholder 4">
            <a:extLst>
              <a:ext uri="{FF2B5EF4-FFF2-40B4-BE49-F238E27FC236}">
                <a16:creationId xmlns:a16="http://schemas.microsoft.com/office/drawing/2014/main" id="{39D7DC0E-ED2B-7E02-2B95-0E1BC85F7C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30" name="Footer Placeholder 5">
            <a:extLst>
              <a:ext uri="{FF2B5EF4-FFF2-40B4-BE49-F238E27FC236}">
                <a16:creationId xmlns:a16="http://schemas.microsoft.com/office/drawing/2014/main" id="{5FF6099F-6E4D-E075-9495-BBF4229D8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/>
              <a:t>(Freepik, n.d.)</a:t>
            </a:r>
          </a:p>
        </p:txBody>
      </p:sp>
      <p:sp>
        <p:nvSpPr>
          <p:cNvPr id="32" name="Slide Number Placeholder 6">
            <a:extLst>
              <a:ext uri="{FF2B5EF4-FFF2-40B4-BE49-F238E27FC236}">
                <a16:creationId xmlns:a16="http://schemas.microsoft.com/office/drawing/2014/main" id="{62E0A8FA-951B-29E2-6B6F-E1DA61EA1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</a:t>
            </a:fld>
            <a:endParaRPr lang="en-GB" noProof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A575C-1761-8421-9C4D-D983F7A538CC}"/>
              </a:ext>
            </a:extLst>
          </p:cNvPr>
          <p:cNvSpPr txBox="1"/>
          <p:nvPr/>
        </p:nvSpPr>
        <p:spPr>
          <a:xfrm>
            <a:off x="8610600" y="5385290"/>
            <a:ext cx="148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(Freepik, n.d.)</a:t>
            </a:r>
          </a:p>
        </p:txBody>
      </p:sp>
    </p:spTree>
    <p:extLst>
      <p:ext uri="{BB962C8B-B14F-4D97-AF65-F5344CB8AC3E}">
        <p14:creationId xmlns:p14="http://schemas.microsoft.com/office/powerpoint/2010/main" val="3946180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</p:spPr>
        <p:txBody>
          <a:bodyPr rtlCol="0" anchor="ctr"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B8E746BA-3F2D-75D6-5438-7A75E1DBB0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22811" y="1441650"/>
            <a:ext cx="7227570" cy="435133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Family-run business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2 successful holiday lets in Wales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Expanding into glamping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Double-decker buses → luxury tiny homes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9EA23-F34E-486A-B8B2-0C3019266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17536" y="5968408"/>
            <a:ext cx="3252216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dirty="0"/>
              <a:t>(Unknow Author, 2025)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675F9124-3F84-4444-8B6D-EC5BE819EFDA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/>
          <a:srcRect l="17944" r="10869" b="-3"/>
          <a:stretch>
            <a:fillRect/>
          </a:stretch>
        </p:blipFill>
        <p:spPr>
          <a:xfrm>
            <a:off x="6507570" y="707029"/>
            <a:ext cx="5225142" cy="5180501"/>
          </a:xfrm>
          <a:noFill/>
        </p:spPr>
      </p:pic>
    </p:spTree>
    <p:extLst>
      <p:ext uri="{BB962C8B-B14F-4D97-AF65-F5344CB8AC3E}">
        <p14:creationId xmlns:p14="http://schemas.microsoft.com/office/powerpoint/2010/main" val="194202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room with a table and chairs&#10;&#10;AI-generated content may be incorrect.">
            <a:extLst>
              <a:ext uri="{FF2B5EF4-FFF2-40B4-BE49-F238E27FC236}">
                <a16:creationId xmlns:a16="http://schemas.microsoft.com/office/drawing/2014/main" id="{2E01F8FA-08AD-97E6-0CCC-1B5C103653E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17389" r="17389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594B93C-5BB3-C206-95A9-BE289638B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887104"/>
            <a:ext cx="4087368" cy="124975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What We Offer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304D2-3E06-1654-8712-5E044A019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040" y="1937982"/>
            <a:ext cx="4087368" cy="375524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Stylish short-stay accommodation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Unique Bus Stop glamping concept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Visual, memorable, nature-based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High demand for unusual stays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(Mintel, 2022; Visit Wales, 2023)</a:t>
            </a:r>
          </a:p>
          <a:p>
            <a:endParaRPr lang="en-GB" sz="24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A049A-3914-4DBE-6AE7-DF718A427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6DF889-563F-0DE0-8272-F7AF7C735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00D55-FCA0-2F4A-C6C6-C2A11AB25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92176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een hills with clouds and a road&#10;&#10;AI-generated content may be incorrect.">
            <a:extLst>
              <a:ext uri="{FF2B5EF4-FFF2-40B4-BE49-F238E27FC236}">
                <a16:creationId xmlns:a16="http://schemas.microsoft.com/office/drawing/2014/main" id="{63741631-CBEE-87FD-916E-1AF59082A9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1" b="5438"/>
          <a:stretch>
            <a:fillRect/>
          </a:stretch>
        </p:blipFill>
        <p:spPr>
          <a:xfrm>
            <a:off x="1524" y="10"/>
            <a:ext cx="12188952" cy="685799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B6DF84-43D4-D31C-89CB-3D11E5627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910" y="1878096"/>
            <a:ext cx="4572000" cy="9392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Mission &amp;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82900C-5824-BDE5-917D-75D7E7AA39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7A4499-F955-297C-CDDF-22222B97D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kern="1200">
                <a:latin typeface="+mn-lt"/>
                <a:ea typeface="+mn-ea"/>
                <a:cs typeface="+mn-cs"/>
              </a:rPr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FB9D31-6D72-532F-3C2A-318FD9F8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5CEABB6-07DC-46E8-9B57-56EC44A396E5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3C1813-7669-3CC4-24ED-D22BA31E042C}"/>
              </a:ext>
            </a:extLst>
          </p:cNvPr>
          <p:cNvSpPr txBox="1"/>
          <p:nvPr/>
        </p:nvSpPr>
        <p:spPr>
          <a:xfrm>
            <a:off x="1184910" y="3184149"/>
            <a:ext cx="4572000" cy="73152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Mission: 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Nature + good design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Objectives: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• Complete first Bus Stop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• 65% occupancy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• Strong cash flow</a:t>
            </a:r>
          </a:p>
          <a:p>
            <a:pPr>
              <a:lnSpc>
                <a:spcPts val="2200"/>
              </a:lnSpc>
              <a:spcBef>
                <a:spcPts val="1000"/>
              </a:spcBef>
            </a:pPr>
            <a:r>
              <a:rPr lang="en-GB" sz="400" kern="1200">
                <a:latin typeface="+mn-lt"/>
                <a:ea typeface="+mn-ea"/>
                <a:cs typeface="+mn-cs"/>
              </a:rPr>
              <a:t>• Expand with more units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241BB15-0B4A-65AF-FF15-CE712DB35E9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1184910" y="2888594"/>
            <a:ext cx="4572000" cy="2975758"/>
          </a:xfrm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Mission: Nature + good design</a:t>
            </a:r>
          </a:p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Objectives:</a:t>
            </a:r>
          </a:p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first Bus Stop</a:t>
            </a:r>
          </a:p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65% occupancy</a:t>
            </a:r>
          </a:p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Strong cash flow</a:t>
            </a:r>
          </a:p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 with more 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units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6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1500288"/>
            <a:ext cx="10058400" cy="565265"/>
          </a:xfrm>
        </p:spPr>
        <p:txBody>
          <a:bodyPr rtlCol="0"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USP &amp;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2EB3F-4D60-451F-8F45-7D6654D2F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312" y="1500289"/>
            <a:ext cx="2743200" cy="43340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USP: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Luxury double‑decker conversions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Creative &amp; social‑media friendly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Structure: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Limited company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Credibility, protection, tax efficiency</a:t>
            </a:r>
          </a:p>
          <a:p>
            <a:endParaRPr lang="en-GB" sz="1600" dirty="0"/>
          </a:p>
        </p:txBody>
      </p:sp>
      <p:pic>
        <p:nvPicPr>
          <p:cNvPr id="10" name="Content Placeholder 9" descr="A diagram of a customer service&#10;&#10;AI-generated content may be incorrect.">
            <a:extLst>
              <a:ext uri="{FF2B5EF4-FFF2-40B4-BE49-F238E27FC236}">
                <a16:creationId xmlns:a16="http://schemas.microsoft.com/office/drawing/2014/main" id="{7FED462A-0845-3357-2FE5-A3550976AE58}"/>
              </a:ext>
            </a:extLst>
          </p:cNvPr>
          <p:cNvPicPr>
            <a:picLocks noGrp="1" noChangeAspect="1"/>
          </p:cNvPicPr>
          <p:nvPr>
            <p:ph idx="15"/>
          </p:nvPr>
        </p:nvPicPr>
        <p:blipFill>
          <a:blip r:embed="rId3"/>
          <a:stretch>
            <a:fillRect/>
          </a:stretch>
        </p:blipFill>
        <p:spPr>
          <a:xfrm>
            <a:off x="4759325" y="3764776"/>
            <a:ext cx="2743200" cy="1852573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DE0E2-B032-4403-9106-5A8349B4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5935044"/>
            <a:ext cx="4114800" cy="786431"/>
          </a:xfrm>
        </p:spPr>
        <p:txBody>
          <a:bodyPr rtlCol="0"/>
          <a:lstStyle/>
          <a:p>
            <a:r>
              <a:rPr lang="en-GB" dirty="0"/>
              <a:t>(Hubcopy,2025) and   (Investopedia , 2025)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FFA6E-5749-4A02-AB2E-8856A55ED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5</a:t>
            </a:fld>
            <a:endParaRPr lang="en-GB"/>
          </a:p>
        </p:txBody>
      </p:sp>
      <p:pic>
        <p:nvPicPr>
          <p:cNvPr id="14" name="Content Placeholder 13" descr="A person balancing on a scale&#10;&#10;AI-generated content may be incorrect.">
            <a:extLst>
              <a:ext uri="{FF2B5EF4-FFF2-40B4-BE49-F238E27FC236}">
                <a16:creationId xmlns:a16="http://schemas.microsoft.com/office/drawing/2014/main" id="{F0E344A6-265D-A30E-2C4E-FA22765EDF89}"/>
              </a:ext>
            </a:extLst>
          </p:cNvPr>
          <p:cNvPicPr>
            <a:picLocks noGrp="1" noChangeAspect="1"/>
          </p:cNvPicPr>
          <p:nvPr>
            <p:ph idx="16"/>
          </p:nvPr>
        </p:nvPicPr>
        <p:blipFill>
          <a:blip r:embed="rId4"/>
          <a:stretch>
            <a:fillRect/>
          </a:stretch>
        </p:blipFill>
        <p:spPr>
          <a:xfrm>
            <a:off x="8166100" y="3764776"/>
            <a:ext cx="2743200" cy="1852574"/>
          </a:xfrm>
        </p:spPr>
      </p:pic>
    </p:spTree>
    <p:extLst>
      <p:ext uri="{BB962C8B-B14F-4D97-AF65-F5344CB8AC3E}">
        <p14:creationId xmlns:p14="http://schemas.microsoft.com/office/powerpoint/2010/main" val="315389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18393-208D-252B-7A86-4C5EEB5C9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04256" y="1500288"/>
            <a:ext cx="8284028" cy="56526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Location &amp; Team</a:t>
            </a:r>
          </a:p>
        </p:txBody>
      </p:sp>
      <p:pic>
        <p:nvPicPr>
          <p:cNvPr id="15" name="Content Placeholder 14" descr="A map of the island of cambrils&#10;&#10;AI-generated content may be incorrect.">
            <a:extLst>
              <a:ext uri="{FF2B5EF4-FFF2-40B4-BE49-F238E27FC236}">
                <a16:creationId xmlns:a16="http://schemas.microsoft.com/office/drawing/2014/main" id="{B2524935-EC61-F58E-D763-83B5ADD95260}"/>
              </a:ext>
            </a:extLst>
          </p:cNvPr>
          <p:cNvPicPr>
            <a:picLocks noGrp="1" noChangeAspect="1"/>
          </p:cNvPicPr>
          <p:nvPr>
            <p:ph idx="16"/>
          </p:nvPr>
        </p:nvPicPr>
        <p:blipFill>
          <a:blip r:embed="rId2"/>
          <a:stretch>
            <a:fillRect/>
          </a:stretch>
        </p:blipFill>
        <p:spPr>
          <a:xfrm>
            <a:off x="5954486" y="1164771"/>
            <a:ext cx="4954814" cy="4550229"/>
          </a:xfr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1549850-62B1-6180-3364-03666EA77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87E6440-7BC0-E08B-5F57-8C133838E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(Otherworld, 2025)</a:t>
            </a:r>
            <a:endParaRPr lang="en-GB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52FBD6C-08F7-1B52-B73C-6E352AD6D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6</a:t>
            </a:fld>
            <a:endParaRPr lang="en-GB" noProof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917B11-2DE8-A373-7499-375794C620A3}"/>
              </a:ext>
            </a:extLst>
          </p:cNvPr>
          <p:cNvSpPr txBox="1"/>
          <p:nvPr/>
        </p:nvSpPr>
        <p:spPr>
          <a:xfrm>
            <a:off x="1282701" y="2413338"/>
            <a:ext cx="419281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Location: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South &amp; Mid Wales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Beaches, mountains, waterfalls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Strong domestic tourism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Team: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Operations &amp; marketing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Renovation &amp; maintenance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Contractors &amp; cleaners</a:t>
            </a:r>
          </a:p>
        </p:txBody>
      </p:sp>
    </p:spTree>
    <p:extLst>
      <p:ext uri="{BB962C8B-B14F-4D97-AF65-F5344CB8AC3E}">
        <p14:creationId xmlns:p14="http://schemas.microsoft.com/office/powerpoint/2010/main" val="3164521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6DDF-6EF8-D232-EC94-B6ABF7A01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Market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C6FBE-357C-A75D-BD2D-E39C91945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312" y="1698171"/>
            <a:ext cx="2743200" cy="4136169"/>
          </a:xfrm>
        </p:spPr>
        <p:txBody>
          <a:bodyPr>
            <a:normAutofit fontScale="77500" lnSpcReduction="2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Survey results: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2–3 trips per year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Prefer Airbnb-style stays (Airbnb, 2023)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Interest in unusual properties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Secondary research: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Growing glamping sector (Mintel, 2022; Aldred, 2022)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Strong Welsh domestic tourism (Visit Wales, 2023; Statista, 2023)</a:t>
            </a:r>
          </a:p>
          <a:p>
            <a:endParaRPr lang="en-GB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B0EA126B-4B3A-51ED-A311-9915D144DCA7}"/>
              </a:ext>
            </a:extLst>
          </p:cNvPr>
          <p:cNvGraphicFramePr>
            <a:graphicFrameLocks noGrp="1"/>
          </p:cNvGraphicFramePr>
          <p:nvPr>
            <p:ph idx="15"/>
            <p:extLst>
              <p:ext uri="{D42A27DB-BD31-4B8C-83A1-F6EECF244321}">
                <p14:modId xmlns:p14="http://schemas.microsoft.com/office/powerpoint/2010/main" val="828272084"/>
              </p:ext>
            </p:extLst>
          </p:nvPr>
        </p:nvGraphicFramePr>
        <p:xfrm>
          <a:off x="4038600" y="2411186"/>
          <a:ext cx="6108699" cy="2509962"/>
        </p:xfrm>
        <a:graphic>
          <a:graphicData uri="http://schemas.openxmlformats.org/drawingml/2006/table">
            <a:tbl>
              <a:tblPr/>
              <a:tblGrid>
                <a:gridCol w="2036233">
                  <a:extLst>
                    <a:ext uri="{9D8B030D-6E8A-4147-A177-3AD203B41FA5}">
                      <a16:colId xmlns:a16="http://schemas.microsoft.com/office/drawing/2014/main" val="2960319978"/>
                    </a:ext>
                  </a:extLst>
                </a:gridCol>
                <a:gridCol w="2036233">
                  <a:extLst>
                    <a:ext uri="{9D8B030D-6E8A-4147-A177-3AD203B41FA5}">
                      <a16:colId xmlns:a16="http://schemas.microsoft.com/office/drawing/2014/main" val="2768154285"/>
                    </a:ext>
                  </a:extLst>
                </a:gridCol>
                <a:gridCol w="2036233">
                  <a:extLst>
                    <a:ext uri="{9D8B030D-6E8A-4147-A177-3AD203B41FA5}">
                      <a16:colId xmlns:a16="http://schemas.microsoft.com/office/drawing/2014/main" val="3127387273"/>
                    </a:ext>
                  </a:extLst>
                </a:gridCol>
              </a:tblGrid>
              <a:tr h="95330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2000" dirty="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Maybe – depends on the location and price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500">
                          <a:effectLst/>
                        </a:rPr>
                        <a:t>8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570296"/>
                  </a:ext>
                </a:extLst>
              </a:tr>
              <a:tr h="541162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2000" dirty="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Yes, that sounds amazing!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500">
                          <a:effectLst/>
                        </a:rPr>
                        <a:t>17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9618987"/>
                  </a:ext>
                </a:extLst>
              </a:tr>
              <a:tr h="541162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2000" dirty="0">
                          <a:solidFill>
                            <a:srgbClr val="24242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No, not really my preference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500" dirty="0">
                          <a:effectLst/>
                        </a:rPr>
                        <a:t>0</a:t>
                      </a:r>
                    </a:p>
                  </a:txBody>
                  <a:tcPr marL="23854" marR="23854" marT="11927" marB="1192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3013036"/>
                  </a:ext>
                </a:extLst>
              </a:tr>
            </a:tbl>
          </a:graphicData>
        </a:graphic>
      </p:graphicFrame>
      <p:pic>
        <p:nvPicPr>
          <p:cNvPr id="14" name="Content Placeholder 13" descr="A colorful circle with a black background&#10;&#10;AI-generated content may be incorrect.">
            <a:extLst>
              <a:ext uri="{FF2B5EF4-FFF2-40B4-BE49-F238E27FC236}">
                <a16:creationId xmlns:a16="http://schemas.microsoft.com/office/drawing/2014/main" id="{417B898B-3BAB-D4B0-7866-B1300D0614FB}"/>
              </a:ext>
            </a:extLst>
          </p:cNvPr>
          <p:cNvPicPr>
            <a:picLocks noGrp="1" noChangeAspect="1"/>
          </p:cNvPicPr>
          <p:nvPr>
            <p:ph idx="16"/>
          </p:nvPr>
        </p:nvPicPr>
        <p:blipFill>
          <a:blip r:embed="rId2"/>
          <a:stretch>
            <a:fillRect/>
          </a:stretch>
        </p:blipFill>
        <p:spPr>
          <a:xfrm>
            <a:off x="8349342" y="2286000"/>
            <a:ext cx="2489345" cy="2286000"/>
          </a:xfr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9A4E59F2-97A9-0491-9CFD-3C8AA648D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6970689-2C85-6F3D-2823-C3EF05972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C1BB0D1-AAFF-C1D0-6E89-5AFF9FB96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259DEEC0-0808-9A48-85D0-9F2AC0689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2197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323130"/>
                </a:solidFill>
                <a:effectLst/>
                <a:latin typeface="Arial" panose="020B0604020202020204" pitchFamily="34" charset="0"/>
              </a:rPr>
              <a:t>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323130"/>
                </a:solidFill>
                <a:effectLst/>
                <a:latin typeface="Arial" panose="020B0604020202020204" pitchFamily="34" charset="0"/>
              </a:rPr>
              <a:t>Would you be interested in staying in a converted double-decker bus designed as a cosy, stylish tiny home with optional outdoor decking and a hot tub?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03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BC97C-3A04-947F-3F49-4BD6A273D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Financial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9A4FDC-C5A9-BD15-0B51-F08A26290F1F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446663" y="2351314"/>
            <a:ext cx="9225886" cy="375687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£200k investment (savings + mortgage)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Expected income £43k+ a year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Contingency included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Experience with unexpected costs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61A025F-7104-04DC-C8B7-7C9C4097E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dirty="0"/>
              <a:t>(IExcel,2025)</a:t>
            </a:r>
            <a:endParaRPr lang="en-GB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A139A59-68A0-9802-CE10-3E23D7C79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8</a:t>
            </a:fld>
            <a:endParaRPr lang="en-GB" noProof="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A92813E-FE2C-044A-D1BB-D04AB8091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665453"/>
              </p:ext>
            </p:extLst>
          </p:nvPr>
        </p:nvGraphicFramePr>
        <p:xfrm>
          <a:off x="936171" y="4114799"/>
          <a:ext cx="10319659" cy="18723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5226">
                  <a:extLst>
                    <a:ext uri="{9D8B030D-6E8A-4147-A177-3AD203B41FA5}">
                      <a16:colId xmlns:a16="http://schemas.microsoft.com/office/drawing/2014/main" val="520530044"/>
                    </a:ext>
                  </a:extLst>
                </a:gridCol>
                <a:gridCol w="572430">
                  <a:extLst>
                    <a:ext uri="{9D8B030D-6E8A-4147-A177-3AD203B41FA5}">
                      <a16:colId xmlns:a16="http://schemas.microsoft.com/office/drawing/2014/main" val="521166025"/>
                    </a:ext>
                  </a:extLst>
                </a:gridCol>
                <a:gridCol w="1192564">
                  <a:extLst>
                    <a:ext uri="{9D8B030D-6E8A-4147-A177-3AD203B41FA5}">
                      <a16:colId xmlns:a16="http://schemas.microsoft.com/office/drawing/2014/main" val="3036969403"/>
                    </a:ext>
                  </a:extLst>
                </a:gridCol>
                <a:gridCol w="1065358">
                  <a:extLst>
                    <a:ext uri="{9D8B030D-6E8A-4147-A177-3AD203B41FA5}">
                      <a16:colId xmlns:a16="http://schemas.microsoft.com/office/drawing/2014/main" val="7629770"/>
                    </a:ext>
                  </a:extLst>
                </a:gridCol>
                <a:gridCol w="1152813">
                  <a:extLst>
                    <a:ext uri="{9D8B030D-6E8A-4147-A177-3AD203B41FA5}">
                      <a16:colId xmlns:a16="http://schemas.microsoft.com/office/drawing/2014/main" val="2006667976"/>
                    </a:ext>
                  </a:extLst>
                </a:gridCol>
                <a:gridCol w="620134">
                  <a:extLst>
                    <a:ext uri="{9D8B030D-6E8A-4147-A177-3AD203B41FA5}">
                      <a16:colId xmlns:a16="http://schemas.microsoft.com/office/drawing/2014/main" val="3789002911"/>
                    </a:ext>
                  </a:extLst>
                </a:gridCol>
                <a:gridCol w="667836">
                  <a:extLst>
                    <a:ext uri="{9D8B030D-6E8A-4147-A177-3AD203B41FA5}">
                      <a16:colId xmlns:a16="http://schemas.microsoft.com/office/drawing/2014/main" val="3884809090"/>
                    </a:ext>
                  </a:extLst>
                </a:gridCol>
                <a:gridCol w="755290">
                  <a:extLst>
                    <a:ext uri="{9D8B030D-6E8A-4147-A177-3AD203B41FA5}">
                      <a16:colId xmlns:a16="http://schemas.microsoft.com/office/drawing/2014/main" val="2756466494"/>
                    </a:ext>
                  </a:extLst>
                </a:gridCol>
                <a:gridCol w="572430">
                  <a:extLst>
                    <a:ext uri="{9D8B030D-6E8A-4147-A177-3AD203B41FA5}">
                      <a16:colId xmlns:a16="http://schemas.microsoft.com/office/drawing/2014/main" val="1513429683"/>
                    </a:ext>
                  </a:extLst>
                </a:gridCol>
                <a:gridCol w="484977">
                  <a:extLst>
                    <a:ext uri="{9D8B030D-6E8A-4147-A177-3AD203B41FA5}">
                      <a16:colId xmlns:a16="http://schemas.microsoft.com/office/drawing/2014/main" val="2605419905"/>
                    </a:ext>
                  </a:extLst>
                </a:gridCol>
                <a:gridCol w="1105109">
                  <a:extLst>
                    <a:ext uri="{9D8B030D-6E8A-4147-A177-3AD203B41FA5}">
                      <a16:colId xmlns:a16="http://schemas.microsoft.com/office/drawing/2014/main" val="2595613220"/>
                    </a:ext>
                  </a:extLst>
                </a:gridCol>
                <a:gridCol w="977905">
                  <a:extLst>
                    <a:ext uri="{9D8B030D-6E8A-4147-A177-3AD203B41FA5}">
                      <a16:colId xmlns:a16="http://schemas.microsoft.com/office/drawing/2014/main" val="2487555398"/>
                    </a:ext>
                  </a:extLst>
                </a:gridCol>
                <a:gridCol w="707587">
                  <a:extLst>
                    <a:ext uri="{9D8B030D-6E8A-4147-A177-3AD203B41FA5}">
                      <a16:colId xmlns:a16="http://schemas.microsoft.com/office/drawing/2014/main" val="2073476215"/>
                    </a:ext>
                  </a:extLst>
                </a:gridCol>
              </a:tblGrid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Occupancy %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Hillside View Revenue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Zip &amp; Nest Revenue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The Bus Stop Revenue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Mortgage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Utilities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Council Tax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Repairs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Wages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Total Monthly Costs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Total Revenue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Net Profit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1037281369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277.5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220.5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223.5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994.17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721.5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-272.67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3968629721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10.5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580.23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461.05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467.32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994.17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1508.6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514.43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1191292247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15.9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882.95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701.59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711.14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994.17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2295.68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1301.51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3919304689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21.4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1185.68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942.14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954.95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3082.77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1532.77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1854555494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26.8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1488.41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 dirty="0">
                          <a:effectLst/>
                        </a:rPr>
                        <a:t>1182.68</a:t>
                      </a: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1198.77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3869.86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2319.86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2416052174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32.3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1791.14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1423.23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1442.59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4656.96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3106.96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2465277200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37.7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2093.86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1663.77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1686.41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5444.04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3894.04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2119043971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8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43.2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2396.59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1904.32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1930.23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6231.14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4681.14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4071801442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9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48.6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2699.32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2144.86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2174.05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7018.23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5468.23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945137424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10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54.1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3002.05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2385.41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2417.86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7805.32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6255.32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2443622948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11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59.5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3304.77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2625.95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2661.68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8592.4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7042.4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3619921484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Month 12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65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3607.5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2866.5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2905.5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140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304.17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555.83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1550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9379.5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7829.5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429182340"/>
                  </a:ext>
                </a:extLst>
              </a:tr>
              <a:tr h="13373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700" u="none" strike="noStrike">
                          <a:effectLst/>
                        </a:rPr>
                        <a:t>TOTAL NET INCOME (£)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700" u="none" strike="noStrike" dirty="0">
                          <a:effectLst/>
                        </a:rPr>
                        <a:t>43673.49</a:t>
                      </a: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472" marR="3472" marT="3472" marB="0" anchor="b"/>
                </a:tc>
                <a:extLst>
                  <a:ext uri="{0D108BD9-81ED-4DB2-BD59-A6C34878D82A}">
                    <a16:rowId xmlns:a16="http://schemas.microsoft.com/office/drawing/2014/main" val="3313743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4206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3B24078-BCD5-C97C-787C-85F729F1B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SWOT Summary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B66A05C-24C4-37D0-2D58-9B8D3F23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9</a:t>
            </a:fld>
            <a:endParaRPr lang="en-GB" noProof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35A4B99-B796-2FF7-A44A-6C4D07B54C93}"/>
              </a:ext>
            </a:extLst>
          </p:cNvPr>
          <p:cNvSpPr txBox="1"/>
          <p:nvPr/>
        </p:nvSpPr>
        <p:spPr>
          <a:xfrm>
            <a:off x="838200" y="2179594"/>
            <a:ext cx="4089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Strengths: Experience, unique concept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A755BCC-A069-16D6-9B19-175FB3247FE0}"/>
              </a:ext>
            </a:extLst>
          </p:cNvPr>
          <p:cNvSpPr txBox="1"/>
          <p:nvPr/>
        </p:nvSpPr>
        <p:spPr>
          <a:xfrm>
            <a:off x="7263001" y="2323302"/>
            <a:ext cx="4089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Weaknesses: Upfront costs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F66DF3F-9E79-CCA5-CCE9-82E313F09276}"/>
              </a:ext>
            </a:extLst>
          </p:cNvPr>
          <p:cNvSpPr txBox="1"/>
          <p:nvPr/>
        </p:nvSpPr>
        <p:spPr>
          <a:xfrm>
            <a:off x="838200" y="3205398"/>
            <a:ext cx="48004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Opportunities: Glamping growth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E9607A6-5D25-7015-FD03-E14995FD4331}"/>
              </a:ext>
            </a:extLst>
          </p:cNvPr>
          <p:cNvSpPr txBox="1"/>
          <p:nvPr/>
        </p:nvSpPr>
        <p:spPr>
          <a:xfrm>
            <a:off x="7347622" y="3197021"/>
            <a:ext cx="45159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Opportunities: Glamping growth</a:t>
            </a:r>
          </a:p>
        </p:txBody>
      </p:sp>
      <p:pic>
        <p:nvPicPr>
          <p:cNvPr id="32" name="Picture 31" descr="A waterfall in a forest&#10;&#10;AI-generated content may be incorrect.">
            <a:extLst>
              <a:ext uri="{FF2B5EF4-FFF2-40B4-BE49-F238E27FC236}">
                <a16:creationId xmlns:a16="http://schemas.microsoft.com/office/drawing/2014/main" id="{8E7FAE7D-A846-692E-1628-608899F32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86784"/>
            <a:ext cx="12192000" cy="287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101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20ADE736-89FD-9B58-AC54-28FD6AD67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6839712" cy="640080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12‑Month Marketing Plan</a:t>
            </a:r>
          </a:p>
        </p:txBody>
      </p:sp>
      <p:pic>
        <p:nvPicPr>
          <p:cNvPr id="30" name="1000092584">
            <a:hlinkClick r:id="" action="ppaction://media"/>
            <a:extLst>
              <a:ext uri="{FF2B5EF4-FFF2-40B4-BE49-F238E27FC236}">
                <a16:creationId xmlns:a16="http://schemas.microsoft.com/office/drawing/2014/main" id="{40FB2479-A69E-5BF0-EE1C-E0CC0BABB299}"/>
              </a:ext>
            </a:extLst>
          </p:cNvPr>
          <p:cNvPicPr>
            <a:picLocks noGrp="1" noChangeAspect="1"/>
          </p:cNvPicPr>
          <p:nvPr>
            <p:ph sz="quarter" idx="4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66944" y="2109216"/>
            <a:ext cx="5632831" cy="2737105"/>
          </a:xfrm>
        </p:spPr>
      </p:pic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E2FA99A1-C5D5-F5A5-6308-73D30DE14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68DC8F9A-CF7A-13AC-088E-69CB87360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8B8CAA16-D458-7CC1-5B16-B00952DA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10</a:t>
            </a:fld>
            <a:endParaRPr lang="en-GB" noProof="0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7E0B9ED9-F543-E678-E675-8F36FEA2D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780032" y="2109216"/>
            <a:ext cx="3145536" cy="2737105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Instagram, TikTok, Facebook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Airbnb &amp; Booking.com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Local partnerships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Renovation content marketing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42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74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5B86CF7B-F3AE-EF44-706C-3D1BE7BCF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Branding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91033421-03F4-B27B-61CB-BBB90FBDA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312" y="2065553"/>
            <a:ext cx="2743200" cy="3768787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Nature, comfort, creativity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Logo + colour scheme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Business cards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Social templates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Warm, modern visuals</a:t>
            </a:r>
          </a:p>
          <a:p>
            <a:endParaRPr lang="en-GB" dirty="0"/>
          </a:p>
        </p:txBody>
      </p:sp>
      <p:pic>
        <p:nvPicPr>
          <p:cNvPr id="24" name="Content Placeholder 23" descr="A white text on a white surface&#10;&#10;AI-generated content may be incorrect.">
            <a:extLst>
              <a:ext uri="{FF2B5EF4-FFF2-40B4-BE49-F238E27FC236}">
                <a16:creationId xmlns:a16="http://schemas.microsoft.com/office/drawing/2014/main" id="{B40F8A51-1597-97FA-063C-AB3B2DE48719}"/>
              </a:ext>
            </a:extLst>
          </p:cNvPr>
          <p:cNvPicPr>
            <a:picLocks noGrp="1" noChangeAspect="1"/>
          </p:cNvPicPr>
          <p:nvPr>
            <p:ph idx="15"/>
          </p:nvPr>
        </p:nvPicPr>
        <p:blipFill>
          <a:blip r:embed="rId2"/>
          <a:stretch>
            <a:fillRect/>
          </a:stretch>
        </p:blipFill>
        <p:spPr>
          <a:xfrm>
            <a:off x="4759325" y="3548340"/>
            <a:ext cx="2743200" cy="1925868"/>
          </a:xfrm>
        </p:spPr>
      </p:pic>
      <p:pic>
        <p:nvPicPr>
          <p:cNvPr id="26" name="Content Placeholder 25" descr="A close up of a card&#10;&#10;AI-generated content may be incorrect.">
            <a:extLst>
              <a:ext uri="{FF2B5EF4-FFF2-40B4-BE49-F238E27FC236}">
                <a16:creationId xmlns:a16="http://schemas.microsoft.com/office/drawing/2014/main" id="{C4017D6E-9A0B-031F-1501-B9380D2557B7}"/>
              </a:ext>
            </a:extLst>
          </p:cNvPr>
          <p:cNvPicPr>
            <a:picLocks noGrp="1" noChangeAspect="1"/>
          </p:cNvPicPr>
          <p:nvPr>
            <p:ph idx="16"/>
          </p:nvPr>
        </p:nvPicPr>
        <p:blipFill>
          <a:blip r:embed="rId3"/>
          <a:stretch>
            <a:fillRect/>
          </a:stretch>
        </p:blipFill>
        <p:spPr>
          <a:xfrm rot="10800000">
            <a:off x="7997952" y="3548340"/>
            <a:ext cx="2657856" cy="1925868"/>
          </a:xfr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7CB93AF-BFB1-479C-8FFC-393C920B5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noProof="0"/>
              <a:t>Contoso business plan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CB5AAFC-0183-400F-707C-5241932E0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5CEABB6-07DC-46E8-9B57-56EC44A396E5}" type="slidenum">
              <a:rPr lang="en-GB" noProof="0" smtClean="0"/>
              <a:pPr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05585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ACBD8E0-6D5A-2EA8-AFD9-AA5CBCC08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dirty="0"/>
              <a:t>(Canava, 2025)</a:t>
            </a:r>
            <a:endParaRPr lang="en-GB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9C76BBD-330E-A35A-591A-9A8DF058D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12</a:t>
            </a:fld>
            <a:endParaRPr lang="en-GB" noProof="0"/>
          </a:p>
        </p:txBody>
      </p:sp>
      <p:pic>
        <p:nvPicPr>
          <p:cNvPr id="13" name="Picture 12" descr="A waterfall in the woods&#10;&#10;AI-generated content may be incorrect.">
            <a:extLst>
              <a:ext uri="{FF2B5EF4-FFF2-40B4-BE49-F238E27FC236}">
                <a16:creationId xmlns:a16="http://schemas.microsoft.com/office/drawing/2014/main" id="{0E51674D-F5EE-C2D9-671B-6BAB4CD2E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84" y="780288"/>
            <a:ext cx="10415016" cy="3381756"/>
          </a:xfrm>
          <a:prstGeom prst="rect">
            <a:avLst/>
          </a:prstGeom>
        </p:spPr>
      </p:pic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A66F0BC5-C209-AB9A-5BD2-BD43D951212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938784" y="4531057"/>
            <a:ext cx="4023360" cy="1119116"/>
          </a:xfrm>
        </p:spPr>
        <p:txBody>
          <a:bodyPr>
            <a:noAutofit/>
          </a:bodyPr>
          <a:lstStyle/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Marketing Examples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F3B7489E-BECD-109B-30B2-E1DD1D22F0C2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5803392" y="4315968"/>
            <a:ext cx="5105400" cy="1518372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Social posts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Draft flyer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Short video clip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Pre‑launch audience building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5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8EAFC-B753-6A27-4E73-79958FCA9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You Should Invest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66FC12-0302-96D7-A570-9DAFB8416829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889760" y="2779776"/>
            <a:ext cx="7997952" cy="2577936"/>
          </a:xfrm>
        </p:spPr>
        <p:txBody>
          <a:bodyPr/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• Growing demand for unique stays (Aldred, 2022; Barclays, 2022)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• Strong renovation experience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• High occupancy &amp; income potential</a:t>
            </a:r>
          </a:p>
          <a:p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7EFCB8F-337F-9703-B5FF-3B090ADA7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(Canava,2025)</a:t>
            </a:r>
            <a:endParaRPr lang="en-GB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17825F9-5369-E9A1-1ABB-09A98CDCA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90304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5288D-1787-9540-235B-33CB9B1EF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How £50k Will Be Used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FB641-3717-EB9B-7C0E-C436FC8F82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312" y="2587563"/>
            <a:ext cx="2743200" cy="3246777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£25k bus conversion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£10k marketing &amp; branding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£10k outdoor areas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£5k contingency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Faster launch &amp; earlier revenue</a:t>
            </a:r>
          </a:p>
          <a:p>
            <a:endParaRPr lang="en-GB" dirty="0"/>
          </a:p>
        </p:txBody>
      </p:sp>
      <p:pic>
        <p:nvPicPr>
          <p:cNvPr id="12" name="Content Placeholder 11" descr="A hot tub on a deck&#10;&#10;AI-generated content may be incorrect.">
            <a:extLst>
              <a:ext uri="{FF2B5EF4-FFF2-40B4-BE49-F238E27FC236}">
                <a16:creationId xmlns:a16="http://schemas.microsoft.com/office/drawing/2014/main" id="{651D3891-5A83-4054-CF0D-5CE720FBC437}"/>
              </a:ext>
            </a:extLst>
          </p:cNvPr>
          <p:cNvPicPr>
            <a:picLocks noGrp="1" noChangeAspect="1"/>
          </p:cNvPicPr>
          <p:nvPr>
            <p:ph idx="15"/>
          </p:nvPr>
        </p:nvPicPr>
        <p:blipFill>
          <a:blip r:embed="rId2"/>
          <a:stretch>
            <a:fillRect/>
          </a:stretch>
        </p:blipFill>
        <p:spPr>
          <a:xfrm>
            <a:off x="4759324" y="2587563"/>
            <a:ext cx="2925989" cy="3017900"/>
          </a:xfrm>
        </p:spPr>
      </p:pic>
      <p:pic>
        <p:nvPicPr>
          <p:cNvPr id="14" name="Content Placeholder 13" descr="A bus with a double decker roof&#10;&#10;AI-generated content may be incorrect.">
            <a:extLst>
              <a:ext uri="{FF2B5EF4-FFF2-40B4-BE49-F238E27FC236}">
                <a16:creationId xmlns:a16="http://schemas.microsoft.com/office/drawing/2014/main" id="{18265BF7-B6D2-2F4F-6671-16669F01B28C}"/>
              </a:ext>
            </a:extLst>
          </p:cNvPr>
          <p:cNvPicPr>
            <a:picLocks noGrp="1" noChangeAspect="1"/>
          </p:cNvPicPr>
          <p:nvPr>
            <p:ph idx="16"/>
          </p:nvPr>
        </p:nvPicPr>
        <p:blipFill>
          <a:blip r:embed="rId3"/>
          <a:stretch>
            <a:fillRect/>
          </a:stretch>
        </p:blipFill>
        <p:spPr>
          <a:xfrm>
            <a:off x="7990114" y="2587564"/>
            <a:ext cx="2848574" cy="3017900"/>
          </a:xfr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63A1422-BC57-1BEA-02A7-E9D102DC7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D2960F-8626-7398-B1BC-1C92699BF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(Pinterest n.d., 2025) and (Airbnb, 2025)</a:t>
            </a:r>
            <a:endParaRPr lang="en-GB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56D0F5A-82B0-F556-6957-319586165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27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1B964-678E-1059-17D8-AB7D754C1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Final Message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B08A2-6361-053E-D4A2-C4B716765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312" y="2351312"/>
            <a:ext cx="4524974" cy="3330731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Ready to grow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Strong idea + clear market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Experience + passion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Your support accelerates expansion</a:t>
            </a:r>
          </a:p>
          <a:p>
            <a:endParaRPr lang="en-GB" dirty="0"/>
          </a:p>
        </p:txBody>
      </p:sp>
      <p:pic>
        <p:nvPicPr>
          <p:cNvPr id="10" name="Content Placeholder 9" descr="A tree stump with a small plant growing out of it&#10;&#10;AI-generated content may be incorrect.">
            <a:extLst>
              <a:ext uri="{FF2B5EF4-FFF2-40B4-BE49-F238E27FC236}">
                <a16:creationId xmlns:a16="http://schemas.microsoft.com/office/drawing/2014/main" id="{ED74DC89-73E4-C018-F977-7C1CE953159E}"/>
              </a:ext>
            </a:extLst>
          </p:cNvPr>
          <p:cNvPicPr>
            <a:picLocks noGrp="1" noChangeAspect="1"/>
          </p:cNvPicPr>
          <p:nvPr>
            <p:ph idx="15"/>
          </p:nvPr>
        </p:nvPicPr>
        <p:blipFill>
          <a:blip r:embed="rId3"/>
          <a:stretch>
            <a:fillRect/>
          </a:stretch>
        </p:blipFill>
        <p:spPr>
          <a:xfrm>
            <a:off x="5965371" y="2351314"/>
            <a:ext cx="4713514" cy="3330730"/>
          </a:xfr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3EBBBE6-6A65-A99E-7E62-4E1906FA9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Dreamstime</a:t>
            </a:r>
            <a:r>
              <a:rPr lang="en-GB" dirty="0"/>
              <a:t>, 2025)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44516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295261"/>
          </a:xfrm>
        </p:spPr>
        <p:txBody>
          <a:bodyPr rtlCol="0">
            <a:no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References: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35D3B1-302E-4611-8FB6-958884D2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16</a:t>
            </a:fld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4E6A854-AB1E-497E-CABB-E6A297574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Harvard References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CB2E0A-FC23-26C4-8C37-F38BDC9DA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3368" y="1795549"/>
            <a:ext cx="7712647" cy="4197927"/>
          </a:xfrm>
        </p:spPr>
        <p:txBody>
          <a:bodyPr>
            <a:noAutofit/>
          </a:bodyPr>
          <a:lstStyle/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Airbnb (2022)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Host and Traveller Insights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https://www.airbnb.co.uk/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(Accessed: 17 November 2025).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Binns, R. (2019)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Entrepreneurship and Small Business Development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London: Sage.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Booking.com (2022)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Global Accommodation Market Report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https://www.booking.com/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(Accessed: 17 November 2025).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Collins, H. (2020)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Small Business Management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4th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Cooper, D. and Schindler, P. (2014)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Business Research Methods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12th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New York: McGraw-Hill.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DEFRA (2021)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Rural Tourism in the UK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Environment, Food and Rural Affairs.</a:t>
            </a:r>
          </a:p>
          <a:p>
            <a:r>
              <a:rPr lang="en-GB" sz="800" dirty="0" err="1"/>
              <a:t>Dreamstime</a:t>
            </a:r>
            <a:r>
              <a:rPr lang="en-GB" sz="800" dirty="0"/>
              <a:t> (no date) Small tree growing from stump in forest [Online image]. Available at: </a:t>
            </a:r>
            <a:r>
              <a:rPr lang="en-GB" sz="800" dirty="0">
                <a:hlinkClick r:id="rId5"/>
              </a:rPr>
              <a:t>https://www.dreamstime.com/small-tree-growing-out-stump-forest-green-plant-image383349661</a:t>
            </a:r>
            <a:r>
              <a:rPr lang="en-GB" sz="800" dirty="0"/>
              <a:t> (Accessed: 25 November 2025).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Freepik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(n.d.)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Classic red double-decker bus London transport icon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[Premium PSD]. Available at:</a:t>
            </a:r>
            <a:b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https://www.freepik.com/premium-psd/classic-red-double-decker-bus-london-transport-icon_411799211.htm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(Accessed: 23 November 2025).</a:t>
            </a:r>
          </a:p>
          <a:p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Mintel (2021) 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UK Glamping Trends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London: Mintel Group Ltd.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0457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plant next to a couch">
            <a:extLst>
              <a:ext uri="{FF2B5EF4-FFF2-40B4-BE49-F238E27FC236}">
                <a16:creationId xmlns:a16="http://schemas.microsoft.com/office/drawing/2014/main" id="{E02808E2-CED6-4042-B4A7-74D40168FFC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AD4D1-035C-4B0B-8CCF-210BA5D59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17</a:t>
            </a:fld>
            <a:endParaRPr lang="en-GB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C521EEE6-B02D-0861-40F3-73853A89E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353" y="1143000"/>
            <a:ext cx="3607723" cy="4572000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Thank you.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6A96229-7D1C-F3D1-767C-63248E9221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60" y="1142999"/>
            <a:ext cx="7963593" cy="457199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Osterwalder, A. and Pigneur, Y. (2010)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Model Generation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Hoboken, NJ: Wiley.</a:t>
            </a:r>
          </a:p>
          <a:p>
            <a:r>
              <a:rPr lang="en-GB" dirty="0" err="1">
                <a:solidFill>
                  <a:schemeClr val="bg1"/>
                </a:solidFill>
              </a:rPr>
              <a:t>Ovsyannykov</a:t>
            </a:r>
            <a:r>
              <a:rPr lang="en-GB" dirty="0">
                <a:solidFill>
                  <a:schemeClr val="bg1"/>
                </a:solidFill>
              </a:rPr>
              <a:t>, I. (n.d.) </a:t>
            </a:r>
            <a:r>
              <a:rPr lang="en-GB" i="1" dirty="0">
                <a:solidFill>
                  <a:schemeClr val="bg1"/>
                </a:solidFill>
              </a:rPr>
              <a:t>Foggy mountain summit</a:t>
            </a:r>
            <a:r>
              <a:rPr lang="en-GB" dirty="0">
                <a:solidFill>
                  <a:schemeClr val="bg1"/>
                </a:solidFill>
              </a:rPr>
              <a:t> [Image]. Unsplash. Available at: https://unsplash.com/photos/1Z2niiBPg5A (Accessed: 25 November 2025).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Sykes Holiday Cottages (2023)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 Holiday Trends and Statistics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https://www.sykescottages.co.uk/insights/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17 November 2025).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Unknown author (2025)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double-decker bus converted into luxury accommodation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[Image]. Available from: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mnt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/data/this-is-extraordinary-green-doubledecker-bus-that-has-been-transformed-into-luxurious-home_1097265-52656.jpg (Accessed: 23 November 2025).</a:t>
            </a:r>
          </a:p>
          <a:p>
            <a:r>
              <a:rPr lang="en-GB" dirty="0">
                <a:solidFill>
                  <a:schemeClr val="bg1"/>
                </a:solidFill>
              </a:rPr>
              <a:t>Unknown author (n.d.) </a:t>
            </a:r>
            <a:r>
              <a:rPr lang="en-GB" i="1" dirty="0">
                <a:solidFill>
                  <a:schemeClr val="bg1"/>
                </a:solidFill>
              </a:rPr>
              <a:t>Double-deck bus conversion conceptual illustration</a:t>
            </a:r>
            <a:r>
              <a:rPr lang="en-GB" dirty="0">
                <a:solidFill>
                  <a:schemeClr val="bg1"/>
                </a:solidFill>
              </a:rPr>
              <a:t> [Image]. Available at: /</a:t>
            </a:r>
            <a:r>
              <a:rPr lang="en-GB" dirty="0" err="1">
                <a:solidFill>
                  <a:schemeClr val="bg1"/>
                </a:solidFill>
              </a:rPr>
              <a:t>mnt</a:t>
            </a:r>
            <a:r>
              <a:rPr lang="en-GB" dirty="0">
                <a:solidFill>
                  <a:schemeClr val="bg1"/>
                </a:solidFill>
              </a:rPr>
              <a:t>/data/f8db4232-3398-4476-b648-60946c27ac10.png (Accessed: 25 November 2025).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 Britain (2022)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Travel Trends and Consumer Behaviour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London: Visit Britain.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 Wales (2022)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Domestic Tourism in Wales: Annual Report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Cardiff: Welsh Government.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Government (2021) </a:t>
            </a:r>
            <a:r>
              <a:rPr lang="en-GB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Impact of Tourism in Wales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Cardiff: Welsh Government.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84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2E6D8"/>
      </a:accent1>
      <a:accent2>
        <a:srgbClr val="8C3A27"/>
      </a:accent2>
      <a:accent3>
        <a:srgbClr val="F0C8BC"/>
      </a:accent3>
      <a:accent4>
        <a:srgbClr val="D9A491"/>
      </a:accent4>
      <a:accent5>
        <a:srgbClr val="FFF7F5"/>
      </a:accent5>
      <a:accent6>
        <a:srgbClr val="18401F"/>
      </a:accent6>
      <a:hlink>
        <a:srgbClr val="0563C1"/>
      </a:hlink>
      <a:folHlink>
        <a:srgbClr val="954F72"/>
      </a:folHlink>
    </a:clrScheme>
    <a:fontScheme name="Custom 119">
      <a:majorFont>
        <a:latin typeface="Tisa Offc Serif Pro"/>
        <a:ea typeface=""/>
        <a:cs typeface=""/>
      </a:majorFont>
      <a:minorFont>
        <a:latin typeface="Quir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945587_TF10081922_Win32" id="{66AC0917-446A-46BE-9F52-5693D6540492}" vid="{6B5A5346-71CF-4A1B-B74D-6549F6A753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94EF9C-37D7-43D3-8ABF-F4762A9116D8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BCC3022A-70F1-4B7E-97CD-F6F1ACAD79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75A5AD-EC1E-483F-AF0B-4636A5C229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5186</TotalTime>
  <Words>1280</Words>
  <Application>Microsoft Office PowerPoint</Application>
  <PresentationFormat>Widescreen</PresentationFormat>
  <Paragraphs>345</Paragraphs>
  <Slides>17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Quire Sans Pro Light</vt:lpstr>
      <vt:lpstr>Segoe UI</vt:lpstr>
      <vt:lpstr>Tisa Offc Serif Pro</vt:lpstr>
      <vt:lpstr>Office Theme</vt:lpstr>
      <vt:lpstr>Title:   Bak Hideaways Ltd Angel Investor Pitch The Bus Stop Project </vt:lpstr>
      <vt:lpstr>Introduction</vt:lpstr>
      <vt:lpstr>What We Offer</vt:lpstr>
      <vt:lpstr>Mission &amp; Objectives</vt:lpstr>
      <vt:lpstr>USP &amp; Structure</vt:lpstr>
      <vt:lpstr>Location &amp; Team</vt:lpstr>
      <vt:lpstr>Market Research</vt:lpstr>
      <vt:lpstr>Financial Overview</vt:lpstr>
      <vt:lpstr>SWOT Summary</vt:lpstr>
      <vt:lpstr>12‑Month Marketing Plan</vt:lpstr>
      <vt:lpstr>Branding</vt:lpstr>
      <vt:lpstr>PowerPoint Presentation</vt:lpstr>
      <vt:lpstr>Why You Should Invest</vt:lpstr>
      <vt:lpstr>How £50k Will Be Used</vt:lpstr>
      <vt:lpstr>Final Message</vt:lpstr>
      <vt:lpstr>References: </vt:lpstr>
      <vt:lpstr>Thank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Barbara Dorota Bak (2317808)</dc:creator>
  <cp:lastModifiedBy>Barbara Dorota Bak (2317808)</cp:lastModifiedBy>
  <cp:revision>6</cp:revision>
  <dcterms:created xsi:type="dcterms:W3CDTF">2025-11-24T21:35:51Z</dcterms:created>
  <dcterms:modified xsi:type="dcterms:W3CDTF">2025-12-01T18:45:22Z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