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59" r:id="rId4"/>
    <p:sldId id="257" r:id="rId5"/>
    <p:sldId id="258" r:id="rId6"/>
    <p:sldId id="260" r:id="rId7"/>
    <p:sldId id="261" r:id="rId8"/>
    <p:sldId id="262" r:id="rId9"/>
    <p:sldId id="264"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16" autoAdjust="0"/>
    <p:restoredTop sz="94660"/>
  </p:normalViewPr>
  <p:slideViewPr>
    <p:cSldViewPr snapToGrid="0">
      <p:cViewPr varScale="1">
        <p:scale>
          <a:sx n="66" d="100"/>
          <a:sy n="66" d="100"/>
        </p:scale>
        <p:origin x="69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ru-RU"/>
              <a:t>Образец заголовка</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a:t>Образец подзаголовка</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ru-RU"/>
              <a:t>Образец заголовка</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ru-RU"/>
              <a:t>Образец заголовка</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ru-RU"/>
              <a:t>Образец заголовка</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ru-RU"/>
              <a:t>Образец заголовка</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ru-RU"/>
              <a:t>Образец заголовка</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a:t>Вставка рисунка</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ru-RU"/>
              <a:t>Образец заголовка</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ru-RU"/>
              <a:t>Образец заголовка</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ru-RU"/>
              <a:t>Образец заголовка</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Цитата карточки имени">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ru-RU"/>
              <a:t>Образец заголовка</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Истина или ложь">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ru-RU"/>
              <a:t>Образец заголовка</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Vertical Text Placeholder 2"/>
          <p:cNvSpPr>
            <a:spLocks noGrp="1"/>
          </p:cNvSpPr>
          <p:nvPr>
            <p:ph type="body" orient="vert" idx="1"/>
          </p:nvPr>
        </p:nvSpPr>
        <p:spPr/>
        <p:txBody>
          <a:bodyPr vert="eaVert" ancho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ru-RU"/>
              <a:t>Образец заголовка</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ru-RU"/>
              <a:t>Образец заголовка</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3/12/2024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icpedia.org/medical/d/dentistry.html"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exels.com/photo/a-dentist-with-her-patient-inside-a-clinic-3881147/"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primary-care/dentistry/dental-commissioning/" TargetMode="External"/><Relationship Id="rId2" Type="http://schemas.openxmlformats.org/officeDocument/2006/relationships/hyperlink" Target="https://dentistry.co.uk/2018/09/19/nhs-dentistry-throughout-years/" TargetMode="External"/><Relationship Id="rId1" Type="http://schemas.openxmlformats.org/officeDocument/2006/relationships/slideLayout" Target="../slideLayouts/slideLayout2.xml"/><Relationship Id="rId4" Type="http://schemas.openxmlformats.org/officeDocument/2006/relationships/hyperlink" Target="https://www.kingsfund.org.uk/insight-and-analysis/long-reads/dentistry-england-explain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C1204640-C3C1-9191-8B7F-B8A103EBF167}"/>
              </a:ext>
            </a:extLst>
          </p:cNvPr>
          <p:cNvSpPr>
            <a:spLocks noGrp="1"/>
          </p:cNvSpPr>
          <p:nvPr>
            <p:ph type="ctrTitle"/>
          </p:nvPr>
        </p:nvSpPr>
        <p:spPr>
          <a:xfrm>
            <a:off x="2444834" y="3429000"/>
            <a:ext cx="8915399" cy="2425565"/>
          </a:xfrm>
        </p:spPr>
        <p:txBody>
          <a:bodyPr>
            <a:noAutofit/>
          </a:bodyPr>
          <a:lstStyle/>
          <a:p>
            <a:pPr>
              <a:lnSpc>
                <a:spcPct val="107000"/>
              </a:lnSpc>
              <a:spcAft>
                <a:spcPts val="800"/>
              </a:spcAft>
            </a:pPr>
            <a:r>
              <a:rPr lang="en-GB" sz="3200" kern="100" dirty="0">
                <a:solidFill>
                  <a:schemeClr val="tx1"/>
                </a:solidFill>
                <a:effectLst/>
                <a:latin typeface="+mn-lt"/>
                <a:ea typeface="DengXian" panose="02010600030101010101" pitchFamily="2" charset="-122"/>
                <a:cs typeface="Times New Roman" panose="02020603050405020304" pitchFamily="18" charset="0"/>
              </a:rPr>
              <a:t>Name: Nadejda Chicu</a:t>
            </a:r>
            <a:br>
              <a:rPr lang="ru-RU" sz="3200" kern="100" dirty="0">
                <a:solidFill>
                  <a:schemeClr val="tx1"/>
                </a:solidFill>
                <a:effectLst/>
                <a:latin typeface="+mn-lt"/>
                <a:ea typeface="Calibri" panose="020F0502020204030204" pitchFamily="34" charset="0"/>
                <a:cs typeface="Times New Roman" panose="02020603050405020304" pitchFamily="18" charset="0"/>
              </a:rPr>
            </a:br>
            <a:r>
              <a:rPr lang="en-GB" sz="3200" kern="100" dirty="0">
                <a:solidFill>
                  <a:schemeClr val="tx1"/>
                </a:solidFill>
                <a:effectLst/>
                <a:latin typeface="+mn-lt"/>
                <a:ea typeface="DengXian" panose="02010600030101010101" pitchFamily="2" charset="-122"/>
                <a:cs typeface="Times New Roman" panose="02020603050405020304" pitchFamily="18" charset="0"/>
              </a:rPr>
              <a:t>Student ID: 2318049</a:t>
            </a:r>
            <a:br>
              <a:rPr lang="ru-RU" sz="3200" kern="100" dirty="0">
                <a:solidFill>
                  <a:schemeClr val="tx1"/>
                </a:solidFill>
                <a:effectLst/>
                <a:latin typeface="+mn-lt"/>
                <a:ea typeface="Calibri" panose="020F0502020204030204" pitchFamily="34" charset="0"/>
                <a:cs typeface="Times New Roman" panose="02020603050405020304" pitchFamily="18" charset="0"/>
              </a:rPr>
            </a:br>
            <a:r>
              <a:rPr lang="en-GB" sz="3200" kern="100" dirty="0">
                <a:solidFill>
                  <a:schemeClr val="tx1"/>
                </a:solidFill>
                <a:effectLst/>
                <a:latin typeface="+mn-lt"/>
                <a:ea typeface="DengXian" panose="02010600030101010101" pitchFamily="2" charset="-122"/>
                <a:cs typeface="Times New Roman" panose="02020603050405020304" pitchFamily="18" charset="0"/>
              </a:rPr>
              <a:t>Module Code : LCHS4003_LON</a:t>
            </a:r>
            <a:br>
              <a:rPr lang="ru-RU" sz="3200" kern="100" dirty="0">
                <a:solidFill>
                  <a:schemeClr val="tx1"/>
                </a:solidFill>
                <a:effectLst/>
                <a:latin typeface="+mn-lt"/>
                <a:ea typeface="Calibri" panose="020F0502020204030204" pitchFamily="34" charset="0"/>
                <a:cs typeface="Times New Roman" panose="02020603050405020304" pitchFamily="18" charset="0"/>
              </a:rPr>
            </a:br>
            <a:r>
              <a:rPr lang="en-GB" sz="3200" kern="100" dirty="0">
                <a:solidFill>
                  <a:schemeClr val="tx1"/>
                </a:solidFill>
                <a:effectLst/>
                <a:latin typeface="+mn-lt"/>
                <a:ea typeface="DengXian" panose="02010600030101010101" pitchFamily="2" charset="-122"/>
                <a:cs typeface="Times New Roman" panose="02020603050405020304" pitchFamily="18" charset="0"/>
              </a:rPr>
              <a:t>Lecturer: </a:t>
            </a:r>
            <a:r>
              <a:rPr lang="en-GB" sz="3200" kern="100" dirty="0" err="1">
                <a:solidFill>
                  <a:schemeClr val="tx1"/>
                </a:solidFill>
                <a:effectLst/>
                <a:latin typeface="+mn-lt"/>
                <a:ea typeface="DengXian" panose="02010600030101010101" pitchFamily="2" charset="-122"/>
                <a:cs typeface="Times New Roman" panose="02020603050405020304" pitchFamily="18" charset="0"/>
              </a:rPr>
              <a:t>Patronella</a:t>
            </a:r>
            <a:r>
              <a:rPr lang="en-GB" sz="3200" kern="100" dirty="0">
                <a:solidFill>
                  <a:schemeClr val="tx1"/>
                </a:solidFill>
                <a:effectLst/>
                <a:latin typeface="+mn-lt"/>
                <a:ea typeface="DengXian" panose="02010600030101010101" pitchFamily="2" charset="-122"/>
                <a:cs typeface="Times New Roman" panose="02020603050405020304" pitchFamily="18" charset="0"/>
              </a:rPr>
              <a:t> </a:t>
            </a:r>
            <a:r>
              <a:rPr lang="en-GB" sz="3200" kern="100" dirty="0" err="1">
                <a:solidFill>
                  <a:schemeClr val="tx1"/>
                </a:solidFill>
                <a:effectLst/>
                <a:latin typeface="+mn-lt"/>
                <a:ea typeface="DengXian" panose="02010600030101010101" pitchFamily="2" charset="-122"/>
                <a:cs typeface="Times New Roman" panose="02020603050405020304" pitchFamily="18" charset="0"/>
              </a:rPr>
              <a:t>Ganza</a:t>
            </a:r>
            <a:br>
              <a:rPr lang="ru-RU" sz="4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endParaRPr lang="ru-RU" sz="4000" dirty="0">
              <a:solidFill>
                <a:schemeClr val="tx1"/>
              </a:solidFill>
            </a:endParaRPr>
          </a:p>
        </p:txBody>
      </p:sp>
      <p:sp>
        <p:nvSpPr>
          <p:cNvPr id="3" name="Подзаголовок 2">
            <a:extLst>
              <a:ext uri="{FF2B5EF4-FFF2-40B4-BE49-F238E27FC236}">
                <a16:creationId xmlns:a16="http://schemas.microsoft.com/office/drawing/2014/main" id="{D4649424-4DAD-AF96-3A01-90995C6FD5A3}"/>
              </a:ext>
            </a:extLst>
          </p:cNvPr>
          <p:cNvSpPr>
            <a:spLocks noGrp="1"/>
          </p:cNvSpPr>
          <p:nvPr>
            <p:ph type="subTitle" idx="1"/>
          </p:nvPr>
        </p:nvSpPr>
        <p:spPr>
          <a:xfrm>
            <a:off x="2579586" y="548640"/>
            <a:ext cx="8915399" cy="2107933"/>
          </a:xfrm>
        </p:spPr>
        <p:txBody>
          <a:bodyPr>
            <a:normAutofit/>
          </a:bodyPr>
          <a:lstStyle/>
          <a:p>
            <a:pPr algn="ctr"/>
            <a:r>
              <a:rPr lang="en-GB" sz="4000" dirty="0">
                <a:solidFill>
                  <a:schemeClr val="tx1"/>
                </a:solidFill>
                <a:effectLst/>
                <a:ea typeface="DengXian" panose="02010600030101010101" pitchFamily="2" charset="-122"/>
              </a:rPr>
              <a:t>Introduction to Health and Social Care </a:t>
            </a:r>
            <a:endParaRPr lang="ru-RU" sz="4000" dirty="0">
              <a:solidFill>
                <a:schemeClr val="tx1"/>
              </a:solidFill>
            </a:endParaRPr>
          </a:p>
        </p:txBody>
      </p:sp>
    </p:spTree>
    <p:extLst>
      <p:ext uri="{BB962C8B-B14F-4D97-AF65-F5344CB8AC3E}">
        <p14:creationId xmlns:p14="http://schemas.microsoft.com/office/powerpoint/2010/main" val="3074868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E2CA3A67-87C8-A56C-372D-CCBB34F210EC}"/>
              </a:ext>
            </a:extLst>
          </p:cNvPr>
          <p:cNvSpPr>
            <a:spLocks noGrp="1"/>
          </p:cNvSpPr>
          <p:nvPr>
            <p:ph type="title"/>
          </p:nvPr>
        </p:nvSpPr>
        <p:spPr>
          <a:xfrm>
            <a:off x="2592926" y="1790298"/>
            <a:ext cx="2999352" cy="114701"/>
          </a:xfrm>
        </p:spPr>
        <p:txBody>
          <a:bodyPr>
            <a:normAutofit fontScale="90000"/>
          </a:bodyPr>
          <a:lstStyle/>
          <a:p>
            <a:endParaRPr lang="ru-RU" dirty="0"/>
          </a:p>
        </p:txBody>
      </p:sp>
      <p:pic>
        <p:nvPicPr>
          <p:cNvPr id="5" name="Объект 4">
            <a:extLst>
              <a:ext uri="{FF2B5EF4-FFF2-40B4-BE49-F238E27FC236}">
                <a16:creationId xmlns:a16="http://schemas.microsoft.com/office/drawing/2014/main" id="{015AA20A-C447-CBE5-F567-22E379230A6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165684" y="785130"/>
            <a:ext cx="9192125" cy="5287740"/>
          </a:xfrm>
        </p:spPr>
      </p:pic>
    </p:spTree>
    <p:extLst>
      <p:ext uri="{BB962C8B-B14F-4D97-AF65-F5344CB8AC3E}">
        <p14:creationId xmlns:p14="http://schemas.microsoft.com/office/powerpoint/2010/main" val="3285006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4116BFC-ED2D-E787-2840-3DF758A9926B}"/>
              </a:ext>
            </a:extLst>
          </p:cNvPr>
          <p:cNvSpPr>
            <a:spLocks noGrp="1"/>
          </p:cNvSpPr>
          <p:nvPr>
            <p:ph type="title"/>
          </p:nvPr>
        </p:nvSpPr>
        <p:spPr/>
        <p:txBody>
          <a:bodyPr>
            <a:normAutofit/>
          </a:bodyPr>
          <a:lstStyle/>
          <a:p>
            <a:pPr algn="ctr"/>
            <a:r>
              <a:rPr lang="en-US" sz="4000" dirty="0"/>
              <a:t>Overview:</a:t>
            </a:r>
            <a:endParaRPr lang="ru-RU" sz="4000" dirty="0"/>
          </a:p>
        </p:txBody>
      </p:sp>
      <p:sp>
        <p:nvSpPr>
          <p:cNvPr id="3" name="Объект 2">
            <a:extLst>
              <a:ext uri="{FF2B5EF4-FFF2-40B4-BE49-F238E27FC236}">
                <a16:creationId xmlns:a16="http://schemas.microsoft.com/office/drawing/2014/main" id="{AB74AC93-C048-78BE-C979-8F5B0A13CD23}"/>
              </a:ext>
            </a:extLst>
          </p:cNvPr>
          <p:cNvSpPr>
            <a:spLocks noGrp="1"/>
          </p:cNvSpPr>
          <p:nvPr>
            <p:ph idx="1"/>
          </p:nvPr>
        </p:nvSpPr>
        <p:spPr/>
        <p:txBody>
          <a:bodyPr>
            <a:normAutofit lnSpcReduction="10000"/>
          </a:bodyPr>
          <a:lstStyle/>
          <a:p>
            <a:r>
              <a:rPr lang="en-US" sz="3200" dirty="0">
                <a:latin typeface="+mj-lt"/>
              </a:rPr>
              <a:t>What is dental care provided by NHS?</a:t>
            </a:r>
          </a:p>
          <a:p>
            <a:r>
              <a:rPr lang="en-US" sz="3200" dirty="0">
                <a:latin typeface="+mj-lt"/>
              </a:rPr>
              <a:t>Scope of the service</a:t>
            </a:r>
          </a:p>
          <a:p>
            <a:r>
              <a:rPr lang="en-US" sz="3200" dirty="0">
                <a:latin typeface="+mj-lt"/>
              </a:rPr>
              <a:t>History</a:t>
            </a:r>
          </a:p>
          <a:p>
            <a:r>
              <a:rPr lang="en-US" sz="3200" dirty="0">
                <a:latin typeface="+mj-lt"/>
              </a:rPr>
              <a:t>How is NHS primary care dentistry organized?</a:t>
            </a:r>
          </a:p>
          <a:p>
            <a:r>
              <a:rPr lang="en-US" sz="3200" dirty="0">
                <a:latin typeface="+mj-lt"/>
              </a:rPr>
              <a:t>NHS's current work priorities </a:t>
            </a:r>
            <a:br>
              <a:rPr lang="en-US" sz="3200" dirty="0">
                <a:latin typeface="+mj-lt"/>
              </a:rPr>
            </a:br>
            <a:endParaRPr lang="ru-RU" sz="3200" dirty="0">
              <a:latin typeface="+mj-lt"/>
            </a:endParaRPr>
          </a:p>
        </p:txBody>
      </p:sp>
    </p:spTree>
    <p:extLst>
      <p:ext uri="{BB962C8B-B14F-4D97-AF65-F5344CB8AC3E}">
        <p14:creationId xmlns:p14="http://schemas.microsoft.com/office/powerpoint/2010/main" val="4154228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BD3BDEC5-CFA2-9653-FC83-8CC239AA4CAC}"/>
              </a:ext>
            </a:extLst>
          </p:cNvPr>
          <p:cNvSpPr>
            <a:spLocks noGrp="1"/>
          </p:cNvSpPr>
          <p:nvPr>
            <p:ph type="title"/>
          </p:nvPr>
        </p:nvSpPr>
        <p:spPr/>
        <p:txBody>
          <a:bodyPr/>
          <a:lstStyle/>
          <a:p>
            <a:r>
              <a:rPr lang="en-US" dirty="0"/>
              <a:t>What is dental care provided by NHS?</a:t>
            </a:r>
            <a:br>
              <a:rPr lang="en-US" dirty="0"/>
            </a:br>
            <a:endParaRPr lang="ru-RU" dirty="0"/>
          </a:p>
        </p:txBody>
      </p:sp>
      <p:sp>
        <p:nvSpPr>
          <p:cNvPr id="3" name="Объект 2">
            <a:extLst>
              <a:ext uri="{FF2B5EF4-FFF2-40B4-BE49-F238E27FC236}">
                <a16:creationId xmlns:a16="http://schemas.microsoft.com/office/drawing/2014/main" id="{621F7CD5-BCC5-433C-0949-337A513C05D1}"/>
              </a:ext>
            </a:extLst>
          </p:cNvPr>
          <p:cNvSpPr>
            <a:spLocks noGrp="1"/>
          </p:cNvSpPr>
          <p:nvPr>
            <p:ph idx="1"/>
          </p:nvPr>
        </p:nvSpPr>
        <p:spPr>
          <a:xfrm>
            <a:off x="2589212" y="2133600"/>
            <a:ext cx="4417980" cy="3777622"/>
          </a:xfrm>
        </p:spPr>
        <p:txBody>
          <a:bodyPr>
            <a:normAutofit lnSpcReduction="10000"/>
          </a:bodyPr>
          <a:lstStyle/>
          <a:p>
            <a:pPr marL="0" indent="0">
              <a:buNone/>
            </a:pPr>
            <a:r>
              <a:rPr lang="en-US" sz="3200" dirty="0">
                <a:latin typeface="Baskerville Old Face" panose="02020602080505020303" pitchFamily="18" charset="0"/>
              </a:rPr>
              <a:t>NHS dentistry offers primary, community, intermediate, and tertiary dental care as well as the clinically required care to maintain pain-free, healthy mouths, teeth, and gums. </a:t>
            </a:r>
            <a:endParaRPr lang="ru-RU" sz="3200" dirty="0"/>
          </a:p>
        </p:txBody>
      </p:sp>
      <p:pic>
        <p:nvPicPr>
          <p:cNvPr id="5" name="Рисунок 4">
            <a:extLst>
              <a:ext uri="{FF2B5EF4-FFF2-40B4-BE49-F238E27FC236}">
                <a16:creationId xmlns:a16="http://schemas.microsoft.com/office/drawing/2014/main" id="{50BBF86A-EAC9-80B5-D204-B171AAC61705}"/>
              </a:ext>
            </a:extLst>
          </p:cNvPr>
          <p:cNvPicPr>
            <a:picLocks noChangeAspect="1"/>
          </p:cNvPicPr>
          <p:nvPr/>
        </p:nvPicPr>
        <p:blipFill>
          <a:blip r:embed="rId2"/>
          <a:stretch>
            <a:fillRect/>
          </a:stretch>
        </p:blipFill>
        <p:spPr>
          <a:xfrm>
            <a:off x="7598343" y="2638426"/>
            <a:ext cx="3810000" cy="2314575"/>
          </a:xfrm>
          <a:prstGeom prst="rect">
            <a:avLst/>
          </a:prstGeom>
        </p:spPr>
      </p:pic>
    </p:spTree>
    <p:extLst>
      <p:ext uri="{BB962C8B-B14F-4D97-AF65-F5344CB8AC3E}">
        <p14:creationId xmlns:p14="http://schemas.microsoft.com/office/powerpoint/2010/main" val="4116551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EB6D2FF-384C-C119-59CE-9F0869FD0A9A}"/>
              </a:ext>
            </a:extLst>
          </p:cNvPr>
          <p:cNvSpPr>
            <a:spLocks noGrp="1"/>
          </p:cNvSpPr>
          <p:nvPr>
            <p:ph type="title"/>
          </p:nvPr>
        </p:nvSpPr>
        <p:spPr/>
        <p:txBody>
          <a:bodyPr/>
          <a:lstStyle/>
          <a:p>
            <a:pPr algn="ctr"/>
            <a:r>
              <a:rPr lang="en-US" dirty="0"/>
              <a:t>Scope of the service</a:t>
            </a:r>
            <a:endParaRPr lang="ru-RU" dirty="0"/>
          </a:p>
        </p:txBody>
      </p:sp>
      <p:sp>
        <p:nvSpPr>
          <p:cNvPr id="3" name="Объект 2">
            <a:extLst>
              <a:ext uri="{FF2B5EF4-FFF2-40B4-BE49-F238E27FC236}">
                <a16:creationId xmlns:a16="http://schemas.microsoft.com/office/drawing/2014/main" id="{9B5273F1-AF5D-416A-7160-9C09CB4CD7B0}"/>
              </a:ext>
            </a:extLst>
          </p:cNvPr>
          <p:cNvSpPr>
            <a:spLocks noGrp="1"/>
          </p:cNvSpPr>
          <p:nvPr>
            <p:ph idx="1"/>
          </p:nvPr>
        </p:nvSpPr>
        <p:spPr>
          <a:xfrm>
            <a:off x="1803016" y="1905000"/>
            <a:ext cx="5245752" cy="3777622"/>
          </a:xfrm>
        </p:spPr>
        <p:txBody>
          <a:bodyPr>
            <a:noAutofit/>
          </a:bodyPr>
          <a:lstStyle/>
          <a:p>
            <a:r>
              <a:rPr lang="en-US" dirty="0"/>
              <a:t>NHS offers all necessary care to maintain the health and painlessness of your mouth, teeth, and gums. Dentures, crowns, bridges, orthodontics (under the age of sixteen or eighteen), root canal therapy, scaling and polishing, white fillings, emergency dental treatments, and pediatric treatments are all included here if clinically indicated.</a:t>
            </a:r>
          </a:p>
          <a:p>
            <a:r>
              <a:rPr lang="en-US" dirty="0"/>
              <a:t>In addition to providing NHS services, many dentists also charge for other services like hygienists. It is not permissible for a dentist to offer to undertake essential treatment in private but refuse to give it under the NHS.</a:t>
            </a:r>
            <a:endParaRPr lang="ru-RU" dirty="0"/>
          </a:p>
        </p:txBody>
      </p:sp>
      <p:pic>
        <p:nvPicPr>
          <p:cNvPr id="7" name="Рисунок 6">
            <a:extLst>
              <a:ext uri="{FF2B5EF4-FFF2-40B4-BE49-F238E27FC236}">
                <a16:creationId xmlns:a16="http://schemas.microsoft.com/office/drawing/2014/main" id="{E61FFA89-E39F-EEBC-1703-024DB2CE254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48768" y="2024513"/>
            <a:ext cx="4967681" cy="4000902"/>
          </a:xfrm>
          <a:prstGeom prst="rect">
            <a:avLst/>
          </a:prstGeom>
        </p:spPr>
      </p:pic>
    </p:spTree>
    <p:extLst>
      <p:ext uri="{BB962C8B-B14F-4D97-AF65-F5344CB8AC3E}">
        <p14:creationId xmlns:p14="http://schemas.microsoft.com/office/powerpoint/2010/main" val="403877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9425C35-9565-06BA-EF68-9D4DD3D3CE13}"/>
              </a:ext>
            </a:extLst>
          </p:cNvPr>
          <p:cNvSpPr>
            <a:spLocks noGrp="1"/>
          </p:cNvSpPr>
          <p:nvPr>
            <p:ph type="title"/>
          </p:nvPr>
        </p:nvSpPr>
        <p:spPr/>
        <p:txBody>
          <a:bodyPr>
            <a:normAutofit/>
          </a:bodyPr>
          <a:lstStyle/>
          <a:p>
            <a:pPr algn="ctr"/>
            <a:r>
              <a:rPr lang="en-US" sz="4000" dirty="0">
                <a:latin typeface="+mn-lt"/>
              </a:rPr>
              <a:t>History</a:t>
            </a:r>
            <a:endParaRPr lang="ru-RU" sz="4000" dirty="0">
              <a:latin typeface="+mn-lt"/>
            </a:endParaRPr>
          </a:p>
        </p:txBody>
      </p:sp>
      <p:sp>
        <p:nvSpPr>
          <p:cNvPr id="3" name="Объект 2">
            <a:extLst>
              <a:ext uri="{FF2B5EF4-FFF2-40B4-BE49-F238E27FC236}">
                <a16:creationId xmlns:a16="http://schemas.microsoft.com/office/drawing/2014/main" id="{6C7AB08F-970D-E382-D313-A6555D6203FA}"/>
              </a:ext>
            </a:extLst>
          </p:cNvPr>
          <p:cNvSpPr>
            <a:spLocks noGrp="1"/>
          </p:cNvSpPr>
          <p:nvPr>
            <p:ph idx="1"/>
          </p:nvPr>
        </p:nvSpPr>
        <p:spPr>
          <a:xfrm>
            <a:off x="1665187" y="1540189"/>
            <a:ext cx="4918493" cy="3777622"/>
          </a:xfrm>
        </p:spPr>
        <p:txBody>
          <a:bodyPr>
            <a:noAutofit/>
          </a:bodyPr>
          <a:lstStyle/>
          <a:p>
            <a:r>
              <a:rPr lang="en-US" dirty="0"/>
              <a:t>Local authorities' provision of dental care in schools began to take shape when the first such facility was established in Cambridge in 1907.</a:t>
            </a:r>
          </a:p>
          <a:p>
            <a:endParaRPr lang="en-US" dirty="0"/>
          </a:p>
          <a:p>
            <a:r>
              <a:rPr lang="en-US" dirty="0"/>
              <a:t>In July 1948, when the NHS was founded, dental care was provided at no cost. The service was in high demand. By November 1948, 83% of dentists had become members of the NHS, up from about 25% at the beginning. The UK's dental health was inferior to Germany's. 4.2 million teeth were filled and 4.5 million teeth were extracted in the first nine months of the NHS. Sixty-five million artificial teeth were fitted in 1950–1951.</a:t>
            </a:r>
            <a:endParaRPr lang="ru-RU" dirty="0"/>
          </a:p>
        </p:txBody>
      </p:sp>
      <p:pic>
        <p:nvPicPr>
          <p:cNvPr id="5" name="Рисунок 4">
            <a:extLst>
              <a:ext uri="{FF2B5EF4-FFF2-40B4-BE49-F238E27FC236}">
                <a16:creationId xmlns:a16="http://schemas.microsoft.com/office/drawing/2014/main" id="{D3F21858-A9EC-F5B3-2B3B-E8B40B7B850C}"/>
              </a:ext>
            </a:extLst>
          </p:cNvPr>
          <p:cNvPicPr>
            <a:picLocks noChangeAspect="1"/>
          </p:cNvPicPr>
          <p:nvPr/>
        </p:nvPicPr>
        <p:blipFill>
          <a:blip r:embed="rId2"/>
          <a:stretch>
            <a:fillRect/>
          </a:stretch>
        </p:blipFill>
        <p:spPr>
          <a:xfrm>
            <a:off x="6583681" y="1540189"/>
            <a:ext cx="5380522" cy="4860611"/>
          </a:xfrm>
          <a:prstGeom prst="rect">
            <a:avLst/>
          </a:prstGeom>
        </p:spPr>
      </p:pic>
    </p:spTree>
    <p:extLst>
      <p:ext uri="{BB962C8B-B14F-4D97-AF65-F5344CB8AC3E}">
        <p14:creationId xmlns:p14="http://schemas.microsoft.com/office/powerpoint/2010/main" val="708676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C8DED37-5EE9-5B80-1B10-C74A5B850BCE}"/>
              </a:ext>
            </a:extLst>
          </p:cNvPr>
          <p:cNvSpPr>
            <a:spLocks noGrp="1"/>
          </p:cNvSpPr>
          <p:nvPr>
            <p:ph type="title"/>
          </p:nvPr>
        </p:nvSpPr>
        <p:spPr>
          <a:xfrm>
            <a:off x="2458171" y="558265"/>
            <a:ext cx="8911687" cy="1540041"/>
          </a:xfrm>
        </p:spPr>
        <p:txBody>
          <a:bodyPr>
            <a:noAutofit/>
          </a:bodyPr>
          <a:lstStyle/>
          <a:p>
            <a:pPr algn="ctr"/>
            <a:r>
              <a:rPr lang="en-US" sz="2800" dirty="0">
                <a:latin typeface="+mn-lt"/>
              </a:rPr>
              <a:t>Three dental service sections existed when the NHS was founded in 1948, and they still are:</a:t>
            </a:r>
            <a:endParaRPr lang="ru-RU" sz="2800" dirty="0"/>
          </a:p>
        </p:txBody>
      </p:sp>
      <p:sp>
        <p:nvSpPr>
          <p:cNvPr id="3" name="Объект 2">
            <a:extLst>
              <a:ext uri="{FF2B5EF4-FFF2-40B4-BE49-F238E27FC236}">
                <a16:creationId xmlns:a16="http://schemas.microsoft.com/office/drawing/2014/main" id="{0EC47081-00C1-12C3-10AA-029BB541FEF5}"/>
              </a:ext>
            </a:extLst>
          </p:cNvPr>
          <p:cNvSpPr>
            <a:spLocks noGrp="1"/>
          </p:cNvSpPr>
          <p:nvPr>
            <p:ph idx="1"/>
          </p:nvPr>
        </p:nvSpPr>
        <p:spPr>
          <a:xfrm>
            <a:off x="1097279" y="1785486"/>
            <a:ext cx="5919538" cy="5072514"/>
          </a:xfrm>
        </p:spPr>
        <p:txBody>
          <a:bodyPr>
            <a:normAutofit fontScale="85000" lnSpcReduction="20000"/>
          </a:bodyPr>
          <a:lstStyle/>
          <a:p>
            <a:endParaRPr lang="en-US" dirty="0"/>
          </a:p>
          <a:p>
            <a:r>
              <a:rPr lang="en-US" sz="2100" dirty="0"/>
              <a:t>A local health authority dental program that primarily focuses on special needs dentistry but also offers dental examinations and treatment to school-age children, preschoolers, expectant mothers, and mothers of infants under one year old.</a:t>
            </a:r>
          </a:p>
          <a:p>
            <a:r>
              <a:rPr lang="en-US" sz="2100" dirty="0"/>
              <a:t>A general practitioner service. Nearly all general dentists work in private practice, and plans for full-time salaried services at health centers were abandoned. Local executive councils controlled the contracts first, and subsequently family practitioner committees, family health services authorities, and primary care trusts succeeded them. Currently, NHS England is holding them.</a:t>
            </a:r>
          </a:p>
          <a:p>
            <a:r>
              <a:rPr lang="en-US" sz="2100" dirty="0"/>
              <a:t>A dentistry clinic at a hospital having access to oral and maxillofacial specialists. Initially overseen by local health administrations, they joined NHS trusts and were primarily located in teaching hospitals.</a:t>
            </a:r>
            <a:endParaRPr lang="ru-RU" sz="2100" dirty="0"/>
          </a:p>
        </p:txBody>
      </p:sp>
      <p:pic>
        <p:nvPicPr>
          <p:cNvPr id="5" name="Рисунок 4">
            <a:extLst>
              <a:ext uri="{FF2B5EF4-FFF2-40B4-BE49-F238E27FC236}">
                <a16:creationId xmlns:a16="http://schemas.microsoft.com/office/drawing/2014/main" id="{6EAB5F44-89BB-5122-1E9F-F96315155376}"/>
              </a:ext>
            </a:extLst>
          </p:cNvPr>
          <p:cNvPicPr>
            <a:picLocks noChangeAspect="1"/>
          </p:cNvPicPr>
          <p:nvPr/>
        </p:nvPicPr>
        <p:blipFill>
          <a:blip r:embed="rId2"/>
          <a:stretch>
            <a:fillRect/>
          </a:stretch>
        </p:blipFill>
        <p:spPr>
          <a:xfrm>
            <a:off x="7238200" y="2277979"/>
            <a:ext cx="4735628" cy="4334577"/>
          </a:xfrm>
          <a:prstGeom prst="rect">
            <a:avLst/>
          </a:prstGeom>
        </p:spPr>
      </p:pic>
    </p:spTree>
    <p:extLst>
      <p:ext uri="{BB962C8B-B14F-4D97-AF65-F5344CB8AC3E}">
        <p14:creationId xmlns:p14="http://schemas.microsoft.com/office/powerpoint/2010/main" val="557910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BFD8FD1-60A9-03F6-5516-9696CF6DEE30}"/>
              </a:ext>
            </a:extLst>
          </p:cNvPr>
          <p:cNvSpPr>
            <a:spLocks noGrp="1"/>
          </p:cNvSpPr>
          <p:nvPr>
            <p:ph type="title"/>
          </p:nvPr>
        </p:nvSpPr>
        <p:spPr/>
        <p:txBody>
          <a:bodyPr/>
          <a:lstStyle/>
          <a:p>
            <a:pPr algn="ctr"/>
            <a:r>
              <a:rPr lang="en-US" dirty="0">
                <a:latin typeface="+mn-lt"/>
              </a:rPr>
              <a:t>How is NHS primary care dentistry organized?</a:t>
            </a:r>
            <a:endParaRPr lang="ru-RU" dirty="0">
              <a:latin typeface="+mn-lt"/>
            </a:endParaRPr>
          </a:p>
        </p:txBody>
      </p:sp>
      <p:sp>
        <p:nvSpPr>
          <p:cNvPr id="3" name="Объект 2">
            <a:extLst>
              <a:ext uri="{FF2B5EF4-FFF2-40B4-BE49-F238E27FC236}">
                <a16:creationId xmlns:a16="http://schemas.microsoft.com/office/drawing/2014/main" id="{E7526ACF-1F1D-DB8A-21D0-F116C2C47A2B}"/>
              </a:ext>
            </a:extLst>
          </p:cNvPr>
          <p:cNvSpPr>
            <a:spLocks noGrp="1"/>
          </p:cNvSpPr>
          <p:nvPr>
            <p:ph idx="1"/>
          </p:nvPr>
        </p:nvSpPr>
        <p:spPr/>
        <p:txBody>
          <a:bodyPr/>
          <a:lstStyle/>
          <a:p>
            <a:r>
              <a:rPr lang="en-US" dirty="0"/>
              <a:t>In contrast to general practice, dentistry lacks a national registration system. To obtain NHS treatment, a person should be able to visit any dental practice that has a contract with the NHS, without being restricted by location or boundaries. They also do not need to be enrolled with a dentist. Depending on their contractual obligations and their level of capacity, dental offices can decide whether to treat new patients on the NHS.</a:t>
            </a:r>
          </a:p>
          <a:p>
            <a:r>
              <a:rPr lang="en-US" dirty="0"/>
              <a:t>The practitioner cannot refuse to finish the course of therapy once a patient is accepted for an evaluation of their needs. Although many NHS procedures, like fillings, crowns, and inlays, are covered by a 12-month guarantee, the dental office does not have continuing duty for the patient's dental care after the treatment is finished. </a:t>
            </a:r>
            <a:endParaRPr lang="ru-RU" dirty="0"/>
          </a:p>
        </p:txBody>
      </p:sp>
    </p:spTree>
    <p:extLst>
      <p:ext uri="{BB962C8B-B14F-4D97-AF65-F5344CB8AC3E}">
        <p14:creationId xmlns:p14="http://schemas.microsoft.com/office/powerpoint/2010/main" val="2900515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96867FD4-50A2-8FAA-82EF-8E34A9FCCBBE}"/>
              </a:ext>
            </a:extLst>
          </p:cNvPr>
          <p:cNvSpPr>
            <a:spLocks noGrp="1"/>
          </p:cNvSpPr>
          <p:nvPr>
            <p:ph type="title"/>
          </p:nvPr>
        </p:nvSpPr>
        <p:spPr/>
        <p:txBody>
          <a:bodyPr/>
          <a:lstStyle/>
          <a:p>
            <a:r>
              <a:rPr lang="en-US" dirty="0">
                <a:latin typeface="+mn-lt"/>
              </a:rPr>
              <a:t>Among the NHS's current work priorities are:</a:t>
            </a:r>
            <a:endParaRPr lang="ru-RU" dirty="0">
              <a:latin typeface="+mn-lt"/>
            </a:endParaRPr>
          </a:p>
        </p:txBody>
      </p:sp>
      <p:sp>
        <p:nvSpPr>
          <p:cNvPr id="3" name="Объект 2">
            <a:extLst>
              <a:ext uri="{FF2B5EF4-FFF2-40B4-BE49-F238E27FC236}">
                <a16:creationId xmlns:a16="http://schemas.microsoft.com/office/drawing/2014/main" id="{0815E216-25CA-2DC1-0B51-0B7E4167B7FA}"/>
              </a:ext>
            </a:extLst>
          </p:cNvPr>
          <p:cNvSpPr>
            <a:spLocks noGrp="1"/>
          </p:cNvSpPr>
          <p:nvPr>
            <p:ph idx="1"/>
          </p:nvPr>
        </p:nvSpPr>
        <p:spPr>
          <a:xfrm>
            <a:off x="1703688" y="1828800"/>
            <a:ext cx="4697112" cy="5029200"/>
          </a:xfrm>
        </p:spPr>
        <p:txBody>
          <a:bodyPr>
            <a:normAutofit/>
          </a:bodyPr>
          <a:lstStyle/>
          <a:p>
            <a:pPr marL="0" indent="0">
              <a:buNone/>
            </a:pPr>
            <a:endParaRPr lang="en-US" dirty="0"/>
          </a:p>
          <a:p>
            <a:pPr>
              <a:buFont typeface="Arial" panose="020B0604020202020204" pitchFamily="34" charset="0"/>
              <a:buChar char="•"/>
            </a:pPr>
            <a:r>
              <a:rPr lang="en-US" dirty="0"/>
              <a:t>to lessen disparities in oral health and enhance oral health in kids younger than five;</a:t>
            </a:r>
          </a:p>
          <a:p>
            <a:pPr>
              <a:buFont typeface="Arial" panose="020B0604020202020204" pitchFamily="34" charset="0"/>
              <a:buChar char="•"/>
            </a:pPr>
            <a:r>
              <a:rPr lang="en-US" dirty="0"/>
              <a:t>flexible commissioning; </a:t>
            </a:r>
          </a:p>
          <a:p>
            <a:pPr>
              <a:buFont typeface="Arial" panose="020B0604020202020204" pitchFamily="34" charset="0"/>
              <a:buChar char="•"/>
            </a:pPr>
            <a:r>
              <a:rPr lang="en-US" dirty="0"/>
              <a:t>monitoring dental access across the country and addressing the areas with the least adequate dental care;</a:t>
            </a:r>
          </a:p>
          <a:p>
            <a:pPr>
              <a:buFont typeface="Arial" panose="020B0604020202020204" pitchFamily="34" charset="0"/>
              <a:buChar char="•"/>
            </a:pPr>
            <a:r>
              <a:rPr lang="en-US" dirty="0"/>
              <a:t>to guarantee that dental contracts across the country are subjected to a uniform and equitable approach to contract performance management;</a:t>
            </a:r>
          </a:p>
          <a:p>
            <a:pPr>
              <a:buFont typeface="Arial" panose="020B0604020202020204" pitchFamily="34" charset="0"/>
              <a:buChar char="•"/>
            </a:pPr>
            <a:r>
              <a:rPr lang="en-US" dirty="0"/>
              <a:t>reform of dental contracts.</a:t>
            </a:r>
            <a:endParaRPr lang="ru-RU" dirty="0"/>
          </a:p>
        </p:txBody>
      </p:sp>
      <p:pic>
        <p:nvPicPr>
          <p:cNvPr id="5" name="Рисунок 4">
            <a:extLst>
              <a:ext uri="{FF2B5EF4-FFF2-40B4-BE49-F238E27FC236}">
                <a16:creationId xmlns:a16="http://schemas.microsoft.com/office/drawing/2014/main" id="{C5A16FE3-9358-DCAD-570A-03FEAC5213DF}"/>
              </a:ext>
            </a:extLst>
          </p:cNvPr>
          <p:cNvPicPr>
            <a:picLocks noChangeAspect="1"/>
          </p:cNvPicPr>
          <p:nvPr/>
        </p:nvPicPr>
        <p:blipFill>
          <a:blip r:embed="rId2"/>
          <a:stretch>
            <a:fillRect/>
          </a:stretch>
        </p:blipFill>
        <p:spPr>
          <a:xfrm>
            <a:off x="6660682" y="2345832"/>
            <a:ext cx="5274644" cy="3507638"/>
          </a:xfrm>
          <a:prstGeom prst="rect">
            <a:avLst/>
          </a:prstGeom>
        </p:spPr>
      </p:pic>
    </p:spTree>
    <p:extLst>
      <p:ext uri="{BB962C8B-B14F-4D97-AF65-F5344CB8AC3E}">
        <p14:creationId xmlns:p14="http://schemas.microsoft.com/office/powerpoint/2010/main" val="940618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5DF055-8A05-A659-9A04-BB0DE40E8423}"/>
              </a:ext>
            </a:extLst>
          </p:cNvPr>
          <p:cNvSpPr>
            <a:spLocks noGrp="1"/>
          </p:cNvSpPr>
          <p:nvPr>
            <p:ph type="title"/>
          </p:nvPr>
        </p:nvSpPr>
        <p:spPr/>
        <p:txBody>
          <a:bodyPr>
            <a:normAutofit/>
          </a:bodyPr>
          <a:lstStyle/>
          <a:p>
            <a:pPr algn="ctr"/>
            <a:r>
              <a:rPr lang="en-US" sz="4000" dirty="0">
                <a:latin typeface="+mn-lt"/>
              </a:rPr>
              <a:t>References:</a:t>
            </a:r>
            <a:endParaRPr lang="ru-RU" sz="4000" dirty="0">
              <a:latin typeface="+mn-lt"/>
            </a:endParaRPr>
          </a:p>
        </p:txBody>
      </p:sp>
      <p:sp>
        <p:nvSpPr>
          <p:cNvPr id="3" name="Объект 2">
            <a:extLst>
              <a:ext uri="{FF2B5EF4-FFF2-40B4-BE49-F238E27FC236}">
                <a16:creationId xmlns:a16="http://schemas.microsoft.com/office/drawing/2014/main" id="{D9F8AB33-2BB3-4671-AA35-52D2B42D2697}"/>
              </a:ext>
            </a:extLst>
          </p:cNvPr>
          <p:cNvSpPr>
            <a:spLocks noGrp="1"/>
          </p:cNvSpPr>
          <p:nvPr>
            <p:ph idx="1"/>
          </p:nvPr>
        </p:nvSpPr>
        <p:spPr/>
        <p:txBody>
          <a:bodyPr/>
          <a:lstStyle/>
          <a:p>
            <a:r>
              <a:rPr lang="en-US" dirty="0"/>
              <a:t>Dentistry (2022). NHS dentistry throughout the years. Available at:  </a:t>
            </a:r>
            <a:r>
              <a:rPr lang="en-US" dirty="0">
                <a:hlinkClick r:id="rId2"/>
              </a:rPr>
              <a:t>https://dentistry.co.uk/2018/09/19/nhs-dentistry-throughout-years/</a:t>
            </a:r>
            <a:r>
              <a:rPr lang="en-US" dirty="0"/>
              <a:t> (Accessed  : 19 September 2018)</a:t>
            </a:r>
          </a:p>
          <a:p>
            <a:r>
              <a:rPr lang="en-US" dirty="0"/>
              <a:t>NHS.UK (2024). Dental commissioning and policy. Available at: </a:t>
            </a:r>
            <a:r>
              <a:rPr lang="en-US" dirty="0">
                <a:solidFill>
                  <a:srgbClr val="FF0000"/>
                </a:solidFill>
                <a:hlinkClick r:id="rId3"/>
              </a:rPr>
              <a:t>https://www.england.nhs.uk/primary-care/dentistry/dental-commissioning/</a:t>
            </a:r>
            <a:r>
              <a:rPr lang="en-US" dirty="0">
                <a:solidFill>
                  <a:schemeClr val="tx1"/>
                </a:solidFill>
              </a:rPr>
              <a:t>(Accessed: no date)</a:t>
            </a:r>
            <a:r>
              <a:rPr lang="en-US" dirty="0">
                <a:solidFill>
                  <a:srgbClr val="FF0000"/>
                </a:solidFill>
              </a:rPr>
              <a:t> </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ea typeface="+mn-ea"/>
                <a:cs typeface="+mn-cs"/>
              </a:rPr>
              <a:t>The King's Fund (2024).  Dentistry in England explained . Available at: </a:t>
            </a:r>
            <a:r>
              <a:rPr kumimoji="0" lang="en-US" sz="1800" b="0" i="0" u="none" strike="noStrike" kern="1200" cap="none" spc="0" normalizeH="0" baseline="0" noProof="0" dirty="0">
                <a:ln>
                  <a:noFill/>
                </a:ln>
                <a:solidFill>
                  <a:prstClr val="black">
                    <a:lumMod val="75000"/>
                    <a:lumOff val="25000"/>
                  </a:prstClr>
                </a:solidFill>
                <a:effectLst/>
                <a:uLnTx/>
                <a:uFillTx/>
                <a:ea typeface="+mn-ea"/>
                <a:cs typeface="+mn-cs"/>
                <a:hlinkClick r:id="rId4"/>
              </a:rPr>
              <a:t>https://www.kingsfund.org.uk/insight-and-analysis/long-reads/dentistry-england-explained</a:t>
            </a:r>
            <a:r>
              <a:rPr kumimoji="0" lang="en-US" sz="1800" b="0" i="0" u="none" strike="noStrike" kern="1200" cap="none" spc="0" normalizeH="0" baseline="0" noProof="0" dirty="0">
                <a:ln>
                  <a:noFill/>
                </a:ln>
                <a:solidFill>
                  <a:prstClr val="black">
                    <a:lumMod val="75000"/>
                    <a:lumOff val="25000"/>
                  </a:prstClr>
                </a:solidFill>
                <a:effectLst/>
                <a:uLnTx/>
                <a:uFillTx/>
                <a:ea typeface="+mn-ea"/>
                <a:cs typeface="+mn-cs"/>
              </a:rPr>
              <a:t> (Accessed: 11 October 2023). </a:t>
            </a:r>
          </a:p>
          <a:p>
            <a:pPr marL="0" indent="0">
              <a:buNone/>
            </a:pPr>
            <a:endParaRPr lang="en-US" dirty="0"/>
          </a:p>
          <a:p>
            <a:pPr marL="0" indent="0">
              <a:buNone/>
            </a:pPr>
            <a:endParaRPr lang="ru-RU" dirty="0"/>
          </a:p>
        </p:txBody>
      </p:sp>
    </p:spTree>
    <p:extLst>
      <p:ext uri="{BB962C8B-B14F-4D97-AF65-F5344CB8AC3E}">
        <p14:creationId xmlns:p14="http://schemas.microsoft.com/office/powerpoint/2010/main" val="2802080079"/>
      </p:ext>
    </p:extLst>
  </p:cSld>
  <p:clrMapOvr>
    <a:masterClrMapping/>
  </p:clrMapOvr>
</p:sld>
</file>

<file path=ppt/theme/theme1.xml><?xml version="1.0" encoding="utf-8"?>
<a:theme xmlns:a="http://schemas.openxmlformats.org/drawingml/2006/main" name="Легкий дым">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90</TotalTime>
  <Words>790</Words>
  <Application>Microsoft Office PowerPoint</Application>
  <PresentationFormat>Широкоэкранный</PresentationFormat>
  <Paragraphs>36</Paragraphs>
  <Slides>10</Slides>
  <Notes>0</Notes>
  <HiddenSlides>0</HiddenSlides>
  <MMClips>0</MMClips>
  <ScaleCrop>false</ScaleCrop>
  <HeadingPairs>
    <vt:vector size="6" baseType="variant">
      <vt:variant>
        <vt:lpstr>Использованные шрифты</vt:lpstr>
      </vt:variant>
      <vt:variant>
        <vt:i4>6</vt:i4>
      </vt:variant>
      <vt:variant>
        <vt:lpstr>Тема</vt:lpstr>
      </vt:variant>
      <vt:variant>
        <vt:i4>1</vt:i4>
      </vt:variant>
      <vt:variant>
        <vt:lpstr>Заголовки слайдов</vt:lpstr>
      </vt:variant>
      <vt:variant>
        <vt:i4>10</vt:i4>
      </vt:variant>
    </vt:vector>
  </HeadingPairs>
  <TitlesOfParts>
    <vt:vector size="17" baseType="lpstr">
      <vt:lpstr>DengXian</vt:lpstr>
      <vt:lpstr>Arial</vt:lpstr>
      <vt:lpstr>Baskerville Old Face</vt:lpstr>
      <vt:lpstr>Century Gothic</vt:lpstr>
      <vt:lpstr>Times New Roman</vt:lpstr>
      <vt:lpstr>Wingdings 3</vt:lpstr>
      <vt:lpstr>Легкий дым</vt:lpstr>
      <vt:lpstr>Name: Nadejda Chicu Student ID: 2318049 Module Code : LCHS4003_LON Lecturer: Patronella Ganza </vt:lpstr>
      <vt:lpstr>Презентация PowerPoint</vt:lpstr>
      <vt:lpstr>Overview:</vt:lpstr>
      <vt:lpstr>What is dental care provided by NHS? </vt:lpstr>
      <vt:lpstr>Scope of the service</vt:lpstr>
      <vt:lpstr>History</vt:lpstr>
      <vt:lpstr>Three dental service sections existed when the NHS was founded in 1948, and they still are:</vt:lpstr>
      <vt:lpstr>How is NHS primary care dentistry organized?</vt:lpstr>
      <vt:lpstr>Among the NHS's current work priorities are: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Nadejda Chicu Student ID: 2318049 Module Code : LCHS4003_LON Lecturer: Patronella Ganza</dc:title>
  <dc:creator>Nadejda Chicu</dc:creator>
  <cp:lastModifiedBy>Nadejda Chicu</cp:lastModifiedBy>
  <cp:revision>1</cp:revision>
  <dcterms:created xsi:type="dcterms:W3CDTF">2024-03-12T11:12:41Z</dcterms:created>
  <dcterms:modified xsi:type="dcterms:W3CDTF">2024-03-12T13:07:53Z</dcterms:modified>
</cp:coreProperties>
</file>