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</p:sldIdLst>
  <p:sldSz cy="5143500" cx="9144000"/>
  <p:notesSz cx="6858000" cy="9144000"/>
  <p:embeddedFontLst>
    <p:embeddedFont>
      <p:font typeface="Roboto"/>
      <p:regular r:id="rId23"/>
      <p:bold r:id="rId24"/>
      <p:italic r:id="rId25"/>
      <p:boldItalic r:id="rId2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B395E9CB-2443-478F-9E0B-7815A28D90EF}">
  <a:tblStyle styleId="{B395E9CB-2443-478F-9E0B-7815A28D90E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1270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rgbClr val="000000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slide" Target="slides/slide16.xml"/><Relationship Id="rId21" Type="http://schemas.openxmlformats.org/officeDocument/2006/relationships/slide" Target="slides/slide15.xml"/><Relationship Id="rId24" Type="http://schemas.openxmlformats.org/officeDocument/2006/relationships/font" Target="fonts/Roboto-bold.fntdata"/><Relationship Id="rId23" Type="http://schemas.openxmlformats.org/officeDocument/2006/relationships/font" Target="fonts/Roboto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font" Target="fonts/Roboto-boldItalic.fntdata"/><Relationship Id="rId25" Type="http://schemas.openxmlformats.org/officeDocument/2006/relationships/font" Target="fonts/Roboto-italic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128ac9177a7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128ac9177a7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2ae11c1914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2ae11c1914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128ac9177a7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128ac9177a7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128ac9177a7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128ac9177a7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128ac9177a7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128ac9177a7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128ac9177a7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128ac9177a7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128ac9177a7_0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128ac9177a7_0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128ac9177a7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128ac9177a7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128ac9177a7_0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128ac9177a7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128ac9177a7_0_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128ac9177a7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128ac9177a7_0_1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128ac9177a7_0_1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128ac9177a7_0_1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128ac9177a7_0_1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128ac9177a7_0_1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128ac9177a7_0_1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128ac9177a7_0_1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128ac9177a7_0_1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128ac9177a7_0_1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1" name="Google Shape;151;g128ac9177a7_0_1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gradFill>
          <a:gsLst>
            <a:gs pos="0">
              <a:srgbClr val="FFC982"/>
            </a:gs>
            <a:gs pos="100000">
              <a:srgbClr val="F58F09"/>
            </a:gs>
          </a:gsLst>
          <a:lin ang="5400012" scaled="0"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2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0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9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7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www.youtube.com/watch?v=zP12GHW6UJA" TargetMode="Externa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4.jpg"/><Relationship Id="rId4" Type="http://schemas.openxmlformats.org/officeDocument/2006/relationships/image" Target="../media/image6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5300" u="sng">
                <a:solidFill>
                  <a:schemeClr val="dk2"/>
                </a:solidFill>
              </a:rPr>
              <a:t>Welcome to the module!</a:t>
            </a:r>
            <a:endParaRPr b="1" i="1" sz="5300" u="sng">
              <a:solidFill>
                <a:schemeClr val="dk2"/>
              </a:solidFill>
            </a:endParaRPr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By Zita Draper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79575"/>
            <a:ext cx="8520600" cy="92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5577" u="sng"/>
              <a:t>Content</a:t>
            </a:r>
            <a:r>
              <a:rPr lang="en"/>
              <a:t> </a:t>
            </a:r>
            <a:endParaRPr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8635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Introductions.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Learning outcomes.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Today’s session.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What will we study?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Assignment 1.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Assignment 2.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Referencing.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Activities.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Video.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Summary.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Thank You, any questions?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09400" y="1620100"/>
            <a:ext cx="3622900" cy="2717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type="title"/>
          </p:nvPr>
        </p:nvSpPr>
        <p:spPr>
          <a:xfrm>
            <a:off x="311700" y="108250"/>
            <a:ext cx="8520600" cy="92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5000" u="sng"/>
              <a:t>Introductions</a:t>
            </a:r>
            <a:endParaRPr b="1" i="1" sz="5000" u="sng"/>
          </a:p>
        </p:txBody>
      </p:sp>
      <p:sp>
        <p:nvSpPr>
          <p:cNvPr id="68" name="Google Shape;68;p15"/>
          <p:cNvSpPr txBox="1"/>
          <p:nvPr>
            <p:ph idx="1" type="body"/>
          </p:nvPr>
        </p:nvSpPr>
        <p:spPr>
          <a:xfrm>
            <a:off x="566825" y="1397400"/>
            <a:ext cx="37092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Name.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Qualifications. 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Future career. 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45500" y="1397400"/>
            <a:ext cx="4345350" cy="3092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/>
          <p:nvPr>
            <p:ph type="title"/>
          </p:nvPr>
        </p:nvSpPr>
        <p:spPr>
          <a:xfrm>
            <a:off x="311700" y="138850"/>
            <a:ext cx="8520600" cy="94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5000" u="sng"/>
              <a:t>Learning </a:t>
            </a:r>
            <a:r>
              <a:rPr b="1" i="1" lang="en" sz="5000" u="sng"/>
              <a:t>outcomes </a:t>
            </a:r>
            <a:endParaRPr b="1" i="1" sz="5000" u="sng"/>
          </a:p>
        </p:txBody>
      </p:sp>
      <p:sp>
        <p:nvSpPr>
          <p:cNvPr id="75" name="Google Shape;75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To equip students with a broad understanding of the operation of the English legal system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To develop students’ critical awareness of the social, political and cultural context in which law operates and its international dimensions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Upon the successful completion of this module, the student should be able to demonstrate the ability to: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Demonstrate knowledge and understanding of the   relevant legislation and the legal process including the relationship between legislation and policies and practices.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"/>
              <a:buChar char="●"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Identify and evaluate the fundamental legal techniques of reasoning from precedent and interpreting statutes, including knowledge of fact-finding,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6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There are two e-books in the library that you can access through our library services. These books are recommended texts for this course so you can chose one to use as a source for reference and use in your assignments.  </a:t>
            </a:r>
            <a:endParaRPr sz="16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/>
          <p:nvPr>
            <p:ph type="title"/>
          </p:nvPr>
        </p:nvSpPr>
        <p:spPr>
          <a:xfrm>
            <a:off x="311700" y="149075"/>
            <a:ext cx="8520600" cy="891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5000" u="sng"/>
              <a:t>Today’s session </a:t>
            </a:r>
            <a:endParaRPr b="1" i="1" sz="5000" u="sng"/>
          </a:p>
        </p:txBody>
      </p:sp>
      <p:sp>
        <p:nvSpPr>
          <p:cNvPr id="81" name="Google Shape;81;p17"/>
          <p:cNvSpPr txBox="1"/>
          <p:nvPr>
            <p:ph idx="1" type="body"/>
          </p:nvPr>
        </p:nvSpPr>
        <p:spPr>
          <a:xfrm>
            <a:off x="638275" y="1581825"/>
            <a:ext cx="4913400" cy="249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What this module will entail?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What are the assignments?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Word counts for the assignment.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Practice use of turnitin.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Referencing.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Any questions.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82" name="Google Shape;82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53775" y="1530800"/>
            <a:ext cx="3112624" cy="31126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/>
          <p:nvPr>
            <p:ph type="title"/>
          </p:nvPr>
        </p:nvSpPr>
        <p:spPr>
          <a:xfrm>
            <a:off x="311700" y="1388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620" u="sng"/>
              <a:t>What will be studied?</a:t>
            </a:r>
            <a:endParaRPr b="1" i="1" sz="3620" u="sng"/>
          </a:p>
        </p:txBody>
      </p:sp>
      <p:graphicFrame>
        <p:nvGraphicFramePr>
          <p:cNvPr id="88" name="Google Shape;88;p18"/>
          <p:cNvGraphicFramePr/>
          <p:nvPr/>
        </p:nvGraphicFramePr>
        <p:xfrm>
          <a:off x="1866900" y="8850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{B395E9CB-2443-478F-9E0B-7815A28D90EF}</a:tableStyleId>
              </a:tblPr>
              <a:tblGrid>
                <a:gridCol w="2539425"/>
                <a:gridCol w="2603650"/>
              </a:tblGrid>
              <a:tr h="3472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1" lang="en" sz="1800" u="sng"/>
                        <a:t>Date</a:t>
                      </a:r>
                      <a:r>
                        <a:rPr lang="en" sz="1800"/>
                        <a:t> </a:t>
                      </a:r>
                      <a:endParaRPr sz="18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1" i="1" lang="en" sz="1800" u="sng"/>
                        <a:t>Topic</a:t>
                      </a:r>
                      <a:endParaRPr b="1" i="1" sz="1800" u="sng"/>
                    </a:p>
                  </a:txBody>
                  <a:tcPr marT="63500" marB="63500" marR="63500" marL="63500"/>
                </a:tc>
              </a:tr>
              <a:tr h="4047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Week beginning 16th May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Introduction to the module/ assignment discussion.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Week beginning 23rd May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What is law?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Week beginning 30th May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Makers of law.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Week beginning 6th June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ELS institutions.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Week beginning 13th June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Sources of law 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17th June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Assignment 1 due.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Week beginning 20th June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Judicial precedent.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Week beginning 27th June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The courts.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Week beginning 4th July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Personnel of the legal system part 1.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Week beginning 11th July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Personnel of the legal system part 2.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Week beginning 18th July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Assignment discussion/ drop in.</a:t>
                      </a:r>
                      <a:endParaRPr sz="1100"/>
                    </a:p>
                  </a:txBody>
                  <a:tcPr marT="63500" marB="63500" marR="63500" marL="63500"/>
                </a:tc>
              </a:tr>
              <a:tr h="2570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22nd July 2022</a:t>
                      </a:r>
                      <a:endParaRPr sz="1100"/>
                    </a:p>
                  </a:txBody>
                  <a:tcPr marT="63500" marB="63500" marR="63500" marL="6350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100"/>
                        <a:t>Assignment 2 due.</a:t>
                      </a:r>
                      <a:endParaRPr sz="1100"/>
                    </a:p>
                  </a:txBody>
                  <a:tcPr marT="63500" marB="63500" marR="63500" marL="63500"/>
                </a:tc>
              </a:tr>
            </a:tbl>
          </a:graphicData>
        </a:graphic>
      </p:graphicFrame>
      <p:pic>
        <p:nvPicPr>
          <p:cNvPr id="89" name="Google Shape;89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450" y="3250424"/>
            <a:ext cx="1746900" cy="1781701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244000" y="67975"/>
            <a:ext cx="1829225" cy="18656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/>
          <p:nvPr>
            <p:ph type="title"/>
          </p:nvPr>
        </p:nvSpPr>
        <p:spPr>
          <a:xfrm>
            <a:off x="311700" y="186850"/>
            <a:ext cx="8520600" cy="87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5020" u="sng"/>
              <a:t>Assignment 1</a:t>
            </a:r>
            <a:endParaRPr b="1" i="1" sz="5020" u="sng"/>
          </a:p>
        </p:txBody>
      </p:sp>
      <p:sp>
        <p:nvSpPr>
          <p:cNvPr id="96" name="Google Shape;96;p19"/>
          <p:cNvSpPr txBox="1"/>
          <p:nvPr>
            <p:ph idx="1" type="body"/>
          </p:nvPr>
        </p:nvSpPr>
        <p:spPr>
          <a:xfrm>
            <a:off x="311700" y="1152475"/>
            <a:ext cx="57354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40000" lnSpcReduction="10000"/>
          </a:bodyPr>
          <a:lstStyle/>
          <a:p>
            <a:pPr indent="-3238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" sz="3750">
                <a:solidFill>
                  <a:schemeClr val="dk1"/>
                </a:solidFill>
              </a:rPr>
              <a:t>1500 Words.</a:t>
            </a:r>
            <a:endParaRPr sz="375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750">
              <a:solidFill>
                <a:schemeClr val="dk1"/>
              </a:solidFill>
            </a:endParaRPr>
          </a:p>
          <a:p>
            <a:pPr indent="-32385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" sz="3750">
                <a:solidFill>
                  <a:schemeClr val="dk1"/>
                </a:solidFill>
              </a:rPr>
              <a:t>Due 17th June 2022.</a:t>
            </a:r>
            <a:endParaRPr sz="375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750">
              <a:solidFill>
                <a:schemeClr val="dk1"/>
              </a:solidFill>
            </a:endParaRPr>
          </a:p>
          <a:p>
            <a:pPr indent="-32385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" sz="3750">
                <a:solidFill>
                  <a:schemeClr val="dk1"/>
                </a:solidFill>
              </a:rPr>
              <a:t>Drafts need to be sent to me by 12pm on the 3rd of June 2022. </a:t>
            </a:r>
            <a:endParaRPr sz="375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750">
              <a:solidFill>
                <a:schemeClr val="dk1"/>
              </a:solidFill>
            </a:endParaRPr>
          </a:p>
          <a:p>
            <a:pPr indent="-32385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-"/>
            </a:pPr>
            <a:r>
              <a:rPr lang="en" sz="3750">
                <a:solidFill>
                  <a:schemeClr val="dk1"/>
                </a:solidFill>
              </a:rPr>
              <a:t>Draft link on turnitin is only for </a:t>
            </a:r>
            <a:r>
              <a:rPr lang="en" sz="3750">
                <a:solidFill>
                  <a:schemeClr val="dk1"/>
                </a:solidFill>
              </a:rPr>
              <a:t>plagiarism</a:t>
            </a:r>
            <a:r>
              <a:rPr lang="en" sz="3750">
                <a:solidFill>
                  <a:schemeClr val="dk1"/>
                </a:solidFill>
              </a:rPr>
              <a:t> score. </a:t>
            </a:r>
            <a:endParaRPr sz="375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97" name="Google Shape;9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31375" y="1314225"/>
            <a:ext cx="2792100" cy="2792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/>
          <p:nvPr>
            <p:ph type="title"/>
          </p:nvPr>
        </p:nvSpPr>
        <p:spPr>
          <a:xfrm>
            <a:off x="311700" y="67700"/>
            <a:ext cx="8520600" cy="123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4100" u="sng"/>
              <a:t>Let’s take a look at the question!</a:t>
            </a:r>
            <a:endParaRPr b="1" i="1" sz="4100" u="sng"/>
          </a:p>
        </p:txBody>
      </p:sp>
      <p:sp>
        <p:nvSpPr>
          <p:cNvPr id="103" name="Google Shape;103;p20"/>
          <p:cNvSpPr txBox="1"/>
          <p:nvPr/>
        </p:nvSpPr>
        <p:spPr>
          <a:xfrm>
            <a:off x="311700" y="1300700"/>
            <a:ext cx="8429700" cy="190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is sometimes argued that diversity in the judiciary is of little importance: what matters is that judges are experts and make sound decisions. However, judges have considerable power to make decisions that matter both constitutionally and to the lives of ordinary people.</a:t>
            </a:r>
            <a:endParaRPr b="1"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With specific reference to Supreme Court Justices, to what extent do you agree with the stance that diversity is of little importance?</a:t>
            </a:r>
            <a:r>
              <a:rPr b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020" u="sng"/>
              <a:t>Assignment 2</a:t>
            </a:r>
            <a:endParaRPr b="1" i="1" sz="3020" u="sng"/>
          </a:p>
        </p:txBody>
      </p:sp>
      <p:sp>
        <p:nvSpPr>
          <p:cNvPr id="109" name="Google Shape;109;p2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1500 words </a:t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Question will be released once the first assignment has been submitted. </a:t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Deadline is the 22nd July 2022.</a:t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Must be submitted by 23:59.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10" name="Google Shape;110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87050" y="2316625"/>
            <a:ext cx="2745251" cy="2745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020" u="sng"/>
              <a:t>Referencing </a:t>
            </a:r>
            <a:endParaRPr b="1" i="1" sz="3020" u="sng"/>
          </a:p>
        </p:txBody>
      </p:sp>
      <p:sp>
        <p:nvSpPr>
          <p:cNvPr id="116" name="Google Shape;116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Harvard referencing. 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Harvard referencing guide on Moodle.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Let’s take a look.</a:t>
            </a:r>
            <a:endParaRPr sz="2000">
              <a:solidFill>
                <a:schemeClr val="dk1"/>
              </a:solidFill>
            </a:endParaRPr>
          </a:p>
        </p:txBody>
      </p:sp>
      <p:pic>
        <p:nvPicPr>
          <p:cNvPr id="117" name="Google Shape;117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55824" y="1861800"/>
            <a:ext cx="3184050" cy="309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 txBox="1"/>
          <p:nvPr>
            <p:ph type="title"/>
          </p:nvPr>
        </p:nvSpPr>
        <p:spPr>
          <a:xfrm>
            <a:off x="311700" y="216650"/>
            <a:ext cx="8520600" cy="88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5020" u="sng"/>
              <a:t>Think about?</a:t>
            </a:r>
            <a:endParaRPr b="1" i="1" sz="5020" u="sng"/>
          </a:p>
        </p:txBody>
      </p:sp>
      <p:sp>
        <p:nvSpPr>
          <p:cNvPr id="123" name="Google Shape;123;p23"/>
          <p:cNvSpPr txBox="1"/>
          <p:nvPr>
            <p:ph idx="1" type="body"/>
          </p:nvPr>
        </p:nvSpPr>
        <p:spPr>
          <a:xfrm>
            <a:off x="311700" y="1152475"/>
            <a:ext cx="5601900" cy="383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What do you know about the law?</a:t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Everyone will have the chance to answer.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This is to gain an understanding of your knowledge before the course content is delivered. </a:t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24" name="Google Shape;124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83094" y="1330550"/>
            <a:ext cx="2918725" cy="28398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4"/>
          <p:cNvSpPr txBox="1"/>
          <p:nvPr>
            <p:ph type="title"/>
          </p:nvPr>
        </p:nvSpPr>
        <p:spPr>
          <a:xfrm>
            <a:off x="270875" y="108250"/>
            <a:ext cx="8520600" cy="88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5020" u="sng"/>
              <a:t>Turnitin task </a:t>
            </a:r>
            <a:endParaRPr b="1" i="1" sz="5020" u="sng"/>
          </a:p>
        </p:txBody>
      </p:sp>
      <p:sp>
        <p:nvSpPr>
          <p:cNvPr id="130" name="Google Shape;130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On moodle under the turnitin link titled ‘ Lesson 1 practice’. 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Submit a paragraph on a topic of your choice. 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This is for you to see how turnitin works.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FC982"/>
            </a:gs>
            <a:gs pos="100000">
              <a:srgbClr val="F58F09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020" u="sng"/>
              <a:t>Next lesson </a:t>
            </a:r>
            <a:endParaRPr b="1" i="1" sz="3020" u="sng"/>
          </a:p>
        </p:txBody>
      </p:sp>
      <p:sp>
        <p:nvSpPr>
          <p:cNvPr id="136" name="Google Shape;136;p2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What is law?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Before next weeks workshop you need to have listened to the pre recorded lecture which will be released on Thursday every week at 5pm.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You need to bring your notes from these lectures with you.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020" u="sng"/>
              <a:t>What is law? </a:t>
            </a:r>
            <a:endParaRPr b="1" i="1" sz="3020" u="sng"/>
          </a:p>
        </p:txBody>
      </p:sp>
      <p:sp>
        <p:nvSpPr>
          <p:cNvPr id="142" name="Google Shape;142;p2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                       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/>
              <a:t>                          </a:t>
            </a:r>
            <a:r>
              <a:rPr lang="en" u="sng">
                <a:solidFill>
                  <a:schemeClr val="hlink"/>
                </a:solidFill>
                <a:hlinkClick r:id="rId3"/>
              </a:rPr>
              <a:t>https://www.youtube.com/watch?v=zP12GHW6UJA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FFC982"/>
            </a:gs>
            <a:gs pos="100000">
              <a:srgbClr val="F58F09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7"/>
          <p:cNvSpPr txBox="1"/>
          <p:nvPr>
            <p:ph type="title"/>
          </p:nvPr>
        </p:nvSpPr>
        <p:spPr>
          <a:xfrm>
            <a:off x="311700" y="87850"/>
            <a:ext cx="8520600" cy="95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5000" u="sng"/>
              <a:t>Summary</a:t>
            </a:r>
            <a:r>
              <a:rPr lang="en"/>
              <a:t> </a:t>
            </a:r>
            <a:endParaRPr/>
          </a:p>
        </p:txBody>
      </p:sp>
      <p:sp>
        <p:nvSpPr>
          <p:cNvPr id="148" name="Google Shape;148;p2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Assignment 1 - question released.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Need to </a:t>
            </a:r>
            <a:r>
              <a:rPr lang="en" sz="2000">
                <a:solidFill>
                  <a:schemeClr val="dk1"/>
                </a:solidFill>
              </a:rPr>
              <a:t>ensure that you reference.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Make use of the draft link on Moodle.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Assignment 2 will be released after assignment 1 has been submitted. </a:t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Turnitin task needs to be completed by the end of today. 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8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u="sng"/>
              <a:t>Thank you!</a:t>
            </a:r>
            <a:endParaRPr b="1" i="1" u="sng"/>
          </a:p>
        </p:txBody>
      </p:sp>
      <p:sp>
        <p:nvSpPr>
          <p:cNvPr id="154" name="Google Shape;154;p28"/>
          <p:cNvSpPr txBox="1"/>
          <p:nvPr>
            <p:ph idx="1" type="subTitle"/>
          </p:nvPr>
        </p:nvSpPr>
        <p:spPr>
          <a:xfrm>
            <a:off x="311700" y="279717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u="sng">
                <a:solidFill>
                  <a:schemeClr val="dk1"/>
                </a:solidFill>
              </a:rPr>
              <a:t>Any questions?</a:t>
            </a:r>
            <a:endParaRPr b="1" i="1" u="sng">
              <a:solidFill>
                <a:schemeClr val="dk1"/>
              </a:solidFill>
            </a:endParaRPr>
          </a:p>
        </p:txBody>
      </p:sp>
      <p:pic>
        <p:nvPicPr>
          <p:cNvPr id="155" name="Google Shape;155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025" y="2398250"/>
            <a:ext cx="2704426" cy="27044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