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9" r:id="rId1"/>
    <p:sldMasterId id="2147483725" r:id="rId2"/>
  </p:sldMasterIdLst>
  <p:sldIdLst>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62A1"/>
    <a:srgbClr val="E3AA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AD7C00-49E4-A7BC-8FC8-82DF02F51F9A}" v="91" dt="2024-05-10T11:08:29.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6.xml" Id="rId8" /><Relationship Type="http://schemas.openxmlformats.org/officeDocument/2006/relationships/viewProps" Target="viewProps.xml" Id="rId13" /><Relationship Type="http://schemas.openxmlformats.org/officeDocument/2006/relationships/slide" Target="slides/slide1.xml" Id="rId3" /><Relationship Type="http://schemas.openxmlformats.org/officeDocument/2006/relationships/slide" Target="slides/slide5.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Master" Target="slideMasters/slideMaster2.xml" Id="rId2" /><Relationship Type="http://schemas.openxmlformats.org/officeDocument/2006/relationships/slideMaster" Target="slideMasters/slideMaster1.xml" Id="rId1" /><Relationship Type="http://schemas.openxmlformats.org/officeDocument/2006/relationships/slide" Target="slides/slide4.xml" Id="rId6" /><Relationship Type="http://schemas.openxmlformats.org/officeDocument/2006/relationships/slide" Target="slides/slide9.xml" Id="rId11" /><Relationship Type="http://schemas.openxmlformats.org/officeDocument/2006/relationships/slide" Target="slides/slide3.xml" Id="rId5" /><Relationship Type="http://schemas.openxmlformats.org/officeDocument/2006/relationships/tableStyles" Target="tableStyles.xml" Id="rId15" /><Relationship Type="http://schemas.openxmlformats.org/officeDocument/2006/relationships/slide" Target="slides/slide8.xml" Id="rId10" /><Relationship Type="http://schemas.openxmlformats.org/officeDocument/2006/relationships/slide" Target="slides/slide2.xml" Id="rId4" /><Relationship Type="http://schemas.openxmlformats.org/officeDocument/2006/relationships/slide" Target="slides/slide7.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46259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09023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98036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70023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60961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44284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87095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01085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42398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11903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5/10/2024</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83199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54523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42217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81809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337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08051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80519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969088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54898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33645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02723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182700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5/10/2024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78073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5/10/2024</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523012704"/>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2" r:id="rId6"/>
    <p:sldLayoutId id="2147483918" r:id="rId7"/>
    <p:sldLayoutId id="2147483919" r:id="rId8"/>
    <p:sldLayoutId id="2147483920" r:id="rId9"/>
    <p:sldLayoutId id="2147483921" r:id="rId10"/>
    <p:sldLayoutId id="214748392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5/10/2024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20724990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3" r:id="rId7"/>
    <p:sldLayoutId id="2147483714" r:id="rId8"/>
    <p:sldLayoutId id="2147483715" r:id="rId9"/>
    <p:sldLayoutId id="2147483716" r:id="rId10"/>
    <p:sldLayoutId id="2147483717" r:id="rId11"/>
    <p:sldLayoutId id="214748371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https://dyslexiaida.org/dyslexia-basics/" TargetMode="External" /><Relationship Id="rId3" Type="http://schemas.openxmlformats.org/officeDocument/2006/relationships/hyperlink" Target="https://www.bdadyslexia.org.uk/news/raising-awareness-as-a-special-needs-teacher" TargetMode="External" /><Relationship Id="rId7" Type="http://schemas.openxmlformats.org/officeDocument/2006/relationships/hyperlink" Target="https://www.tandfonline.com/doi/full/10.1080/03054985.2020.1747419" TargetMode="External" /><Relationship Id="rId2" Type="http://schemas.openxmlformats.org/officeDocument/2006/relationships/hyperlink" Target="https://www.bdadyslexia.org.uk/dyslexia/about-dyslexia" TargetMode="External" /><Relationship Id="rId1" Type="http://schemas.openxmlformats.org/officeDocument/2006/relationships/slideLayout" Target="../slideLayouts/slideLayout2.xml" /><Relationship Id="rId6" Type="http://schemas.openxmlformats.org/officeDocument/2006/relationships/hyperlink" Target="https://www.bps.org.uk/psychologist/end-dyslexia" TargetMode="External" /><Relationship Id="rId5" Type="http://schemas.openxmlformats.org/officeDocument/2006/relationships/hyperlink" Target="https://www.zeneducate.com/resources/teaching-hub/supporting-dyslexia-in-the-classroom" TargetMode="External" /><Relationship Id="rId4" Type="http://schemas.openxmlformats.org/officeDocument/2006/relationships/hyperlink" Target="https://www.cypcs.org.uk/rights/uncrc/articles/article-23/" TargetMode="External" /><Relationship Id="rId9" Type="http://schemas.openxmlformats.org/officeDocument/2006/relationships/hyperlink" Target="https://dyslexiaida.org/wp-content/uploads/2015/01/DITC-Handbook.pdf" TargetMode="External" /></Relationships>
</file>

<file path=ppt/slides/_rels/slide3.xml.rels><?xml version="1.0" encoding="UTF-8" standalone="yes"?>
<Relationships xmlns="http://schemas.openxmlformats.org/package/2006/relationships"><Relationship Id="rId8" Type="http://schemas.openxmlformats.org/officeDocument/2006/relationships/hyperlink" Target="https://beta.npt.gov.uk/schools-and-learning/pupil-inclusion/services-and-support/resources-and-useful-links/additional-learning-needs-aln-and-the-aln-system-information-for-parents-and-carers/" TargetMode="External" /><Relationship Id="rId3" Type="http://schemas.openxmlformats.org/officeDocument/2006/relationships/hyperlink" Target="https://www.ncbi.nlm.nih.gov/pmc/articles/PMC7455059/" TargetMode="External" /><Relationship Id="rId7" Type="http://schemas.openxmlformats.org/officeDocument/2006/relationships/hyperlink" Target="https://www.nhs.uk/conditions/dyslexia/living-with/" TargetMode="External" /><Relationship Id="rId2" Type="http://schemas.openxmlformats.org/officeDocument/2006/relationships/hyperlink" Target="https://dyslexiaida.org/testing-and-evaluation/" TargetMode="External" /><Relationship Id="rId1" Type="http://schemas.openxmlformats.org/officeDocument/2006/relationships/slideLayout" Target="../slideLayouts/slideLayout2.xml" /><Relationship Id="rId6" Type="http://schemas.openxmlformats.org/officeDocument/2006/relationships/hyperlink" Target="https://www.mentallyhealthyschools.org.uk/factors-that-impact-mental-health/vulnerable-children/children-with-additional-needs/aln-wales/" TargetMode="External" /><Relationship Id="rId5" Type="http://schemas.openxmlformats.org/officeDocument/2006/relationships/hyperlink" Target="https://childmind.org/article/understanding-dyslexia/" TargetMode="External" /><Relationship Id="rId4" Type="http://schemas.openxmlformats.org/officeDocument/2006/relationships/hyperlink" Target="https://www.spectator.co.uk/article/dyslexia-is-meaningless-but-don-t-worry-so-is-adhd/" TargetMode="External" /><Relationship Id="rId9" Type="http://schemas.openxmlformats.org/officeDocument/2006/relationships/hyperlink" Target="https://www.frontiersin.org/articles/10.3389/feduc.2019.00072/full" TargetMode="External" /></Relationships>
</file>

<file path=ppt/slides/_rels/slide4.xml.rels><?xml version="1.0" encoding="UTF-8" standalone="yes"?>
<Relationships xmlns="http://schemas.openxmlformats.org/package/2006/relationships"><Relationship Id="rId8" Type="http://schemas.openxmlformats.org/officeDocument/2006/relationships/hyperlink" Target="https://www.gov.wales/sites/default/files/statistics-and-research/2019-08/120824-current-literacy-dyslexia-provision-en.pdf" TargetMode="External" /><Relationship Id="rId3" Type="http://schemas.openxmlformats.org/officeDocument/2006/relationships/hyperlink" Target="https://digitalcommons.odu.edu/cdse_pubs/77/" TargetMode="External" /><Relationship Id="rId7" Type="http://schemas.openxmlformats.org/officeDocument/2006/relationships/hyperlink" Target="https://www.nhs.uk/conditions/dyslexia/" TargetMode="External" /><Relationship Id="rId2" Type="http://schemas.openxmlformats.org/officeDocument/2006/relationships/hyperlink" Target="https://academic.oup.com/brain/article/137/12/3371/2847732" TargetMode="External" /><Relationship Id="rId1" Type="http://schemas.openxmlformats.org/officeDocument/2006/relationships/slideLayout" Target="../slideLayouts/slideLayout2.xml" /><Relationship Id="rId6" Type="http://schemas.openxmlformats.org/officeDocument/2006/relationships/hyperlink" Target="https://www.nhs.uk/conditions/dyslexia/living-with/" TargetMode="External" /><Relationship Id="rId11" Type="http://schemas.openxmlformats.org/officeDocument/2006/relationships/hyperlink" Target="https://social.desa.un.org/issues/disability/crpd/article-7-children-with-disabilities" TargetMode="External" /><Relationship Id="rId5" Type="http://schemas.openxmlformats.org/officeDocument/2006/relationships/hyperlink" Target="https://www.legislation.gov.uk/ukpga/1996/56/section/312" TargetMode="External" /><Relationship Id="rId10" Type="http://schemas.openxmlformats.org/officeDocument/2006/relationships/hyperlink" Target="https://www.gov.wales/well-being-future-generations-act-essentials-html#60668" TargetMode="External" /><Relationship Id="rId4" Type="http://schemas.openxmlformats.org/officeDocument/2006/relationships/hyperlink" Target="https://www.snapcymru.org/get-support/new-aln-system/" TargetMode="External" /><Relationship Id="rId9" Type="http://schemas.openxmlformats.org/officeDocument/2006/relationships/hyperlink" Target="https://www.gov.wales/schools-census-results-february-2022-html" TargetMode="External" /></Relationships>
</file>

<file path=ppt/slides/_rels/slide5.xml.rels><?xml version="1.0" encoding="UTF-8" standalone="yes"?>
<Relationships xmlns="http://schemas.openxmlformats.org/package/2006/relationships"><Relationship Id="rId3" Type="http://schemas.openxmlformats.org/officeDocument/2006/relationships/hyperlink" Target="https://research.senedd.wales/research-articles/identifying-additional-learning-needs-has-the-bar-been-raised-or-was-it-previously-too-low/" TargetMode="External" /><Relationship Id="rId2" Type="http://schemas.openxmlformats.org/officeDocument/2006/relationships/hyperlink" Target="https://www.education-uk.org/documents/warnock/warnock1978.html" TargetMode="External" /><Relationship Id="rId1" Type="http://schemas.openxmlformats.org/officeDocument/2006/relationships/slideLayout" Target="../slideLayouts/slideLayout2.xml" /><Relationship Id="rId5" Type="http://schemas.openxmlformats.org/officeDocument/2006/relationships/hyperlink" Target="https://dyslexiaaction.org.uk/2023/10/the-prevalence-of-dyslexia/" TargetMode="External" /><Relationship Id="rId4" Type="http://schemas.openxmlformats.org/officeDocument/2006/relationships/hyperlink" Target="https://dyslexiaida.org/why-is-it-so-difficult-to-diagnose-dyslexia-and-how-can-we-do-it-better/" TargetMode="Externa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E7C80B9C-CCB9-42D2-B7D6-BDA09F3EA8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a:latin typeface="Times New Roman"/>
                <a:cs typeface="Times New Roman"/>
              </a:rPr>
              <a:t>For children with dyslexia, there are various educational interventions and initiatives available within the education sector. These can include one-on-one lessons with a specialist teacher or teaching in small groups with a learning support assistant who supports tasks assigned by the teacher (National Health Service, 2022).</a:t>
            </a:r>
            <a:endParaRPr lang="en-US" sz="1200">
              <a:latin typeface="Times New Roman"/>
              <a:cs typeface="Times New Roman"/>
            </a:endParaRPr>
          </a:p>
          <a:p>
            <a:pPr algn="ctr"/>
            <a:endParaRPr lang="en-US"/>
          </a:p>
        </p:txBody>
      </p:sp>
      <p:pic>
        <p:nvPicPr>
          <p:cNvPr id="4" name="Picture 3" descr="Colourful leaf patterns">
            <a:extLst>
              <a:ext uri="{FF2B5EF4-FFF2-40B4-BE49-F238E27FC236}">
                <a16:creationId xmlns:a16="http://schemas.microsoft.com/office/drawing/2014/main" id="{03C1F9C6-43FC-EDAC-BEDB-4EB112080C29}"/>
              </a:ext>
            </a:extLst>
          </p:cNvPr>
          <p:cNvPicPr>
            <a:picLocks noChangeAspect="1"/>
          </p:cNvPicPr>
          <p:nvPr/>
        </p:nvPicPr>
        <p:blipFill rotWithShape="1">
          <a:blip r:embed="rId2"/>
          <a:srcRect t="3321" b="16322"/>
          <a:stretch/>
        </p:blipFill>
        <p:spPr>
          <a:xfrm>
            <a:off x="3867" y="-2096"/>
            <a:ext cx="12191980" cy="6857990"/>
          </a:xfrm>
          <a:prstGeom prst="rect">
            <a:avLst/>
          </a:prstGeom>
        </p:spPr>
      </p:pic>
      <p:sp>
        <p:nvSpPr>
          <p:cNvPr id="5" name="TextBox 4">
            <a:extLst>
              <a:ext uri="{FF2B5EF4-FFF2-40B4-BE49-F238E27FC236}">
                <a16:creationId xmlns:a16="http://schemas.microsoft.com/office/drawing/2014/main" id="{510B192F-35D7-1C1C-87A0-991006DA9B99}"/>
              </a:ext>
            </a:extLst>
          </p:cNvPr>
          <p:cNvSpPr txBox="1"/>
          <p:nvPr/>
        </p:nvSpPr>
        <p:spPr>
          <a:xfrm>
            <a:off x="1512094" y="57268"/>
            <a:ext cx="8822531" cy="369332"/>
          </a:xfrm>
          <a:prstGeom prst="rect">
            <a:avLst/>
          </a:prstGeom>
          <a:solidFill>
            <a:schemeClr val="bg1"/>
          </a:solid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solidFill>
                  <a:srgbClr val="0B62A1"/>
                </a:solidFill>
                <a:latin typeface="Constantia"/>
              </a:rPr>
              <a:t>Dyslexia - A Critical Discussion</a:t>
            </a:r>
            <a:endParaRPr lang="en-US" dirty="0">
              <a:solidFill>
                <a:srgbClr val="0B62A1"/>
              </a:solidFill>
            </a:endParaRPr>
          </a:p>
        </p:txBody>
      </p:sp>
      <p:sp>
        <p:nvSpPr>
          <p:cNvPr id="6" name="TextBox 5">
            <a:extLst>
              <a:ext uri="{FF2B5EF4-FFF2-40B4-BE49-F238E27FC236}">
                <a16:creationId xmlns:a16="http://schemas.microsoft.com/office/drawing/2014/main" id="{B969C07D-E313-1097-BCE3-84E669185A31}"/>
              </a:ext>
            </a:extLst>
          </p:cNvPr>
          <p:cNvSpPr txBox="1"/>
          <p:nvPr/>
        </p:nvSpPr>
        <p:spPr>
          <a:xfrm>
            <a:off x="96893" y="468816"/>
            <a:ext cx="5601969" cy="1862048"/>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70C0"/>
                </a:solidFill>
              </a:rPr>
              <a:t>Introduction to ALN (Additional Learning Needs): </a:t>
            </a:r>
            <a:r>
              <a:rPr lang="en-GB" sz="1100" i="1" dirty="0">
                <a:latin typeface="Times New Roman"/>
                <a:cs typeface="Times New Roman"/>
              </a:rPr>
              <a:t>The Education Act </a:t>
            </a:r>
            <a:r>
              <a:rPr lang="en-GB" sz="1100" dirty="0">
                <a:latin typeface="Times New Roman"/>
                <a:cs typeface="Times New Roman"/>
              </a:rPr>
              <a:t>1996 Section 312(1) states that children have ALN (Additional Learning Needs) if special educational provisions are required due to a learning difficulty. Section 312(2) defines a learning difficulty as having a disability that impedes the use of provisions within education for children their age, having greater learning difficulties than children the same age or have either of the above applicable statements but are under compulsory school age or would if they were not given special educational accommodations. Neath Port Talbot County Council (No Date) also confirms that children and young people are considered to have ALN if their disability prevents or hampers educational facilities being used that can be utilised by other children of the same age as well as having greater difficulty learning compares to other children of the same age. </a:t>
            </a:r>
            <a:endParaRPr lang="en-GB" sz="1100">
              <a:solidFill>
                <a:srgbClr val="000000"/>
              </a:solidFill>
              <a:latin typeface="Times New Roman"/>
              <a:cs typeface="Times New Roman"/>
            </a:endParaRPr>
          </a:p>
        </p:txBody>
      </p:sp>
      <p:sp>
        <p:nvSpPr>
          <p:cNvPr id="11" name="TextBox 10">
            <a:extLst>
              <a:ext uri="{FF2B5EF4-FFF2-40B4-BE49-F238E27FC236}">
                <a16:creationId xmlns:a16="http://schemas.microsoft.com/office/drawing/2014/main" id="{BD2D9943-17B9-94EB-4FD2-B12AB3197C3F}"/>
              </a:ext>
            </a:extLst>
          </p:cNvPr>
          <p:cNvSpPr txBox="1"/>
          <p:nvPr/>
        </p:nvSpPr>
        <p:spPr>
          <a:xfrm>
            <a:off x="5836472" y="464258"/>
            <a:ext cx="6110006" cy="236988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70C0"/>
                </a:solidFill>
              </a:rPr>
              <a:t>What is Dyslexia? Signs and Symptoms: </a:t>
            </a:r>
            <a:r>
              <a:rPr lang="en-GB" sz="1100" dirty="0">
                <a:latin typeface="Times New Roman"/>
                <a:cs typeface="Times New Roman"/>
              </a:rPr>
              <a:t>The definition of Dyslexia according to the British Dyslexia Association (No Date) is that it is a neurological condition that can significantly affect a person’s ability to learn, work and conduct task within everyday living. Each person has their own unique experience of dyslexia. It can co-occur with other specific learning impairments and range in severity from mild to severe. It is a chronic illness that typically runs in families. This is also stated in the National Health Service (2022) which suggests that Dyslexia is a learning difficulty that can impair abilities such as reading and writing and affect daily activities and tasks. According to the International Dyslexia Association (No Date) dyslexia is group of collective symptoms that can cause individuals to struggle with various language skills, most notably reading. Spelling, writing, and word pronunciation are among the other language skills that dyslexic students typically struggle with. Dyslexia is classed as a learning difficulty as it can often prove extremely difficult for a student to perform academically in a classroom setting and, in such cases qualify the child for special education, accommodations or additional support services. </a:t>
            </a:r>
            <a:endParaRPr lang="en-US" sz="1600" dirty="0">
              <a:solidFill>
                <a:srgbClr val="0070C0"/>
              </a:solidFill>
              <a:latin typeface="Goudy Old Style"/>
              <a:cs typeface="Times New Roman"/>
            </a:endParaRPr>
          </a:p>
        </p:txBody>
      </p:sp>
      <p:sp>
        <p:nvSpPr>
          <p:cNvPr id="12" name="TextBox 11">
            <a:extLst>
              <a:ext uri="{FF2B5EF4-FFF2-40B4-BE49-F238E27FC236}">
                <a16:creationId xmlns:a16="http://schemas.microsoft.com/office/drawing/2014/main" id="{6D2C2F01-EFE8-ABA2-A532-3CC80668BB5F}"/>
              </a:ext>
            </a:extLst>
          </p:cNvPr>
          <p:cNvSpPr txBox="1"/>
          <p:nvPr/>
        </p:nvSpPr>
        <p:spPr>
          <a:xfrm>
            <a:off x="149187" y="2488306"/>
            <a:ext cx="5303707" cy="2708434"/>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70C0"/>
                </a:solidFill>
              </a:rPr>
              <a:t>Diagnosis of Dyslexia: </a:t>
            </a:r>
            <a:r>
              <a:rPr lang="en-GB" sz="1100" dirty="0">
                <a:solidFill>
                  <a:srgbClr val="000000"/>
                </a:solidFill>
                <a:latin typeface="Times New Roman"/>
                <a:cs typeface="Times New Roman"/>
              </a:rPr>
              <a:t>According to the British Dyslexia Association (No Date) a formal diagnosis of dyslexia can only be provided by a certified dyslexia assessor through a diagnostic assessment. A report will be issued providing information regarding the cognitive processes of the child including the methods of support suggested. The National Health Service (2022) suggests that concerns noted by a parent or carer should be brought to the attention and discussed with the child’s teacher and SENCO (special educational needs coordinator). Visiting a GP (general practitioner) is also advised to ensure there is not an underlying health condition affecting the child’s ability to write or read. The British Dyslexia Association (No Date) also states that's the SEN support programme within schools may advise screening for dyslexia to evaluate the interventions required to support the needs of the child. It also confirms that in order to have provisions in place a formal diagnosis is not required. According to the International Dyslexia Association (No Date) A successful evaluation identifies the most likely origin of the difficulties presenting. It analyses whether the child's profile of strengths and weaknesses meets the criteria for dyslexia and rules out other prevalent reasons of reading or writing difficulties. </a:t>
            </a:r>
            <a:endParaRPr lang="en-GB" sz="1100" b="1" u="sng" dirty="0">
              <a:solidFill>
                <a:srgbClr val="0070C0"/>
              </a:solidFill>
              <a:latin typeface="Goudy Old Style"/>
              <a:cs typeface="Times New Roman"/>
            </a:endParaRPr>
          </a:p>
        </p:txBody>
      </p:sp>
      <p:sp>
        <p:nvSpPr>
          <p:cNvPr id="13" name="TextBox 12">
            <a:extLst>
              <a:ext uri="{FF2B5EF4-FFF2-40B4-BE49-F238E27FC236}">
                <a16:creationId xmlns:a16="http://schemas.microsoft.com/office/drawing/2014/main" id="{FC6CEDF0-CDBE-AF35-8492-C15C61DB3AF2}"/>
              </a:ext>
            </a:extLst>
          </p:cNvPr>
          <p:cNvSpPr txBox="1"/>
          <p:nvPr/>
        </p:nvSpPr>
        <p:spPr>
          <a:xfrm>
            <a:off x="5503918" y="2845360"/>
            <a:ext cx="6599517" cy="138499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70C0"/>
                </a:solidFill>
              </a:rPr>
              <a:t>Barriers and Challenges</a:t>
            </a:r>
            <a:r>
              <a:rPr lang="en-GB" b="1" u="sng" dirty="0">
                <a:solidFill>
                  <a:srgbClr val="0070C0"/>
                </a:solidFill>
              </a:rPr>
              <a:t>:</a:t>
            </a:r>
            <a:r>
              <a:rPr lang="en-GB" b="1" u="sng" dirty="0">
                <a:solidFill>
                  <a:srgbClr val="0070C0"/>
                </a:solidFill>
                <a:latin typeface="Goudy Old Style"/>
                <a:cs typeface="Times New Roman"/>
              </a:rPr>
              <a:t> </a:t>
            </a:r>
            <a:r>
              <a:rPr lang="en-GB" sz="1100" dirty="0">
                <a:solidFill>
                  <a:srgbClr val="000000"/>
                </a:solidFill>
                <a:latin typeface="Times New Roman"/>
                <a:cs typeface="Times New Roman"/>
              </a:rPr>
              <a:t>There are according to Wagner (2018) debates surrounding the common misdiagnosis of dyslexia due to the unreliability when using a singular diagnostic tool such as IQ-achievement or RTI (response to intervention). Wagner (2018) also states that a solution to this could include the use combining models with various forms of criteria to improve the reliability of the diagnosis. Kirby (2020) states that a possible reason for the over diagnosing or misdiagnosing of children with dyslexia could be due to the lack of understanding by educational psychologists that are unfamiliar with the phrase or wish to satisfy the concerned parents/carers.</a:t>
            </a:r>
            <a:endParaRPr lang="en-US" sz="1100" dirty="0">
              <a:solidFill>
                <a:srgbClr val="0070C0"/>
              </a:solidFill>
              <a:latin typeface="Times New Roman"/>
              <a:cs typeface="Times New Roman"/>
            </a:endParaRPr>
          </a:p>
        </p:txBody>
      </p:sp>
      <p:sp>
        <p:nvSpPr>
          <p:cNvPr id="2" name="TextBox 1">
            <a:extLst>
              <a:ext uri="{FF2B5EF4-FFF2-40B4-BE49-F238E27FC236}">
                <a16:creationId xmlns:a16="http://schemas.microsoft.com/office/drawing/2014/main" id="{71981B33-617D-E112-C374-828A1A4A1C2C}"/>
              </a:ext>
            </a:extLst>
          </p:cNvPr>
          <p:cNvSpPr txBox="1"/>
          <p:nvPr/>
        </p:nvSpPr>
        <p:spPr>
          <a:xfrm>
            <a:off x="5500706" y="4340448"/>
            <a:ext cx="6462170" cy="236988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70C0"/>
                </a:solidFill>
              </a:rPr>
              <a:t>Strategies and Interventions: </a:t>
            </a:r>
            <a:r>
              <a:rPr lang="en-GB" sz="1100" dirty="0">
                <a:solidFill>
                  <a:schemeClr val="tx1"/>
                </a:solidFill>
                <a:latin typeface="Times New Roman"/>
                <a:cs typeface="Times New Roman"/>
              </a:rPr>
              <a:t>According to the Welsh Government (2012) there are a variety of courses used within primary schools in Wales to assist children struggling with English literacy. Several organisations, such as: Teaching Talking and the Programme of Phoneme Awareness Training (POPAT</a:t>
            </a:r>
            <a:r>
              <a:rPr lang="en-GB" sz="1100">
                <a:solidFill>
                  <a:schemeClr val="tx1"/>
                </a:solidFill>
                <a:latin typeface="Times New Roman"/>
                <a:cs typeface="Times New Roman"/>
              </a:rPr>
              <a:t>)</a:t>
            </a:r>
            <a:r>
              <a:rPr lang="en-GB" sz="1100" dirty="0">
                <a:solidFill>
                  <a:schemeClr val="tx1"/>
                </a:solidFill>
                <a:latin typeface="Times New Roman"/>
                <a:cs typeface="Times New Roman"/>
              </a:rPr>
              <a:t> advise schools to use particular interventions and offer training in their implementation. Although local authorities do not dictate which interventions schools use, they are encouraged to select phonic-based and multi-sensory programmes. Specialist practitioners typically choose from a variety of programmes to customise the intervention according to an evaluation of the child's needs rather than adhering to a singular one (Welsh Government, 2012). According to the Internation Dyslexia Association (No Date) a child's specific needs should be detailed within a report following an evaluation. This will assist the practitioners in implementing the appropriate intervention tools. For children with dyslexia, there are various educational interventions and initiatives available within the education sector. These can include one-on-one lessons with a specialist teacher or teaching in small groups with a learning support assistant who supports tasks assigned by the teacher (National Health Service, 2022).</a:t>
            </a:r>
          </a:p>
        </p:txBody>
      </p:sp>
      <p:sp>
        <p:nvSpPr>
          <p:cNvPr id="3" name="TextBox 2">
            <a:extLst>
              <a:ext uri="{FF2B5EF4-FFF2-40B4-BE49-F238E27FC236}">
                <a16:creationId xmlns:a16="http://schemas.microsoft.com/office/drawing/2014/main" id="{7097F0B1-2AD9-C85A-7B08-01C1F72AB0FB}"/>
              </a:ext>
            </a:extLst>
          </p:cNvPr>
          <p:cNvSpPr txBox="1"/>
          <p:nvPr/>
        </p:nvSpPr>
        <p:spPr>
          <a:xfrm>
            <a:off x="141716" y="5344165"/>
            <a:ext cx="5315548" cy="1354217"/>
          </a:xfrm>
          <a:prstGeom prst="rect">
            <a:avLst/>
          </a:prstGeom>
          <a:solidFill>
            <a:schemeClr val="bg1"/>
          </a:solidFill>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solidFill>
                  <a:srgbClr val="0B62A1"/>
                </a:solidFill>
              </a:rPr>
              <a:t>Conclusion:</a:t>
            </a:r>
            <a:r>
              <a:rPr lang="en-US" sz="1600" b="1" u="sng" dirty="0">
                <a:solidFill>
                  <a:srgbClr val="0B62A1"/>
                </a:solidFill>
                <a:latin typeface="Goudy Old Style"/>
                <a:cs typeface="Times New Roman"/>
              </a:rPr>
              <a:t> </a:t>
            </a:r>
            <a:r>
              <a:rPr lang="en-GB" sz="1100" dirty="0">
                <a:effectLst/>
                <a:latin typeface="Times New Roman"/>
                <a:ea typeface="Times New Roman" panose="02020603050405020304" pitchFamily="18" charset="0"/>
                <a:cs typeface="Times New Roman"/>
              </a:rPr>
              <a:t>In conclusion, it is evident that dyslexia is a complex multidimensional disorder that can be characterised by numerous symptoms that presents differently on each child. Debates continue surrounding the format of diagnostic screening and the reliability of the diagnosis itself. It is determined that practitioners should have adequate provisions, training and resources to enable quality intervention strategies unique to the need of each child, however this can prove challenging due to a variety of factors.</a:t>
            </a:r>
            <a:r>
              <a:rPr lang="en-GB" sz="1100" dirty="0">
                <a:latin typeface="Times New Roman"/>
                <a:ea typeface="Times New Roman" panose="02020603050405020304" pitchFamily="18" charset="0"/>
                <a:cs typeface="Times New Roman"/>
              </a:rPr>
              <a:t> </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sz="1100" dirty="0">
              <a:solidFill>
                <a:srgbClr val="0B62A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859C9A-425C-3C1F-AA0A-3D8327653BCD}"/>
              </a:ext>
            </a:extLst>
          </p:cNvPr>
          <p:cNvSpPr>
            <a:spLocks noGrp="1"/>
          </p:cNvSpPr>
          <p:nvPr>
            <p:ph idx="1"/>
          </p:nvPr>
        </p:nvSpPr>
        <p:spPr>
          <a:xfrm>
            <a:off x="462481" y="376875"/>
            <a:ext cx="11272680" cy="6104242"/>
          </a:xfrm>
        </p:spPr>
        <p:txBody>
          <a:bodyPr vert="horz" lIns="91440" tIns="45720" rIns="91440" bIns="45720" rtlCol="0" anchor="t">
            <a:normAutofit fontScale="92500" lnSpcReduction="20000"/>
          </a:bodyPr>
          <a:lstStyle/>
          <a:p>
            <a:pPr>
              <a:buNone/>
            </a:pPr>
            <a:r>
              <a:rPr lang="en-GB" sz="1200" dirty="0">
                <a:latin typeface="Times New Roman"/>
                <a:cs typeface="Times New Roman"/>
              </a:rPr>
              <a:t>References:</a:t>
            </a:r>
            <a:endParaRPr lang="en-US" sz="1200" dirty="0">
              <a:latin typeface="Times New Roman"/>
              <a:cs typeface="Times New Roman"/>
            </a:endParaRPr>
          </a:p>
          <a:p>
            <a:pPr>
              <a:buNone/>
            </a:pPr>
            <a:endParaRPr lang="en-US" sz="1200" dirty="0">
              <a:latin typeface="Times New Roman"/>
              <a:cs typeface="Times New Roman"/>
            </a:endParaRPr>
          </a:p>
          <a:p>
            <a:pPr>
              <a:buNone/>
            </a:pPr>
            <a:r>
              <a:rPr lang="en-GB" sz="1200" dirty="0">
                <a:latin typeface="Times New Roman"/>
                <a:cs typeface="Times New Roman"/>
              </a:rPr>
              <a:t>British Dyslexia Association (No Date) </a:t>
            </a:r>
            <a:r>
              <a:rPr lang="en-GB" sz="1200" i="1" dirty="0">
                <a:latin typeface="Times New Roman"/>
                <a:cs typeface="Times New Roman"/>
              </a:rPr>
              <a:t>Dyslexia</a:t>
            </a:r>
            <a:r>
              <a:rPr lang="en-GB" sz="1200" dirty="0">
                <a:latin typeface="Times New Roman"/>
                <a:cs typeface="Times New Roman"/>
              </a:rPr>
              <a:t>. Available at: </a:t>
            </a:r>
            <a:r>
              <a:rPr lang="en-GB" sz="1200" u="sng" dirty="0">
                <a:latin typeface="Times New Roman"/>
                <a:cs typeface="Times New Roman"/>
                <a:hlinkClick r:id="rId2"/>
              </a:rPr>
              <a:t>https://www.bdadyslexia.org.uk/dyslexia/about-dyslexia</a:t>
            </a:r>
            <a:r>
              <a:rPr lang="en-GB" sz="1200" dirty="0">
                <a:latin typeface="Times New Roman"/>
                <a:cs typeface="Times New Roman"/>
              </a:rPr>
              <a:t> (Accessed: 24 April 2024).</a:t>
            </a:r>
            <a:endParaRPr lang="en-US" sz="1200" dirty="0">
              <a:latin typeface="Times New Roman"/>
              <a:cs typeface="Times New Roman"/>
            </a:endParaRPr>
          </a:p>
          <a:p>
            <a:pPr>
              <a:buNone/>
            </a:pPr>
            <a:endParaRPr lang="en-US" sz="1200" dirty="0">
              <a:latin typeface="Times New Roman"/>
              <a:cs typeface="Times New Roman"/>
            </a:endParaRPr>
          </a:p>
          <a:p>
            <a:pPr>
              <a:buNone/>
            </a:pPr>
            <a:r>
              <a:rPr lang="en-GB" sz="1200" dirty="0">
                <a:latin typeface="Times New Roman"/>
                <a:cs typeface="Times New Roman"/>
              </a:rPr>
              <a:t>British Dyslexia Association (2020) </a:t>
            </a:r>
            <a:r>
              <a:rPr lang="en-GB" sz="1200" i="1" dirty="0">
                <a:latin typeface="Times New Roman"/>
                <a:cs typeface="Times New Roman"/>
              </a:rPr>
              <a:t>Raising awareness as special needs teacher. </a:t>
            </a:r>
            <a:r>
              <a:rPr lang="en-GB" sz="1200" dirty="0">
                <a:latin typeface="Times New Roman"/>
                <a:cs typeface="Times New Roman"/>
              </a:rPr>
              <a:t>Available at: </a:t>
            </a:r>
            <a:r>
              <a:rPr lang="en-GB" sz="1200" u="sng" dirty="0">
                <a:latin typeface="Times New Roman"/>
                <a:cs typeface="Times New Roman"/>
                <a:hlinkClick r:id="rId3"/>
              </a:rPr>
              <a:t>https://www.bdadyslexia.org.uk/news/raising-awareness-as-a-special-needs-teacher</a:t>
            </a:r>
            <a:r>
              <a:rPr lang="en-GB" sz="1200" dirty="0">
                <a:latin typeface="Times New Roman"/>
                <a:cs typeface="Times New Roman"/>
              </a:rPr>
              <a:t> (Accessed: 10 May 2024</a:t>
            </a:r>
            <a:r>
              <a:rPr lang="en-GB" sz="1200" i="1" dirty="0">
                <a:latin typeface="Times New Roman"/>
                <a:cs typeface="Times New Roman"/>
              </a:rPr>
              <a:t>). </a:t>
            </a:r>
            <a:endParaRPr lang="en-US" sz="1200">
              <a:latin typeface="Times New Roman"/>
              <a:cs typeface="Times New Roman"/>
            </a:endParaRPr>
          </a:p>
          <a:p>
            <a:pPr>
              <a:buNone/>
            </a:pPr>
            <a:endParaRPr lang="en-US" sz="1200" dirty="0">
              <a:latin typeface="Times New Roman"/>
              <a:cs typeface="Times New Roman"/>
            </a:endParaRPr>
          </a:p>
          <a:p>
            <a:pPr>
              <a:buNone/>
            </a:pPr>
            <a:r>
              <a:rPr lang="en-GB" sz="1200" dirty="0">
                <a:latin typeface="Times New Roman"/>
                <a:cs typeface="Times New Roman"/>
              </a:rPr>
              <a:t>Children and Young People’s Commissioner Scotland (No Date) </a:t>
            </a:r>
            <a:r>
              <a:rPr lang="en-GB" sz="1200" i="1" dirty="0">
                <a:latin typeface="Times New Roman"/>
                <a:cs typeface="Times New Roman"/>
              </a:rPr>
              <a:t>UNCRC Article 23: If I am disabled, I have the right to special care and education. </a:t>
            </a:r>
            <a:r>
              <a:rPr lang="en-GB" sz="1200" dirty="0">
                <a:latin typeface="Times New Roman"/>
                <a:cs typeface="Times New Roman"/>
              </a:rPr>
              <a:t>Available at: </a:t>
            </a:r>
            <a:r>
              <a:rPr lang="en-GB" sz="1200" u="sng" dirty="0">
                <a:latin typeface="Times New Roman"/>
                <a:cs typeface="Times New Roman"/>
                <a:hlinkClick r:id="rId4"/>
              </a:rPr>
              <a:t>https://www.cypcs.org.uk/rights/uncrc/articles/article-23/</a:t>
            </a:r>
            <a:r>
              <a:rPr lang="en-GB" sz="1200" dirty="0">
                <a:latin typeface="Times New Roman"/>
                <a:cs typeface="Times New Roman"/>
              </a:rPr>
              <a:t> (Accessed: 8 May 2024). </a:t>
            </a:r>
            <a:endParaRPr lang="en-US" sz="1200" dirty="0">
              <a:latin typeface="Times New Roman"/>
              <a:cs typeface="Times New Roman"/>
            </a:endParaRPr>
          </a:p>
          <a:p>
            <a:pPr>
              <a:buNone/>
            </a:pPr>
            <a:endParaRPr lang="en-US" sz="1200" dirty="0">
              <a:latin typeface="Times New Roman"/>
              <a:cs typeface="Times New Roman"/>
            </a:endParaRPr>
          </a:p>
          <a:p>
            <a:pPr>
              <a:buNone/>
            </a:pPr>
            <a:r>
              <a:rPr lang="en-GB" sz="1200" dirty="0">
                <a:latin typeface="Times New Roman"/>
                <a:cs typeface="Times New Roman"/>
              </a:rPr>
              <a:t>Deborah, A. (2023) </a:t>
            </a:r>
            <a:r>
              <a:rPr lang="en-GB" sz="1200" i="1" dirty="0">
                <a:latin typeface="Times New Roman"/>
                <a:cs typeface="Times New Roman"/>
              </a:rPr>
              <a:t>Supporting Dyslexia in the Classroom</a:t>
            </a:r>
            <a:r>
              <a:rPr lang="en-GB" sz="1200" dirty="0">
                <a:latin typeface="Times New Roman"/>
                <a:cs typeface="Times New Roman"/>
              </a:rPr>
              <a:t>. Available at: </a:t>
            </a:r>
            <a:r>
              <a:rPr lang="en-GB" sz="1200" u="sng" dirty="0">
                <a:latin typeface="Times New Roman"/>
                <a:cs typeface="Times New Roman"/>
                <a:hlinkClick r:id="rId5"/>
              </a:rPr>
              <a:t>https://www.zeneducate.com/resources/teaching-hub/supporting-dyslexia-in-the-classroom</a:t>
            </a:r>
            <a:r>
              <a:rPr lang="en-GB" sz="1200" dirty="0">
                <a:latin typeface="Times New Roman"/>
                <a:cs typeface="Times New Roman"/>
              </a:rPr>
              <a:t> (Accessed: 10 May 2024). </a:t>
            </a:r>
            <a:endParaRPr lang="en-US" sz="1200">
              <a:latin typeface="Times New Roman"/>
              <a:cs typeface="Times New Roman"/>
            </a:endParaRPr>
          </a:p>
          <a:p>
            <a:pPr>
              <a:buNone/>
            </a:pPr>
            <a:endParaRPr lang="en-US" sz="1200" dirty="0">
              <a:latin typeface="Times New Roman"/>
              <a:cs typeface="Times New Roman"/>
            </a:endParaRPr>
          </a:p>
          <a:p>
            <a:pPr>
              <a:buNone/>
            </a:pPr>
            <a:r>
              <a:rPr lang="en-GB" sz="1200" dirty="0">
                <a:latin typeface="Times New Roman"/>
                <a:cs typeface="Times New Roman"/>
              </a:rPr>
              <a:t>Elliott, J.G. and Grigorenko, E.L. (2014) ‘The End of Dyslexia?’ </a:t>
            </a:r>
            <a:r>
              <a:rPr lang="en-GB" sz="1200" i="1" dirty="0">
                <a:latin typeface="Times New Roman"/>
                <a:cs typeface="Times New Roman"/>
              </a:rPr>
              <a:t>The British Psychological Society</a:t>
            </a:r>
            <a:r>
              <a:rPr lang="en-GB" sz="1200" dirty="0">
                <a:latin typeface="Times New Roman"/>
                <a:cs typeface="Times New Roman"/>
              </a:rPr>
              <a:t>. Available at: </a:t>
            </a:r>
            <a:r>
              <a:rPr lang="en-GB" sz="1200" u="sng" dirty="0">
                <a:latin typeface="Times New Roman"/>
                <a:cs typeface="Times New Roman"/>
                <a:hlinkClick r:id="rId6"/>
              </a:rPr>
              <a:t>https://www.bps.org.uk/psychologist/end-dyslexia</a:t>
            </a:r>
            <a:r>
              <a:rPr lang="en-GB" sz="1200" dirty="0">
                <a:latin typeface="Times New Roman"/>
                <a:cs typeface="Times New Roman"/>
              </a:rPr>
              <a:t> (Accessed: 8 May 2024). </a:t>
            </a:r>
            <a:endParaRPr lang="en-US" sz="1200" dirty="0">
              <a:latin typeface="Times New Roman"/>
              <a:cs typeface="Times New Roman"/>
            </a:endParaRPr>
          </a:p>
          <a:p>
            <a:pPr>
              <a:buNone/>
            </a:pPr>
            <a:endParaRPr lang="en-US" sz="1200" dirty="0">
              <a:latin typeface="Times New Roman"/>
              <a:cs typeface="Times New Roman"/>
            </a:endParaRPr>
          </a:p>
          <a:p>
            <a:pPr>
              <a:buNone/>
            </a:pPr>
            <a:r>
              <a:rPr lang="en-US" sz="1200" dirty="0">
                <a:latin typeface="Times New Roman"/>
                <a:cs typeface="Times New Roman"/>
              </a:rPr>
              <a:t>Gibbs, S.J. and Elliott, J.G. (2020) ‘The dyslexia debate: life without the label’,</a:t>
            </a:r>
            <a:r>
              <a:rPr lang="en-US" sz="1200" i="1" dirty="0">
                <a:latin typeface="Times New Roman"/>
                <a:cs typeface="Times New Roman"/>
              </a:rPr>
              <a:t> Oxford Review of Education</a:t>
            </a:r>
            <a:r>
              <a:rPr lang="en-US" sz="1200" dirty="0">
                <a:latin typeface="Times New Roman"/>
                <a:cs typeface="Times New Roman"/>
              </a:rPr>
              <a:t>, 46(4), pp.487-500. Available at: </a:t>
            </a:r>
            <a:r>
              <a:rPr lang="en-US" sz="1200" u="sng" dirty="0">
                <a:latin typeface="Times New Roman"/>
                <a:cs typeface="Times New Roman"/>
                <a:hlinkClick r:id="rId7"/>
              </a:rPr>
              <a:t>https://www.tandfonline.com/doi/full/10.1080/03054985.2020.1747419</a:t>
            </a:r>
            <a:r>
              <a:rPr lang="en-US" sz="1200" dirty="0">
                <a:latin typeface="Times New Roman"/>
                <a:cs typeface="Times New Roman"/>
              </a:rPr>
              <a:t> (Accessed: 10 May 2024). </a:t>
            </a:r>
          </a:p>
          <a:p>
            <a:pPr>
              <a:buNone/>
            </a:pPr>
            <a:endParaRPr lang="en-US" sz="1200" dirty="0">
              <a:latin typeface="Times New Roman"/>
              <a:cs typeface="Times New Roman"/>
            </a:endParaRPr>
          </a:p>
          <a:p>
            <a:pPr>
              <a:buNone/>
            </a:pPr>
            <a:r>
              <a:rPr lang="en-US" sz="1200" dirty="0" err="1">
                <a:latin typeface="Times New Roman"/>
                <a:cs typeface="Times New Roman"/>
              </a:rPr>
              <a:t>Glazzard</a:t>
            </a:r>
            <a:r>
              <a:rPr lang="en-US" sz="1200" dirty="0">
                <a:latin typeface="Times New Roman"/>
                <a:cs typeface="Times New Roman"/>
              </a:rPr>
              <a:t>, J., Netherwood, A., Hughes, A., Neve, L. and Stokoe, J. (2019) Teaching and Supporting Children with Special Educational Needs and Disabilities in Primary Schools. 3</a:t>
            </a:r>
            <a:r>
              <a:rPr lang="en-US" sz="1200" baseline="30000" dirty="0">
                <a:latin typeface="Times New Roman"/>
                <a:cs typeface="Times New Roman"/>
              </a:rPr>
              <a:t>rd</a:t>
            </a:r>
            <a:r>
              <a:rPr lang="en-US" sz="1200" dirty="0">
                <a:latin typeface="Times New Roman"/>
                <a:cs typeface="Times New Roman"/>
              </a:rPr>
              <a:t> </a:t>
            </a:r>
            <a:r>
              <a:rPr lang="en-US" sz="1200" dirty="0" err="1">
                <a:latin typeface="Times New Roman"/>
                <a:cs typeface="Times New Roman"/>
              </a:rPr>
              <a:t>edn</a:t>
            </a:r>
            <a:r>
              <a:rPr lang="en-US" sz="1200" dirty="0">
                <a:latin typeface="Times New Roman"/>
                <a:cs typeface="Times New Roman"/>
              </a:rPr>
              <a:t>. London: SAGE Publications Ltd.</a:t>
            </a:r>
          </a:p>
          <a:p>
            <a:pPr>
              <a:buNone/>
            </a:pPr>
            <a:endParaRPr lang="en-US" sz="1200" dirty="0">
              <a:latin typeface="Times New Roman"/>
              <a:cs typeface="Times New Roman"/>
            </a:endParaRPr>
          </a:p>
          <a:p>
            <a:pPr>
              <a:buNone/>
            </a:pPr>
            <a:r>
              <a:rPr lang="en-GB" sz="1200" dirty="0">
                <a:latin typeface="Times New Roman"/>
                <a:cs typeface="Times New Roman"/>
              </a:rPr>
              <a:t>International Dyslexia Association (No Date) </a:t>
            </a:r>
            <a:r>
              <a:rPr lang="en-GB" sz="1200" i="1" dirty="0">
                <a:latin typeface="Times New Roman"/>
                <a:cs typeface="Times New Roman"/>
              </a:rPr>
              <a:t>Dyslexia Basics</a:t>
            </a:r>
            <a:r>
              <a:rPr lang="en-GB" sz="1200" dirty="0">
                <a:latin typeface="Times New Roman"/>
                <a:cs typeface="Times New Roman"/>
              </a:rPr>
              <a:t>. Available at: </a:t>
            </a:r>
            <a:r>
              <a:rPr lang="en-GB" sz="1200" u="sng" dirty="0">
                <a:latin typeface="Times New Roman"/>
                <a:cs typeface="Times New Roman"/>
                <a:hlinkClick r:id="rId8"/>
              </a:rPr>
              <a:t>https://dyslexiaida.org/dyslexia-basics/</a:t>
            </a:r>
            <a:r>
              <a:rPr lang="en-GB" sz="1200" dirty="0">
                <a:latin typeface="Times New Roman"/>
                <a:cs typeface="Times New Roman"/>
              </a:rPr>
              <a:t> (Accessed: 26 April 2024). </a:t>
            </a:r>
            <a:endParaRPr lang="en-US" sz="1200" dirty="0">
              <a:latin typeface="Times New Roman"/>
              <a:cs typeface="Times New Roman"/>
            </a:endParaRPr>
          </a:p>
          <a:p>
            <a:pPr>
              <a:buNone/>
            </a:pPr>
            <a:endParaRPr lang="en-US" sz="1200" dirty="0">
              <a:latin typeface="Times New Roman"/>
              <a:cs typeface="Times New Roman"/>
            </a:endParaRPr>
          </a:p>
          <a:p>
            <a:pPr>
              <a:buNone/>
            </a:pPr>
            <a:r>
              <a:rPr lang="en-GB" sz="1200" dirty="0">
                <a:latin typeface="Times New Roman"/>
                <a:cs typeface="Times New Roman"/>
              </a:rPr>
              <a:t>International Dyslexia Association (No Date) </a:t>
            </a:r>
            <a:r>
              <a:rPr lang="en-GB" sz="1200" i="1" dirty="0">
                <a:latin typeface="Times New Roman"/>
                <a:cs typeface="Times New Roman"/>
              </a:rPr>
              <a:t>Dyslexia in the Classroom</a:t>
            </a:r>
            <a:r>
              <a:rPr lang="en-GB" sz="1200" dirty="0">
                <a:latin typeface="Times New Roman"/>
                <a:cs typeface="Times New Roman"/>
              </a:rPr>
              <a:t>. Available at: </a:t>
            </a:r>
            <a:r>
              <a:rPr lang="en-GB" sz="1200" u="sng" dirty="0">
                <a:latin typeface="Times New Roman"/>
                <a:cs typeface="Times New Roman"/>
                <a:hlinkClick r:id="rId9"/>
              </a:rPr>
              <a:t>https://dyslexiaida.org/wp-content/uploads/2015/01/DITC-Handbook.pdf</a:t>
            </a:r>
            <a:r>
              <a:rPr lang="en-GB" sz="1200" dirty="0">
                <a:latin typeface="Times New Roman"/>
                <a:cs typeface="Times New Roman"/>
              </a:rPr>
              <a:t> (Accessed: 10 May 2024).</a:t>
            </a:r>
            <a:endParaRPr lang="en-US" dirty="0"/>
          </a:p>
          <a:p>
            <a:pPr marL="0" indent="0">
              <a:buNone/>
            </a:pPr>
            <a:endParaRPr lang="en-US" dirty="0"/>
          </a:p>
        </p:txBody>
      </p:sp>
    </p:spTree>
    <p:extLst>
      <p:ext uri="{BB962C8B-B14F-4D97-AF65-F5344CB8AC3E}">
        <p14:creationId xmlns:p14="http://schemas.microsoft.com/office/powerpoint/2010/main" val="340779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A22ADD-68AB-E3C3-55BF-A44F2063F544}"/>
              </a:ext>
            </a:extLst>
          </p:cNvPr>
          <p:cNvSpPr>
            <a:spLocks noGrp="1"/>
          </p:cNvSpPr>
          <p:nvPr>
            <p:ph idx="1"/>
          </p:nvPr>
        </p:nvSpPr>
        <p:spPr>
          <a:xfrm>
            <a:off x="622145" y="399291"/>
            <a:ext cx="10947710" cy="6059418"/>
          </a:xfrm>
        </p:spPr>
        <p:txBody>
          <a:bodyPr vert="horz" lIns="91440" tIns="45720" rIns="91440" bIns="45720" rtlCol="0" anchor="t">
            <a:normAutofit fontScale="92500" lnSpcReduction="10000"/>
          </a:bodyPr>
          <a:lstStyle/>
          <a:p>
            <a:pPr marL="0" indent="0">
              <a:buNone/>
            </a:pPr>
            <a:r>
              <a:rPr lang="en-GB" sz="1200" dirty="0">
                <a:latin typeface="Times New Roman"/>
                <a:cs typeface="Times New Roman"/>
              </a:rPr>
              <a:t>International Dyslexia Association (No Date) </a:t>
            </a:r>
            <a:r>
              <a:rPr lang="en-GB" sz="1200" i="1" dirty="0">
                <a:latin typeface="Times New Roman"/>
                <a:cs typeface="Times New Roman"/>
              </a:rPr>
              <a:t>Testing and Evaluation</a:t>
            </a:r>
            <a:r>
              <a:rPr lang="en-GB" sz="1200" dirty="0">
                <a:latin typeface="Times New Roman"/>
                <a:cs typeface="Times New Roman"/>
              </a:rPr>
              <a:t>. Available at: </a:t>
            </a:r>
            <a:r>
              <a:rPr lang="en-GB" sz="1200" u="sng" dirty="0">
                <a:latin typeface="Times New Roman"/>
                <a:cs typeface="Times New Roman"/>
                <a:hlinkClick r:id="rId2"/>
              </a:rPr>
              <a:t>https://dyslexiaida.org/testing-and-evaluation/</a:t>
            </a:r>
            <a:r>
              <a:rPr lang="en-GB" sz="1200" dirty="0">
                <a:latin typeface="Times New Roman"/>
                <a:cs typeface="Times New Roman"/>
              </a:rPr>
              <a:t> (Accessed: 03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Kirby, P. (2020) ‘Dyslexia debated, then and now: a historical perspective on the dyslexia debate’, </a:t>
            </a:r>
            <a:r>
              <a:rPr lang="en-GB" sz="1200" i="1" dirty="0">
                <a:latin typeface="Times New Roman"/>
                <a:cs typeface="Times New Roman"/>
              </a:rPr>
              <a:t>National Library of Medicine,</a:t>
            </a:r>
            <a:r>
              <a:rPr lang="en-GB" sz="1200" dirty="0">
                <a:latin typeface="Times New Roman"/>
                <a:cs typeface="Times New Roman"/>
              </a:rPr>
              <a:t> 46(4), pp.472-486. Available at: </a:t>
            </a:r>
            <a:r>
              <a:rPr lang="en-GB" sz="1200" u="sng" dirty="0">
                <a:latin typeface="Times New Roman"/>
                <a:cs typeface="Times New Roman"/>
                <a:hlinkClick r:id="rId3"/>
              </a:rPr>
              <a:t>https://www.ncbi.nlm.nih.gov/pmc/articles/PMC7455059/</a:t>
            </a:r>
            <a:r>
              <a:rPr lang="en-GB" sz="1200" dirty="0">
                <a:latin typeface="Times New Roman"/>
                <a:cs typeface="Times New Roman"/>
              </a:rPr>
              <a:t> (Accessed: 03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Liddle, R. ‘Dyslexia is meaningless. But don't worry- so is ADHD,’</a:t>
            </a:r>
            <a:r>
              <a:rPr lang="en-GB" sz="1200" i="1" dirty="0">
                <a:latin typeface="Times New Roman"/>
                <a:cs typeface="Times New Roman"/>
              </a:rPr>
              <a:t> Spectator, </a:t>
            </a:r>
            <a:r>
              <a:rPr lang="en-GB" sz="1200" dirty="0">
                <a:latin typeface="Times New Roman"/>
                <a:cs typeface="Times New Roman"/>
              </a:rPr>
              <a:t>15</a:t>
            </a:r>
            <a:r>
              <a:rPr lang="en-GB" sz="1200" i="1" dirty="0">
                <a:latin typeface="Times New Roman"/>
                <a:cs typeface="Times New Roman"/>
              </a:rPr>
              <a:t> </a:t>
            </a:r>
            <a:r>
              <a:rPr lang="en-GB" sz="1200" dirty="0">
                <a:latin typeface="Times New Roman"/>
                <a:cs typeface="Times New Roman"/>
              </a:rPr>
              <a:t>(2014) Available at: </a:t>
            </a:r>
            <a:r>
              <a:rPr lang="en-GB" sz="1200" i="1" dirty="0">
                <a:latin typeface="Times New Roman"/>
                <a:cs typeface="Times New Roman"/>
              </a:rPr>
              <a:t> </a:t>
            </a:r>
            <a:r>
              <a:rPr lang="en-GB" sz="1200" u="sng" dirty="0">
                <a:latin typeface="Times New Roman"/>
                <a:cs typeface="Times New Roman"/>
                <a:hlinkClick r:id="rId4"/>
              </a:rPr>
              <a:t>https://www.spectator.co.uk/article/dyslexia-is-meaningless-but-don-t-worry-so-is-adhd/</a:t>
            </a:r>
            <a:r>
              <a:rPr lang="en-GB" sz="1200" dirty="0">
                <a:latin typeface="Times New Roman"/>
                <a:cs typeface="Times New Roman"/>
              </a:rPr>
              <a:t> (Accessed: 9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Martinelli, K. (2023) </a:t>
            </a:r>
            <a:r>
              <a:rPr lang="en-GB" sz="1200" i="1" dirty="0">
                <a:latin typeface="Times New Roman"/>
                <a:cs typeface="Times New Roman"/>
              </a:rPr>
              <a:t>Understanding Dyslexia</a:t>
            </a:r>
            <a:r>
              <a:rPr lang="en-GB" sz="1200" dirty="0">
                <a:latin typeface="Times New Roman"/>
                <a:cs typeface="Times New Roman"/>
              </a:rPr>
              <a:t>. Available at: </a:t>
            </a:r>
            <a:r>
              <a:rPr lang="en-GB" sz="1200" u="sng" dirty="0">
                <a:latin typeface="Times New Roman"/>
                <a:cs typeface="Times New Roman"/>
                <a:hlinkClick r:id="rId5"/>
              </a:rPr>
              <a:t>https://childmind.org/article/understanding-dyslexia/</a:t>
            </a:r>
            <a:r>
              <a:rPr lang="en-GB" sz="1200" dirty="0">
                <a:latin typeface="Times New Roman"/>
                <a:cs typeface="Times New Roman"/>
              </a:rPr>
              <a:t> (Accessed: 10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Mentally Healthy Schools (No Date) ALN Wales. Available at: </a:t>
            </a:r>
            <a:r>
              <a:rPr lang="en-GB" sz="1200" u="sng" dirty="0">
                <a:latin typeface="Times New Roman"/>
                <a:cs typeface="Times New Roman"/>
                <a:hlinkClick r:id="rId6"/>
              </a:rPr>
              <a:t>https://www.mentallyhealthyschools.org.uk/factors-that-impact-mental-health/vulnerable-children/children-with-additional-needs/aln-wales/</a:t>
            </a:r>
            <a:r>
              <a:rPr lang="en-GB" sz="1200" dirty="0">
                <a:latin typeface="Times New Roman"/>
                <a:cs typeface="Times New Roman"/>
              </a:rPr>
              <a:t> (Accessed: 24 April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National Health Service (2022) </a:t>
            </a:r>
            <a:r>
              <a:rPr lang="en-GB" sz="1200" i="1" dirty="0">
                <a:latin typeface="Times New Roman"/>
                <a:cs typeface="Times New Roman"/>
              </a:rPr>
              <a:t>Dyslexia – Management</a:t>
            </a:r>
            <a:r>
              <a:rPr lang="en-GB" sz="1200" dirty="0">
                <a:latin typeface="Times New Roman"/>
                <a:cs typeface="Times New Roman"/>
              </a:rPr>
              <a:t>. Available at: </a:t>
            </a:r>
            <a:r>
              <a:rPr lang="en-GB" sz="1200" u="sng" dirty="0">
                <a:latin typeface="Times New Roman"/>
                <a:cs typeface="Times New Roman"/>
                <a:hlinkClick r:id="rId7"/>
              </a:rPr>
              <a:t>https://www.nhs.uk/conditions/dyslexia/living-with/</a:t>
            </a:r>
            <a:r>
              <a:rPr lang="en-GB" sz="1200" dirty="0">
                <a:latin typeface="Times New Roman"/>
                <a:cs typeface="Times New Roman"/>
              </a:rPr>
              <a:t> (Accessed: 10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Neath Port Talbot County Borough Council (No Date) </a:t>
            </a:r>
            <a:r>
              <a:rPr lang="en-GB" sz="1200" i="1" dirty="0">
                <a:latin typeface="Times New Roman"/>
                <a:cs typeface="Times New Roman"/>
              </a:rPr>
              <a:t>Additional Learning Needs (ALN) and the ALN System: Information for Parents and </a:t>
            </a:r>
            <a:r>
              <a:rPr lang="en-GB" sz="1200" dirty="0">
                <a:latin typeface="Times New Roman"/>
                <a:cs typeface="Times New Roman"/>
              </a:rPr>
              <a:t>Carers. Available at: </a:t>
            </a:r>
            <a:r>
              <a:rPr lang="en-GB" sz="1200" u="sng" dirty="0">
                <a:latin typeface="Times New Roman"/>
                <a:cs typeface="Times New Roman"/>
                <a:hlinkClick r:id="rId8"/>
              </a:rPr>
              <a:t>https://beta.npt.gov.uk/schools-and-learning/pupil-inclusion/services-and-support/resources-and-useful-links/additional-learning-needs-aln-and-the-aln-system-information-for-parents-and-carers/</a:t>
            </a:r>
            <a:r>
              <a:rPr lang="en-GB" sz="1200" dirty="0">
                <a:latin typeface="Times New Roman"/>
                <a:cs typeface="Times New Roman"/>
              </a:rPr>
              <a:t> (Accessed: 24 April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solidFill>
                  <a:srgbClr val="000000"/>
                </a:solidFill>
                <a:latin typeface="Times New Roman"/>
                <a:cs typeface="Times New Roman"/>
              </a:rPr>
              <a:t>Norwich, B. (2019) ‘From the Warnock Report (1978) to an Education Framework Commission: A Novel Contemporary Approach to Educational Policy Making for Pupils with Special Educational Needs/Disabilities’, </a:t>
            </a:r>
            <a:r>
              <a:rPr lang="en-GB" sz="1200" i="1" dirty="0">
                <a:solidFill>
                  <a:srgbClr val="000000"/>
                </a:solidFill>
                <a:latin typeface="Times New Roman"/>
                <a:cs typeface="Times New Roman"/>
              </a:rPr>
              <a:t>Special Educational Needs</a:t>
            </a:r>
            <a:r>
              <a:rPr lang="en-GB" sz="1200" dirty="0">
                <a:solidFill>
                  <a:srgbClr val="000000"/>
                </a:solidFill>
                <a:latin typeface="Times New Roman"/>
                <a:cs typeface="Times New Roman"/>
              </a:rPr>
              <a:t>, 4 (July). Available at: </a:t>
            </a:r>
            <a:r>
              <a:rPr lang="en-GB" sz="1200" u="sng" dirty="0">
                <a:solidFill>
                  <a:srgbClr val="0F4761"/>
                </a:solidFill>
                <a:latin typeface="Times New Roman"/>
                <a:cs typeface="Times New Roman"/>
                <a:hlinkClick r:id="rId9"/>
              </a:rPr>
              <a:t>https://www.frontiersin.org/articles/10.3389/feduc.2019.00072/full</a:t>
            </a:r>
            <a:r>
              <a:rPr lang="en-GB" sz="1200" dirty="0">
                <a:solidFill>
                  <a:srgbClr val="0F4761"/>
                </a:solidFill>
                <a:latin typeface="Times New Roman"/>
                <a:cs typeface="Times New Roman"/>
              </a:rPr>
              <a:t> </a:t>
            </a:r>
            <a:r>
              <a:rPr lang="en-GB" sz="1200" dirty="0">
                <a:solidFill>
                  <a:srgbClr val="000000"/>
                </a:solidFill>
                <a:latin typeface="Times New Roman"/>
                <a:cs typeface="Times New Roman"/>
              </a:rPr>
              <a:t>(Accessed: 8 May 2024). </a:t>
            </a:r>
            <a:endParaRPr lang="en-US" sz="1200" dirty="0">
              <a:solidFill>
                <a:srgbClr val="000000"/>
              </a:solidFill>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Porter, L. (2002) </a:t>
            </a:r>
            <a:r>
              <a:rPr lang="en-GB" sz="1200" i="1" dirty="0">
                <a:latin typeface="Times New Roman"/>
                <a:cs typeface="Times New Roman"/>
              </a:rPr>
              <a:t>Educating Young Children with Special Needs</a:t>
            </a:r>
            <a:r>
              <a:rPr lang="en-GB" sz="1200" dirty="0">
                <a:latin typeface="Times New Roman"/>
                <a:cs typeface="Times New Roman"/>
              </a:rPr>
              <a:t>. London: Paul Chapman Publishing. </a:t>
            </a:r>
            <a:endParaRPr lang="en-US" sz="1200" dirty="0">
              <a:latin typeface="Times New Roman"/>
              <a:cs typeface="Times New Roman"/>
            </a:endParaRPr>
          </a:p>
          <a:p>
            <a:endParaRPr lang="en-US" sz="1200" dirty="0">
              <a:solidFill>
                <a:srgbClr val="000000"/>
              </a:solidFill>
              <a:latin typeface="Times New Roman"/>
              <a:cs typeface="Times New Roman"/>
            </a:endParaRPr>
          </a:p>
          <a:p>
            <a:pPr marL="0" indent="0">
              <a:buNone/>
            </a:pPr>
            <a:endParaRPr lang="en-US" dirty="0"/>
          </a:p>
        </p:txBody>
      </p:sp>
    </p:spTree>
    <p:extLst>
      <p:ext uri="{BB962C8B-B14F-4D97-AF65-F5344CB8AC3E}">
        <p14:creationId xmlns:p14="http://schemas.microsoft.com/office/powerpoint/2010/main" val="10769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9EFCC2-23B7-F677-99EF-954C42B8C6E8}"/>
              </a:ext>
            </a:extLst>
          </p:cNvPr>
          <p:cNvSpPr>
            <a:spLocks noGrp="1"/>
          </p:cNvSpPr>
          <p:nvPr>
            <p:ph idx="1"/>
          </p:nvPr>
        </p:nvSpPr>
        <p:spPr>
          <a:xfrm>
            <a:off x="518509" y="399287"/>
            <a:ext cx="11171828" cy="6216301"/>
          </a:xfrm>
        </p:spPr>
        <p:txBody>
          <a:bodyPr vert="horz" lIns="91440" tIns="45720" rIns="91440" bIns="45720" rtlCol="0" anchor="t">
            <a:normAutofit fontScale="92500" lnSpcReduction="20000"/>
          </a:bodyPr>
          <a:lstStyle/>
          <a:p>
            <a:pPr marL="0" indent="0">
              <a:buNone/>
            </a:pPr>
            <a:r>
              <a:rPr lang="en-US" sz="1200" dirty="0">
                <a:solidFill>
                  <a:srgbClr val="000000"/>
                </a:solidFill>
                <a:latin typeface="Times New Roman"/>
                <a:cs typeface="Times New Roman"/>
              </a:rPr>
              <a:t>Ramus, F. (2014) ‘Should there really be a ‘dyslexia debate?’, </a:t>
            </a:r>
            <a:r>
              <a:rPr lang="en-US" sz="1200" i="1" dirty="0">
                <a:solidFill>
                  <a:srgbClr val="000000"/>
                </a:solidFill>
                <a:latin typeface="Times New Roman"/>
                <a:cs typeface="Times New Roman"/>
              </a:rPr>
              <a:t>Brain – A Journal of Neurology</a:t>
            </a:r>
            <a:r>
              <a:rPr lang="en-US" sz="1200" dirty="0">
                <a:solidFill>
                  <a:srgbClr val="000000"/>
                </a:solidFill>
                <a:latin typeface="Times New Roman"/>
                <a:cs typeface="Times New Roman"/>
              </a:rPr>
              <a:t>, 137(12), pp. 3371–3374. Available at: </a:t>
            </a:r>
            <a:r>
              <a:rPr lang="en-US" sz="1200" u="sng" dirty="0">
                <a:latin typeface="Times New Roman"/>
                <a:cs typeface="Times New Roman"/>
                <a:hlinkClick r:id="rId2"/>
              </a:rPr>
              <a:t>https://academic.oup.com/brain/article/137/12/3371/2847732</a:t>
            </a:r>
            <a:r>
              <a:rPr lang="en-US" sz="1200" dirty="0">
                <a:solidFill>
                  <a:srgbClr val="000000"/>
                </a:solidFill>
                <a:latin typeface="Times New Roman"/>
                <a:cs typeface="Times New Roman"/>
              </a:rPr>
              <a:t> (Accessed: 9 May 2024). </a:t>
            </a:r>
            <a:endParaRPr lang="en-US"/>
          </a:p>
          <a:p>
            <a:pPr marL="0" indent="0">
              <a:buNone/>
            </a:pPr>
            <a:endParaRPr lang="en-US" sz="1200" dirty="0">
              <a:solidFill>
                <a:srgbClr val="000000"/>
              </a:solidFill>
              <a:latin typeface="Times New Roman"/>
              <a:cs typeface="Times New Roman"/>
            </a:endParaRPr>
          </a:p>
          <a:p>
            <a:pPr marL="0" indent="0">
              <a:buNone/>
            </a:pPr>
            <a:r>
              <a:rPr lang="en-US" sz="1200" err="1">
                <a:solidFill>
                  <a:srgbClr val="000000"/>
                </a:solidFill>
                <a:latin typeface="Times New Roman"/>
                <a:cs typeface="Times New Roman"/>
              </a:rPr>
              <a:t>Roitsch</a:t>
            </a:r>
            <a:r>
              <a:rPr lang="en-US" sz="1200" dirty="0">
                <a:solidFill>
                  <a:srgbClr val="000000"/>
                </a:solidFill>
                <a:latin typeface="Times New Roman"/>
                <a:cs typeface="Times New Roman"/>
              </a:rPr>
              <a:t>, J. and Watson, S, M. (2019) ‘An Overview of Dyslexia: Definition, Characteristics, Assessment, Identification, and Intervention’, </a:t>
            </a:r>
            <a:r>
              <a:rPr lang="en-US" sz="1200" i="1" dirty="0">
                <a:solidFill>
                  <a:srgbClr val="000000"/>
                </a:solidFill>
                <a:latin typeface="Times New Roman"/>
                <a:cs typeface="Times New Roman"/>
              </a:rPr>
              <a:t>Communication Disorders &amp; Special Education Faculty Publications, </a:t>
            </a:r>
            <a:r>
              <a:rPr lang="en-US" sz="1200" dirty="0">
                <a:solidFill>
                  <a:srgbClr val="000000"/>
                </a:solidFill>
                <a:latin typeface="Times New Roman"/>
                <a:cs typeface="Times New Roman"/>
              </a:rPr>
              <a:t>7(4), pp. 81-86. Available: </a:t>
            </a:r>
            <a:r>
              <a:rPr lang="en-US" sz="1200" u="sng" dirty="0">
                <a:latin typeface="Times New Roman"/>
                <a:cs typeface="Times New Roman"/>
                <a:hlinkClick r:id="rId3"/>
              </a:rPr>
              <a:t>https://digitalcommons.odu.edu/cdse_pubs/77/</a:t>
            </a:r>
            <a:r>
              <a:rPr lang="en-US" sz="1200" dirty="0">
                <a:latin typeface="Times New Roman"/>
                <a:cs typeface="Times New Roman"/>
              </a:rPr>
              <a:t> (Accessed: 10 May 2024). </a:t>
            </a: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Snap Cymru (No Date) </a:t>
            </a:r>
            <a:r>
              <a:rPr lang="en-GB" sz="1200" i="1" dirty="0">
                <a:latin typeface="Times New Roman"/>
                <a:cs typeface="Times New Roman"/>
              </a:rPr>
              <a:t>The Special Educational Needs System is Changing.</a:t>
            </a:r>
            <a:r>
              <a:rPr lang="en-GB" sz="1200" dirty="0">
                <a:latin typeface="Times New Roman"/>
                <a:cs typeface="Times New Roman"/>
              </a:rPr>
              <a:t> Available at: </a:t>
            </a:r>
            <a:r>
              <a:rPr lang="en-GB" sz="1200" u="sng" dirty="0">
                <a:latin typeface="Times New Roman"/>
                <a:cs typeface="Times New Roman"/>
                <a:hlinkClick r:id="rId4"/>
              </a:rPr>
              <a:t>https://www.snapcymru.org/get-support/new-aln-system/</a:t>
            </a:r>
            <a:r>
              <a:rPr lang="en-GB" sz="1200" dirty="0">
                <a:latin typeface="Times New Roman"/>
                <a:cs typeface="Times New Roman"/>
              </a:rPr>
              <a:t> (Accessed: 7 May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i="1" dirty="0">
                <a:latin typeface="Times New Roman"/>
                <a:cs typeface="Times New Roman"/>
              </a:rPr>
              <a:t>The Education Act 1996</a:t>
            </a:r>
            <a:r>
              <a:rPr lang="en-GB" sz="1200" dirty="0">
                <a:latin typeface="Times New Roman"/>
                <a:cs typeface="Times New Roman"/>
              </a:rPr>
              <a:t>, c.56, section 312. Available at: </a:t>
            </a:r>
            <a:r>
              <a:rPr lang="en-GB" sz="1200" u="sng" dirty="0">
                <a:latin typeface="Times New Roman"/>
                <a:cs typeface="Times New Roman"/>
                <a:hlinkClick r:id="rId5"/>
              </a:rPr>
              <a:t>https://www.legislation.gov.uk/ukpga/1996/56/section/312</a:t>
            </a:r>
            <a:r>
              <a:rPr lang="en-GB" sz="1200" dirty="0">
                <a:latin typeface="Times New Roman"/>
                <a:cs typeface="Times New Roman"/>
              </a:rPr>
              <a:t> (Accessed: 23 April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The National Health Service (2022) </a:t>
            </a:r>
            <a:r>
              <a:rPr lang="en-GB" sz="1200" i="1" dirty="0">
                <a:latin typeface="Times New Roman"/>
                <a:cs typeface="Times New Roman"/>
              </a:rPr>
              <a:t>Dyslexia – Management</a:t>
            </a:r>
            <a:r>
              <a:rPr lang="en-GB" sz="1200" dirty="0">
                <a:latin typeface="Times New Roman"/>
                <a:cs typeface="Times New Roman"/>
              </a:rPr>
              <a:t>. Available at: </a:t>
            </a:r>
            <a:r>
              <a:rPr lang="en-GB" sz="1200" u="sng" dirty="0">
                <a:latin typeface="Times New Roman"/>
                <a:cs typeface="Times New Roman"/>
                <a:hlinkClick r:id="rId6"/>
              </a:rPr>
              <a:t>https://www.nhs.uk/conditions/dyslexia/living-with/</a:t>
            </a:r>
            <a:r>
              <a:rPr lang="en-GB" sz="1200" dirty="0">
                <a:latin typeface="Times New Roman"/>
                <a:cs typeface="Times New Roman"/>
              </a:rPr>
              <a:t> (Accessed: 04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The National Health Service (No Date) </a:t>
            </a:r>
            <a:r>
              <a:rPr lang="en-GB" sz="1200" i="1" dirty="0">
                <a:latin typeface="Times New Roman"/>
                <a:cs typeface="Times New Roman"/>
              </a:rPr>
              <a:t>Overview: Dyslexia. </a:t>
            </a:r>
            <a:r>
              <a:rPr lang="en-GB" sz="1200" dirty="0">
                <a:latin typeface="Times New Roman"/>
                <a:cs typeface="Times New Roman"/>
              </a:rPr>
              <a:t>Available at: </a:t>
            </a:r>
            <a:r>
              <a:rPr lang="en-GB" sz="1200" u="sng" dirty="0">
                <a:latin typeface="Times New Roman"/>
                <a:cs typeface="Times New Roman"/>
                <a:hlinkClick r:id="rId7"/>
              </a:rPr>
              <a:t>https://www.nhs.uk/conditions/dyslexia/</a:t>
            </a:r>
            <a:r>
              <a:rPr lang="en-GB" sz="1200" dirty="0">
                <a:latin typeface="Times New Roman"/>
                <a:cs typeface="Times New Roman"/>
              </a:rPr>
              <a:t> (Accessed: 24 April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The Welsh Government (2012) </a:t>
            </a:r>
            <a:r>
              <a:rPr lang="en-GB" sz="1200" i="1" dirty="0">
                <a:latin typeface="Times New Roman"/>
                <a:cs typeface="Times New Roman"/>
              </a:rPr>
              <a:t>Current literacy and dyslexia provision in Wales.</a:t>
            </a:r>
            <a:r>
              <a:rPr lang="en-GB" sz="1200" dirty="0">
                <a:latin typeface="Times New Roman"/>
                <a:cs typeface="Times New Roman"/>
              </a:rPr>
              <a:t> Available at: </a:t>
            </a:r>
            <a:r>
              <a:rPr lang="en-GB" sz="1200" u="sng" dirty="0">
                <a:latin typeface="Times New Roman"/>
                <a:cs typeface="Times New Roman"/>
                <a:hlinkClick r:id="rId8"/>
              </a:rPr>
              <a:t>https://www.gov.wales/sites/default/files/statistics-and-research/2019-08/120824-current-literacy-dyslexia-provision-en.pdf</a:t>
            </a:r>
            <a:r>
              <a:rPr lang="en-GB" sz="1200" dirty="0">
                <a:latin typeface="Times New Roman"/>
                <a:cs typeface="Times New Roman"/>
              </a:rPr>
              <a:t> (Accessed: 04 May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The Welsh Government (2022) </a:t>
            </a:r>
            <a:r>
              <a:rPr lang="en-GB" sz="1200" i="1" dirty="0">
                <a:latin typeface="Times New Roman"/>
                <a:cs typeface="Times New Roman"/>
              </a:rPr>
              <a:t>Schools’ census results: February 2022.</a:t>
            </a:r>
            <a:r>
              <a:rPr lang="en-GB" sz="1200" dirty="0">
                <a:latin typeface="Times New Roman"/>
                <a:cs typeface="Times New Roman"/>
              </a:rPr>
              <a:t> Available at: </a:t>
            </a:r>
            <a:r>
              <a:rPr lang="en-GB" sz="1200" u="sng" dirty="0">
                <a:latin typeface="Times New Roman"/>
                <a:cs typeface="Times New Roman"/>
                <a:hlinkClick r:id="rId9"/>
              </a:rPr>
              <a:t>https://www.gov.wales/schools-census-results-february-2022-html</a:t>
            </a:r>
            <a:r>
              <a:rPr lang="en-GB" sz="1200" dirty="0">
                <a:latin typeface="Times New Roman"/>
                <a:cs typeface="Times New Roman"/>
              </a:rPr>
              <a:t> (Accessed: 24 April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The Welsh Government (2015) </a:t>
            </a:r>
            <a:r>
              <a:rPr lang="en-GB" sz="1200" i="1" dirty="0">
                <a:latin typeface="Times New Roman"/>
                <a:cs typeface="Times New Roman"/>
              </a:rPr>
              <a:t>Well-being of Future Generations (Wales) Act 2015: the essentials.</a:t>
            </a:r>
            <a:r>
              <a:rPr lang="en-GB" sz="1200" dirty="0">
                <a:latin typeface="Times New Roman"/>
                <a:cs typeface="Times New Roman"/>
              </a:rPr>
              <a:t> Available at: </a:t>
            </a:r>
            <a:r>
              <a:rPr lang="en-GB" sz="1200" u="sng" dirty="0">
                <a:latin typeface="Times New Roman"/>
                <a:cs typeface="Times New Roman"/>
                <a:hlinkClick r:id="rId10"/>
              </a:rPr>
              <a:t>https://www.gov.wales/well-being-future-generations-act-essentials-html#60668</a:t>
            </a:r>
            <a:r>
              <a:rPr lang="en-GB" sz="1200" dirty="0">
                <a:latin typeface="Times New Roman"/>
                <a:cs typeface="Times New Roman"/>
              </a:rPr>
              <a:t> (Accessed: 9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United Nations Department of Economic and Social Affairs Social Inclusion (No Date) </a:t>
            </a:r>
            <a:r>
              <a:rPr lang="en-GB" sz="1200" i="1" dirty="0">
                <a:latin typeface="Times New Roman"/>
                <a:cs typeface="Times New Roman"/>
              </a:rPr>
              <a:t>Article 7 - Children with disabilities</a:t>
            </a:r>
            <a:r>
              <a:rPr lang="en-GB" sz="1200" dirty="0">
                <a:latin typeface="Times New Roman"/>
                <a:cs typeface="Times New Roman"/>
              </a:rPr>
              <a:t>. Available at: </a:t>
            </a:r>
            <a:r>
              <a:rPr lang="en-GB" sz="1200" u="sng" dirty="0">
                <a:latin typeface="Times New Roman"/>
                <a:cs typeface="Times New Roman"/>
                <a:hlinkClick r:id="rId11"/>
              </a:rPr>
              <a:t>https://social.desa.un.org/issues/disability/crpd/article-7-children-with-disabilities</a:t>
            </a:r>
            <a:r>
              <a:rPr lang="en-GB" sz="1200" dirty="0">
                <a:latin typeface="Times New Roman"/>
                <a:cs typeface="Times New Roman"/>
              </a:rPr>
              <a:t> (Accessed: 8 May 2024). </a:t>
            </a:r>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4191090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6DCD81-6564-744D-7714-101488ADDD1C}"/>
              </a:ext>
            </a:extLst>
          </p:cNvPr>
          <p:cNvSpPr>
            <a:spLocks noGrp="1"/>
          </p:cNvSpPr>
          <p:nvPr>
            <p:ph idx="1"/>
          </p:nvPr>
        </p:nvSpPr>
        <p:spPr>
          <a:xfrm>
            <a:off x="473686" y="343257"/>
            <a:ext cx="11138210" cy="6003390"/>
          </a:xfrm>
        </p:spPr>
        <p:txBody>
          <a:bodyPr vert="horz" lIns="91440" tIns="45720" rIns="91440" bIns="45720" rtlCol="0" anchor="t">
            <a:normAutofit/>
          </a:bodyPr>
          <a:lstStyle/>
          <a:p>
            <a:pPr marL="0" indent="0">
              <a:buNone/>
            </a:pPr>
            <a:endParaRPr lang="en-GB" sz="1200" dirty="0">
              <a:latin typeface="Times New Roman"/>
              <a:cs typeface="Times New Roman"/>
            </a:endParaRPr>
          </a:p>
          <a:p>
            <a:pPr marL="0" indent="0">
              <a:buNone/>
            </a:pPr>
            <a:endParaRPr lang="en-GB" sz="1200" dirty="0">
              <a:latin typeface="Times New Roman"/>
              <a:cs typeface="Times New Roman"/>
            </a:endParaRPr>
          </a:p>
          <a:p>
            <a:pPr marL="0" indent="0">
              <a:buNone/>
            </a:pPr>
            <a:r>
              <a:rPr lang="en-GB" sz="1200" dirty="0">
                <a:latin typeface="Times New Roman"/>
                <a:cs typeface="Times New Roman"/>
              </a:rPr>
              <a:t>Warnock, H.M. (1978) </a:t>
            </a:r>
            <a:r>
              <a:rPr lang="en-GB" sz="1200" i="1" dirty="0">
                <a:latin typeface="Times New Roman"/>
                <a:cs typeface="Times New Roman"/>
              </a:rPr>
              <a:t>SPECIAL EDUCATIONAL NEEDS: Report of the Committee of </a:t>
            </a:r>
            <a:br>
              <a:rPr lang="en-GB" sz="1200" i="1" dirty="0">
                <a:latin typeface="Times New Roman"/>
                <a:cs typeface="Times New Roman"/>
              </a:rPr>
            </a:br>
            <a:r>
              <a:rPr lang="en-GB" sz="1200" i="1" dirty="0">
                <a:latin typeface="Times New Roman"/>
                <a:cs typeface="Times New Roman"/>
              </a:rPr>
              <a:t>Enquiry into the Education of Handicapped Children and Young People.</a:t>
            </a:r>
            <a:r>
              <a:rPr lang="en-GB" sz="1200" dirty="0">
                <a:latin typeface="Times New Roman"/>
                <a:cs typeface="Times New Roman"/>
              </a:rPr>
              <a:t> Available at: </a:t>
            </a:r>
            <a:r>
              <a:rPr lang="en-GB" sz="1200" u="sng" dirty="0">
                <a:latin typeface="Times New Roman"/>
                <a:cs typeface="Times New Roman"/>
                <a:hlinkClick r:id="rId2"/>
              </a:rPr>
              <a:t>https://www.education-uk.org/documents/warnock/warnock1978.html</a:t>
            </a:r>
            <a:r>
              <a:rPr lang="en-GB" sz="1200" dirty="0">
                <a:latin typeface="Times New Roman"/>
                <a:cs typeface="Times New Roman"/>
              </a:rPr>
              <a:t> (Accessed: 8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Welsh Parliament (2022) </a:t>
            </a:r>
            <a:r>
              <a:rPr lang="en-GB" sz="1200" i="1" dirty="0">
                <a:latin typeface="Times New Roman"/>
                <a:cs typeface="Times New Roman"/>
              </a:rPr>
              <a:t>Identifying Additional Learning Needs: Has the bar been raised or was it previously to low? </a:t>
            </a:r>
            <a:r>
              <a:rPr lang="en-GB" sz="1200" dirty="0">
                <a:latin typeface="Times New Roman"/>
                <a:cs typeface="Times New Roman"/>
              </a:rPr>
              <a:t>Available at: </a:t>
            </a:r>
            <a:r>
              <a:rPr lang="en-GB" sz="1200" u="sng" dirty="0">
                <a:latin typeface="Times New Roman"/>
                <a:cs typeface="Times New Roman"/>
                <a:hlinkClick r:id="rId3"/>
              </a:rPr>
              <a:t>https://research.senedd.wales/research-articles/identifying-additional-learning-needs-has-the-bar-been-raised-or-was-it-previously-too-low/</a:t>
            </a:r>
            <a:r>
              <a:rPr lang="en-GB" sz="1200" dirty="0">
                <a:latin typeface="Times New Roman"/>
                <a:cs typeface="Times New Roman"/>
              </a:rPr>
              <a:t> (Accessed: 7 May 2024).</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Wagner, R. (2018)’ Why Is It So Difficult to Diagnose Dyslexia and How Can We Do It Better?’, </a:t>
            </a:r>
            <a:r>
              <a:rPr lang="en-GB" sz="1200" i="1" dirty="0">
                <a:latin typeface="Times New Roman"/>
                <a:cs typeface="Times New Roman"/>
              </a:rPr>
              <a:t>International Dyslexia Association</a:t>
            </a:r>
            <a:r>
              <a:rPr lang="en-GB" sz="1200" dirty="0">
                <a:latin typeface="Times New Roman"/>
                <a:cs typeface="Times New Roman"/>
              </a:rPr>
              <a:t>, 7(5). Available at: </a:t>
            </a:r>
            <a:r>
              <a:rPr lang="en-GB" sz="1200" u="sng" dirty="0">
                <a:latin typeface="Times New Roman"/>
                <a:cs typeface="Times New Roman"/>
                <a:hlinkClick r:id="rId4"/>
              </a:rPr>
              <a:t>https://dyslexiaida.org/why-is-it-so-difficult-to-diagnose-dyslexia-and-how-can-we-do-it-better/</a:t>
            </a:r>
            <a:r>
              <a:rPr lang="en-GB" sz="1200" dirty="0">
                <a:latin typeface="Times New Roman"/>
                <a:cs typeface="Times New Roman"/>
              </a:rPr>
              <a:t> ( Accessed: 03 May 2024).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Watson, M. (2023) </a:t>
            </a:r>
            <a:r>
              <a:rPr lang="en-GB" sz="1200" i="1" dirty="0">
                <a:latin typeface="Times New Roman"/>
                <a:cs typeface="Times New Roman"/>
              </a:rPr>
              <a:t>The Prevalence of Dyslexia- Natalie </a:t>
            </a:r>
            <a:r>
              <a:rPr lang="en-GB" sz="1200" i="1" err="1">
                <a:latin typeface="Times New Roman"/>
                <a:cs typeface="Times New Roman"/>
              </a:rPr>
              <a:t>Houalla</a:t>
            </a:r>
            <a:r>
              <a:rPr lang="en-GB" sz="1200" dirty="0">
                <a:latin typeface="Times New Roman"/>
                <a:cs typeface="Times New Roman"/>
              </a:rPr>
              <a:t>. Available at: </a:t>
            </a:r>
            <a:r>
              <a:rPr lang="en-GB" sz="1200" u="sng" dirty="0">
                <a:latin typeface="Times New Roman"/>
                <a:cs typeface="Times New Roman"/>
                <a:hlinkClick r:id="rId5"/>
              </a:rPr>
              <a:t>https://dyslexiaaction.org.uk/2023/10/the-prevalence-of-dyslexia/</a:t>
            </a:r>
            <a:r>
              <a:rPr lang="en-GB" sz="1200">
                <a:latin typeface="Times New Roman"/>
                <a:cs typeface="Times New Roman"/>
              </a:rPr>
              <a:t> (Accessed: 24 April 2024).</a:t>
            </a:r>
            <a:endParaRPr lang="en-US" sz="1200" dirty="0">
              <a:latin typeface="Times New Roman"/>
              <a:cs typeface="Times New Roman"/>
            </a:endParaRPr>
          </a:p>
          <a:p>
            <a:pPr>
              <a:buFont typeface="Arial" panose="02020502050305020303" pitchFamily="18" charset="0"/>
              <a:buChar char="•"/>
            </a:pPr>
            <a:endParaRPr lang="en-US" dirty="0"/>
          </a:p>
        </p:txBody>
      </p:sp>
    </p:spTree>
    <p:extLst>
      <p:ext uri="{BB962C8B-B14F-4D97-AF65-F5344CB8AC3E}">
        <p14:creationId xmlns:p14="http://schemas.microsoft.com/office/powerpoint/2010/main" val="3252998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802AF0-88C0-27E6-1008-17F20EF6B08A}"/>
              </a:ext>
            </a:extLst>
          </p:cNvPr>
          <p:cNvSpPr>
            <a:spLocks noGrp="1"/>
          </p:cNvSpPr>
          <p:nvPr>
            <p:ph idx="1"/>
          </p:nvPr>
        </p:nvSpPr>
        <p:spPr>
          <a:xfrm>
            <a:off x="518510" y="276022"/>
            <a:ext cx="11227857" cy="6305948"/>
          </a:xfrm>
        </p:spPr>
        <p:txBody>
          <a:bodyPr vert="horz" lIns="91440" tIns="45720" rIns="91440" bIns="45720" rtlCol="0" anchor="t">
            <a:normAutofit fontScale="92500"/>
          </a:bodyPr>
          <a:lstStyle/>
          <a:p>
            <a:pPr marL="0" indent="0">
              <a:buNone/>
            </a:pPr>
            <a:r>
              <a:rPr lang="en-GB" sz="1200" b="1" dirty="0">
                <a:latin typeface="Times New Roman"/>
                <a:cs typeface="Times New Roman"/>
              </a:rPr>
              <a:t>Intro</a:t>
            </a:r>
            <a:r>
              <a:rPr lang="en-GB" sz="1200" dirty="0">
                <a:latin typeface="Times New Roman"/>
                <a:cs typeface="Times New Roman"/>
              </a:rPr>
              <a:t>: </a:t>
            </a:r>
            <a:endParaRPr lang="en-US" sz="1200" dirty="0">
              <a:latin typeface="Times New Roman"/>
              <a:cs typeface="Times New Roman"/>
            </a:endParaRPr>
          </a:p>
          <a:p>
            <a:pPr marL="0" indent="0">
              <a:buNone/>
            </a:pPr>
            <a:r>
              <a:rPr lang="en-GB" sz="1200" dirty="0">
                <a:solidFill>
                  <a:srgbClr val="000000"/>
                </a:solidFill>
                <a:latin typeface="Times New Roman"/>
                <a:cs typeface="Times New Roman"/>
              </a:rPr>
              <a:t>Good afternoon, and thank you all for joining this Webinar focusing on additional learning needs. We will each be presenting an academic poster alongside a critical discussion on the chosen discipline. As the chairperson I will introduce each member of the panel and welcome questions after each presentation.</a:t>
            </a:r>
          </a:p>
          <a:p>
            <a:pPr marL="0" indent="0">
              <a:buNone/>
            </a:pPr>
            <a:r>
              <a:rPr lang="en-GB" sz="1200" dirty="0">
                <a:solidFill>
                  <a:srgbClr val="000000"/>
                </a:solidFill>
                <a:latin typeface="Times New Roman"/>
                <a:cs typeface="Times New Roman"/>
              </a:rPr>
              <a:t>Today I will be discussing an additional learning need (ALN), dyslexia. However, in order to fully understand and critically discuss this learning need it is important to recognise the term ALN. A key figure in the ALN reform within education was Mary Warnock. </a:t>
            </a:r>
            <a:r>
              <a:rPr lang="en-GB" sz="1200" dirty="0" err="1">
                <a:solidFill>
                  <a:srgbClr val="000000"/>
                </a:solidFill>
                <a:latin typeface="Times New Roman"/>
                <a:cs typeface="Times New Roman"/>
              </a:rPr>
              <a:t>Wornock</a:t>
            </a:r>
            <a:r>
              <a:rPr lang="en-GB" sz="1200" dirty="0">
                <a:solidFill>
                  <a:srgbClr val="000000"/>
                </a:solidFill>
                <a:latin typeface="Times New Roman"/>
                <a:cs typeface="Times New Roman"/>
              </a:rPr>
              <a:t> was a philosopher and chair in an inquiry into children with additional learning needs (Royal College of Physicians, No Date). The 1978 report by Warnock suggested that mainstream schools should expand to accommodate the requirements of all children, while specialist schools should provide assistance for children with the most severe and many long-term disabilities (Warnock, 1978, pp. 149). Norwich (2019) suggests however that although the Warnock report was impactful and significant forty years later the contexts of policies should be examined in order to explore the relationships between what constitutes as additional learning needs and other facets of educational provisions. ALN as stated by the Anna Freud: Mentally Healthy Schools (No Date) replaced the original term of SEN (Special Educational Needs) in September 2022. In addition to the name change, there was also a move to focus on the obligations towards youth and children with ALN within the education sector. The SEN Statement, Individual Education Plan, or Learning and Skills Plan was replaced with an Individual Development Plan for every child with Additional Learning Needs (Snap Cymru, No Date). </a:t>
            </a:r>
            <a:r>
              <a:rPr lang="en-GB" sz="1200" i="1" dirty="0">
                <a:solidFill>
                  <a:srgbClr val="000000"/>
                </a:solidFill>
                <a:latin typeface="Times New Roman"/>
                <a:cs typeface="Times New Roman"/>
              </a:rPr>
              <a:t>The Education Act </a:t>
            </a:r>
            <a:r>
              <a:rPr lang="en-GB" sz="1200" dirty="0">
                <a:solidFill>
                  <a:srgbClr val="000000"/>
                </a:solidFill>
                <a:latin typeface="Times New Roman"/>
                <a:cs typeface="Times New Roman"/>
              </a:rPr>
              <a:t>1996 Section 312(1) states that children have ALN (Additional Learning Needs) if special educational provisions are required due to a learning difficulty. Section 312(2) defines a learning difficulty as having a disability that impedes the use of provisions within education for children their age, having greater learning difficulties than children the same age or have either of the above applicable statements but are under compulsory school age or would if they were not given special educational accommodations. Neath Port Talbot County Council (No Date) also confirms that children and young people are considered to have ALN if their disability prevents or hampers educational facilities being used that can be utilised by other children of the same age as well as having greater difficulty learning compares to other children of the </a:t>
            </a:r>
            <a:r>
              <a:rPr lang="en-GB" sz="1200">
                <a:solidFill>
                  <a:srgbClr val="000000"/>
                </a:solidFill>
                <a:latin typeface="Times New Roman"/>
                <a:cs typeface="Times New Roman"/>
              </a:rPr>
              <a:t>same age.</a:t>
            </a:r>
            <a:endParaRPr lang="en-US" sz="1200" dirty="0">
              <a:solidFill>
                <a:srgbClr val="000000"/>
              </a:solidFill>
              <a:latin typeface="Times New Roman"/>
              <a:cs typeface="Times New Roman"/>
            </a:endParaRPr>
          </a:p>
          <a:p>
            <a:pPr marL="0" indent="0">
              <a:buNone/>
            </a:pPr>
            <a:r>
              <a:rPr lang="en-GB" sz="1200" b="1" dirty="0">
                <a:solidFill>
                  <a:srgbClr val="000000"/>
                </a:solidFill>
                <a:latin typeface="Times New Roman"/>
                <a:cs typeface="Times New Roman"/>
              </a:rPr>
              <a:t>What is dyslexia – signs and symptoms:</a:t>
            </a:r>
            <a:r>
              <a:rPr lang="en-GB" sz="1200" dirty="0">
                <a:solidFill>
                  <a:srgbClr val="000000"/>
                </a:solidFill>
                <a:latin typeface="Times New Roman"/>
                <a:cs typeface="Times New Roman"/>
              </a:rPr>
              <a:t> </a:t>
            </a:r>
            <a:endParaRPr lang="en-US" sz="1200" dirty="0">
              <a:solidFill>
                <a:srgbClr val="000000"/>
              </a:solidFill>
              <a:latin typeface="Times New Roman"/>
              <a:cs typeface="Times New Roman"/>
            </a:endParaRPr>
          </a:p>
          <a:p>
            <a:pPr marL="0" indent="0">
              <a:buNone/>
            </a:pPr>
            <a:r>
              <a:rPr lang="en-GB" sz="1200" dirty="0">
                <a:solidFill>
                  <a:srgbClr val="000000"/>
                </a:solidFill>
                <a:latin typeface="Times New Roman"/>
                <a:cs typeface="Times New Roman"/>
              </a:rPr>
              <a:t>The definition of Dyslexia according to the British Dyslexia Association (No Date) states that it is a neurological condition that can significantly affect a person’s ability to learn, work and conduct tasks within everyday living. Each person has their own unique experience of dyslexia. It can co-occur with other specific learning impairments and range in severity from mild to severe. It is a chronic illness that typically runs in families. This is also stated in the National Health Service (2022) which suggests that Dyslexia is a learning difficulty that can impair abilities such as reading and writing and affect daily activities and tasks. According to the International Dyslexia Association (No Date) dyslexia is group of collective symptoms that can cause individuals to struggle with various language skills, most notably reading. Spelling, writing, and word pronunciation are among the other language skills that dyslexic students typically struggle with. </a:t>
            </a:r>
            <a:r>
              <a:rPr lang="en-GB" sz="1200" dirty="0" err="1">
                <a:solidFill>
                  <a:srgbClr val="000000"/>
                </a:solidFill>
                <a:latin typeface="Times New Roman"/>
                <a:cs typeface="Times New Roman"/>
              </a:rPr>
              <a:t>Glazzard</a:t>
            </a:r>
            <a:r>
              <a:rPr lang="en-GB" sz="1200" dirty="0">
                <a:solidFill>
                  <a:srgbClr val="000000"/>
                </a:solidFill>
                <a:latin typeface="Times New Roman"/>
                <a:cs typeface="Times New Roman"/>
              </a:rPr>
              <a:t> </a:t>
            </a:r>
            <a:r>
              <a:rPr lang="en-GB" sz="1200" i="1" dirty="0">
                <a:solidFill>
                  <a:srgbClr val="000000"/>
                </a:solidFill>
                <a:latin typeface="Times New Roman"/>
                <a:cs typeface="Times New Roman"/>
              </a:rPr>
              <a:t>et al</a:t>
            </a:r>
            <a:r>
              <a:rPr lang="en-GB" sz="1200" dirty="0">
                <a:solidFill>
                  <a:srgbClr val="000000"/>
                </a:solidFill>
                <a:latin typeface="Times New Roman"/>
                <a:cs typeface="Times New Roman"/>
              </a:rPr>
              <a:t> (2019, pp.95-96) suggests that there are several signs within a basic framework that can be used to identify concerns that may warrant further support. These include difficulties with reading, persistent spelling difficulties, reluctant to write or read and poor short-term memory. Dyslexia, unlike many other learning difficulties however does not affect a person’s intelligence according to the British Dyslexia Association, No Date. Dyslexia is classed as a learning difficulty as it can often prove extremely difficult for a student to perform academically in a classroom setting and, in such cases qualify the child for special education, accommodations or additional support services. Dyslexia as a ALN is not without its critics. Elliott and Grigorenko (2014) claim that the term dyslexia is scientifically and theoretically problematic as well as to ambiguous the be of help. However, proponents of the label itself frequently argue that it is used to draw attention to the significance of the debilitating nature of developmental reading difficulties and to achieve support from society. This argument is fuelled by media interjection, notably Liddle (2014) stated that dyslexia is used by parents to provide and excuse for their children and the term itself is another word for thick. Ramus (2014) concludes however that categorising dyslexia is viable diagnostically and that certain types of reading disabilities can link to phonological deficits. Frith (1985, p.94) cited in </a:t>
            </a:r>
            <a:r>
              <a:rPr lang="en-GB" sz="1200" dirty="0" err="1">
                <a:solidFill>
                  <a:srgbClr val="000000"/>
                </a:solidFill>
                <a:latin typeface="Times New Roman"/>
                <a:cs typeface="Times New Roman"/>
              </a:rPr>
              <a:t>Glazzard</a:t>
            </a:r>
            <a:r>
              <a:rPr lang="en-GB" sz="1200" dirty="0">
                <a:solidFill>
                  <a:srgbClr val="000000"/>
                </a:solidFill>
                <a:latin typeface="Times New Roman"/>
                <a:cs typeface="Times New Roman"/>
              </a:rPr>
              <a:t> </a:t>
            </a:r>
            <a:r>
              <a:rPr lang="en-GB" sz="1200" i="1" dirty="0">
                <a:solidFill>
                  <a:srgbClr val="000000"/>
                </a:solidFill>
                <a:latin typeface="Times New Roman"/>
                <a:cs typeface="Times New Roman"/>
              </a:rPr>
              <a:t>et al</a:t>
            </a:r>
            <a:r>
              <a:rPr lang="en-GB" sz="1200" dirty="0">
                <a:solidFill>
                  <a:srgbClr val="000000"/>
                </a:solidFill>
                <a:latin typeface="Times New Roman"/>
                <a:cs typeface="Times New Roman"/>
              </a:rPr>
              <a:t> (2019) also states that automatic links between sounds and letters are failed with dyslexic learners as well as slower processing speeds impeding these quick links made by non-dyslexics.</a:t>
            </a:r>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endParaRPr lang="en-US" sz="1200" dirty="0">
              <a:latin typeface="Times New Roman"/>
              <a:cs typeface="Times New Roman"/>
            </a:endParaRPr>
          </a:p>
          <a:p>
            <a:endParaRPr lang="en-US" sz="1800" dirty="0"/>
          </a:p>
        </p:txBody>
      </p:sp>
    </p:spTree>
    <p:extLst>
      <p:ext uri="{BB962C8B-B14F-4D97-AF65-F5344CB8AC3E}">
        <p14:creationId xmlns:p14="http://schemas.microsoft.com/office/powerpoint/2010/main" val="326895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8544E4-D529-190B-232F-7D3A7AB4D6B7}"/>
              </a:ext>
            </a:extLst>
          </p:cNvPr>
          <p:cNvSpPr>
            <a:spLocks noGrp="1"/>
          </p:cNvSpPr>
          <p:nvPr>
            <p:ph idx="1"/>
          </p:nvPr>
        </p:nvSpPr>
        <p:spPr>
          <a:xfrm>
            <a:off x="395244" y="276022"/>
            <a:ext cx="11552829" cy="6395595"/>
          </a:xfrm>
        </p:spPr>
        <p:txBody>
          <a:bodyPr vert="horz" lIns="91440" tIns="45720" rIns="91440" bIns="45720" rtlCol="0" anchor="t">
            <a:normAutofit/>
          </a:bodyPr>
          <a:lstStyle/>
          <a:p>
            <a:pPr marL="0" indent="0">
              <a:buNone/>
            </a:pPr>
            <a:endParaRPr lang="en-GB" sz="1200" b="1" dirty="0">
              <a:latin typeface="Times New Roman"/>
              <a:cs typeface="Times New Roman"/>
            </a:endParaRPr>
          </a:p>
          <a:p>
            <a:pPr marL="0" indent="0">
              <a:buNone/>
            </a:pPr>
            <a:r>
              <a:rPr lang="en-GB" sz="1200" b="1" dirty="0">
                <a:latin typeface="Times New Roman"/>
                <a:cs typeface="Times New Roman"/>
              </a:rPr>
              <a:t>Diagnosis of dyslexia.</a:t>
            </a:r>
            <a:r>
              <a:rPr lang="en-GB" sz="1200" dirty="0">
                <a:latin typeface="Times New Roman"/>
                <a:cs typeface="Times New Roman"/>
              </a:rPr>
              <a:t> </a:t>
            </a:r>
            <a:endParaRPr lang="en-US" sz="1200">
              <a:latin typeface="Times New Roman"/>
              <a:cs typeface="Times New Roman"/>
            </a:endParaRPr>
          </a:p>
          <a:p>
            <a:pPr marL="0" indent="0">
              <a:buNone/>
            </a:pPr>
            <a:r>
              <a:rPr lang="en-GB" sz="1200" dirty="0">
                <a:solidFill>
                  <a:srgbClr val="000000"/>
                </a:solidFill>
                <a:latin typeface="Times New Roman"/>
                <a:cs typeface="Times New Roman"/>
              </a:rPr>
              <a:t>According to the British Dyslexia Association (No Date) a formal diagnosis of dyslexia can only be provided by a certified dyslexia assessor through a diagnostic assessment. A report will be issued providing information regarding the cognitive processes of the child including the methods of support suggested. The National Health Service (2022) suggests that concerns noted by a parent or carer should be brought to the attention and discussed with the child’s teacher and SENCO (special educational needs coordinator). This is also confirmed by </a:t>
            </a:r>
            <a:r>
              <a:rPr lang="en-GB" sz="1200" err="1">
                <a:solidFill>
                  <a:srgbClr val="000000"/>
                </a:solidFill>
                <a:latin typeface="Times New Roman"/>
                <a:cs typeface="Times New Roman"/>
              </a:rPr>
              <a:t>Glazzard</a:t>
            </a:r>
            <a:r>
              <a:rPr lang="en-GB" sz="1200" dirty="0">
                <a:solidFill>
                  <a:srgbClr val="000000"/>
                </a:solidFill>
                <a:latin typeface="Times New Roman"/>
                <a:cs typeface="Times New Roman"/>
              </a:rPr>
              <a:t> </a:t>
            </a:r>
            <a:r>
              <a:rPr lang="en-GB" sz="1200" i="1" dirty="0">
                <a:solidFill>
                  <a:srgbClr val="000000"/>
                </a:solidFill>
                <a:latin typeface="Times New Roman"/>
                <a:cs typeface="Times New Roman"/>
              </a:rPr>
              <a:t>et al</a:t>
            </a:r>
            <a:r>
              <a:rPr lang="en-GB" sz="1200" dirty="0">
                <a:solidFill>
                  <a:srgbClr val="000000"/>
                </a:solidFill>
                <a:latin typeface="Times New Roman"/>
                <a:cs typeface="Times New Roman"/>
              </a:rPr>
              <a:t> (2019) that states concerns should be consulted with the schools SENCO where interventions targeted toward the progression and support of the child’s development in reading can be provided accordingly. Visiting a GP (general practitioner) is also advised to ensure there is not an underlying health condition affecting the child’s ability to write or read. The British Dyslexia Association (No Date) also states that the SEN support programme within schools may advise screening for dyslexia to evaluate the interventions required to support the needs of the child. It also confirms that to have provisions in place a formal diagnosis is not required. According to the International Dyslexia Association (No Date) a successful evaluation identifies the most likely origin of the difficulties presenting. It analyses whether the child's profile of strengths and weaknesses meets the criteria for dyslexia and rules out other prevalent reasons of reading or writing difficulties. Screening and support may be required or advised by both parent and the school if sufficient progress is not being made. Such detailed assessments can not only provide an indication of dyslexia but offer evidence to support provisions as well as a formal assessment by the local authority (</a:t>
            </a:r>
            <a:r>
              <a:rPr lang="en-GB" sz="1200" err="1">
                <a:solidFill>
                  <a:srgbClr val="000000"/>
                </a:solidFill>
                <a:latin typeface="Times New Roman"/>
                <a:cs typeface="Times New Roman"/>
              </a:rPr>
              <a:t>Glazzard</a:t>
            </a:r>
            <a:r>
              <a:rPr lang="en-GB" sz="1200" dirty="0">
                <a:solidFill>
                  <a:srgbClr val="000000"/>
                </a:solidFill>
                <a:latin typeface="Times New Roman"/>
                <a:cs typeface="Times New Roman"/>
              </a:rPr>
              <a:t> </a:t>
            </a:r>
            <a:r>
              <a:rPr lang="en-GB" sz="1200" i="1" dirty="0">
                <a:solidFill>
                  <a:srgbClr val="000000"/>
                </a:solidFill>
                <a:latin typeface="Times New Roman"/>
                <a:cs typeface="Times New Roman"/>
              </a:rPr>
              <a:t>et al</a:t>
            </a:r>
            <a:r>
              <a:rPr lang="en-GB" sz="1200" dirty="0">
                <a:solidFill>
                  <a:srgbClr val="000000"/>
                </a:solidFill>
                <a:latin typeface="Times New Roman"/>
                <a:cs typeface="Times New Roman"/>
              </a:rPr>
              <a:t>, 2019, p.97). </a:t>
            </a:r>
            <a:endParaRPr lang="en-US" sz="1200" dirty="0">
              <a:solidFill>
                <a:srgbClr val="000000"/>
              </a:solidFill>
              <a:latin typeface="Times New Roman"/>
              <a:cs typeface="Times New Roman"/>
            </a:endParaRPr>
          </a:p>
          <a:p>
            <a:pPr marL="0" indent="0">
              <a:buNone/>
            </a:pPr>
            <a:endParaRPr lang="en-US" sz="1200" dirty="0">
              <a:latin typeface="Times New Roman"/>
              <a:cs typeface="Times New Roman"/>
            </a:endParaRPr>
          </a:p>
          <a:p>
            <a:pPr marL="0" indent="0">
              <a:buNone/>
            </a:pPr>
            <a:r>
              <a:rPr lang="en-GB" sz="1200" b="1" dirty="0">
                <a:latin typeface="Times New Roman"/>
                <a:cs typeface="Times New Roman"/>
              </a:rPr>
              <a:t>Barriers and challenges</a:t>
            </a:r>
            <a:r>
              <a:rPr lang="en-GB" sz="1200" dirty="0">
                <a:latin typeface="Times New Roman"/>
                <a:cs typeface="Times New Roman"/>
              </a:rPr>
              <a:t>. As with many additional learning needs dyslexia has both barriers and challenges. One such challenge, is that of labelling. </a:t>
            </a:r>
            <a:r>
              <a:rPr lang="en-GB" sz="1200" dirty="0" err="1">
                <a:latin typeface="Times New Roman"/>
                <a:cs typeface="Times New Roman"/>
              </a:rPr>
              <a:t>Glazzard</a:t>
            </a:r>
            <a:r>
              <a:rPr lang="en-GB" sz="1200" dirty="0">
                <a:latin typeface="Times New Roman"/>
                <a:cs typeface="Times New Roman"/>
              </a:rPr>
              <a:t> et al (2019, p.97) states that the use of labelling a child and their additional learning need can result in an identity that is fixed, that all children with ALN are categorised as the same. Wall (2011, p.108) states that practitioners that be cautious of the negative effects labelling can have on a child. They should not allow such labels to have an effect on the way within which they interact. Informed, holistic approaches within a setting should be practiced in order to encourage positive development. Porter (2002, p.54) also states that stigmas can be attached to those labelled alongside negative effects. </a:t>
            </a:r>
            <a:r>
              <a:rPr lang="en-GB" sz="1200" dirty="0" err="1">
                <a:latin typeface="Times New Roman"/>
                <a:cs typeface="Times New Roman"/>
              </a:rPr>
              <a:t>Snowling</a:t>
            </a:r>
            <a:r>
              <a:rPr lang="en-GB" sz="1200" dirty="0">
                <a:latin typeface="Times New Roman"/>
                <a:cs typeface="Times New Roman"/>
              </a:rPr>
              <a:t> (2015) cited in Gibbs (2020) suggests however that children labelled can often receive sympathy from practitioners and this in turn may provide children with self-esteem, increasing confidence and motivation. This is also accompanied according to Gibbs (2020) with the child receiving the appropriate interventions and support due to a diagnosis. Gibbs (2020) also states that labels can be used to add credence to organisations and government bodies to increase funding in these areas. Porter (2002, p.54-55) also confirms that formal labels from assessments can aid the families in the process of understanding the difficulties the child may have. It is also concluded that each child and their symptoms can vary and that educational interventions should be based upon the needs of the individual child.</a:t>
            </a:r>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127969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C435C5-1E52-D0CB-85F6-E314AEE617E9}"/>
              </a:ext>
            </a:extLst>
          </p:cNvPr>
          <p:cNvSpPr>
            <a:spLocks noGrp="1"/>
          </p:cNvSpPr>
          <p:nvPr>
            <p:ph idx="1"/>
          </p:nvPr>
        </p:nvSpPr>
        <p:spPr>
          <a:xfrm>
            <a:off x="294392" y="208787"/>
            <a:ext cx="11631268" cy="6305948"/>
          </a:xfrm>
        </p:spPr>
        <p:txBody>
          <a:bodyPr vert="horz" lIns="91440" tIns="45720" rIns="91440" bIns="45720" rtlCol="0" anchor="t">
            <a:normAutofit/>
          </a:bodyPr>
          <a:lstStyle/>
          <a:p>
            <a:pPr marL="0" indent="0">
              <a:buNone/>
            </a:pPr>
            <a:endParaRPr lang="en-GB" sz="1200" b="1" dirty="0">
              <a:latin typeface="Times New Roman"/>
              <a:cs typeface="Times New Roman"/>
            </a:endParaRPr>
          </a:p>
          <a:p>
            <a:pPr marL="0" indent="0">
              <a:buNone/>
            </a:pPr>
            <a:r>
              <a:rPr lang="en-GB" sz="1200" b="1" dirty="0">
                <a:latin typeface="Times New Roman"/>
                <a:cs typeface="Times New Roman"/>
              </a:rPr>
              <a:t>Strategies and interventions</a:t>
            </a:r>
            <a:r>
              <a:rPr lang="en-GB" sz="1200" dirty="0">
                <a:latin typeface="Times New Roman"/>
                <a:cs typeface="Times New Roman"/>
              </a:rPr>
              <a:t>: </a:t>
            </a:r>
            <a:r>
              <a:rPr lang="en-GB" sz="1200" dirty="0">
                <a:solidFill>
                  <a:srgbClr val="000000"/>
                </a:solidFill>
                <a:latin typeface="Times New Roman"/>
                <a:cs typeface="Times New Roman"/>
              </a:rPr>
              <a:t>The Future Generations Act (2015) states that people including children should have equal opportunities to reach their potential regardless of any external factors such as ethnicity, disability or socio-economical background. The Act aimed to promote mental and physical wellbeing to create a positive culture within Wales (Welsh Government, 2015). This is also confirmed in the 1992 UNCRC (United Nations Convention on the rights of the child) under article twenty-three, states that disabled children should be supported to not only realise their full potential but be provided with opportunities and social activities to play an active role in their own community. Education, health care, play, and engagement in other activities should be a priority by Governments to ensure all children with disabilities receive these provisions. (Children and Young People’s Commissioner Scotland, No Date). The United Nations Convention on the Rights of Persons with Disabilities (CRPD) 2008, article seven also affirms that the interests of the child be a priority as well as recognising and respecting their views offering age-appropriate provisions to assist in the freedom and equality as other children are able (United Nations Department of Economic and Social Affairs Social Inclusion, No Date). In order to provide equality and support to children with ALN strategies and interventions are often required. As with many additional learning needs dyslexia can present in various ways depending on the individual (</a:t>
            </a:r>
            <a:r>
              <a:rPr lang="en-GB" sz="1200" dirty="0" err="1">
                <a:solidFill>
                  <a:srgbClr val="000000"/>
                </a:solidFill>
                <a:latin typeface="Times New Roman"/>
                <a:cs typeface="Times New Roman"/>
              </a:rPr>
              <a:t>Roitsch</a:t>
            </a:r>
            <a:r>
              <a:rPr lang="en-GB" sz="1200" dirty="0">
                <a:solidFill>
                  <a:srgbClr val="000000"/>
                </a:solidFill>
                <a:latin typeface="Times New Roman"/>
                <a:cs typeface="Times New Roman"/>
              </a:rPr>
              <a:t>, 2019). Therefore, it is important that practitioners are educated and trained to reduce the long-term impacts of dyslexia. This requires knowledge acquisition as well as staying current with existing assessments and intervention techniques (</a:t>
            </a:r>
            <a:r>
              <a:rPr lang="en-GB" sz="1200" dirty="0" err="1">
                <a:solidFill>
                  <a:srgbClr val="000000"/>
                </a:solidFill>
                <a:latin typeface="Times New Roman"/>
                <a:cs typeface="Times New Roman"/>
              </a:rPr>
              <a:t>Roitsch</a:t>
            </a:r>
            <a:r>
              <a:rPr lang="en-GB" sz="1200" dirty="0">
                <a:solidFill>
                  <a:srgbClr val="000000"/>
                </a:solidFill>
                <a:latin typeface="Times New Roman"/>
                <a:cs typeface="Times New Roman"/>
              </a:rPr>
              <a:t>, 2019). Cruger (2023) cited in Martinelli (2023) states that there are several strategies that can aid in the process of reading. He suggests that helping children with dyslexia to feel more at ease when reading is one of the most crucial things a practitioner can do. This can be achieved, in part, by recognising and appreciating even minor successes and accomplishments and putting less emphasis on fixing mistakes. The National Health Service (2022) suggests that reading should be fun, helping the child chose a subject they are interested in and that the process of reading is undertaken in a clam, comforting environment, However, the International Dyslexia Association (No Date) states that children can often need corrective feedback and structured planned sessions. This can be remedied through the use of positive reinforcement and praise for effort and accomplishment, this will help them gain confidence and motivation. Teachers, for example, can set up a reward system in which pupils receive stickers, class circle time applause, or other incentives for learning new sight words or decoding unknown words in reading passages. It is also important to encourage the efforts of the child, therefore when errors are made instead of using red pens to correct spelling errors and draw attention to the mistakes, the use a green pen may be applied (Deborah, 2023). Sammie (2020) cited in the British Dyslexia Assocation states that making mistakes and the normalisation and clarity that it is okay to make such errors build confidence. </a:t>
            </a:r>
            <a:endParaRPr lang="en-US" sz="1200" dirty="0">
              <a:solidFill>
                <a:srgbClr val="000000"/>
              </a:solidFill>
              <a:latin typeface="Times New Roman"/>
              <a:cs typeface="Times New Roman"/>
            </a:endParaRPr>
          </a:p>
          <a:p>
            <a:pPr marL="0" indent="0">
              <a:buNone/>
            </a:pPr>
            <a:endParaRPr lang="en-US" sz="1200" dirty="0">
              <a:solidFill>
                <a:srgbClr val="000000"/>
              </a:solidFill>
              <a:latin typeface="Times New Roman"/>
              <a:cs typeface="Times New Roman"/>
            </a:endParaRPr>
          </a:p>
          <a:p>
            <a:pPr marL="0" indent="0">
              <a:buNone/>
            </a:pPr>
            <a:r>
              <a:rPr lang="en-GB" sz="1200" b="1" dirty="0">
                <a:latin typeface="Times New Roman"/>
                <a:cs typeface="Times New Roman"/>
              </a:rPr>
              <a:t>Conclusion</a:t>
            </a:r>
            <a:r>
              <a:rPr lang="en-GB" sz="1200" dirty="0">
                <a:latin typeface="Times New Roman"/>
                <a:cs typeface="Times New Roman"/>
              </a:rPr>
              <a:t>: </a:t>
            </a:r>
            <a:r>
              <a:rPr lang="en-GB" sz="1200" dirty="0">
                <a:solidFill>
                  <a:srgbClr val="000000"/>
                </a:solidFill>
                <a:latin typeface="Times New Roman"/>
                <a:cs typeface="Times New Roman"/>
              </a:rPr>
              <a:t>In conclusion, it is evident that dyslexia is a complex multidimensional disorder that can be characterised by numerous symptoms that presents differently on each child. Debates continue surrounding not only dyslexia as a form of ALN but also the format of diagnostic screening including reliability of the diagnosis itself. It is determined that practitioners should have adequate provisions, training and resources to enable quality intervention strategies unique to the need of each child, however this can prove challenging due to a variety of factors discussed. </a:t>
            </a:r>
            <a:endParaRPr lang="en-US" sz="1200" dirty="0">
              <a:solidFill>
                <a:srgbClr val="000000"/>
              </a:solidFill>
              <a:latin typeface="Times New Roman"/>
              <a:cs typeface="Times New Roman"/>
            </a:endParaRPr>
          </a:p>
          <a:p>
            <a:endParaRPr lang="en-US" dirty="0"/>
          </a:p>
        </p:txBody>
      </p:sp>
    </p:spTree>
    <p:extLst>
      <p:ext uri="{BB962C8B-B14F-4D97-AF65-F5344CB8AC3E}">
        <p14:creationId xmlns:p14="http://schemas.microsoft.com/office/powerpoint/2010/main" val="2281165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1F1AA-40E6-F5F5-5A2D-5F25F382A346}"/>
              </a:ext>
            </a:extLst>
          </p:cNvPr>
          <p:cNvSpPr>
            <a:spLocks noGrp="1"/>
          </p:cNvSpPr>
          <p:nvPr>
            <p:ph idx="1"/>
          </p:nvPr>
        </p:nvSpPr>
        <p:spPr>
          <a:xfrm>
            <a:off x="406451" y="500140"/>
            <a:ext cx="11250268" cy="6037007"/>
          </a:xfrm>
        </p:spPr>
        <p:txBody>
          <a:bodyPr vert="horz" lIns="91440" tIns="45720" rIns="91440" bIns="45720" rtlCol="0" anchor="t">
            <a:normAutofit/>
          </a:bodyPr>
          <a:lstStyle/>
          <a:p>
            <a:pPr marL="0" indent="0">
              <a:buNone/>
            </a:pPr>
            <a:endParaRPr lang="en-GB" sz="1200" b="1" dirty="0">
              <a:solidFill>
                <a:srgbClr val="A02B93"/>
              </a:solidFill>
              <a:latin typeface="Times New Roman"/>
              <a:cs typeface="Times New Roman"/>
            </a:endParaRPr>
          </a:p>
          <a:p>
            <a:pPr marL="0" indent="0">
              <a:buNone/>
            </a:pPr>
            <a:endParaRPr lang="en-GB" sz="1200" b="1" dirty="0">
              <a:solidFill>
                <a:srgbClr val="A02B93"/>
              </a:solidFill>
              <a:latin typeface="Times New Roman"/>
              <a:cs typeface="Times New Roman"/>
            </a:endParaRPr>
          </a:p>
          <a:p>
            <a:pPr marL="0" indent="0">
              <a:buNone/>
            </a:pPr>
            <a:r>
              <a:rPr lang="en-GB" sz="1200" b="1" dirty="0">
                <a:solidFill>
                  <a:srgbClr val="A02B93"/>
                </a:solidFill>
                <a:latin typeface="Times New Roman"/>
                <a:cs typeface="Times New Roman"/>
              </a:rPr>
              <a:t>Sara: Natalie, could you tell us what the figures are for those children formally diagnosed with Dyslexia in the UK? </a:t>
            </a:r>
            <a:endParaRPr lang="en-US" sz="1200" dirty="0">
              <a:solidFill>
                <a:srgbClr val="A02B93"/>
              </a:solidFill>
              <a:latin typeface="Times New Roman"/>
              <a:cs typeface="Times New Roman"/>
            </a:endParaRPr>
          </a:p>
          <a:p>
            <a:pPr marL="0" indent="0">
              <a:buNone/>
            </a:pPr>
            <a:r>
              <a:rPr lang="en-GB" sz="1200" dirty="0">
                <a:latin typeface="Times New Roman"/>
                <a:cs typeface="Times New Roman"/>
              </a:rPr>
              <a:t>Yes Sara, Within the United Kingdom (UK) it is estimated that one in ten people have some form of dyslexia (NHS, 2022). This is confirmed by the British Dyslexia Association (No Date) also stating that four percent of those diagnosed are severely affected. Welsh Parliament (2022) suggests this decline in numbers could be due to over reporting or misidentified additional learning needs which subsequently been identified due to the new ALN system. However, the Welsh Government (2022) states this fall in ALN numbers can be attributed to a review prior to the roll out of the new system. Children with lower levels of ALN, those children on school action plans as well as categorised as having general learning difficulties, were removed from the register. Watson (2023) suggests however that this figure can vary depending on the source. </a:t>
            </a:r>
            <a:endParaRPr lang="en-US" sz="1200" dirty="0">
              <a:latin typeface="Times New Roman"/>
              <a:cs typeface="Times New Roman"/>
            </a:endParaRPr>
          </a:p>
          <a:p>
            <a:pPr marL="0" indent="0">
              <a:buNone/>
            </a:pPr>
            <a:endParaRPr lang="en-US" sz="1200" dirty="0">
              <a:latin typeface="Times New Roman"/>
              <a:cs typeface="Times New Roman"/>
            </a:endParaRPr>
          </a:p>
          <a:p>
            <a:pPr marL="0" indent="0">
              <a:buNone/>
            </a:pPr>
            <a:r>
              <a:rPr lang="en-GB" sz="1200" dirty="0">
                <a:latin typeface="Times New Roman"/>
                <a:cs typeface="Times New Roman"/>
              </a:rPr>
              <a:t>Thank you for listening. I will now hand over to Sara Davies who will be discussing and critically analysing attention deficit hyperactivity disorder as an additional learning need. </a:t>
            </a:r>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3391876370"/>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BrushVTI">
  <a:themeElements>
    <a:clrScheme name="AnalogousFromLightSeed_2SEEDS">
      <a:dk1>
        <a:srgbClr val="000000"/>
      </a:dk1>
      <a:lt1>
        <a:srgbClr val="FFFFFF"/>
      </a:lt1>
      <a:dk2>
        <a:srgbClr val="243241"/>
      </a:dk2>
      <a:lt2>
        <a:srgbClr val="E2E7E8"/>
      </a:lt2>
      <a:accent1>
        <a:srgbClr val="C58174"/>
      </a:accent1>
      <a:accent2>
        <a:srgbClr val="CF8D9E"/>
      </a:accent2>
      <a:accent3>
        <a:srgbClr val="C09C6A"/>
      </a:accent3>
      <a:accent4>
        <a:srgbClr val="68AFB0"/>
      </a:accent4>
      <a:accent5>
        <a:srgbClr val="7BA7C7"/>
      </a:accent5>
      <a:accent6>
        <a:srgbClr val="7481C5"/>
      </a:accent6>
      <a:hlink>
        <a:srgbClr val="5A8B95"/>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MarrakeshVTI</vt:lpstr>
      <vt:lpstr>BrushVTI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Natalie Richardson</cp:lastModifiedBy>
  <cp:revision>116</cp:revision>
  <dcterms:created xsi:type="dcterms:W3CDTF">2024-04-23T10:18:15Z</dcterms:created>
  <dcterms:modified xsi:type="dcterms:W3CDTF">2024-05-10T13:55:03Z</dcterms:modified>
</cp:coreProperties>
</file>