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92"/>
  </p:notesMasterIdLst>
  <p:handoutMasterIdLst>
    <p:handoutMasterId r:id="rId93"/>
  </p:handoutMasterIdLst>
  <p:sldIdLst>
    <p:sldId id="256" r:id="rId3"/>
    <p:sldId id="935" r:id="rId4"/>
    <p:sldId id="2432" r:id="rId5"/>
    <p:sldId id="2453" r:id="rId6"/>
    <p:sldId id="2454" r:id="rId7"/>
    <p:sldId id="2437" r:id="rId8"/>
    <p:sldId id="2438" r:id="rId9"/>
    <p:sldId id="2439" r:id="rId10"/>
    <p:sldId id="2475" r:id="rId11"/>
    <p:sldId id="2476" r:id="rId12"/>
    <p:sldId id="2440" r:id="rId13"/>
    <p:sldId id="2441" r:id="rId14"/>
    <p:sldId id="2484" r:id="rId15"/>
    <p:sldId id="2442" r:id="rId16"/>
    <p:sldId id="2443" r:id="rId17"/>
    <p:sldId id="2444" r:id="rId18"/>
    <p:sldId id="2445" r:id="rId19"/>
    <p:sldId id="2481" r:id="rId20"/>
    <p:sldId id="2497" r:id="rId21"/>
    <p:sldId id="2482" r:id="rId22"/>
    <p:sldId id="2494" r:id="rId23"/>
    <p:sldId id="2496" r:id="rId24"/>
    <p:sldId id="2495" r:id="rId25"/>
    <p:sldId id="2458" r:id="rId26"/>
    <p:sldId id="2460" r:id="rId27"/>
    <p:sldId id="2461" r:id="rId28"/>
    <p:sldId id="2493" r:id="rId29"/>
    <p:sldId id="2479" r:id="rId30"/>
    <p:sldId id="2480" r:id="rId31"/>
    <p:sldId id="2464" r:id="rId32"/>
    <p:sldId id="2465" r:id="rId33"/>
    <p:sldId id="2466" r:id="rId34"/>
    <p:sldId id="2467" r:id="rId35"/>
    <p:sldId id="2485" r:id="rId36"/>
    <p:sldId id="2468" r:id="rId37"/>
    <p:sldId id="2469" r:id="rId38"/>
    <p:sldId id="2486" r:id="rId39"/>
    <p:sldId id="2470" r:id="rId40"/>
    <p:sldId id="2471" r:id="rId41"/>
    <p:sldId id="2472" r:id="rId42"/>
    <p:sldId id="2473" r:id="rId43"/>
    <p:sldId id="1039" r:id="rId44"/>
    <p:sldId id="927" r:id="rId45"/>
    <p:sldId id="1106" r:id="rId46"/>
    <p:sldId id="1092" r:id="rId47"/>
    <p:sldId id="2487" r:id="rId48"/>
    <p:sldId id="1625" r:id="rId49"/>
    <p:sldId id="1327" r:id="rId50"/>
    <p:sldId id="1093" r:id="rId51"/>
    <p:sldId id="1095" r:id="rId52"/>
    <p:sldId id="762" r:id="rId53"/>
    <p:sldId id="1072" r:id="rId54"/>
    <p:sldId id="586" r:id="rId55"/>
    <p:sldId id="2488" r:id="rId56"/>
    <p:sldId id="2352" r:id="rId57"/>
    <p:sldId id="926" r:id="rId58"/>
    <p:sldId id="2474" r:id="rId59"/>
    <p:sldId id="1851" r:id="rId60"/>
    <p:sldId id="2489" r:id="rId61"/>
    <p:sldId id="1698" r:id="rId62"/>
    <p:sldId id="587" r:id="rId63"/>
    <p:sldId id="685" r:id="rId64"/>
    <p:sldId id="2415" r:id="rId65"/>
    <p:sldId id="698" r:id="rId66"/>
    <p:sldId id="2369" r:id="rId67"/>
    <p:sldId id="670" r:id="rId68"/>
    <p:sldId id="1901" r:id="rId69"/>
    <p:sldId id="2368" r:id="rId70"/>
    <p:sldId id="1914" r:id="rId71"/>
    <p:sldId id="572" r:id="rId72"/>
    <p:sldId id="2490" r:id="rId73"/>
    <p:sldId id="699" r:id="rId74"/>
    <p:sldId id="668" r:id="rId75"/>
    <p:sldId id="1965" r:id="rId76"/>
    <p:sldId id="673" r:id="rId77"/>
    <p:sldId id="1310" r:id="rId78"/>
    <p:sldId id="2209" r:id="rId79"/>
    <p:sldId id="1963" r:id="rId80"/>
    <p:sldId id="707" r:id="rId81"/>
    <p:sldId id="2491" r:id="rId82"/>
    <p:sldId id="2431" r:id="rId83"/>
    <p:sldId id="2425" r:id="rId84"/>
    <p:sldId id="2426" r:id="rId85"/>
    <p:sldId id="2427" r:id="rId86"/>
    <p:sldId id="2428" r:id="rId87"/>
    <p:sldId id="2429" r:id="rId88"/>
    <p:sldId id="2430" r:id="rId89"/>
    <p:sldId id="2498" r:id="rId90"/>
    <p:sldId id="2499" r:id="rId91"/>
  </p:sldIdLst>
  <p:sldSz cx="9144000" cy="6858000" type="screen4x3"/>
  <p:notesSz cx="6888163" cy="100203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DDDD"/>
    <a:srgbClr val="996633"/>
    <a:srgbClr val="E2E9FE"/>
    <a:srgbClr val="CCECFF"/>
    <a:srgbClr val="FFFF99"/>
    <a:srgbClr val="F8F396"/>
    <a:srgbClr val="F6DD98"/>
    <a:srgbClr val="FFEDC9"/>
    <a:srgbClr val="FFE2A7"/>
    <a:srgbClr val="FEDED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72" autoAdjust="0"/>
    <p:restoredTop sz="78523" autoAdjust="0"/>
  </p:normalViewPr>
  <p:slideViewPr>
    <p:cSldViewPr>
      <p:cViewPr>
        <p:scale>
          <a:sx n="74" d="100"/>
          <a:sy n="74" d="100"/>
        </p:scale>
        <p:origin x="-954" y="-24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304"/>
    </p:cViewPr>
  </p:sorterViewPr>
  <p:notesViewPr>
    <p:cSldViewPr>
      <p:cViewPr varScale="1">
        <p:scale>
          <a:sx n="79" d="100"/>
          <a:sy n="79" d="100"/>
        </p:scale>
        <p:origin x="-2046" y="-96"/>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slide" Target="slides/slide61.xml"/><Relationship Id="rId68" Type="http://schemas.openxmlformats.org/officeDocument/2006/relationships/slide" Target="slides/slide66.xml"/><Relationship Id="rId76" Type="http://schemas.openxmlformats.org/officeDocument/2006/relationships/slide" Target="slides/slide74.xml"/><Relationship Id="rId84" Type="http://schemas.openxmlformats.org/officeDocument/2006/relationships/slide" Target="slides/slide82.xml"/><Relationship Id="rId89" Type="http://schemas.openxmlformats.org/officeDocument/2006/relationships/slide" Target="slides/slide87.xml"/><Relationship Id="rId97"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slide" Target="slides/slide72.xml"/><Relationship Id="rId79" Type="http://schemas.openxmlformats.org/officeDocument/2006/relationships/slide" Target="slides/slide77.xml"/><Relationship Id="rId87" Type="http://schemas.openxmlformats.org/officeDocument/2006/relationships/slide" Target="slides/slide85.xml"/><Relationship Id="rId5" Type="http://schemas.openxmlformats.org/officeDocument/2006/relationships/slide" Target="slides/slide3.xml"/><Relationship Id="rId61" Type="http://schemas.openxmlformats.org/officeDocument/2006/relationships/slide" Target="slides/slide59.xml"/><Relationship Id="rId82" Type="http://schemas.openxmlformats.org/officeDocument/2006/relationships/slide" Target="slides/slide80.xml"/><Relationship Id="rId90" Type="http://schemas.openxmlformats.org/officeDocument/2006/relationships/slide" Target="slides/slide88.xml"/><Relationship Id="rId95"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slide" Target="slides/slide83.xml"/><Relationship Id="rId93" Type="http://schemas.openxmlformats.org/officeDocument/2006/relationships/handoutMaster" Target="handoutMasters/handout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slide" Target="slides/slide86.xml"/><Relationship Id="rId91" Type="http://schemas.openxmlformats.org/officeDocument/2006/relationships/slide" Target="slides/slide89.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slide" Target="slides/slide84.xml"/><Relationship Id="rId9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6616" tIns="48308" rIns="96616" bIns="48308" rtlCol="0"/>
          <a:lstStyle>
            <a:lvl1pPr algn="l" fontAlgn="auto">
              <a:spcBef>
                <a:spcPts val="0"/>
              </a:spcBef>
              <a:spcAft>
                <a:spcPts val="0"/>
              </a:spcAft>
              <a:defRPr sz="1300">
                <a:latin typeface="+mn-lt"/>
                <a:ea typeface="+mn-ea"/>
                <a:cs typeface="+mn-cs"/>
              </a:defRPr>
            </a:lvl1pPr>
          </a:lstStyle>
          <a:p>
            <a:pPr>
              <a:defRPr/>
            </a:pPr>
            <a:endParaRPr lang="en-GB"/>
          </a:p>
        </p:txBody>
      </p:sp>
      <p:sp>
        <p:nvSpPr>
          <p:cNvPr id="3" name="Date Placeholder 2"/>
          <p:cNvSpPr>
            <a:spLocks noGrp="1"/>
          </p:cNvSpPr>
          <p:nvPr>
            <p:ph type="dt" sz="quarter" idx="1"/>
          </p:nvPr>
        </p:nvSpPr>
        <p:spPr>
          <a:xfrm>
            <a:off x="3902075" y="0"/>
            <a:ext cx="2984500" cy="501650"/>
          </a:xfrm>
          <a:prstGeom prst="rect">
            <a:avLst/>
          </a:prstGeom>
        </p:spPr>
        <p:txBody>
          <a:bodyPr vert="horz" wrap="square" lIns="96616" tIns="48308" rIns="96616" bIns="48308" numCol="1" anchor="t" anchorCtr="0" compatLnSpc="1">
            <a:prstTxWarp prst="textNoShape">
              <a:avLst/>
            </a:prstTxWarp>
          </a:bodyPr>
          <a:lstStyle>
            <a:lvl1pPr algn="r">
              <a:defRPr sz="1300">
                <a:cs typeface="+mn-cs"/>
              </a:defRPr>
            </a:lvl1pPr>
          </a:lstStyle>
          <a:p>
            <a:pPr>
              <a:defRPr/>
            </a:pPr>
            <a:fld id="{90072B64-D949-4396-B623-D5F676E1BBF8}" type="datetimeFigureOut">
              <a:rPr lang="en-GB"/>
              <a:pPr>
                <a:defRPr/>
              </a:pPr>
              <a:t>21/11/2016</a:t>
            </a:fld>
            <a:endParaRPr lang="en-GB" dirty="0"/>
          </a:p>
        </p:txBody>
      </p:sp>
      <p:sp>
        <p:nvSpPr>
          <p:cNvPr id="4" name="Footer Placeholder 3"/>
          <p:cNvSpPr>
            <a:spLocks noGrp="1"/>
          </p:cNvSpPr>
          <p:nvPr>
            <p:ph type="ftr" sz="quarter" idx="2"/>
          </p:nvPr>
        </p:nvSpPr>
        <p:spPr>
          <a:xfrm>
            <a:off x="0" y="9517063"/>
            <a:ext cx="2984500" cy="501650"/>
          </a:xfrm>
          <a:prstGeom prst="rect">
            <a:avLst/>
          </a:prstGeom>
        </p:spPr>
        <p:txBody>
          <a:bodyPr vert="horz" lIns="96616" tIns="48308" rIns="96616" bIns="48308" rtlCol="0" anchor="b"/>
          <a:lstStyle>
            <a:lvl1pPr algn="l" fontAlgn="auto">
              <a:spcBef>
                <a:spcPts val="0"/>
              </a:spcBef>
              <a:spcAft>
                <a:spcPts val="0"/>
              </a:spcAft>
              <a:defRPr sz="1300">
                <a:latin typeface="+mn-lt"/>
                <a:ea typeface="+mn-ea"/>
                <a:cs typeface="+mn-cs"/>
              </a:defRPr>
            </a:lvl1pPr>
          </a:lstStyle>
          <a:p>
            <a:pPr>
              <a:defRPr/>
            </a:pPr>
            <a:endParaRPr lang="en-GB"/>
          </a:p>
        </p:txBody>
      </p:sp>
      <p:sp>
        <p:nvSpPr>
          <p:cNvPr id="5" name="Slide Number Placeholder 4"/>
          <p:cNvSpPr>
            <a:spLocks noGrp="1"/>
          </p:cNvSpPr>
          <p:nvPr>
            <p:ph type="sldNum" sz="quarter" idx="3"/>
          </p:nvPr>
        </p:nvSpPr>
        <p:spPr>
          <a:xfrm>
            <a:off x="3902075" y="9517063"/>
            <a:ext cx="2984500" cy="501650"/>
          </a:xfrm>
          <a:prstGeom prst="rect">
            <a:avLst/>
          </a:prstGeom>
        </p:spPr>
        <p:txBody>
          <a:bodyPr vert="horz" wrap="square" lIns="96616" tIns="48308" rIns="96616" bIns="48308" numCol="1" anchor="b" anchorCtr="0" compatLnSpc="1">
            <a:prstTxWarp prst="textNoShape">
              <a:avLst/>
            </a:prstTxWarp>
          </a:bodyPr>
          <a:lstStyle>
            <a:lvl1pPr algn="r">
              <a:defRPr sz="1300">
                <a:cs typeface="+mn-cs"/>
              </a:defRPr>
            </a:lvl1pPr>
          </a:lstStyle>
          <a:p>
            <a:pPr>
              <a:defRPr/>
            </a:pPr>
            <a:fld id="{B0EA8017-655A-4DF4-94B9-FEB6FB7365A3}" type="slidenum">
              <a:rPr lang="en-GB"/>
              <a:pPr>
                <a:defRPr/>
              </a:pPr>
              <a:t>‹#›</a:t>
            </a:fld>
            <a:endParaRPr lang="en-GB" dirty="0"/>
          </a:p>
        </p:txBody>
      </p:sp>
    </p:spTree>
    <p:extLst>
      <p:ext uri="{BB962C8B-B14F-4D97-AF65-F5344CB8AC3E}">
        <p14:creationId xmlns:p14="http://schemas.microsoft.com/office/powerpoint/2010/main" val="647417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6616" tIns="48308" rIns="96616" bIns="48308" rtlCol="0"/>
          <a:lstStyle>
            <a:lvl1pPr algn="l" fontAlgn="auto">
              <a:spcBef>
                <a:spcPts val="0"/>
              </a:spcBef>
              <a:spcAft>
                <a:spcPts val="0"/>
              </a:spcAft>
              <a:defRPr sz="1300">
                <a:latin typeface="+mn-lt"/>
                <a:ea typeface="+mn-ea"/>
                <a:cs typeface="+mn-cs"/>
              </a:defRPr>
            </a:lvl1pPr>
          </a:lstStyle>
          <a:p>
            <a:pPr>
              <a:defRPr/>
            </a:pPr>
            <a:endParaRPr lang="en-GB"/>
          </a:p>
        </p:txBody>
      </p:sp>
      <p:sp>
        <p:nvSpPr>
          <p:cNvPr id="3" name="Date Placeholder 2"/>
          <p:cNvSpPr>
            <a:spLocks noGrp="1"/>
          </p:cNvSpPr>
          <p:nvPr>
            <p:ph type="dt" idx="1"/>
          </p:nvPr>
        </p:nvSpPr>
        <p:spPr>
          <a:xfrm>
            <a:off x="3902075" y="0"/>
            <a:ext cx="2984500" cy="501650"/>
          </a:xfrm>
          <a:prstGeom prst="rect">
            <a:avLst/>
          </a:prstGeom>
        </p:spPr>
        <p:txBody>
          <a:bodyPr vert="horz" wrap="square" lIns="96616" tIns="48308" rIns="96616" bIns="48308" numCol="1" anchor="t" anchorCtr="0" compatLnSpc="1">
            <a:prstTxWarp prst="textNoShape">
              <a:avLst/>
            </a:prstTxWarp>
          </a:bodyPr>
          <a:lstStyle>
            <a:lvl1pPr algn="r">
              <a:defRPr sz="1300">
                <a:cs typeface="+mn-cs"/>
              </a:defRPr>
            </a:lvl1pPr>
          </a:lstStyle>
          <a:p>
            <a:pPr>
              <a:defRPr/>
            </a:pPr>
            <a:fld id="{650855B4-086D-49C8-9E09-0D58FA89561E}" type="datetimeFigureOut">
              <a:rPr lang="en-GB"/>
              <a:pPr>
                <a:defRPr/>
              </a:pPr>
              <a:t>21/11/2016</a:t>
            </a:fld>
            <a:endParaRPr lang="en-GB" dirty="0"/>
          </a:p>
        </p:txBody>
      </p:sp>
      <p:sp>
        <p:nvSpPr>
          <p:cNvPr id="4" name="Slide Image Placeholder 3"/>
          <p:cNvSpPr>
            <a:spLocks noGrp="1" noRot="1" noChangeAspect="1"/>
          </p:cNvSpPr>
          <p:nvPr>
            <p:ph type="sldImg" idx="2"/>
          </p:nvPr>
        </p:nvSpPr>
        <p:spPr>
          <a:xfrm>
            <a:off x="939800" y="750888"/>
            <a:ext cx="5008563" cy="3757612"/>
          </a:xfrm>
          <a:prstGeom prst="rect">
            <a:avLst/>
          </a:prstGeom>
          <a:noFill/>
          <a:ln w="12700">
            <a:solidFill>
              <a:prstClr val="black"/>
            </a:solidFill>
          </a:ln>
        </p:spPr>
        <p:txBody>
          <a:bodyPr vert="horz" lIns="96616" tIns="48308" rIns="96616" bIns="48308" rtlCol="0" anchor="ctr"/>
          <a:lstStyle/>
          <a:p>
            <a:pPr lvl="0"/>
            <a:endParaRPr lang="en-GB" noProof="0" dirty="0"/>
          </a:p>
        </p:txBody>
      </p:sp>
      <p:sp>
        <p:nvSpPr>
          <p:cNvPr id="5" name="Notes Placeholder 4"/>
          <p:cNvSpPr>
            <a:spLocks noGrp="1"/>
          </p:cNvSpPr>
          <p:nvPr>
            <p:ph type="body" sz="quarter" idx="3"/>
          </p:nvPr>
        </p:nvSpPr>
        <p:spPr>
          <a:xfrm>
            <a:off x="688975" y="4759325"/>
            <a:ext cx="5510213" cy="4510088"/>
          </a:xfrm>
          <a:prstGeom prst="rect">
            <a:avLst/>
          </a:prstGeom>
        </p:spPr>
        <p:txBody>
          <a:bodyPr vert="horz" lIns="96616" tIns="48308" rIns="96616" bIns="48308"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517063"/>
            <a:ext cx="2984500" cy="501650"/>
          </a:xfrm>
          <a:prstGeom prst="rect">
            <a:avLst/>
          </a:prstGeom>
        </p:spPr>
        <p:txBody>
          <a:bodyPr vert="horz" lIns="96616" tIns="48308" rIns="96616" bIns="48308" rtlCol="0" anchor="b"/>
          <a:lstStyle>
            <a:lvl1pPr algn="l" fontAlgn="auto">
              <a:spcBef>
                <a:spcPts val="0"/>
              </a:spcBef>
              <a:spcAft>
                <a:spcPts val="0"/>
              </a:spcAft>
              <a:defRPr sz="13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902075" y="9517063"/>
            <a:ext cx="2984500" cy="501650"/>
          </a:xfrm>
          <a:prstGeom prst="rect">
            <a:avLst/>
          </a:prstGeom>
        </p:spPr>
        <p:txBody>
          <a:bodyPr vert="horz" wrap="square" lIns="96616" tIns="48308" rIns="96616" bIns="48308" numCol="1" anchor="b" anchorCtr="0" compatLnSpc="1">
            <a:prstTxWarp prst="textNoShape">
              <a:avLst/>
            </a:prstTxWarp>
          </a:bodyPr>
          <a:lstStyle>
            <a:lvl1pPr algn="r">
              <a:defRPr sz="1300">
                <a:cs typeface="+mn-cs"/>
              </a:defRPr>
            </a:lvl1pPr>
          </a:lstStyle>
          <a:p>
            <a:pPr>
              <a:defRPr/>
            </a:pPr>
            <a:fld id="{57256CCB-8FDF-4B6F-84B4-DD0C4AACB6EE}" type="slidenum">
              <a:rPr lang="en-GB"/>
              <a:pPr>
                <a:defRPr/>
              </a:pPr>
              <a:t>‹#›</a:t>
            </a:fld>
            <a:endParaRPr lang="en-GB" dirty="0"/>
          </a:p>
        </p:txBody>
      </p:sp>
    </p:spTree>
    <p:extLst>
      <p:ext uri="{BB962C8B-B14F-4D97-AF65-F5344CB8AC3E}">
        <p14:creationId xmlns:p14="http://schemas.microsoft.com/office/powerpoint/2010/main" val="55478273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mn-cs"/>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82" name="Slide Image Placeholder 1"/>
          <p:cNvSpPr>
            <a:spLocks noGrp="1" noRot="1" noChangeAspect="1" noTextEdit="1"/>
          </p:cNvSpPr>
          <p:nvPr>
            <p:ph type="sldImg"/>
          </p:nvPr>
        </p:nvSpPr>
        <p:spPr bwMode="auto">
          <a:noFill/>
          <a:ln>
            <a:solidFill>
              <a:srgbClr val="000000"/>
            </a:solidFill>
            <a:miter lim="800000"/>
            <a:headEnd/>
            <a:tailEnd/>
          </a:ln>
        </p:spPr>
      </p:sp>
      <p:sp>
        <p:nvSpPr>
          <p:cNvPr id="327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32768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97EE25F9-2AC4-44C3-8D59-5F7A26161734}" type="slidenum">
              <a:rPr lang="en-GB" smtClean="0"/>
              <a:pPr eaLnBrk="1" hangingPunct="1">
                <a:defRPr/>
              </a:pPr>
              <a:t>2</a:t>
            </a:fld>
            <a:endParaRPr lang="en-GB"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latin typeface="Miller"/>
              </a:rPr>
              <a:t>Teacher</a:t>
            </a:r>
            <a:r>
              <a:rPr lang="en-GB" baseline="0" dirty="0" smtClean="0">
                <a:latin typeface="Miller"/>
              </a:rPr>
              <a:t> resource slide: How to measure Malnutrition</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4</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bwMode="auto">
          <a:noFill/>
          <a:ln>
            <a:solidFill>
              <a:srgbClr val="000000"/>
            </a:solidFill>
            <a:miter lim="800000"/>
            <a:headEnd/>
            <a:tailEnd/>
          </a:ln>
        </p:spPr>
      </p:sp>
      <p:sp>
        <p:nvSpPr>
          <p:cNvPr id="3307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dirty="0" smtClean="0">
              <a:latin typeface="Miller"/>
            </a:endParaRPr>
          </a:p>
        </p:txBody>
      </p:sp>
      <p:sp>
        <p:nvSpPr>
          <p:cNvPr id="3307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847" indent="-285710" eaLnBrk="0" hangingPunct="0">
              <a:defRPr>
                <a:solidFill>
                  <a:schemeClr val="tx1"/>
                </a:solidFill>
                <a:latin typeface="Calibri" pitchFamily="34" charset="0"/>
                <a:ea typeface="MS PGothic" pitchFamily="34" charset="-128"/>
              </a:defRPr>
            </a:lvl2pPr>
            <a:lvl3pPr marL="1142841" indent="-228568" eaLnBrk="0" hangingPunct="0">
              <a:defRPr>
                <a:solidFill>
                  <a:schemeClr val="tx1"/>
                </a:solidFill>
                <a:latin typeface="Calibri" pitchFamily="34" charset="0"/>
                <a:ea typeface="MS PGothic" pitchFamily="34" charset="-128"/>
              </a:defRPr>
            </a:lvl3pPr>
            <a:lvl4pPr marL="1599977" indent="-228568" eaLnBrk="0" hangingPunct="0">
              <a:defRPr>
                <a:solidFill>
                  <a:schemeClr val="tx1"/>
                </a:solidFill>
                <a:latin typeface="Calibri" pitchFamily="34" charset="0"/>
                <a:ea typeface="MS PGothic" pitchFamily="34" charset="-128"/>
              </a:defRPr>
            </a:lvl4pPr>
            <a:lvl5pPr marL="2057114" indent="-228568" eaLnBrk="0" hangingPunct="0">
              <a:defRPr>
                <a:solidFill>
                  <a:schemeClr val="tx1"/>
                </a:solidFill>
                <a:latin typeface="Calibri" pitchFamily="34" charset="0"/>
                <a:ea typeface="MS PGothic" pitchFamily="34" charset="-128"/>
              </a:defRPr>
            </a:lvl5pPr>
            <a:lvl6pPr marL="2514249" indent="-228568" eaLnBrk="0" fontAlgn="base" hangingPunct="0">
              <a:spcBef>
                <a:spcPct val="0"/>
              </a:spcBef>
              <a:spcAft>
                <a:spcPct val="0"/>
              </a:spcAft>
              <a:defRPr>
                <a:solidFill>
                  <a:schemeClr val="tx1"/>
                </a:solidFill>
                <a:latin typeface="Calibri" pitchFamily="34" charset="0"/>
                <a:ea typeface="MS PGothic" pitchFamily="34" charset="-128"/>
              </a:defRPr>
            </a:lvl6pPr>
            <a:lvl7pPr marL="2971385" indent="-228568" eaLnBrk="0" fontAlgn="base" hangingPunct="0">
              <a:spcBef>
                <a:spcPct val="0"/>
              </a:spcBef>
              <a:spcAft>
                <a:spcPct val="0"/>
              </a:spcAft>
              <a:defRPr>
                <a:solidFill>
                  <a:schemeClr val="tx1"/>
                </a:solidFill>
                <a:latin typeface="Calibri" pitchFamily="34" charset="0"/>
                <a:ea typeface="MS PGothic" pitchFamily="34" charset="-128"/>
              </a:defRPr>
            </a:lvl7pPr>
            <a:lvl8pPr marL="3428522" indent="-228568" eaLnBrk="0" fontAlgn="base" hangingPunct="0">
              <a:spcBef>
                <a:spcPct val="0"/>
              </a:spcBef>
              <a:spcAft>
                <a:spcPct val="0"/>
              </a:spcAft>
              <a:defRPr>
                <a:solidFill>
                  <a:schemeClr val="tx1"/>
                </a:solidFill>
                <a:latin typeface="Calibri" pitchFamily="34" charset="0"/>
                <a:ea typeface="MS PGothic" pitchFamily="34" charset="-128"/>
              </a:defRPr>
            </a:lvl8pPr>
            <a:lvl9pPr marL="3885658" indent="-228568"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07B3311E-56F9-4676-9027-BD0CC76D2603}" type="slidenum">
              <a:rPr lang="en-GB" smtClean="0"/>
              <a:pPr eaLnBrk="1" hangingPunct="1">
                <a:defRPr/>
              </a:pPr>
              <a:t>6</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Note to teachers</a:t>
            </a:r>
            <a:r>
              <a:rPr lang="en-GB" dirty="0" smtClean="0">
                <a:latin typeface="Miller"/>
              </a:rPr>
              <a:t>: It</a:t>
            </a:r>
            <a:r>
              <a:rPr lang="en-GB" baseline="0" dirty="0" smtClean="0">
                <a:latin typeface="Miller"/>
              </a:rPr>
              <a:t> may be worth stressing that famines can be man-made.  An example of a man-made famine of catastrophic proportions was the famine in China between 1958 – 1961.</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7</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latin typeface="Miller"/>
              </a:rPr>
              <a:t>Teacher</a:t>
            </a:r>
            <a:r>
              <a:rPr lang="en-GB" baseline="0" dirty="0" smtClean="0">
                <a:latin typeface="Miller"/>
              </a:rPr>
              <a:t> resource slide: How Malnutrition kills</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8</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to teachers</a:t>
            </a:r>
            <a:r>
              <a:rPr lang="en-GB" dirty="0" smtClean="0">
                <a:latin typeface="Miller"/>
              </a:rPr>
              <a:t>: The students response to the</a:t>
            </a:r>
            <a:r>
              <a:rPr lang="en-GB" baseline="0" dirty="0" smtClean="0">
                <a:latin typeface="Miller"/>
              </a:rPr>
              <a:t> </a:t>
            </a:r>
            <a:r>
              <a:rPr lang="en-GB" b="1" baseline="0" dirty="0" smtClean="0">
                <a:latin typeface="Miller"/>
              </a:rPr>
              <a:t>Action for students </a:t>
            </a:r>
            <a:r>
              <a:rPr lang="en-GB" baseline="0" dirty="0" smtClean="0">
                <a:latin typeface="Miller"/>
              </a:rPr>
              <a:t>on this and the previous and the previous slide will yield very helpful assessment for learning information to the teacher which will inform your future planning of teaching and learning</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9</a:t>
            </a:fld>
            <a:endParaRPr lang="en-GB" dirty="0"/>
          </a:p>
        </p:txBody>
      </p:sp>
    </p:spTree>
    <p:extLst>
      <p:ext uri="{BB962C8B-B14F-4D97-AF65-F5344CB8AC3E}">
        <p14:creationId xmlns:p14="http://schemas.microsoft.com/office/powerpoint/2010/main" val="3596944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Slide Image Placeholder 1"/>
          <p:cNvSpPr>
            <a:spLocks noGrp="1" noRot="1" noChangeAspect="1" noTextEdit="1"/>
          </p:cNvSpPr>
          <p:nvPr>
            <p:ph type="sldImg"/>
          </p:nvPr>
        </p:nvSpPr>
        <p:spPr bwMode="auto">
          <a:noFill/>
          <a:ln>
            <a:solidFill>
              <a:srgbClr val="000000"/>
            </a:solidFill>
            <a:miter lim="800000"/>
            <a:headEnd/>
            <a:tailEnd/>
          </a:ln>
        </p:spPr>
      </p:sp>
      <p:sp>
        <p:nvSpPr>
          <p:cNvPr id="304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r>
              <a:rPr lang="en-GB" dirty="0" smtClean="0">
                <a:latin typeface="Miller"/>
              </a:rPr>
              <a:t>You may want to start this Unit with a scene setting video- the MSF website will lead you to relevant videos  and the slide The SAHEL: Starved for attention has two very good videos to set the scene.</a:t>
            </a:r>
          </a:p>
          <a:p>
            <a:pPr eaLnBrk="1" hangingPunct="1">
              <a:spcBef>
                <a:spcPct val="0"/>
              </a:spcBef>
            </a:pPr>
            <a:r>
              <a:rPr lang="en-GB" dirty="0" smtClean="0">
                <a:latin typeface="Miller"/>
              </a:rPr>
              <a:t>The information sheets from the WFP merit careful reading and discussion, you may want to print the sheets for your own reference and ideally for each of the students to have a copy to highlight and annotate or to save in an electronic file suitably annotated and highlighted. Encourage students to think about how best to record the pertinent information and data as a foundation for their study of this topic and to be easily accessible during the pre release preparatory stage. The Sahel is a case study for desertification and climate change impact on food supply, food security at the margins.</a:t>
            </a:r>
          </a:p>
        </p:txBody>
      </p:sp>
      <p:sp>
        <p:nvSpPr>
          <p:cNvPr id="3041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847" indent="-285710" eaLnBrk="0" hangingPunct="0">
              <a:defRPr>
                <a:solidFill>
                  <a:schemeClr val="tx1"/>
                </a:solidFill>
                <a:latin typeface="Calibri" pitchFamily="34" charset="0"/>
                <a:ea typeface="MS PGothic" pitchFamily="34" charset="-128"/>
              </a:defRPr>
            </a:lvl2pPr>
            <a:lvl3pPr marL="1142841" indent="-228568" eaLnBrk="0" hangingPunct="0">
              <a:defRPr>
                <a:solidFill>
                  <a:schemeClr val="tx1"/>
                </a:solidFill>
                <a:latin typeface="Calibri" pitchFamily="34" charset="0"/>
                <a:ea typeface="MS PGothic" pitchFamily="34" charset="-128"/>
              </a:defRPr>
            </a:lvl3pPr>
            <a:lvl4pPr marL="1599977" indent="-228568" eaLnBrk="0" hangingPunct="0">
              <a:defRPr>
                <a:solidFill>
                  <a:schemeClr val="tx1"/>
                </a:solidFill>
                <a:latin typeface="Calibri" pitchFamily="34" charset="0"/>
                <a:ea typeface="MS PGothic" pitchFamily="34" charset="-128"/>
              </a:defRPr>
            </a:lvl4pPr>
            <a:lvl5pPr marL="2057114" indent="-228568" eaLnBrk="0" hangingPunct="0">
              <a:defRPr>
                <a:solidFill>
                  <a:schemeClr val="tx1"/>
                </a:solidFill>
                <a:latin typeface="Calibri" pitchFamily="34" charset="0"/>
                <a:ea typeface="MS PGothic" pitchFamily="34" charset="-128"/>
              </a:defRPr>
            </a:lvl5pPr>
            <a:lvl6pPr marL="2514249" indent="-228568" eaLnBrk="0" fontAlgn="base" hangingPunct="0">
              <a:spcBef>
                <a:spcPct val="0"/>
              </a:spcBef>
              <a:spcAft>
                <a:spcPct val="0"/>
              </a:spcAft>
              <a:defRPr>
                <a:solidFill>
                  <a:schemeClr val="tx1"/>
                </a:solidFill>
                <a:latin typeface="Calibri" pitchFamily="34" charset="0"/>
                <a:ea typeface="MS PGothic" pitchFamily="34" charset="-128"/>
              </a:defRPr>
            </a:lvl6pPr>
            <a:lvl7pPr marL="2971385" indent="-228568" eaLnBrk="0" fontAlgn="base" hangingPunct="0">
              <a:spcBef>
                <a:spcPct val="0"/>
              </a:spcBef>
              <a:spcAft>
                <a:spcPct val="0"/>
              </a:spcAft>
              <a:defRPr>
                <a:solidFill>
                  <a:schemeClr val="tx1"/>
                </a:solidFill>
                <a:latin typeface="Calibri" pitchFamily="34" charset="0"/>
                <a:ea typeface="MS PGothic" pitchFamily="34" charset="-128"/>
              </a:defRPr>
            </a:lvl7pPr>
            <a:lvl8pPr marL="3428522" indent="-228568" eaLnBrk="0" fontAlgn="base" hangingPunct="0">
              <a:spcBef>
                <a:spcPct val="0"/>
              </a:spcBef>
              <a:spcAft>
                <a:spcPct val="0"/>
              </a:spcAft>
              <a:defRPr>
                <a:solidFill>
                  <a:schemeClr val="tx1"/>
                </a:solidFill>
                <a:latin typeface="Calibri" pitchFamily="34" charset="0"/>
                <a:ea typeface="MS PGothic" pitchFamily="34" charset="-128"/>
              </a:defRPr>
            </a:lvl8pPr>
            <a:lvl9pPr marL="3885658" indent="-228568"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1E0832F4-0691-42E6-BE3F-1BB294AA630A}" type="slidenum">
              <a:rPr lang="en-GB" smtClean="0"/>
              <a:pPr eaLnBrk="1" hangingPunct="1">
                <a:defRPr/>
              </a:pPr>
              <a:t>10</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490" name="Slide Image Placeholder 1"/>
          <p:cNvSpPr>
            <a:spLocks noGrp="1" noRot="1" noChangeAspect="1" noTextEdit="1"/>
          </p:cNvSpPr>
          <p:nvPr>
            <p:ph type="sldImg"/>
          </p:nvPr>
        </p:nvSpPr>
        <p:spPr bwMode="auto">
          <a:noFill/>
          <a:ln>
            <a:solidFill>
              <a:srgbClr val="000000"/>
            </a:solidFill>
            <a:miter lim="800000"/>
            <a:headEnd/>
            <a:tailEnd/>
          </a:ln>
        </p:spPr>
      </p:sp>
      <p:sp>
        <p:nvSpPr>
          <p:cNvPr id="319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p>
          <a:p>
            <a:pPr defTabSz="914273">
              <a:spcBef>
                <a:spcPct val="0"/>
              </a:spcBef>
              <a:defRPr/>
            </a:pPr>
            <a:r>
              <a:rPr lang="en-GB" dirty="0" smtClean="0">
                <a:latin typeface="Miller"/>
              </a:rPr>
              <a:t>Teacher resource</a:t>
            </a:r>
            <a:r>
              <a:rPr lang="en-GB" baseline="0" dirty="0" smtClean="0">
                <a:latin typeface="Miller"/>
              </a:rPr>
              <a:t> title: Hunger by place</a:t>
            </a:r>
            <a:endParaRPr lang="en-GB" dirty="0" smtClean="0">
              <a:latin typeface="Miller"/>
            </a:endParaRPr>
          </a:p>
          <a:p>
            <a:pPr eaLnBrk="1" hangingPunct="1">
              <a:spcBef>
                <a:spcPct val="0"/>
              </a:spcBef>
            </a:pPr>
            <a:r>
              <a:rPr lang="en-GB" dirty="0" smtClean="0">
                <a:latin typeface="Miller"/>
              </a:rPr>
              <a:t>You may want to ask students to predict how the number of hungry people has changed since 2010 and to ask students to research data on hungry people for 2011 and 2012 and add it to the graph.</a:t>
            </a:r>
          </a:p>
          <a:p>
            <a:pPr eaLnBrk="1" hangingPunct="1">
              <a:spcBef>
                <a:spcPct val="0"/>
              </a:spcBef>
            </a:pPr>
            <a:r>
              <a:rPr lang="en-GB" dirty="0" smtClean="0">
                <a:latin typeface="Miller"/>
              </a:rPr>
              <a:t>The examiners report for June 2010 noted that many students referred to the world wide increase in food prices since 2008 which led to the riots in the Philippines and Egypt.</a:t>
            </a:r>
          </a:p>
        </p:txBody>
      </p:sp>
      <p:sp>
        <p:nvSpPr>
          <p:cNvPr id="31949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847" indent="-285710" eaLnBrk="0" hangingPunct="0">
              <a:defRPr>
                <a:solidFill>
                  <a:schemeClr val="tx1"/>
                </a:solidFill>
                <a:latin typeface="Calibri" pitchFamily="34" charset="0"/>
                <a:ea typeface="MS PGothic" pitchFamily="34" charset="-128"/>
              </a:defRPr>
            </a:lvl2pPr>
            <a:lvl3pPr marL="1142841" indent="-228568" eaLnBrk="0" hangingPunct="0">
              <a:defRPr>
                <a:solidFill>
                  <a:schemeClr val="tx1"/>
                </a:solidFill>
                <a:latin typeface="Calibri" pitchFamily="34" charset="0"/>
                <a:ea typeface="MS PGothic" pitchFamily="34" charset="-128"/>
              </a:defRPr>
            </a:lvl3pPr>
            <a:lvl4pPr marL="1599977" indent="-228568" eaLnBrk="0" hangingPunct="0">
              <a:defRPr>
                <a:solidFill>
                  <a:schemeClr val="tx1"/>
                </a:solidFill>
                <a:latin typeface="Calibri" pitchFamily="34" charset="0"/>
                <a:ea typeface="MS PGothic" pitchFamily="34" charset="-128"/>
              </a:defRPr>
            </a:lvl4pPr>
            <a:lvl5pPr marL="2057114" indent="-228568" eaLnBrk="0" hangingPunct="0">
              <a:defRPr>
                <a:solidFill>
                  <a:schemeClr val="tx1"/>
                </a:solidFill>
                <a:latin typeface="Calibri" pitchFamily="34" charset="0"/>
                <a:ea typeface="MS PGothic" pitchFamily="34" charset="-128"/>
              </a:defRPr>
            </a:lvl5pPr>
            <a:lvl6pPr marL="2514249" indent="-228568" eaLnBrk="0" fontAlgn="base" hangingPunct="0">
              <a:spcBef>
                <a:spcPct val="0"/>
              </a:spcBef>
              <a:spcAft>
                <a:spcPct val="0"/>
              </a:spcAft>
              <a:defRPr>
                <a:solidFill>
                  <a:schemeClr val="tx1"/>
                </a:solidFill>
                <a:latin typeface="Calibri" pitchFamily="34" charset="0"/>
                <a:ea typeface="MS PGothic" pitchFamily="34" charset="-128"/>
              </a:defRPr>
            </a:lvl6pPr>
            <a:lvl7pPr marL="2971385" indent="-228568" eaLnBrk="0" fontAlgn="base" hangingPunct="0">
              <a:spcBef>
                <a:spcPct val="0"/>
              </a:spcBef>
              <a:spcAft>
                <a:spcPct val="0"/>
              </a:spcAft>
              <a:defRPr>
                <a:solidFill>
                  <a:schemeClr val="tx1"/>
                </a:solidFill>
                <a:latin typeface="Calibri" pitchFamily="34" charset="0"/>
                <a:ea typeface="MS PGothic" pitchFamily="34" charset="-128"/>
              </a:defRPr>
            </a:lvl7pPr>
            <a:lvl8pPr marL="3428522" indent="-228568" eaLnBrk="0" fontAlgn="base" hangingPunct="0">
              <a:spcBef>
                <a:spcPct val="0"/>
              </a:spcBef>
              <a:spcAft>
                <a:spcPct val="0"/>
              </a:spcAft>
              <a:defRPr>
                <a:solidFill>
                  <a:schemeClr val="tx1"/>
                </a:solidFill>
                <a:latin typeface="Calibri" pitchFamily="34" charset="0"/>
                <a:ea typeface="MS PGothic" pitchFamily="34" charset="-128"/>
              </a:defRPr>
            </a:lvl8pPr>
            <a:lvl9pPr marL="3885658" indent="-228568"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B80C05F6-DA94-4671-9B9E-9F3B0DE7FBA3}" type="slidenum">
              <a:rPr lang="en-GB" smtClean="0"/>
              <a:pPr eaLnBrk="1" hangingPunct="1">
                <a:defRPr/>
              </a:pPr>
              <a:t>12</a:t>
            </a:fld>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Note to teachers</a:t>
            </a:r>
            <a:r>
              <a:rPr lang="en-GB" dirty="0" smtClean="0">
                <a:latin typeface="Miller"/>
              </a:rPr>
              <a:t>: You may want to</a:t>
            </a:r>
            <a:r>
              <a:rPr lang="en-GB" baseline="0" dirty="0" smtClean="0">
                <a:latin typeface="Miller"/>
              </a:rPr>
              <a:t> look at how trends are affected by factors such as growing populations and climate.</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15</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Slide Image Placeholder 1"/>
          <p:cNvSpPr>
            <a:spLocks noGrp="1" noRot="1" noChangeAspect="1" noTextEdit="1"/>
          </p:cNvSpPr>
          <p:nvPr>
            <p:ph type="sldImg"/>
          </p:nvPr>
        </p:nvSpPr>
        <p:spPr bwMode="auto">
          <a:noFill/>
          <a:ln>
            <a:solidFill>
              <a:srgbClr val="000000"/>
            </a:solidFill>
            <a:miter lim="800000"/>
            <a:headEnd/>
            <a:tailEnd/>
          </a:ln>
        </p:spPr>
      </p:sp>
      <p:sp>
        <p:nvSpPr>
          <p:cNvPr id="321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p>
          <a:p>
            <a:pPr eaLnBrk="1" hangingPunct="1">
              <a:spcBef>
                <a:spcPct val="0"/>
              </a:spcBef>
            </a:pPr>
            <a:r>
              <a:rPr lang="en-GB" dirty="0" smtClean="0">
                <a:latin typeface="Miller"/>
              </a:rPr>
              <a:t>This slide could provide the basis for a rich discussion about trends in the world and region by region </a:t>
            </a:r>
          </a:p>
          <a:p>
            <a:pPr eaLnBrk="1" hangingPunct="1">
              <a:spcBef>
                <a:spcPct val="0"/>
              </a:spcBef>
            </a:pPr>
            <a:r>
              <a:rPr lang="en-GB" dirty="0" smtClean="0">
                <a:latin typeface="Miller"/>
              </a:rPr>
              <a:t>Action for students: What</a:t>
            </a:r>
            <a:r>
              <a:rPr lang="en-GB" baseline="0" dirty="0" smtClean="0">
                <a:latin typeface="Miller"/>
              </a:rPr>
              <a:t> is the index composed of and used for?  </a:t>
            </a:r>
          </a:p>
          <a:p>
            <a:pPr eaLnBrk="1" hangingPunct="1">
              <a:spcBef>
                <a:spcPct val="0"/>
              </a:spcBef>
            </a:pPr>
            <a:r>
              <a:rPr lang="en-GB" dirty="0" smtClean="0">
                <a:latin typeface="Miller"/>
              </a:rPr>
              <a:t>Identify the region which in 2012 had the highest under five mortality rate and the lowest.</a:t>
            </a:r>
          </a:p>
          <a:p>
            <a:pPr eaLnBrk="1" hangingPunct="1">
              <a:spcBef>
                <a:spcPct val="0"/>
              </a:spcBef>
            </a:pPr>
            <a:r>
              <a:rPr lang="en-GB" dirty="0" smtClean="0">
                <a:latin typeface="Miller"/>
              </a:rPr>
              <a:t>Which region had the highest prevalence of underweight children in 2012? And the lowest?</a:t>
            </a:r>
          </a:p>
          <a:p>
            <a:pPr eaLnBrk="1" hangingPunct="1">
              <a:spcBef>
                <a:spcPct val="0"/>
              </a:spcBef>
            </a:pPr>
            <a:r>
              <a:rPr lang="en-GB" dirty="0" smtClean="0">
                <a:latin typeface="Miller"/>
              </a:rPr>
              <a:t>Which region had the greatest proportion of undernourished in 2012? And the least?</a:t>
            </a:r>
          </a:p>
          <a:p>
            <a:pPr marL="0" marR="0" indent="0" algn="l" defTabSz="914400" rtl="0" eaLnBrk="1" fontAlgn="base" latinLnBrk="0" hangingPunct="1">
              <a:lnSpc>
                <a:spcPct val="100000"/>
              </a:lnSpc>
              <a:spcBef>
                <a:spcPct val="0"/>
              </a:spcBef>
              <a:spcAft>
                <a:spcPct val="0"/>
              </a:spcAft>
              <a:buClrTx/>
              <a:buSzTx/>
              <a:buFontTx/>
              <a:buNone/>
              <a:tabLst/>
              <a:defRPr/>
            </a:pPr>
            <a:r>
              <a:rPr lang="en-GB" b="1" dirty="0" smtClean="0">
                <a:latin typeface="Miller"/>
              </a:rPr>
              <a:t>Teacher resource title</a:t>
            </a:r>
            <a:r>
              <a:rPr lang="en-GB" b="0" dirty="0" smtClean="0">
                <a:latin typeface="Miller"/>
              </a:rPr>
              <a:t>: GHI winners and losers AND HANCI</a:t>
            </a:r>
            <a:r>
              <a:rPr lang="en-GB" b="0" baseline="0" dirty="0" smtClean="0">
                <a:latin typeface="Miller"/>
              </a:rPr>
              <a:t> commitment </a:t>
            </a:r>
            <a:endParaRPr lang="en-GB" b="0" dirty="0" smtClean="0">
              <a:latin typeface="Miller"/>
            </a:endParaRPr>
          </a:p>
          <a:p>
            <a:pPr eaLnBrk="1" hangingPunct="1">
              <a:spcBef>
                <a:spcPct val="0"/>
              </a:spcBef>
            </a:pPr>
            <a:endParaRPr lang="en-GB" dirty="0" smtClean="0">
              <a:latin typeface="Miller"/>
            </a:endParaRPr>
          </a:p>
        </p:txBody>
      </p:sp>
      <p:sp>
        <p:nvSpPr>
          <p:cNvPr id="3215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847" indent="-285710" eaLnBrk="0" hangingPunct="0">
              <a:defRPr>
                <a:solidFill>
                  <a:schemeClr val="tx1"/>
                </a:solidFill>
                <a:latin typeface="Calibri" pitchFamily="34" charset="0"/>
                <a:ea typeface="MS PGothic" pitchFamily="34" charset="-128"/>
              </a:defRPr>
            </a:lvl2pPr>
            <a:lvl3pPr marL="1142841" indent="-228568" eaLnBrk="0" hangingPunct="0">
              <a:defRPr>
                <a:solidFill>
                  <a:schemeClr val="tx1"/>
                </a:solidFill>
                <a:latin typeface="Calibri" pitchFamily="34" charset="0"/>
                <a:ea typeface="MS PGothic" pitchFamily="34" charset="-128"/>
              </a:defRPr>
            </a:lvl3pPr>
            <a:lvl4pPr marL="1599977" indent="-228568" eaLnBrk="0" hangingPunct="0">
              <a:defRPr>
                <a:solidFill>
                  <a:schemeClr val="tx1"/>
                </a:solidFill>
                <a:latin typeface="Calibri" pitchFamily="34" charset="0"/>
                <a:ea typeface="MS PGothic" pitchFamily="34" charset="-128"/>
              </a:defRPr>
            </a:lvl4pPr>
            <a:lvl5pPr marL="2057114" indent="-228568" eaLnBrk="0" hangingPunct="0">
              <a:defRPr>
                <a:solidFill>
                  <a:schemeClr val="tx1"/>
                </a:solidFill>
                <a:latin typeface="Calibri" pitchFamily="34" charset="0"/>
                <a:ea typeface="MS PGothic" pitchFamily="34" charset="-128"/>
              </a:defRPr>
            </a:lvl5pPr>
            <a:lvl6pPr marL="2514249" indent="-228568" eaLnBrk="0" fontAlgn="base" hangingPunct="0">
              <a:spcBef>
                <a:spcPct val="0"/>
              </a:spcBef>
              <a:spcAft>
                <a:spcPct val="0"/>
              </a:spcAft>
              <a:defRPr>
                <a:solidFill>
                  <a:schemeClr val="tx1"/>
                </a:solidFill>
                <a:latin typeface="Calibri" pitchFamily="34" charset="0"/>
                <a:ea typeface="MS PGothic" pitchFamily="34" charset="-128"/>
              </a:defRPr>
            </a:lvl6pPr>
            <a:lvl7pPr marL="2971385" indent="-228568" eaLnBrk="0" fontAlgn="base" hangingPunct="0">
              <a:spcBef>
                <a:spcPct val="0"/>
              </a:spcBef>
              <a:spcAft>
                <a:spcPct val="0"/>
              </a:spcAft>
              <a:defRPr>
                <a:solidFill>
                  <a:schemeClr val="tx1"/>
                </a:solidFill>
                <a:latin typeface="Calibri" pitchFamily="34" charset="0"/>
                <a:ea typeface="MS PGothic" pitchFamily="34" charset="-128"/>
              </a:defRPr>
            </a:lvl7pPr>
            <a:lvl8pPr marL="3428522" indent="-228568" eaLnBrk="0" fontAlgn="base" hangingPunct="0">
              <a:spcBef>
                <a:spcPct val="0"/>
              </a:spcBef>
              <a:spcAft>
                <a:spcPct val="0"/>
              </a:spcAft>
              <a:defRPr>
                <a:solidFill>
                  <a:schemeClr val="tx1"/>
                </a:solidFill>
                <a:latin typeface="Calibri" pitchFamily="34" charset="0"/>
                <a:ea typeface="MS PGothic" pitchFamily="34" charset="-128"/>
              </a:defRPr>
            </a:lvl8pPr>
            <a:lvl9pPr marL="3885658" indent="-228568"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3F4C84F8-FAFD-4EEC-905D-285D35833416}" type="slidenum">
              <a:rPr lang="en-GB" smtClean="0"/>
              <a:pPr eaLnBrk="1" hangingPunct="1">
                <a:defRPr/>
              </a:pPr>
              <a:t>16</a:t>
            </a:fld>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Slide Image Placeholder 1"/>
          <p:cNvSpPr>
            <a:spLocks noGrp="1" noRot="1" noChangeAspect="1" noTextEdit="1"/>
          </p:cNvSpPr>
          <p:nvPr>
            <p:ph type="sldImg"/>
          </p:nvPr>
        </p:nvSpPr>
        <p:spPr bwMode="auto">
          <a:noFill/>
          <a:ln>
            <a:solidFill>
              <a:srgbClr val="000000"/>
            </a:solidFill>
            <a:miter lim="800000"/>
            <a:headEnd/>
            <a:tailEnd/>
          </a:ln>
        </p:spPr>
      </p:sp>
      <p:sp>
        <p:nvSpPr>
          <p:cNvPr id="3338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a:t>
            </a:r>
            <a:r>
              <a:rPr lang="en-GB" dirty="0" smtClean="0">
                <a:latin typeface="Miller"/>
              </a:rPr>
              <a:t>: </a:t>
            </a:r>
          </a:p>
          <a:p>
            <a:pPr eaLnBrk="1" hangingPunct="1">
              <a:spcBef>
                <a:spcPct val="0"/>
              </a:spcBef>
            </a:pPr>
            <a:r>
              <a:rPr lang="en-GB" dirty="0" smtClean="0">
                <a:latin typeface="Miller"/>
              </a:rPr>
              <a:t>This is a good opportunity for students, informed by the guidance from the Examiners' Report and the Awarding Body mark scheme to prepare a practise report. Discuss with students the process used for the practise report and using that approach to form a study group with three other students to research, use the information on the preceding slides and develop a written plan for a report with the title: </a:t>
            </a:r>
            <a:r>
              <a:rPr lang="en-GB" b="1" i="1" dirty="0" smtClean="0">
                <a:latin typeface="Miller"/>
              </a:rPr>
              <a:t>Malnutrition in children under five can be eradicated –discuss.  Study groups to exchange report plans and provide written feedback on the plan. Individual students to modify the plan from their own study group and then to work in pairs to write the report.</a:t>
            </a:r>
          </a:p>
          <a:p>
            <a:pPr marL="0" marR="0" indent="0" algn="l" defTabSz="914400" rtl="0" eaLnBrk="1" fontAlgn="base" latinLnBrk="0" hangingPunct="1">
              <a:lnSpc>
                <a:spcPct val="100000"/>
              </a:lnSpc>
              <a:spcBef>
                <a:spcPct val="0"/>
              </a:spcBef>
              <a:spcAft>
                <a:spcPct val="0"/>
              </a:spcAft>
              <a:buClrTx/>
              <a:buSzTx/>
              <a:buFontTx/>
              <a:buNone/>
              <a:tabLst/>
              <a:defRPr/>
            </a:pPr>
            <a:r>
              <a:rPr lang="en-GB" b="1" dirty="0" smtClean="0">
                <a:latin typeface="Miller"/>
              </a:rPr>
              <a:t>Teacher resource title</a:t>
            </a:r>
            <a:r>
              <a:rPr lang="en-GB" dirty="0" smtClean="0">
                <a:latin typeface="Miller"/>
              </a:rPr>
              <a:t>: Cartogram – proportion of underweight children by country</a:t>
            </a:r>
          </a:p>
          <a:p>
            <a:pPr eaLnBrk="1" hangingPunct="1">
              <a:spcBef>
                <a:spcPct val="0"/>
              </a:spcBef>
            </a:pPr>
            <a:endParaRPr lang="en-GB" b="1" i="1" dirty="0" smtClean="0">
              <a:latin typeface="Miller"/>
            </a:endParaRPr>
          </a:p>
        </p:txBody>
      </p:sp>
      <p:sp>
        <p:nvSpPr>
          <p:cNvPr id="33382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6905BB9A-27BF-4910-8F19-BFA7DD42E0E6}" type="slidenum">
              <a:rPr lang="en-GB" smtClean="0"/>
              <a:pPr eaLnBrk="1" hangingPunct="1">
                <a:defRPr/>
              </a:pPr>
              <a:t>25</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778" name="Slide Image Placeholder 1"/>
          <p:cNvSpPr>
            <a:spLocks noGrp="1" noRot="1" noChangeAspect="1" noTextEdi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fontScale="32500" lnSpcReduction="20000"/>
          </a:bodyPr>
          <a:lstStyle/>
          <a:p>
            <a:pPr eaLnBrk="1" fontAlgn="auto" hangingPunct="1">
              <a:spcBef>
                <a:spcPts val="0"/>
              </a:spcBef>
              <a:spcAft>
                <a:spcPts val="0"/>
              </a:spcAft>
              <a:defRPr/>
            </a:pPr>
            <a:r>
              <a:rPr lang="en-GB" dirty="0" smtClean="0">
                <a:ea typeface="+mn-ea"/>
              </a:rPr>
              <a:t>Notes: </a:t>
            </a:r>
          </a:p>
          <a:p>
            <a:pPr eaLnBrk="1" fontAlgn="auto" hangingPunct="1">
              <a:spcBef>
                <a:spcPts val="0"/>
              </a:spcBef>
              <a:spcAft>
                <a:spcPts val="0"/>
              </a:spcAft>
              <a:defRPr/>
            </a:pPr>
            <a:r>
              <a:rPr lang="en-GB" dirty="0" smtClean="0">
                <a:ea typeface="+mn-ea"/>
              </a:rPr>
              <a:t>*</a:t>
            </a:r>
            <a:r>
              <a:rPr lang="en-GB" b="1" dirty="0" smtClean="0">
                <a:solidFill>
                  <a:schemeClr val="accent4">
                    <a:lumMod val="75000"/>
                  </a:schemeClr>
                </a:solidFill>
                <a:latin typeface="Miller"/>
                <a:ea typeface="+mn-ea"/>
              </a:rPr>
              <a:t>Acute malnutrition </a:t>
            </a:r>
            <a:r>
              <a:rPr lang="en-GB" dirty="0" smtClean="0">
                <a:latin typeface="Miller"/>
                <a:ea typeface="+mn-ea"/>
              </a:rPr>
              <a:t>is defined as the percentage of children 0 to 59 months whose weight for height falls below minus two standard deviations (moderate and severe wasting) and minus three standard deviations (severe wasting) from the median of the WHO Child Growth standards. </a:t>
            </a:r>
            <a:r>
              <a:rPr lang="en-GB" b="1" dirty="0" smtClean="0">
                <a:solidFill>
                  <a:schemeClr val="accent4">
                    <a:lumMod val="75000"/>
                  </a:schemeClr>
                </a:solidFill>
                <a:latin typeface="Miller"/>
                <a:ea typeface="+mn-ea"/>
              </a:rPr>
              <a:t>Severe acute malnutrition</a:t>
            </a:r>
            <a:r>
              <a:rPr lang="en-GB" dirty="0" smtClean="0">
                <a:latin typeface="Miller"/>
                <a:ea typeface="+mn-ea"/>
              </a:rPr>
              <a:t>: percentage of children aged 6 to 59 months whose weight for height is below minus three standard deviations from the median of the WHO Child Growth Standards or by a mid-upper-arm circumference less than 115 mm, with or without nutritional oedema.</a:t>
            </a:r>
          </a:p>
          <a:p>
            <a:pPr eaLnBrk="1" fontAlgn="auto" hangingPunct="1">
              <a:spcBef>
                <a:spcPts val="0"/>
              </a:spcBef>
              <a:spcAft>
                <a:spcPts val="0"/>
              </a:spcAft>
              <a:defRPr/>
            </a:pPr>
            <a:r>
              <a:rPr lang="en-GB" b="1" dirty="0" smtClean="0">
                <a:solidFill>
                  <a:srgbClr val="7030A0"/>
                </a:solidFill>
                <a:latin typeface="Miller"/>
                <a:ea typeface="+mn-ea"/>
              </a:rPr>
              <a:t>Severe acute malnutrition</a:t>
            </a:r>
            <a:r>
              <a:rPr lang="en-GB" dirty="0" smtClean="0">
                <a:latin typeface="Miller"/>
                <a:ea typeface="+mn-ea"/>
              </a:rPr>
              <a:t>: percentage of children aged 6 to 59 months whose weight for height is below minus three standard deviations from the median of the WHO Child Growth Standards or by a mid-upper-arm circumference less than 115 mm, with or without nutritional oedema. </a:t>
            </a:r>
          </a:p>
          <a:p>
            <a:pPr eaLnBrk="1" fontAlgn="auto" hangingPunct="1">
              <a:spcBef>
                <a:spcPts val="0"/>
              </a:spcBef>
              <a:spcAft>
                <a:spcPts val="0"/>
              </a:spcAft>
              <a:defRPr/>
            </a:pPr>
            <a:r>
              <a:rPr lang="en-GB" b="1" dirty="0" smtClean="0">
                <a:solidFill>
                  <a:srgbClr val="7030A0"/>
                </a:solidFill>
                <a:latin typeface="Miller"/>
                <a:ea typeface="+mn-ea"/>
              </a:rPr>
              <a:t>Overweight</a:t>
            </a:r>
            <a:r>
              <a:rPr lang="en-GB" dirty="0" smtClean="0">
                <a:latin typeface="Miller"/>
                <a:ea typeface="+mn-ea"/>
              </a:rPr>
              <a:t>: percentage of children aged 0 to 59 months whose weight for height is above two standard deviations (overweight and obese) or above three standards (obese) from the median of the WHO Child Growth standards.</a:t>
            </a:r>
            <a:r>
              <a:rPr lang="en-GB" b="1" dirty="0" smtClean="0">
                <a:solidFill>
                  <a:srgbClr val="7030A0"/>
                </a:solidFill>
                <a:latin typeface="Miller"/>
                <a:ea typeface="+mn-ea"/>
              </a:rPr>
              <a:t> </a:t>
            </a:r>
          </a:p>
          <a:p>
            <a:pPr eaLnBrk="1" fontAlgn="auto" hangingPunct="1">
              <a:spcBef>
                <a:spcPts val="0"/>
              </a:spcBef>
              <a:spcAft>
                <a:spcPts val="0"/>
              </a:spcAft>
              <a:defRPr/>
            </a:pPr>
            <a:endParaRPr lang="en-GB" dirty="0" smtClean="0">
              <a:latin typeface="Miller"/>
              <a:ea typeface="+mn-ea"/>
            </a:endParaRPr>
          </a:p>
          <a:p>
            <a:pPr eaLnBrk="1" fontAlgn="auto" hangingPunct="1">
              <a:spcBef>
                <a:spcPts val="0"/>
              </a:spcBef>
              <a:spcAft>
                <a:spcPts val="0"/>
              </a:spcAft>
              <a:defRPr/>
            </a:pPr>
            <a:r>
              <a:rPr lang="en-GB" b="1" dirty="0" smtClean="0">
                <a:latin typeface="Miller"/>
                <a:ea typeface="+mn-ea"/>
              </a:rPr>
              <a:t>Standard deviation</a:t>
            </a:r>
            <a:r>
              <a:rPr lang="en-GB" dirty="0" smtClean="0">
                <a:latin typeface="Miller"/>
                <a:ea typeface="+mn-ea"/>
              </a:rPr>
              <a:t>: http://en.wikipedia.org/wiki/Standard_deviation</a:t>
            </a:r>
          </a:p>
          <a:p>
            <a:pPr eaLnBrk="1" fontAlgn="auto" hangingPunct="1">
              <a:spcBef>
                <a:spcPts val="0"/>
              </a:spcBef>
              <a:spcAft>
                <a:spcPts val="0"/>
              </a:spcAft>
              <a:defRPr/>
            </a:pPr>
            <a:endParaRPr lang="en-GB" dirty="0" smtClean="0">
              <a:latin typeface="Miller"/>
              <a:ea typeface="+mn-ea"/>
            </a:endParaRPr>
          </a:p>
          <a:p>
            <a:pPr eaLnBrk="1" fontAlgn="auto" hangingPunct="1">
              <a:spcBef>
                <a:spcPts val="0"/>
              </a:spcBef>
              <a:spcAft>
                <a:spcPts val="0"/>
              </a:spcAft>
              <a:defRPr/>
            </a:pPr>
            <a:endParaRPr lang="en-GB" dirty="0">
              <a:ea typeface="+mn-ea"/>
            </a:endParaRPr>
          </a:p>
        </p:txBody>
      </p:sp>
      <p:sp>
        <p:nvSpPr>
          <p:cNvPr id="3317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469CE2F1-4460-47C3-8BA1-62B1922B3027}" type="slidenum">
              <a:rPr lang="en-GB" smtClean="0"/>
              <a:pPr eaLnBrk="1" hangingPunct="1">
                <a:defRPr/>
              </a:pPr>
              <a:t>26</a:t>
            </a:fld>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5874" name="Slide Image Placeholder 1"/>
          <p:cNvSpPr>
            <a:spLocks noGrp="1" noRot="1" noChangeAspect="1" noTextEdit="1"/>
          </p:cNvSpPr>
          <p:nvPr>
            <p:ph type="sldImg"/>
          </p:nvPr>
        </p:nvSpPr>
        <p:spPr bwMode="auto">
          <a:noFill/>
          <a:ln>
            <a:solidFill>
              <a:srgbClr val="000000"/>
            </a:solidFill>
            <a:miter lim="800000"/>
            <a:headEnd/>
            <a:tailEnd/>
          </a:ln>
        </p:spPr>
      </p:sp>
      <p:sp>
        <p:nvSpPr>
          <p:cNvPr id="33587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dirty="0" smtClean="0">
                <a:latin typeface="Miller"/>
              </a:rPr>
              <a:t>Note for teachers</a:t>
            </a:r>
            <a:r>
              <a:rPr lang="en-GB" dirty="0" smtClean="0">
                <a:latin typeface="Miller"/>
              </a:rPr>
              <a:t>: This slide will be useful to prompt students to consider why the focus has shifted to stunting and also to appreciate the potential lifelong impact of stunting in children.   </a:t>
            </a:r>
          </a:p>
        </p:txBody>
      </p:sp>
      <p:sp>
        <p:nvSpPr>
          <p:cNvPr id="33587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FA3BB650-6D38-48F9-B829-5C39CC1387EF}" type="slidenum">
              <a:rPr lang="en-GB" smtClean="0"/>
              <a:pPr eaLnBrk="1" hangingPunct="1">
                <a:defRPr/>
              </a:pPr>
              <a:t>28</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for teachers</a:t>
            </a:r>
            <a:r>
              <a:rPr lang="en-GB" dirty="0" smtClean="0">
                <a:latin typeface="Miller"/>
              </a:rPr>
              <a:t>: The data</a:t>
            </a:r>
            <a:r>
              <a:rPr lang="en-GB" baseline="0" dirty="0" smtClean="0">
                <a:latin typeface="Miller"/>
              </a:rPr>
              <a:t> on this slide, particularly for South Asia and Sub-Saharan Africa can be incorporated into students case studies.  South Asia stands out.  The bias against women has a negative impact on men and women, because both can have unduly undernourished and small women as mothers.  This can compromise their physical and cognitive development.</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29</a:t>
            </a:fld>
            <a:endParaRPr lang="en-GB" dirty="0"/>
          </a:p>
        </p:txBody>
      </p:sp>
    </p:spTree>
    <p:extLst>
      <p:ext uri="{BB962C8B-B14F-4D97-AF65-F5344CB8AC3E}">
        <p14:creationId xmlns:p14="http://schemas.microsoft.com/office/powerpoint/2010/main" val="229871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Slide Image Placeholder 1"/>
          <p:cNvSpPr>
            <a:spLocks noGrp="1" noRot="1" noChangeAspect="1" noTextEdit="1"/>
          </p:cNvSpPr>
          <p:nvPr>
            <p:ph type="sldImg"/>
          </p:nvPr>
        </p:nvSpPr>
        <p:spPr bwMode="auto">
          <a:noFill/>
          <a:ln>
            <a:solidFill>
              <a:srgbClr val="000000"/>
            </a:solidFill>
            <a:miter lim="800000"/>
            <a:headEnd/>
            <a:tailEnd/>
          </a:ln>
        </p:spPr>
      </p:sp>
      <p:sp>
        <p:nvSpPr>
          <p:cNvPr id="3368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r>
              <a:rPr lang="en-GB" dirty="0" smtClean="0">
                <a:latin typeface="Miller"/>
              </a:rPr>
              <a:t>This research provides an opportunity to focus students attention on how to research and record the fruits of their research. Their response to this task will provide you with helpful evidence on how developed their research skills are currently. In some cases, you may need to do a more intensive session on developing students approaches to research.</a:t>
            </a:r>
          </a:p>
        </p:txBody>
      </p:sp>
      <p:sp>
        <p:nvSpPr>
          <p:cNvPr id="33690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FD47E2D2-98E2-4820-AEFE-EADFE9350303}" type="slidenum">
              <a:rPr lang="en-GB" smtClean="0"/>
              <a:pPr eaLnBrk="1" hangingPunct="1">
                <a:defRPr/>
              </a:pPr>
              <a:t>31</a:t>
            </a:fld>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1" dirty="0" smtClean="0">
                <a:latin typeface="Miller"/>
              </a:rPr>
              <a:t>Note for teachers</a:t>
            </a:r>
            <a:r>
              <a:rPr lang="en-GB" dirty="0" smtClean="0">
                <a:latin typeface="Miller"/>
              </a:rPr>
              <a:t>: This slide should</a:t>
            </a:r>
            <a:r>
              <a:rPr lang="en-GB" baseline="0" dirty="0" smtClean="0">
                <a:latin typeface="Miller"/>
              </a:rPr>
              <a:t> prompt a rich discussion</a:t>
            </a:r>
            <a:endParaRPr lang="en-GB" dirty="0" smtClean="0">
              <a:latin typeface="Miller"/>
            </a:endParaRPr>
          </a:p>
          <a:p>
            <a:endParaRPr lang="en-GB" dirty="0"/>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32</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b="1" dirty="0" smtClean="0">
                <a:latin typeface="Miller"/>
              </a:rPr>
              <a:t>Note to teachers</a:t>
            </a:r>
            <a:r>
              <a:rPr lang="en-GB" dirty="0" smtClean="0">
                <a:latin typeface="Miller"/>
              </a:rPr>
              <a:t>: It will be helpful to discuss with students the importance and significance of the 1000 day window</a:t>
            </a:r>
          </a:p>
          <a:p>
            <a:endParaRPr lang="en-GB" dirty="0"/>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33</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Slide Image Placeholder 1"/>
          <p:cNvSpPr>
            <a:spLocks noGrp="1" noRot="1" noChangeAspect="1" noTextEdit="1"/>
          </p:cNvSpPr>
          <p:nvPr>
            <p:ph type="sldImg"/>
          </p:nvPr>
        </p:nvSpPr>
        <p:spPr bwMode="auto">
          <a:noFill/>
          <a:ln>
            <a:solidFill>
              <a:srgbClr val="000000"/>
            </a:solidFill>
            <a:miter lim="800000"/>
            <a:headEnd/>
            <a:tailEnd/>
          </a:ln>
        </p:spPr>
      </p:sp>
      <p:sp>
        <p:nvSpPr>
          <p:cNvPr id="3328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latin typeface="Miller"/>
            </a:endParaRPr>
          </a:p>
        </p:txBody>
      </p:sp>
      <p:sp>
        <p:nvSpPr>
          <p:cNvPr id="33280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518F773F-7283-4A3F-8D82-E25318E54A1D}" type="slidenum">
              <a:rPr lang="en-GB" smtClean="0"/>
              <a:pPr eaLnBrk="1" hangingPunct="1">
                <a:defRPr/>
              </a:pPr>
              <a:t>35</a:t>
            </a:fld>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to teachers: </a:t>
            </a:r>
            <a:r>
              <a:rPr lang="en-GB" dirty="0" smtClean="0">
                <a:latin typeface="Miller"/>
              </a:rPr>
              <a:t>The</a:t>
            </a:r>
            <a:r>
              <a:rPr lang="en-GB" baseline="0" dirty="0" smtClean="0">
                <a:latin typeface="Miller"/>
              </a:rPr>
              <a:t> malnutrition of women and girls and the role of women as small holders is an underpinning theme.</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36</a:t>
            </a:fld>
            <a:endParaRPr lang="en-GB" dirty="0"/>
          </a:p>
        </p:txBody>
      </p:sp>
    </p:spTree>
    <p:extLst>
      <p:ext uri="{BB962C8B-B14F-4D97-AF65-F5344CB8AC3E}">
        <p14:creationId xmlns:p14="http://schemas.microsoft.com/office/powerpoint/2010/main" val="1816017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946" name="Slide Image Placeholder 1"/>
          <p:cNvSpPr>
            <a:spLocks noGrp="1" noRot="1" noChangeAspect="1" noTextEdit="1"/>
          </p:cNvSpPr>
          <p:nvPr>
            <p:ph type="sldImg"/>
          </p:nvPr>
        </p:nvSpPr>
        <p:spPr bwMode="auto">
          <a:noFill/>
          <a:ln>
            <a:solidFill>
              <a:srgbClr val="000000"/>
            </a:solidFill>
            <a:miter lim="800000"/>
            <a:headEnd/>
            <a:tailEnd/>
          </a:ln>
        </p:spPr>
      </p:sp>
      <p:sp>
        <p:nvSpPr>
          <p:cNvPr id="3389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r>
              <a:rPr lang="en-GB" dirty="0" smtClean="0">
                <a:latin typeface="Miller"/>
              </a:rPr>
              <a:t>You make want to discuss this slide thoroughly with your students and encourage students to understand the terms and the difference between them.</a:t>
            </a:r>
          </a:p>
        </p:txBody>
      </p:sp>
      <p:sp>
        <p:nvSpPr>
          <p:cNvPr id="33894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ABDA2651-DEE4-4EAC-BAF9-FEEF92D4559B}" type="slidenum">
              <a:rPr lang="en-GB" smtClean="0"/>
              <a:pPr eaLnBrk="1" hangingPunct="1">
                <a:defRPr/>
              </a:pPr>
              <a:t>39</a:t>
            </a:fld>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9970" name="Slide Image Placeholder 1"/>
          <p:cNvSpPr>
            <a:spLocks noGrp="1" noRot="1" noChangeAspect="1" noTextEdit="1"/>
          </p:cNvSpPr>
          <p:nvPr>
            <p:ph type="sldImg"/>
          </p:nvPr>
        </p:nvSpPr>
        <p:spPr bwMode="auto">
          <a:noFill/>
          <a:ln>
            <a:solidFill>
              <a:srgbClr val="000000"/>
            </a:solidFill>
            <a:miter lim="800000"/>
            <a:headEnd/>
            <a:tailEnd/>
          </a:ln>
        </p:spPr>
      </p:sp>
      <p:sp>
        <p:nvSpPr>
          <p:cNvPr id="3399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to teachers</a:t>
            </a:r>
            <a:r>
              <a:rPr lang="en-GB" dirty="0" smtClean="0">
                <a:latin typeface="Miller"/>
              </a:rPr>
              <a:t>: This is a vicious cycle, discuss with students how it could become a virtuous</a:t>
            </a:r>
            <a:r>
              <a:rPr lang="en-GB" baseline="0" dirty="0" smtClean="0">
                <a:latin typeface="Miller"/>
              </a:rPr>
              <a:t> one.</a:t>
            </a:r>
            <a:endParaRPr lang="en-GB" dirty="0" smtClean="0">
              <a:latin typeface="Miller"/>
            </a:endParaRPr>
          </a:p>
        </p:txBody>
      </p:sp>
      <p:sp>
        <p:nvSpPr>
          <p:cNvPr id="33997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2F477689-99FA-4F1F-B78C-FDBE86796E5D}" type="slidenum">
              <a:rPr lang="en-GB" smtClean="0"/>
              <a:pPr eaLnBrk="1" hangingPunct="1">
                <a:defRPr/>
              </a:pPr>
              <a:t>40</a:t>
            </a:fld>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to teachers: </a:t>
            </a:r>
            <a:r>
              <a:rPr lang="en-GB" dirty="0" smtClean="0">
                <a:latin typeface="Miller"/>
              </a:rPr>
              <a:t>You may want to discuss with students why Bangladesh and India are helpful case studies and you may also want to prompt a discussion</a:t>
            </a:r>
            <a:r>
              <a:rPr lang="en-GB" baseline="0" dirty="0" smtClean="0">
                <a:latin typeface="Miller"/>
              </a:rPr>
              <a:t> about how students could structure their case studies to prepare for the exams </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43</a:t>
            </a:fld>
            <a:endParaRPr lang="en-GB" dirty="0"/>
          </a:p>
        </p:txBody>
      </p:sp>
    </p:spTree>
    <p:extLst>
      <p:ext uri="{BB962C8B-B14F-4D97-AF65-F5344CB8AC3E}">
        <p14:creationId xmlns:p14="http://schemas.microsoft.com/office/powerpoint/2010/main" val="13132215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Slide Image Placeholder 1"/>
          <p:cNvSpPr>
            <a:spLocks noGrp="1" noRot="1" noChangeAspect="1" noTextEdit="1"/>
          </p:cNvSpPr>
          <p:nvPr>
            <p:ph type="sldImg"/>
          </p:nvPr>
        </p:nvSpPr>
        <p:spPr bwMode="auto">
          <a:noFill/>
          <a:ln>
            <a:solidFill>
              <a:srgbClr val="000000"/>
            </a:solidFill>
            <a:miter lim="800000"/>
            <a:headEnd/>
            <a:tailEnd/>
          </a:ln>
        </p:spPr>
      </p:sp>
      <p:sp>
        <p:nvSpPr>
          <p:cNvPr id="340995"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dirty="0" smtClean="0">
                <a:latin typeface="Miller"/>
              </a:rPr>
              <a:t>Note for teachers</a:t>
            </a:r>
            <a:r>
              <a:rPr lang="en-GB" dirty="0" smtClean="0">
                <a:latin typeface="Miller"/>
              </a:rPr>
              <a:t>: It is worth emphasising these statistics and asking students to record for their research</a:t>
            </a:r>
          </a:p>
        </p:txBody>
      </p:sp>
      <p:sp>
        <p:nvSpPr>
          <p:cNvPr id="3409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D460A0B7-FEA8-414C-9A26-1D30BC65A3F1}" type="slidenum">
              <a:rPr lang="en-GB" smtClean="0"/>
              <a:pPr eaLnBrk="1" hangingPunct="1">
                <a:defRPr/>
              </a:pPr>
              <a:t>44</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2018" name="Slide Image Placeholder 1"/>
          <p:cNvSpPr>
            <a:spLocks noGrp="1" noRot="1" noChangeAspect="1" noTextEdit="1"/>
          </p:cNvSpPr>
          <p:nvPr>
            <p:ph type="sldImg"/>
          </p:nvPr>
        </p:nvSpPr>
        <p:spPr bwMode="auto">
          <a:noFill/>
          <a:ln>
            <a:solidFill>
              <a:srgbClr val="000000"/>
            </a:solidFill>
            <a:miter lim="800000"/>
            <a:headEnd/>
            <a:tailEnd/>
          </a:ln>
        </p:spPr>
      </p:sp>
      <p:sp>
        <p:nvSpPr>
          <p:cNvPr id="3420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dirty="0" smtClean="0">
                <a:latin typeface="Miller"/>
              </a:rPr>
              <a:t>Note to teachers: </a:t>
            </a:r>
            <a:r>
              <a:rPr lang="en-GB" dirty="0" smtClean="0">
                <a:latin typeface="Miller"/>
              </a:rPr>
              <a:t>This is a template slide which can guide the one for India.</a:t>
            </a:r>
          </a:p>
        </p:txBody>
      </p:sp>
      <p:sp>
        <p:nvSpPr>
          <p:cNvPr id="3420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6EA16386-E229-423B-AC7A-04E3E4077E07}" type="slidenum">
              <a:rPr lang="en-GB" smtClean="0"/>
              <a:pPr eaLnBrk="1" hangingPunct="1">
                <a:defRPr/>
              </a:pPr>
              <a:t>45</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Teacher resource slide</a:t>
            </a:r>
            <a:r>
              <a:rPr lang="en-GB" dirty="0" smtClean="0">
                <a:latin typeface="Miller"/>
              </a:rPr>
              <a:t>: Food availability and access do</a:t>
            </a:r>
            <a:r>
              <a:rPr lang="en-GB" baseline="0" dirty="0" smtClean="0">
                <a:latin typeface="Miller"/>
              </a:rPr>
              <a:t> not always mean a good diet</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47</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for teachers</a:t>
            </a:r>
            <a:r>
              <a:rPr lang="en-GB" dirty="0" smtClean="0">
                <a:latin typeface="Miller"/>
              </a:rPr>
              <a:t>: You will want to discuss trends shown in this slide with students.</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48</a:t>
            </a:fld>
            <a:endParaRPr lang="en-GB" dirty="0"/>
          </a:p>
        </p:txBody>
      </p:sp>
    </p:spTree>
    <p:extLst>
      <p:ext uri="{BB962C8B-B14F-4D97-AF65-F5344CB8AC3E}">
        <p14:creationId xmlns:p14="http://schemas.microsoft.com/office/powerpoint/2010/main" val="3421657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Note to</a:t>
            </a:r>
            <a:r>
              <a:rPr lang="en-GB" b="1" baseline="0" dirty="0" smtClean="0">
                <a:latin typeface="Miller"/>
              </a:rPr>
              <a:t> teachers</a:t>
            </a:r>
            <a:r>
              <a:rPr lang="en-GB" baseline="0" dirty="0" smtClean="0">
                <a:latin typeface="Miller"/>
              </a:rPr>
              <a:t>: Education, especially mother’s education, has an impact on well-being along with factors such as wealth, access to healthcare and family planning.</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49</a:t>
            </a:fld>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4066" name="Slide Image Placeholder 1"/>
          <p:cNvSpPr>
            <a:spLocks noGrp="1" noRot="1" noChangeAspect="1" noTextEdit="1"/>
          </p:cNvSpPr>
          <p:nvPr>
            <p:ph type="sldImg"/>
          </p:nvPr>
        </p:nvSpPr>
        <p:spPr bwMode="auto">
          <a:noFill/>
          <a:ln>
            <a:solidFill>
              <a:srgbClr val="000000"/>
            </a:solidFill>
            <a:miter lim="800000"/>
            <a:headEnd/>
            <a:tailEnd/>
          </a:ln>
        </p:spPr>
      </p:sp>
      <p:sp>
        <p:nvSpPr>
          <p:cNvPr id="34406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dirty="0" smtClean="0">
                <a:latin typeface="Miller"/>
              </a:rPr>
              <a:t>Note for teachers: </a:t>
            </a:r>
            <a:r>
              <a:rPr lang="en-GB" dirty="0" smtClean="0">
                <a:latin typeface="Miller"/>
              </a:rPr>
              <a:t>It will be worthwhile to unravel this quote as it highlights for students that addressing malnutrition is  complex and  needs global action. </a:t>
            </a:r>
          </a:p>
        </p:txBody>
      </p:sp>
      <p:sp>
        <p:nvSpPr>
          <p:cNvPr id="34406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656FF6DC-99C4-4F35-ADC1-3600BC6D03AD}" type="slidenum">
              <a:rPr lang="en-GB" smtClean="0"/>
              <a:pPr eaLnBrk="1" hangingPunct="1">
                <a:defRPr/>
              </a:pPr>
              <a:t>52</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5090" name="Slide Image Placeholder 1"/>
          <p:cNvSpPr>
            <a:spLocks noGrp="1" noRot="1" noChangeAspect="1" noTextEdit="1"/>
          </p:cNvSpPr>
          <p:nvPr>
            <p:ph type="sldImg"/>
          </p:nvPr>
        </p:nvSpPr>
        <p:spPr bwMode="auto">
          <a:noFill/>
          <a:ln>
            <a:solidFill>
              <a:srgbClr val="000000"/>
            </a:solidFill>
            <a:miter lim="800000"/>
            <a:headEnd/>
            <a:tailEnd/>
          </a:ln>
        </p:spPr>
      </p:sp>
      <p:sp>
        <p:nvSpPr>
          <p:cNvPr id="3450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dirty="0" smtClean="0">
                <a:latin typeface="Miller"/>
              </a:rPr>
              <a:t>Note to teachers: </a:t>
            </a:r>
            <a:r>
              <a:rPr lang="en-GB" dirty="0" smtClean="0">
                <a:latin typeface="Miller"/>
              </a:rPr>
              <a:t>Summary slide.</a:t>
            </a:r>
            <a:endParaRPr lang="en-GB" b="1" dirty="0" smtClean="0">
              <a:latin typeface="Miller"/>
            </a:endParaRPr>
          </a:p>
        </p:txBody>
      </p:sp>
      <p:sp>
        <p:nvSpPr>
          <p:cNvPr id="34509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56433C6E-3058-4F79-A226-3870EFBB811E}" type="slidenum">
              <a:rPr lang="en-GB" smtClean="0"/>
              <a:pPr eaLnBrk="1" hangingPunct="1">
                <a:defRPr/>
              </a:pPr>
              <a:t>53</a:t>
            </a:fld>
            <a:endParaRPr lang="en-GB"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6114" name="Slide Image Placeholder 1"/>
          <p:cNvSpPr>
            <a:spLocks noGrp="1" noRot="1" noChangeAspect="1" noTextEdit="1"/>
          </p:cNvSpPr>
          <p:nvPr>
            <p:ph type="sldImg"/>
          </p:nvPr>
        </p:nvSpPr>
        <p:spPr bwMode="auto">
          <a:noFill/>
          <a:ln>
            <a:solidFill>
              <a:srgbClr val="000000"/>
            </a:solidFill>
            <a:miter lim="800000"/>
            <a:headEnd/>
            <a:tailEnd/>
          </a:ln>
        </p:spPr>
      </p:sp>
      <p:sp>
        <p:nvSpPr>
          <p:cNvPr id="3461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to teachers</a:t>
            </a:r>
            <a:r>
              <a:rPr lang="en-GB" dirty="0" smtClean="0">
                <a:latin typeface="Miller"/>
              </a:rPr>
              <a:t>: There is a long-established belief that hunger is about not getting enough food, but it is about getting enough of the right foods at the right time.  The Nutrition video introduces the malnutrition cycle and window of opportunity, arguing for prevention on the grounds that it is far more cost-effective than treatment and that treatment cannot reverse life-long damages.  </a:t>
            </a:r>
          </a:p>
          <a:p>
            <a:pPr eaLnBrk="1" hangingPunct="1">
              <a:spcBef>
                <a:spcPct val="0"/>
              </a:spcBef>
            </a:pPr>
            <a:r>
              <a:rPr lang="en-GB" dirty="0" smtClean="0">
                <a:latin typeface="Miller"/>
              </a:rPr>
              <a:t>The slideshow lessons explains and has pictures about the basic concepts of nutrition in greater detail than the hunger FAQ on the previous slide.</a:t>
            </a:r>
          </a:p>
        </p:txBody>
      </p:sp>
      <p:sp>
        <p:nvSpPr>
          <p:cNvPr id="3461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6340F413-81ED-4357-A5B1-9EA418292623}" type="slidenum">
              <a:rPr lang="en-GB" smtClean="0"/>
              <a:pPr eaLnBrk="1" hangingPunct="1">
                <a:defRPr/>
              </a:pPr>
              <a:t>56</a:t>
            </a:fld>
            <a:endParaRPr lang="en-GB"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0"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57</a:t>
            </a:fld>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Note to teachers</a:t>
            </a:r>
            <a:r>
              <a:rPr lang="en-GB" dirty="0" smtClean="0">
                <a:latin typeface="Miller"/>
              </a:rPr>
              <a:t>: It may be worthwhile to distinguish between absolute numbers and percentage within populations.</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58</a:t>
            </a:fld>
            <a:endParaRPr lang="en-GB"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706" name="Slide Image Placeholder 1"/>
          <p:cNvSpPr>
            <a:spLocks noGrp="1" noRot="1" noChangeAspect="1" noTextEdit="1"/>
          </p:cNvSpPr>
          <p:nvPr>
            <p:ph type="sldImg"/>
          </p:nvPr>
        </p:nvSpPr>
        <p:spPr bwMode="auto">
          <a:noFill/>
          <a:ln>
            <a:solidFill>
              <a:srgbClr val="000000"/>
            </a:solidFill>
            <a:miter lim="800000"/>
            <a:headEnd/>
            <a:tailEnd/>
          </a:ln>
        </p:spPr>
      </p:sp>
      <p:sp>
        <p:nvSpPr>
          <p:cNvPr id="328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to teachers: </a:t>
            </a:r>
            <a:r>
              <a:rPr lang="en-GB" dirty="0" smtClean="0">
                <a:latin typeface="Miller"/>
              </a:rPr>
              <a:t>You may want to discuss with students the shape of this curve which shows the percentage of income spent on food by the richest and poorest. This graph could be very helpful for students to be able to sketch and explain in their report writing.  Engel’s law:</a:t>
            </a:r>
            <a:r>
              <a:rPr lang="en-GB" baseline="0" dirty="0" smtClean="0">
                <a:latin typeface="Miller"/>
              </a:rPr>
              <a:t> proportion of income spent on food decreases as income increases usually applies for countries that have sustained development.</a:t>
            </a:r>
            <a:endParaRPr lang="en-GB" dirty="0" smtClean="0">
              <a:latin typeface="Miller"/>
            </a:endParaRPr>
          </a:p>
        </p:txBody>
      </p:sp>
      <p:sp>
        <p:nvSpPr>
          <p:cNvPr id="3287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DEA93E65-6435-4DD6-B6F9-0225D0441B2F}" type="slidenum">
              <a:rPr lang="en-GB" smtClean="0"/>
              <a:pPr eaLnBrk="1" hangingPunct="1">
                <a:defRPr/>
              </a:pPr>
              <a:t>60</a:t>
            </a:fld>
            <a:endParaRPr lang="en-GB"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Slide Image Placeholder 1"/>
          <p:cNvSpPr>
            <a:spLocks noGrp="1" noRot="1" noChangeAspect="1" noTextEdit="1"/>
          </p:cNvSpPr>
          <p:nvPr>
            <p:ph type="sldImg"/>
          </p:nvPr>
        </p:nvSpPr>
        <p:spPr bwMode="auto">
          <a:noFill/>
          <a:ln>
            <a:solidFill>
              <a:srgbClr val="000000"/>
            </a:solidFill>
            <a:miter lim="800000"/>
            <a:headEnd/>
            <a:tailEnd/>
          </a:ln>
        </p:spPr>
      </p:sp>
      <p:sp>
        <p:nvSpPr>
          <p:cNvPr id="3481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a:t>
            </a:r>
            <a:r>
              <a:rPr lang="en-GB" dirty="0" smtClean="0">
                <a:latin typeface="Miller"/>
              </a:rPr>
              <a:t>: </a:t>
            </a:r>
            <a:r>
              <a:rPr lang="en-GB" altLang="en-US" dirty="0" smtClean="0">
                <a:latin typeface="Miller"/>
              </a:rPr>
              <a:t>“</a:t>
            </a:r>
            <a:r>
              <a:rPr lang="en-GB" dirty="0" smtClean="0">
                <a:latin typeface="Miller"/>
              </a:rPr>
              <a:t>The double burden of malnutrition refers to the dual burden of under- and over nutrition occurring simultaneously within a population. Historically, under nutrition has been associated with higher prevalence of infectious diseases; as populations move into epidemiologic and demographic transition, increases in overweight and obesity begin to appear, while under nutrition and infectious disease become past problems. Today, the burden of disease and malnutrition does not fit neatly into the classic stages of transition, but reflects a modified pattern referred to as the protracted-polarized model, where infectious and chronic diseases coexist over long periods of time (</a:t>
            </a:r>
            <a:r>
              <a:rPr lang="en-GB" dirty="0" err="1" smtClean="0">
                <a:latin typeface="Miller"/>
              </a:rPr>
              <a:t>Frenk</a:t>
            </a:r>
            <a:r>
              <a:rPr lang="en-GB" dirty="0" smtClean="0">
                <a:latin typeface="Miller"/>
              </a:rPr>
              <a:t> </a:t>
            </a:r>
            <a:r>
              <a:rPr lang="en-GB" i="1" dirty="0" smtClean="0">
                <a:latin typeface="Miller"/>
              </a:rPr>
              <a:t>et al.,</a:t>
            </a:r>
            <a:r>
              <a:rPr lang="en-GB" dirty="0" smtClean="0">
                <a:latin typeface="Miller"/>
              </a:rPr>
              <a:t> 1989 in Chopra, 2004a). Evidence of this has been documented in countries as diverse as China (Cook and </a:t>
            </a:r>
            <a:r>
              <a:rPr lang="en-GB" dirty="0" err="1" smtClean="0">
                <a:latin typeface="Miller"/>
              </a:rPr>
              <a:t>Dummer</a:t>
            </a:r>
            <a:r>
              <a:rPr lang="en-GB" dirty="0" smtClean="0">
                <a:latin typeface="Miller"/>
              </a:rPr>
              <a:t>, 2003) and South Africa (Chopra, 2004a).</a:t>
            </a:r>
            <a:r>
              <a:rPr lang="en-GB" altLang="en-US" dirty="0" smtClean="0">
                <a:latin typeface="Miller"/>
              </a:rPr>
              <a:t>”</a:t>
            </a:r>
            <a:endParaRPr lang="en-GB" dirty="0" smtClean="0">
              <a:latin typeface="Miller"/>
            </a:endParaRPr>
          </a:p>
          <a:p>
            <a:pPr eaLnBrk="1" hangingPunct="1">
              <a:spcBef>
                <a:spcPct val="0"/>
              </a:spcBef>
            </a:pPr>
            <a:r>
              <a:rPr lang="en-GB" dirty="0" smtClean="0">
                <a:latin typeface="Miller"/>
              </a:rPr>
              <a:t>Source: http://www.fao.org/docrep/009/a0442e/a0442e03.htm</a:t>
            </a:r>
          </a:p>
        </p:txBody>
      </p:sp>
      <p:sp>
        <p:nvSpPr>
          <p:cNvPr id="34816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CEADEA45-FE40-4A77-A79E-B9A1F0FD4B99}" type="slidenum">
              <a:rPr lang="en-GB" smtClean="0"/>
              <a:pPr eaLnBrk="1" hangingPunct="1">
                <a:defRPr/>
              </a:pPr>
              <a:t>61</a:t>
            </a:fld>
            <a:endParaRPr lang="en-GB"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9186" name="Slide Image Placeholder 1"/>
          <p:cNvSpPr>
            <a:spLocks noGrp="1" noRot="1" noChangeAspect="1" noTextEdit="1"/>
          </p:cNvSpPr>
          <p:nvPr>
            <p:ph type="sldImg"/>
          </p:nvPr>
        </p:nvSpPr>
        <p:spPr bwMode="auto">
          <a:noFill/>
          <a:ln>
            <a:solidFill>
              <a:srgbClr val="000000"/>
            </a:solidFill>
            <a:miter lim="800000"/>
            <a:headEnd/>
            <a:tailEnd/>
          </a:ln>
        </p:spPr>
      </p:sp>
      <p:sp>
        <p:nvSpPr>
          <p:cNvPr id="34918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dirty="0" smtClean="0">
                <a:latin typeface="Miller"/>
              </a:rPr>
              <a:t>Note for teachers: </a:t>
            </a:r>
            <a:r>
              <a:rPr lang="en-GB" dirty="0" smtClean="0">
                <a:latin typeface="Miller"/>
              </a:rPr>
              <a:t>You may want to emphasise the conclusions draw in the Ted talk  and discuss with students the evidence base and validity of these conclusions to model for students how to approach developing conclusions in their reports. This is an aspect, which according to the Examiners Reports needs further  practise.</a:t>
            </a:r>
            <a:r>
              <a:rPr lang="en-GB" baseline="0" dirty="0" smtClean="0">
                <a:latin typeface="Miller"/>
              </a:rPr>
              <a:t> </a:t>
            </a:r>
          </a:p>
          <a:p>
            <a:pPr eaLnBrk="1" hangingPunct="1"/>
            <a:r>
              <a:rPr lang="en-GB" dirty="0" smtClean="0">
                <a:latin typeface="Miller"/>
              </a:rPr>
              <a:t>You may want to remind students of AS work on the factors that accelerate globalisation and now consider how these factors play out in agri-business.</a:t>
            </a:r>
            <a:r>
              <a:rPr lang="en-GB" baseline="0" dirty="0" smtClean="0">
                <a:latin typeface="Miller"/>
              </a:rPr>
              <a:t>  </a:t>
            </a:r>
            <a:r>
              <a:rPr lang="en-GB" dirty="0" smtClean="0">
                <a:latin typeface="Miller"/>
              </a:rPr>
              <a:t>Globalisation means individuals</a:t>
            </a:r>
            <a:r>
              <a:rPr lang="en-GB" baseline="0" dirty="0" smtClean="0">
                <a:latin typeface="Miller"/>
              </a:rPr>
              <a:t> can earn and consume more, but also growing inequality.  </a:t>
            </a:r>
            <a:endParaRPr lang="en-GB" dirty="0" smtClean="0">
              <a:latin typeface="Miller"/>
            </a:endParaRPr>
          </a:p>
        </p:txBody>
      </p:sp>
      <p:sp>
        <p:nvSpPr>
          <p:cNvPr id="34918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046DD071-651E-475E-BC4F-EEDA08F9FE39}" type="slidenum">
              <a:rPr lang="en-GB" smtClean="0"/>
              <a:pPr eaLnBrk="1" hangingPunct="1">
                <a:defRPr/>
              </a:pPr>
              <a:t>62</a:t>
            </a:fld>
            <a:endParaRPr lang="en-GB" smtClean="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0210" name="Slide Image Placeholder 1"/>
          <p:cNvSpPr>
            <a:spLocks noGrp="1" noRot="1" noChangeAspect="1" noTextEdit="1"/>
          </p:cNvSpPr>
          <p:nvPr>
            <p:ph type="sldImg"/>
          </p:nvPr>
        </p:nvSpPr>
        <p:spPr bwMode="auto">
          <a:noFill/>
          <a:ln>
            <a:solidFill>
              <a:srgbClr val="000000"/>
            </a:solidFill>
            <a:miter lim="800000"/>
            <a:headEnd/>
            <a:tailEnd/>
          </a:ln>
        </p:spPr>
      </p:sp>
      <p:sp>
        <p:nvSpPr>
          <p:cNvPr id="3502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dirty="0" smtClean="0">
                <a:latin typeface="Miller"/>
              </a:rPr>
              <a:t>Note for teachers: </a:t>
            </a:r>
            <a:r>
              <a:rPr lang="en-GB" dirty="0" smtClean="0">
                <a:latin typeface="Miller"/>
              </a:rPr>
              <a:t>It may also be helpful if students prepare a list of countries with the  most obesity and least obesity. Encourage students to memorise the top and bottom three countries.</a:t>
            </a:r>
          </a:p>
        </p:txBody>
      </p:sp>
      <p:sp>
        <p:nvSpPr>
          <p:cNvPr id="35021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F2FE889C-8FD0-4888-91D1-7F8B089E142A}" type="slidenum">
              <a:rPr lang="en-GB" smtClean="0"/>
              <a:pPr eaLnBrk="1" hangingPunct="1">
                <a:defRPr/>
              </a:pPr>
              <a:t>64</a:t>
            </a:fld>
            <a:endParaRPr lang="en-GB"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latin typeface="Miller"/>
              </a:rPr>
              <a:t>Note to teachers: </a:t>
            </a:r>
            <a:r>
              <a:rPr lang="en-GB" dirty="0" smtClean="0">
                <a:latin typeface="Miller"/>
              </a:rPr>
              <a:t>You may need to explain or remind students what quintiles are.</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65</a:t>
            </a:fld>
            <a:endParaRPr lang="en-GB" dirty="0"/>
          </a:p>
        </p:txBody>
      </p:sp>
    </p:spTree>
    <p:extLst>
      <p:ext uri="{BB962C8B-B14F-4D97-AF65-F5344CB8AC3E}">
        <p14:creationId xmlns:p14="http://schemas.microsoft.com/office/powerpoint/2010/main" val="157783896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1234" name="Slide Image Placeholder 1"/>
          <p:cNvSpPr>
            <a:spLocks noGrp="1" noRot="1" noChangeAspect="1" noTextEdit="1"/>
          </p:cNvSpPr>
          <p:nvPr>
            <p:ph type="sldImg"/>
          </p:nvPr>
        </p:nvSpPr>
        <p:spPr bwMode="auto">
          <a:noFill/>
          <a:ln>
            <a:solidFill>
              <a:srgbClr val="000000"/>
            </a:solidFill>
            <a:miter lim="800000"/>
            <a:headEnd/>
            <a:tailEnd/>
          </a:ln>
        </p:spPr>
      </p:sp>
      <p:sp>
        <p:nvSpPr>
          <p:cNvPr id="3512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r>
              <a:rPr lang="en-GB" dirty="0" smtClean="0">
                <a:latin typeface="Miller"/>
              </a:rPr>
              <a:t>This is a useful summary slide  of the physical factors contributing to obesity.</a:t>
            </a:r>
          </a:p>
        </p:txBody>
      </p:sp>
      <p:sp>
        <p:nvSpPr>
          <p:cNvPr id="35123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1D9DC065-BA04-4269-8DD6-7AB08C18E886}" type="slidenum">
              <a:rPr lang="en-GB" smtClean="0"/>
              <a:pPr eaLnBrk="1" hangingPunct="1">
                <a:defRPr/>
              </a:pPr>
              <a:t>66</a:t>
            </a:fld>
            <a:endParaRPr lang="en-GB"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Slide Image Placeholder 1"/>
          <p:cNvSpPr>
            <a:spLocks noGrp="1" noRot="1" noChangeAspect="1" noTextEdit="1"/>
          </p:cNvSpPr>
          <p:nvPr>
            <p:ph type="sldImg"/>
          </p:nvPr>
        </p:nvSpPr>
        <p:spPr bwMode="auto">
          <a:noFill/>
          <a:ln>
            <a:solidFill>
              <a:srgbClr val="000000"/>
            </a:solidFill>
            <a:miter lim="800000"/>
            <a:headEnd/>
            <a:tailEnd/>
          </a:ln>
        </p:spPr>
      </p:sp>
      <p:sp>
        <p:nvSpPr>
          <p:cNvPr id="3522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latin typeface="Miller"/>
            </a:endParaRPr>
          </a:p>
        </p:txBody>
      </p:sp>
      <p:sp>
        <p:nvSpPr>
          <p:cNvPr id="35226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22639DC2-7289-4D8D-A18F-A91C6C94A5FB}" type="slidenum">
              <a:rPr lang="en-GB" smtClean="0"/>
              <a:pPr eaLnBrk="1" hangingPunct="1">
                <a:defRPr/>
              </a:pPr>
              <a:t>70</a:t>
            </a:fld>
            <a:endParaRPr lang="en-GB"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Slide Image Placeholder 1"/>
          <p:cNvSpPr>
            <a:spLocks noGrp="1" noRot="1" noChangeAspect="1" noTextEdit="1"/>
          </p:cNvSpPr>
          <p:nvPr>
            <p:ph type="sldImg"/>
          </p:nvPr>
        </p:nvSpPr>
        <p:spPr bwMode="auto">
          <a:noFill/>
          <a:ln>
            <a:solidFill>
              <a:srgbClr val="000000"/>
            </a:solidFill>
            <a:miter lim="800000"/>
            <a:headEnd/>
            <a:tailEnd/>
          </a:ln>
        </p:spPr>
      </p:sp>
      <p:sp>
        <p:nvSpPr>
          <p:cNvPr id="3532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 </a:t>
            </a:r>
          </a:p>
          <a:p>
            <a:pPr eaLnBrk="1" hangingPunct="1">
              <a:spcBef>
                <a:spcPct val="0"/>
              </a:spcBef>
            </a:pPr>
            <a:r>
              <a:rPr lang="en-GB" dirty="0" smtClean="0">
                <a:latin typeface="Miller"/>
              </a:rPr>
              <a:t>It is important that students appreciate the rate of increase of overweight children in England and understand some of the factors which have led to this increase.</a:t>
            </a:r>
          </a:p>
          <a:p>
            <a:pPr marL="0" marR="0" indent="0" algn="l" defTabSz="914400" rtl="0" eaLnBrk="1" fontAlgn="base" latinLnBrk="0" hangingPunct="1">
              <a:lnSpc>
                <a:spcPct val="100000"/>
              </a:lnSpc>
              <a:spcBef>
                <a:spcPct val="0"/>
              </a:spcBef>
              <a:spcAft>
                <a:spcPct val="0"/>
              </a:spcAft>
              <a:buClrTx/>
              <a:buSzTx/>
              <a:buFontTx/>
              <a:buNone/>
              <a:tabLst/>
              <a:defRPr/>
            </a:pPr>
            <a:r>
              <a:rPr lang="en-GB" b="1" dirty="0" smtClean="0">
                <a:latin typeface="Miller"/>
              </a:rPr>
              <a:t>Teacher resource slide</a:t>
            </a:r>
            <a:r>
              <a:rPr lang="en-GB" b="0" dirty="0" smtClean="0">
                <a:latin typeface="Miller"/>
              </a:rPr>
              <a:t>: Child obesity on the rise</a:t>
            </a:r>
          </a:p>
          <a:p>
            <a:pPr eaLnBrk="1" hangingPunct="1">
              <a:spcBef>
                <a:spcPct val="0"/>
              </a:spcBef>
            </a:pPr>
            <a:endParaRPr lang="en-GB" dirty="0" smtClean="0">
              <a:latin typeface="Miller"/>
            </a:endParaRPr>
          </a:p>
        </p:txBody>
      </p:sp>
      <p:sp>
        <p:nvSpPr>
          <p:cNvPr id="35328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EE2EBB26-78A2-4619-806E-DF8DBD5DC74D}" type="slidenum">
              <a:rPr lang="en-GB" smtClean="0"/>
              <a:pPr eaLnBrk="1" hangingPunct="1">
                <a:defRPr/>
              </a:pPr>
              <a:t>72</a:t>
            </a:fld>
            <a:endParaRPr lang="en-GB"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Slide Image Placeholder 1"/>
          <p:cNvSpPr>
            <a:spLocks noGrp="1" noRot="1" noChangeAspect="1" noTextEdit="1"/>
          </p:cNvSpPr>
          <p:nvPr>
            <p:ph type="sldImg"/>
          </p:nvPr>
        </p:nvSpPr>
        <p:spPr bwMode="auto">
          <a:noFill/>
          <a:ln>
            <a:solidFill>
              <a:srgbClr val="000000"/>
            </a:solidFill>
            <a:miter lim="800000"/>
            <a:headEnd/>
            <a:tailEnd/>
          </a:ln>
        </p:spPr>
      </p:sp>
      <p:sp>
        <p:nvSpPr>
          <p:cNvPr id="3543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a:t>
            </a:r>
            <a:r>
              <a:rPr lang="en-GB" dirty="0" smtClean="0">
                <a:latin typeface="Miller"/>
              </a:rPr>
              <a:t>: You may want to discuss this paradox with students and the implications of obesity shifting disproportionately to the poor.  The demographic transition is significant as richer societies have lower reproduction – so economic development and innovations increasing food supply – go against Thomas Malthus’ prediction of disaster of human populations outstripping food supply.</a:t>
            </a:r>
          </a:p>
        </p:txBody>
      </p:sp>
      <p:sp>
        <p:nvSpPr>
          <p:cNvPr id="3543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736B5A7D-5F0E-4D96-99DB-5869B4C230D4}" type="slidenum">
              <a:rPr lang="en-GB" smtClean="0"/>
              <a:pPr eaLnBrk="1" hangingPunct="1">
                <a:defRPr/>
              </a:pPr>
              <a:t>73</a:t>
            </a:fld>
            <a:endParaRPr lang="en-GB"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7378" name="Slide Image Placeholder 1"/>
          <p:cNvSpPr>
            <a:spLocks noGrp="1" noRot="1" noChangeAspect="1" noTextEdit="1"/>
          </p:cNvSpPr>
          <p:nvPr>
            <p:ph type="sldImg"/>
          </p:nvPr>
        </p:nvSpPr>
        <p:spPr bwMode="auto">
          <a:noFill/>
          <a:ln>
            <a:solidFill>
              <a:srgbClr val="000000"/>
            </a:solidFill>
            <a:miter lim="800000"/>
            <a:headEnd/>
            <a:tailEnd/>
          </a:ln>
        </p:spPr>
      </p:sp>
      <p:sp>
        <p:nvSpPr>
          <p:cNvPr id="35737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dirty="0" smtClean="0">
                <a:latin typeface="Miller"/>
              </a:rPr>
              <a:t>Note for teachers:  </a:t>
            </a:r>
            <a:r>
              <a:rPr lang="en-GB" dirty="0" smtClean="0">
                <a:latin typeface="Miller"/>
              </a:rPr>
              <a:t>Discuss with your students what this map and key shows. Does it support or refute the statement from The Economist</a:t>
            </a:r>
          </a:p>
        </p:txBody>
      </p:sp>
      <p:sp>
        <p:nvSpPr>
          <p:cNvPr id="3573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8C9B8B2E-36F2-4A47-967C-2E73E46E9A51}" type="slidenum">
              <a:rPr lang="en-GB" smtClean="0"/>
              <a:pPr eaLnBrk="1" hangingPunct="1">
                <a:defRPr/>
              </a:pPr>
              <a:t>74</a:t>
            </a:fld>
            <a:endParaRPr lang="en-GB"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Slide Image Placeholder 1"/>
          <p:cNvSpPr>
            <a:spLocks noGrp="1" noRot="1" noChangeAspect="1" noTextEdit="1"/>
          </p:cNvSpPr>
          <p:nvPr>
            <p:ph type="sldImg"/>
          </p:nvPr>
        </p:nvSpPr>
        <p:spPr bwMode="auto">
          <a:noFill/>
          <a:ln>
            <a:solidFill>
              <a:srgbClr val="000000"/>
            </a:solidFill>
            <a:miter lim="800000"/>
            <a:headEnd/>
            <a:tailEnd/>
          </a:ln>
        </p:spPr>
      </p:sp>
      <p:sp>
        <p:nvSpPr>
          <p:cNvPr id="3553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to teachers:</a:t>
            </a:r>
            <a:endParaRPr lang="en-GB" dirty="0" smtClean="0">
              <a:latin typeface="Miller"/>
            </a:endParaRPr>
          </a:p>
          <a:p>
            <a:pPr eaLnBrk="1" hangingPunct="1">
              <a:spcBef>
                <a:spcPct val="0"/>
              </a:spcBef>
            </a:pPr>
            <a:r>
              <a:rPr lang="en-GB" altLang="en-US" dirty="0" smtClean="0">
                <a:latin typeface="Miller"/>
              </a:rPr>
              <a:t>“</a:t>
            </a:r>
            <a:r>
              <a:rPr lang="en-GB" altLang="ja-JP" b="1" dirty="0" smtClean="0">
                <a:latin typeface="Miller"/>
              </a:rPr>
              <a:t>Characteristics of the nutrition transition </a:t>
            </a:r>
          </a:p>
          <a:p>
            <a:pPr eaLnBrk="1" hangingPunct="1">
              <a:spcBef>
                <a:spcPct val="0"/>
              </a:spcBef>
            </a:pPr>
            <a:r>
              <a:rPr lang="en-GB" dirty="0" smtClean="0">
                <a:latin typeface="Miller"/>
              </a:rPr>
              <a:t>The nutrition transition refers to changes in the composition of the diet, usually accompanied by changes in physical activity levels. Popkin (2003) has characterised the nutrition transition into three stages: receding famine, degenerative disease, and behavioural change. In the first stage, diets are primarily derived from plant-based food sources, tend to be monotonous and are based more on home food production that requires </a:t>
            </a:r>
          </a:p>
          <a:p>
            <a:pPr eaLnBrk="1" hangingPunct="1">
              <a:spcBef>
                <a:spcPct val="0"/>
              </a:spcBef>
            </a:pPr>
            <a:r>
              <a:rPr lang="en-GB" dirty="0" smtClean="0">
                <a:latin typeface="Miller"/>
              </a:rPr>
              <a:t>high levels of physical activity related to planting, harvesting and processing. The second stage encompasses dietary changes that generally include more animal source foods, higher intakes of fat – both vegetable oils and saturated fat from animal products – increased use </a:t>
            </a:r>
          </a:p>
          <a:p>
            <a:pPr eaLnBrk="1" hangingPunct="1">
              <a:spcBef>
                <a:spcPct val="0"/>
              </a:spcBef>
            </a:pPr>
            <a:r>
              <a:rPr lang="en-GB" dirty="0" smtClean="0">
                <a:latin typeface="Miller"/>
              </a:rPr>
              <a:t>of sugar and other sweeteners, and higher reliance on food produced and processed outside the home or immediate community. Mandatory physical activity to produce food and procure water and fuel wood, including agriculture-based labour and household labour, is often also reduced. The final stage involves a shift to a diet with less saturated fat and decreasing reliance on processed foods. Typically, this stage encompasses increased intakes of whole grains, fruits and vegetables and decreased consumption of saturated fat, with a preference for animal source foods with lower saturated fat content (fish and poultry). Intensive physical labour related to agricultural production is not reintroduced, </a:t>
            </a:r>
          </a:p>
          <a:p>
            <a:pPr eaLnBrk="1" hangingPunct="1">
              <a:spcBef>
                <a:spcPct val="0"/>
              </a:spcBef>
            </a:pPr>
            <a:r>
              <a:rPr lang="en-GB" dirty="0" smtClean="0">
                <a:latin typeface="Miller"/>
              </a:rPr>
              <a:t>but non-obligatory physical activity is increased. </a:t>
            </a:r>
          </a:p>
          <a:p>
            <a:pPr eaLnBrk="1" hangingPunct="1">
              <a:spcBef>
                <a:spcPct val="0"/>
              </a:spcBef>
            </a:pPr>
            <a:endParaRPr lang="en-GB" dirty="0" smtClean="0">
              <a:latin typeface="Miller"/>
            </a:endParaRPr>
          </a:p>
          <a:p>
            <a:pPr eaLnBrk="1" hangingPunct="1">
              <a:spcBef>
                <a:spcPct val="0"/>
              </a:spcBef>
            </a:pPr>
            <a:r>
              <a:rPr lang="en-GB" dirty="0" smtClean="0">
                <a:latin typeface="Miller"/>
              </a:rPr>
              <a:t>In which populations is the nutrition transition occurring? </a:t>
            </a:r>
          </a:p>
          <a:p>
            <a:pPr eaLnBrk="1" hangingPunct="1">
              <a:spcBef>
                <a:spcPct val="0"/>
              </a:spcBef>
            </a:pPr>
            <a:r>
              <a:rPr lang="en-GB" dirty="0" smtClean="0">
                <a:latin typeface="Miller"/>
              </a:rPr>
              <a:t>The diets of most of the world</a:t>
            </a:r>
            <a:r>
              <a:rPr lang="en-GB" altLang="en-US" dirty="0" smtClean="0">
                <a:latin typeface="Miller"/>
              </a:rPr>
              <a:t>’</a:t>
            </a:r>
            <a:r>
              <a:rPr lang="en-GB" dirty="0" smtClean="0">
                <a:latin typeface="Miller"/>
              </a:rPr>
              <a:t>s population lie somewhere between the first and second stages of nutrition transition, while subsections of populations in North America and northern and southern Europe may be moving into the third stage. </a:t>
            </a:r>
            <a:r>
              <a:rPr lang="en-GB" altLang="en-US" dirty="0" smtClean="0">
                <a:latin typeface="Miller"/>
              </a:rPr>
              <a:t>“</a:t>
            </a:r>
            <a:r>
              <a:rPr lang="en-GB" dirty="0" smtClean="0">
                <a:latin typeface="Miller"/>
              </a:rPr>
              <a:t>ftp://ftp.fao.org/docrep/fao/009/a0442e/a0442e00.pdf</a:t>
            </a:r>
          </a:p>
          <a:p>
            <a:pPr eaLnBrk="1" hangingPunct="1">
              <a:spcBef>
                <a:spcPct val="0"/>
              </a:spcBef>
            </a:pPr>
            <a:endParaRPr lang="en-GB" dirty="0" smtClean="0">
              <a:latin typeface="Miller"/>
            </a:endParaRPr>
          </a:p>
        </p:txBody>
      </p:sp>
      <p:sp>
        <p:nvSpPr>
          <p:cNvPr id="3553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46B604BC-D16E-4937-A6E4-D147A3C490FB}" type="slidenum">
              <a:rPr lang="en-GB" smtClean="0"/>
              <a:pPr eaLnBrk="1" hangingPunct="1">
                <a:defRPr/>
              </a:pPr>
              <a:t>75</a:t>
            </a:fld>
            <a:endParaRPr lang="en-GB"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6354" name="Slide Image Placeholder 1"/>
          <p:cNvSpPr>
            <a:spLocks noGrp="1" noRot="1" noChangeAspect="1" noTextEdit="1"/>
          </p:cNvSpPr>
          <p:nvPr>
            <p:ph type="sldImg"/>
          </p:nvPr>
        </p:nvSpPr>
        <p:spPr bwMode="auto">
          <a:noFill/>
          <a:ln>
            <a:solidFill>
              <a:srgbClr val="000000"/>
            </a:solidFill>
            <a:miter lim="800000"/>
            <a:headEnd/>
            <a:tailEnd/>
          </a:ln>
        </p:spPr>
      </p:sp>
      <p:sp>
        <p:nvSpPr>
          <p:cNvPr id="3563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for teachers</a:t>
            </a:r>
            <a:r>
              <a:rPr lang="en-GB" dirty="0" smtClean="0">
                <a:latin typeface="Miller"/>
              </a:rPr>
              <a:t>: You may want to unravel and discuss this slide thoroughly with your students. You may want to ask students to write a paragraph on each of these pictures and to also write a conclusion for each picture.</a:t>
            </a:r>
          </a:p>
        </p:txBody>
      </p:sp>
      <p:sp>
        <p:nvSpPr>
          <p:cNvPr id="3563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0D249D88-04E0-468E-86F1-5FEEC96C663C}" type="slidenum">
              <a:rPr lang="en-GB" smtClean="0"/>
              <a:pPr eaLnBrk="1" hangingPunct="1">
                <a:defRPr/>
              </a:pPr>
              <a:t>76</a:t>
            </a:fld>
            <a:endParaRPr lang="en-GB"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smtClean="0">
                <a:latin typeface="Miller"/>
              </a:rPr>
              <a:t>Teacher resource slide</a:t>
            </a:r>
            <a:r>
              <a:rPr lang="en-GB" dirty="0" smtClean="0">
                <a:latin typeface="Miller"/>
              </a:rPr>
              <a:t>:</a:t>
            </a:r>
            <a:r>
              <a:rPr lang="en-GB" baseline="0" dirty="0" smtClean="0">
                <a:latin typeface="Miller"/>
              </a:rPr>
              <a:t> Converging diets AND Rising food consumption</a:t>
            </a:r>
            <a:endParaRPr lang="en-GB" dirty="0">
              <a:latin typeface="Miller"/>
            </a:endParaRPr>
          </a:p>
        </p:txBody>
      </p:sp>
      <p:sp>
        <p:nvSpPr>
          <p:cNvPr id="4" name="Slide Number Placeholder 3"/>
          <p:cNvSpPr>
            <a:spLocks noGrp="1"/>
          </p:cNvSpPr>
          <p:nvPr>
            <p:ph type="sldNum" sz="quarter" idx="10"/>
          </p:nvPr>
        </p:nvSpPr>
        <p:spPr/>
        <p:txBody>
          <a:bodyPr/>
          <a:lstStyle/>
          <a:p>
            <a:pPr>
              <a:defRPr/>
            </a:pPr>
            <a:fld id="{57256CCB-8FDF-4B6F-84B4-DD0C4AACB6EE}" type="slidenum">
              <a:rPr lang="en-GB" smtClean="0"/>
              <a:pPr>
                <a:defRPr/>
              </a:pPr>
              <a:t>77</a:t>
            </a:fld>
            <a:endParaRPr lang="en-GB" dirty="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02" name="Slide Image Placeholder 1"/>
          <p:cNvSpPr>
            <a:spLocks noGrp="1" noRot="1" noChangeAspect="1" noTextEdit="1"/>
          </p:cNvSpPr>
          <p:nvPr>
            <p:ph type="sldImg"/>
          </p:nvPr>
        </p:nvSpPr>
        <p:spPr bwMode="auto">
          <a:noFill/>
          <a:ln>
            <a:solidFill>
              <a:srgbClr val="000000"/>
            </a:solidFill>
            <a:miter lim="800000"/>
            <a:headEnd/>
            <a:tailEnd/>
          </a:ln>
        </p:spPr>
      </p:sp>
      <p:sp>
        <p:nvSpPr>
          <p:cNvPr id="3584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latin typeface="Miller"/>
              </a:rPr>
              <a:t>Note to teachers: </a:t>
            </a:r>
            <a:r>
              <a:rPr lang="en-GB" dirty="0" smtClean="0">
                <a:latin typeface="Miller"/>
              </a:rPr>
              <a:t>This  could be another practise opportunity for students.  You may want to draw upon the Examiners Report on the Reports developed in the last four or five years, emphasizing to the students what the Examiner expects to see from very good candidates and providing model plans, introductions and methodology BEFORE the students attempt to produce their own in this practise.</a:t>
            </a:r>
            <a:endParaRPr lang="en-GB" b="1" dirty="0" smtClean="0"/>
          </a:p>
        </p:txBody>
      </p:sp>
      <p:sp>
        <p:nvSpPr>
          <p:cNvPr id="35840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D5618956-B7FD-462E-A704-A77DBEED1C21}" type="slidenum">
              <a:rPr lang="en-GB" smtClean="0"/>
              <a:pPr eaLnBrk="1" hangingPunct="1">
                <a:defRPr/>
              </a:pPr>
              <a:t>79</a:t>
            </a:fld>
            <a:endParaRPr lang="en-GB"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850" name="Slide Image Placeholder 1"/>
          <p:cNvSpPr>
            <a:spLocks noGrp="1" noRot="1" noChangeAspect="1" noTextEdit="1"/>
          </p:cNvSpPr>
          <p:nvPr>
            <p:ph type="sldImg"/>
          </p:nvPr>
        </p:nvSpPr>
        <p:spPr bwMode="auto">
          <a:noFill/>
          <a:ln>
            <a:solidFill>
              <a:srgbClr val="000000"/>
            </a:solidFill>
            <a:miter lim="800000"/>
            <a:headEnd/>
            <a:tailEnd/>
          </a:ln>
        </p:spPr>
      </p:sp>
      <p:sp>
        <p:nvSpPr>
          <p:cNvPr id="33485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348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89BE063B-A263-4A02-86B7-44162A86A4E6}" type="slidenum">
              <a:rPr lang="en-GB" smtClean="0"/>
              <a:pPr eaLnBrk="1" hangingPunct="1">
                <a:defRPr/>
              </a:pPr>
              <a:t>82</a:t>
            </a:fld>
            <a:endParaRPr lang="en-GB"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7138" name="Slide Image Placeholder 1"/>
          <p:cNvSpPr>
            <a:spLocks noGrp="1" noRot="1" noChangeAspect="1" noTextEdit="1"/>
          </p:cNvSpPr>
          <p:nvPr>
            <p:ph type="sldImg"/>
          </p:nvPr>
        </p:nvSpPr>
        <p:spPr bwMode="auto">
          <a:noFill/>
          <a:ln>
            <a:solidFill>
              <a:srgbClr val="000000"/>
            </a:solidFill>
            <a:miter lim="800000"/>
            <a:headEnd/>
            <a:tailEnd/>
          </a:ln>
        </p:spPr>
      </p:sp>
      <p:sp>
        <p:nvSpPr>
          <p:cNvPr id="34713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b="1" dirty="0" smtClean="0">
                <a:latin typeface="Miller"/>
              </a:rPr>
              <a:t>Note for teachers</a:t>
            </a:r>
            <a:r>
              <a:rPr lang="en-GB" dirty="0" smtClean="0">
                <a:latin typeface="Miller"/>
              </a:rPr>
              <a:t>: It may be worthwhile reflecting on the UK access and availability to good food and to consider with students if this does lead to balanced good nutrition.</a:t>
            </a:r>
          </a:p>
        </p:txBody>
      </p:sp>
      <p:sp>
        <p:nvSpPr>
          <p:cNvPr id="3471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defRPr/>
            </a:pPr>
            <a:fld id="{D8F8B6FD-FFC2-46D4-9CD8-47E58A1B8535}" type="slidenum">
              <a:rPr lang="en-GB" smtClean="0"/>
              <a:pPr eaLnBrk="1" hangingPunct="1">
                <a:defRPr/>
              </a:pPr>
              <a:t>83</a:t>
            </a:fld>
            <a:endParaRPr lang="en-GB"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Header Placeholder 3"/>
          <p:cNvSpPr>
            <a:spLocks noGrp="1"/>
          </p:cNvSpPr>
          <p:nvPr>
            <p:ph type="hdr" sz="quarter" idx="10"/>
          </p:nvPr>
        </p:nvSpPr>
        <p:spPr/>
        <p:txBody>
          <a:bodyPr/>
          <a:lstStyle/>
          <a:p>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2" descr="J:\Office\Forms, Templates, Logo\Logos\NEW Dual Logos 2011\JPG\MSF_dual_English_RGB.jpg"/>
          <p:cNvPicPr>
            <a:picLocks noChangeAspect="1" noChangeArrowheads="1"/>
          </p:cNvPicPr>
          <p:nvPr userDrawn="1"/>
        </p:nvPicPr>
        <p:blipFill>
          <a:blip r:embed="rId2" cstate="print"/>
          <a:srcRect/>
          <a:stretch>
            <a:fillRect/>
          </a:stretch>
        </p:blipFill>
        <p:spPr bwMode="auto">
          <a:xfrm>
            <a:off x="395288" y="260350"/>
            <a:ext cx="1833562" cy="663575"/>
          </a:xfrm>
          <a:prstGeom prst="rect">
            <a:avLst/>
          </a:prstGeom>
          <a:noFill/>
          <a:ln w="9525">
            <a:noFill/>
            <a:miter lim="800000"/>
            <a:headEnd/>
            <a:tailEnd/>
          </a:ln>
        </p:spPr>
      </p:pic>
      <p:sp>
        <p:nvSpPr>
          <p:cNvPr id="2" name="Title 1"/>
          <p:cNvSpPr>
            <a:spLocks noGrp="1"/>
          </p:cNvSpPr>
          <p:nvPr>
            <p:ph type="ctrTitle"/>
          </p:nvPr>
        </p:nvSpPr>
        <p:spPr>
          <a:xfrm>
            <a:off x="685800" y="2130425"/>
            <a:ext cx="7772400" cy="1470025"/>
          </a:xfrm>
        </p:spPr>
        <p:txBody>
          <a:bodyPr/>
          <a:lstStyle>
            <a:lvl1pPr>
              <a:defRPr baseline="0"/>
            </a:lvl1pPr>
          </a:lstStyle>
          <a:p>
            <a:r>
              <a:rPr lang="en-GB" smtClean="0"/>
              <a:t>Click to edit Master title style</a:t>
            </a:r>
            <a:endParaRPr lang="en-GB"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baseline="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smtClean="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2" descr="J:\Office\Forms, Templates, Logo\Logos\NEW Dual Logos 2011\JPG\MSF_dual_English_RGB.jpg"/>
          <p:cNvPicPr>
            <a:picLocks noChangeAspect="1" noChangeArrowheads="1"/>
          </p:cNvPicPr>
          <p:nvPr userDrawn="1"/>
        </p:nvPicPr>
        <p:blipFill>
          <a:blip r:embed="rId2" cstate="print"/>
          <a:srcRect/>
          <a:stretch>
            <a:fillRect/>
          </a:stretch>
        </p:blipFill>
        <p:spPr bwMode="auto">
          <a:xfrm>
            <a:off x="395288" y="260350"/>
            <a:ext cx="1833562" cy="663575"/>
          </a:xfrm>
          <a:prstGeom prst="rect">
            <a:avLst/>
          </a:prstGeom>
          <a:noFill/>
          <a:ln w="9525">
            <a:noFill/>
            <a:miter lim="800000"/>
            <a:headEnd/>
            <a:tailEnd/>
          </a:ln>
        </p:spPr>
      </p:pic>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normAutofit/>
          </a:bodyPr>
          <a:lstStyle>
            <a:lvl1pPr marL="0" indent="0">
              <a:buNone/>
              <a:defRPr sz="2400" b="1">
                <a:solidFill>
                  <a:srgbClr val="FF0000"/>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dirty="0"/>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6"/>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3"/>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smtClean="0"/>
              <a:t>Click to edit Master title style</a:t>
            </a:r>
            <a:endParaRPr lang="en-GB"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Slide Number Placeholder 6"/>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dirty="0" smtClean="0"/>
              <a:t>Click to edit Master title style</a:t>
            </a:r>
            <a:endParaRPr lang="en-GB" dirty="0"/>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Slide Number Placeholder 6"/>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29C998E2-E723-4178-A1D9-AB7B928C247C}"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E5FA7B4A-A5AE-4F61-9569-B11475ED8A3A}"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normAutofit/>
          </a:bodyPr>
          <a:lstStyle>
            <a:lvl1pPr>
              <a:defRPr sz="4400"/>
            </a:lvl1pPr>
          </a:lstStyle>
          <a:p>
            <a:r>
              <a:rPr lang="en-US" dirty="0" smtClean="0"/>
              <a:t>Click to edit Master title style</a:t>
            </a:r>
            <a:endParaRPr lang="en-GB" dirty="0"/>
          </a:p>
        </p:txBody>
      </p:sp>
      <p:sp>
        <p:nvSpPr>
          <p:cNvPr id="3" name="Subtitle 2"/>
          <p:cNvSpPr>
            <a:spLocks noGrp="1"/>
          </p:cNvSpPr>
          <p:nvPr>
            <p:ph type="subTitle" idx="1"/>
          </p:nvPr>
        </p:nvSpPr>
        <p:spPr>
          <a:xfrm>
            <a:off x="1371600" y="3886200"/>
            <a:ext cx="6400800" cy="1752600"/>
          </a:xfrm>
        </p:spPr>
        <p:txBody>
          <a:bodyPr>
            <a:normAutofit/>
          </a:bodyPr>
          <a:lstStyle>
            <a:lvl1pPr marL="0" indent="0" algn="ctr">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2800" b="1"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b="1">
                <a:solidFill>
                  <a:srgbClr val="FF0000"/>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Slide Number Placeholder 5"/>
          <p:cNvSpPr>
            <a:spLocks noGrp="1"/>
          </p:cNvSpPr>
          <p:nvPr>
            <p:ph type="sldNum" sz="quarter" idx="10"/>
          </p:nvPr>
        </p:nvSpPr>
        <p:spPr/>
        <p:txBody>
          <a:bodyPr/>
          <a:lstStyle>
            <a:lvl1pPr>
              <a:defRPr/>
            </a:lvl1pPr>
          </a:lstStyle>
          <a:p>
            <a:pPr>
              <a:defRPr/>
            </a:pPr>
            <a:r>
              <a:rPr lang="en-GB"/>
              <a:t>contents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7" name="Slide Number Placeholder 6"/>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F54EA725-4906-4B31-82A7-CA546BEDA826}" type="slidenum">
              <a:rPr lang="en-GB"/>
              <a:pPr>
                <a:defRPr/>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9" name="Slide Number Placeholder 8"/>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15F438FF-0C2C-4339-A1A8-D8029F8DA287}" type="slidenum">
              <a:rPr lang="en-GB"/>
              <a:pPr>
                <a:defRPr/>
              </a:pPr>
              <a:t>‹#›</a:t>
            </a:fld>
            <a:endParaRPr lang="en-GB"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5" name="Slide Number Placeholder 4"/>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FEEF4B12-67CF-489D-897C-3CB0842258B4}"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3"/>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dirty="0" smtClean="0"/>
              <a:t>Click to edit Master title style</a:t>
            </a:r>
            <a:endParaRPr lang="en-GB" dirty="0"/>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Slide Number Placeholder 6"/>
          <p:cNvSpPr>
            <a:spLocks noGrp="1"/>
          </p:cNvSpPr>
          <p:nvPr>
            <p:ph type="sldNum" sz="quarter" idx="10"/>
          </p:nvPr>
        </p:nvSpPr>
        <p:spPr/>
        <p:txBody>
          <a:bodyPr/>
          <a:lstStyle>
            <a:lvl1pPr>
              <a:defRPr>
                <a:latin typeface="Miller"/>
              </a:defRPr>
            </a:lvl1pPr>
          </a:lstStyle>
          <a:p>
            <a:pPr>
              <a:defRPr/>
            </a:pPr>
            <a:r>
              <a:rPr lang="en-GB"/>
              <a:t>contents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7" name="Slide Number Placeholder 6"/>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AAA1A318-8054-4C69-8661-1A20CFBCEE64}" type="slidenum">
              <a:rPr lang="en-GB"/>
              <a:pPr>
                <a:defRPr/>
              </a:pPr>
              <a:t>‹#›</a:t>
            </a:fld>
            <a:endParaRPr lang="en-GB"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35D1931E-6A24-41C8-A59A-85B7E3AF95F0}" type="slidenum">
              <a:rPr lang="en-GB"/>
              <a:pPr>
                <a:defRPr/>
              </a:pPr>
              <a:t>‹#›</a:t>
            </a:fld>
            <a:endParaRPr lang="en-GB"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wrap="square" numCol="1" anchorCtr="0" compatLnSpc="1">
            <a:prstTxWarp prst="textNoShape">
              <a:avLst/>
            </a:prstTxWarp>
          </a:bodyPr>
          <a:lstStyle>
            <a:lvl1pPr fontAlgn="base">
              <a:spcBef>
                <a:spcPct val="0"/>
              </a:spcBef>
              <a:spcAft>
                <a:spcPct val="0"/>
              </a:spcAft>
              <a:defRPr>
                <a:solidFill>
                  <a:srgbClr val="898989"/>
                </a:solidFill>
                <a:ea typeface="MS PGothic" pitchFamily="34" charset="-128"/>
              </a:defRPr>
            </a:lvl1pPr>
          </a:lstStyle>
          <a:p>
            <a:pPr>
              <a:defRPr/>
            </a:pPr>
            <a:fld id="{C28C7D77-1A90-431A-B15C-83724AAF1218}"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a:t>
            </a:r>
            <a:br>
              <a:rPr lang="en-US" smtClean="0"/>
            </a:br>
            <a:r>
              <a:rPr lang="en-US" smtClean="0"/>
              <a:t>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GB"/>
              <a:t>contents</a:t>
            </a:r>
          </a:p>
        </p:txBody>
      </p:sp>
      <p:pic>
        <p:nvPicPr>
          <p:cNvPr id="1029" name="Picture 2" descr="J:\Office\Forms, Templates, Logo\Logos\NEW Dual Logos 2011\JPG\MSF_dual_English_RGB.jpg"/>
          <p:cNvPicPr>
            <a:picLocks noChangeAspect="1" noChangeArrowheads="1"/>
          </p:cNvPicPr>
          <p:nvPr/>
        </p:nvPicPr>
        <p:blipFill>
          <a:blip r:embed="rId13" cstate="print"/>
          <a:srcRect/>
          <a:stretch>
            <a:fillRect/>
          </a:stretch>
        </p:blipFill>
        <p:spPr bwMode="auto">
          <a:xfrm>
            <a:off x="395288" y="260350"/>
            <a:ext cx="1833562" cy="6635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942" r:id="rId1"/>
    <p:sldLayoutId id="2147483943" r:id="rId2"/>
    <p:sldLayoutId id="2147483944" r:id="rId3"/>
    <p:sldLayoutId id="2147483945" r:id="rId4"/>
    <p:sldLayoutId id="2147483937" r:id="rId5"/>
    <p:sldLayoutId id="2147483938" r:id="rId6"/>
    <p:sldLayoutId id="2147483946" r:id="rId7"/>
    <p:sldLayoutId id="2147483947" r:id="rId8"/>
    <p:sldLayoutId id="2147483948" r:id="rId9"/>
    <p:sldLayoutId id="2147483949" r:id="rId10"/>
    <p:sldLayoutId id="2147483950" r:id="rId11"/>
  </p:sldLayoutIdLst>
  <p:hf hdr="0" ftr="0" dt="0"/>
  <p:txStyles>
    <p:titleStyle>
      <a:lvl1pPr algn="ctr" rtl="0" eaLnBrk="0" fontAlgn="base" hangingPunct="0">
        <a:spcBef>
          <a:spcPct val="0"/>
        </a:spcBef>
        <a:spcAft>
          <a:spcPct val="0"/>
        </a:spcAft>
        <a:defRPr sz="4000" kern="1200">
          <a:solidFill>
            <a:schemeClr val="tx1"/>
          </a:solidFill>
          <a:latin typeface="Miller"/>
          <a:ea typeface="MS PGothic" pitchFamily="34" charset="-128"/>
          <a:cs typeface="+mj-cs"/>
        </a:defRPr>
      </a:lvl1pPr>
      <a:lvl2pPr algn="ctr" rtl="0" eaLnBrk="0" fontAlgn="base" hangingPunct="0">
        <a:spcBef>
          <a:spcPct val="0"/>
        </a:spcBef>
        <a:spcAft>
          <a:spcPct val="0"/>
        </a:spcAft>
        <a:defRPr sz="4000">
          <a:solidFill>
            <a:schemeClr val="tx1"/>
          </a:solidFill>
          <a:latin typeface="Miller" charset="0"/>
          <a:ea typeface="MS PGothic" pitchFamily="34" charset="-128"/>
        </a:defRPr>
      </a:lvl2pPr>
      <a:lvl3pPr algn="ctr" rtl="0" eaLnBrk="0" fontAlgn="base" hangingPunct="0">
        <a:spcBef>
          <a:spcPct val="0"/>
        </a:spcBef>
        <a:spcAft>
          <a:spcPct val="0"/>
        </a:spcAft>
        <a:defRPr sz="4000">
          <a:solidFill>
            <a:schemeClr val="tx1"/>
          </a:solidFill>
          <a:latin typeface="Miller" charset="0"/>
          <a:ea typeface="MS PGothic" pitchFamily="34" charset="-128"/>
        </a:defRPr>
      </a:lvl3pPr>
      <a:lvl4pPr algn="ctr" rtl="0" eaLnBrk="0" fontAlgn="base" hangingPunct="0">
        <a:spcBef>
          <a:spcPct val="0"/>
        </a:spcBef>
        <a:spcAft>
          <a:spcPct val="0"/>
        </a:spcAft>
        <a:defRPr sz="4000">
          <a:solidFill>
            <a:schemeClr val="tx1"/>
          </a:solidFill>
          <a:latin typeface="Miller" charset="0"/>
          <a:ea typeface="MS PGothic" pitchFamily="34" charset="-128"/>
        </a:defRPr>
      </a:lvl4pPr>
      <a:lvl5pPr algn="ctr" rtl="0" eaLnBrk="0" fontAlgn="base" hangingPunct="0">
        <a:spcBef>
          <a:spcPct val="0"/>
        </a:spcBef>
        <a:spcAft>
          <a:spcPct val="0"/>
        </a:spcAft>
        <a:defRPr sz="4000">
          <a:solidFill>
            <a:schemeClr val="tx1"/>
          </a:solidFill>
          <a:latin typeface="Miller" charset="0"/>
          <a:ea typeface="MS PGothic" pitchFamily="34" charset="-128"/>
        </a:defRPr>
      </a:lvl5pPr>
      <a:lvl6pPr marL="457200" algn="ctr" rtl="0" fontAlgn="base">
        <a:spcBef>
          <a:spcPct val="0"/>
        </a:spcBef>
        <a:spcAft>
          <a:spcPct val="0"/>
        </a:spcAft>
        <a:defRPr sz="4000">
          <a:solidFill>
            <a:schemeClr val="tx1"/>
          </a:solidFill>
          <a:latin typeface="Miller" charset="0"/>
          <a:ea typeface="MS PGothic" pitchFamily="34" charset="-128"/>
        </a:defRPr>
      </a:lvl6pPr>
      <a:lvl7pPr marL="914400" algn="ctr" rtl="0" fontAlgn="base">
        <a:spcBef>
          <a:spcPct val="0"/>
        </a:spcBef>
        <a:spcAft>
          <a:spcPct val="0"/>
        </a:spcAft>
        <a:defRPr sz="4000">
          <a:solidFill>
            <a:schemeClr val="tx1"/>
          </a:solidFill>
          <a:latin typeface="Miller" charset="0"/>
          <a:ea typeface="MS PGothic" pitchFamily="34" charset="-128"/>
        </a:defRPr>
      </a:lvl7pPr>
      <a:lvl8pPr marL="1371600" algn="ctr" rtl="0" fontAlgn="base">
        <a:spcBef>
          <a:spcPct val="0"/>
        </a:spcBef>
        <a:spcAft>
          <a:spcPct val="0"/>
        </a:spcAft>
        <a:defRPr sz="4000">
          <a:solidFill>
            <a:schemeClr val="tx1"/>
          </a:solidFill>
          <a:latin typeface="Miller" charset="0"/>
          <a:ea typeface="MS PGothic" pitchFamily="34" charset="-128"/>
        </a:defRPr>
      </a:lvl8pPr>
      <a:lvl9pPr marL="1828800" algn="ctr" rtl="0" fontAlgn="base">
        <a:spcBef>
          <a:spcPct val="0"/>
        </a:spcBef>
        <a:spcAft>
          <a:spcPct val="0"/>
        </a:spcAft>
        <a:defRPr sz="4000">
          <a:solidFill>
            <a:schemeClr val="tx1"/>
          </a:solidFill>
          <a:latin typeface="Miller" charset="0"/>
          <a:ea typeface="MS PGothic" pitchFamily="34" charset="-128"/>
        </a:defRPr>
      </a:lvl9pPr>
    </p:titleStyle>
    <p:bodyStyle>
      <a:lvl1pPr marL="342900" indent="-342900" algn="l" rtl="0" eaLnBrk="0" fontAlgn="base" hangingPunct="0">
        <a:spcBef>
          <a:spcPct val="20000"/>
        </a:spcBef>
        <a:spcAft>
          <a:spcPct val="0"/>
        </a:spcAft>
        <a:buFont typeface="Arial" pitchFamily="34" charset="0"/>
        <a:buChar char="•"/>
        <a:defRPr sz="2800" kern="1200">
          <a:solidFill>
            <a:schemeClr val="tx1"/>
          </a:solidFill>
          <a:latin typeface="Miller"/>
          <a:ea typeface="MS PGothic" pitchFamily="34" charset="-128"/>
          <a:cs typeface="+mn-cs"/>
        </a:defRPr>
      </a:lvl1pPr>
      <a:lvl2pPr marL="742950" indent="-285750" algn="l" rtl="0" eaLnBrk="0" fontAlgn="base" hangingPunct="0">
        <a:spcBef>
          <a:spcPct val="20000"/>
        </a:spcBef>
        <a:spcAft>
          <a:spcPct val="0"/>
        </a:spcAft>
        <a:buFont typeface="Arial" pitchFamily="34" charset="0"/>
        <a:buChar char="–"/>
        <a:defRPr sz="2400" kern="1200">
          <a:solidFill>
            <a:schemeClr val="tx1"/>
          </a:solidFill>
          <a:latin typeface="Miller"/>
          <a:ea typeface="MS PGothic" pitchFamily="34" charset="-128"/>
          <a:cs typeface="+mn-cs"/>
        </a:defRPr>
      </a:lvl2pPr>
      <a:lvl3pPr marL="1143000" indent="-228600" algn="l" rtl="0" eaLnBrk="0" fontAlgn="base" hangingPunct="0">
        <a:spcBef>
          <a:spcPct val="20000"/>
        </a:spcBef>
        <a:spcAft>
          <a:spcPct val="0"/>
        </a:spcAft>
        <a:buFont typeface="Arial" pitchFamily="34" charset="0"/>
        <a:buChar char="•"/>
        <a:defRPr sz="2000" kern="1200">
          <a:solidFill>
            <a:schemeClr val="tx1"/>
          </a:solidFill>
          <a:latin typeface="Miller"/>
          <a:ea typeface="MS PGothic" pitchFamily="34" charset="-128"/>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iller"/>
          <a:ea typeface="MS PGothic" pitchFamily="34" charset="-128"/>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iller"/>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2051"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GB"/>
              <a:t>contents</a:t>
            </a:r>
          </a:p>
        </p:txBody>
      </p:sp>
      <p:pic>
        <p:nvPicPr>
          <p:cNvPr id="2053" name="Picture 2" descr="J:\Office\Forms, Templates, Logo\Logos\NEW Dual Logos 2011\JPG\MSF_dual_English_RGB.jpg"/>
          <p:cNvPicPr>
            <a:picLocks noChangeAspect="1" noChangeArrowheads="1"/>
          </p:cNvPicPr>
          <p:nvPr/>
        </p:nvPicPr>
        <p:blipFill>
          <a:blip r:embed="rId13" cstate="print"/>
          <a:srcRect/>
          <a:stretch>
            <a:fillRect/>
          </a:stretch>
        </p:blipFill>
        <p:spPr bwMode="auto">
          <a:xfrm>
            <a:off x="395288" y="260350"/>
            <a:ext cx="1833562" cy="6635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52" r:id="rId4"/>
    <p:sldLayoutId id="2147483953" r:id="rId5"/>
    <p:sldLayoutId id="2147483954" r:id="rId6"/>
    <p:sldLayoutId id="2147483955" r:id="rId7"/>
    <p:sldLayoutId id="2147483956" r:id="rId8"/>
    <p:sldLayoutId id="2147483957" r:id="rId9"/>
    <p:sldLayoutId id="2147483958" r:id="rId10"/>
    <p:sldLayoutId id="2147483959" r:id="rId11"/>
  </p:sldLayoutIdLst>
  <p:hf hdr="0" ftr="0" dt="0"/>
  <p:txStyles>
    <p:titleStyle>
      <a:lvl1pPr algn="ctr" rtl="0" eaLnBrk="0" fontAlgn="base" hangingPunct="0">
        <a:spcBef>
          <a:spcPct val="0"/>
        </a:spcBef>
        <a:spcAft>
          <a:spcPct val="0"/>
        </a:spcAft>
        <a:defRPr sz="3600" kern="1200">
          <a:solidFill>
            <a:schemeClr val="tx1"/>
          </a:solidFill>
          <a:latin typeface="Miller"/>
          <a:ea typeface="MS PGothic" pitchFamily="34" charset="-128"/>
          <a:cs typeface="+mj-cs"/>
        </a:defRPr>
      </a:lvl1pPr>
      <a:lvl2pPr algn="ctr" rtl="0" eaLnBrk="0" fontAlgn="base" hangingPunct="0">
        <a:spcBef>
          <a:spcPct val="0"/>
        </a:spcBef>
        <a:spcAft>
          <a:spcPct val="0"/>
        </a:spcAft>
        <a:defRPr sz="3600">
          <a:solidFill>
            <a:schemeClr val="tx1"/>
          </a:solidFill>
          <a:latin typeface="Miller" charset="0"/>
          <a:ea typeface="MS PGothic" pitchFamily="34" charset="-128"/>
        </a:defRPr>
      </a:lvl2pPr>
      <a:lvl3pPr algn="ctr" rtl="0" eaLnBrk="0" fontAlgn="base" hangingPunct="0">
        <a:spcBef>
          <a:spcPct val="0"/>
        </a:spcBef>
        <a:spcAft>
          <a:spcPct val="0"/>
        </a:spcAft>
        <a:defRPr sz="3600">
          <a:solidFill>
            <a:schemeClr val="tx1"/>
          </a:solidFill>
          <a:latin typeface="Miller" charset="0"/>
          <a:ea typeface="MS PGothic" pitchFamily="34" charset="-128"/>
        </a:defRPr>
      </a:lvl3pPr>
      <a:lvl4pPr algn="ctr" rtl="0" eaLnBrk="0" fontAlgn="base" hangingPunct="0">
        <a:spcBef>
          <a:spcPct val="0"/>
        </a:spcBef>
        <a:spcAft>
          <a:spcPct val="0"/>
        </a:spcAft>
        <a:defRPr sz="3600">
          <a:solidFill>
            <a:schemeClr val="tx1"/>
          </a:solidFill>
          <a:latin typeface="Miller" charset="0"/>
          <a:ea typeface="MS PGothic" pitchFamily="34" charset="-128"/>
        </a:defRPr>
      </a:lvl4pPr>
      <a:lvl5pPr algn="ctr" rtl="0" eaLnBrk="0" fontAlgn="base" hangingPunct="0">
        <a:spcBef>
          <a:spcPct val="0"/>
        </a:spcBef>
        <a:spcAft>
          <a:spcPct val="0"/>
        </a:spcAft>
        <a:defRPr sz="3600">
          <a:solidFill>
            <a:schemeClr val="tx1"/>
          </a:solidFill>
          <a:latin typeface="Miller" charset="0"/>
          <a:ea typeface="MS PGothic" pitchFamily="34" charset="-128"/>
        </a:defRPr>
      </a:lvl5pPr>
      <a:lvl6pPr marL="457200" algn="ctr" rtl="0" fontAlgn="base">
        <a:spcBef>
          <a:spcPct val="0"/>
        </a:spcBef>
        <a:spcAft>
          <a:spcPct val="0"/>
        </a:spcAft>
        <a:defRPr sz="3600">
          <a:solidFill>
            <a:schemeClr val="tx1"/>
          </a:solidFill>
          <a:latin typeface="Miller" charset="0"/>
          <a:ea typeface="MS PGothic" pitchFamily="34" charset="-128"/>
        </a:defRPr>
      </a:lvl6pPr>
      <a:lvl7pPr marL="914400" algn="ctr" rtl="0" fontAlgn="base">
        <a:spcBef>
          <a:spcPct val="0"/>
        </a:spcBef>
        <a:spcAft>
          <a:spcPct val="0"/>
        </a:spcAft>
        <a:defRPr sz="3600">
          <a:solidFill>
            <a:schemeClr val="tx1"/>
          </a:solidFill>
          <a:latin typeface="Miller" charset="0"/>
          <a:ea typeface="MS PGothic" pitchFamily="34" charset="-128"/>
        </a:defRPr>
      </a:lvl7pPr>
      <a:lvl8pPr marL="1371600" algn="ctr" rtl="0" fontAlgn="base">
        <a:spcBef>
          <a:spcPct val="0"/>
        </a:spcBef>
        <a:spcAft>
          <a:spcPct val="0"/>
        </a:spcAft>
        <a:defRPr sz="3600">
          <a:solidFill>
            <a:schemeClr val="tx1"/>
          </a:solidFill>
          <a:latin typeface="Miller" charset="0"/>
          <a:ea typeface="MS PGothic" pitchFamily="34" charset="-128"/>
        </a:defRPr>
      </a:lvl8pPr>
      <a:lvl9pPr marL="1828800" algn="ctr" rtl="0" fontAlgn="base">
        <a:spcBef>
          <a:spcPct val="0"/>
        </a:spcBef>
        <a:spcAft>
          <a:spcPct val="0"/>
        </a:spcAft>
        <a:defRPr sz="3600">
          <a:solidFill>
            <a:schemeClr val="tx1"/>
          </a:solidFill>
          <a:latin typeface="Miller" charset="0"/>
          <a:ea typeface="MS PGothic" pitchFamily="34" charset="-128"/>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iller"/>
          <a:ea typeface="MS PGothic" pitchFamily="34" charset="-128"/>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iller"/>
          <a:ea typeface="MS PGothic" pitchFamily="34" charset="-128"/>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iller"/>
          <a:ea typeface="MS PGothic" pitchFamily="34" charset="-128"/>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iller"/>
          <a:ea typeface="MS PGothic" pitchFamily="34" charset="-128"/>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iller"/>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ftp://ftp.fao.org/docrep/fao/012/i0876e/i0876e02.pdf"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who.int/pmnch/media/press_materials/pr/2012/201205_g20_watch/en/index4.html"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ftp://ftp.fao.org/docrep/fao/012/i0876e/i0876e02.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hyperlink" Target="http://siteresources.worldbank.org/HEALTHNUTRITIONANDPOPULAION/Resources/Peer-Review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wfp.org/hunger/faq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wfp.org/news/hunger-in-the-new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hyperlink" Target="http://www.worldhunger.org/articles/Learn/world%20hunger%20facts%202002.htm"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www.worldhunger.org/articles/Learn/world%20hunger%20facts%202002.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gif"/></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hyperlink" Target="http://www.hancindex.org/community-voices/" TargetMode="External"/><Relationship Id="rId4" Type="http://schemas.openxmlformats.org/officeDocument/2006/relationships/hyperlink" Target="http://www.hancindex.org/hanci2012/HANCI%202012%20infographic.pdf"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gif"/><Relationship Id="rId5" Type="http://schemas.openxmlformats.org/officeDocument/2006/relationships/image" Target="../media/image20.png"/><Relationship Id="rId4" Type="http://schemas.openxmlformats.org/officeDocument/2006/relationships/hyperlink" Target="http://www.who.int/gho/mdg/poverty_hunger/underweight_text/en/index.html"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hyperlink" Target="http://www.bing.com/images/search?q=Forms+Of+Malnutrition&amp;Form=IQFRDR"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hyperlink" Target="http://ble.lshtm.ac.uk/pluginfile.php/20037/mod_resource/content/47/OER/PNO101/sessions/S1S17/PNO101_S1S17_030_010.html" TargetMode="External"/><Relationship Id="rId4" Type="http://schemas.openxmlformats.org/officeDocument/2006/relationships/hyperlink" Target="http://www.bing.com/images/search?q=Forms+Of+Malnutrition&amp;Form=IQFRDR"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unicef.org/progressforchildren/2007n6/images/pfc6_prevalence_stunting_children_under_five.gif" TargetMode="External"/><Relationship Id="rId2" Type="http://schemas.openxmlformats.org/officeDocument/2006/relationships/notesSlide" Target="../notesSlides/notesSlide16.xml"/><Relationship Id="rId1" Type="http://schemas.openxmlformats.org/officeDocument/2006/relationships/slideLayout" Target="../slideLayouts/slideLayout9.xml"/><Relationship Id="rId5" Type="http://schemas.openxmlformats.org/officeDocument/2006/relationships/image" Target="../media/image26.jpe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calingupnutrition.org/resources-archive/videosmultimedia" TargetMode="External"/><Relationship Id="rId3" Type="http://schemas.openxmlformats.org/officeDocument/2006/relationships/hyperlink" Target="http://data.worldbank.org/indicator/SH.STA.MALN.ZS/countries?display=map" TargetMode="External"/><Relationship Id="rId7" Type="http://schemas.openxmlformats.org/officeDocument/2006/relationships/hyperlink" Target="http://www.thp.org/node/575"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hyperlink" Target="http://www.ifpri.org/publication/life-cycle-malnutrition" TargetMode="External"/><Relationship Id="rId5" Type="http://schemas.openxmlformats.org/officeDocument/2006/relationships/hyperlink" Target="http://www.impatientoptimists.org/Posts/2013/04/Hunger-and-Poverty-Still-Core-to-the-MDG-Agenda" TargetMode="External"/><Relationship Id="rId10" Type="http://schemas.openxmlformats.org/officeDocument/2006/relationships/image" Target="../media/image14.png"/><Relationship Id="rId4" Type="http://schemas.openxmlformats.org/officeDocument/2006/relationships/hyperlink" Target="http://www.unicef.org/media/files/nutrition_report_2013.pdf" TargetMode="External"/><Relationship Id="rId9" Type="http://schemas.openxmlformats.org/officeDocument/2006/relationships/hyperlink" Target="http://www.savethechildren.org.uk/sites/default/files/docs/A-Life-Free-From-Hunger-UK-low-res.pdf"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hyperlink" Target="http://www.thousanddays.org/resource/infographic-what-causes-maternal-and-child-malnutritio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15.png"/><Relationship Id="rId4" Type="http://schemas.openxmlformats.org/officeDocument/2006/relationships/hyperlink" Target="http://www.thousanddays.org/resource/infographic-what-causes-maternal-and-child-malnutrition/"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unicef.org/lac/Nutrition_Glossary_(3).pdf" TargetMode="External"/><Relationship Id="rId7"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hyperlink" Target="http://www.youtube.com/watch?v=nKQkp1qGFp0" TargetMode="External"/><Relationship Id="rId5" Type="http://schemas.openxmlformats.org/officeDocument/2006/relationships/hyperlink" Target="http://www.doctorswithoutborders.org/publications/reports/2012/Sahel_Briefing_Document.pdf" TargetMode="External"/><Relationship Id="rId4" Type="http://schemas.openxmlformats.org/officeDocument/2006/relationships/hyperlink" Target="http://www.starvedforattention.org/"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un.org/ecosocdev/geninfo/women/women96.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ruralpovertyportal.org/web/guest/topic/home/tags/gender"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tuartbramhall.aegauthorblogs.com/2012/03/08/thefemale-face-of-poverty/" TargetMode="External"/><Relationship Id="rId2" Type="http://schemas.openxmlformats.org/officeDocument/2006/relationships/hyperlink" Target="http://elibrary.worldbank.org/content/book/9780821329917" TargetMode="Externa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interaction.org/sites/default/files/5649/G8%20Background%20policy%20brief%20FINAL%20FS-AG-N%203-19-12%20(updated).pdf"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hyperlink" Target="http://www.srfood.org/images/stories/pdf/officialreports/20130304_gender_en.pdf"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www.unicef.org/nutrition/training/2.2/17.htm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hyperlink" Target="http://www.starvedforattention.org/"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45.xml.rels><?xml version="1.0" encoding="UTF-8" standalone="yes"?>
<Relationships xmlns="http://schemas.openxmlformats.org/package/2006/relationships"><Relationship Id="rId3" Type="http://schemas.openxmlformats.org/officeDocument/2006/relationships/hyperlink" Target="http://hdr.undp.org/en/reports/global/hdr2013/download"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www.cia.gov/library/publications/the-world-factbook/geos/bg.html" TargetMode="External"/><Relationship Id="rId4" Type="http://schemas.openxmlformats.org/officeDocument/2006/relationships/hyperlink" Target="http://www.thehungerproject.co.uk/wherewework/bangladesh/"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ww.thehungerproject.co.uk/wherewework/bangladesh/" TargetMode="External"/><Relationship Id="rId2" Type="http://schemas.openxmlformats.org/officeDocument/2006/relationships/hyperlink" Target="http://hdr.undp.org/en/reports/global/hdr2013/download" TargetMode="External"/><Relationship Id="rId1" Type="http://schemas.openxmlformats.org/officeDocument/2006/relationships/slideLayout" Target="../slideLayouts/slideLayout2.xml"/><Relationship Id="rId4" Type="http://schemas.openxmlformats.org/officeDocument/2006/relationships/hyperlink" Target="https://www.cia.gov/library/publications/the-world-factbook/geos/bg.html"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hancindex.org/about/"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5.gif"/><Relationship Id="rId4" Type="http://schemas.openxmlformats.org/officeDocument/2006/relationships/image" Target="../media/image4.png"/></Relationships>
</file>

<file path=ppt/slides/_rels/slide4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opendocs.ids.ac.uk/opendocs/bitstream/handle/123456789/2955/ER25%20Final%20Online.pdf?sequence=1_source=hanci" TargetMode="External"/><Relationship Id="rId4" Type="http://schemas.openxmlformats.org/officeDocument/2006/relationships/hyperlink" Target="http://www.fao.org/publications/sofi/en/"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measuredhs.co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www.worldbank.org/"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www.unicef.org/india/nutrition.html" TargetMode="External"/><Relationship Id="rId2" Type="http://schemas.openxmlformats.org/officeDocument/2006/relationships/hyperlink" Target="http://www.measuredhs.com/pubs/pdf/PB6/PB6.pdf" TargetMode="External"/><Relationship Id="rId1" Type="http://schemas.openxmlformats.org/officeDocument/2006/relationships/slideLayout" Target="../slideLayouts/slideLayout4.xml"/><Relationship Id="rId5" Type="http://schemas.openxmlformats.org/officeDocument/2006/relationships/hyperlink" Target="http://articles.timesofindia.indiatimes.com/2013-06-29/india/40271375_1_nutritional-status-addressing-malnutrition-lancet-series" TargetMode="External"/><Relationship Id="rId4" Type="http://schemas.openxmlformats.org/officeDocument/2006/relationships/hyperlink" Target="https://www.cia.gov/library/publications/the-world-factbook/rankorder/2228rank.html?countryname=Bangladesh&amp;countrycode=bg&amp;regionCode=sas&amp;rank=190"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wfp.org/videos/nutrition-2-minutes-0" TargetMode="External"/><Relationship Id="rId7" Type="http://schemas.openxmlformats.org/officeDocument/2006/relationships/image" Target="../media/image37.jpeg"/><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hyperlink" Target="http://www.doctorswithoutborders.org/publications/reports/2011/childmlntrtn.whathappensnow.pdf" TargetMode="External"/><Relationship Id="rId4" Type="http://schemas.openxmlformats.org/officeDocument/2006/relationships/hyperlink" Target="http://www.unicef.org/nutrition/training/2.1/1.html" TargetMode="Externa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40.png"/><Relationship Id="rId4" Type="http://schemas.openxmlformats.org/officeDocument/2006/relationships/hyperlink" Target="http://www.oxfam.org/sites/www.oxfam.org/files/bp71_food_aid.pdf"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www.cces.ethz.ch/latsis2007/Presentations/Latsis_Presentation_von_Braun.pdf"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hyperlink" Target="http://www.unicef.org/media/files/Child_Mortality_Report_2011_Final.pdf" TargetMode="External"/><Relationship Id="rId5" Type="http://schemas.openxmlformats.org/officeDocument/2006/relationships/hyperlink" Target="http://www.fao.org/docrep/013/i2050e/i2050e00.htm" TargetMode="External"/><Relationship Id="rId4" Type="http://schemas.openxmlformats.org/officeDocument/2006/relationships/hyperlink" Target="http://www.hsph.harvard.edu/obesity-prevention-source/obesity-trends/obesity-rates-worldwide/"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wiki.ubc.ca/File:Globalisationmap.gif"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5" Type="http://schemas.openxmlformats.org/officeDocument/2006/relationships/hyperlink" Target="http://wiki.ubc.ca/images/2/22/Globalisationmap.gif" TargetMode="External"/><Relationship Id="rId4" Type="http://schemas.openxmlformats.org/officeDocument/2006/relationships/image" Target="../media/image41.png"/></Relationships>
</file>

<file path=ppt/slides/_rels/slide63.xml.rels><?xml version="1.0" encoding="UTF-8" standalone="yes"?>
<Relationships xmlns="http://schemas.openxmlformats.org/package/2006/relationships"><Relationship Id="rId3" Type="http://schemas.openxmlformats.org/officeDocument/2006/relationships/hyperlink" Target="http://www.ellengustafson.com/post/3404478440/ted-com-ellen-gustafson-obesity-hunger-1" TargetMode="External"/><Relationship Id="rId2" Type="http://schemas.openxmlformats.org/officeDocument/2006/relationships/hyperlink" Target="http://www.newworldencyclopedia.org/entryGlobalization"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6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www.hsph.harvard.edu/obesity-prevention-source/obesity-trends/obesity-rates-worldwide/"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15.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factfile.org/wp-content/uploads/2012/02/Obesity-Facts-obesity-epidemic-requires.jpg" TargetMode="External"/><Relationship Id="rId5" Type="http://schemas.openxmlformats.org/officeDocument/2006/relationships/image" Target="../media/image45.jpeg"/><Relationship Id="rId4" Type="http://schemas.openxmlformats.org/officeDocument/2006/relationships/hyperlink" Target="http://www.hsph.harvard.edu/obesity-prevention-source/obesity-causes/"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healtheo360.com/blog/729/obesity-a-ticking-time-bomb/" TargetMode="External"/><Relationship Id="rId2" Type="http://schemas.openxmlformats.org/officeDocument/2006/relationships/image" Target="../media/image46.png"/><Relationship Id="rId1" Type="http://schemas.openxmlformats.org/officeDocument/2006/relationships/slideLayout" Target="../slideLayouts/slideLayout8.xml"/><Relationship Id="rId4" Type="http://schemas.openxmlformats.org/officeDocument/2006/relationships/image" Target="../media/image47.jpe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www.noo.org.uk/NOO_about_obesity/inequalities" TargetMode="External"/><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www.medicalnewstoday.com/articles/148945.php" TargetMode="External"/><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hyperlink" Target="http://www.hsph.harvard.edu/obesity-prevention-source/obesity-trends/obesity-rates-worldwide/" TargetMode="External"/><Relationship Id="rId2" Type="http://schemas.openxmlformats.org/officeDocument/2006/relationships/hyperlink" Target="http://www.oecd.org/health/49716427.pdf" TargetMode="External"/><Relationship Id="rId1" Type="http://schemas.openxmlformats.org/officeDocument/2006/relationships/slideLayout" Target="../slideLayouts/slideLayout2.xml"/><Relationship Id="rId5" Type="http://schemas.openxmlformats.org/officeDocument/2006/relationships/hyperlink" Target="http://www.hsph.harvard.edu/obesity-preventionsource/obesity-causes/globalization-and-obesity/" TargetMode="External"/><Relationship Id="rId4" Type="http://schemas.openxmlformats.org/officeDocument/2006/relationships/image" Target="../media/image49.jpeg"/></Relationships>
</file>

<file path=ppt/slides/_rels/slide7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5.gif"/><Relationship Id="rId5" Type="http://schemas.openxmlformats.org/officeDocument/2006/relationships/hyperlink" Target="http://www.hsph.harvard.edu/obesity-prevention-source/obesity-trends/global-obesity-trends-in-children/" TargetMode="External"/><Relationship Id="rId4" Type="http://schemas.openxmlformats.org/officeDocument/2006/relationships/image" Target="../media/image51.png"/></Relationships>
</file>

<file path=ppt/slides/_rels/slide73.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12" Type="http://schemas.openxmlformats.org/officeDocument/2006/relationships/hyperlink" Target="http://epianalysis.files.wordpress.com/2012/09/obesity.jpg"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image" Target="../media/image55.png"/><Relationship Id="rId11" Type="http://schemas.openxmlformats.org/officeDocument/2006/relationships/image" Target="../media/image58.jpeg"/><Relationship Id="rId5" Type="http://schemas.openxmlformats.org/officeDocument/2006/relationships/image" Target="../media/image54.png"/><Relationship Id="rId10" Type="http://schemas.openxmlformats.org/officeDocument/2006/relationships/hyperlink" Target="http://www.cpc.unc.edu/projects/nutrans/presentations/worldisfat.ppt/view" TargetMode="External"/><Relationship Id="rId4" Type="http://schemas.openxmlformats.org/officeDocument/2006/relationships/image" Target="../media/image53.png"/><Relationship Id="rId9" Type="http://schemas.openxmlformats.org/officeDocument/2006/relationships/hyperlink" Target="http://www.nottingham.ac.uk/globalfoodsecurity/documents/prahash-shetty-presentation.pdf" TargetMode="External"/></Relationships>
</file>

<file path=ppt/slides/_rels/slide74.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hyperlink" Target="http://transitionbuxton.co.uk/node/431" TargetMode="External"/><Relationship Id="rId5" Type="http://schemas.openxmlformats.org/officeDocument/2006/relationships/hyperlink" Target="http://www.edexcel.com/migrationdocuments/GCE%20New%20GCE/Unit-4-Option-3-Life-on-the-margins-Food-supply-problem-final.ppt" TargetMode="External"/><Relationship Id="rId4" Type="http://schemas.openxmlformats.org/officeDocument/2006/relationships/hyperlink" Target="http://www.fao.org/FOCUS/E/obesity/obes2.htm" TargetMode="External"/></Relationships>
</file>

<file path=ppt/slides/_rels/slide76.xml.rels><?xml version="1.0" encoding="UTF-8" standalone="yes"?>
<Relationships xmlns="http://schemas.openxmlformats.org/package/2006/relationships"><Relationship Id="rId8" Type="http://schemas.openxmlformats.org/officeDocument/2006/relationships/hyperlink" Target="http://www.oprah.com/oprahshow/Michael-Pollan-on-Eating-Meat-Video" TargetMode="External"/><Relationship Id="rId3" Type="http://schemas.openxmlformats.org/officeDocument/2006/relationships/image" Target="../media/image61.jpeg"/><Relationship Id="rId7" Type="http://schemas.openxmlformats.org/officeDocument/2006/relationships/hyperlink" Target="http://www.globalissues.org/article/558/obesity"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62.jpeg"/><Relationship Id="rId5" Type="http://schemas.openxmlformats.org/officeDocument/2006/relationships/hyperlink" Target="http://upload.wikimedia.org/wikipedia/commons/thumb/2/2f/Mac_Japan.jpg/220px-Mac_Japan.jpg" TargetMode="External"/><Relationship Id="rId4" Type="http://schemas.openxmlformats.org/officeDocument/2006/relationships/hyperlink" Target="http://www.cpc.unc.edu/projects/nutrans/presentations/worldisfat.ppt/view" TargetMode="External"/><Relationship Id="rId9" Type="http://schemas.openxmlformats.org/officeDocument/2006/relationships/image" Target="../media/image63.png"/></Relationships>
</file>

<file path=ppt/slides/_rels/slide77.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hyperlink" Target="http://www.google.co.uk/url?sa=i&amp;rct=j&amp;q=&amp;esrc=s&amp;frm=1&amp;source=images&amp;cd=&amp;cad=rja&amp;docid=w__ConMlt57E5M&amp;tbnid=LdJmES6tZQwBYM:&amp;ved=0CAUQjRw&amp;url=http://artobserved.com/2009/01/artist-rooms-to-take-works-by-warhol-beuys-koons-richter-viola-among-others-from-the-anthony-doffay-collection-on-tour-of-the-uk/&amp;ei=qXR7Usv9J8ic0QWdlIGQBA&amp;bvm=bv.56146854,d.d2k&amp;psig=AFQjCNFDNGZ8JCS14AjLexJ2qyT5ktDy3A&amp;ust=1383908888193070" TargetMode="External"/><Relationship Id="rId7" Type="http://schemas.openxmlformats.org/officeDocument/2006/relationships/image" Target="../media/image65.jpe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teoteodora.files.wordpress.com/2013/04/andy-warhol-three-coke-bottles.jpg" TargetMode="External"/><Relationship Id="rId5" Type="http://schemas.openxmlformats.org/officeDocument/2006/relationships/hyperlink" Target="http://artobserved.com/artimages/2009/01/andy-warhol-hamburger-1985-61.jpg" TargetMode="External"/><Relationship Id="rId10" Type="http://schemas.openxmlformats.org/officeDocument/2006/relationships/image" Target="../media/image5.gif"/><Relationship Id="rId4" Type="http://schemas.openxmlformats.org/officeDocument/2006/relationships/image" Target="../media/image64.jpeg"/><Relationship Id="rId9" Type="http://schemas.openxmlformats.org/officeDocument/2006/relationships/image" Target="../media/image67.jpeg"/></Relationships>
</file>

<file path=ppt/slides/_rels/slide7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www.cpc.unc.edu/projects/nutrans/presentations/worldisfat.ppt/view"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image" Target="../media/image71.png"/></Relationships>
</file>

<file path=ppt/slides/_rels/slide83.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hyperlink" Target="http://www.fao.org/publications/sofi/en/" TargetMode="External"/><Relationship Id="rId2" Type="http://schemas.openxmlformats.org/officeDocument/2006/relationships/image" Target="../media/image75.png"/><Relationship Id="rId1" Type="http://schemas.openxmlformats.org/officeDocument/2006/relationships/slideLayout" Target="../slideLayouts/slideLayout8.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8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8" Type="http://schemas.openxmlformats.org/officeDocument/2006/relationships/hyperlink" Target="http://www.youtube.com/user/MSFUK" TargetMode="External"/><Relationship Id="rId13" Type="http://schemas.openxmlformats.org/officeDocument/2006/relationships/image" Target="../media/image85.png"/><Relationship Id="rId3" Type="http://schemas.openxmlformats.org/officeDocument/2006/relationships/hyperlink" Target="http://www.msf.org.uk/" TargetMode="External"/><Relationship Id="rId7" Type="http://schemas.openxmlformats.org/officeDocument/2006/relationships/hyperlink" Target="http://www.twitter.com/MSF_UK" TargetMode="External"/><Relationship Id="rId12" Type="http://schemas.openxmlformats.org/officeDocument/2006/relationships/image" Target="../media/image84.gif"/><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hyperlink" Target="http://www.facebook.com/MSF.english" TargetMode="External"/><Relationship Id="rId11" Type="http://schemas.openxmlformats.org/officeDocument/2006/relationships/image" Target="../media/image83.png"/><Relationship Id="rId5" Type="http://schemas.openxmlformats.org/officeDocument/2006/relationships/hyperlink" Target="mailto:schools@loondon.msf.org" TargetMode="External"/><Relationship Id="rId10" Type="http://schemas.openxmlformats.org/officeDocument/2006/relationships/image" Target="../media/image82.png"/><Relationship Id="rId4" Type="http://schemas.openxmlformats.org/officeDocument/2006/relationships/hyperlink" Target="http://www.msf.org.uk/about.aspx" TargetMode="External"/><Relationship Id="rId9" Type="http://schemas.openxmlformats.org/officeDocument/2006/relationships/image" Target="../media/image81.jpeg"/><Relationship Id="rId14" Type="http://schemas.openxmlformats.org/officeDocument/2006/relationships/slide" Target="slide6.xml"/></Relationships>
</file>

<file path=ppt/slides/_rels/slide89.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3357563"/>
            <a:ext cx="9144000" cy="1470025"/>
          </a:xfrm>
          <a:solidFill>
            <a:schemeClr val="bg1">
              <a:lumMod val="85000"/>
            </a:schemeClr>
          </a:solidFill>
        </p:spPr>
        <p:txBody>
          <a:bodyPr>
            <a:normAutofit fontScale="90000"/>
          </a:bodyPr>
          <a:lstStyle/>
          <a:p>
            <a:pPr eaLnBrk="1" hangingPunct="1">
              <a:defRPr/>
            </a:pPr>
            <a:r>
              <a:rPr lang="en-GB" sz="3400" dirty="0" smtClean="0">
                <a:latin typeface="Miller" charset="0"/>
              </a:rPr>
              <a:t/>
            </a:r>
            <a:br>
              <a:rPr lang="en-GB" sz="3400" dirty="0" smtClean="0">
                <a:latin typeface="Miller" charset="0"/>
              </a:rPr>
            </a:br>
            <a:r>
              <a:rPr lang="en-GB" sz="2700" dirty="0" smtClean="0">
                <a:solidFill>
                  <a:srgbClr val="FF0000"/>
                </a:solidFill>
                <a:latin typeface="Miller" charset="0"/>
              </a:rPr>
              <a:t>Famine </a:t>
            </a:r>
            <a:r>
              <a:rPr lang="en-GB" sz="2700" smtClean="0">
                <a:solidFill>
                  <a:srgbClr val="FF0000"/>
                </a:solidFill>
                <a:latin typeface="Miller" charset="0"/>
              </a:rPr>
              <a:t>and Feast</a:t>
            </a:r>
            <a:br>
              <a:rPr lang="en-GB" sz="2700" smtClean="0">
                <a:solidFill>
                  <a:srgbClr val="FF0000"/>
                </a:solidFill>
                <a:latin typeface="Miller" charset="0"/>
              </a:rPr>
            </a:br>
            <a:r>
              <a:rPr lang="en-GB" sz="2700" smtClean="0">
                <a:solidFill>
                  <a:srgbClr val="FF0000"/>
                </a:solidFill>
                <a:latin typeface="Miller" charset="0"/>
              </a:rPr>
              <a:t>Life </a:t>
            </a:r>
            <a:r>
              <a:rPr lang="en-GB" sz="2700" dirty="0" smtClean="0">
                <a:solidFill>
                  <a:srgbClr val="FF0000"/>
                </a:solidFill>
                <a:latin typeface="Miller" charset="0"/>
              </a:rPr>
              <a:t>on the margins</a:t>
            </a:r>
            <a:r>
              <a:rPr lang="en-GB" sz="2700" smtClean="0">
                <a:solidFill>
                  <a:srgbClr val="FF0000"/>
                </a:solidFill>
                <a:latin typeface="Miller" charset="0"/>
              </a:rPr>
              <a:t>: the </a:t>
            </a:r>
            <a:r>
              <a:rPr lang="en-GB" sz="2700" dirty="0" smtClean="0">
                <a:solidFill>
                  <a:srgbClr val="FF0000"/>
                </a:solidFill>
                <a:latin typeface="Miller" charset="0"/>
              </a:rPr>
              <a:t>inequality of food and nutrition security</a:t>
            </a:r>
            <a:br>
              <a:rPr lang="en-GB" sz="2700" dirty="0" smtClean="0">
                <a:solidFill>
                  <a:srgbClr val="FF0000"/>
                </a:solidFill>
                <a:latin typeface="Miller" charset="0"/>
              </a:rPr>
            </a:br>
            <a:r>
              <a:rPr lang="en-GB" sz="2700" b="1" dirty="0" smtClean="0">
                <a:latin typeface="Miller" charset="0"/>
              </a:rPr>
              <a:t>MALNUTRITION</a:t>
            </a:r>
            <a:r>
              <a:rPr lang="en-GB" sz="3600" dirty="0" smtClean="0">
                <a:solidFill>
                  <a:srgbClr val="FF0000"/>
                </a:solidFill>
                <a:latin typeface="Miller" charset="0"/>
              </a:rPr>
              <a:t/>
            </a:r>
            <a:br>
              <a:rPr lang="en-GB" sz="3600" dirty="0" smtClean="0">
                <a:solidFill>
                  <a:srgbClr val="FF0000"/>
                </a:solidFill>
                <a:latin typeface="Miller" charset="0"/>
              </a:rPr>
            </a:br>
            <a:endParaRPr lang="en-GB" sz="3600" dirty="0" smtClean="0">
              <a:solidFill>
                <a:srgbClr val="FF0000"/>
              </a:solidFill>
              <a:latin typeface="Miller" charset="0"/>
            </a:endParaRPr>
          </a:p>
        </p:txBody>
      </p:sp>
      <p:sp>
        <p:nvSpPr>
          <p:cNvPr id="21507" name="Subtitle 2"/>
          <p:cNvSpPr>
            <a:spLocks noGrp="1"/>
          </p:cNvSpPr>
          <p:nvPr>
            <p:ph type="subTitle" idx="1"/>
          </p:nvPr>
        </p:nvSpPr>
        <p:spPr>
          <a:xfrm>
            <a:off x="1476375" y="4724400"/>
            <a:ext cx="6400800" cy="1752600"/>
          </a:xfrm>
        </p:spPr>
        <p:txBody>
          <a:bodyPr/>
          <a:lstStyle/>
          <a:p>
            <a:pPr eaLnBrk="1" hangingPunct="1">
              <a:lnSpc>
                <a:spcPct val="80000"/>
              </a:lnSpc>
            </a:pPr>
            <a:endParaRPr lang="en-GB" sz="1800" dirty="0" smtClean="0">
              <a:solidFill>
                <a:srgbClr val="262626"/>
              </a:solidFill>
              <a:latin typeface="Miller text roman"/>
            </a:endParaRPr>
          </a:p>
          <a:p>
            <a:pPr eaLnBrk="1" hangingPunct="1">
              <a:lnSpc>
                <a:spcPct val="80000"/>
              </a:lnSpc>
            </a:pPr>
            <a:r>
              <a:rPr lang="en-GB" sz="1800" dirty="0" smtClean="0">
                <a:solidFill>
                  <a:srgbClr val="262626"/>
                </a:solidFill>
                <a:latin typeface="Miller text roman"/>
              </a:rPr>
              <a:t>PowerPoint presentation by </a:t>
            </a:r>
          </a:p>
          <a:p>
            <a:pPr eaLnBrk="1" hangingPunct="1">
              <a:lnSpc>
                <a:spcPct val="80000"/>
              </a:lnSpc>
            </a:pPr>
            <a:r>
              <a:rPr lang="en-GB" sz="1800" b="1" dirty="0" smtClean="0">
                <a:solidFill>
                  <a:srgbClr val="FF0000"/>
                </a:solidFill>
                <a:latin typeface="Miller text roman"/>
              </a:rPr>
              <a:t>Médecins Sans Frontières / Doctors Without Borders (MSF) UK</a:t>
            </a:r>
          </a:p>
          <a:p>
            <a:pPr eaLnBrk="1" hangingPunct="1">
              <a:lnSpc>
                <a:spcPct val="80000"/>
              </a:lnSpc>
            </a:pPr>
            <a:r>
              <a:rPr lang="en-GB" sz="1800" dirty="0" smtClean="0">
                <a:solidFill>
                  <a:srgbClr val="262626"/>
                </a:solidFill>
                <a:latin typeface="Miller text roman"/>
              </a:rPr>
              <a:t>Schools Team: Mary Doherty and Severa von Wentzel</a:t>
            </a:r>
          </a:p>
          <a:p>
            <a:pPr eaLnBrk="1" hangingPunct="1">
              <a:lnSpc>
                <a:spcPct val="80000"/>
              </a:lnSpc>
            </a:pPr>
            <a:endParaRPr lang="en-GB" sz="1000" dirty="0" smtClean="0">
              <a:solidFill>
                <a:srgbClr val="262626"/>
              </a:solidFill>
              <a:latin typeface="Miller text roman"/>
            </a:endParaRPr>
          </a:p>
          <a:p>
            <a:pPr eaLnBrk="1" hangingPunct="1">
              <a:lnSpc>
                <a:spcPct val="80000"/>
              </a:lnSpc>
            </a:pPr>
            <a:r>
              <a:rPr lang="en-GB" sz="1000" smtClean="0">
                <a:solidFill>
                  <a:srgbClr val="262626"/>
                </a:solidFill>
                <a:latin typeface="Miller text roman"/>
              </a:rPr>
              <a:t>March 2014</a:t>
            </a:r>
            <a:endParaRPr lang="en-GB" sz="1000" dirty="0" smtClean="0">
              <a:solidFill>
                <a:srgbClr val="262626"/>
              </a:solidFill>
              <a:latin typeface="Miller text roman"/>
            </a:endParaRPr>
          </a:p>
          <a:p>
            <a:pPr eaLnBrk="1" hangingPunct="1">
              <a:lnSpc>
                <a:spcPct val="80000"/>
              </a:lnSpc>
            </a:pPr>
            <a:endParaRPr lang="en-GB" sz="1800" dirty="0" smtClean="0">
              <a:solidFill>
                <a:srgbClr val="898989"/>
              </a:solidFill>
            </a:endParaRPr>
          </a:p>
        </p:txBody>
      </p:sp>
      <p:pic>
        <p:nvPicPr>
          <p:cNvPr id="21508" name="Picture 2" descr="J:\Communications\Publications\Fundraising\Dispatches\2012\Summer 2012\Sahel\Pics\MSF116357.JPG"/>
          <p:cNvPicPr>
            <a:picLocks noChangeAspect="1" noChangeArrowheads="1"/>
          </p:cNvPicPr>
          <p:nvPr/>
        </p:nvPicPr>
        <p:blipFill>
          <a:blip r:embed="rId3" cstate="print"/>
          <a:srcRect/>
          <a:stretch>
            <a:fillRect/>
          </a:stretch>
        </p:blipFill>
        <p:spPr bwMode="auto">
          <a:xfrm>
            <a:off x="2699792" y="764704"/>
            <a:ext cx="3805237" cy="25193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ubtitle 6"/>
          <p:cNvSpPr>
            <a:spLocks noGrp="1"/>
          </p:cNvSpPr>
          <p:nvPr>
            <p:ph type="subTitle" idx="1"/>
          </p:nvPr>
        </p:nvSpPr>
        <p:spPr>
          <a:xfrm>
            <a:off x="684212" y="3933825"/>
            <a:ext cx="7704211" cy="1752600"/>
          </a:xfrm>
        </p:spPr>
        <p:txBody>
          <a:bodyPr/>
          <a:lstStyle/>
          <a:p>
            <a:pPr eaLnBrk="1" hangingPunct="1"/>
            <a:r>
              <a:rPr lang="en-GB" sz="3000" b="1" dirty="0" smtClean="0">
                <a:solidFill>
                  <a:srgbClr val="FF0000"/>
                </a:solidFill>
              </a:rPr>
              <a:t>Malnutrition:</a:t>
            </a:r>
          </a:p>
          <a:p>
            <a:pPr eaLnBrk="1" hangingPunct="1"/>
            <a:r>
              <a:rPr lang="en-GB" sz="3000" b="1" dirty="0" smtClean="0">
                <a:solidFill>
                  <a:srgbClr val="FF0000"/>
                </a:solidFill>
              </a:rPr>
              <a:t>Undernutrition</a:t>
            </a:r>
          </a:p>
        </p:txBody>
      </p:sp>
      <p:pic>
        <p:nvPicPr>
          <p:cNvPr id="73732" name="Picture 2" descr="File:Orange ribbon.svg">
            <a:hlinkClick r:id="rId3"/>
          </p:cNvPr>
          <p:cNvPicPr>
            <a:picLocks noChangeAspect="1" noChangeArrowheads="1"/>
          </p:cNvPicPr>
          <p:nvPr/>
        </p:nvPicPr>
        <p:blipFill>
          <a:blip r:embed="rId4" cstate="print"/>
          <a:srcRect/>
          <a:stretch>
            <a:fillRect/>
          </a:stretch>
        </p:blipFill>
        <p:spPr bwMode="auto">
          <a:xfrm>
            <a:off x="6300788" y="1125538"/>
            <a:ext cx="1458912" cy="2362200"/>
          </a:xfrm>
          <a:prstGeom prst="rect">
            <a:avLst/>
          </a:prstGeom>
          <a:noFill/>
          <a:ln w="9525">
            <a:noFill/>
            <a:miter lim="800000"/>
            <a:headEnd/>
            <a:tailEnd/>
          </a:ln>
        </p:spPr>
      </p:pic>
      <p:sp>
        <p:nvSpPr>
          <p:cNvPr id="73733" name="TextBox 8"/>
          <p:cNvSpPr txBox="1">
            <a:spLocks noChangeArrowheads="1"/>
          </p:cNvSpPr>
          <p:nvPr/>
        </p:nvSpPr>
        <p:spPr bwMode="auto">
          <a:xfrm>
            <a:off x="5256213" y="3429000"/>
            <a:ext cx="3887787" cy="461963"/>
          </a:xfrm>
          <a:prstGeom prst="rect">
            <a:avLst/>
          </a:prstGeom>
          <a:noFill/>
          <a:ln w="9525">
            <a:noFill/>
            <a:miter lim="800000"/>
            <a:headEnd/>
            <a:tailEnd/>
          </a:ln>
        </p:spPr>
        <p:txBody>
          <a:bodyPr>
            <a:spAutoFit/>
          </a:bodyPr>
          <a:lstStyle/>
          <a:p>
            <a:pPr algn="ctr"/>
            <a:r>
              <a:rPr lang="en-GB" sz="1200" dirty="0">
                <a:latin typeface="Miller"/>
              </a:rPr>
              <a:t>Awareness ribbon for malnutrition</a:t>
            </a:r>
          </a:p>
          <a:p>
            <a:pPr algn="ctr"/>
            <a:r>
              <a:rPr lang="en-GB" sz="1200" dirty="0">
                <a:latin typeface="Miller"/>
              </a:rPr>
              <a:t>Image: Wikipedia</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4294967295"/>
          </p:nvPr>
        </p:nvSpPr>
        <p:spPr>
          <a:xfrm>
            <a:off x="467544" y="1844824"/>
            <a:ext cx="8064896" cy="2952328"/>
          </a:xfrm>
        </p:spPr>
        <p:txBody>
          <a:bodyPr/>
          <a:lstStyle/>
          <a:p>
            <a:pPr marL="0" indent="0" eaLnBrk="1" hangingPunct="1">
              <a:lnSpc>
                <a:spcPct val="80000"/>
              </a:lnSpc>
              <a:buNone/>
            </a:pPr>
            <a:endParaRPr lang="en-GB" sz="1800" dirty="0" smtClean="0"/>
          </a:p>
          <a:p>
            <a:pPr marL="0" indent="0" eaLnBrk="1" hangingPunct="1">
              <a:lnSpc>
                <a:spcPct val="80000"/>
              </a:lnSpc>
              <a:buNone/>
            </a:pPr>
            <a:endParaRPr lang="en-GB" sz="1800" dirty="0" smtClean="0"/>
          </a:p>
          <a:p>
            <a:pPr marL="0" indent="0" eaLnBrk="1" hangingPunct="1">
              <a:lnSpc>
                <a:spcPct val="80000"/>
              </a:lnSpc>
              <a:buNone/>
            </a:pPr>
            <a:r>
              <a:rPr lang="en-GB" altLang="en-US" sz="2200" dirty="0" smtClean="0">
                <a:latin typeface="Miller "/>
              </a:rPr>
              <a:t>“</a:t>
            </a:r>
            <a:r>
              <a:rPr lang="en-GB" sz="2200" dirty="0" smtClean="0">
                <a:latin typeface="Miller "/>
              </a:rPr>
              <a:t>With diseases related to malnutrition on the rise, the challenge is not only to ensure food security, but also to address the nutritional quality of the food being consumed and its impact on health.</a:t>
            </a:r>
            <a:r>
              <a:rPr lang="en-GB" altLang="en-US" sz="2200" dirty="0" smtClean="0">
                <a:latin typeface="Miller "/>
              </a:rPr>
              <a:t>” </a:t>
            </a:r>
            <a:r>
              <a:rPr lang="en-GB" sz="1800" dirty="0" smtClean="0">
                <a:latin typeface="Miller "/>
              </a:rPr>
              <a:t>- Dr </a:t>
            </a:r>
            <a:r>
              <a:rPr lang="en-GB" sz="1800" dirty="0" err="1" smtClean="0">
                <a:latin typeface="Miller "/>
              </a:rPr>
              <a:t>Frenck</a:t>
            </a:r>
            <a:r>
              <a:rPr lang="en-GB" sz="1800" dirty="0" smtClean="0">
                <a:latin typeface="Miller "/>
              </a:rPr>
              <a:t> G20 2012, </a:t>
            </a:r>
            <a:r>
              <a:rPr lang="en-GB" sz="1200" dirty="0" smtClean="0">
                <a:latin typeface="Miller text roman"/>
                <a:hlinkClick r:id="rId2"/>
              </a:rPr>
              <a:t>http://www.who.int/pmnch/media/press_materials/pr/2012/201205_g20_watch/en/index4.html</a:t>
            </a:r>
            <a:endParaRPr lang="en-GB" sz="1200" dirty="0" smtClean="0">
              <a:latin typeface="Miller text roman"/>
            </a:endParaRPr>
          </a:p>
          <a:p>
            <a:pPr>
              <a:buNone/>
            </a:pPr>
            <a:endParaRPr lang="en-GB" dirty="0"/>
          </a:p>
        </p:txBody>
      </p:sp>
      <p:pic>
        <p:nvPicPr>
          <p:cNvPr id="3" name="Picture 2"/>
          <p:cNvPicPr>
            <a:picLocks noChangeAspect="1" noChangeArrowheads="1"/>
          </p:cNvPicPr>
          <p:nvPr/>
        </p:nvPicPr>
        <p:blipFill>
          <a:blip r:embed="rId3" cstate="print"/>
          <a:srcRect/>
          <a:stretch>
            <a:fillRect/>
          </a:stretch>
        </p:blipFill>
        <p:spPr bwMode="auto">
          <a:xfrm>
            <a:off x="179512" y="2420888"/>
            <a:ext cx="360040" cy="3400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pPr eaLnBrk="1" hangingPunct="1"/>
            <a:r>
              <a:rPr lang="en-GB" smtClean="0"/>
              <a:t>Malnutrition terms</a:t>
            </a:r>
          </a:p>
        </p:txBody>
      </p:sp>
      <p:sp>
        <p:nvSpPr>
          <p:cNvPr id="3" name="Content Placeholder 2"/>
          <p:cNvSpPr>
            <a:spLocks noGrp="1"/>
          </p:cNvSpPr>
          <p:nvPr>
            <p:ph idx="1"/>
          </p:nvPr>
        </p:nvSpPr>
        <p:spPr>
          <a:xfrm>
            <a:off x="323850" y="1484313"/>
            <a:ext cx="8640763" cy="4536975"/>
          </a:xfrm>
        </p:spPr>
        <p:txBody>
          <a:bodyPr rtlCol="0">
            <a:normAutofit fontScale="62500" lnSpcReduction="20000"/>
          </a:bodyPr>
          <a:lstStyle/>
          <a:p>
            <a:pPr marL="0" indent="0" eaLnBrk="1" fontAlgn="auto" hangingPunct="1">
              <a:spcAft>
                <a:spcPts val="0"/>
              </a:spcAft>
              <a:buNone/>
              <a:defRPr/>
            </a:pPr>
            <a:r>
              <a:rPr lang="en-US" sz="3500" dirty="0" smtClean="0"/>
              <a:t>Adequate food is at the basis of an active and healthy life. Yet, in spite of significant improvements, millions of people today are malnourished.</a:t>
            </a:r>
            <a:endParaRPr lang="en-GB" sz="3500" dirty="0" smtClean="0">
              <a:solidFill>
                <a:srgbClr val="7030A0"/>
              </a:solidFill>
              <a:ea typeface="+mn-ea"/>
            </a:endParaRPr>
          </a:p>
          <a:p>
            <a:pPr marL="0" indent="0" eaLnBrk="1" fontAlgn="auto" hangingPunct="1">
              <a:spcAft>
                <a:spcPts val="0"/>
              </a:spcAft>
              <a:buNone/>
              <a:defRPr/>
            </a:pPr>
            <a:endParaRPr lang="en-GB" sz="3400" b="1" dirty="0" smtClean="0">
              <a:solidFill>
                <a:srgbClr val="7030A0"/>
              </a:solidFill>
              <a:ea typeface="+mn-ea"/>
            </a:endParaRPr>
          </a:p>
          <a:p>
            <a:pPr marL="0" indent="0" eaLnBrk="1" fontAlgn="auto" hangingPunct="1">
              <a:spcAft>
                <a:spcPts val="0"/>
              </a:spcAft>
              <a:buNone/>
              <a:defRPr/>
            </a:pPr>
            <a:r>
              <a:rPr lang="en-GB" sz="3400" b="1" dirty="0" smtClean="0">
                <a:solidFill>
                  <a:srgbClr val="7030A0"/>
                </a:solidFill>
                <a:ea typeface="+mn-ea"/>
              </a:rPr>
              <a:t>Malnutrition</a:t>
            </a:r>
            <a:r>
              <a:rPr lang="en-GB" sz="3400" dirty="0" smtClean="0">
                <a:ea typeface="+mn-ea"/>
              </a:rPr>
              <a:t>: An abnormal physiological condition caused by inadequate, unbalanced or excessive consumption of macronutrients and/or micronutrients.  Malnutrition includes </a:t>
            </a:r>
            <a:r>
              <a:rPr lang="en-GB" sz="3400" dirty="0" err="1" smtClean="0">
                <a:ea typeface="+mn-ea"/>
              </a:rPr>
              <a:t>undernutrition</a:t>
            </a:r>
            <a:r>
              <a:rPr lang="en-GB" sz="3400" dirty="0" smtClean="0">
                <a:ea typeface="+mn-ea"/>
              </a:rPr>
              <a:t> and </a:t>
            </a:r>
            <a:r>
              <a:rPr lang="en-GB" sz="3400" dirty="0" err="1" smtClean="0">
                <a:ea typeface="+mn-ea"/>
              </a:rPr>
              <a:t>overnutrition</a:t>
            </a:r>
            <a:r>
              <a:rPr lang="en-GB" sz="3400" dirty="0" smtClean="0">
                <a:ea typeface="+mn-ea"/>
              </a:rPr>
              <a:t> as well as micronutrient deficiencies.</a:t>
            </a:r>
          </a:p>
          <a:p>
            <a:pPr marL="0" indent="0" eaLnBrk="1" fontAlgn="auto" hangingPunct="1">
              <a:spcAft>
                <a:spcPts val="0"/>
              </a:spcAft>
              <a:buNone/>
              <a:defRPr/>
            </a:pPr>
            <a:endParaRPr lang="en-GB" sz="3400" dirty="0" smtClean="0">
              <a:ea typeface="+mn-ea"/>
            </a:endParaRPr>
          </a:p>
          <a:p>
            <a:pPr marL="0" indent="0" eaLnBrk="1" fontAlgn="auto" hangingPunct="1">
              <a:spcAft>
                <a:spcPts val="0"/>
              </a:spcAft>
              <a:buFont typeface="Arial" pitchFamily="34" charset="0"/>
              <a:buNone/>
              <a:defRPr/>
            </a:pPr>
            <a:r>
              <a:rPr lang="en-GB" sz="3400" b="1" dirty="0" smtClean="0">
                <a:solidFill>
                  <a:srgbClr val="7030A0"/>
                </a:solidFill>
                <a:ea typeface="+mn-ea"/>
              </a:rPr>
              <a:t>Minimum dietary energy requirement (MDER</a:t>
            </a:r>
            <a:r>
              <a:rPr lang="en-GB" sz="3400" dirty="0" smtClean="0">
                <a:ea typeface="+mn-ea"/>
              </a:rPr>
              <a:t>): amount of energy needed for light activity and a minimum acceptable weight for attained height.</a:t>
            </a:r>
          </a:p>
          <a:p>
            <a:pPr marL="0" indent="0" eaLnBrk="1" fontAlgn="auto" hangingPunct="1">
              <a:spcAft>
                <a:spcPts val="0"/>
              </a:spcAft>
              <a:buFont typeface="Arial" pitchFamily="34" charset="0"/>
              <a:buNone/>
              <a:defRPr/>
            </a:pPr>
            <a:endParaRPr lang="en-GB" sz="3400" dirty="0" smtClean="0">
              <a:ea typeface="+mn-ea"/>
            </a:endParaRPr>
          </a:p>
          <a:p>
            <a:pPr marL="0" indent="0" eaLnBrk="1" fontAlgn="auto" hangingPunct="1">
              <a:spcAft>
                <a:spcPts val="0"/>
              </a:spcAft>
              <a:buFont typeface="Arial" pitchFamily="34" charset="0"/>
              <a:buNone/>
              <a:defRPr/>
            </a:pPr>
            <a:r>
              <a:rPr lang="en-GB" sz="3400" b="1" dirty="0" smtClean="0">
                <a:solidFill>
                  <a:srgbClr val="7030A0"/>
                </a:solidFill>
                <a:ea typeface="+mn-ea"/>
              </a:rPr>
              <a:t>Body Mass Index </a:t>
            </a:r>
            <a:r>
              <a:rPr lang="en-GB" sz="3400" dirty="0" smtClean="0">
                <a:ea typeface="+mn-ea"/>
              </a:rPr>
              <a:t>(BMI) relates weight to height and is used to evaluate thinness and obesity.</a:t>
            </a:r>
          </a:p>
          <a:p>
            <a:pPr eaLnBrk="1" fontAlgn="auto" hangingPunct="1">
              <a:spcAft>
                <a:spcPts val="0"/>
              </a:spcAft>
              <a:buFont typeface="Arial" pitchFamily="34" charset="0"/>
              <a:buNone/>
              <a:defRPr/>
            </a:pPr>
            <a:endParaRPr lang="en-GB" dirty="0" smtClean="0">
              <a:ea typeface="+mn-ea"/>
            </a:endParaRPr>
          </a:p>
          <a:p>
            <a:pPr eaLnBrk="1" fontAlgn="auto" hangingPunct="1">
              <a:spcAft>
                <a:spcPts val="0"/>
              </a:spcAft>
              <a:buFont typeface="Arial" pitchFamily="34" charset="0"/>
              <a:buNone/>
              <a:defRPr/>
            </a:pPr>
            <a:endParaRPr lang="en-GB" b="1" dirty="0" smtClean="0">
              <a:solidFill>
                <a:srgbClr val="7030A0"/>
              </a:solidFill>
              <a:ea typeface="+mn-ea"/>
            </a:endParaRPr>
          </a:p>
          <a:p>
            <a:pPr eaLnBrk="1" fontAlgn="auto" hangingPunct="1">
              <a:spcAft>
                <a:spcPts val="0"/>
              </a:spcAft>
              <a:buFont typeface="Arial" pitchFamily="34" charset="0"/>
              <a:buNone/>
              <a:defRPr/>
            </a:pPr>
            <a:endParaRPr lang="en-GB" dirty="0" smtClean="0">
              <a:ea typeface="+mn-ea"/>
            </a:endParaRPr>
          </a:p>
          <a:p>
            <a:pPr eaLnBrk="1" fontAlgn="auto" hangingPunct="1">
              <a:spcAft>
                <a:spcPts val="0"/>
              </a:spcAft>
              <a:defRPr/>
            </a:pPr>
            <a:endParaRPr lang="en-GB" dirty="0">
              <a:ea typeface="+mn-ea"/>
            </a:endParaRPr>
          </a:p>
        </p:txBody>
      </p:sp>
      <p:sp>
        <p:nvSpPr>
          <p:cNvPr id="76805" name="TextBox 4"/>
          <p:cNvSpPr txBox="1">
            <a:spLocks noChangeArrowheads="1"/>
          </p:cNvSpPr>
          <p:nvPr/>
        </p:nvSpPr>
        <p:spPr bwMode="auto">
          <a:xfrm>
            <a:off x="323528" y="5877272"/>
            <a:ext cx="8353425" cy="553998"/>
          </a:xfrm>
          <a:prstGeom prst="rect">
            <a:avLst/>
          </a:prstGeom>
          <a:noFill/>
          <a:ln w="9525">
            <a:noFill/>
            <a:miter lim="800000"/>
            <a:headEnd/>
            <a:tailEnd/>
          </a:ln>
        </p:spPr>
        <p:txBody>
          <a:bodyPr wrap="square">
            <a:spAutoFit/>
          </a:bodyPr>
          <a:lstStyle/>
          <a:p>
            <a:r>
              <a:rPr lang="en-GB" sz="1000" dirty="0" smtClean="0">
                <a:latin typeface="Miller"/>
              </a:rPr>
              <a:t>Source</a:t>
            </a:r>
            <a:r>
              <a:rPr lang="en-GB" sz="1000" dirty="0">
                <a:latin typeface="Miller"/>
              </a:rPr>
              <a:t>: </a:t>
            </a:r>
            <a:r>
              <a:rPr lang="en-GB" sz="1000" dirty="0">
                <a:latin typeface="Miller"/>
                <a:hlinkClick r:id="rId3"/>
              </a:rPr>
              <a:t>ftp://ftp.fao.org/docrep/fao/012/i0876e/i0876e02.pdf</a:t>
            </a:r>
            <a:endParaRPr lang="en-GB" sz="1000" u="sng" dirty="0">
              <a:solidFill>
                <a:srgbClr val="0000FF"/>
              </a:solidFill>
              <a:latin typeface="Miller"/>
            </a:endParaRPr>
          </a:p>
          <a:p>
            <a:r>
              <a:rPr lang="en-GB" sz="1000" dirty="0">
                <a:latin typeface="Miller"/>
              </a:rPr>
              <a:t>World bank, </a:t>
            </a:r>
            <a:r>
              <a:rPr lang="en-GB" sz="1000" i="1" dirty="0">
                <a:latin typeface="Miller"/>
              </a:rPr>
              <a:t>Scaling up Nutrition: What will it cost? </a:t>
            </a:r>
            <a:r>
              <a:rPr lang="en-GB" sz="1000" dirty="0">
                <a:latin typeface="Miller"/>
              </a:rPr>
              <a:t>2010</a:t>
            </a:r>
          </a:p>
          <a:p>
            <a:r>
              <a:rPr lang="en-GB" sz="1000" dirty="0">
                <a:latin typeface="Miller"/>
                <a:hlinkClick r:id="rId4"/>
              </a:rPr>
              <a:t>http://siteresources.worldbank.org/HEALTHNUTRITIONANDPOPULAION/Resources/Peer-Reviewed</a:t>
            </a:r>
            <a:r>
              <a:rPr lang="en-GB" sz="1000" dirty="0">
                <a:latin typeface="Miller"/>
              </a:rPr>
              <a:t>Publications/ScalingUpNutrition.pdf </a:t>
            </a:r>
          </a:p>
        </p:txBody>
      </p:sp>
      <p:pic>
        <p:nvPicPr>
          <p:cNvPr id="6" name="Picture 4" descr="http://school.discoveryeducation.com/clipart/images/teacher2.gif"/>
          <p:cNvPicPr>
            <a:picLocks noChangeAspect="1" noChangeArrowheads="1"/>
          </p:cNvPicPr>
          <p:nvPr/>
        </p:nvPicPr>
        <p:blipFill>
          <a:blip r:embed="rId5" cstate="print">
            <a:duotone>
              <a:prstClr val="black"/>
              <a:schemeClr val="bg1">
                <a:lumMod val="75000"/>
                <a:tint val="45000"/>
                <a:satMod val="400000"/>
              </a:schemeClr>
            </a:duotone>
          </a:blip>
          <a:srcRect/>
          <a:stretch>
            <a:fillRect/>
          </a:stretch>
        </p:blipFill>
        <p:spPr bwMode="auto">
          <a:xfrm>
            <a:off x="8100392" y="188640"/>
            <a:ext cx="864096" cy="870381"/>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z="3600" dirty="0" smtClean="0"/>
              <a:t>Malnutrition terms</a:t>
            </a:r>
            <a:endParaRPr lang="en-GB" sz="3600" dirty="0"/>
          </a:p>
        </p:txBody>
      </p:sp>
      <p:sp>
        <p:nvSpPr>
          <p:cNvPr id="7" name="Content Placeholder 6"/>
          <p:cNvSpPr>
            <a:spLocks noGrp="1"/>
          </p:cNvSpPr>
          <p:nvPr>
            <p:ph idx="1"/>
          </p:nvPr>
        </p:nvSpPr>
        <p:spPr/>
        <p:txBody>
          <a:bodyPr/>
          <a:lstStyle/>
          <a:p>
            <a:pPr marL="0" indent="0" eaLnBrk="1" hangingPunct="1">
              <a:lnSpc>
                <a:spcPct val="80000"/>
              </a:lnSpc>
              <a:buNone/>
            </a:pPr>
            <a:r>
              <a:rPr lang="en-GB" sz="2000" b="1" dirty="0" smtClean="0">
                <a:solidFill>
                  <a:srgbClr val="7030A0"/>
                </a:solidFill>
              </a:rPr>
              <a:t>Protein-energy malnutrition</a:t>
            </a:r>
            <a:r>
              <a:rPr lang="en-GB" sz="2000" dirty="0" smtClean="0"/>
              <a:t>: BMI and shortness are indicators.  A broad (older) term from the 1970s when protein deficiency was felt to be the primary driver behind malnutrition.  Replaced by the more general term ‘acute malnutrition’ which includes macronutrient imbalance/</a:t>
            </a:r>
            <a:r>
              <a:rPr lang="en-GB" sz="2000" dirty="0" err="1" smtClean="0"/>
              <a:t>insuffiency</a:t>
            </a:r>
            <a:r>
              <a:rPr lang="en-GB" sz="2000" dirty="0" smtClean="0"/>
              <a:t> as well as micronutrient deficiency.</a:t>
            </a:r>
          </a:p>
          <a:p>
            <a:pPr eaLnBrk="1" hangingPunct="1">
              <a:lnSpc>
                <a:spcPct val="80000"/>
              </a:lnSpc>
              <a:buNone/>
            </a:pPr>
            <a:endParaRPr lang="en-GB" sz="2000" b="1" dirty="0" smtClean="0">
              <a:solidFill>
                <a:srgbClr val="7030A0"/>
              </a:solidFill>
            </a:endParaRPr>
          </a:p>
          <a:p>
            <a:pPr marL="0" indent="0" eaLnBrk="1" hangingPunct="1">
              <a:lnSpc>
                <a:spcPct val="80000"/>
              </a:lnSpc>
              <a:buNone/>
            </a:pPr>
            <a:r>
              <a:rPr lang="en-GB" sz="2000" b="1" dirty="0" smtClean="0">
                <a:solidFill>
                  <a:srgbClr val="7030A0"/>
                </a:solidFill>
              </a:rPr>
              <a:t>Micronutrient deficiency</a:t>
            </a:r>
            <a:r>
              <a:rPr lang="en-GB" sz="2000" dirty="0" smtClean="0"/>
              <a:t>: </a:t>
            </a:r>
            <a:r>
              <a:rPr lang="en-GB" altLang="en-US" sz="2000" dirty="0" smtClean="0"/>
              <a:t>“</a:t>
            </a:r>
            <a:r>
              <a:rPr lang="en-GB" sz="2000" dirty="0" smtClean="0"/>
              <a:t>hidden hunger</a:t>
            </a:r>
            <a:r>
              <a:rPr lang="en-GB" altLang="en-US" sz="2000" dirty="0" smtClean="0"/>
              <a:t>”</a:t>
            </a:r>
            <a:r>
              <a:rPr lang="en-GB" sz="2000" dirty="0" smtClean="0"/>
              <a:t>, a lack of one or more essential vitamins and minerals, such as Vitamin  A, iron, iodine or zinc. Indicator iron-deficiency anaemia low haemoglobin in blood.  Micronutrient powders (MNP) are used to prevent micronutrient deficiencies; for example, on a large-scale basis in Bangladesh.</a:t>
            </a:r>
          </a:p>
          <a:p>
            <a:pPr marL="0" indent="0" eaLnBrk="1" hangingPunct="1">
              <a:lnSpc>
                <a:spcPct val="80000"/>
              </a:lnSpc>
              <a:buNone/>
              <a:defRPr/>
            </a:pPr>
            <a:endParaRPr lang="en-GB" sz="2000" dirty="0" smtClean="0"/>
          </a:p>
          <a:p>
            <a:pPr marL="0" indent="0" eaLnBrk="1" hangingPunct="1">
              <a:lnSpc>
                <a:spcPct val="80000"/>
              </a:lnSpc>
              <a:buNone/>
              <a:defRPr/>
            </a:pPr>
            <a:endParaRPr lang="en-GB" sz="2000" b="1" dirty="0" smtClean="0">
              <a:solidFill>
                <a:srgbClr val="7030A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pPr eaLnBrk="1" hangingPunct="1"/>
            <a:r>
              <a:rPr lang="en-GB" sz="3600" dirty="0" smtClean="0"/>
              <a:t>Undernutrition</a:t>
            </a:r>
          </a:p>
        </p:txBody>
      </p:sp>
      <p:sp>
        <p:nvSpPr>
          <p:cNvPr id="78851" name="Content Placeholder 2"/>
          <p:cNvSpPr>
            <a:spLocks noGrp="1"/>
          </p:cNvSpPr>
          <p:nvPr>
            <p:ph idx="1"/>
          </p:nvPr>
        </p:nvSpPr>
        <p:spPr/>
        <p:txBody>
          <a:bodyPr/>
          <a:lstStyle/>
          <a:p>
            <a:pPr marL="0" indent="0" eaLnBrk="1" hangingPunct="1">
              <a:lnSpc>
                <a:spcPct val="80000"/>
              </a:lnSpc>
              <a:buNone/>
            </a:pPr>
            <a:r>
              <a:rPr lang="en-US" sz="1600" b="1" dirty="0" smtClean="0"/>
              <a:t>Poor health, growth and development outcomes can result from hunger and poor nutrition. </a:t>
            </a:r>
          </a:p>
          <a:p>
            <a:pPr marL="0" indent="0" eaLnBrk="1" hangingPunct="1">
              <a:lnSpc>
                <a:spcPct val="80000"/>
              </a:lnSpc>
              <a:buNone/>
            </a:pPr>
            <a:endParaRPr lang="en-GB" sz="1600" b="1" dirty="0" smtClean="0">
              <a:solidFill>
                <a:srgbClr val="7030A0"/>
              </a:solidFill>
            </a:endParaRPr>
          </a:p>
          <a:p>
            <a:pPr marL="0" indent="0" eaLnBrk="1" fontAlgn="auto" hangingPunct="1">
              <a:spcAft>
                <a:spcPts val="0"/>
              </a:spcAft>
              <a:buNone/>
              <a:defRPr/>
            </a:pPr>
            <a:r>
              <a:rPr lang="en-GB" sz="1600" b="1" dirty="0" smtClean="0">
                <a:solidFill>
                  <a:srgbClr val="7030A0"/>
                </a:solidFill>
              </a:rPr>
              <a:t>Under nutrition</a:t>
            </a:r>
            <a:r>
              <a:rPr lang="en-GB" sz="1600" dirty="0" smtClean="0"/>
              <a:t> is “the outcome of undernourishment, and/or poor absorption and/or poor biological use of nutrients consumed as a result of repeated infectious disease. It includes being underweight for one’s age, too short for one’s age (stunted), dangerously thin for one’s height (wasted) and deficient in vitamins and minerals (micronutrient malnutrition).(FAO definition http://www.fao.org/hunger/en/)</a:t>
            </a:r>
          </a:p>
          <a:p>
            <a:pPr marL="0" indent="0" eaLnBrk="1" hangingPunct="1">
              <a:lnSpc>
                <a:spcPct val="80000"/>
              </a:lnSpc>
              <a:buNone/>
            </a:pPr>
            <a:endParaRPr lang="en-GB" sz="1600" b="1" dirty="0" smtClean="0">
              <a:solidFill>
                <a:srgbClr val="7030A0"/>
              </a:solidFill>
            </a:endParaRPr>
          </a:p>
          <a:p>
            <a:pPr marL="0" indent="0" eaLnBrk="1" hangingPunct="1">
              <a:lnSpc>
                <a:spcPct val="80000"/>
              </a:lnSpc>
              <a:buFont typeface="Arial" pitchFamily="34" charset="0"/>
              <a:buNone/>
            </a:pPr>
            <a:r>
              <a:rPr lang="en-GB" sz="1600" b="1" dirty="0" smtClean="0">
                <a:solidFill>
                  <a:srgbClr val="7030A0"/>
                </a:solidFill>
              </a:rPr>
              <a:t>Under nutrition</a:t>
            </a:r>
            <a:r>
              <a:rPr lang="en-GB" sz="1600" dirty="0" smtClean="0"/>
              <a:t> includes being:</a:t>
            </a:r>
            <a:endParaRPr lang="en-GB" sz="1600" b="1" dirty="0" smtClean="0">
              <a:solidFill>
                <a:srgbClr val="7030A0"/>
              </a:solidFill>
            </a:endParaRPr>
          </a:p>
          <a:p>
            <a:pPr eaLnBrk="1" hangingPunct="1">
              <a:lnSpc>
                <a:spcPct val="80000"/>
              </a:lnSpc>
            </a:pPr>
            <a:r>
              <a:rPr lang="en-GB" sz="1600" b="1" dirty="0" smtClean="0">
                <a:solidFill>
                  <a:srgbClr val="7030A0"/>
                </a:solidFill>
              </a:rPr>
              <a:t>Underweight: </a:t>
            </a:r>
            <a:r>
              <a:rPr lang="en-GB" sz="1600" dirty="0" smtClean="0"/>
              <a:t>a child has low weight for age. Composite measure includes chronic and acute malnutrition.</a:t>
            </a:r>
            <a:endParaRPr lang="en-GB" sz="1600" b="1" dirty="0" smtClean="0">
              <a:solidFill>
                <a:srgbClr val="7030A0"/>
              </a:solidFill>
            </a:endParaRPr>
          </a:p>
          <a:p>
            <a:pPr eaLnBrk="1" hangingPunct="1">
              <a:lnSpc>
                <a:spcPct val="80000"/>
              </a:lnSpc>
            </a:pPr>
            <a:r>
              <a:rPr lang="en-GB" sz="1600" b="1" dirty="0" smtClean="0">
                <a:solidFill>
                  <a:srgbClr val="7030A0"/>
                </a:solidFill>
              </a:rPr>
              <a:t>Stunting</a:t>
            </a:r>
            <a:r>
              <a:rPr lang="en-GB" sz="1600" dirty="0" smtClean="0"/>
              <a:t>: child short for their age as a result of chronic under nutrition during the most critical periods of growth and development in early life.  </a:t>
            </a:r>
          </a:p>
          <a:p>
            <a:pPr eaLnBrk="1" hangingPunct="1">
              <a:lnSpc>
                <a:spcPct val="80000"/>
              </a:lnSpc>
            </a:pPr>
            <a:r>
              <a:rPr lang="en-GB" sz="1600" b="1" dirty="0" smtClean="0">
                <a:solidFill>
                  <a:srgbClr val="7030A0"/>
                </a:solidFill>
              </a:rPr>
              <a:t>Wasting</a:t>
            </a:r>
            <a:r>
              <a:rPr lang="en-GB" sz="1600" dirty="0" smtClean="0"/>
              <a:t>: child</a:t>
            </a:r>
            <a:r>
              <a:rPr lang="en-GB" altLang="en-US" sz="1600" dirty="0" smtClean="0"/>
              <a:t>’</a:t>
            </a:r>
            <a:r>
              <a:rPr lang="en-GB" sz="1600" dirty="0" smtClean="0"/>
              <a:t>s weight is too low for their height as a result of acute under nutrition, can vary with the seasons.  Reflects loss of muscle tissue and fat.</a:t>
            </a:r>
          </a:p>
          <a:p>
            <a:pPr eaLnBrk="1" hangingPunct="1">
              <a:lnSpc>
                <a:spcPct val="80000"/>
              </a:lnSpc>
            </a:pPr>
            <a:r>
              <a:rPr lang="en-GB" sz="1600" b="1" dirty="0" smtClean="0">
                <a:solidFill>
                  <a:srgbClr val="7030A0"/>
                </a:solidFill>
              </a:rPr>
              <a:t>Kwashiorkor</a:t>
            </a:r>
            <a:r>
              <a:rPr lang="en-GB" sz="1600" dirty="0" smtClean="0"/>
              <a:t>: sudden onset swelling of the feet, hands and face.  Cause unknown, but occurs typically in children 2-3 years old once they are weaned from breast milk and can be cured by feeding a specially fortified milk.  Form of severe malnutrition.</a:t>
            </a:r>
          </a:p>
          <a:p>
            <a:pPr eaLnBrk="1" hangingPunct="1">
              <a:lnSpc>
                <a:spcPct val="80000"/>
              </a:lnSpc>
              <a:buFont typeface="Arial" pitchFamily="34" charset="0"/>
              <a:buNone/>
            </a:pPr>
            <a:endParaRPr lang="en-GB" sz="1400" b="1" dirty="0" smtClean="0">
              <a:solidFill>
                <a:srgbClr val="7030A0"/>
              </a:solidFill>
            </a:endParaRPr>
          </a:p>
          <a:p>
            <a:pPr eaLnBrk="1" hangingPunct="1">
              <a:lnSpc>
                <a:spcPct val="80000"/>
              </a:lnSpc>
            </a:pPr>
            <a:endParaRPr lang="en-GB" sz="1500" dirty="0"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Undernourishment </a:t>
            </a:r>
            <a:br>
              <a:rPr lang="en-GB" sz="3600" dirty="0" smtClean="0"/>
            </a:br>
            <a:r>
              <a:rPr lang="en-GB" sz="3600" dirty="0" smtClean="0"/>
              <a:t>Famine</a:t>
            </a:r>
            <a:endParaRPr lang="en-GB" sz="3600" dirty="0"/>
          </a:p>
        </p:txBody>
      </p:sp>
      <p:sp>
        <p:nvSpPr>
          <p:cNvPr id="3" name="Content Placeholder 2"/>
          <p:cNvSpPr>
            <a:spLocks noGrp="1"/>
          </p:cNvSpPr>
          <p:nvPr>
            <p:ph idx="1"/>
          </p:nvPr>
        </p:nvSpPr>
        <p:spPr/>
        <p:txBody>
          <a:bodyPr/>
          <a:lstStyle/>
          <a:p>
            <a:pPr marL="0" indent="0" eaLnBrk="1" hangingPunct="1">
              <a:lnSpc>
                <a:spcPct val="80000"/>
              </a:lnSpc>
              <a:buNone/>
              <a:defRPr/>
            </a:pPr>
            <a:r>
              <a:rPr lang="en-GB" sz="2200" b="1" dirty="0" smtClean="0">
                <a:solidFill>
                  <a:srgbClr val="7030A0"/>
                </a:solidFill>
              </a:rPr>
              <a:t>Undernourishment or chronic hunger</a:t>
            </a:r>
            <a:r>
              <a:rPr lang="en-GB" sz="2200" dirty="0" smtClean="0"/>
              <a:t>: A state, lasting for at least one year, of inability to acquire enough food, defined as a level of food intake </a:t>
            </a:r>
            <a:r>
              <a:rPr lang="en-GB" sz="2200" dirty="0" err="1" smtClean="0"/>
              <a:t>insuffiecient</a:t>
            </a:r>
            <a:r>
              <a:rPr lang="en-GB" sz="2200" dirty="0" smtClean="0"/>
              <a:t> to meet dietary energy requirements.  For the purposes of this presentation, hunger was defined as being synonymous with chronic undernourishment.</a:t>
            </a:r>
          </a:p>
          <a:p>
            <a:pPr marL="176213" indent="-176213" eaLnBrk="1" hangingPunct="1">
              <a:lnSpc>
                <a:spcPct val="80000"/>
              </a:lnSpc>
              <a:buNone/>
              <a:defRPr/>
            </a:pPr>
            <a:endParaRPr lang="en-GB" sz="2200" dirty="0" smtClean="0"/>
          </a:p>
          <a:p>
            <a:pPr marL="0" indent="0" eaLnBrk="1" hangingPunct="1">
              <a:lnSpc>
                <a:spcPct val="80000"/>
              </a:lnSpc>
              <a:buNone/>
              <a:defRPr/>
            </a:pPr>
            <a:r>
              <a:rPr lang="en-GB" sz="2200" b="1" dirty="0" smtClean="0">
                <a:solidFill>
                  <a:srgbClr val="7030A0"/>
                </a:solidFill>
              </a:rPr>
              <a:t>Famine</a:t>
            </a:r>
            <a:r>
              <a:rPr lang="en-GB" sz="2200" dirty="0" smtClean="0">
                <a:solidFill>
                  <a:srgbClr val="7030A0"/>
                </a:solidFill>
              </a:rPr>
              <a:t> </a:t>
            </a:r>
            <a:r>
              <a:rPr lang="en-GB" sz="2200" dirty="0" smtClean="0"/>
              <a:t>is the state in which significant proportion (at least 20%) of a defined population lacks access to food in sufficient quantity and quality, such that epidemics of infectious disease become more frequent, acute malnutrition rates in children under 5 are above 30% and death rates rise.  In famine conditions, the most vulnerable members of the population - the very young, the elderly and those with chronic illness – are at higher risk of death.  </a:t>
            </a:r>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Starvation</a:t>
            </a:r>
            <a:endParaRPr lang="en-GB" dirty="0"/>
          </a:p>
        </p:txBody>
      </p:sp>
      <p:sp>
        <p:nvSpPr>
          <p:cNvPr id="7" name="Content Placeholder 6"/>
          <p:cNvSpPr>
            <a:spLocks noGrp="1"/>
          </p:cNvSpPr>
          <p:nvPr>
            <p:ph idx="1"/>
          </p:nvPr>
        </p:nvSpPr>
        <p:spPr/>
        <p:txBody>
          <a:bodyPr/>
          <a:lstStyle/>
          <a:p>
            <a:pPr marL="0" indent="0">
              <a:buNone/>
            </a:pPr>
            <a:r>
              <a:rPr lang="en-GB" sz="2200" b="1" dirty="0" smtClean="0">
                <a:solidFill>
                  <a:srgbClr val="7030A0"/>
                </a:solidFill>
              </a:rPr>
              <a:t>Starvation </a:t>
            </a:r>
            <a:r>
              <a:rPr lang="en-GB" sz="2200" dirty="0" smtClean="0"/>
              <a:t>occurs when the individual’ nutrient intake drops below what is needed to maintain body mass and the body begins to consume muscle and other lean tissues in order to supply nutrients to maintain metabolic function. </a:t>
            </a:r>
          </a:p>
          <a:p>
            <a:pPr marL="0" indent="0">
              <a:buNone/>
            </a:pPr>
            <a:endParaRPr lang="en-GB" sz="2200" dirty="0" smtClean="0"/>
          </a:p>
          <a:p>
            <a:pPr marL="0" indent="0">
              <a:buNone/>
            </a:pPr>
            <a:r>
              <a:rPr lang="en-GB" sz="2200" dirty="0" smtClean="0"/>
              <a:t>In an otherwise well adult who continues to drink water but ceases all nutrient intake, this process of starvation leads to death in about 2 months. </a:t>
            </a:r>
          </a:p>
          <a:p>
            <a:pPr marL="0" indent="0">
              <a:buNone/>
            </a:pPr>
            <a:endParaRPr lang="en-GB" sz="2200" dirty="0" smtClean="0"/>
          </a:p>
          <a:p>
            <a:pPr marL="0" indent="0">
              <a:buNone/>
            </a:pPr>
            <a:r>
              <a:rPr lang="en-GB" sz="2200" dirty="0" smtClean="0"/>
              <a:t>The process of starvation affects all the body’s organ systems, but the most visible signs are weakness, apathy and muscle wasting.  </a:t>
            </a:r>
            <a:endParaRPr lang="en-GB" sz="2200" dirty="0"/>
          </a:p>
        </p:txBody>
      </p:sp>
      <p:pic>
        <p:nvPicPr>
          <p:cNvPr id="9" name="Picture 4" descr="http://school.discoveryeducation.com/clipart/images/teacher2.gif"/>
          <p:cNvPicPr>
            <a:picLocks noChangeAspect="1" noChangeArrowheads="1"/>
          </p:cNvPicPr>
          <p:nvPr/>
        </p:nvPicPr>
        <p:blipFill>
          <a:blip r:embed="rId3" cstate="print">
            <a:duotone>
              <a:prstClr val="black"/>
              <a:schemeClr val="bg1">
                <a:lumMod val="75000"/>
                <a:tint val="45000"/>
                <a:satMod val="400000"/>
              </a:schemeClr>
            </a:duotone>
          </a:blip>
          <a:srcRect/>
          <a:stretch>
            <a:fillRect/>
          </a:stretch>
        </p:blipFill>
        <p:spPr bwMode="auto">
          <a:xfrm>
            <a:off x="8100392" y="188640"/>
            <a:ext cx="864096" cy="87038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5"/>
          <p:cNvSpPr>
            <a:spLocks noGrp="1"/>
          </p:cNvSpPr>
          <p:nvPr>
            <p:ph type="title"/>
          </p:nvPr>
        </p:nvSpPr>
        <p:spPr/>
        <p:txBody>
          <a:bodyPr/>
          <a:lstStyle/>
          <a:p>
            <a:pPr eaLnBrk="1" hangingPunct="1"/>
            <a:r>
              <a:rPr lang="en-GB" sz="3600" dirty="0" smtClean="0"/>
              <a:t>Hunger IQ and FAQs</a:t>
            </a:r>
          </a:p>
        </p:txBody>
      </p:sp>
      <p:sp>
        <p:nvSpPr>
          <p:cNvPr id="7" name="Content Placeholder 6"/>
          <p:cNvSpPr>
            <a:spLocks noGrp="1"/>
          </p:cNvSpPr>
          <p:nvPr>
            <p:ph idx="1"/>
          </p:nvPr>
        </p:nvSpPr>
        <p:spPr/>
        <p:txBody>
          <a:bodyPr/>
          <a:lstStyle/>
          <a:p>
            <a:pPr eaLnBrk="1" fontAlgn="auto" hangingPunct="1">
              <a:spcAft>
                <a:spcPts val="0"/>
              </a:spcAft>
              <a:buFont typeface="Arial" pitchFamily="34" charset="0"/>
              <a:buNone/>
              <a:defRPr/>
            </a:pPr>
            <a:r>
              <a:rPr lang="en-GB" sz="2000" b="1" i="1" dirty="0" smtClean="0">
                <a:solidFill>
                  <a:srgbClr val="0070C0"/>
                </a:solidFill>
              </a:rPr>
              <a:t>Action for students: </a:t>
            </a:r>
            <a:endParaRPr lang="en-GB" sz="1600" b="1" dirty="0" smtClean="0">
              <a:solidFill>
                <a:srgbClr val="0070C0"/>
              </a:solidFill>
            </a:endParaRPr>
          </a:p>
          <a:p>
            <a:pPr marL="358775" indent="-358775" eaLnBrk="1" fontAlgn="auto" hangingPunct="1">
              <a:spcAft>
                <a:spcPts val="0"/>
              </a:spcAft>
              <a:buFont typeface="Arial" pitchFamily="34" charset="0"/>
              <a:buAutoNum type="arabicPeriod"/>
              <a:defRPr/>
            </a:pPr>
            <a:r>
              <a:rPr lang="en-GB" sz="1800" dirty="0" smtClean="0"/>
              <a:t>With a partner test your Hunger IQ: </a:t>
            </a:r>
            <a:r>
              <a:rPr lang="en-GB" sz="1800" dirty="0" smtClean="0">
                <a:hlinkClick r:id="rId3"/>
              </a:rPr>
              <a:t>http://www.wfp.org/hunger/faqs</a:t>
            </a:r>
            <a:r>
              <a:rPr lang="en-GB" sz="1800" dirty="0" smtClean="0"/>
              <a:t> and read </a:t>
            </a:r>
            <a:r>
              <a:rPr lang="en-GB" sz="1800" b="1" dirty="0" smtClean="0"/>
              <a:t>Hunger Frequently asked questions (FAQs) </a:t>
            </a:r>
            <a:r>
              <a:rPr lang="en-GB" sz="1800" dirty="0" smtClean="0"/>
              <a:t>including the overview, record what is hunger, who are the hungry, what causes hunger, what is malnutrition? </a:t>
            </a:r>
          </a:p>
          <a:p>
            <a:pPr marL="358775" indent="-358775" eaLnBrk="1" fontAlgn="auto" hangingPunct="1">
              <a:spcAft>
                <a:spcPts val="0"/>
              </a:spcAft>
              <a:buFont typeface="Arial" pitchFamily="34" charset="0"/>
              <a:buAutoNum type="arabicPeriod" startAt="2"/>
              <a:defRPr/>
            </a:pPr>
            <a:r>
              <a:rPr lang="en-GB" sz="1800" b="1" dirty="0" smtClean="0"/>
              <a:t>Extract the salient information </a:t>
            </a:r>
            <a:r>
              <a:rPr lang="en-GB" sz="1800" dirty="0" smtClean="0"/>
              <a:t>from each of the documents  and individually </a:t>
            </a:r>
            <a:r>
              <a:rPr lang="en-GB" sz="1800" b="1" dirty="0" smtClean="0"/>
              <a:t>record the information</a:t>
            </a:r>
            <a:r>
              <a:rPr lang="en-GB" sz="1800" dirty="0" smtClean="0"/>
              <a:t> so you can readily refer to it.</a:t>
            </a:r>
          </a:p>
          <a:p>
            <a:pPr marL="358775" indent="-358775" eaLnBrk="1" fontAlgn="auto" hangingPunct="1">
              <a:spcAft>
                <a:spcPts val="0"/>
              </a:spcAft>
              <a:buFont typeface="Arial" pitchFamily="34" charset="0"/>
              <a:buAutoNum type="arabicPeriod" startAt="2"/>
              <a:defRPr/>
            </a:pPr>
            <a:r>
              <a:rPr lang="en-GB" sz="1800" dirty="0" smtClean="0"/>
              <a:t>Can you explain why </a:t>
            </a:r>
            <a:r>
              <a:rPr lang="en-GB" sz="1800" b="1" dirty="0" smtClean="0"/>
              <a:t>solving hunger is regarded as a ‘best buy’ </a:t>
            </a:r>
            <a:r>
              <a:rPr lang="en-GB" sz="1800" dirty="0" smtClean="0"/>
              <a:t>in today's tough economy? </a:t>
            </a:r>
          </a:p>
          <a:p>
            <a:pPr marL="363538" indent="-363538" eaLnBrk="1" fontAlgn="auto" hangingPunct="1">
              <a:spcAft>
                <a:spcPts val="0"/>
              </a:spcAft>
              <a:buFont typeface="Arial" pitchFamily="34" charset="0"/>
              <a:buNone/>
              <a:defRPr/>
            </a:pPr>
            <a:r>
              <a:rPr lang="en-GB" sz="1800" dirty="0" smtClean="0"/>
              <a:t>4.	Use the data from </a:t>
            </a:r>
            <a:r>
              <a:rPr lang="en-GB" sz="1800" b="1" dirty="0" smtClean="0"/>
              <a:t>Who are the hungry? </a:t>
            </a:r>
            <a:r>
              <a:rPr lang="en-GB" sz="1800" dirty="0" smtClean="0"/>
              <a:t> </a:t>
            </a:r>
            <a:endParaRPr lang="en-GB" sz="1800" b="1" dirty="0" smtClean="0"/>
          </a:p>
          <a:p>
            <a:pPr marL="715963" lvl="1" indent="-263525" eaLnBrk="1" fontAlgn="auto" hangingPunct="1">
              <a:spcAft>
                <a:spcPts val="0"/>
              </a:spcAft>
              <a:defRPr/>
            </a:pPr>
            <a:r>
              <a:rPr lang="en-GB" sz="1500" dirty="0" smtClean="0"/>
              <a:t>Draw a bar chart showing how the 870 million hungry people in the world are distributed</a:t>
            </a:r>
            <a:r>
              <a:rPr lang="en-GB" sz="1500" b="1" dirty="0" smtClean="0"/>
              <a:t>.</a:t>
            </a:r>
            <a:r>
              <a:rPr lang="en-GB" sz="1500" dirty="0" smtClean="0"/>
              <a:t> </a:t>
            </a:r>
          </a:p>
          <a:p>
            <a:pPr marL="715963" lvl="1" indent="-263525" eaLnBrk="1" fontAlgn="auto" hangingPunct="1">
              <a:spcAft>
                <a:spcPts val="0"/>
              </a:spcAft>
              <a:defRPr/>
            </a:pPr>
            <a:r>
              <a:rPr lang="en-GB" sz="1500" dirty="0" smtClean="0"/>
              <a:t>Draw a pie chart which shows the proportion of hungry people living in rural areas. </a:t>
            </a:r>
          </a:p>
          <a:p>
            <a:pPr marL="715963" lvl="1" indent="-263525" eaLnBrk="1" fontAlgn="auto" hangingPunct="1">
              <a:spcAft>
                <a:spcPts val="0"/>
              </a:spcAft>
              <a:defRPr/>
            </a:pPr>
            <a:r>
              <a:rPr lang="en-GB" sz="1500" dirty="0" smtClean="0"/>
              <a:t>Draw another pie chart showing the proportion of hungry people from small holding farming communities, those from landless families dependent on farming and the proportion dependent on herding, fishing or forest resources.</a:t>
            </a:r>
          </a:p>
          <a:p>
            <a:pPr marL="358775" indent="-358775" eaLnBrk="1" fontAlgn="auto" hangingPunct="1">
              <a:spcAft>
                <a:spcPts val="0"/>
              </a:spcAft>
              <a:buFont typeface="Arial" pitchFamily="34" charset="0"/>
              <a:buNone/>
              <a:defRPr/>
            </a:pPr>
            <a:endParaRPr lang="en-GB" sz="1400" dirty="0" smtClean="0"/>
          </a:p>
          <a:p>
            <a:pPr marL="358775" indent="-358775" eaLnBrk="1" fontAlgn="auto" hangingPunct="1">
              <a:spcAft>
                <a:spcPts val="0"/>
              </a:spcAft>
              <a:buFont typeface="Arial" pitchFamily="34" charset="0"/>
              <a:buNone/>
              <a:defRPr/>
            </a:pP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tabLst>
                <a:tab pos="4124325" algn="l"/>
                <a:tab pos="4572000" algn="l"/>
              </a:tabLst>
              <a:defRPr/>
            </a:pPr>
            <a:r>
              <a:rPr lang="en-GB" dirty="0" smtClean="0">
                <a:ea typeface="+mj-ea"/>
              </a:rPr>
              <a:t>Hunger</a:t>
            </a:r>
            <a:br>
              <a:rPr lang="en-GB" dirty="0" smtClean="0">
                <a:ea typeface="+mj-ea"/>
              </a:rPr>
            </a:br>
            <a:r>
              <a:rPr lang="en-GB" dirty="0" smtClean="0">
                <a:ea typeface="+mj-ea"/>
              </a:rPr>
              <a:t>case studies</a:t>
            </a:r>
            <a:endParaRPr lang="en-GB" dirty="0">
              <a:ea typeface="+mj-ea"/>
            </a:endParaRPr>
          </a:p>
        </p:txBody>
      </p:sp>
      <p:sp>
        <p:nvSpPr>
          <p:cNvPr id="7" name="Content Placeholder 6"/>
          <p:cNvSpPr>
            <a:spLocks noGrp="1"/>
          </p:cNvSpPr>
          <p:nvPr>
            <p:ph sz="half" idx="2"/>
          </p:nvPr>
        </p:nvSpPr>
        <p:spPr>
          <a:xfrm>
            <a:off x="539552" y="1772816"/>
            <a:ext cx="8424936" cy="4896569"/>
          </a:xfrm>
          <a:ln>
            <a:noFill/>
          </a:ln>
        </p:spPr>
        <p:txBody>
          <a:bodyPr/>
          <a:lstStyle/>
          <a:p>
            <a:pPr marL="358775" indent="-358775" eaLnBrk="1" fontAlgn="auto" hangingPunct="1">
              <a:spcAft>
                <a:spcPts val="0"/>
              </a:spcAft>
              <a:buFont typeface="Arial" pitchFamily="34" charset="0"/>
              <a:buNone/>
              <a:defRPr/>
            </a:pPr>
            <a:endParaRPr lang="en-GB" sz="1800" b="1" i="1" dirty="0" smtClean="0">
              <a:solidFill>
                <a:srgbClr val="0070C0"/>
              </a:solidFill>
            </a:endParaRPr>
          </a:p>
          <a:p>
            <a:pPr marL="358775" indent="-358775" eaLnBrk="1" fontAlgn="auto" hangingPunct="1">
              <a:spcAft>
                <a:spcPts val="0"/>
              </a:spcAft>
              <a:buFont typeface="Arial" pitchFamily="34" charset="0"/>
              <a:buNone/>
              <a:defRPr/>
            </a:pPr>
            <a:endParaRPr lang="en-GB" sz="1800" b="1" i="1" dirty="0" smtClean="0">
              <a:solidFill>
                <a:srgbClr val="0070C0"/>
              </a:solidFill>
            </a:endParaRPr>
          </a:p>
          <a:p>
            <a:pPr marL="358775" indent="-358775" eaLnBrk="1" fontAlgn="auto" hangingPunct="1">
              <a:spcAft>
                <a:spcPts val="0"/>
              </a:spcAft>
              <a:buFont typeface="Arial" pitchFamily="34" charset="0"/>
              <a:buNone/>
              <a:defRPr/>
            </a:pPr>
            <a:endParaRPr lang="en-GB" sz="1800" b="1" i="1" dirty="0" smtClean="0">
              <a:solidFill>
                <a:srgbClr val="0070C0"/>
              </a:solidFill>
            </a:endParaRPr>
          </a:p>
          <a:p>
            <a:pPr marL="358775" indent="-358775" eaLnBrk="1" fontAlgn="auto" hangingPunct="1">
              <a:spcAft>
                <a:spcPts val="0"/>
              </a:spcAft>
              <a:buFont typeface="Arial" pitchFamily="34" charset="0"/>
              <a:buNone/>
              <a:defRPr/>
            </a:pPr>
            <a:r>
              <a:rPr lang="en-GB" sz="1800" b="1" i="1" dirty="0" smtClean="0">
                <a:solidFill>
                  <a:srgbClr val="0070C0"/>
                </a:solidFill>
              </a:rPr>
              <a:t>Action for students: </a:t>
            </a:r>
            <a:endParaRPr lang="en-GB" sz="1800" dirty="0" smtClean="0">
              <a:solidFill>
                <a:srgbClr val="0070C0"/>
              </a:solidFill>
            </a:endParaRPr>
          </a:p>
          <a:p>
            <a:pPr marL="180975" indent="-180975" eaLnBrk="1" fontAlgn="auto" hangingPunct="1">
              <a:spcAft>
                <a:spcPts val="0"/>
              </a:spcAft>
              <a:buFont typeface="+mj-lt"/>
              <a:buAutoNum type="arabicPeriod"/>
              <a:defRPr/>
            </a:pPr>
            <a:r>
              <a:rPr lang="en-GB" sz="1600" dirty="0" smtClean="0"/>
              <a:t>Look through </a:t>
            </a:r>
            <a:r>
              <a:rPr lang="en-GB" sz="1600" b="1" dirty="0" smtClean="0"/>
              <a:t>Hunger in the news</a:t>
            </a:r>
          </a:p>
          <a:p>
            <a:pPr marL="180975" indent="0" eaLnBrk="1" fontAlgn="auto" hangingPunct="1">
              <a:spcAft>
                <a:spcPts val="0"/>
              </a:spcAft>
              <a:buFont typeface="Arial" pitchFamily="34" charset="0"/>
              <a:buNone/>
              <a:defRPr/>
            </a:pPr>
            <a:r>
              <a:rPr lang="en-GB" sz="1600" dirty="0" smtClean="0">
                <a:hlinkClick r:id="rId3"/>
              </a:rPr>
              <a:t>http://www.wfp.org/news/hunger-in-the-news</a:t>
            </a:r>
            <a:endParaRPr lang="en-GB" sz="1600" b="1" dirty="0" smtClean="0"/>
          </a:p>
          <a:p>
            <a:pPr marL="180975" indent="-180975" eaLnBrk="1" fontAlgn="auto" hangingPunct="1">
              <a:spcAft>
                <a:spcPts val="0"/>
              </a:spcAft>
              <a:buFont typeface="Arial" pitchFamily="34" charset="0"/>
              <a:buNone/>
              <a:defRPr/>
            </a:pPr>
            <a:r>
              <a:rPr lang="en-GB" sz="1600" dirty="0" smtClean="0"/>
              <a:t>2.	Make brief notes on the current hunger crises and debates around the globe paying particular attention to the case studies used in this unit:</a:t>
            </a:r>
            <a:endParaRPr lang="en-GB" sz="1600" b="1" dirty="0" smtClean="0"/>
          </a:p>
          <a:p>
            <a:pPr marL="180975" indent="-180975" eaLnBrk="1" fontAlgn="auto" hangingPunct="1">
              <a:spcAft>
                <a:spcPts val="0"/>
              </a:spcAft>
              <a:buFontTx/>
              <a:buChar char="-"/>
              <a:defRPr/>
            </a:pPr>
            <a:r>
              <a:rPr lang="en-GB" sz="1600" b="1" dirty="0" smtClean="0"/>
              <a:t>The Sahel (Sub-Saharan Africa )</a:t>
            </a:r>
            <a:endParaRPr lang="en-GB" sz="1600" dirty="0" smtClean="0"/>
          </a:p>
          <a:p>
            <a:pPr marL="180975" indent="-180975" eaLnBrk="1" fontAlgn="auto" hangingPunct="1">
              <a:spcAft>
                <a:spcPts val="0"/>
              </a:spcAft>
              <a:buFontTx/>
              <a:buChar char="-"/>
              <a:defRPr/>
            </a:pPr>
            <a:r>
              <a:rPr lang="en-GB" sz="1600" b="1" dirty="0" smtClean="0"/>
              <a:t>Bangladesh, India (South Asia</a:t>
            </a:r>
            <a:r>
              <a:rPr lang="en-GB" sz="1600" dirty="0" smtClean="0"/>
              <a:t>)</a:t>
            </a:r>
          </a:p>
          <a:p>
            <a:pPr marL="180975" indent="-180975" eaLnBrk="1" fontAlgn="auto" hangingPunct="1">
              <a:spcAft>
                <a:spcPts val="0"/>
              </a:spcAft>
              <a:buFontTx/>
              <a:buChar char="-"/>
              <a:defRPr/>
            </a:pPr>
            <a:r>
              <a:rPr lang="en-GB" sz="1600" b="1" dirty="0" smtClean="0"/>
              <a:t>Kenya</a:t>
            </a:r>
          </a:p>
          <a:p>
            <a:pPr marL="180975" indent="-180975" eaLnBrk="1" fontAlgn="auto" hangingPunct="1">
              <a:spcAft>
                <a:spcPts val="0"/>
              </a:spcAft>
              <a:buFontTx/>
              <a:buChar char="-"/>
              <a:defRPr/>
            </a:pPr>
            <a:r>
              <a:rPr lang="en-GB" sz="1600" b="1" dirty="0" smtClean="0"/>
              <a:t>The UK</a:t>
            </a:r>
            <a:endParaRPr lang="en-GB" sz="1600" dirty="0" smtClean="0"/>
          </a:p>
          <a:p>
            <a:pPr marL="180975" indent="-180975" eaLnBrk="1" fontAlgn="auto" hangingPunct="1">
              <a:spcAft>
                <a:spcPts val="0"/>
              </a:spcAft>
              <a:buFontTx/>
              <a:buChar char="-"/>
              <a:defRPr/>
            </a:pPr>
            <a:r>
              <a:rPr lang="en-GB" sz="1600" b="1" dirty="0" smtClean="0"/>
              <a:t>The USA</a:t>
            </a:r>
            <a:endParaRPr lang="en-GB" sz="1600" dirty="0" smtClean="0"/>
          </a:p>
          <a:p>
            <a:pPr marL="180975" indent="-180975" eaLnBrk="1" fontAlgn="auto" hangingPunct="1">
              <a:spcAft>
                <a:spcPts val="0"/>
              </a:spcAft>
              <a:buFont typeface="Arial" pitchFamily="34" charset="0"/>
              <a:buAutoNum type="arabicPeriod" startAt="3"/>
              <a:defRPr/>
            </a:pPr>
            <a:r>
              <a:rPr lang="en-GB" sz="1600" dirty="0" smtClean="0"/>
              <a:t>What is in the news about these case studies, malnutrition and life on the margins? Add helpful information to your notes.</a:t>
            </a:r>
          </a:p>
          <a:p>
            <a:pPr eaLnBrk="1" fontAlgn="auto" hangingPunct="1">
              <a:spcAft>
                <a:spcPts val="0"/>
              </a:spcAft>
              <a:buNone/>
              <a:defRPr/>
            </a:pPr>
            <a:endParaRPr lang="en-GB" sz="1400" dirty="0" smtClean="0"/>
          </a:p>
          <a:p>
            <a:pPr eaLnBrk="1" fontAlgn="auto" hangingPunct="1">
              <a:spcAft>
                <a:spcPts val="0"/>
              </a:spcAft>
              <a:buNone/>
              <a:defRPr/>
            </a:pPr>
            <a:endParaRPr lang="en-GB" sz="1400" dirty="0" smtClean="0"/>
          </a:p>
          <a:p>
            <a:pPr eaLnBrk="1" hangingPunct="1">
              <a:defRPr/>
            </a:pPr>
            <a:endParaRPr lang="en-GB" dirty="0"/>
          </a:p>
        </p:txBody>
      </p:sp>
      <p:pic>
        <p:nvPicPr>
          <p:cNvPr id="4" name="Picture 7"/>
          <p:cNvPicPr>
            <a:picLocks noChangeAspect="1" noChangeArrowheads="1"/>
          </p:cNvPicPr>
          <p:nvPr/>
        </p:nvPicPr>
        <p:blipFill>
          <a:blip r:embed="rId4" cstate="print"/>
          <a:srcRect/>
          <a:stretch>
            <a:fillRect/>
          </a:stretch>
        </p:blipFill>
        <p:spPr bwMode="auto">
          <a:xfrm>
            <a:off x="179512" y="1772816"/>
            <a:ext cx="323806" cy="305817"/>
          </a:xfrm>
          <a:prstGeom prst="rect">
            <a:avLst/>
          </a:prstGeom>
          <a:noFill/>
          <a:ln w="9525">
            <a:noFill/>
            <a:miter lim="800000"/>
            <a:headEnd/>
            <a:tailEnd/>
          </a:ln>
        </p:spPr>
      </p:pic>
      <p:sp>
        <p:nvSpPr>
          <p:cNvPr id="5" name="Rectangle 4"/>
          <p:cNvSpPr/>
          <p:nvPr/>
        </p:nvSpPr>
        <p:spPr>
          <a:xfrm>
            <a:off x="467544" y="1844824"/>
            <a:ext cx="8352928" cy="510909"/>
          </a:xfrm>
          <a:prstGeom prst="rect">
            <a:avLst/>
          </a:prstGeom>
        </p:spPr>
        <p:txBody>
          <a:bodyPr wrap="square">
            <a:spAutoFit/>
          </a:bodyPr>
          <a:lstStyle/>
          <a:p>
            <a:pPr eaLnBrk="1" hangingPunct="1">
              <a:lnSpc>
                <a:spcPct val="80000"/>
              </a:lnSpc>
              <a:buNone/>
              <a:defRPr/>
            </a:pPr>
            <a:r>
              <a:rPr lang="en-GB" altLang="en-US" i="1" dirty="0" smtClean="0">
                <a:latin typeface="Miller"/>
              </a:rPr>
              <a:t>“</a:t>
            </a:r>
            <a:r>
              <a:rPr lang="en-GB" dirty="0" smtClean="0">
                <a:latin typeface="Miller"/>
              </a:rPr>
              <a:t>Every man, woman and child has the inalienable right to be free from hunger.</a:t>
            </a:r>
            <a:r>
              <a:rPr lang="en-GB" altLang="en-US" dirty="0" smtClean="0">
                <a:latin typeface="Miller"/>
              </a:rPr>
              <a:t>”   </a:t>
            </a:r>
            <a:r>
              <a:rPr lang="en-GB" sz="1600" dirty="0" smtClean="0">
                <a:latin typeface="Miller"/>
              </a:rPr>
              <a:t>- First World Food Conference Declaration, Rome, 1974</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300" dirty="0" smtClean="0"/>
              <a:t>World economic growth </a:t>
            </a:r>
            <a:br>
              <a:rPr lang="en-GB" sz="3300" dirty="0" smtClean="0"/>
            </a:br>
            <a:r>
              <a:rPr lang="en-GB" sz="3300" dirty="0" smtClean="0"/>
              <a:t>and undernourishment</a:t>
            </a:r>
            <a:endParaRPr lang="en-GB" sz="3300" dirty="0"/>
          </a:p>
        </p:txBody>
      </p:sp>
      <p:pic>
        <p:nvPicPr>
          <p:cNvPr id="509954" name="Picture 2"/>
          <p:cNvPicPr>
            <a:picLocks noGrp="1" noChangeAspect="1" noChangeArrowheads="1"/>
          </p:cNvPicPr>
          <p:nvPr>
            <p:ph idx="1"/>
          </p:nvPr>
        </p:nvPicPr>
        <p:blipFill>
          <a:blip r:embed="rId3" cstate="print"/>
          <a:srcRect/>
          <a:stretch>
            <a:fillRect/>
          </a:stretch>
        </p:blipFill>
        <p:spPr bwMode="auto">
          <a:xfrm>
            <a:off x="3059832" y="3501008"/>
            <a:ext cx="5738703" cy="2698741"/>
          </a:xfrm>
          <a:prstGeom prst="rect">
            <a:avLst/>
          </a:prstGeom>
          <a:noFill/>
          <a:ln w="9525">
            <a:noFill/>
            <a:miter lim="800000"/>
            <a:headEnd/>
            <a:tailEnd/>
          </a:ln>
        </p:spPr>
      </p:pic>
      <p:sp>
        <p:nvSpPr>
          <p:cNvPr id="6" name="TextBox 5"/>
          <p:cNvSpPr txBox="1"/>
          <p:nvPr/>
        </p:nvSpPr>
        <p:spPr>
          <a:xfrm>
            <a:off x="323528" y="6237312"/>
            <a:ext cx="6336704" cy="400110"/>
          </a:xfrm>
          <a:prstGeom prst="rect">
            <a:avLst/>
          </a:prstGeom>
          <a:noFill/>
        </p:spPr>
        <p:txBody>
          <a:bodyPr wrap="square" rtlCol="0">
            <a:spAutoFit/>
          </a:bodyPr>
          <a:lstStyle/>
          <a:p>
            <a:r>
              <a:rPr lang="en-GB" sz="1000" dirty="0" smtClean="0">
                <a:latin typeface="Miller"/>
              </a:rPr>
              <a:t>Source: </a:t>
            </a:r>
            <a:r>
              <a:rPr lang="en-GB" sz="1000" dirty="0" err="1" smtClean="0">
                <a:latin typeface="Miller"/>
              </a:rPr>
              <a:t>Fairfood</a:t>
            </a:r>
            <a:r>
              <a:rPr lang="en-GB" sz="1000" dirty="0" smtClean="0">
                <a:latin typeface="Miller"/>
              </a:rPr>
              <a:t> http://www.fairfood.org/wp-content/uploads/2012/12/Fairfood-International-Strategy_Final.pdf http://www.fao.org/publications/sofi/en/ </a:t>
            </a:r>
            <a:endParaRPr lang="en-GB" sz="1000" dirty="0">
              <a:latin typeface="Miller"/>
            </a:endParaRPr>
          </a:p>
        </p:txBody>
      </p:sp>
      <p:pic>
        <p:nvPicPr>
          <p:cNvPr id="509956" name="Picture 4"/>
          <p:cNvPicPr>
            <a:picLocks noChangeAspect="1" noChangeArrowheads="1"/>
          </p:cNvPicPr>
          <p:nvPr/>
        </p:nvPicPr>
        <p:blipFill>
          <a:blip r:embed="rId4" cstate="print"/>
          <a:srcRect/>
          <a:stretch>
            <a:fillRect/>
          </a:stretch>
        </p:blipFill>
        <p:spPr bwMode="auto">
          <a:xfrm>
            <a:off x="395536" y="3501008"/>
            <a:ext cx="2581275" cy="2781300"/>
          </a:xfrm>
          <a:prstGeom prst="rect">
            <a:avLst/>
          </a:prstGeom>
          <a:noFill/>
          <a:ln w="9525">
            <a:noFill/>
            <a:miter lim="800000"/>
            <a:headEnd/>
            <a:tailEnd/>
          </a:ln>
        </p:spPr>
      </p:pic>
      <p:sp>
        <p:nvSpPr>
          <p:cNvPr id="9" name="TextBox 8"/>
          <p:cNvSpPr txBox="1"/>
          <p:nvPr/>
        </p:nvSpPr>
        <p:spPr>
          <a:xfrm>
            <a:off x="323528" y="1484784"/>
            <a:ext cx="8352928" cy="1754326"/>
          </a:xfrm>
          <a:prstGeom prst="rect">
            <a:avLst/>
          </a:prstGeom>
          <a:noFill/>
        </p:spPr>
        <p:txBody>
          <a:bodyPr wrap="square" rtlCol="0">
            <a:spAutoFit/>
          </a:bodyPr>
          <a:lstStyle/>
          <a:p>
            <a:r>
              <a:rPr lang="en-GB" dirty="0" smtClean="0">
                <a:latin typeface="Miller"/>
              </a:rPr>
              <a:t>Agriculture plays an essential role in the world economy.  Beyond food production, it is as an engine of economic growth key to growth in rural settings and poverty reduction in transition countries.  It generally accounts for half of GDP in developing countries; its share in the economy tends to decline with development. Investments in agriculture have a poverty-reduction impact larger than any other sector. </a:t>
            </a:r>
            <a:endParaRPr lang="en-GB" dirty="0">
              <a:latin typeface="Miller"/>
            </a:endParaRPr>
          </a:p>
        </p:txBody>
      </p:sp>
      <p:sp>
        <p:nvSpPr>
          <p:cNvPr id="8" name="Rectangle 7"/>
          <p:cNvSpPr/>
          <p:nvPr/>
        </p:nvSpPr>
        <p:spPr>
          <a:xfrm>
            <a:off x="4572000" y="5517232"/>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3"/>
          <p:cNvSpPr>
            <a:spLocks noGrp="1"/>
          </p:cNvSpPr>
          <p:nvPr>
            <p:ph type="title"/>
          </p:nvPr>
        </p:nvSpPr>
        <p:spPr/>
        <p:txBody>
          <a:bodyPr/>
          <a:lstStyle/>
          <a:p>
            <a:pPr eaLnBrk="1" hangingPunct="1"/>
            <a:r>
              <a:rPr lang="en-GB" dirty="0" smtClean="0"/>
              <a:t>Rise in </a:t>
            </a:r>
            <a:br>
              <a:rPr lang="en-GB" dirty="0" smtClean="0"/>
            </a:br>
            <a:r>
              <a:rPr lang="en-GB" dirty="0" smtClean="0"/>
              <a:t>hungry people</a:t>
            </a:r>
          </a:p>
        </p:txBody>
      </p:sp>
      <p:pic>
        <p:nvPicPr>
          <p:cNvPr id="65540" name="Picture 2" descr="http://www.worldhunger.org/articles/10/images/hungry_timeseries.jpg"/>
          <p:cNvPicPr>
            <a:picLocks noGrp="1" noChangeAspect="1" noChangeArrowheads="1"/>
          </p:cNvPicPr>
          <p:nvPr>
            <p:ph idx="1"/>
          </p:nvPr>
        </p:nvPicPr>
        <p:blipFill>
          <a:blip r:embed="rId3" cstate="print"/>
          <a:stretch>
            <a:fillRect/>
          </a:stretch>
        </p:blipFill>
        <p:spPr>
          <a:xfrm>
            <a:off x="467544" y="1988840"/>
            <a:ext cx="4464496" cy="4168649"/>
          </a:xfrm>
        </p:spPr>
      </p:pic>
      <p:sp>
        <p:nvSpPr>
          <p:cNvPr id="6" name="Text Placeholder 5"/>
          <p:cNvSpPr>
            <a:spLocks noGrp="1"/>
          </p:cNvSpPr>
          <p:nvPr>
            <p:ph type="body" sz="half" idx="4294967295"/>
          </p:nvPr>
        </p:nvSpPr>
        <p:spPr>
          <a:xfrm>
            <a:off x="0" y="1412875"/>
            <a:ext cx="3455988" cy="4906963"/>
          </a:xfrm>
        </p:spPr>
        <p:txBody>
          <a:bodyPr rtlCol="0">
            <a:normAutofit/>
          </a:bodyPr>
          <a:lstStyle/>
          <a:p>
            <a:pPr eaLnBrk="1" fontAlgn="auto" hangingPunct="1">
              <a:spcAft>
                <a:spcPts val="0"/>
              </a:spcAft>
              <a:defRPr/>
            </a:pPr>
            <a:endParaRPr lang="en-GB" dirty="0" smtClean="0">
              <a:ea typeface="+mn-ea"/>
            </a:endParaRPr>
          </a:p>
          <a:p>
            <a:pPr eaLnBrk="1" fontAlgn="auto" hangingPunct="1">
              <a:spcAft>
                <a:spcPts val="0"/>
              </a:spcAft>
              <a:defRPr/>
            </a:pPr>
            <a:endParaRPr lang="en-GB" dirty="0">
              <a:ea typeface="+mn-ea"/>
            </a:endParaRPr>
          </a:p>
        </p:txBody>
      </p:sp>
      <p:sp>
        <p:nvSpPr>
          <p:cNvPr id="65541" name="Rectangle 7"/>
          <p:cNvSpPr>
            <a:spLocks noChangeArrowheads="1"/>
          </p:cNvSpPr>
          <p:nvPr/>
        </p:nvSpPr>
        <p:spPr bwMode="auto">
          <a:xfrm>
            <a:off x="539552" y="1700808"/>
            <a:ext cx="4572000" cy="831850"/>
          </a:xfrm>
          <a:prstGeom prst="rect">
            <a:avLst/>
          </a:prstGeom>
          <a:noFill/>
          <a:ln w="9525">
            <a:noFill/>
            <a:miter lim="800000"/>
            <a:headEnd/>
            <a:tailEnd/>
          </a:ln>
        </p:spPr>
        <p:txBody>
          <a:bodyPr>
            <a:spAutoFit/>
          </a:bodyPr>
          <a:lstStyle/>
          <a:p>
            <a:r>
              <a:rPr lang="en-GB" sz="1600" b="1" dirty="0">
                <a:latin typeface="Miller"/>
              </a:rPr>
              <a:t>Number of hungry people, 1969-2010</a:t>
            </a:r>
          </a:p>
          <a:p>
            <a:r>
              <a:rPr lang="en-GB" sz="1600" dirty="0">
                <a:latin typeface="Miller"/>
              </a:rPr>
              <a:t/>
            </a:r>
            <a:br>
              <a:rPr lang="en-GB" sz="1600" dirty="0">
                <a:latin typeface="Miller"/>
              </a:rPr>
            </a:br>
            <a:endParaRPr lang="en-GB" sz="1600" dirty="0">
              <a:latin typeface="Miller"/>
            </a:endParaRPr>
          </a:p>
        </p:txBody>
      </p:sp>
      <p:sp>
        <p:nvSpPr>
          <p:cNvPr id="7" name="TextBox 6"/>
          <p:cNvSpPr txBox="1"/>
          <p:nvPr/>
        </p:nvSpPr>
        <p:spPr>
          <a:xfrm>
            <a:off x="5292080" y="2564904"/>
            <a:ext cx="3168352" cy="2308324"/>
          </a:xfrm>
          <a:prstGeom prst="rect">
            <a:avLst/>
          </a:prstGeom>
          <a:noFill/>
        </p:spPr>
        <p:txBody>
          <a:bodyPr wrap="square" rtlCol="0">
            <a:spAutoFit/>
          </a:bodyPr>
          <a:lstStyle/>
          <a:p>
            <a:r>
              <a:rPr lang="en-GB" dirty="0" smtClean="0">
                <a:latin typeface="Miller"/>
              </a:rPr>
              <a:t>Since 1995-97 the number of hungry people has risen.</a:t>
            </a:r>
          </a:p>
          <a:p>
            <a:r>
              <a:rPr lang="en-GB" dirty="0" smtClean="0">
                <a:latin typeface="Miller"/>
              </a:rPr>
              <a:t>Even at times of economic growth and low food prices, the number of hungry has not fallen below around 800 million over the past 40 years.</a:t>
            </a:r>
            <a:endParaRPr lang="en-GB" dirty="0">
              <a:latin typeface="Miller"/>
            </a:endParaRPr>
          </a:p>
        </p:txBody>
      </p:sp>
      <p:sp>
        <p:nvSpPr>
          <p:cNvPr id="10" name="TextBox 9"/>
          <p:cNvSpPr txBox="1"/>
          <p:nvPr/>
        </p:nvSpPr>
        <p:spPr>
          <a:xfrm>
            <a:off x="323528" y="6093296"/>
            <a:ext cx="8820472" cy="523220"/>
          </a:xfrm>
          <a:prstGeom prst="rect">
            <a:avLst/>
          </a:prstGeom>
          <a:noFill/>
        </p:spPr>
        <p:txBody>
          <a:bodyPr wrap="square" rtlCol="0">
            <a:spAutoFit/>
          </a:bodyPr>
          <a:lstStyle/>
          <a:p>
            <a:r>
              <a:rPr lang="en-GB" sz="1000" dirty="0" smtClean="0">
                <a:latin typeface="Miller"/>
              </a:rPr>
              <a:t>Source: FAO; Source: </a:t>
            </a:r>
            <a:r>
              <a:rPr lang="en-GB" sz="1000" dirty="0" smtClean="0">
                <a:latin typeface="Miller"/>
                <a:hlinkClick r:id="rId4"/>
              </a:rPr>
              <a:t>http://www.worldhunger.org/articles/Learn/world%20hunger%20facts%202002.htm</a:t>
            </a:r>
            <a:r>
              <a:rPr lang="en-GB" sz="1000" dirty="0" smtClean="0">
                <a:latin typeface="Miller"/>
              </a:rPr>
              <a:t>; </a:t>
            </a:r>
          </a:p>
          <a:p>
            <a:endParaRPr lang="en-GB" dirty="0"/>
          </a:p>
        </p:txBody>
      </p:sp>
      <p:pic>
        <p:nvPicPr>
          <p:cNvPr id="11" name="Picture 4" descr="http://school.discoveryeducation.com/clipart/images/teacher2.gif"/>
          <p:cNvPicPr>
            <a:picLocks noChangeAspect="1" noChangeArrowheads="1"/>
          </p:cNvPicPr>
          <p:nvPr/>
        </p:nvPicPr>
        <p:blipFill>
          <a:blip r:embed="rId5"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Factors in </a:t>
            </a:r>
            <a:br>
              <a:rPr lang="en-GB" dirty="0" smtClean="0"/>
            </a:br>
            <a:r>
              <a:rPr lang="en-GB" dirty="0" smtClean="0"/>
              <a:t>rise of hungry people</a:t>
            </a:r>
            <a:endParaRPr lang="en-GB" dirty="0"/>
          </a:p>
        </p:txBody>
      </p:sp>
      <p:sp>
        <p:nvSpPr>
          <p:cNvPr id="7" name="Content Placeholder 6"/>
          <p:cNvSpPr>
            <a:spLocks noGrp="1"/>
          </p:cNvSpPr>
          <p:nvPr>
            <p:ph idx="1"/>
          </p:nvPr>
        </p:nvSpPr>
        <p:spPr/>
        <p:txBody>
          <a:bodyPr/>
          <a:lstStyle/>
          <a:p>
            <a:pPr eaLnBrk="1" fontAlgn="auto" hangingPunct="1">
              <a:spcAft>
                <a:spcPts val="0"/>
              </a:spcAft>
              <a:buNone/>
              <a:defRPr/>
            </a:pPr>
            <a:r>
              <a:rPr lang="en-GB" sz="1900" b="1" dirty="0" smtClean="0"/>
              <a:t>Factors: </a:t>
            </a:r>
          </a:p>
          <a:p>
            <a:pPr eaLnBrk="1" fontAlgn="auto" hangingPunct="1">
              <a:spcAft>
                <a:spcPts val="0"/>
              </a:spcAft>
              <a:buNone/>
              <a:defRPr/>
            </a:pPr>
            <a:r>
              <a:rPr lang="en-GB" sz="1900" dirty="0" smtClean="0"/>
              <a:t>1.	Governments and international agencies have </a:t>
            </a:r>
            <a:r>
              <a:rPr lang="en-GB" sz="1900" b="1" dirty="0" smtClean="0"/>
              <a:t>neglected agriculture and the synergy between agriculture and social protection </a:t>
            </a:r>
            <a:r>
              <a:rPr lang="en-GB" sz="1900" dirty="0" smtClean="0"/>
              <a:t>relevant to very poor people; for every five people suffering from hunger, three rely on farming. Women and small holder farmers most affected.  Food reserves have also shrunk.</a:t>
            </a:r>
          </a:p>
          <a:p>
            <a:pPr eaLnBrk="1" fontAlgn="auto" hangingPunct="1">
              <a:spcAft>
                <a:spcPts val="0"/>
              </a:spcAft>
              <a:buFont typeface="Arial" pitchFamily="34" charset="0"/>
              <a:buAutoNum type="arabicPeriod" startAt="2"/>
              <a:defRPr/>
            </a:pPr>
            <a:r>
              <a:rPr lang="en-GB" sz="1900" dirty="0" smtClean="0"/>
              <a:t>Current </a:t>
            </a:r>
            <a:r>
              <a:rPr lang="en-GB" sz="1900" b="1" dirty="0" smtClean="0"/>
              <a:t>worldwide economic crisis</a:t>
            </a:r>
            <a:r>
              <a:rPr lang="en-GB" sz="1900" dirty="0" smtClean="0"/>
              <a:t> and financial, trade and policy issues; </a:t>
            </a:r>
          </a:p>
          <a:p>
            <a:pPr eaLnBrk="1" fontAlgn="auto" hangingPunct="1">
              <a:spcAft>
                <a:spcPts val="0"/>
              </a:spcAft>
              <a:buFont typeface="Arial" pitchFamily="34" charset="0"/>
              <a:buAutoNum type="arabicPeriod" startAt="2"/>
              <a:defRPr/>
            </a:pPr>
            <a:r>
              <a:rPr lang="en-GB" sz="1900" b="1" dirty="0" smtClean="0"/>
              <a:t>Energy</a:t>
            </a:r>
            <a:r>
              <a:rPr lang="en-GB" sz="1900" dirty="0" smtClean="0"/>
              <a:t> and </a:t>
            </a:r>
            <a:r>
              <a:rPr lang="en-GB" sz="1900" b="1" dirty="0" smtClean="0"/>
              <a:t>climate issues</a:t>
            </a:r>
            <a:r>
              <a:rPr lang="en-GB" sz="1900" dirty="0" smtClean="0"/>
              <a:t>;</a:t>
            </a:r>
          </a:p>
          <a:p>
            <a:pPr eaLnBrk="1" fontAlgn="auto" hangingPunct="1">
              <a:spcAft>
                <a:spcPts val="0"/>
              </a:spcAft>
              <a:buNone/>
              <a:defRPr/>
            </a:pPr>
            <a:r>
              <a:rPr lang="en-GB" sz="1900" dirty="0" smtClean="0"/>
              <a:t>4.	Devastating impact of food </a:t>
            </a:r>
            <a:r>
              <a:rPr lang="en-GB" sz="1900" b="1" dirty="0" smtClean="0">
                <a:solidFill>
                  <a:srgbClr val="7030A0"/>
                </a:solidFill>
              </a:rPr>
              <a:t>price hikes</a:t>
            </a:r>
            <a:r>
              <a:rPr lang="en-GB" sz="1900" dirty="0" smtClean="0"/>
              <a:t>, a large upward movement in price in a short time, on people existing on only a few dollars a day.  </a:t>
            </a:r>
          </a:p>
          <a:p>
            <a:pPr eaLnBrk="1" fontAlgn="auto" hangingPunct="1">
              <a:spcAft>
                <a:spcPts val="0"/>
              </a:spcAft>
              <a:buNone/>
              <a:defRPr/>
            </a:pPr>
            <a:r>
              <a:rPr lang="en-GB" sz="1900" dirty="0" smtClean="0"/>
              <a:t>5.	</a:t>
            </a:r>
            <a:r>
              <a:rPr lang="en-GB" sz="1900" b="1" dirty="0" smtClean="0"/>
              <a:t>Speculation and concentration of </a:t>
            </a:r>
            <a:r>
              <a:rPr lang="en-GB" sz="1900" b="1" dirty="0" smtClean="0">
                <a:solidFill>
                  <a:srgbClr val="7030A0"/>
                </a:solidFill>
              </a:rPr>
              <a:t>agribusiness*</a:t>
            </a:r>
            <a:r>
              <a:rPr lang="en-GB" sz="1900" b="1" dirty="0" smtClean="0"/>
              <a:t> and retail </a:t>
            </a:r>
            <a:r>
              <a:rPr lang="en-GB" sz="1900" dirty="0" smtClean="0"/>
              <a:t>among very few players.</a:t>
            </a:r>
          </a:p>
          <a:p>
            <a:pPr>
              <a:buNone/>
            </a:pPr>
            <a:endParaRPr lang="en-GB" dirty="0"/>
          </a:p>
        </p:txBody>
      </p:sp>
      <p:sp>
        <p:nvSpPr>
          <p:cNvPr id="5" name="Slide Number Placeholder 4"/>
          <p:cNvSpPr>
            <a:spLocks noGrp="1"/>
          </p:cNvSpPr>
          <p:nvPr>
            <p:ph type="sldNum" sz="quarter" idx="10"/>
          </p:nvPr>
        </p:nvSpPr>
        <p:spPr/>
        <p:txBody>
          <a:bodyPr/>
          <a:lstStyle/>
          <a:p>
            <a:pPr>
              <a:defRPr/>
            </a:pPr>
            <a:r>
              <a:rPr lang="en-GB" smtClean="0"/>
              <a:t>contents</a:t>
            </a:r>
            <a:endParaRPr lang="en-GB"/>
          </a:p>
        </p:txBody>
      </p:sp>
      <p:sp>
        <p:nvSpPr>
          <p:cNvPr id="8" name="TextBox 7"/>
          <p:cNvSpPr txBox="1"/>
          <p:nvPr/>
        </p:nvSpPr>
        <p:spPr>
          <a:xfrm>
            <a:off x="323528" y="5805264"/>
            <a:ext cx="7560840" cy="461665"/>
          </a:xfrm>
          <a:prstGeom prst="rect">
            <a:avLst/>
          </a:prstGeom>
          <a:noFill/>
        </p:spPr>
        <p:txBody>
          <a:bodyPr wrap="square" rtlCol="0">
            <a:spAutoFit/>
          </a:bodyPr>
          <a:lstStyle/>
          <a:p>
            <a:r>
              <a:rPr lang="en-GB" sz="1200" b="1" dirty="0" smtClean="0">
                <a:solidFill>
                  <a:srgbClr val="7030A0"/>
                </a:solidFill>
                <a:latin typeface="Miller"/>
              </a:rPr>
              <a:t>* Agribusiness</a:t>
            </a:r>
            <a:r>
              <a:rPr lang="en-GB" sz="1200" dirty="0" smtClean="0">
                <a:latin typeface="Miller"/>
              </a:rPr>
              <a:t>: the manufacture and distribution of farm supplies,; farm production operations, storage, processing  and distribution of farm commodities and products most often by corporations. </a:t>
            </a:r>
            <a:endParaRPr lang="en-GB" sz="1200" dirty="0">
              <a:latin typeface="Miller"/>
            </a:endParaRPr>
          </a:p>
        </p:txBody>
      </p:sp>
      <p:sp>
        <p:nvSpPr>
          <p:cNvPr id="9" name="TextBox 8"/>
          <p:cNvSpPr txBox="1"/>
          <p:nvPr/>
        </p:nvSpPr>
        <p:spPr>
          <a:xfrm>
            <a:off x="323528" y="6334780"/>
            <a:ext cx="8820472" cy="523220"/>
          </a:xfrm>
          <a:prstGeom prst="rect">
            <a:avLst/>
          </a:prstGeom>
          <a:noFill/>
        </p:spPr>
        <p:txBody>
          <a:bodyPr wrap="square" rtlCol="0">
            <a:spAutoFit/>
          </a:bodyPr>
          <a:lstStyle/>
          <a:p>
            <a:r>
              <a:rPr lang="en-GB" sz="1000" dirty="0" smtClean="0">
                <a:latin typeface="Miller"/>
              </a:rPr>
              <a:t>Source: FAO; Source: </a:t>
            </a:r>
            <a:r>
              <a:rPr lang="en-GB" sz="1000" dirty="0" smtClean="0">
                <a:latin typeface="Miller"/>
                <a:hlinkClick r:id="rId2"/>
              </a:rPr>
              <a:t>http://www.worldhunger.org/articles/Learn/world%20hunger%20facts%202002.htm</a:t>
            </a:r>
            <a:r>
              <a:rPr lang="en-GB" sz="1000" dirty="0" smtClean="0">
                <a:latin typeface="Miller"/>
              </a:rPr>
              <a:t>;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6882" name="Picture 2"/>
          <p:cNvPicPr>
            <a:picLocks noChangeAspect="1" noChangeArrowheads="1"/>
          </p:cNvPicPr>
          <p:nvPr/>
        </p:nvPicPr>
        <p:blipFill>
          <a:blip r:embed="rId2" cstate="print"/>
          <a:srcRect/>
          <a:stretch>
            <a:fillRect/>
          </a:stretch>
        </p:blipFill>
        <p:spPr bwMode="auto">
          <a:xfrm>
            <a:off x="395536" y="188640"/>
            <a:ext cx="7632848" cy="6457500"/>
          </a:xfrm>
          <a:prstGeom prst="rect">
            <a:avLst/>
          </a:prstGeom>
          <a:noFill/>
          <a:ln w="9525">
            <a:noFill/>
            <a:miter lim="800000"/>
            <a:headEnd/>
            <a:tailEnd/>
          </a:ln>
        </p:spPr>
      </p:pic>
      <p:sp>
        <p:nvSpPr>
          <p:cNvPr id="6" name="TextBox 5"/>
          <p:cNvSpPr txBox="1"/>
          <p:nvPr/>
        </p:nvSpPr>
        <p:spPr>
          <a:xfrm>
            <a:off x="395536" y="6381328"/>
            <a:ext cx="4464496" cy="246221"/>
          </a:xfrm>
          <a:prstGeom prst="rect">
            <a:avLst/>
          </a:prstGeom>
          <a:noFill/>
        </p:spPr>
        <p:txBody>
          <a:bodyPr wrap="square" rtlCol="0">
            <a:spAutoFit/>
          </a:bodyPr>
          <a:lstStyle/>
          <a:p>
            <a:r>
              <a:rPr lang="en-GB" sz="1000" dirty="0" smtClean="0">
                <a:latin typeface="Miller"/>
              </a:rPr>
              <a:t>Source: http://www.fao.org/publications/sofi/en/</a:t>
            </a:r>
            <a:endParaRPr lang="en-GB" sz="1000" dirty="0">
              <a:latin typeface="Miller"/>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7906" name="Picture 2"/>
          <p:cNvPicPr>
            <a:picLocks noChangeAspect="1" noChangeArrowheads="1"/>
          </p:cNvPicPr>
          <p:nvPr/>
        </p:nvPicPr>
        <p:blipFill>
          <a:blip r:embed="rId3" cstate="print"/>
          <a:srcRect/>
          <a:stretch>
            <a:fillRect/>
          </a:stretch>
        </p:blipFill>
        <p:spPr bwMode="auto">
          <a:xfrm>
            <a:off x="467544" y="188640"/>
            <a:ext cx="7632848" cy="6180277"/>
          </a:xfrm>
          <a:prstGeom prst="rect">
            <a:avLst/>
          </a:prstGeom>
          <a:noFill/>
          <a:ln w="9525">
            <a:noFill/>
            <a:miter lim="800000"/>
            <a:headEnd/>
            <a:tailEnd/>
          </a:ln>
        </p:spPr>
      </p:pic>
      <p:sp>
        <p:nvSpPr>
          <p:cNvPr id="4" name="TextBox 3"/>
          <p:cNvSpPr txBox="1"/>
          <p:nvPr/>
        </p:nvSpPr>
        <p:spPr>
          <a:xfrm>
            <a:off x="395536" y="6611779"/>
            <a:ext cx="4464496" cy="246221"/>
          </a:xfrm>
          <a:prstGeom prst="rect">
            <a:avLst/>
          </a:prstGeom>
          <a:noFill/>
        </p:spPr>
        <p:txBody>
          <a:bodyPr wrap="square" rtlCol="0">
            <a:spAutoFit/>
          </a:bodyPr>
          <a:lstStyle/>
          <a:p>
            <a:r>
              <a:rPr lang="en-GB" sz="1000" dirty="0" smtClean="0">
                <a:latin typeface="Miller"/>
              </a:rPr>
              <a:t>Source: http://www.fao.org/publications/sofi/en/</a:t>
            </a:r>
            <a:endParaRPr lang="en-GB" sz="1000" dirty="0">
              <a:latin typeface="Miller"/>
            </a:endParaRPr>
          </a:p>
        </p:txBody>
      </p:sp>
      <p:sp>
        <p:nvSpPr>
          <p:cNvPr id="5" name="Rectangle 4"/>
          <p:cNvSpPr/>
          <p:nvPr/>
        </p:nvSpPr>
        <p:spPr>
          <a:xfrm>
            <a:off x="2195736" y="5805264"/>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p:cNvSpPr>
            <a:spLocks noGrp="1"/>
          </p:cNvSpPr>
          <p:nvPr>
            <p:ph type="title"/>
          </p:nvPr>
        </p:nvSpPr>
        <p:spPr>
          <a:xfrm>
            <a:off x="468313" y="115888"/>
            <a:ext cx="8229600" cy="1143000"/>
          </a:xfrm>
        </p:spPr>
        <p:txBody>
          <a:bodyPr/>
          <a:lstStyle/>
          <a:p>
            <a:pPr eaLnBrk="1" hangingPunct="1"/>
            <a:r>
              <a:rPr lang="en-GB" dirty="0" smtClean="0"/>
              <a:t>Global Hunger Index</a:t>
            </a:r>
          </a:p>
        </p:txBody>
      </p:sp>
      <p:pic>
        <p:nvPicPr>
          <p:cNvPr id="67587" name="Picture 2" descr="File:Comparing GHI Scores by Region 1990 - 2012.png"/>
          <p:cNvPicPr>
            <a:picLocks noGrp="1" noChangeAspect="1" noChangeArrowheads="1"/>
          </p:cNvPicPr>
          <p:nvPr>
            <p:ph idx="1"/>
          </p:nvPr>
        </p:nvPicPr>
        <p:blipFill>
          <a:blip r:embed="rId3" cstate="print"/>
          <a:srcRect/>
          <a:stretch>
            <a:fillRect/>
          </a:stretch>
        </p:blipFill>
        <p:spPr>
          <a:xfrm>
            <a:off x="253932" y="1412776"/>
            <a:ext cx="7270620" cy="5112568"/>
          </a:xfrm>
        </p:spPr>
      </p:pic>
      <p:sp>
        <p:nvSpPr>
          <p:cNvPr id="67588" name="TextBox 5"/>
          <p:cNvSpPr txBox="1">
            <a:spLocks noChangeArrowheads="1"/>
          </p:cNvSpPr>
          <p:nvPr/>
        </p:nvSpPr>
        <p:spPr bwMode="auto">
          <a:xfrm>
            <a:off x="2195513" y="981075"/>
            <a:ext cx="4752975" cy="369888"/>
          </a:xfrm>
          <a:prstGeom prst="rect">
            <a:avLst/>
          </a:prstGeom>
          <a:noFill/>
          <a:ln w="9525">
            <a:noFill/>
            <a:miter lim="800000"/>
            <a:headEnd/>
            <a:tailEnd/>
          </a:ln>
        </p:spPr>
        <p:txBody>
          <a:bodyPr>
            <a:spAutoFit/>
          </a:bodyPr>
          <a:lstStyle/>
          <a:p>
            <a:r>
              <a:rPr lang="en-GB" dirty="0">
                <a:latin typeface="Miller "/>
              </a:rPr>
              <a:t>International Food Policy Research Institute</a:t>
            </a:r>
          </a:p>
        </p:txBody>
      </p:sp>
      <p:sp>
        <p:nvSpPr>
          <p:cNvPr id="65540" name="TextBox 6"/>
          <p:cNvSpPr txBox="1">
            <a:spLocks noChangeArrowheads="1"/>
          </p:cNvSpPr>
          <p:nvPr/>
        </p:nvSpPr>
        <p:spPr bwMode="auto">
          <a:xfrm>
            <a:off x="7524328" y="4077072"/>
            <a:ext cx="1619672" cy="2400657"/>
          </a:xfrm>
          <a:prstGeom prst="rect">
            <a:avLst/>
          </a:prstGeom>
          <a:noFill/>
          <a:ln w="9525">
            <a:solidFill>
              <a:srgbClr val="7030A0"/>
            </a:solidFill>
            <a:miter lim="800000"/>
            <a:headEnd/>
            <a:tailEnd/>
          </a:ln>
        </p:spPr>
        <p:txBody>
          <a:bodyPr wrap="square">
            <a:spAutoFit/>
          </a:bodyPr>
          <a:lstStyle/>
          <a:p>
            <a:pPr>
              <a:defRPr/>
            </a:pPr>
            <a:r>
              <a:rPr lang="en-GB" sz="1000" b="1" dirty="0">
                <a:solidFill>
                  <a:srgbClr val="7030A0"/>
                </a:solidFill>
                <a:latin typeface="Miller" charset="0"/>
              </a:rPr>
              <a:t>Rate</a:t>
            </a:r>
            <a:r>
              <a:rPr lang="en-GB" sz="1000" dirty="0">
                <a:latin typeface="Miller" charset="0"/>
              </a:rPr>
              <a:t> </a:t>
            </a:r>
            <a:r>
              <a:rPr lang="en-GB" altLang="en-US" sz="1000" dirty="0">
                <a:latin typeface="Miller" charset="0"/>
              </a:rPr>
              <a:t>“</a:t>
            </a:r>
            <a:r>
              <a:rPr lang="en-GB" sz="1000" dirty="0">
                <a:latin typeface="Miller" charset="0"/>
              </a:rPr>
              <a:t>A measure of the intensity of the occurrence of an event. For example, the mortality rate equals the number</a:t>
            </a:r>
          </a:p>
          <a:p>
            <a:pPr indent="1588">
              <a:defRPr/>
            </a:pPr>
            <a:r>
              <a:rPr lang="en-GB" sz="1000" dirty="0">
                <a:latin typeface="Miller" charset="0"/>
              </a:rPr>
              <a:t>who die in one year divided by the number at risk of dying. Rate—A measure of the intensity of the occurrence of</a:t>
            </a:r>
          </a:p>
          <a:p>
            <a:pPr indent="1588">
              <a:defRPr/>
            </a:pPr>
            <a:r>
              <a:rPr lang="en-GB" sz="1000" dirty="0">
                <a:latin typeface="Miller" charset="0"/>
              </a:rPr>
              <a:t>an event.</a:t>
            </a:r>
            <a:r>
              <a:rPr lang="en-GB" altLang="en-US" sz="1000" dirty="0">
                <a:latin typeface="Miller" charset="0"/>
              </a:rPr>
              <a:t>“</a:t>
            </a:r>
            <a:r>
              <a:rPr lang="en-GB" sz="1000" dirty="0">
                <a:latin typeface="Miller" charset="0"/>
              </a:rPr>
              <a:t>(http://www.idph.state.ia.us/hpcdp/common/pdf/10_glossary.pdf</a:t>
            </a:r>
            <a:endParaRPr lang="en-GB" sz="1000" dirty="0">
              <a:solidFill>
                <a:srgbClr val="7030A0"/>
              </a:solidFill>
              <a:latin typeface="Miller" charset="0"/>
            </a:endParaRPr>
          </a:p>
        </p:txBody>
      </p:sp>
      <p:sp>
        <p:nvSpPr>
          <p:cNvPr id="6" name="TextBox 5"/>
          <p:cNvSpPr txBox="1"/>
          <p:nvPr/>
        </p:nvSpPr>
        <p:spPr>
          <a:xfrm>
            <a:off x="7524328" y="2708920"/>
            <a:ext cx="1619672" cy="1323439"/>
          </a:xfrm>
          <a:prstGeom prst="rect">
            <a:avLst/>
          </a:prstGeom>
          <a:noFill/>
          <a:ln>
            <a:solidFill>
              <a:schemeClr val="accent4">
                <a:lumMod val="75000"/>
              </a:schemeClr>
            </a:solidFill>
          </a:ln>
        </p:spPr>
        <p:txBody>
          <a:bodyPr wrap="square">
            <a:spAutoFit/>
          </a:bodyPr>
          <a:lstStyle/>
          <a:p>
            <a:pPr>
              <a:defRPr/>
            </a:pPr>
            <a:r>
              <a:rPr lang="en-GB" sz="1000" b="1" dirty="0">
                <a:solidFill>
                  <a:srgbClr val="7030A0"/>
                </a:solidFill>
                <a:latin typeface="Miller"/>
              </a:rPr>
              <a:t>Prevalence: </a:t>
            </a:r>
            <a:r>
              <a:rPr lang="en-GB" sz="1000" dirty="0">
                <a:latin typeface="Miller"/>
              </a:rPr>
              <a:t>proportion of people in a population with a particular disease at a specified point in time or over a specified period of time</a:t>
            </a:r>
            <a:r>
              <a:rPr lang="en-GB" sz="1000" dirty="0"/>
              <a:t> </a:t>
            </a:r>
            <a:r>
              <a:rPr lang="en-GB" sz="1000" dirty="0">
                <a:latin typeface="Miller"/>
              </a:rPr>
              <a:t>– as opposed to new cases which is incidence</a:t>
            </a:r>
            <a:r>
              <a:rPr lang="en-GB" sz="1000" dirty="0"/>
              <a:t> </a:t>
            </a:r>
          </a:p>
        </p:txBody>
      </p:sp>
      <p:sp>
        <p:nvSpPr>
          <p:cNvPr id="7" name="Rectangle 6"/>
          <p:cNvSpPr/>
          <p:nvPr/>
        </p:nvSpPr>
        <p:spPr>
          <a:xfrm>
            <a:off x="4788024" y="2492896"/>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
        <p:nvSpPr>
          <p:cNvPr id="8" name="TextBox 7"/>
          <p:cNvSpPr txBox="1"/>
          <p:nvPr/>
        </p:nvSpPr>
        <p:spPr>
          <a:xfrm>
            <a:off x="7524328" y="1124744"/>
            <a:ext cx="1619672" cy="1569660"/>
          </a:xfrm>
          <a:prstGeom prst="rect">
            <a:avLst/>
          </a:prstGeom>
          <a:noFill/>
          <a:ln>
            <a:solidFill>
              <a:srgbClr val="0070C0"/>
            </a:solidFill>
          </a:ln>
        </p:spPr>
        <p:txBody>
          <a:bodyPr wrap="square" rtlCol="0">
            <a:spAutoFit/>
          </a:bodyPr>
          <a:lstStyle/>
          <a:p>
            <a:r>
              <a:rPr lang="en-GB" sz="1200" b="1" i="1" dirty="0" smtClean="0">
                <a:solidFill>
                  <a:srgbClr val="0070C0"/>
                </a:solidFill>
                <a:latin typeface="Miller"/>
              </a:rPr>
              <a:t>Action for students</a:t>
            </a:r>
            <a:r>
              <a:rPr lang="en-GB" sz="1200" b="1" dirty="0" smtClean="0">
                <a:solidFill>
                  <a:srgbClr val="0070C0"/>
                </a:solidFill>
                <a:latin typeface="Miller"/>
              </a:rPr>
              <a:t>: </a:t>
            </a:r>
            <a:r>
              <a:rPr lang="en-GB" sz="1200" dirty="0" smtClean="0">
                <a:latin typeface="Miller"/>
              </a:rPr>
              <a:t>Note the three dimensions of which the GHI is composed in your folder along with the main trends per region.</a:t>
            </a:r>
            <a:endParaRPr lang="en-GB" sz="1200" b="1" dirty="0">
              <a:solidFill>
                <a:srgbClr val="0070C0"/>
              </a:solidFill>
              <a:latin typeface="Miller"/>
            </a:endParaRPr>
          </a:p>
        </p:txBody>
      </p:sp>
      <p:pic>
        <p:nvPicPr>
          <p:cNvPr id="10" name="Picture 4" descr="http://school.discoveryeducation.com/clipart/images/teacher2.gif"/>
          <p:cNvPicPr>
            <a:picLocks noChangeAspect="1" noChangeArrowheads="1"/>
          </p:cNvPicPr>
          <p:nvPr/>
        </p:nvPicPr>
        <p:blipFill>
          <a:blip r:embed="rId4"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20688"/>
            <a:ext cx="2448272" cy="1450082"/>
          </a:xfrm>
        </p:spPr>
        <p:txBody>
          <a:bodyPr/>
          <a:lstStyle/>
          <a:p>
            <a:r>
              <a:rPr lang="en-GB" dirty="0" smtClean="0"/>
              <a:t>Hunger and Nutrition </a:t>
            </a:r>
            <a:br>
              <a:rPr lang="en-GB" dirty="0" smtClean="0"/>
            </a:br>
            <a:r>
              <a:rPr lang="en-GB" dirty="0" smtClean="0"/>
              <a:t>Commitment Index</a:t>
            </a:r>
            <a:endParaRPr lang="en-GB" dirty="0"/>
          </a:p>
        </p:txBody>
      </p:sp>
      <p:pic>
        <p:nvPicPr>
          <p:cNvPr id="2052" name="Picture 4"/>
          <p:cNvPicPr>
            <a:picLocks noChangeAspect="1" noChangeArrowheads="1"/>
          </p:cNvPicPr>
          <p:nvPr/>
        </p:nvPicPr>
        <p:blipFill>
          <a:blip r:embed="rId2" cstate="print"/>
          <a:srcRect/>
          <a:stretch>
            <a:fillRect/>
          </a:stretch>
        </p:blipFill>
        <p:spPr bwMode="auto">
          <a:xfrm>
            <a:off x="217596" y="3501008"/>
            <a:ext cx="8926404" cy="2870250"/>
          </a:xfrm>
          <a:prstGeom prst="rect">
            <a:avLst/>
          </a:prstGeom>
          <a:noFill/>
          <a:ln w="9525">
            <a:solidFill>
              <a:schemeClr val="tx1"/>
            </a:solidFill>
            <a:miter lim="800000"/>
            <a:headEnd/>
            <a:tailEnd/>
          </a:ln>
        </p:spPr>
      </p:pic>
      <p:pic>
        <p:nvPicPr>
          <p:cNvPr id="2053" name="Picture 5"/>
          <p:cNvPicPr>
            <a:picLocks noChangeAspect="1" noChangeArrowheads="1"/>
          </p:cNvPicPr>
          <p:nvPr/>
        </p:nvPicPr>
        <p:blipFill>
          <a:blip r:embed="rId3" cstate="print"/>
          <a:srcRect/>
          <a:stretch>
            <a:fillRect/>
          </a:stretch>
        </p:blipFill>
        <p:spPr bwMode="auto">
          <a:xfrm>
            <a:off x="2658269" y="188640"/>
            <a:ext cx="6485731" cy="2814423"/>
          </a:xfrm>
          <a:prstGeom prst="rect">
            <a:avLst/>
          </a:prstGeom>
          <a:noFill/>
          <a:ln w="9525">
            <a:solidFill>
              <a:srgbClr val="002060"/>
            </a:solidFill>
            <a:miter lim="800000"/>
            <a:headEnd/>
            <a:tailEnd/>
          </a:ln>
        </p:spPr>
      </p:pic>
      <p:sp>
        <p:nvSpPr>
          <p:cNvPr id="6" name="Rectangle 5"/>
          <p:cNvSpPr/>
          <p:nvPr/>
        </p:nvSpPr>
        <p:spPr>
          <a:xfrm>
            <a:off x="251520" y="6381328"/>
            <a:ext cx="7560840" cy="276999"/>
          </a:xfrm>
          <a:prstGeom prst="rect">
            <a:avLst/>
          </a:prstGeom>
        </p:spPr>
        <p:txBody>
          <a:bodyPr wrap="square">
            <a:spAutoFit/>
          </a:bodyPr>
          <a:lstStyle/>
          <a:p>
            <a:r>
              <a:rPr lang="en-GB" sz="1200" dirty="0" smtClean="0">
                <a:latin typeface="Miller"/>
              </a:rPr>
              <a:t>Source: </a:t>
            </a:r>
            <a:r>
              <a:rPr lang="en-GB" sz="1200" dirty="0" smtClean="0">
                <a:latin typeface="Miller"/>
                <a:hlinkClick r:id="rId4"/>
              </a:rPr>
              <a:t>http://www.hancindex.org/hanci2012/HANCI%202012%20infographic.pdf</a:t>
            </a:r>
            <a:endParaRPr lang="en-GB" sz="1200" dirty="0">
              <a:latin typeface="Miller"/>
            </a:endParaRPr>
          </a:p>
        </p:txBody>
      </p:sp>
      <p:sp>
        <p:nvSpPr>
          <p:cNvPr id="8" name="TextBox 7"/>
          <p:cNvSpPr txBox="1"/>
          <p:nvPr/>
        </p:nvSpPr>
        <p:spPr>
          <a:xfrm>
            <a:off x="0" y="1988840"/>
            <a:ext cx="2555776" cy="1508105"/>
          </a:xfrm>
          <a:prstGeom prst="rect">
            <a:avLst/>
          </a:prstGeom>
          <a:noFill/>
          <a:ln>
            <a:solidFill>
              <a:srgbClr val="0070C0"/>
            </a:solidFill>
          </a:ln>
        </p:spPr>
        <p:txBody>
          <a:bodyPr wrap="square" rtlCol="0">
            <a:spAutoFit/>
          </a:bodyPr>
          <a:lstStyle/>
          <a:p>
            <a:r>
              <a:rPr lang="en-GB" b="1" dirty="0" smtClean="0">
                <a:solidFill>
                  <a:srgbClr val="0070C0"/>
                </a:solidFill>
                <a:latin typeface="Miller"/>
              </a:rPr>
              <a:t>     Further info: </a:t>
            </a:r>
            <a:r>
              <a:rPr lang="en-GB" dirty="0" smtClean="0">
                <a:latin typeface="Miller"/>
              </a:rPr>
              <a:t>Community voices from Bangladesh: </a:t>
            </a:r>
            <a:r>
              <a:rPr lang="en-GB" sz="1000" dirty="0" smtClean="0">
                <a:latin typeface="Miller"/>
                <a:hlinkClick r:id="rId5"/>
              </a:rPr>
              <a:t>http://www.hancindex.org/community-voices/#.Uke2HoaThuI</a:t>
            </a:r>
            <a:endParaRPr lang="en-GB" sz="1000" dirty="0" smtClean="0">
              <a:latin typeface="Miller"/>
            </a:endParaRPr>
          </a:p>
          <a:p>
            <a:r>
              <a:rPr lang="en-GB" dirty="0" smtClean="0">
                <a:latin typeface="Miller"/>
              </a:rPr>
              <a:t> </a:t>
            </a:r>
            <a:endParaRPr lang="en-GB" dirty="0">
              <a:latin typeface="Miller"/>
            </a:endParaRPr>
          </a:p>
        </p:txBody>
      </p:sp>
      <p:pic>
        <p:nvPicPr>
          <p:cNvPr id="9" name="Picture 2"/>
          <p:cNvPicPr>
            <a:picLocks noChangeAspect="1" noChangeArrowheads="1"/>
          </p:cNvPicPr>
          <p:nvPr/>
        </p:nvPicPr>
        <p:blipFill>
          <a:blip r:embed="rId6" cstate="print"/>
          <a:srcRect/>
          <a:stretch>
            <a:fillRect/>
          </a:stretch>
        </p:blipFill>
        <p:spPr bwMode="auto">
          <a:xfrm>
            <a:off x="2123728" y="2492896"/>
            <a:ext cx="423782" cy="320105"/>
          </a:xfrm>
          <a:prstGeom prst="rect">
            <a:avLst/>
          </a:prstGeom>
          <a:noFill/>
          <a:ln w="9525">
            <a:noFill/>
            <a:miter lim="800000"/>
            <a:headEnd/>
            <a:tailEnd/>
          </a:ln>
        </p:spPr>
      </p:pic>
      <p:pic>
        <p:nvPicPr>
          <p:cNvPr id="11" name="Picture 2"/>
          <p:cNvPicPr>
            <a:picLocks noChangeAspect="1" noChangeArrowheads="1"/>
          </p:cNvPicPr>
          <p:nvPr/>
        </p:nvPicPr>
        <p:blipFill>
          <a:blip r:embed="rId7" cstate="print"/>
          <a:srcRect/>
          <a:stretch>
            <a:fillRect/>
          </a:stretch>
        </p:blipFill>
        <p:spPr bwMode="auto">
          <a:xfrm>
            <a:off x="76480" y="2060848"/>
            <a:ext cx="273879" cy="256258"/>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How to measure </a:t>
            </a:r>
            <a:br>
              <a:rPr lang="en-GB" sz="3600" dirty="0" smtClean="0"/>
            </a:br>
            <a:r>
              <a:rPr lang="en-GB" sz="3600" dirty="0" smtClean="0"/>
              <a:t>malnutrition</a:t>
            </a:r>
            <a:endParaRPr lang="en-GB" sz="3600" dirty="0"/>
          </a:p>
        </p:txBody>
      </p:sp>
      <p:sp>
        <p:nvSpPr>
          <p:cNvPr id="3" name="Content Placeholder 2"/>
          <p:cNvSpPr>
            <a:spLocks noGrp="1"/>
          </p:cNvSpPr>
          <p:nvPr>
            <p:ph idx="1"/>
          </p:nvPr>
        </p:nvSpPr>
        <p:spPr/>
        <p:txBody>
          <a:bodyPr/>
          <a:lstStyle/>
          <a:p>
            <a:pPr marL="514350" indent="-514350">
              <a:buAutoNum type="arabicPeriod"/>
            </a:pPr>
            <a:r>
              <a:rPr lang="en-GB" sz="2000" dirty="0" smtClean="0"/>
              <a:t>Anthropometry</a:t>
            </a:r>
          </a:p>
          <a:p>
            <a:pPr marL="914400" lvl="1" indent="-514350">
              <a:buFont typeface="+mj-lt"/>
              <a:buAutoNum type="alphaLcPeriod"/>
            </a:pPr>
            <a:r>
              <a:rPr lang="en-GB" sz="1600" dirty="0" smtClean="0"/>
              <a:t>Weight</a:t>
            </a:r>
          </a:p>
          <a:p>
            <a:pPr marL="914400" lvl="1" indent="-514350">
              <a:buFont typeface="+mj-lt"/>
              <a:buAutoNum type="alphaLcPeriod"/>
            </a:pPr>
            <a:r>
              <a:rPr lang="en-GB" sz="1600" dirty="0" smtClean="0"/>
              <a:t>Length or height</a:t>
            </a:r>
          </a:p>
          <a:p>
            <a:pPr marL="914400" lvl="1" indent="-514350">
              <a:buFont typeface="+mj-lt"/>
              <a:buAutoNum type="alphaLcPeriod"/>
            </a:pPr>
            <a:r>
              <a:rPr lang="en-GB" sz="1600" dirty="0" smtClean="0"/>
              <a:t>Middle upper arm circumference </a:t>
            </a:r>
          </a:p>
          <a:p>
            <a:pPr marL="914400" lvl="1" indent="-514350">
              <a:buNone/>
            </a:pPr>
            <a:endParaRPr lang="en-GB" sz="1600" dirty="0" smtClean="0"/>
          </a:p>
          <a:p>
            <a:pPr marL="514350" indent="-514350">
              <a:buAutoNum type="arabicPeriod" startAt="2"/>
            </a:pPr>
            <a:r>
              <a:rPr lang="en-GB" sz="2000" dirty="0" smtClean="0"/>
              <a:t>Weight and height must be compared to age or to each other and therefore are turned into indices</a:t>
            </a:r>
          </a:p>
          <a:p>
            <a:pPr marL="914400" lvl="1" indent="-514350">
              <a:buAutoNum type="alphaLcPeriod"/>
            </a:pPr>
            <a:r>
              <a:rPr lang="en-GB" sz="1600" dirty="0" smtClean="0"/>
              <a:t>Weight for age called ‘underweight’.  Includes both wasting and stunting</a:t>
            </a:r>
          </a:p>
          <a:p>
            <a:pPr marL="914400" lvl="1" indent="-514350">
              <a:buAutoNum type="alphaLcPeriod"/>
            </a:pPr>
            <a:r>
              <a:rPr lang="en-GB" sz="1600" dirty="0" smtClean="0"/>
              <a:t>Weight for length or body mass index, measure of ‘wasting’ and ‘obesity’</a:t>
            </a:r>
          </a:p>
          <a:p>
            <a:pPr marL="914400" lvl="1" indent="-514350">
              <a:buAutoNum type="alphaLcPeriod"/>
            </a:pPr>
            <a:r>
              <a:rPr lang="en-GB" sz="1600" dirty="0" smtClean="0"/>
              <a:t>Height for age, measure of ‘stunting’</a:t>
            </a:r>
          </a:p>
          <a:p>
            <a:pPr marL="914400" lvl="1" indent="-514350">
              <a:buNone/>
            </a:pPr>
            <a:endParaRPr lang="en-GB" sz="1600" dirty="0" smtClean="0"/>
          </a:p>
          <a:p>
            <a:pPr marL="514350" indent="-514350">
              <a:buAutoNum type="arabicPeriod" startAt="2"/>
            </a:pPr>
            <a:r>
              <a:rPr lang="en-GB" sz="2000" dirty="0" smtClean="0"/>
              <a:t>Other signs or measures</a:t>
            </a:r>
          </a:p>
          <a:p>
            <a:pPr marL="914400" lvl="1" indent="-514350">
              <a:buNone/>
            </a:pPr>
            <a:r>
              <a:rPr lang="en-GB" sz="1600" dirty="0" smtClean="0"/>
              <a:t>a.	Oedema (water retention) of feet, hands, face</a:t>
            </a:r>
          </a:p>
          <a:p>
            <a:pPr marL="914400" lvl="1" indent="-514350">
              <a:buNone/>
            </a:pPr>
            <a:r>
              <a:rPr lang="en-GB" sz="1600" dirty="0" smtClean="0"/>
              <a:t>b.	Blood test for </a:t>
            </a:r>
            <a:r>
              <a:rPr lang="en-GB" sz="1600" dirty="0" err="1" smtClean="0"/>
              <a:t>anemia</a:t>
            </a:r>
            <a:r>
              <a:rPr lang="en-GB" sz="1600" dirty="0" smtClean="0"/>
              <a:t> (iron deficiency in particular)</a:t>
            </a:r>
          </a:p>
          <a:p>
            <a:pPr marL="914400" lvl="1" indent="-514350">
              <a:buNone/>
            </a:pPr>
            <a:r>
              <a:rPr lang="en-GB" sz="1600" dirty="0" smtClean="0"/>
              <a:t>c.	Blood test for certain micronutrients: Vitamin A or zinc</a:t>
            </a:r>
            <a:endParaRPr lang="en-GB"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is not enough</a:t>
            </a:r>
            <a:endParaRPr lang="en-US" dirty="0"/>
          </a:p>
        </p:txBody>
      </p:sp>
      <p:sp>
        <p:nvSpPr>
          <p:cNvPr id="3" name="Content Placeholder 2"/>
          <p:cNvSpPr>
            <a:spLocks noGrp="1"/>
          </p:cNvSpPr>
          <p:nvPr>
            <p:ph idx="1"/>
          </p:nvPr>
        </p:nvSpPr>
        <p:spPr/>
        <p:txBody>
          <a:bodyPr/>
          <a:lstStyle/>
          <a:p>
            <a:pPr>
              <a:buNone/>
            </a:pPr>
            <a:r>
              <a:rPr lang="en-US" dirty="0" smtClean="0"/>
              <a:t>Without essential nutrients millions of children </a:t>
            </a:r>
          </a:p>
          <a:p>
            <a:pPr>
              <a:buNone/>
            </a:pPr>
            <a:r>
              <a:rPr lang="en-US" dirty="0" smtClean="0"/>
              <a:t>will die.</a:t>
            </a:r>
          </a:p>
          <a:p>
            <a:pPr>
              <a:buNone/>
            </a:pPr>
            <a:endParaRPr lang="en-US" dirty="0" smtClean="0"/>
          </a:p>
          <a:p>
            <a:pPr marL="0" indent="0">
              <a:buNone/>
            </a:pPr>
            <a:r>
              <a:rPr lang="en-US" sz="2400" dirty="0" smtClean="0"/>
              <a:t>“Eating millet porridge every day is the equivalent of living off bread and water. With luck, toddlers here might have milk once or twice a week. Young children are so susceptible to malnutrition because what they eat lacks essential vitamins and minerals to help them grow, remain strong and fight off infections.” - </a:t>
            </a:r>
            <a:r>
              <a:rPr lang="en-US" sz="2200" dirty="0" smtClean="0"/>
              <a:t>Dr. Susan Shepherd, MSF</a:t>
            </a:r>
            <a:endParaRPr lang="en-US" sz="2200" dirty="0"/>
          </a:p>
        </p:txBody>
      </p:sp>
      <p:sp>
        <p:nvSpPr>
          <p:cNvPr id="4" name="Slide Number Placeholder 3"/>
          <p:cNvSpPr>
            <a:spLocks noGrp="1"/>
          </p:cNvSpPr>
          <p:nvPr>
            <p:ph type="sldNum" sz="quarter" idx="10"/>
          </p:nvPr>
        </p:nvSpPr>
        <p:spPr/>
        <p:txBody>
          <a:bodyPr/>
          <a:lstStyle/>
          <a:p>
            <a:pPr>
              <a:defRPr/>
            </a:pPr>
            <a:r>
              <a:rPr lang="en-GB" dirty="0" smtClean="0"/>
              <a:t>contents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
            </a:r>
            <a:br>
              <a:rPr lang="en-GB" sz="3600" dirty="0" smtClean="0"/>
            </a:br>
            <a:r>
              <a:rPr lang="en-GB" sz="3600" dirty="0" err="1" smtClean="0"/>
              <a:t>Marasmus</a:t>
            </a:r>
            <a:r>
              <a:rPr lang="en-GB" sz="3600" dirty="0" smtClean="0"/>
              <a:t/>
            </a:r>
            <a:br>
              <a:rPr lang="en-GB" sz="3600" dirty="0" smtClean="0"/>
            </a:br>
            <a:endParaRPr lang="en-GB" sz="3600" dirty="0"/>
          </a:p>
        </p:txBody>
      </p:sp>
      <p:sp>
        <p:nvSpPr>
          <p:cNvPr id="3" name="Content Placeholder 2"/>
          <p:cNvSpPr>
            <a:spLocks noGrp="1"/>
          </p:cNvSpPr>
          <p:nvPr>
            <p:ph sz="half" idx="1"/>
          </p:nvPr>
        </p:nvSpPr>
        <p:spPr>
          <a:xfrm>
            <a:off x="457200" y="1600200"/>
            <a:ext cx="5410944" cy="4525963"/>
          </a:xfrm>
        </p:spPr>
        <p:txBody>
          <a:bodyPr/>
          <a:lstStyle/>
          <a:p>
            <a:pPr marL="0" indent="0">
              <a:buNone/>
            </a:pPr>
            <a:r>
              <a:rPr lang="en-GB" sz="2000" dirty="0" smtClean="0"/>
              <a:t>The commonest form of malnutrition called </a:t>
            </a:r>
            <a:r>
              <a:rPr lang="en-GB" sz="2000" b="1" dirty="0" err="1" smtClean="0">
                <a:solidFill>
                  <a:srgbClr val="7030A0"/>
                </a:solidFill>
              </a:rPr>
              <a:t>marasmus</a:t>
            </a:r>
            <a:r>
              <a:rPr lang="en-GB" sz="2000" dirty="0" smtClean="0"/>
              <a:t> results in an affected child being severely wasted, with no fat and very little muscle tissue left on his or her body. The internal organs, including the heart and the blood, are also weakened. The child is left with no reserves to fight infection, and any illness that comes along is likely to be fatal. The commonest causes of death during a famine are in fact infectious diseases, rather than starvation per se. Chief among these are pneumonia, diarrhoea, and measles. </a:t>
            </a:r>
          </a:p>
          <a:p>
            <a:pPr lvl="1"/>
            <a:endParaRPr lang="en-GB" sz="1400" dirty="0" smtClean="0"/>
          </a:p>
          <a:p>
            <a:pPr lvl="1"/>
            <a:r>
              <a:rPr lang="en-GB" sz="1400" dirty="0" smtClean="0"/>
              <a:t>UNICEF on </a:t>
            </a:r>
            <a:r>
              <a:rPr lang="en-GB" sz="1400" dirty="0" err="1" smtClean="0"/>
              <a:t>Marasmus</a:t>
            </a:r>
            <a:r>
              <a:rPr lang="en-GB" sz="1400" dirty="0" smtClean="0"/>
              <a:t> http://www.unicef.org/nutrition/training/2.3/4.html</a:t>
            </a:r>
          </a:p>
          <a:p>
            <a:pPr>
              <a:buNone/>
            </a:pPr>
            <a:endParaRPr lang="en-GB" dirty="0"/>
          </a:p>
        </p:txBody>
      </p:sp>
      <p:pic>
        <p:nvPicPr>
          <p:cNvPr id="4" name="Picture 2"/>
          <p:cNvPicPr>
            <a:picLocks noChangeAspect="1" noChangeArrowheads="1"/>
          </p:cNvPicPr>
          <p:nvPr/>
        </p:nvPicPr>
        <p:blipFill>
          <a:blip r:embed="rId2" cstate="print"/>
          <a:srcRect/>
          <a:stretch>
            <a:fillRect/>
          </a:stretch>
        </p:blipFill>
        <p:spPr bwMode="auto">
          <a:xfrm>
            <a:off x="539552" y="5589240"/>
            <a:ext cx="519112" cy="392113"/>
          </a:xfrm>
          <a:prstGeom prst="rect">
            <a:avLst/>
          </a:prstGeom>
          <a:noFill/>
          <a:ln w="9525">
            <a:noFill/>
            <a:miter lim="800000"/>
            <a:headEnd/>
            <a:tailEnd/>
          </a:ln>
        </p:spPr>
      </p:pic>
      <p:pic>
        <p:nvPicPr>
          <p:cNvPr id="6" name="Picture 6" descr="J:\nutrition ppt\s7-2.jpg"/>
          <p:cNvPicPr>
            <a:picLocks noGrp="1" noChangeAspect="1" noChangeArrowheads="1"/>
          </p:cNvPicPr>
          <p:nvPr>
            <p:ph sz="half" idx="2"/>
          </p:nvPr>
        </p:nvPicPr>
        <p:blipFill>
          <a:blip r:embed="rId3" cstate="print"/>
          <a:srcRect/>
          <a:stretch>
            <a:fillRect/>
          </a:stretch>
        </p:blipFill>
        <p:spPr bwMode="auto">
          <a:xfrm>
            <a:off x="5940152" y="1412776"/>
            <a:ext cx="2552441" cy="4998189"/>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8899" name="Picture 3"/>
          <p:cNvPicPr>
            <a:picLocks noChangeAspect="1" noChangeArrowheads="1"/>
          </p:cNvPicPr>
          <p:nvPr/>
        </p:nvPicPr>
        <p:blipFill>
          <a:blip r:embed="rId2" cstate="print"/>
          <a:srcRect t="11151"/>
          <a:stretch>
            <a:fillRect/>
          </a:stretch>
        </p:blipFill>
        <p:spPr bwMode="auto">
          <a:xfrm>
            <a:off x="611560" y="1340768"/>
            <a:ext cx="3528392" cy="4722111"/>
          </a:xfrm>
          <a:prstGeom prst="rect">
            <a:avLst/>
          </a:prstGeom>
          <a:noFill/>
          <a:ln w="9525">
            <a:noFill/>
            <a:miter lim="800000"/>
            <a:headEnd/>
            <a:tailEnd/>
          </a:ln>
          <a:effectLst/>
        </p:spPr>
      </p:pic>
      <p:sp>
        <p:nvSpPr>
          <p:cNvPr id="208900" name="Rectangle 4"/>
          <p:cNvSpPr>
            <a:spLocks noChangeArrowheads="1"/>
          </p:cNvSpPr>
          <p:nvPr/>
        </p:nvSpPr>
        <p:spPr bwMode="auto">
          <a:xfrm>
            <a:off x="4427984" y="1340768"/>
            <a:ext cx="4176464" cy="4524315"/>
          </a:xfrm>
          <a:prstGeom prst="rect">
            <a:avLst/>
          </a:prstGeom>
          <a:noFill/>
          <a:ln w="12700" cap="sq">
            <a:noFill/>
            <a:miter lim="800000"/>
            <a:headEnd/>
            <a:tailEnd/>
          </a:ln>
          <a:effectLst/>
        </p:spPr>
        <p:txBody>
          <a:bodyPr wrap="square">
            <a:spAutoFit/>
          </a:bodyPr>
          <a:lstStyle/>
          <a:p>
            <a:pPr indent="269875">
              <a:spcBef>
                <a:spcPct val="50000"/>
              </a:spcBef>
              <a:buClr>
                <a:schemeClr val="tx2"/>
              </a:buClr>
              <a:buSzPct val="75000"/>
              <a:buFont typeface="Arial" pitchFamily="34" charset="0"/>
              <a:buChar char="•"/>
            </a:pPr>
            <a:r>
              <a:rPr lang="en-US" sz="2400" dirty="0">
                <a:effectLst/>
                <a:latin typeface="Miller"/>
              </a:rPr>
              <a:t>Severe Wasting, very thin</a:t>
            </a:r>
          </a:p>
          <a:p>
            <a:pPr indent="269875">
              <a:spcBef>
                <a:spcPct val="50000"/>
              </a:spcBef>
              <a:buClr>
                <a:schemeClr val="tx2"/>
              </a:buClr>
              <a:buSzPct val="75000"/>
              <a:buFont typeface="Arial" pitchFamily="34" charset="0"/>
              <a:buChar char="•"/>
            </a:pPr>
            <a:r>
              <a:rPr lang="en-US" sz="2400" dirty="0">
                <a:effectLst/>
                <a:latin typeface="Miller"/>
              </a:rPr>
              <a:t>Loss of Muscle Bulk,</a:t>
            </a:r>
          </a:p>
          <a:p>
            <a:pPr indent="269875">
              <a:spcBef>
                <a:spcPct val="50000"/>
              </a:spcBef>
              <a:buClr>
                <a:schemeClr val="tx2"/>
              </a:buClr>
              <a:buSzPct val="75000"/>
              <a:buFont typeface="Arial" pitchFamily="34" charset="0"/>
              <a:buChar char="•"/>
            </a:pPr>
            <a:r>
              <a:rPr lang="en-US" sz="2400" dirty="0">
                <a:effectLst/>
                <a:latin typeface="Miller"/>
              </a:rPr>
              <a:t>No subcutaneous Fat</a:t>
            </a:r>
          </a:p>
          <a:p>
            <a:pPr marL="269875" indent="-269875">
              <a:spcBef>
                <a:spcPct val="50000"/>
              </a:spcBef>
              <a:buClr>
                <a:schemeClr val="tx2"/>
              </a:buClr>
              <a:buSzPct val="75000"/>
              <a:buFont typeface="Arial" pitchFamily="34" charset="0"/>
              <a:buChar char="•"/>
            </a:pPr>
            <a:r>
              <a:rPr lang="en-US" sz="2400" dirty="0">
                <a:effectLst/>
                <a:latin typeface="Miller"/>
              </a:rPr>
              <a:t>Loose skin folds, floppy buttocks</a:t>
            </a:r>
          </a:p>
          <a:p>
            <a:pPr marL="269875" indent="-269875">
              <a:spcBef>
                <a:spcPct val="50000"/>
              </a:spcBef>
              <a:buClr>
                <a:schemeClr val="tx2"/>
              </a:buClr>
              <a:buSzPct val="75000"/>
              <a:buFont typeface="Arial" pitchFamily="34" charset="0"/>
              <a:buChar char="•"/>
            </a:pPr>
            <a:r>
              <a:rPr lang="en-US" sz="2400" dirty="0">
                <a:effectLst/>
                <a:latin typeface="Miller"/>
              </a:rPr>
              <a:t>Often reasonable appetite when no med complication</a:t>
            </a:r>
          </a:p>
          <a:p>
            <a:pPr indent="269875">
              <a:spcBef>
                <a:spcPct val="50000"/>
              </a:spcBef>
              <a:buClr>
                <a:schemeClr val="tx2"/>
              </a:buClr>
              <a:buSzPct val="75000"/>
              <a:buFont typeface="Arial" pitchFamily="34" charset="0"/>
              <a:buChar char="•"/>
            </a:pPr>
            <a:r>
              <a:rPr lang="en-US" sz="2400" dirty="0">
                <a:effectLst/>
                <a:latin typeface="Miller"/>
              </a:rPr>
              <a:t>Miserable, restless</a:t>
            </a:r>
          </a:p>
          <a:p>
            <a:pPr indent="269875">
              <a:spcBef>
                <a:spcPct val="50000"/>
              </a:spcBef>
              <a:buClr>
                <a:schemeClr val="tx2"/>
              </a:buClr>
              <a:buSzPct val="75000"/>
              <a:buFont typeface="Arial" pitchFamily="34" charset="0"/>
              <a:buChar char="•"/>
            </a:pPr>
            <a:r>
              <a:rPr lang="en-US" sz="2400" dirty="0">
                <a:effectLst/>
                <a:latin typeface="Miller"/>
              </a:rPr>
              <a:t>Apathy </a:t>
            </a:r>
          </a:p>
        </p:txBody>
      </p:sp>
      <p:sp>
        <p:nvSpPr>
          <p:cNvPr id="208901" name="Rectangle 5"/>
          <p:cNvSpPr>
            <a:spLocks noChangeArrowheads="1"/>
          </p:cNvSpPr>
          <p:nvPr/>
        </p:nvSpPr>
        <p:spPr bwMode="auto">
          <a:xfrm>
            <a:off x="2555776" y="476672"/>
            <a:ext cx="5289550" cy="641350"/>
          </a:xfrm>
          <a:prstGeom prst="rect">
            <a:avLst/>
          </a:prstGeom>
          <a:noFill/>
          <a:ln w="12700" cap="sq">
            <a:noFill/>
            <a:miter lim="800000"/>
            <a:headEnd/>
            <a:tailEnd/>
          </a:ln>
          <a:effectLst/>
        </p:spPr>
        <p:txBody>
          <a:bodyPr wrap="none">
            <a:spAutoFit/>
          </a:bodyPr>
          <a:lstStyle/>
          <a:p>
            <a:r>
              <a:rPr lang="en-US" sz="3600" dirty="0">
                <a:latin typeface="Miller"/>
              </a:rPr>
              <a:t>Clinical </a:t>
            </a:r>
            <a:r>
              <a:rPr lang="en-US" sz="3600" dirty="0" smtClean="0">
                <a:latin typeface="Miller"/>
              </a:rPr>
              <a:t>signs: </a:t>
            </a:r>
            <a:r>
              <a:rPr lang="en-US" sz="3600" dirty="0" err="1">
                <a:latin typeface="Miller"/>
              </a:rPr>
              <a:t>Marasmus</a:t>
            </a:r>
            <a:endParaRPr lang="en-US" sz="3600" dirty="0">
              <a:latin typeface="Mille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Kwashiorkor</a:t>
            </a:r>
            <a:endParaRPr lang="en-US" dirty="0"/>
          </a:p>
        </p:txBody>
      </p:sp>
      <p:sp>
        <p:nvSpPr>
          <p:cNvPr id="7" name="Content Placeholder 6"/>
          <p:cNvSpPr>
            <a:spLocks noGrp="1"/>
          </p:cNvSpPr>
          <p:nvPr>
            <p:ph idx="1"/>
          </p:nvPr>
        </p:nvSpPr>
        <p:spPr/>
        <p:txBody>
          <a:bodyPr/>
          <a:lstStyle/>
          <a:p>
            <a:pPr marL="0" indent="0">
              <a:buNone/>
            </a:pPr>
            <a:r>
              <a:rPr lang="en-GB" sz="2400" dirty="0" smtClean="0"/>
              <a:t>The other form of malnutrition, called </a:t>
            </a:r>
            <a:r>
              <a:rPr lang="en-GB" sz="2400" b="1" dirty="0" smtClean="0">
                <a:solidFill>
                  <a:srgbClr val="7030A0"/>
                </a:solidFill>
              </a:rPr>
              <a:t>kwashiorkor</a:t>
            </a:r>
            <a:r>
              <a:rPr lang="en-GB" sz="2400" dirty="0" smtClean="0"/>
              <a:t>, in which the child's body is swollen, likewise kills by lowering resistance to infection. However, kwashiorkor can also be fatal in its own right, because of the disturbed levels of salts and minerals (electrolyte imbalances) that accompany it. </a:t>
            </a:r>
          </a:p>
          <a:p>
            <a:pPr marL="0" indent="0">
              <a:buNone/>
            </a:pPr>
            <a:endParaRPr lang="en-GB" sz="2400" dirty="0" smtClean="0"/>
          </a:p>
          <a:p>
            <a:pPr marL="0" indent="0">
              <a:buNone/>
            </a:pPr>
            <a:r>
              <a:rPr lang="en-GB" sz="2400" dirty="0" smtClean="0"/>
              <a:t>In a therapeutic feeding centre, where only severely malnourished children are cared for, many deaths tend to occur at night. This is because these children are especially prone to low blood sugar (hypoglycaemia) and low body temperature (hypothermia). (MSF US website)</a:t>
            </a:r>
          </a:p>
          <a:p>
            <a:pPr marL="0" indent="0">
              <a:buNone/>
            </a:pPr>
            <a:endParaRPr lang="en-GB" dirty="0" smtClean="0"/>
          </a:p>
          <a:p>
            <a:pPr>
              <a:buNone/>
            </a:pPr>
            <a:endParaRPr lang="en-US" dirty="0"/>
          </a:p>
        </p:txBody>
      </p:sp>
      <p:sp>
        <p:nvSpPr>
          <p:cNvPr id="5" name="Slide Number Placeholder 4"/>
          <p:cNvSpPr>
            <a:spLocks noGrp="1"/>
          </p:cNvSpPr>
          <p:nvPr>
            <p:ph type="sldNum" sz="quarter" idx="10"/>
          </p:nvPr>
        </p:nvSpPr>
        <p:spPr/>
        <p:txBody>
          <a:bodyPr/>
          <a:lstStyle/>
          <a:p>
            <a:pPr>
              <a:defRPr/>
            </a:pPr>
            <a:r>
              <a:rPr lang="en-GB" smtClean="0"/>
              <a:t>contents</a:t>
            </a: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Clinical signs of </a:t>
            </a:r>
            <a:br>
              <a:rPr lang="en-GB" dirty="0" smtClean="0"/>
            </a:br>
            <a:r>
              <a:rPr lang="en-GB" dirty="0" smtClean="0"/>
              <a:t>Kwashiorkor</a:t>
            </a:r>
            <a:endParaRPr lang="en-US" dirty="0"/>
          </a:p>
        </p:txBody>
      </p:sp>
      <p:sp>
        <p:nvSpPr>
          <p:cNvPr id="5" name="Content Placeholder 4"/>
          <p:cNvSpPr>
            <a:spLocks noGrp="1"/>
          </p:cNvSpPr>
          <p:nvPr>
            <p:ph sz="half" idx="1"/>
          </p:nvPr>
        </p:nvSpPr>
        <p:spPr/>
        <p:txBody>
          <a:bodyPr/>
          <a:lstStyle/>
          <a:p>
            <a:pPr>
              <a:spcBef>
                <a:spcPct val="50000"/>
              </a:spcBef>
            </a:pPr>
            <a:r>
              <a:rPr lang="en-US" sz="2200" dirty="0" err="1" smtClean="0">
                <a:cs typeface="Times New Roman" pitchFamily="18" charset="0"/>
              </a:rPr>
              <a:t>Oedema</a:t>
            </a:r>
            <a:endParaRPr lang="en-US" sz="2200" dirty="0" smtClean="0">
              <a:cs typeface="Times New Roman" pitchFamily="18" charset="0"/>
            </a:endParaRPr>
          </a:p>
          <a:p>
            <a:pPr>
              <a:spcBef>
                <a:spcPct val="50000"/>
              </a:spcBef>
            </a:pPr>
            <a:r>
              <a:rPr lang="en-US" sz="2200" dirty="0" smtClean="0">
                <a:cs typeface="Times New Roman" pitchFamily="18" charset="0"/>
              </a:rPr>
              <a:t>Loss of muscle &amp; fat often masked by the </a:t>
            </a:r>
            <a:r>
              <a:rPr lang="en-US" sz="2200" dirty="0" err="1" smtClean="0">
                <a:cs typeface="Times New Roman" pitchFamily="18" charset="0"/>
              </a:rPr>
              <a:t>oedema</a:t>
            </a:r>
            <a:endParaRPr lang="en-US" sz="2200" dirty="0" smtClean="0">
              <a:cs typeface="Times New Roman" pitchFamily="18" charset="0"/>
            </a:endParaRPr>
          </a:p>
          <a:p>
            <a:pPr>
              <a:spcBef>
                <a:spcPct val="50000"/>
              </a:spcBef>
            </a:pPr>
            <a:r>
              <a:rPr lang="en-US" sz="2200" dirty="0" smtClean="0">
                <a:cs typeface="Times New Roman" pitchFamily="18" charset="0"/>
              </a:rPr>
              <a:t>Anorexia</a:t>
            </a:r>
          </a:p>
          <a:p>
            <a:pPr>
              <a:spcBef>
                <a:spcPct val="50000"/>
              </a:spcBef>
            </a:pPr>
            <a:r>
              <a:rPr lang="en-US" sz="2200" dirty="0" smtClean="0">
                <a:cs typeface="Times New Roman" pitchFamily="18" charset="0"/>
              </a:rPr>
              <a:t>Abdominal distention</a:t>
            </a:r>
          </a:p>
          <a:p>
            <a:pPr>
              <a:spcBef>
                <a:spcPct val="50000"/>
              </a:spcBef>
            </a:pPr>
            <a:r>
              <a:rPr lang="en-US" sz="2200" dirty="0" smtClean="0">
                <a:cs typeface="Times New Roman" pitchFamily="18" charset="0"/>
              </a:rPr>
              <a:t>Hair losing color</a:t>
            </a:r>
          </a:p>
          <a:p>
            <a:pPr>
              <a:spcBef>
                <a:spcPct val="50000"/>
              </a:spcBef>
            </a:pPr>
            <a:r>
              <a:rPr lang="en-US" sz="2200" dirty="0" err="1" smtClean="0">
                <a:cs typeface="Times New Roman" pitchFamily="18" charset="0"/>
              </a:rPr>
              <a:t>Apatic</a:t>
            </a:r>
            <a:r>
              <a:rPr lang="en-US" sz="2200" dirty="0" smtClean="0">
                <a:cs typeface="Times New Roman" pitchFamily="18" charset="0"/>
              </a:rPr>
              <a:t>/irritable, miserable</a:t>
            </a:r>
          </a:p>
          <a:p>
            <a:pPr>
              <a:spcBef>
                <a:spcPct val="50000"/>
              </a:spcBef>
            </a:pPr>
            <a:r>
              <a:rPr lang="en-US" sz="2200" dirty="0" smtClean="0">
                <a:cs typeface="Times New Roman" pitchFamily="18" charset="0"/>
              </a:rPr>
              <a:t>Skin cracks/fragile, prone to infections</a:t>
            </a:r>
          </a:p>
          <a:p>
            <a:pPr>
              <a:spcBef>
                <a:spcPct val="50000"/>
              </a:spcBef>
            </a:pPr>
            <a:r>
              <a:rPr lang="en-US" sz="2200" dirty="0" smtClean="0">
                <a:cs typeface="Times New Roman" pitchFamily="18" charset="0"/>
              </a:rPr>
              <a:t>Acutely sick</a:t>
            </a:r>
            <a:endParaRPr lang="en-US" sz="2200" dirty="0" smtClean="0"/>
          </a:p>
          <a:p>
            <a:pPr>
              <a:buNone/>
            </a:pPr>
            <a:endParaRPr lang="en-US" dirty="0"/>
          </a:p>
        </p:txBody>
      </p:sp>
      <p:sp>
        <p:nvSpPr>
          <p:cNvPr id="2" name="Slide Number Placeholder 1"/>
          <p:cNvSpPr>
            <a:spLocks noGrp="1"/>
          </p:cNvSpPr>
          <p:nvPr>
            <p:ph type="sldNum" sz="quarter" idx="10"/>
          </p:nvPr>
        </p:nvSpPr>
        <p:spPr/>
        <p:txBody>
          <a:bodyPr/>
          <a:lstStyle/>
          <a:p>
            <a:pPr>
              <a:defRPr/>
            </a:pPr>
            <a:r>
              <a:rPr lang="en-GB" smtClean="0"/>
              <a:t>contents</a:t>
            </a:r>
            <a:endParaRPr lang="en-GB"/>
          </a:p>
        </p:txBody>
      </p:sp>
      <p:pic>
        <p:nvPicPr>
          <p:cNvPr id="7" name="Picture 5" descr="J:\nutrition ppt\s8.jpg"/>
          <p:cNvPicPr>
            <a:picLocks noGrp="1" noChangeAspect="1" noChangeArrowheads="1"/>
          </p:cNvPicPr>
          <p:nvPr>
            <p:ph sz="half" idx="2"/>
          </p:nvPr>
        </p:nvPicPr>
        <p:blipFill>
          <a:blip r:embed="rId2" cstate="print"/>
          <a:srcRect/>
          <a:stretch>
            <a:fillRect/>
          </a:stretch>
        </p:blipFill>
        <p:spPr bwMode="auto">
          <a:xfrm>
            <a:off x="4716016" y="1556792"/>
            <a:ext cx="3464804" cy="4725473"/>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Determinants of </a:t>
            </a:r>
            <a:br>
              <a:rPr lang="en-GB" sz="3600" dirty="0" smtClean="0"/>
            </a:br>
            <a:r>
              <a:rPr lang="en-GB" sz="3600" dirty="0" smtClean="0"/>
              <a:t>child nutrition and development</a:t>
            </a:r>
            <a:endParaRPr lang="en-GB" sz="3600" dirty="0"/>
          </a:p>
        </p:txBody>
      </p:sp>
      <p:sp>
        <p:nvSpPr>
          <p:cNvPr id="3" name="Content Placeholder 2"/>
          <p:cNvSpPr>
            <a:spLocks noGrp="1"/>
          </p:cNvSpPr>
          <p:nvPr>
            <p:ph idx="1"/>
          </p:nvPr>
        </p:nvSpPr>
        <p:spPr/>
        <p:txBody>
          <a:bodyPr/>
          <a:lstStyle/>
          <a:p>
            <a:pPr>
              <a:buNone/>
            </a:pPr>
            <a:r>
              <a:rPr lang="en-GB" sz="2100" b="1" dirty="0" smtClean="0"/>
              <a:t>Immediate determinants </a:t>
            </a:r>
            <a:r>
              <a:rPr lang="en-GB" sz="2100" dirty="0" smtClean="0"/>
              <a:t>include:</a:t>
            </a:r>
          </a:p>
          <a:p>
            <a:r>
              <a:rPr lang="en-GB" sz="2100" dirty="0" smtClean="0"/>
              <a:t>Adequate food and nutrition intake</a:t>
            </a:r>
          </a:p>
          <a:p>
            <a:r>
              <a:rPr lang="en-GB" sz="2100" dirty="0" smtClean="0"/>
              <a:t>Parenting, caretaking and feeding practices</a:t>
            </a:r>
          </a:p>
          <a:p>
            <a:r>
              <a:rPr lang="en-GB" sz="2100" dirty="0" smtClean="0"/>
              <a:t>Low burden of infectious diseases</a:t>
            </a:r>
          </a:p>
          <a:p>
            <a:endParaRPr lang="en-GB" sz="2100" dirty="0" smtClean="0"/>
          </a:p>
          <a:p>
            <a:pPr>
              <a:buNone/>
            </a:pPr>
            <a:r>
              <a:rPr lang="en-GB" sz="2100" b="1" dirty="0" smtClean="0"/>
              <a:t>Underlying determinants </a:t>
            </a:r>
            <a:r>
              <a:rPr lang="en-GB" sz="2100" dirty="0" smtClean="0"/>
              <a:t>include:</a:t>
            </a:r>
          </a:p>
          <a:p>
            <a:r>
              <a:rPr lang="en-GB" sz="2100" dirty="0" smtClean="0"/>
              <a:t>Food and nutrition security</a:t>
            </a:r>
          </a:p>
          <a:p>
            <a:r>
              <a:rPr lang="en-GB" sz="2100" dirty="0" smtClean="0"/>
              <a:t>Adequate resources at the community, household and maternal (mother’s) level</a:t>
            </a:r>
          </a:p>
          <a:p>
            <a:r>
              <a:rPr lang="en-GB" sz="2100" dirty="0" smtClean="0"/>
              <a:t>Access to health care provision</a:t>
            </a:r>
          </a:p>
          <a:p>
            <a:r>
              <a:rPr lang="en-GB" sz="2100" dirty="0" smtClean="0"/>
              <a:t>Safe and hygienic environment</a:t>
            </a:r>
          </a:p>
          <a:p>
            <a:pPr>
              <a:buNone/>
            </a:pPr>
            <a:endParaRPr lang="en-GB" sz="1000" dirty="0" smtClean="0"/>
          </a:p>
          <a:p>
            <a:pPr>
              <a:buNone/>
            </a:pPr>
            <a:r>
              <a:rPr lang="en-GB" sz="1000" dirty="0" smtClean="0"/>
              <a:t>Source: http://download.thelancet.com/flatcontentassets/pdfs/nutrition_4.pdf</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p:txBody>
          <a:bodyPr/>
          <a:lstStyle/>
          <a:p>
            <a:pPr eaLnBrk="1" hangingPunct="1"/>
            <a:r>
              <a:rPr lang="en-GB" smtClean="0"/>
              <a:t>The wrong start</a:t>
            </a:r>
          </a:p>
        </p:txBody>
      </p:sp>
      <p:pic>
        <p:nvPicPr>
          <p:cNvPr id="81923" name="Picture 2"/>
          <p:cNvPicPr>
            <a:picLocks noGrp="1" noChangeAspect="1" noChangeArrowheads="1"/>
          </p:cNvPicPr>
          <p:nvPr>
            <p:ph idx="1"/>
          </p:nvPr>
        </p:nvPicPr>
        <p:blipFill>
          <a:blip r:embed="rId3" cstate="print"/>
          <a:srcRect t="1517" b="1427"/>
          <a:stretch>
            <a:fillRect/>
          </a:stretch>
        </p:blipFill>
        <p:spPr>
          <a:xfrm>
            <a:off x="3779912" y="1412776"/>
            <a:ext cx="4537125" cy="4920162"/>
          </a:xfrm>
        </p:spPr>
      </p:pic>
      <p:sp>
        <p:nvSpPr>
          <p:cNvPr id="81924" name="Rectangle 3"/>
          <p:cNvSpPr>
            <a:spLocks noChangeArrowheads="1"/>
          </p:cNvSpPr>
          <p:nvPr/>
        </p:nvSpPr>
        <p:spPr bwMode="auto">
          <a:xfrm>
            <a:off x="251520" y="1412776"/>
            <a:ext cx="3600400" cy="1384995"/>
          </a:xfrm>
          <a:prstGeom prst="rect">
            <a:avLst/>
          </a:prstGeom>
          <a:solidFill>
            <a:schemeClr val="bg1"/>
          </a:solidFill>
          <a:ln w="9525">
            <a:noFill/>
            <a:miter lim="800000"/>
            <a:headEnd/>
            <a:tailEnd/>
          </a:ln>
        </p:spPr>
        <p:txBody>
          <a:bodyPr wrap="square">
            <a:spAutoFit/>
          </a:bodyPr>
          <a:lstStyle/>
          <a:p>
            <a:r>
              <a:rPr lang="en-GB" sz="1600" b="1" dirty="0">
                <a:latin typeface="Miller"/>
              </a:rPr>
              <a:t>One out of six children</a:t>
            </a:r>
            <a:r>
              <a:rPr lang="en-GB" sz="1600" dirty="0">
                <a:latin typeface="Miller"/>
              </a:rPr>
              <a:t> -- roughly 100 million -- in developing countries are </a:t>
            </a:r>
            <a:r>
              <a:rPr lang="en-GB" sz="1600" b="1" dirty="0">
                <a:latin typeface="Miller"/>
              </a:rPr>
              <a:t>underweight, </a:t>
            </a:r>
            <a:r>
              <a:rPr lang="en-GB" sz="1600" dirty="0">
                <a:latin typeface="Miller"/>
              </a:rPr>
              <a:t>but</a:t>
            </a:r>
            <a:r>
              <a:rPr lang="en-GB" sz="1600" b="1" dirty="0">
                <a:latin typeface="Miller"/>
              </a:rPr>
              <a:t> trend is down</a:t>
            </a:r>
            <a:r>
              <a:rPr lang="en-GB" sz="1600" dirty="0">
                <a:latin typeface="Miller"/>
              </a:rPr>
              <a:t>. </a:t>
            </a:r>
            <a:r>
              <a:rPr lang="en-GB" sz="1400" dirty="0">
                <a:latin typeface="Miller"/>
              </a:rPr>
              <a:t/>
            </a:r>
            <a:br>
              <a:rPr lang="en-GB" sz="1400" dirty="0">
                <a:latin typeface="Miller"/>
              </a:rPr>
            </a:br>
            <a:r>
              <a:rPr lang="en-GB" sz="1000" i="1" dirty="0">
                <a:latin typeface="Miller"/>
              </a:rPr>
              <a:t>Source: </a:t>
            </a:r>
            <a:r>
              <a:rPr lang="en-GB" sz="1000" i="1" dirty="0">
                <a:latin typeface="Miller"/>
                <a:hlinkClick r:id="rId4"/>
              </a:rPr>
              <a:t>Global health Observatory</a:t>
            </a:r>
            <a:r>
              <a:rPr lang="en-GB" sz="1000" i="1" dirty="0">
                <a:latin typeface="Miller"/>
              </a:rPr>
              <a:t>, WHO, 2011</a:t>
            </a:r>
          </a:p>
          <a:p>
            <a:endParaRPr lang="en-GB" sz="1400" dirty="0">
              <a:latin typeface="Miller"/>
            </a:endParaRPr>
          </a:p>
          <a:p>
            <a:endParaRPr lang="en-GB" sz="1200" dirty="0">
              <a:latin typeface="Miller"/>
            </a:endParaRPr>
          </a:p>
        </p:txBody>
      </p:sp>
      <p:sp>
        <p:nvSpPr>
          <p:cNvPr id="6" name="Rectangle 5"/>
          <p:cNvSpPr/>
          <p:nvPr/>
        </p:nvSpPr>
        <p:spPr>
          <a:xfrm>
            <a:off x="3707904" y="1412875"/>
            <a:ext cx="1079996" cy="554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dirty="0"/>
          </a:p>
        </p:txBody>
      </p:sp>
      <p:pic>
        <p:nvPicPr>
          <p:cNvPr id="81927" name="Picture 1"/>
          <p:cNvPicPr>
            <a:picLocks noChangeAspect="1" noChangeArrowheads="1"/>
          </p:cNvPicPr>
          <p:nvPr/>
        </p:nvPicPr>
        <p:blipFill>
          <a:blip r:embed="rId5" cstate="print"/>
          <a:srcRect/>
          <a:stretch>
            <a:fillRect/>
          </a:stretch>
        </p:blipFill>
        <p:spPr bwMode="auto">
          <a:xfrm>
            <a:off x="323528" y="2924944"/>
            <a:ext cx="3208757" cy="3164367"/>
          </a:xfrm>
          <a:prstGeom prst="rect">
            <a:avLst/>
          </a:prstGeom>
          <a:noFill/>
          <a:ln w="9525">
            <a:noFill/>
            <a:miter lim="800000"/>
            <a:headEnd/>
            <a:tailEnd/>
          </a:ln>
        </p:spPr>
      </p:pic>
      <p:sp>
        <p:nvSpPr>
          <p:cNvPr id="81928" name="Rectangle 7"/>
          <p:cNvSpPr>
            <a:spLocks noChangeArrowheads="1"/>
          </p:cNvSpPr>
          <p:nvPr/>
        </p:nvSpPr>
        <p:spPr bwMode="auto">
          <a:xfrm>
            <a:off x="251520" y="6457950"/>
            <a:ext cx="7920930" cy="400050"/>
          </a:xfrm>
          <a:prstGeom prst="rect">
            <a:avLst/>
          </a:prstGeom>
          <a:noFill/>
          <a:ln w="9525">
            <a:noFill/>
            <a:miter lim="800000"/>
            <a:headEnd/>
            <a:tailEnd/>
          </a:ln>
        </p:spPr>
        <p:txBody>
          <a:bodyPr wrap="square">
            <a:spAutoFit/>
          </a:bodyPr>
          <a:lstStyle/>
          <a:p>
            <a:r>
              <a:rPr lang="en-GB" sz="1000" dirty="0">
                <a:latin typeface="Miller"/>
              </a:rPr>
              <a:t>Source: </a:t>
            </a:r>
            <a:r>
              <a:rPr lang="en-GB" sz="1000" dirty="0" err="1">
                <a:latin typeface="Miller"/>
              </a:rPr>
              <a:t>Unicef</a:t>
            </a:r>
            <a:r>
              <a:rPr lang="en-GB" sz="1000" dirty="0">
                <a:latin typeface="Miller"/>
              </a:rPr>
              <a:t> Nutrition Report 2013 and World bank http://passthrough.fw-notify.net/download/589313/http://data.worldbank.org/sites/default/files/wdi-2013-ch1.pdf</a:t>
            </a:r>
          </a:p>
        </p:txBody>
      </p:sp>
      <p:pic>
        <p:nvPicPr>
          <p:cNvPr id="9" name="Picture 4" descr="http://school.discoveryeducation.com/clipart/images/teacher2.gif"/>
          <p:cNvPicPr>
            <a:picLocks noChangeAspect="1" noChangeArrowheads="1"/>
          </p:cNvPicPr>
          <p:nvPr/>
        </p:nvPicPr>
        <p:blipFill>
          <a:blip r:embed="rId6"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4"/>
          <p:cNvSpPr>
            <a:spLocks noGrp="1"/>
          </p:cNvSpPr>
          <p:nvPr>
            <p:ph type="title"/>
          </p:nvPr>
        </p:nvSpPr>
        <p:spPr/>
        <p:txBody>
          <a:bodyPr/>
          <a:lstStyle/>
          <a:p>
            <a:pPr eaLnBrk="1" hangingPunct="1"/>
            <a:r>
              <a:rPr lang="en-GB" sz="3600" dirty="0" smtClean="0"/>
              <a:t>Wasting and stunting</a:t>
            </a:r>
          </a:p>
        </p:txBody>
      </p:sp>
      <p:pic>
        <p:nvPicPr>
          <p:cNvPr id="79875" name="Picture 2" descr="http://conflict.lshtm.ac.uk/images/pic055.gif"/>
          <p:cNvPicPr>
            <a:picLocks noChangeAspect="1" noChangeArrowheads="1"/>
          </p:cNvPicPr>
          <p:nvPr/>
        </p:nvPicPr>
        <p:blipFill>
          <a:blip r:embed="rId3" cstate="print"/>
          <a:srcRect/>
          <a:stretch>
            <a:fillRect/>
          </a:stretch>
        </p:blipFill>
        <p:spPr bwMode="auto">
          <a:xfrm>
            <a:off x="323528" y="1988840"/>
            <a:ext cx="6912768" cy="3280949"/>
          </a:xfrm>
          <a:prstGeom prst="rect">
            <a:avLst/>
          </a:prstGeom>
          <a:noFill/>
          <a:ln w="9525">
            <a:noFill/>
            <a:miter lim="800000"/>
            <a:headEnd/>
            <a:tailEnd/>
          </a:ln>
        </p:spPr>
      </p:pic>
      <p:sp>
        <p:nvSpPr>
          <p:cNvPr id="79876" name="TextBox 9"/>
          <p:cNvSpPr txBox="1">
            <a:spLocks noChangeArrowheads="1"/>
          </p:cNvSpPr>
          <p:nvPr/>
        </p:nvSpPr>
        <p:spPr bwMode="auto">
          <a:xfrm>
            <a:off x="611188" y="6165304"/>
            <a:ext cx="7705725" cy="1046440"/>
          </a:xfrm>
          <a:prstGeom prst="rect">
            <a:avLst/>
          </a:prstGeom>
          <a:noFill/>
          <a:ln w="9525">
            <a:noFill/>
            <a:miter lim="800000"/>
            <a:headEnd/>
            <a:tailEnd/>
          </a:ln>
        </p:spPr>
        <p:txBody>
          <a:bodyPr wrap="square">
            <a:spAutoFit/>
          </a:bodyPr>
          <a:lstStyle/>
          <a:p>
            <a:r>
              <a:rPr lang="en-GB" sz="1000" dirty="0" err="1">
                <a:latin typeface="Miller"/>
              </a:rPr>
              <a:t>Image:</a:t>
            </a:r>
            <a:r>
              <a:rPr lang="en-GB" sz="1000" u="sng" dirty="0" err="1">
                <a:solidFill>
                  <a:srgbClr val="0000FF"/>
                </a:solidFill>
                <a:latin typeface="Miller"/>
                <a:hlinkClick r:id="rId4"/>
              </a:rPr>
              <a:t>http</a:t>
            </a:r>
            <a:r>
              <a:rPr lang="en-GB" sz="1000" u="sng" dirty="0">
                <a:solidFill>
                  <a:srgbClr val="0000FF"/>
                </a:solidFill>
                <a:latin typeface="Miller"/>
                <a:hlinkClick r:id="rId4"/>
              </a:rPr>
              <a:t>://</a:t>
            </a:r>
            <a:r>
              <a:rPr lang="en-GB" sz="1000" u="sng" dirty="0" err="1">
                <a:solidFill>
                  <a:srgbClr val="0000FF"/>
                </a:solidFill>
                <a:latin typeface="Miller"/>
                <a:hlinkClick r:id="rId4"/>
              </a:rPr>
              <a:t>www.bing.com</a:t>
            </a:r>
            <a:r>
              <a:rPr lang="en-GB" sz="1000" u="sng" dirty="0">
                <a:solidFill>
                  <a:srgbClr val="0000FF"/>
                </a:solidFill>
                <a:latin typeface="Miller"/>
                <a:hlinkClick r:id="rId4"/>
              </a:rPr>
              <a:t>/images/</a:t>
            </a:r>
            <a:r>
              <a:rPr lang="en-GB" sz="1000" u="sng" dirty="0" err="1">
                <a:solidFill>
                  <a:srgbClr val="0000FF"/>
                </a:solidFill>
                <a:latin typeface="Miller"/>
                <a:hlinkClick r:id="rId4"/>
              </a:rPr>
              <a:t>search?q</a:t>
            </a:r>
            <a:r>
              <a:rPr lang="en-GB" sz="1000" u="sng" dirty="0">
                <a:solidFill>
                  <a:srgbClr val="0000FF"/>
                </a:solidFill>
                <a:latin typeface="Miller"/>
                <a:hlinkClick r:id="rId4"/>
              </a:rPr>
              <a:t>=</a:t>
            </a:r>
            <a:r>
              <a:rPr lang="en-GB" sz="1000" u="sng" dirty="0" err="1">
                <a:solidFill>
                  <a:srgbClr val="0000FF"/>
                </a:solidFill>
                <a:latin typeface="Miller"/>
                <a:hlinkClick r:id="rId4"/>
              </a:rPr>
              <a:t>Forms+Of+Malnutrition&amp;Form</a:t>
            </a:r>
            <a:r>
              <a:rPr lang="en-GB" sz="1000" u="sng" dirty="0">
                <a:solidFill>
                  <a:srgbClr val="0000FF"/>
                </a:solidFill>
                <a:latin typeface="Miller"/>
                <a:hlinkClick r:id="rId4"/>
              </a:rPr>
              <a:t>=</a:t>
            </a:r>
            <a:r>
              <a:rPr lang="en-GB" sz="1000" u="sng" dirty="0" err="1">
                <a:solidFill>
                  <a:srgbClr val="0000FF"/>
                </a:solidFill>
                <a:latin typeface="Miller"/>
                <a:hlinkClick r:id="rId4"/>
              </a:rPr>
              <a:t>IQFRDR#view</a:t>
            </a:r>
            <a:r>
              <a:rPr lang="en-GB" sz="1000" u="sng" dirty="0">
                <a:solidFill>
                  <a:srgbClr val="0000FF"/>
                </a:solidFill>
                <a:latin typeface="Miller"/>
                <a:hlinkClick r:id="rId4"/>
              </a:rPr>
              <a:t>=</a:t>
            </a:r>
            <a:r>
              <a:rPr lang="en-GB" sz="1000" u="sng" dirty="0" err="1">
                <a:solidFill>
                  <a:srgbClr val="0000FF"/>
                </a:solidFill>
                <a:latin typeface="Miller"/>
                <a:hlinkClick r:id="rId4"/>
              </a:rPr>
              <a:t>detail&amp;id</a:t>
            </a:r>
            <a:r>
              <a:rPr lang="en-GB" sz="1000" u="sng" dirty="0">
                <a:solidFill>
                  <a:srgbClr val="0000FF"/>
                </a:solidFill>
                <a:latin typeface="Miller"/>
                <a:hlinkClick r:id="rId4"/>
              </a:rPr>
              <a:t>=8D2A19491AEE9E080EF2302D4FD4004D2EA0FB5&amp;selectedIndex=2</a:t>
            </a:r>
            <a:r>
              <a:rPr lang="en-GB" sz="1000" u="sng" dirty="0">
                <a:solidFill>
                  <a:srgbClr val="0000FF"/>
                </a:solidFill>
                <a:latin typeface="Miller"/>
              </a:rPr>
              <a:t>; </a:t>
            </a:r>
            <a:r>
              <a:rPr lang="en-GB" sz="1000" u="sng" dirty="0" smtClean="0">
                <a:solidFill>
                  <a:srgbClr val="0000FF"/>
                </a:solidFill>
                <a:latin typeface="Miller"/>
              </a:rPr>
              <a:t>http://download.thelancet.com/flatcontentassets/pdfs/nutrition_2.pdf</a:t>
            </a:r>
            <a:endParaRPr lang="en-GB" sz="1000" u="sng" dirty="0">
              <a:solidFill>
                <a:srgbClr val="0000FF"/>
              </a:solidFill>
              <a:latin typeface="Miller"/>
            </a:endParaRPr>
          </a:p>
          <a:p>
            <a:endParaRPr lang="en-GB" sz="1200" dirty="0">
              <a:latin typeface="Miller"/>
            </a:endParaRPr>
          </a:p>
          <a:p>
            <a:endParaRPr lang="en-GB" sz="1200" dirty="0">
              <a:latin typeface="Miller"/>
            </a:endParaRPr>
          </a:p>
          <a:p>
            <a:endParaRPr lang="en-GB" dirty="0"/>
          </a:p>
        </p:txBody>
      </p:sp>
      <p:pic>
        <p:nvPicPr>
          <p:cNvPr id="6146" name="Picture 2"/>
          <p:cNvPicPr>
            <a:picLocks noChangeAspect="1" noChangeArrowheads="1"/>
          </p:cNvPicPr>
          <p:nvPr/>
        </p:nvPicPr>
        <p:blipFill>
          <a:blip r:embed="rId5" cstate="print"/>
          <a:srcRect l="3345"/>
          <a:stretch>
            <a:fillRect/>
          </a:stretch>
        </p:blipFill>
        <p:spPr bwMode="auto">
          <a:xfrm>
            <a:off x="6804248" y="2420888"/>
            <a:ext cx="2080642" cy="1600200"/>
          </a:xfrm>
          <a:prstGeom prst="rect">
            <a:avLst/>
          </a:prstGeom>
          <a:noFill/>
          <a:ln w="9525">
            <a:noFill/>
            <a:miter lim="800000"/>
            <a:headEnd/>
            <a:tailEnd/>
          </a:ln>
        </p:spPr>
      </p:pic>
      <p:pic>
        <p:nvPicPr>
          <p:cNvPr id="6147" name="Picture 3"/>
          <p:cNvPicPr>
            <a:picLocks noChangeAspect="1" noChangeArrowheads="1"/>
          </p:cNvPicPr>
          <p:nvPr/>
        </p:nvPicPr>
        <p:blipFill>
          <a:blip r:embed="rId6" cstate="print"/>
          <a:srcRect/>
          <a:stretch>
            <a:fillRect/>
          </a:stretch>
        </p:blipFill>
        <p:spPr bwMode="auto">
          <a:xfrm>
            <a:off x="1763688" y="5301208"/>
            <a:ext cx="5362575" cy="876300"/>
          </a:xfrm>
          <a:prstGeom prst="rect">
            <a:avLst/>
          </a:prstGeom>
          <a:noFill/>
          <a:ln w="9525">
            <a:noFill/>
            <a:miter lim="800000"/>
            <a:headEnd/>
            <a:tailEnd/>
          </a:ln>
        </p:spPr>
      </p:pic>
      <p:sp>
        <p:nvSpPr>
          <p:cNvPr id="7" name="TextBox 6"/>
          <p:cNvSpPr txBox="1"/>
          <p:nvPr/>
        </p:nvSpPr>
        <p:spPr>
          <a:xfrm>
            <a:off x="323528" y="1268760"/>
            <a:ext cx="8352928" cy="646331"/>
          </a:xfrm>
          <a:prstGeom prst="rect">
            <a:avLst/>
          </a:prstGeom>
          <a:noFill/>
        </p:spPr>
        <p:txBody>
          <a:bodyPr wrap="square" rtlCol="0">
            <a:spAutoFit/>
          </a:bodyPr>
          <a:lstStyle/>
          <a:p>
            <a:r>
              <a:rPr lang="en-GB" dirty="0" smtClean="0">
                <a:latin typeface="Miller"/>
              </a:rPr>
              <a:t>When a population is short this points to nutritional deprivation or disease in childhood.  </a:t>
            </a:r>
            <a:endParaRPr lang="en-GB" dirty="0">
              <a:latin typeface="Miller"/>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err="1" smtClean="0"/>
              <a:t>Undernutrition</a:t>
            </a:r>
            <a:r>
              <a:rPr lang="en-GB" dirty="0" smtClean="0"/>
              <a:t> </a:t>
            </a:r>
            <a:br>
              <a:rPr lang="en-GB" dirty="0" smtClean="0"/>
            </a:br>
            <a:r>
              <a:rPr lang="en-GB" dirty="0" smtClean="0"/>
              <a:t>hotspot</a:t>
            </a:r>
            <a:endParaRPr lang="en-US" dirty="0"/>
          </a:p>
        </p:txBody>
      </p:sp>
      <p:sp>
        <p:nvSpPr>
          <p:cNvPr id="9" name="Content Placeholder 8"/>
          <p:cNvSpPr>
            <a:spLocks noGrp="1"/>
          </p:cNvSpPr>
          <p:nvPr>
            <p:ph sz="half" idx="2"/>
          </p:nvPr>
        </p:nvSpPr>
        <p:spPr>
          <a:xfrm>
            <a:off x="611560" y="1600200"/>
            <a:ext cx="8075240" cy="4525963"/>
          </a:xfrm>
        </p:spPr>
        <p:txBody>
          <a:bodyPr/>
          <a:lstStyle/>
          <a:p>
            <a:pPr>
              <a:buNone/>
            </a:pPr>
            <a:r>
              <a:rPr lang="en-GB" dirty="0" smtClean="0"/>
              <a:t>What is an </a:t>
            </a:r>
            <a:r>
              <a:rPr lang="en-GB" dirty="0" err="1" smtClean="0"/>
              <a:t>undernutrition</a:t>
            </a:r>
            <a:r>
              <a:rPr lang="en-GB" dirty="0" smtClean="0"/>
              <a:t> hotspot? </a:t>
            </a:r>
          </a:p>
          <a:p>
            <a:pPr>
              <a:buNone/>
            </a:pPr>
            <a:endParaRPr lang="en-GB" dirty="0" smtClean="0"/>
          </a:p>
          <a:p>
            <a:pPr>
              <a:buNone/>
            </a:pPr>
            <a:r>
              <a:rPr lang="en-GB" dirty="0" smtClean="0"/>
              <a:t>High mortality + High prevalence stunting,</a:t>
            </a:r>
          </a:p>
          <a:p>
            <a:pPr>
              <a:buNone/>
            </a:pPr>
            <a:r>
              <a:rPr lang="en-GB" dirty="0" smtClean="0"/>
              <a:t>Wasting is variable and fluctuates rapidly</a:t>
            </a:r>
            <a:endParaRPr lang="en-US" dirty="0"/>
          </a:p>
        </p:txBody>
      </p:sp>
      <p:sp>
        <p:nvSpPr>
          <p:cNvPr id="5" name="Slide Number Placeholder 4"/>
          <p:cNvSpPr>
            <a:spLocks noGrp="1"/>
          </p:cNvSpPr>
          <p:nvPr>
            <p:ph type="sldNum" sz="quarter" idx="10"/>
          </p:nvPr>
        </p:nvSpPr>
        <p:spPr/>
        <p:txBody>
          <a:bodyPr/>
          <a:lstStyle/>
          <a:p>
            <a:pPr>
              <a:defRPr/>
            </a:pPr>
            <a:r>
              <a:rPr lang="en-GB" smtClean="0"/>
              <a:t>contents</a:t>
            </a: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1" name="Picture 2" descr="http://challengedkidsinternational.files.wordpress.com/2013/03/stunting-in-children_50291a07a181b.jpg"/>
          <p:cNvPicPr>
            <a:picLocks noChangeAspect="1" noChangeArrowheads="1"/>
          </p:cNvPicPr>
          <p:nvPr/>
        </p:nvPicPr>
        <p:blipFill>
          <a:blip r:embed="rId3" cstate="print"/>
          <a:srcRect/>
          <a:stretch>
            <a:fillRect/>
          </a:stretch>
        </p:blipFill>
        <p:spPr bwMode="auto">
          <a:xfrm>
            <a:off x="468313" y="0"/>
            <a:ext cx="8135937" cy="4978400"/>
          </a:xfrm>
          <a:prstGeom prst="rect">
            <a:avLst/>
          </a:prstGeom>
          <a:noFill/>
          <a:ln w="9525">
            <a:noFill/>
            <a:miter lim="800000"/>
            <a:headEnd/>
            <a:tailEnd/>
          </a:ln>
        </p:spPr>
      </p:pic>
      <p:sp>
        <p:nvSpPr>
          <p:cNvPr id="83972" name="TextBox 6"/>
          <p:cNvSpPr txBox="1">
            <a:spLocks noChangeArrowheads="1"/>
          </p:cNvSpPr>
          <p:nvPr/>
        </p:nvSpPr>
        <p:spPr bwMode="auto">
          <a:xfrm>
            <a:off x="395288" y="6165850"/>
            <a:ext cx="8353425" cy="554038"/>
          </a:xfrm>
          <a:prstGeom prst="rect">
            <a:avLst/>
          </a:prstGeom>
          <a:noFill/>
          <a:ln w="9525">
            <a:noFill/>
            <a:miter lim="800000"/>
            <a:headEnd/>
            <a:tailEnd/>
          </a:ln>
        </p:spPr>
        <p:txBody>
          <a:bodyPr>
            <a:spAutoFit/>
          </a:bodyPr>
          <a:lstStyle/>
          <a:p>
            <a:r>
              <a:rPr lang="en-GB" sz="1000">
                <a:latin typeface="Miller"/>
              </a:rPr>
              <a:t>Source: </a:t>
            </a:r>
            <a:r>
              <a:rPr lang="en-GB" sz="1000">
                <a:solidFill>
                  <a:srgbClr val="0000FF"/>
                </a:solidFill>
                <a:latin typeface="Miller"/>
                <a:hlinkClick r:id="rId4"/>
              </a:rPr>
              <a:t>http://www.unicef.org/media/files/nutrition_report_2013.pdf</a:t>
            </a:r>
          </a:p>
          <a:p>
            <a:r>
              <a:rPr lang="en-GB" sz="1000">
                <a:latin typeface="Miller"/>
              </a:rPr>
              <a:t>Image:</a:t>
            </a:r>
            <a:r>
              <a:rPr lang="en-GB" sz="1000">
                <a:latin typeface="Miller"/>
                <a:hlinkClick r:id="rId5"/>
              </a:rPr>
              <a:t>http://ble.lshtm.ac.uk/pluginfile.php/20037/mod_resource/content/47/OER/PNO101/sessions/S1S17/PNO101_S1S17_030_010.html</a:t>
            </a:r>
            <a:endParaRPr lang="en-GB" sz="1000">
              <a:latin typeface="Miller"/>
            </a:endParaRPr>
          </a:p>
          <a:p>
            <a:r>
              <a:rPr lang="en-GB" sz="1000">
                <a:latin typeface="Miller"/>
              </a:rPr>
              <a:t>Image: http://challengedkidsinternational.files.wordpress.com/2013/03/stunting-in-children_50291a07a181b.jpg</a:t>
            </a:r>
          </a:p>
        </p:txBody>
      </p:sp>
      <p:sp>
        <p:nvSpPr>
          <p:cNvPr id="83973" name="Rectangle 8"/>
          <p:cNvSpPr>
            <a:spLocks noChangeArrowheads="1"/>
          </p:cNvSpPr>
          <p:nvPr/>
        </p:nvSpPr>
        <p:spPr bwMode="auto">
          <a:xfrm>
            <a:off x="468313" y="5300663"/>
            <a:ext cx="8135937" cy="923925"/>
          </a:xfrm>
          <a:prstGeom prst="rect">
            <a:avLst/>
          </a:prstGeom>
          <a:solidFill>
            <a:srgbClr val="F8DDD8"/>
          </a:solidFill>
          <a:ln w="9525">
            <a:noFill/>
            <a:miter lim="800000"/>
            <a:headEnd/>
            <a:tailEnd/>
          </a:ln>
        </p:spPr>
        <p:txBody>
          <a:bodyPr>
            <a:spAutoFit/>
          </a:bodyPr>
          <a:lstStyle/>
          <a:p>
            <a:r>
              <a:rPr lang="en-GB">
                <a:solidFill>
                  <a:srgbClr val="480000"/>
                </a:solidFill>
                <a:latin typeface="Miller"/>
              </a:rPr>
              <a:t>International health organisations are starting to </a:t>
            </a:r>
            <a:r>
              <a:rPr lang="en-GB" b="1">
                <a:solidFill>
                  <a:srgbClr val="480000"/>
                </a:solidFill>
                <a:latin typeface="Miller"/>
              </a:rPr>
              <a:t>shift </a:t>
            </a:r>
            <a:r>
              <a:rPr lang="en-GB">
                <a:solidFill>
                  <a:srgbClr val="480000"/>
                </a:solidFill>
                <a:latin typeface="Miller"/>
              </a:rPr>
              <a:t>their</a:t>
            </a:r>
            <a:r>
              <a:rPr lang="en-GB" b="1">
                <a:solidFill>
                  <a:srgbClr val="480000"/>
                </a:solidFill>
                <a:latin typeface="Miller"/>
              </a:rPr>
              <a:t> focus</a:t>
            </a:r>
            <a:r>
              <a:rPr lang="en-GB">
                <a:solidFill>
                  <a:srgbClr val="480000"/>
                </a:solidFill>
                <a:latin typeface="Miller"/>
              </a:rPr>
              <a:t> from underweight prevalence (inadequate weight for age)</a:t>
            </a:r>
            <a:r>
              <a:rPr lang="en-GB" b="1">
                <a:solidFill>
                  <a:srgbClr val="480000"/>
                </a:solidFill>
                <a:latin typeface="Miller"/>
              </a:rPr>
              <a:t> to prevention of stunting </a:t>
            </a:r>
            <a:r>
              <a:rPr lang="en-GB">
                <a:solidFill>
                  <a:srgbClr val="480000"/>
                </a:solidFill>
                <a:latin typeface="Miller"/>
              </a:rPr>
              <a:t>(inadequate length / height for age).  </a:t>
            </a:r>
          </a:p>
        </p:txBody>
      </p:sp>
      <p:sp>
        <p:nvSpPr>
          <p:cNvPr id="10" name="Rectangle 9"/>
          <p:cNvSpPr/>
          <p:nvPr/>
        </p:nvSpPr>
        <p:spPr>
          <a:xfrm>
            <a:off x="4500563" y="4652963"/>
            <a:ext cx="4643437" cy="646112"/>
          </a:xfrm>
          <a:prstGeom prst="rect">
            <a:avLst/>
          </a:prstGeom>
          <a:solidFill>
            <a:schemeClr val="bg1">
              <a:lumMod val="95000"/>
            </a:schemeClr>
          </a:solidFill>
          <a:ln>
            <a:solidFill>
              <a:srgbClr val="480000"/>
            </a:solidFill>
          </a:ln>
        </p:spPr>
        <p:txBody>
          <a:bodyPr>
            <a:spAutoFit/>
          </a:bodyPr>
          <a:lstStyle/>
          <a:p>
            <a:pPr algn="ctr" fontAlgn="auto">
              <a:spcBef>
                <a:spcPts val="0"/>
              </a:spcBef>
              <a:spcAft>
                <a:spcPts val="0"/>
              </a:spcAft>
              <a:buFont typeface="Arial" pitchFamily="34" charset="0"/>
              <a:buChar char="•"/>
              <a:defRPr/>
            </a:pPr>
            <a:r>
              <a:rPr lang="en-GB" sz="1200" dirty="0">
                <a:solidFill>
                  <a:srgbClr val="480000"/>
                </a:solidFill>
                <a:latin typeface="Miller"/>
                <a:ea typeface="+mn-ea"/>
              </a:rPr>
              <a:t>  is more likely to have been born to a mother with poor nutrition and health status, which perpetuates </a:t>
            </a:r>
          </a:p>
          <a:p>
            <a:pPr algn="ctr" fontAlgn="auto">
              <a:spcBef>
                <a:spcPts val="0"/>
              </a:spcBef>
              <a:spcAft>
                <a:spcPts val="0"/>
              </a:spcAft>
              <a:defRPr/>
            </a:pPr>
            <a:r>
              <a:rPr lang="en-GB" sz="1200" b="1" dirty="0">
                <a:solidFill>
                  <a:srgbClr val="480000"/>
                </a:solidFill>
                <a:latin typeface="Miller"/>
                <a:ea typeface="+mn-ea"/>
              </a:rPr>
              <a:t>vicious cycle of under nutrition and poverty</a:t>
            </a:r>
            <a:r>
              <a:rPr lang="en-GB" sz="1200" dirty="0">
                <a:solidFill>
                  <a:srgbClr val="480000"/>
                </a:solidFill>
                <a:latin typeface="Miller"/>
                <a:ea typeface="+mn-ea"/>
              </a:rPr>
              <a:t>. </a:t>
            </a:r>
          </a:p>
        </p:txBody>
      </p:sp>
      <p:sp>
        <p:nvSpPr>
          <p:cNvPr id="11" name="Rectangle 10"/>
          <p:cNvSpPr/>
          <p:nvPr/>
        </p:nvSpPr>
        <p:spPr>
          <a:xfrm>
            <a:off x="0" y="4652963"/>
            <a:ext cx="4500563" cy="646112"/>
          </a:xfrm>
          <a:prstGeom prst="rect">
            <a:avLst/>
          </a:prstGeom>
          <a:solidFill>
            <a:schemeClr val="bg1">
              <a:lumMod val="95000"/>
            </a:schemeClr>
          </a:solidFill>
          <a:ln>
            <a:solidFill>
              <a:srgbClr val="480000"/>
            </a:solidFill>
          </a:ln>
        </p:spPr>
        <p:txBody>
          <a:bodyPr>
            <a:spAutoFit/>
          </a:bodyPr>
          <a:lstStyle/>
          <a:p>
            <a:pPr algn="ctr" fontAlgn="auto">
              <a:spcBef>
                <a:spcPts val="0"/>
              </a:spcBef>
              <a:spcAft>
                <a:spcPts val="0"/>
              </a:spcAft>
              <a:buFont typeface="Arial" pitchFamily="34" charset="0"/>
              <a:buChar char="•"/>
              <a:defRPr/>
            </a:pPr>
            <a:r>
              <a:rPr lang="en-GB" sz="1200" dirty="0">
                <a:solidFill>
                  <a:srgbClr val="480000"/>
                </a:solidFill>
                <a:latin typeface="Miller"/>
                <a:ea typeface="+mn-ea"/>
              </a:rPr>
              <a:t>  has </a:t>
            </a:r>
            <a:r>
              <a:rPr lang="en-GB" sz="1200" b="1" dirty="0">
                <a:solidFill>
                  <a:srgbClr val="480000"/>
                </a:solidFill>
                <a:latin typeface="Miller"/>
                <a:ea typeface="+mn-ea"/>
              </a:rPr>
              <a:t>greater propensity for developing obesity and chronic diseases</a:t>
            </a:r>
            <a:r>
              <a:rPr lang="en-GB" sz="1200" dirty="0">
                <a:solidFill>
                  <a:srgbClr val="480000"/>
                </a:solidFill>
                <a:latin typeface="Miller"/>
                <a:ea typeface="+mn-ea"/>
              </a:rPr>
              <a:t> as an adult, fuelling obesity epidemic in low and medium income countries. </a:t>
            </a:r>
          </a:p>
        </p:txBody>
      </p:sp>
      <p:sp>
        <p:nvSpPr>
          <p:cNvPr id="13" name="TextBox 12"/>
          <p:cNvSpPr txBox="1"/>
          <p:nvPr/>
        </p:nvSpPr>
        <p:spPr>
          <a:xfrm>
            <a:off x="0" y="0"/>
            <a:ext cx="3851275" cy="461963"/>
          </a:xfrm>
          <a:prstGeom prst="rect">
            <a:avLst/>
          </a:prstGeom>
          <a:solidFill>
            <a:schemeClr val="bg1">
              <a:lumMod val="95000"/>
            </a:schemeClr>
          </a:solidFill>
          <a:ln>
            <a:solidFill>
              <a:srgbClr val="480000"/>
            </a:solidFill>
          </a:ln>
        </p:spPr>
        <p:txBody>
          <a:bodyPr>
            <a:spAutoFit/>
          </a:bodyPr>
          <a:lstStyle/>
          <a:p>
            <a:pPr algn="ctr" fontAlgn="auto">
              <a:spcBef>
                <a:spcPts val="0"/>
              </a:spcBef>
              <a:spcAft>
                <a:spcPts val="0"/>
              </a:spcAft>
              <a:defRPr/>
            </a:pPr>
            <a:r>
              <a:rPr lang="en-GB" sz="2400" b="1" dirty="0">
                <a:solidFill>
                  <a:schemeClr val="bg2">
                    <a:lumMod val="25000"/>
                  </a:schemeClr>
                </a:solidFill>
                <a:latin typeface="Miller"/>
                <a:ea typeface="+mn-ea"/>
              </a:rPr>
              <a:t>A STUNTED IN CHILD</a:t>
            </a:r>
          </a:p>
        </p:txBody>
      </p:sp>
      <p:sp>
        <p:nvSpPr>
          <p:cNvPr id="12" name="Rectangle 11"/>
          <p:cNvSpPr/>
          <p:nvPr/>
        </p:nvSpPr>
        <p:spPr>
          <a:xfrm>
            <a:off x="3779838" y="0"/>
            <a:ext cx="5364162" cy="461963"/>
          </a:xfrm>
          <a:prstGeom prst="rect">
            <a:avLst/>
          </a:prstGeom>
          <a:solidFill>
            <a:schemeClr val="bg1">
              <a:lumMod val="95000"/>
            </a:schemeClr>
          </a:solidFill>
          <a:ln>
            <a:solidFill>
              <a:schemeClr val="bg1">
                <a:lumMod val="50000"/>
              </a:schemeClr>
            </a:solidFill>
          </a:ln>
        </p:spPr>
        <p:txBody>
          <a:bodyPr>
            <a:spAutoFit/>
          </a:bodyPr>
          <a:lstStyle/>
          <a:p>
            <a:pPr algn="ctr" fontAlgn="auto">
              <a:spcBef>
                <a:spcPts val="0"/>
              </a:spcBef>
              <a:spcAft>
                <a:spcPts val="0"/>
              </a:spcAft>
              <a:buFont typeface="Arial" pitchFamily="34" charset="0"/>
              <a:buChar char="•"/>
              <a:defRPr/>
            </a:pPr>
            <a:r>
              <a:rPr lang="en-GB" sz="1200" dirty="0">
                <a:solidFill>
                  <a:srgbClr val="480000"/>
                </a:solidFill>
                <a:latin typeface="Miller"/>
                <a:ea typeface="+mn-ea"/>
              </a:rPr>
              <a:t>  has lower chances of survival and  </a:t>
            </a:r>
          </a:p>
          <a:p>
            <a:pPr algn="ctr" fontAlgn="auto">
              <a:spcBef>
                <a:spcPts val="0"/>
              </a:spcBef>
              <a:spcAft>
                <a:spcPts val="0"/>
              </a:spcAft>
              <a:defRPr/>
            </a:pPr>
            <a:r>
              <a:rPr lang="en-GB" sz="1200" b="1" dirty="0">
                <a:solidFill>
                  <a:srgbClr val="480000"/>
                </a:solidFill>
                <a:latin typeface="Miller"/>
                <a:ea typeface="+mn-ea"/>
              </a:rPr>
              <a:t>less optimal health and growth</a:t>
            </a:r>
            <a:r>
              <a:rPr lang="en-GB" sz="1200" dirty="0">
                <a:solidFill>
                  <a:srgbClr val="480000"/>
                </a:solidFill>
                <a:latin typeface="Miller"/>
                <a:ea typeface="+mn-ea"/>
              </a:rPr>
              <a: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50825" y="5367338"/>
            <a:ext cx="8641655" cy="1158006"/>
          </a:xfrm>
        </p:spPr>
        <p:txBody>
          <a:bodyPr rtlCol="0">
            <a:normAutofit fontScale="92500" lnSpcReduction="10000"/>
          </a:bodyPr>
          <a:lstStyle/>
          <a:p>
            <a:pPr marL="266700" indent="-266700" eaLnBrk="1" fontAlgn="auto" hangingPunct="1">
              <a:spcAft>
                <a:spcPts val="0"/>
              </a:spcAft>
              <a:defRPr/>
            </a:pPr>
            <a:r>
              <a:rPr lang="en-GB" sz="1800" dirty="0" smtClean="0">
                <a:ea typeface="+mn-ea"/>
              </a:rPr>
              <a:t>*    </a:t>
            </a:r>
            <a:r>
              <a:rPr lang="en-GB" sz="1800" b="1" dirty="0" smtClean="0">
                <a:solidFill>
                  <a:srgbClr val="7030A0"/>
                </a:solidFill>
                <a:ea typeface="+mn-ea"/>
              </a:rPr>
              <a:t>Prevalence</a:t>
            </a:r>
            <a:r>
              <a:rPr lang="en-GB" sz="1800" dirty="0" smtClean="0">
                <a:ea typeface="+mn-ea"/>
              </a:rPr>
              <a:t> is the proportion of the population that has a condition of interest at a specific point in time.</a:t>
            </a:r>
          </a:p>
          <a:p>
            <a:pPr eaLnBrk="1" fontAlgn="auto" hangingPunct="1">
              <a:spcAft>
                <a:spcPts val="0"/>
              </a:spcAft>
              <a:defRPr/>
            </a:pPr>
            <a:endParaRPr lang="en-GB" sz="1000" dirty="0" smtClean="0">
              <a:ea typeface="+mn-ea"/>
            </a:endParaRPr>
          </a:p>
          <a:p>
            <a:pPr eaLnBrk="1" fontAlgn="auto" hangingPunct="1">
              <a:spcAft>
                <a:spcPts val="0"/>
              </a:spcAft>
              <a:defRPr/>
            </a:pPr>
            <a:r>
              <a:rPr lang="en-GB" sz="1100" dirty="0" smtClean="0">
                <a:ea typeface="+mn-ea"/>
              </a:rPr>
              <a:t>Source: </a:t>
            </a:r>
            <a:r>
              <a:rPr lang="en-GB" sz="1100" dirty="0" smtClean="0">
                <a:ea typeface="+mn-ea"/>
                <a:hlinkClick r:id="rId3"/>
              </a:rPr>
              <a:t>http://www.unicef.org/progressforchildren/2007n6/images/pfc6_prevalence_stunting_children_under_five.gif</a:t>
            </a:r>
            <a:r>
              <a:rPr lang="en-GB" sz="1100" dirty="0" smtClean="0">
                <a:ea typeface="+mn-ea"/>
              </a:rPr>
              <a:t>; A Ergo et al “</a:t>
            </a:r>
            <a:r>
              <a:rPr lang="en-GB" sz="1100" dirty="0" smtClean="0"/>
              <a:t>What difference do the new WHO child growth standards make for the prevalence and socioeconomic distribution of </a:t>
            </a:r>
            <a:r>
              <a:rPr lang="en-GB" sz="1100" dirty="0" err="1" smtClean="0"/>
              <a:t>undernutrition</a:t>
            </a:r>
            <a:r>
              <a:rPr lang="en-GB" sz="1100" dirty="0" smtClean="0"/>
              <a:t>?</a:t>
            </a:r>
            <a:r>
              <a:rPr lang="en-GB" sz="1100" dirty="0" smtClean="0">
                <a:ea typeface="+mn-ea"/>
              </a:rPr>
              <a:t>” Food Nutrition Bulletin </a:t>
            </a:r>
            <a:r>
              <a:rPr lang="en-GB" sz="1100" dirty="0" smtClean="0"/>
              <a:t>http://www.ncbi.nlm.nih.gov/pubmed/19445255</a:t>
            </a:r>
            <a:endParaRPr lang="en-GB" sz="1100" dirty="0" smtClean="0">
              <a:ea typeface="+mn-ea"/>
            </a:endParaRPr>
          </a:p>
          <a:p>
            <a:pPr eaLnBrk="1" fontAlgn="auto" hangingPunct="1">
              <a:spcAft>
                <a:spcPts val="0"/>
              </a:spcAft>
              <a:defRPr/>
            </a:pPr>
            <a:endParaRPr lang="en-GB" dirty="0">
              <a:ea typeface="+mn-ea"/>
            </a:endParaRPr>
          </a:p>
        </p:txBody>
      </p:sp>
      <p:pic>
        <p:nvPicPr>
          <p:cNvPr id="84996" name="Picture 2" descr="http://www.unicef.org/progressforchildren/2007n6/images/pfc6_prevalence_stunting_children_under_five.gif"/>
          <p:cNvPicPr>
            <a:picLocks noGrp="1" noChangeAspect="1" noChangeArrowheads="1"/>
          </p:cNvPicPr>
          <p:nvPr>
            <p:ph type="pic" idx="1"/>
          </p:nvPr>
        </p:nvPicPr>
        <p:blipFill>
          <a:blip r:embed="rId4" cstate="print"/>
          <a:srcRect l="25890" t="1967" r="25890"/>
          <a:stretch>
            <a:fillRect/>
          </a:stretch>
        </p:blipFill>
        <p:spPr>
          <a:xfrm>
            <a:off x="323850" y="1916113"/>
            <a:ext cx="4308475" cy="3168650"/>
          </a:xfrm>
        </p:spPr>
      </p:pic>
      <p:sp>
        <p:nvSpPr>
          <p:cNvPr id="84997" name="TextBox 10"/>
          <p:cNvSpPr txBox="1">
            <a:spLocks noChangeArrowheads="1"/>
          </p:cNvSpPr>
          <p:nvPr/>
        </p:nvSpPr>
        <p:spPr bwMode="auto">
          <a:xfrm>
            <a:off x="323850" y="2133600"/>
            <a:ext cx="3024188" cy="306388"/>
          </a:xfrm>
          <a:prstGeom prst="rect">
            <a:avLst/>
          </a:prstGeom>
          <a:noFill/>
          <a:ln w="9525">
            <a:noFill/>
            <a:miter lim="800000"/>
            <a:headEnd/>
            <a:tailEnd/>
          </a:ln>
        </p:spPr>
        <p:txBody>
          <a:bodyPr>
            <a:spAutoFit/>
          </a:bodyPr>
          <a:lstStyle/>
          <a:p>
            <a:r>
              <a:rPr lang="en-GB" sz="1400">
                <a:latin typeface="Miller"/>
              </a:rPr>
              <a:t>South Asia </a:t>
            </a:r>
          </a:p>
        </p:txBody>
      </p:sp>
      <p:sp>
        <p:nvSpPr>
          <p:cNvPr id="84998" name="TextBox 11"/>
          <p:cNvSpPr txBox="1">
            <a:spLocks noChangeArrowheads="1"/>
          </p:cNvSpPr>
          <p:nvPr/>
        </p:nvSpPr>
        <p:spPr bwMode="auto">
          <a:xfrm>
            <a:off x="323850" y="2492375"/>
            <a:ext cx="3024188" cy="307975"/>
          </a:xfrm>
          <a:prstGeom prst="rect">
            <a:avLst/>
          </a:prstGeom>
          <a:noFill/>
          <a:ln w="9525">
            <a:noFill/>
            <a:miter lim="800000"/>
            <a:headEnd/>
            <a:tailEnd/>
          </a:ln>
        </p:spPr>
        <p:txBody>
          <a:bodyPr>
            <a:spAutoFit/>
          </a:bodyPr>
          <a:lstStyle/>
          <a:p>
            <a:r>
              <a:rPr lang="en-GB" sz="1400">
                <a:latin typeface="Miller"/>
              </a:rPr>
              <a:t>Sub-Saharan Africa</a:t>
            </a:r>
          </a:p>
        </p:txBody>
      </p:sp>
      <p:sp>
        <p:nvSpPr>
          <p:cNvPr id="84999" name="TextBox 12"/>
          <p:cNvSpPr txBox="1">
            <a:spLocks noChangeArrowheads="1"/>
          </p:cNvSpPr>
          <p:nvPr/>
        </p:nvSpPr>
        <p:spPr bwMode="auto">
          <a:xfrm>
            <a:off x="1692275" y="2852738"/>
            <a:ext cx="2951163" cy="307975"/>
          </a:xfrm>
          <a:prstGeom prst="rect">
            <a:avLst/>
          </a:prstGeom>
          <a:noFill/>
          <a:ln w="9525">
            <a:noFill/>
            <a:miter lim="800000"/>
            <a:headEnd/>
            <a:tailEnd/>
          </a:ln>
        </p:spPr>
        <p:txBody>
          <a:bodyPr>
            <a:spAutoFit/>
          </a:bodyPr>
          <a:lstStyle/>
          <a:p>
            <a:r>
              <a:rPr lang="en-GB" sz="1400">
                <a:latin typeface="Miller"/>
              </a:rPr>
              <a:t>Middle-East / North Africa</a:t>
            </a:r>
          </a:p>
        </p:txBody>
      </p:sp>
      <p:sp>
        <p:nvSpPr>
          <p:cNvPr id="85000" name="TextBox 13"/>
          <p:cNvSpPr txBox="1">
            <a:spLocks noChangeArrowheads="1"/>
          </p:cNvSpPr>
          <p:nvPr/>
        </p:nvSpPr>
        <p:spPr bwMode="auto">
          <a:xfrm>
            <a:off x="971550" y="3573463"/>
            <a:ext cx="2952750" cy="307975"/>
          </a:xfrm>
          <a:prstGeom prst="rect">
            <a:avLst/>
          </a:prstGeom>
          <a:noFill/>
          <a:ln w="9525">
            <a:noFill/>
            <a:miter lim="800000"/>
            <a:headEnd/>
            <a:tailEnd/>
          </a:ln>
        </p:spPr>
        <p:txBody>
          <a:bodyPr>
            <a:spAutoFit/>
          </a:bodyPr>
          <a:lstStyle/>
          <a:p>
            <a:r>
              <a:rPr lang="en-GB" sz="1400">
                <a:latin typeface="Miller"/>
              </a:rPr>
              <a:t>Latin America / Caribbean</a:t>
            </a:r>
          </a:p>
        </p:txBody>
      </p:sp>
      <p:sp>
        <p:nvSpPr>
          <p:cNvPr id="85001" name="TextBox 14"/>
          <p:cNvSpPr txBox="1">
            <a:spLocks noChangeArrowheads="1"/>
          </p:cNvSpPr>
          <p:nvPr/>
        </p:nvSpPr>
        <p:spPr bwMode="auto">
          <a:xfrm>
            <a:off x="971550" y="3213100"/>
            <a:ext cx="2952750" cy="307975"/>
          </a:xfrm>
          <a:prstGeom prst="rect">
            <a:avLst/>
          </a:prstGeom>
          <a:noFill/>
          <a:ln w="9525">
            <a:noFill/>
            <a:miter lim="800000"/>
            <a:headEnd/>
            <a:tailEnd/>
          </a:ln>
        </p:spPr>
        <p:txBody>
          <a:bodyPr>
            <a:spAutoFit/>
          </a:bodyPr>
          <a:lstStyle/>
          <a:p>
            <a:r>
              <a:rPr lang="en-GB" sz="1400" dirty="0">
                <a:latin typeface="Miller"/>
              </a:rPr>
              <a:t>East Asia / Pacific</a:t>
            </a:r>
          </a:p>
        </p:txBody>
      </p:sp>
      <p:sp>
        <p:nvSpPr>
          <p:cNvPr id="85002" name="TextBox 15"/>
          <p:cNvSpPr txBox="1">
            <a:spLocks noChangeArrowheads="1"/>
          </p:cNvSpPr>
          <p:nvPr/>
        </p:nvSpPr>
        <p:spPr bwMode="auto">
          <a:xfrm>
            <a:off x="684213" y="3933825"/>
            <a:ext cx="2951162" cy="306388"/>
          </a:xfrm>
          <a:prstGeom prst="rect">
            <a:avLst/>
          </a:prstGeom>
          <a:noFill/>
          <a:ln w="9525">
            <a:noFill/>
            <a:miter lim="800000"/>
            <a:headEnd/>
            <a:tailEnd/>
          </a:ln>
        </p:spPr>
        <p:txBody>
          <a:bodyPr>
            <a:spAutoFit/>
          </a:bodyPr>
          <a:lstStyle/>
          <a:p>
            <a:r>
              <a:rPr lang="en-GB" sz="1400">
                <a:latin typeface="Miller"/>
              </a:rPr>
              <a:t>CEE / CIS</a:t>
            </a:r>
          </a:p>
        </p:txBody>
      </p:sp>
      <p:sp>
        <p:nvSpPr>
          <p:cNvPr id="85003" name="TextBox 16"/>
          <p:cNvSpPr txBox="1">
            <a:spLocks noChangeArrowheads="1"/>
          </p:cNvSpPr>
          <p:nvPr/>
        </p:nvSpPr>
        <p:spPr bwMode="auto">
          <a:xfrm>
            <a:off x="323850" y="4292600"/>
            <a:ext cx="2303463" cy="307975"/>
          </a:xfrm>
          <a:prstGeom prst="rect">
            <a:avLst/>
          </a:prstGeom>
          <a:noFill/>
          <a:ln w="9525">
            <a:noFill/>
            <a:miter lim="800000"/>
            <a:headEnd/>
            <a:tailEnd/>
          </a:ln>
        </p:spPr>
        <p:txBody>
          <a:bodyPr>
            <a:spAutoFit/>
          </a:bodyPr>
          <a:lstStyle/>
          <a:p>
            <a:r>
              <a:rPr lang="en-GB" sz="1400">
                <a:latin typeface="Miller"/>
              </a:rPr>
              <a:t>Developing countries</a:t>
            </a:r>
          </a:p>
        </p:txBody>
      </p:sp>
      <p:sp>
        <p:nvSpPr>
          <p:cNvPr id="85004" name="TextBox 18"/>
          <p:cNvSpPr txBox="1">
            <a:spLocks noChangeArrowheads="1"/>
          </p:cNvSpPr>
          <p:nvPr/>
        </p:nvSpPr>
        <p:spPr bwMode="auto">
          <a:xfrm>
            <a:off x="2411413" y="476250"/>
            <a:ext cx="5761037" cy="800100"/>
          </a:xfrm>
          <a:prstGeom prst="rect">
            <a:avLst/>
          </a:prstGeom>
          <a:noFill/>
          <a:ln w="9525">
            <a:noFill/>
            <a:miter lim="800000"/>
            <a:headEnd/>
            <a:tailEnd/>
          </a:ln>
        </p:spPr>
        <p:txBody>
          <a:bodyPr>
            <a:spAutoFit/>
          </a:bodyPr>
          <a:lstStyle/>
          <a:p>
            <a:r>
              <a:rPr lang="en-GB" sz="2800">
                <a:latin typeface="Miller"/>
              </a:rPr>
              <a:t>Stunting prevalence by region</a:t>
            </a:r>
          </a:p>
          <a:p>
            <a:endParaRPr lang="en-GB"/>
          </a:p>
        </p:txBody>
      </p:sp>
      <p:pic>
        <p:nvPicPr>
          <p:cNvPr id="85005" name="Picture 2" descr="http://challengedkidsinternational.files.wordpress.com/2013/02/who-child-stunting-map-e1280356202549.jpg"/>
          <p:cNvPicPr>
            <a:picLocks noChangeAspect="1" noChangeArrowheads="1"/>
          </p:cNvPicPr>
          <p:nvPr/>
        </p:nvPicPr>
        <p:blipFill>
          <a:blip r:embed="rId5" cstate="print"/>
          <a:srcRect/>
          <a:stretch>
            <a:fillRect/>
          </a:stretch>
        </p:blipFill>
        <p:spPr bwMode="auto">
          <a:xfrm>
            <a:off x="4067944" y="2132856"/>
            <a:ext cx="4800600" cy="3167062"/>
          </a:xfrm>
          <a:prstGeom prst="rect">
            <a:avLst/>
          </a:prstGeom>
          <a:noFill/>
          <a:ln w="9525">
            <a:noFill/>
            <a:miter lim="800000"/>
            <a:headEnd/>
            <a:tailEnd/>
          </a:ln>
        </p:spPr>
      </p:pic>
      <p:sp>
        <p:nvSpPr>
          <p:cNvPr id="85006" name="Rectangle 20"/>
          <p:cNvSpPr>
            <a:spLocks noChangeArrowheads="1"/>
          </p:cNvSpPr>
          <p:nvPr/>
        </p:nvSpPr>
        <p:spPr bwMode="auto">
          <a:xfrm>
            <a:off x="323850" y="1196975"/>
            <a:ext cx="8496300" cy="830997"/>
          </a:xfrm>
          <a:prstGeom prst="rect">
            <a:avLst/>
          </a:prstGeom>
          <a:noFill/>
          <a:ln w="9525">
            <a:noFill/>
            <a:miter lim="800000"/>
            <a:headEnd/>
            <a:tailEnd/>
          </a:ln>
        </p:spPr>
        <p:txBody>
          <a:bodyPr>
            <a:spAutoFit/>
          </a:bodyPr>
          <a:lstStyle/>
          <a:p>
            <a:r>
              <a:rPr lang="en-GB" sz="1600" b="1" dirty="0">
                <a:latin typeface="Miller"/>
              </a:rPr>
              <a:t>Globally, about 1 in 5 (26% in 2011) children are stunted of whom 80% live in 40 countries</a:t>
            </a:r>
            <a:r>
              <a:rPr lang="en-GB" sz="1600" b="1" dirty="0" smtClean="0">
                <a:latin typeface="Miller"/>
              </a:rPr>
              <a:t>. </a:t>
            </a:r>
            <a:r>
              <a:rPr lang="en-GB" sz="1600" dirty="0" smtClean="0">
                <a:latin typeface="Miller"/>
              </a:rPr>
              <a:t>Undernutrition affects poor children most, but rates are high enough to deserve attention even among the better-off children in developing countries. </a:t>
            </a:r>
            <a:endParaRPr lang="en-GB" sz="1600" dirty="0">
              <a:latin typeface="Miller"/>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z="3200" dirty="0" smtClean="0"/>
              <a:t>Stunting in children and </a:t>
            </a:r>
            <a:br>
              <a:rPr lang="en-GB" sz="3200" dirty="0" smtClean="0"/>
            </a:br>
            <a:r>
              <a:rPr lang="en-GB" sz="3200" dirty="0" smtClean="0"/>
              <a:t>income growth</a:t>
            </a:r>
            <a:endParaRPr lang="en-GB" sz="3200" dirty="0"/>
          </a:p>
        </p:txBody>
      </p:sp>
      <p:sp>
        <p:nvSpPr>
          <p:cNvPr id="8" name="Content Placeholder 7"/>
          <p:cNvSpPr>
            <a:spLocks noGrp="1"/>
          </p:cNvSpPr>
          <p:nvPr>
            <p:ph idx="1"/>
          </p:nvPr>
        </p:nvSpPr>
        <p:spPr/>
        <p:txBody>
          <a:bodyPr/>
          <a:lstStyle/>
          <a:p>
            <a:pPr>
              <a:buNone/>
            </a:pPr>
            <a:r>
              <a:rPr lang="en-GB" sz="2200" dirty="0" smtClean="0"/>
              <a:t>Improvements in nutritional status lag behind economic </a:t>
            </a:r>
          </a:p>
          <a:p>
            <a:pPr>
              <a:buNone/>
            </a:pPr>
            <a:r>
              <a:rPr lang="en-GB" sz="2200" dirty="0" smtClean="0"/>
              <a:t>growth, but are boosted by income growth.</a:t>
            </a:r>
            <a:endParaRPr lang="en-GB" sz="2200" dirty="0"/>
          </a:p>
        </p:txBody>
      </p:sp>
      <p:pic>
        <p:nvPicPr>
          <p:cNvPr id="3074" name="Picture 2"/>
          <p:cNvPicPr>
            <a:picLocks noChangeAspect="1" noChangeArrowheads="1"/>
          </p:cNvPicPr>
          <p:nvPr/>
        </p:nvPicPr>
        <p:blipFill>
          <a:blip r:embed="rId2" cstate="print"/>
          <a:srcRect/>
          <a:stretch>
            <a:fillRect/>
          </a:stretch>
        </p:blipFill>
        <p:spPr bwMode="auto">
          <a:xfrm>
            <a:off x="971600" y="2492896"/>
            <a:ext cx="6624736" cy="3756294"/>
          </a:xfrm>
          <a:prstGeom prst="rect">
            <a:avLst/>
          </a:prstGeom>
          <a:noFill/>
          <a:ln w="9525">
            <a:noFill/>
            <a:miter lim="800000"/>
            <a:headEnd/>
            <a:tailEnd/>
          </a:ln>
        </p:spPr>
      </p:pic>
      <p:sp>
        <p:nvSpPr>
          <p:cNvPr id="9" name="Rectangle 8"/>
          <p:cNvSpPr/>
          <p:nvPr/>
        </p:nvSpPr>
        <p:spPr>
          <a:xfrm>
            <a:off x="539552" y="6237312"/>
            <a:ext cx="7488832" cy="246221"/>
          </a:xfrm>
          <a:prstGeom prst="rect">
            <a:avLst/>
          </a:prstGeom>
        </p:spPr>
        <p:txBody>
          <a:bodyPr wrap="square">
            <a:spAutoFit/>
          </a:bodyPr>
          <a:lstStyle/>
          <a:p>
            <a:r>
              <a:rPr lang="en-GB" sz="1000" dirty="0" smtClean="0">
                <a:latin typeface="Miller"/>
              </a:rPr>
              <a:t>Source: http://download.thelancet.com/flatcontentassets/pdfs/nutrition_4.pdf</a:t>
            </a:r>
            <a:endParaRPr lang="en-GB" sz="1000" dirty="0">
              <a:latin typeface="Miller"/>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Silent emergency</a:t>
            </a:r>
            <a:br>
              <a:rPr lang="en-GB" dirty="0" smtClean="0">
                <a:ea typeface="+mj-ea"/>
              </a:rPr>
            </a:br>
            <a:r>
              <a:rPr lang="en-GB" dirty="0" smtClean="0">
                <a:ea typeface="+mj-ea"/>
              </a:rPr>
              <a:t>of stunting</a:t>
            </a:r>
            <a:endParaRPr lang="en-GB" dirty="0">
              <a:ea typeface="+mj-ea"/>
            </a:endParaRPr>
          </a:p>
        </p:txBody>
      </p:sp>
      <p:sp>
        <p:nvSpPr>
          <p:cNvPr id="7" name="Content Placeholder 6"/>
          <p:cNvSpPr>
            <a:spLocks noGrp="1"/>
          </p:cNvSpPr>
          <p:nvPr>
            <p:ph sz="half" idx="1"/>
          </p:nvPr>
        </p:nvSpPr>
        <p:spPr>
          <a:xfrm>
            <a:off x="457200" y="1600200"/>
            <a:ext cx="4038600" cy="4708525"/>
          </a:xfrm>
        </p:spPr>
        <p:txBody>
          <a:bodyPr rtlCol="0">
            <a:normAutofit fontScale="40000" lnSpcReduction="20000"/>
          </a:bodyPr>
          <a:lstStyle/>
          <a:p>
            <a:pPr eaLnBrk="1" fontAlgn="auto" hangingPunct="1">
              <a:spcAft>
                <a:spcPts val="0"/>
              </a:spcAft>
              <a:buFont typeface="Arial" pitchFamily="34" charset="0"/>
              <a:buNone/>
              <a:defRPr/>
            </a:pPr>
            <a:r>
              <a:rPr lang="en-GB" sz="5000" b="1" i="1" dirty="0" smtClean="0">
                <a:solidFill>
                  <a:srgbClr val="0070C0"/>
                </a:solidFill>
                <a:ea typeface="+mn-ea"/>
              </a:rPr>
              <a:t>Action for students</a:t>
            </a:r>
            <a:r>
              <a:rPr lang="en-GB" sz="5000" i="1" dirty="0" smtClean="0">
                <a:ea typeface="+mn-ea"/>
              </a:rPr>
              <a:t>: </a:t>
            </a:r>
            <a:endParaRPr lang="en-GB" sz="4500" dirty="0" smtClean="0">
              <a:ea typeface="+mn-ea"/>
            </a:endParaRPr>
          </a:p>
          <a:p>
            <a:pPr marL="358775" indent="-358775" eaLnBrk="1" fontAlgn="auto" hangingPunct="1">
              <a:spcAft>
                <a:spcPts val="0"/>
              </a:spcAft>
              <a:buFont typeface="+mj-lt"/>
              <a:buAutoNum type="arabicPeriod"/>
              <a:defRPr/>
            </a:pPr>
            <a:r>
              <a:rPr lang="en-GB" sz="4500" dirty="0" smtClean="0">
                <a:ea typeface="+mn-ea"/>
              </a:rPr>
              <a:t>With a partner use the resources below and others to research  the trends of malnutrition prevalence since 1980.</a:t>
            </a:r>
          </a:p>
          <a:p>
            <a:pPr marL="358775" indent="-358775" eaLnBrk="1" fontAlgn="auto" hangingPunct="1">
              <a:spcAft>
                <a:spcPts val="0"/>
              </a:spcAft>
              <a:buNone/>
              <a:defRPr/>
            </a:pPr>
            <a:endParaRPr lang="en-GB" sz="4500" dirty="0" smtClean="0">
              <a:ea typeface="+mn-ea"/>
            </a:endParaRPr>
          </a:p>
          <a:p>
            <a:pPr marL="358775" indent="-358775" eaLnBrk="1" fontAlgn="auto" hangingPunct="1">
              <a:spcAft>
                <a:spcPts val="0"/>
              </a:spcAft>
              <a:buNone/>
              <a:defRPr/>
            </a:pPr>
            <a:r>
              <a:rPr lang="en-GB" sz="4500" dirty="0" smtClean="0">
                <a:ea typeface="+mn-ea"/>
              </a:rPr>
              <a:t>2.	Explain the reasons why some have shifted their</a:t>
            </a:r>
            <a:r>
              <a:rPr lang="en-GB" sz="4500" b="1" dirty="0" smtClean="0">
                <a:ea typeface="+mn-ea"/>
              </a:rPr>
              <a:t> focus from underweight to stunting </a:t>
            </a:r>
            <a:r>
              <a:rPr lang="en-GB" sz="4500" dirty="0" smtClean="0">
                <a:ea typeface="+mn-ea"/>
              </a:rPr>
              <a:t>.</a:t>
            </a:r>
          </a:p>
          <a:p>
            <a:pPr marL="358775" indent="-358775" eaLnBrk="1" fontAlgn="auto" hangingPunct="1">
              <a:spcAft>
                <a:spcPts val="0"/>
              </a:spcAft>
              <a:buNone/>
              <a:defRPr/>
            </a:pPr>
            <a:endParaRPr lang="en-GB" sz="4500" dirty="0" smtClean="0">
              <a:ea typeface="+mn-ea"/>
            </a:endParaRPr>
          </a:p>
          <a:p>
            <a:pPr marL="358775" indent="-358775" eaLnBrk="1" fontAlgn="auto" hangingPunct="1">
              <a:spcAft>
                <a:spcPts val="0"/>
              </a:spcAft>
              <a:buNone/>
              <a:defRPr/>
            </a:pPr>
            <a:r>
              <a:rPr lang="en-GB" sz="4500" dirty="0" smtClean="0">
                <a:ea typeface="+mn-ea"/>
              </a:rPr>
              <a:t>3.	From your research </a:t>
            </a:r>
            <a:r>
              <a:rPr lang="en-GB" sz="4500" b="1" dirty="0" smtClean="0">
                <a:ea typeface="+mn-ea"/>
              </a:rPr>
              <a:t>explain</a:t>
            </a:r>
            <a:r>
              <a:rPr lang="en-GB" sz="4500" dirty="0" smtClean="0">
                <a:ea typeface="+mn-ea"/>
              </a:rPr>
              <a:t> the title-The silent emergency of stunting  </a:t>
            </a:r>
          </a:p>
          <a:p>
            <a:pPr marL="358775" indent="-358775" eaLnBrk="1" fontAlgn="auto" hangingPunct="1">
              <a:spcAft>
                <a:spcPts val="0"/>
              </a:spcAft>
              <a:buFont typeface="Arial" pitchFamily="34" charset="0"/>
              <a:buNone/>
              <a:defRPr/>
            </a:pPr>
            <a:endParaRPr lang="en-GB" sz="4500" dirty="0" smtClean="0">
              <a:ea typeface="+mn-ea"/>
            </a:endParaRPr>
          </a:p>
          <a:p>
            <a:pPr marL="358775" indent="-358775" eaLnBrk="1" fontAlgn="auto" hangingPunct="1">
              <a:spcAft>
                <a:spcPts val="0"/>
              </a:spcAft>
              <a:buFont typeface="Arial" pitchFamily="34" charset="0"/>
              <a:buNone/>
              <a:defRPr/>
            </a:pPr>
            <a:r>
              <a:rPr lang="en-GB" sz="4500" dirty="0">
                <a:ea typeface="+mn-ea"/>
              </a:rPr>
              <a:t>4</a:t>
            </a:r>
            <a:r>
              <a:rPr lang="en-GB" sz="4500" dirty="0" smtClean="0">
                <a:ea typeface="+mn-ea"/>
              </a:rPr>
              <a:t>.	Find out about and write a brief paragraph on the </a:t>
            </a:r>
            <a:r>
              <a:rPr lang="en-GB" sz="4500" b="1" dirty="0" smtClean="0">
                <a:ea typeface="+mn-ea"/>
              </a:rPr>
              <a:t>Scaling Up Nutrition (SUN) Movement</a:t>
            </a:r>
            <a:r>
              <a:rPr lang="en-GB" sz="4500" dirty="0" smtClean="0">
                <a:ea typeface="+mn-ea"/>
              </a:rPr>
              <a:t>.</a:t>
            </a:r>
          </a:p>
          <a:p>
            <a:pPr eaLnBrk="1" fontAlgn="auto" hangingPunct="1">
              <a:spcAft>
                <a:spcPts val="0"/>
              </a:spcAft>
              <a:buFont typeface="Arial" pitchFamily="34" charset="0"/>
              <a:buNone/>
              <a:defRPr/>
            </a:pPr>
            <a:endParaRPr lang="en-GB" sz="3800" dirty="0" smtClean="0">
              <a:ea typeface="+mn-ea"/>
            </a:endParaRPr>
          </a:p>
          <a:p>
            <a:pPr eaLnBrk="1" fontAlgn="auto" hangingPunct="1">
              <a:spcAft>
                <a:spcPts val="0"/>
              </a:spcAft>
              <a:buFont typeface="Arial" pitchFamily="34" charset="0"/>
              <a:buNone/>
              <a:defRPr/>
            </a:pPr>
            <a:r>
              <a:rPr lang="en-GB" sz="3800" dirty="0" smtClean="0">
                <a:ea typeface="+mn-ea"/>
              </a:rPr>
              <a:t>	</a:t>
            </a:r>
          </a:p>
          <a:p>
            <a:pPr eaLnBrk="1" fontAlgn="auto" hangingPunct="1">
              <a:spcAft>
                <a:spcPts val="0"/>
              </a:spcAft>
              <a:defRPr/>
            </a:pPr>
            <a:endParaRPr lang="en-GB" sz="2900" dirty="0">
              <a:ea typeface="+mn-ea"/>
            </a:endParaRPr>
          </a:p>
        </p:txBody>
      </p:sp>
      <p:sp>
        <p:nvSpPr>
          <p:cNvPr id="86020" name="Content Placeholder 7"/>
          <p:cNvSpPr>
            <a:spLocks noGrp="1"/>
          </p:cNvSpPr>
          <p:nvPr>
            <p:ph sz="half" idx="2"/>
          </p:nvPr>
        </p:nvSpPr>
        <p:spPr>
          <a:xfrm>
            <a:off x="4648200" y="1600200"/>
            <a:ext cx="4038600" cy="4781550"/>
          </a:xfrm>
        </p:spPr>
        <p:txBody>
          <a:bodyPr/>
          <a:lstStyle/>
          <a:p>
            <a:pPr eaLnBrk="1" hangingPunct="1">
              <a:lnSpc>
                <a:spcPct val="80000"/>
              </a:lnSpc>
            </a:pPr>
            <a:r>
              <a:rPr lang="en-GB" sz="1300" dirty="0" smtClean="0"/>
              <a:t>Malnutrition prevalence, weight for age (% of children under 5) Map from 1980 in 4 year segments up to 2012.  </a:t>
            </a:r>
            <a:r>
              <a:rPr lang="en-GB" sz="1000" dirty="0" smtClean="0">
                <a:hlinkClick r:id="rId3"/>
              </a:rPr>
              <a:t>http://data.worldbank.org/indicator/SH.STA.MALN.ZS/countries?display=map</a:t>
            </a:r>
            <a:endParaRPr lang="en-GB" sz="1000" dirty="0" smtClean="0"/>
          </a:p>
          <a:p>
            <a:pPr eaLnBrk="1" hangingPunct="1">
              <a:lnSpc>
                <a:spcPct val="80000"/>
              </a:lnSpc>
              <a:buFont typeface="Arial" pitchFamily="34" charset="0"/>
              <a:buNone/>
            </a:pPr>
            <a:endParaRPr lang="en-GB" sz="1000" dirty="0" smtClean="0"/>
          </a:p>
          <a:p>
            <a:pPr eaLnBrk="1" hangingPunct="1">
              <a:lnSpc>
                <a:spcPct val="80000"/>
              </a:lnSpc>
            </a:pPr>
            <a:r>
              <a:rPr lang="en-GB" altLang="en-US" sz="1300" dirty="0" smtClean="0"/>
              <a:t>“</a:t>
            </a:r>
            <a:r>
              <a:rPr lang="en-GB" sz="1300" dirty="0" smtClean="0"/>
              <a:t>Improving Child Nutrition - The achievable goal for Global Progress</a:t>
            </a:r>
            <a:r>
              <a:rPr lang="en-GB" altLang="en-US" sz="1300" dirty="0" smtClean="0"/>
              <a:t>”</a:t>
            </a:r>
            <a:r>
              <a:rPr lang="en-GB" sz="1300" dirty="0" smtClean="0"/>
              <a:t> </a:t>
            </a:r>
            <a:r>
              <a:rPr lang="en-GB" sz="1000" dirty="0" smtClean="0">
                <a:hlinkClick r:id="rId4"/>
              </a:rPr>
              <a:t>www.unicef.org/media/files/nutrition_report_2013.pdf</a:t>
            </a:r>
            <a:endParaRPr lang="en-GB" sz="1000" dirty="0" smtClean="0"/>
          </a:p>
          <a:p>
            <a:pPr eaLnBrk="1" hangingPunct="1">
              <a:lnSpc>
                <a:spcPct val="80000"/>
              </a:lnSpc>
              <a:buFont typeface="Arial" pitchFamily="34" charset="0"/>
              <a:buNone/>
            </a:pPr>
            <a:endParaRPr lang="en-GB" sz="1000" dirty="0" smtClean="0"/>
          </a:p>
          <a:p>
            <a:pPr eaLnBrk="1" hangingPunct="1">
              <a:lnSpc>
                <a:spcPct val="80000"/>
              </a:lnSpc>
            </a:pPr>
            <a:r>
              <a:rPr lang="en-GB" altLang="en-US" sz="1200" dirty="0" smtClean="0"/>
              <a:t>“</a:t>
            </a:r>
            <a:r>
              <a:rPr lang="en-GB" sz="1300" dirty="0" smtClean="0"/>
              <a:t>Break the cycle of stunting": </a:t>
            </a:r>
            <a:r>
              <a:rPr lang="en-GB" sz="1000" dirty="0" smtClean="0">
                <a:hlinkClick r:id="rId5"/>
              </a:rPr>
              <a:t>http://www.impatientoptimists.org/Posts/2013/04/Hunger-and-Poverty-Still-Core-to-the-MDG-Agenda</a:t>
            </a:r>
            <a:endParaRPr lang="en-GB" sz="1000" dirty="0" smtClean="0"/>
          </a:p>
          <a:p>
            <a:pPr eaLnBrk="1" hangingPunct="1">
              <a:lnSpc>
                <a:spcPct val="80000"/>
              </a:lnSpc>
              <a:buFont typeface="Arial" pitchFamily="34" charset="0"/>
              <a:buNone/>
            </a:pPr>
            <a:endParaRPr lang="en-GB" sz="1300" dirty="0" smtClean="0"/>
          </a:p>
          <a:p>
            <a:pPr eaLnBrk="1" hangingPunct="1">
              <a:lnSpc>
                <a:spcPct val="80000"/>
              </a:lnSpc>
            </a:pPr>
            <a:r>
              <a:rPr lang="en-GB" altLang="en-US" sz="1300" dirty="0" smtClean="0"/>
              <a:t>“</a:t>
            </a:r>
            <a:r>
              <a:rPr lang="en-GB" sz="1300" dirty="0" smtClean="0"/>
              <a:t>The Life cycle of malnutrition</a:t>
            </a:r>
            <a:r>
              <a:rPr lang="en-GB" altLang="en-US" sz="1300" dirty="0" smtClean="0"/>
              <a:t>”</a:t>
            </a:r>
            <a:r>
              <a:rPr lang="en-GB" sz="1300" dirty="0" smtClean="0"/>
              <a:t> </a:t>
            </a:r>
            <a:r>
              <a:rPr lang="en-GB" sz="1200" dirty="0" smtClean="0">
                <a:hlinkClick r:id="rId6"/>
              </a:rPr>
              <a:t>http://www.ifpri.org/publication/life-cycle-malnutrition</a:t>
            </a:r>
            <a:endParaRPr lang="en-GB" sz="1200" dirty="0" smtClean="0"/>
          </a:p>
          <a:p>
            <a:pPr eaLnBrk="1" hangingPunct="1">
              <a:lnSpc>
                <a:spcPct val="80000"/>
              </a:lnSpc>
              <a:buNone/>
            </a:pPr>
            <a:r>
              <a:rPr lang="en-GB" sz="1200" dirty="0" smtClean="0"/>
              <a:t>	Clip on Cycle in South Asia </a:t>
            </a:r>
            <a:r>
              <a:rPr lang="en-GB" sz="1200" dirty="0" smtClean="0">
                <a:hlinkClick r:id="rId7"/>
              </a:rPr>
              <a:t>http://www.thp.org/node/575</a:t>
            </a:r>
            <a:endParaRPr lang="en-GB" sz="1200" dirty="0" smtClean="0"/>
          </a:p>
          <a:p>
            <a:pPr eaLnBrk="1" hangingPunct="1">
              <a:lnSpc>
                <a:spcPct val="80000"/>
              </a:lnSpc>
              <a:buFont typeface="Arial" pitchFamily="34" charset="0"/>
              <a:buNone/>
            </a:pPr>
            <a:endParaRPr lang="en-GB" sz="1200" dirty="0" smtClean="0"/>
          </a:p>
          <a:p>
            <a:pPr eaLnBrk="1" hangingPunct="1">
              <a:lnSpc>
                <a:spcPct val="80000"/>
              </a:lnSpc>
            </a:pPr>
            <a:r>
              <a:rPr lang="en-GB" sz="1300" dirty="0" err="1" smtClean="0"/>
              <a:t>Trendalyzer</a:t>
            </a:r>
            <a:r>
              <a:rPr lang="en-GB" sz="1300" dirty="0" smtClean="0"/>
              <a:t> video / presentation on </a:t>
            </a:r>
            <a:r>
              <a:rPr lang="en-GB" sz="1300" b="1" dirty="0" smtClean="0"/>
              <a:t>1000-day window</a:t>
            </a:r>
            <a:r>
              <a:rPr lang="en-GB" sz="1300" dirty="0" smtClean="0"/>
              <a:t>, cycle and initiatives: </a:t>
            </a:r>
            <a:r>
              <a:rPr lang="en-GB" sz="1000" dirty="0" smtClean="0">
                <a:hlinkClick r:id="rId8"/>
              </a:rPr>
              <a:t>http://scalingupnutrition.org/resources-archive/videosmultimedia</a:t>
            </a:r>
            <a:r>
              <a:rPr lang="en-GB" sz="1000" b="1" dirty="0" smtClean="0">
                <a:solidFill>
                  <a:srgbClr val="0070C0"/>
                </a:solidFill>
              </a:rPr>
              <a:t> </a:t>
            </a:r>
            <a:r>
              <a:rPr lang="en-GB" sz="1200" dirty="0" smtClean="0"/>
              <a:t>and </a:t>
            </a:r>
          </a:p>
          <a:p>
            <a:pPr eaLnBrk="1" hangingPunct="1">
              <a:lnSpc>
                <a:spcPct val="80000"/>
              </a:lnSpc>
              <a:buFont typeface="Arial" pitchFamily="34" charset="0"/>
              <a:buNone/>
            </a:pPr>
            <a:endParaRPr lang="en-GB" sz="1200" dirty="0" smtClean="0"/>
          </a:p>
          <a:p>
            <a:pPr eaLnBrk="1" hangingPunct="1">
              <a:lnSpc>
                <a:spcPct val="80000"/>
              </a:lnSpc>
            </a:pPr>
            <a:r>
              <a:rPr lang="en-GB" altLang="en-US" sz="1300" dirty="0" smtClean="0"/>
              <a:t>“</a:t>
            </a:r>
            <a:r>
              <a:rPr lang="en-GB" sz="1300" dirty="0" smtClean="0"/>
              <a:t>A Life Free from Hunger</a:t>
            </a:r>
            <a:r>
              <a:rPr lang="en-GB" altLang="en-US" sz="1300" dirty="0" smtClean="0"/>
              <a:t>”</a:t>
            </a:r>
            <a:r>
              <a:rPr lang="en-GB" sz="1300" dirty="0" smtClean="0"/>
              <a:t> on the </a:t>
            </a:r>
            <a:r>
              <a:rPr lang="en-GB" sz="1300" b="1" dirty="0" smtClean="0"/>
              <a:t>life-long consequences of stunting</a:t>
            </a:r>
            <a:r>
              <a:rPr lang="en-GB" sz="1300" dirty="0" smtClean="0"/>
              <a:t> </a:t>
            </a:r>
            <a:r>
              <a:rPr lang="en-GB" sz="1000" dirty="0" smtClean="0">
                <a:hlinkClick r:id="rId9"/>
              </a:rPr>
              <a:t>http://www.savethechildren.org.uk/sites/default/files/docs/A-Life-Free-From-Hunger-UK-low-res.pdf</a:t>
            </a:r>
            <a:endParaRPr lang="en-GB" sz="1000" dirty="0" smtClean="0"/>
          </a:p>
          <a:p>
            <a:pPr eaLnBrk="1" hangingPunct="1">
              <a:lnSpc>
                <a:spcPct val="80000"/>
              </a:lnSpc>
            </a:pPr>
            <a:endParaRPr lang="en-GB" sz="1100" dirty="0" smtClean="0"/>
          </a:p>
        </p:txBody>
      </p:sp>
      <p:sp>
        <p:nvSpPr>
          <p:cNvPr id="86021" name="Slide Number Placeholder 4"/>
          <p:cNvSpPr>
            <a:spLocks noGrp="1"/>
          </p:cNvSpPr>
          <p:nvPr>
            <p:ph type="sldNum" sz="quarter" idx="10"/>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fontAlgn="base" hangingPunct="1">
              <a:spcBef>
                <a:spcPct val="0"/>
              </a:spcBef>
              <a:spcAft>
                <a:spcPct val="0"/>
              </a:spcAft>
              <a:defRPr/>
            </a:pPr>
            <a:fld id="{E090064D-8E91-42F5-A0C7-A13ECFB97FE4}" type="slidenum">
              <a:rPr lang="en-GB" smtClean="0">
                <a:solidFill>
                  <a:srgbClr val="898989"/>
                </a:solidFill>
                <a:latin typeface="Miller"/>
              </a:rPr>
              <a:pPr eaLnBrk="1" fontAlgn="base" hangingPunct="1">
                <a:spcBef>
                  <a:spcPct val="0"/>
                </a:spcBef>
                <a:spcAft>
                  <a:spcPct val="0"/>
                </a:spcAft>
                <a:defRPr/>
              </a:pPr>
              <a:t>31</a:t>
            </a:fld>
            <a:endParaRPr lang="en-GB" smtClean="0">
              <a:solidFill>
                <a:srgbClr val="898989"/>
              </a:solidFill>
              <a:latin typeface="Miller"/>
            </a:endParaRPr>
          </a:p>
        </p:txBody>
      </p:sp>
      <p:pic>
        <p:nvPicPr>
          <p:cNvPr id="8" name="Picture 2"/>
          <p:cNvPicPr>
            <a:picLocks noChangeAspect="1" noChangeArrowheads="1"/>
          </p:cNvPicPr>
          <p:nvPr/>
        </p:nvPicPr>
        <p:blipFill>
          <a:blip r:embed="rId10" cstate="print"/>
          <a:srcRect/>
          <a:stretch>
            <a:fillRect/>
          </a:stretch>
        </p:blipFill>
        <p:spPr bwMode="auto">
          <a:xfrm>
            <a:off x="4572000" y="4077072"/>
            <a:ext cx="519112" cy="392113"/>
          </a:xfrm>
          <a:prstGeom prst="rect">
            <a:avLst/>
          </a:prstGeom>
          <a:noFill/>
          <a:ln w="9525">
            <a:noFill/>
            <a:miter lim="800000"/>
            <a:headEnd/>
            <a:tailEnd/>
          </a:ln>
        </p:spPr>
      </p:pic>
      <p:pic>
        <p:nvPicPr>
          <p:cNvPr id="9" name="Picture 2"/>
          <p:cNvPicPr>
            <a:picLocks noChangeAspect="1" noChangeArrowheads="1"/>
          </p:cNvPicPr>
          <p:nvPr/>
        </p:nvPicPr>
        <p:blipFill>
          <a:blip r:embed="rId10" cstate="print"/>
          <a:srcRect/>
          <a:stretch>
            <a:fillRect/>
          </a:stretch>
        </p:blipFill>
        <p:spPr bwMode="auto">
          <a:xfrm>
            <a:off x="4572000" y="4797152"/>
            <a:ext cx="519112" cy="392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0018" name="Picture 2"/>
          <p:cNvPicPr>
            <a:picLocks noChangeAspect="1" noChangeArrowheads="1"/>
          </p:cNvPicPr>
          <p:nvPr/>
        </p:nvPicPr>
        <p:blipFill>
          <a:blip r:embed="rId3" cstate="print"/>
          <a:srcRect/>
          <a:stretch>
            <a:fillRect/>
          </a:stretch>
        </p:blipFill>
        <p:spPr bwMode="auto">
          <a:xfrm>
            <a:off x="0" y="0"/>
            <a:ext cx="9144000" cy="6073181"/>
          </a:xfrm>
          <a:prstGeom prst="rect">
            <a:avLst/>
          </a:prstGeom>
          <a:noFill/>
          <a:ln w="9525">
            <a:noFill/>
            <a:miter lim="800000"/>
            <a:headEnd/>
            <a:tailEnd/>
          </a:ln>
        </p:spPr>
      </p:pic>
      <p:sp>
        <p:nvSpPr>
          <p:cNvPr id="4" name="Rectangle 3"/>
          <p:cNvSpPr/>
          <p:nvPr/>
        </p:nvSpPr>
        <p:spPr>
          <a:xfrm>
            <a:off x="0" y="6093296"/>
            <a:ext cx="5292080" cy="553998"/>
          </a:xfrm>
          <a:prstGeom prst="rect">
            <a:avLst/>
          </a:prstGeom>
        </p:spPr>
        <p:txBody>
          <a:bodyPr wrap="square">
            <a:spAutoFit/>
          </a:bodyPr>
          <a:lstStyle/>
          <a:p>
            <a:r>
              <a:rPr lang="en-GB" sz="1000" dirty="0" smtClean="0">
                <a:latin typeface="Miller"/>
              </a:rPr>
              <a:t>Source: 1000 days.org </a:t>
            </a:r>
            <a:r>
              <a:rPr lang="en-GB" sz="1000" dirty="0" err="1" smtClean="0">
                <a:latin typeface="Miller"/>
              </a:rPr>
              <a:t>infographic</a:t>
            </a:r>
            <a:r>
              <a:rPr lang="en-GB" sz="1000" dirty="0" smtClean="0">
                <a:latin typeface="Miller"/>
              </a:rPr>
              <a:t> What causes maternal and child malnutrition </a:t>
            </a:r>
            <a:r>
              <a:rPr lang="en-US" sz="1000" u="sng" dirty="0" smtClean="0">
                <a:latin typeface="Miller"/>
                <a:hlinkClick r:id="rId4"/>
              </a:rPr>
              <a:t>http://www.thousanddays.org/resource/infographic-what-causes-maternal-and-child-malnutrition/</a:t>
            </a:r>
            <a:endParaRPr lang="en-GB" sz="1000" dirty="0">
              <a:latin typeface="Miller"/>
            </a:endParaRPr>
          </a:p>
        </p:txBody>
      </p:sp>
      <p:pic>
        <p:nvPicPr>
          <p:cNvPr id="1026" name="Picture 2"/>
          <p:cNvPicPr>
            <a:picLocks noChangeAspect="1" noChangeArrowheads="1"/>
          </p:cNvPicPr>
          <p:nvPr/>
        </p:nvPicPr>
        <p:blipFill>
          <a:blip r:embed="rId5" cstate="print"/>
          <a:srcRect/>
          <a:stretch>
            <a:fillRect/>
          </a:stretch>
        </p:blipFill>
        <p:spPr bwMode="auto">
          <a:xfrm>
            <a:off x="5292080" y="5827003"/>
            <a:ext cx="3851920" cy="103099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dirty="0" smtClean="0"/>
              <a:t>What is at the root </a:t>
            </a:r>
            <a:br>
              <a:rPr lang="en-GB" sz="3600" dirty="0" smtClean="0"/>
            </a:br>
            <a:r>
              <a:rPr lang="en-GB" sz="3600" dirty="0" smtClean="0"/>
              <a:t>of the problem?</a:t>
            </a:r>
            <a:endParaRPr lang="en-GB" sz="3600" dirty="0"/>
          </a:p>
        </p:txBody>
      </p:sp>
      <p:pic>
        <p:nvPicPr>
          <p:cNvPr id="468994" name="Picture 2"/>
          <p:cNvPicPr>
            <a:picLocks noChangeAspect="1" noChangeArrowheads="1"/>
          </p:cNvPicPr>
          <p:nvPr/>
        </p:nvPicPr>
        <p:blipFill>
          <a:blip r:embed="rId3" cstate="print"/>
          <a:srcRect t="6280" b="7377"/>
          <a:stretch>
            <a:fillRect/>
          </a:stretch>
        </p:blipFill>
        <p:spPr bwMode="auto">
          <a:xfrm>
            <a:off x="179512" y="1484784"/>
            <a:ext cx="8789893" cy="3960440"/>
          </a:xfrm>
          <a:prstGeom prst="rect">
            <a:avLst/>
          </a:prstGeom>
          <a:noFill/>
          <a:ln w="9525">
            <a:noFill/>
            <a:miter lim="800000"/>
            <a:headEnd/>
            <a:tailEnd/>
          </a:ln>
        </p:spPr>
      </p:pic>
      <p:sp>
        <p:nvSpPr>
          <p:cNvPr id="7" name="TextBox 6"/>
          <p:cNvSpPr txBox="1"/>
          <p:nvPr/>
        </p:nvSpPr>
        <p:spPr>
          <a:xfrm>
            <a:off x="251520" y="6021288"/>
            <a:ext cx="4464496" cy="769441"/>
          </a:xfrm>
          <a:prstGeom prst="rect">
            <a:avLst/>
          </a:prstGeom>
          <a:noFill/>
        </p:spPr>
        <p:txBody>
          <a:bodyPr wrap="square" rtlCol="0">
            <a:spAutoFit/>
          </a:bodyPr>
          <a:lstStyle/>
          <a:p>
            <a:r>
              <a:rPr lang="en-GB" sz="1100" dirty="0" smtClean="0">
                <a:latin typeface="Miller"/>
              </a:rPr>
              <a:t>Image: 1000 days.org </a:t>
            </a:r>
            <a:r>
              <a:rPr lang="en-GB" sz="1100" dirty="0" err="1" smtClean="0">
                <a:latin typeface="Miller"/>
              </a:rPr>
              <a:t>infographic</a:t>
            </a:r>
            <a:r>
              <a:rPr lang="en-GB" sz="1100" dirty="0" smtClean="0">
                <a:latin typeface="Miller"/>
              </a:rPr>
              <a:t> What causes maternal and child malnutrition </a:t>
            </a:r>
            <a:r>
              <a:rPr lang="en-US" sz="1100" u="sng" dirty="0" smtClean="0">
                <a:hlinkClick r:id="rId4"/>
              </a:rPr>
              <a:t>http</a:t>
            </a:r>
            <a:r>
              <a:rPr lang="en-US" sz="1100" u="sng" dirty="0">
                <a:hlinkClick r:id="rId4"/>
              </a:rPr>
              <a:t>://www.thousanddays.org/resource/infographic-what-causes-maternal-and-child-malnutrition/</a:t>
            </a:r>
            <a:endParaRPr lang="en-GB" sz="1100" dirty="0"/>
          </a:p>
          <a:p>
            <a:endParaRPr lang="en-GB" sz="1100" dirty="0">
              <a:latin typeface="Miller"/>
            </a:endParaRPr>
          </a:p>
        </p:txBody>
      </p:sp>
      <p:sp>
        <p:nvSpPr>
          <p:cNvPr id="6" name="Rectangle 5"/>
          <p:cNvSpPr/>
          <p:nvPr/>
        </p:nvSpPr>
        <p:spPr>
          <a:xfrm>
            <a:off x="323528" y="5517232"/>
            <a:ext cx="8640960" cy="523220"/>
          </a:xfrm>
          <a:prstGeom prst="rect">
            <a:avLst/>
          </a:prstGeom>
        </p:spPr>
        <p:txBody>
          <a:bodyPr wrap="square">
            <a:spAutoFit/>
          </a:bodyPr>
          <a:lstStyle/>
          <a:p>
            <a:r>
              <a:rPr lang="en-GB" sz="1400" b="1" dirty="0" smtClean="0">
                <a:solidFill>
                  <a:srgbClr val="0070C0"/>
                </a:solidFill>
                <a:latin typeface="Miller" charset="0"/>
              </a:rPr>
              <a:t>Further info</a:t>
            </a:r>
            <a:r>
              <a:rPr lang="en-GB" sz="1400" b="1" i="1" dirty="0" smtClean="0">
                <a:solidFill>
                  <a:srgbClr val="0070C0"/>
                </a:solidFill>
                <a:latin typeface="Miller" charset="0"/>
              </a:rPr>
              <a:t> </a:t>
            </a:r>
            <a:r>
              <a:rPr lang="en-GB" sz="1400" dirty="0" smtClean="0">
                <a:latin typeface="Miller" charset="0"/>
              </a:rPr>
              <a:t>on where the poor live and are going to live? Free exchange: The geography of poverty</a:t>
            </a:r>
            <a:r>
              <a:rPr lang="en-GB" altLang="en-US" sz="1400" dirty="0" smtClean="0">
                <a:latin typeface="Miller" charset="0"/>
              </a:rPr>
              <a:t>”</a:t>
            </a:r>
            <a:r>
              <a:rPr lang="en-GB" sz="1400" dirty="0" smtClean="0">
                <a:latin typeface="Miller" charset="0"/>
              </a:rPr>
              <a:t>, The Economist September 1</a:t>
            </a:r>
            <a:r>
              <a:rPr lang="en-GB" sz="1400" baseline="30000" dirty="0" smtClean="0">
                <a:latin typeface="Miller" charset="0"/>
              </a:rPr>
              <a:t>st</a:t>
            </a:r>
            <a:r>
              <a:rPr lang="en-GB" sz="1400" dirty="0" smtClean="0">
                <a:latin typeface="Miller" charset="0"/>
              </a:rPr>
              <a:t> 2012, http://www.economist.com/node/21561878</a:t>
            </a:r>
            <a:endParaRPr lang="en-GB" sz="1400" dirty="0"/>
          </a:p>
        </p:txBody>
      </p:sp>
      <p:pic>
        <p:nvPicPr>
          <p:cNvPr id="8" name="Picture 2"/>
          <p:cNvPicPr>
            <a:picLocks noChangeAspect="1" noChangeArrowheads="1"/>
          </p:cNvPicPr>
          <p:nvPr/>
        </p:nvPicPr>
        <p:blipFill>
          <a:blip r:embed="rId5" cstate="print"/>
          <a:srcRect/>
          <a:stretch>
            <a:fillRect/>
          </a:stretch>
        </p:blipFill>
        <p:spPr bwMode="auto">
          <a:xfrm>
            <a:off x="0" y="5589240"/>
            <a:ext cx="273587" cy="255017"/>
          </a:xfrm>
          <a:prstGeom prst="rect">
            <a:avLst/>
          </a:prstGeom>
          <a:noFill/>
          <a:ln w="9525">
            <a:noFill/>
            <a:miter lim="800000"/>
            <a:headEnd/>
            <a:tailEnd/>
          </a:ln>
        </p:spPr>
      </p:pic>
      <p:pic>
        <p:nvPicPr>
          <p:cNvPr id="2050" name="Picture 2"/>
          <p:cNvPicPr>
            <a:picLocks noChangeAspect="1" noChangeArrowheads="1"/>
          </p:cNvPicPr>
          <p:nvPr/>
        </p:nvPicPr>
        <p:blipFill>
          <a:blip r:embed="rId6" cstate="print"/>
          <a:srcRect r="4496"/>
          <a:stretch>
            <a:fillRect/>
          </a:stretch>
        </p:blipFill>
        <p:spPr bwMode="auto">
          <a:xfrm>
            <a:off x="4572000" y="6093296"/>
            <a:ext cx="4572000" cy="76470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Childhood malnutrition:</a:t>
            </a:r>
            <a:br>
              <a:rPr lang="en-GB" sz="3600" dirty="0" smtClean="0"/>
            </a:br>
            <a:r>
              <a:rPr lang="en-GB" sz="3600" dirty="0" smtClean="0"/>
              <a:t>causes, campaign and Sahel (1)</a:t>
            </a:r>
            <a:endParaRPr lang="en-GB" sz="3600" dirty="0"/>
          </a:p>
        </p:txBody>
      </p:sp>
      <p:sp>
        <p:nvSpPr>
          <p:cNvPr id="3" name="Content Placeholder 2"/>
          <p:cNvSpPr>
            <a:spLocks noGrp="1"/>
          </p:cNvSpPr>
          <p:nvPr>
            <p:ph idx="1"/>
          </p:nvPr>
        </p:nvSpPr>
        <p:spPr/>
        <p:txBody>
          <a:bodyPr/>
          <a:lstStyle/>
          <a:p>
            <a:pPr eaLnBrk="1" hangingPunct="1">
              <a:lnSpc>
                <a:spcPct val="80000"/>
              </a:lnSpc>
              <a:buNone/>
              <a:defRPr/>
            </a:pPr>
            <a:r>
              <a:rPr lang="en-GB" sz="2000" dirty="0" smtClean="0">
                <a:latin typeface="Miller" charset="0"/>
              </a:rPr>
              <a:t>The mother</a:t>
            </a:r>
            <a:r>
              <a:rPr lang="en-GB" altLang="en-US" sz="2000" dirty="0" smtClean="0">
                <a:latin typeface="Miller" charset="0"/>
              </a:rPr>
              <a:t>’</a:t>
            </a:r>
            <a:r>
              <a:rPr lang="en-GB" sz="2000" dirty="0" smtClean="0">
                <a:latin typeface="Miller" charset="0"/>
              </a:rPr>
              <a:t>s status (is she disadvantaged?) is likely to affect </a:t>
            </a:r>
          </a:p>
          <a:p>
            <a:pPr eaLnBrk="1" hangingPunct="1">
              <a:lnSpc>
                <a:spcPct val="80000"/>
              </a:lnSpc>
              <a:buNone/>
              <a:defRPr/>
            </a:pPr>
            <a:r>
              <a:rPr lang="en-GB" sz="2000" dirty="0" smtClean="0">
                <a:latin typeface="Miller" charset="0"/>
              </a:rPr>
              <a:t>the child</a:t>
            </a:r>
            <a:r>
              <a:rPr lang="en-GB" altLang="en-US" sz="2000" dirty="0" smtClean="0">
                <a:latin typeface="Miller" charset="0"/>
              </a:rPr>
              <a:t>’</a:t>
            </a:r>
            <a:r>
              <a:rPr lang="en-GB" sz="2000" dirty="0" smtClean="0">
                <a:latin typeface="Miller" charset="0"/>
              </a:rPr>
              <a:t>s food intake and health status – both proximate determinants </a:t>
            </a:r>
          </a:p>
          <a:p>
            <a:pPr eaLnBrk="1" hangingPunct="1">
              <a:lnSpc>
                <a:spcPct val="80000"/>
              </a:lnSpc>
              <a:buNone/>
              <a:defRPr/>
            </a:pPr>
            <a:r>
              <a:rPr lang="en-GB" sz="2000" dirty="0" smtClean="0">
                <a:latin typeface="Miller" charset="0"/>
              </a:rPr>
              <a:t>of the child</a:t>
            </a:r>
            <a:r>
              <a:rPr lang="en-GB" altLang="en-US" sz="2000" dirty="0" smtClean="0">
                <a:latin typeface="Miller" charset="0"/>
              </a:rPr>
              <a:t>’</a:t>
            </a:r>
            <a:r>
              <a:rPr lang="en-GB" sz="2000" dirty="0" smtClean="0">
                <a:latin typeface="Miller" charset="0"/>
              </a:rPr>
              <a:t>s nutritional status. </a:t>
            </a:r>
          </a:p>
          <a:p>
            <a:pPr eaLnBrk="1" hangingPunct="1">
              <a:lnSpc>
                <a:spcPct val="80000"/>
              </a:lnSpc>
              <a:buNone/>
              <a:defRPr/>
            </a:pPr>
            <a:endParaRPr lang="en-GB" sz="2000" b="1" dirty="0" smtClean="0">
              <a:latin typeface="Miller" charset="0"/>
            </a:endParaRPr>
          </a:p>
          <a:p>
            <a:pPr eaLnBrk="1" hangingPunct="1">
              <a:lnSpc>
                <a:spcPct val="80000"/>
              </a:lnSpc>
              <a:buNone/>
              <a:defRPr/>
            </a:pPr>
            <a:r>
              <a:rPr lang="en-GB" sz="2000" b="1" dirty="0" smtClean="0">
                <a:latin typeface="Miller" charset="0"/>
              </a:rPr>
              <a:t>Causes of malnutrition </a:t>
            </a:r>
            <a:r>
              <a:rPr lang="en-GB" sz="2000" dirty="0" smtClean="0">
                <a:latin typeface="Miller" charset="0"/>
              </a:rPr>
              <a:t>include:</a:t>
            </a:r>
          </a:p>
          <a:p>
            <a:pPr eaLnBrk="1" hangingPunct="1">
              <a:lnSpc>
                <a:spcPct val="80000"/>
              </a:lnSpc>
              <a:defRPr/>
            </a:pPr>
            <a:r>
              <a:rPr lang="en-GB" sz="2000" dirty="0" smtClean="0">
                <a:latin typeface="Miller" charset="0"/>
              </a:rPr>
              <a:t>poverty, </a:t>
            </a:r>
          </a:p>
          <a:p>
            <a:pPr eaLnBrk="1" hangingPunct="1">
              <a:lnSpc>
                <a:spcPct val="80000"/>
              </a:lnSpc>
              <a:defRPr/>
            </a:pPr>
            <a:r>
              <a:rPr lang="en-GB" sz="2000" dirty="0" smtClean="0">
                <a:latin typeface="Miller" charset="0"/>
              </a:rPr>
              <a:t>quality of environmental conditions (poor housing conditions, inadequate water, hygiene practices and sanitation), </a:t>
            </a:r>
          </a:p>
          <a:p>
            <a:pPr eaLnBrk="1" hangingPunct="1">
              <a:lnSpc>
                <a:spcPct val="80000"/>
              </a:lnSpc>
              <a:defRPr/>
            </a:pPr>
            <a:r>
              <a:rPr lang="en-GB" sz="2000" dirty="0" smtClean="0">
                <a:latin typeface="Miller" charset="0"/>
              </a:rPr>
              <a:t>illiteracy,</a:t>
            </a:r>
          </a:p>
          <a:p>
            <a:pPr eaLnBrk="1" hangingPunct="1">
              <a:lnSpc>
                <a:spcPct val="80000"/>
              </a:lnSpc>
              <a:defRPr/>
            </a:pPr>
            <a:r>
              <a:rPr lang="en-GB" sz="2000" dirty="0" smtClean="0">
                <a:latin typeface="Miller" charset="0"/>
              </a:rPr>
              <a:t>unemployment, </a:t>
            </a:r>
          </a:p>
          <a:p>
            <a:pPr eaLnBrk="1" hangingPunct="1">
              <a:lnSpc>
                <a:spcPct val="80000"/>
              </a:lnSpc>
              <a:defRPr/>
            </a:pPr>
            <a:r>
              <a:rPr lang="en-GB" sz="2000" dirty="0" smtClean="0">
                <a:latin typeface="Miller" charset="0"/>
              </a:rPr>
              <a:t>social problems </a:t>
            </a:r>
          </a:p>
          <a:p>
            <a:pPr eaLnBrk="1" hangingPunct="1">
              <a:lnSpc>
                <a:spcPct val="80000"/>
              </a:lnSpc>
              <a:defRPr/>
            </a:pPr>
            <a:r>
              <a:rPr lang="en-GB" sz="2000" dirty="0" smtClean="0">
                <a:latin typeface="Miller" charset="0"/>
              </a:rPr>
              <a:t>poor awareness about mal/nutrition</a:t>
            </a:r>
          </a:p>
          <a:p>
            <a:pPr eaLnBrk="1" hangingPunct="1">
              <a:lnSpc>
                <a:spcPct val="80000"/>
              </a:lnSpc>
              <a:defRPr/>
            </a:pPr>
            <a:r>
              <a:rPr lang="en-GB" sz="2000" dirty="0" smtClean="0">
                <a:latin typeface="Miller" charset="0"/>
              </a:rPr>
              <a:t>poor access or quality of health services.  </a:t>
            </a:r>
            <a:endParaRPr lang="en-GB" sz="2000" b="1" dirty="0" smtClean="0">
              <a:solidFill>
                <a:srgbClr val="31859C"/>
              </a:solidFill>
              <a:latin typeface="Miller" charset="0"/>
            </a:endParaRPr>
          </a:p>
          <a:p>
            <a:pPr eaLnBrk="1" hangingPunct="1">
              <a:lnSpc>
                <a:spcPct val="80000"/>
              </a:lnSpc>
              <a:buNone/>
              <a:defRPr/>
            </a:pPr>
            <a:endParaRPr lang="en-GB" sz="1000" b="1" dirty="0" smtClean="0">
              <a:solidFill>
                <a:srgbClr val="31859C"/>
              </a:solidFill>
              <a:latin typeface="Miller" charset="0"/>
            </a:endParaRPr>
          </a:p>
          <a:p>
            <a:pPr marL="0" indent="0" eaLnBrk="1" hangingPunct="1">
              <a:lnSpc>
                <a:spcPct val="80000"/>
              </a:lnSpc>
              <a:buNone/>
              <a:defRPr/>
            </a:pPr>
            <a:endParaRPr lang="en-GB" sz="1000" dirty="0" smtClean="0">
              <a:latin typeface="Miller" charset="0"/>
            </a:endParaRPr>
          </a:p>
          <a:p>
            <a:pPr marL="0" indent="0" eaLnBrk="1" hangingPunct="1">
              <a:lnSpc>
                <a:spcPct val="80000"/>
              </a:lnSpc>
              <a:buNone/>
              <a:defRPr/>
            </a:pPr>
            <a:r>
              <a:rPr lang="en-GB" sz="1000" dirty="0" smtClean="0">
                <a:latin typeface="Miller" charset="0"/>
              </a:rPr>
              <a:t>Source: World Health Organization. Management of severe malnutrition: a manual for physicians and other senior health workers. Geneva, Switzerland: WHO,1999:</a:t>
            </a:r>
          </a:p>
          <a:p>
            <a:pPr eaLnBrk="1" hangingPunct="1">
              <a:lnSpc>
                <a:spcPct val="80000"/>
              </a:lnSpc>
              <a:buNone/>
              <a:defRPr/>
            </a:pPr>
            <a:r>
              <a:rPr lang="en-GB" sz="1000" dirty="0" smtClean="0">
                <a:latin typeface="Miller" charset="0"/>
              </a:rPr>
              <a:t>http://whqlibdoc.who.int/hq/1999/a57361.pdf Accessed November</a:t>
            </a:r>
          </a:p>
          <a:p>
            <a:pPr eaLnBrk="1" hangingPunct="1">
              <a:lnSpc>
                <a:spcPct val="80000"/>
              </a:lnSpc>
              <a:buNone/>
              <a:defRPr/>
            </a:pPr>
            <a:r>
              <a:rPr lang="en-GB" sz="1000" dirty="0" smtClean="0">
                <a:latin typeface="Miller" charset="0"/>
              </a:rPr>
              <a:t>2012.</a:t>
            </a:r>
          </a:p>
          <a:p>
            <a:pPr>
              <a:buNone/>
            </a:pPr>
            <a:endParaRPr lang="en-GB" dirty="0"/>
          </a:p>
        </p:txBody>
      </p:sp>
      <p:sp>
        <p:nvSpPr>
          <p:cNvPr id="4" name="Slide Number Placeholder 3"/>
          <p:cNvSpPr>
            <a:spLocks noGrp="1"/>
          </p:cNvSpPr>
          <p:nvPr>
            <p:ph type="sldNum" sz="quarter" idx="10"/>
          </p:nvPr>
        </p:nvSpPr>
        <p:spPr/>
        <p:txBody>
          <a:bodyPr/>
          <a:lstStyle/>
          <a:p>
            <a:pPr>
              <a:defRPr/>
            </a:pPr>
            <a:r>
              <a:rPr lang="en-GB" smtClean="0"/>
              <a:t>contents</a:t>
            </a:r>
            <a:endParaRPr lang="en-GB"/>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5"/>
          <p:cNvSpPr>
            <a:spLocks noGrp="1"/>
          </p:cNvSpPr>
          <p:nvPr>
            <p:ph type="title"/>
          </p:nvPr>
        </p:nvSpPr>
        <p:spPr/>
        <p:txBody>
          <a:bodyPr/>
          <a:lstStyle/>
          <a:p>
            <a:pPr eaLnBrk="1" hangingPunct="1"/>
            <a:r>
              <a:rPr lang="en-GB" sz="3200" dirty="0" smtClean="0"/>
              <a:t>Childhood malnutrition:</a:t>
            </a:r>
            <a:br>
              <a:rPr lang="en-GB" sz="3200" dirty="0" smtClean="0"/>
            </a:br>
            <a:r>
              <a:rPr lang="en-GB" sz="3200" dirty="0" smtClean="0"/>
              <a:t>causes, campaign and Sahel (2)</a:t>
            </a:r>
          </a:p>
        </p:txBody>
      </p:sp>
      <p:sp>
        <p:nvSpPr>
          <p:cNvPr id="8" name="Content Placeholder 7"/>
          <p:cNvSpPr>
            <a:spLocks noGrp="1"/>
          </p:cNvSpPr>
          <p:nvPr>
            <p:ph sz="half" idx="2"/>
          </p:nvPr>
        </p:nvSpPr>
        <p:spPr>
          <a:xfrm>
            <a:off x="395536" y="1600200"/>
            <a:ext cx="8291264" cy="4525963"/>
          </a:xfrm>
        </p:spPr>
        <p:txBody>
          <a:bodyPr/>
          <a:lstStyle/>
          <a:p>
            <a:pPr eaLnBrk="1" hangingPunct="1">
              <a:lnSpc>
                <a:spcPct val="80000"/>
              </a:lnSpc>
              <a:buFont typeface="Arial" pitchFamily="34" charset="0"/>
              <a:buNone/>
              <a:defRPr/>
            </a:pPr>
            <a:r>
              <a:rPr lang="en-GB" sz="2000" b="1" i="1" dirty="0" smtClean="0">
                <a:solidFill>
                  <a:srgbClr val="0070C0"/>
                </a:solidFill>
                <a:latin typeface="Miller" charset="0"/>
              </a:rPr>
              <a:t>Action for students</a:t>
            </a:r>
            <a:r>
              <a:rPr lang="en-GB" sz="2000" i="1" dirty="0" smtClean="0">
                <a:latin typeface="Miller" charset="0"/>
              </a:rPr>
              <a:t>: </a:t>
            </a:r>
          </a:p>
          <a:p>
            <a:pPr eaLnBrk="1" hangingPunct="1">
              <a:lnSpc>
                <a:spcPct val="80000"/>
              </a:lnSpc>
              <a:buFont typeface="Arial" pitchFamily="34" charset="0"/>
              <a:buNone/>
              <a:defRPr/>
            </a:pPr>
            <a:endParaRPr lang="en-GB" sz="2000" i="1" dirty="0" smtClean="0">
              <a:latin typeface="Miller" charset="0"/>
            </a:endParaRPr>
          </a:p>
          <a:p>
            <a:pPr eaLnBrk="1" hangingPunct="1">
              <a:lnSpc>
                <a:spcPct val="80000"/>
              </a:lnSpc>
              <a:buFont typeface="Calibri" pitchFamily="34" charset="0"/>
              <a:buAutoNum type="arabicPeriod"/>
              <a:defRPr/>
            </a:pPr>
            <a:r>
              <a:rPr lang="en-GB" sz="1800" dirty="0" smtClean="0">
                <a:latin typeface="Miller" charset="0"/>
              </a:rPr>
              <a:t>Make notes in your folder from the nutrition glossary: </a:t>
            </a:r>
            <a:r>
              <a:rPr lang="en-GB" sz="1300" dirty="0" smtClean="0">
                <a:latin typeface="Miller" charset="0"/>
                <a:hlinkClick r:id="rId3"/>
              </a:rPr>
              <a:t>http://www.unicef.org/lac/Nutrition_Glossary_(3).pdf</a:t>
            </a:r>
            <a:endParaRPr lang="en-GB" sz="1300" dirty="0" smtClean="0">
              <a:latin typeface="Miller" charset="0"/>
            </a:endParaRPr>
          </a:p>
          <a:p>
            <a:pPr eaLnBrk="1" hangingPunct="1">
              <a:lnSpc>
                <a:spcPct val="80000"/>
              </a:lnSpc>
              <a:buFont typeface="Arial" pitchFamily="34" charset="0"/>
              <a:buNone/>
              <a:defRPr/>
            </a:pPr>
            <a:endParaRPr lang="en-GB" sz="1300" dirty="0" smtClean="0">
              <a:latin typeface="Miller" charset="0"/>
            </a:endParaRPr>
          </a:p>
          <a:p>
            <a:pPr eaLnBrk="1" hangingPunct="1">
              <a:lnSpc>
                <a:spcPct val="80000"/>
              </a:lnSpc>
              <a:buFont typeface="Arial" pitchFamily="34" charset="0"/>
              <a:buAutoNum type="arabicPeriod" startAt="2"/>
              <a:defRPr/>
            </a:pPr>
            <a:r>
              <a:rPr lang="en-GB" sz="1800" dirty="0" smtClean="0">
                <a:latin typeface="Miller" charset="0"/>
              </a:rPr>
              <a:t>Watch the </a:t>
            </a:r>
            <a:r>
              <a:rPr lang="en-GB" altLang="en-US" sz="1800" dirty="0" smtClean="0">
                <a:latin typeface="Miller" charset="0"/>
              </a:rPr>
              <a:t>“</a:t>
            </a:r>
            <a:r>
              <a:rPr lang="en-GB" sz="1800" dirty="0" smtClean="0">
                <a:latin typeface="Miller" charset="0"/>
              </a:rPr>
              <a:t>Rewrite the Story</a:t>
            </a:r>
            <a:r>
              <a:rPr lang="en-GB" altLang="en-US" sz="1800" dirty="0" smtClean="0">
                <a:latin typeface="Miller" charset="0"/>
              </a:rPr>
              <a:t>”</a:t>
            </a:r>
            <a:r>
              <a:rPr lang="en-GB" sz="1800" dirty="0" smtClean="0">
                <a:latin typeface="Miller" charset="0"/>
              </a:rPr>
              <a:t> clip on </a:t>
            </a:r>
            <a:r>
              <a:rPr lang="en-GB" sz="1800" b="1" dirty="0" smtClean="0">
                <a:solidFill>
                  <a:srgbClr val="FF0000"/>
                </a:solidFill>
                <a:latin typeface="Miller" charset="0"/>
              </a:rPr>
              <a:t>MSF</a:t>
            </a:r>
            <a:r>
              <a:rPr lang="en-GB" altLang="en-US" sz="1800" dirty="0" smtClean="0">
                <a:latin typeface="Miller" charset="0"/>
              </a:rPr>
              <a:t>’</a:t>
            </a:r>
            <a:r>
              <a:rPr lang="en-GB" sz="1800" dirty="0" smtClean="0">
                <a:latin typeface="Miller" charset="0"/>
              </a:rPr>
              <a:t>s campaign to make childhood malnutrition more visible on the global agenda and in people</a:t>
            </a:r>
            <a:r>
              <a:rPr lang="en-GB" altLang="en-US" sz="1800" dirty="0" smtClean="0">
                <a:latin typeface="Miller" charset="0"/>
              </a:rPr>
              <a:t>’</a:t>
            </a:r>
            <a:r>
              <a:rPr lang="en-GB" sz="1800" dirty="0" smtClean="0">
                <a:latin typeface="Miller" charset="0"/>
              </a:rPr>
              <a:t>s minds. What are the main arguments?</a:t>
            </a:r>
          </a:p>
          <a:p>
            <a:pPr indent="14288" eaLnBrk="1" hangingPunct="1">
              <a:lnSpc>
                <a:spcPct val="80000"/>
              </a:lnSpc>
              <a:buFont typeface="Arial" pitchFamily="34" charset="0"/>
              <a:buNone/>
              <a:defRPr/>
            </a:pPr>
            <a:r>
              <a:rPr lang="en-GB" sz="1300" dirty="0" smtClean="0">
                <a:latin typeface="Miller" charset="0"/>
                <a:hlinkClick r:id="rId4"/>
              </a:rPr>
              <a:t>http://www.starvedforattention.org/</a:t>
            </a:r>
            <a:endParaRPr lang="en-GB" sz="1300" dirty="0" smtClean="0">
              <a:latin typeface="Miller" charset="0"/>
            </a:endParaRPr>
          </a:p>
          <a:p>
            <a:pPr eaLnBrk="1" hangingPunct="1">
              <a:lnSpc>
                <a:spcPct val="80000"/>
              </a:lnSpc>
              <a:buFont typeface="Arial" pitchFamily="34" charset="0"/>
              <a:buNone/>
              <a:defRPr/>
            </a:pPr>
            <a:endParaRPr lang="en-GB" sz="1300" dirty="0" smtClean="0">
              <a:latin typeface="Miller" charset="0"/>
            </a:endParaRPr>
          </a:p>
          <a:p>
            <a:pPr eaLnBrk="1" hangingPunct="1">
              <a:lnSpc>
                <a:spcPct val="80000"/>
              </a:lnSpc>
              <a:buAutoNum type="arabicPeriod" startAt="3"/>
              <a:defRPr/>
            </a:pPr>
            <a:r>
              <a:rPr lang="en-GB" sz="1800" dirty="0" smtClean="0">
                <a:latin typeface="Miller" charset="0"/>
              </a:rPr>
              <a:t>Time to prevent malnutrition in the Sahel (on Malaria and Malnutrition) </a:t>
            </a:r>
            <a:r>
              <a:rPr lang="en-GB" sz="1300" dirty="0" smtClean="0">
                <a:latin typeface="Miller" charset="0"/>
              </a:rPr>
              <a:t>http://reliefweb.int/report/mali/time-prevent-child-malnutrition-sahelMSF </a:t>
            </a:r>
          </a:p>
          <a:p>
            <a:pPr eaLnBrk="1" hangingPunct="1">
              <a:lnSpc>
                <a:spcPct val="80000"/>
              </a:lnSpc>
              <a:buNone/>
              <a:defRPr/>
            </a:pPr>
            <a:endParaRPr lang="en-GB" sz="1300" dirty="0" smtClean="0">
              <a:latin typeface="Miller" charset="0"/>
            </a:endParaRPr>
          </a:p>
          <a:p>
            <a:pPr eaLnBrk="1" hangingPunct="1">
              <a:lnSpc>
                <a:spcPct val="80000"/>
              </a:lnSpc>
              <a:buNone/>
              <a:defRPr/>
            </a:pPr>
            <a:r>
              <a:rPr lang="en-GB" sz="1800" dirty="0" smtClean="0">
                <a:latin typeface="Miller" charset="0"/>
              </a:rPr>
              <a:t>4.	Report Malnutrition in the Sahel: One Million Children Treated – What</a:t>
            </a:r>
            <a:r>
              <a:rPr lang="en-GB" altLang="en-US" sz="1800" dirty="0" smtClean="0">
                <a:latin typeface="Miller" charset="0"/>
              </a:rPr>
              <a:t>’</a:t>
            </a:r>
            <a:r>
              <a:rPr lang="en-GB" sz="1800" dirty="0" smtClean="0">
                <a:latin typeface="Miller" charset="0"/>
              </a:rPr>
              <a:t>s Next?  </a:t>
            </a:r>
            <a:r>
              <a:rPr lang="en-GB" sz="1300" dirty="0" smtClean="0">
                <a:latin typeface="Miller" charset="0"/>
                <a:hlinkClick r:id="rId5"/>
              </a:rPr>
              <a:t>http://www.doctorswithoutborders.org/publications/reports/2012/Sahel_Briefing_Document.pdf</a:t>
            </a:r>
            <a:endParaRPr lang="en-GB" sz="1300" dirty="0" smtClean="0">
              <a:latin typeface="Miller" charset="0"/>
            </a:endParaRPr>
          </a:p>
          <a:p>
            <a:pPr eaLnBrk="1" hangingPunct="1">
              <a:lnSpc>
                <a:spcPct val="80000"/>
              </a:lnSpc>
              <a:buFont typeface="Arial" pitchFamily="34" charset="0"/>
              <a:buNone/>
              <a:defRPr/>
            </a:pPr>
            <a:endParaRPr lang="en-GB" sz="1300" dirty="0" smtClean="0">
              <a:latin typeface="Miller" charset="0"/>
            </a:endParaRPr>
          </a:p>
          <a:p>
            <a:pPr eaLnBrk="1" hangingPunct="1">
              <a:lnSpc>
                <a:spcPct val="80000"/>
              </a:lnSpc>
              <a:buFont typeface="Arial" pitchFamily="34" charset="0"/>
              <a:buNone/>
              <a:defRPr/>
            </a:pPr>
            <a:r>
              <a:rPr lang="en-GB" sz="1800" dirty="0" smtClean="0">
                <a:latin typeface="Miller" charset="0"/>
              </a:rPr>
              <a:t>5.	Sahel: Treating malnutrition.   </a:t>
            </a:r>
            <a:r>
              <a:rPr lang="en-GB" sz="1300" dirty="0" smtClean="0">
                <a:latin typeface="Miller" charset="0"/>
                <a:hlinkClick r:id="rId6"/>
              </a:rPr>
              <a:t>http://www.youtube.com/watch?v=nKQkp1qGFp0</a:t>
            </a:r>
            <a:endParaRPr lang="en-GB" sz="1300" dirty="0"/>
          </a:p>
        </p:txBody>
      </p:sp>
      <p:pic>
        <p:nvPicPr>
          <p:cNvPr id="80902" name="Picture 2"/>
          <p:cNvPicPr>
            <a:picLocks noChangeAspect="1" noChangeArrowheads="1"/>
          </p:cNvPicPr>
          <p:nvPr/>
        </p:nvPicPr>
        <p:blipFill>
          <a:blip r:embed="rId7" cstate="print"/>
          <a:srcRect/>
          <a:stretch>
            <a:fillRect/>
          </a:stretch>
        </p:blipFill>
        <p:spPr bwMode="auto">
          <a:xfrm>
            <a:off x="25758" y="2814299"/>
            <a:ext cx="423782" cy="320104"/>
          </a:xfrm>
          <a:prstGeom prst="rect">
            <a:avLst/>
          </a:prstGeom>
          <a:noFill/>
          <a:ln w="9525">
            <a:noFill/>
            <a:miter lim="800000"/>
            <a:headEnd/>
            <a:tailEnd/>
          </a:ln>
        </p:spPr>
      </p:pic>
      <p:pic>
        <p:nvPicPr>
          <p:cNvPr id="80903" name="Picture 2"/>
          <p:cNvPicPr>
            <a:picLocks noChangeAspect="1" noChangeArrowheads="1"/>
          </p:cNvPicPr>
          <p:nvPr/>
        </p:nvPicPr>
        <p:blipFill>
          <a:blip r:embed="rId7" cstate="print"/>
          <a:srcRect/>
          <a:stretch>
            <a:fillRect/>
          </a:stretch>
        </p:blipFill>
        <p:spPr bwMode="auto">
          <a:xfrm>
            <a:off x="38637" y="5236813"/>
            <a:ext cx="423395" cy="31851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Girls and women</a:t>
            </a:r>
            <a:endParaRPr lang="en-GB" dirty="0"/>
          </a:p>
        </p:txBody>
      </p:sp>
      <p:sp>
        <p:nvSpPr>
          <p:cNvPr id="3" name="Content Placeholder 2"/>
          <p:cNvSpPr>
            <a:spLocks noGrp="1"/>
          </p:cNvSpPr>
          <p:nvPr>
            <p:ph idx="1"/>
          </p:nvPr>
        </p:nvSpPr>
        <p:spPr>
          <a:xfrm>
            <a:off x="467544" y="1484784"/>
            <a:ext cx="8229600" cy="4525963"/>
          </a:xfrm>
        </p:spPr>
        <p:txBody>
          <a:bodyPr/>
          <a:lstStyle/>
          <a:p>
            <a:r>
              <a:rPr lang="en-GB" sz="2100" dirty="0" smtClean="0"/>
              <a:t>The distribution of malnutrition is highly gendered, girls and women make up more than 70% of the world’s hungry (UN).  </a:t>
            </a:r>
          </a:p>
          <a:p>
            <a:r>
              <a:rPr lang="en-GB" sz="2100" dirty="0" smtClean="0"/>
              <a:t>Girls and women produce more than 55% of the world’s food supply (UN). They endure lower salaries, fewer promotions, less secure employment, unreasonably long hours whilst continuing with traditional household responsibilities.</a:t>
            </a:r>
          </a:p>
          <a:p>
            <a:r>
              <a:rPr lang="en-GB" sz="2100" dirty="0" smtClean="0"/>
              <a:t>They represent 41% of farmers around the world; own only 2% of the land (Rural Poverty Portal)</a:t>
            </a:r>
          </a:p>
          <a:p>
            <a:r>
              <a:rPr lang="en-GB" sz="2100" dirty="0" smtClean="0"/>
              <a:t>Women in Africa receive less than 10% of all credit going to small farmers, and only 1% of the total credit going to the agricultural sector (Rural Poverty Portal)</a:t>
            </a:r>
          </a:p>
          <a:p>
            <a:pPr>
              <a:buNone/>
            </a:pPr>
            <a:endParaRPr lang="en-GB" sz="2100" dirty="0" smtClean="0"/>
          </a:p>
        </p:txBody>
      </p:sp>
      <p:sp>
        <p:nvSpPr>
          <p:cNvPr id="5" name="TextBox 4"/>
          <p:cNvSpPr txBox="1"/>
          <p:nvPr/>
        </p:nvSpPr>
        <p:spPr>
          <a:xfrm>
            <a:off x="467544" y="5589240"/>
            <a:ext cx="7416824" cy="707886"/>
          </a:xfrm>
          <a:prstGeom prst="rect">
            <a:avLst/>
          </a:prstGeom>
          <a:noFill/>
        </p:spPr>
        <p:txBody>
          <a:bodyPr wrap="square" rtlCol="0">
            <a:spAutoFit/>
          </a:bodyPr>
          <a:lstStyle/>
          <a:p>
            <a:r>
              <a:rPr lang="en-GB" sz="1000" dirty="0" smtClean="0"/>
              <a:t>Source: </a:t>
            </a:r>
            <a:r>
              <a:rPr lang="en-GB" sz="1000" dirty="0" smtClean="0">
                <a:hlinkClick r:id="rId3"/>
              </a:rPr>
              <a:t>http://www.un.org/ecosocdev/geninfo/women/women96.htm</a:t>
            </a:r>
            <a:r>
              <a:rPr lang="en-GB" sz="1000" dirty="0" smtClean="0"/>
              <a:t>;; </a:t>
            </a:r>
            <a:r>
              <a:rPr lang="en-GB" sz="1000" dirty="0" smtClean="0">
                <a:hlinkClick r:id="rId4"/>
              </a:rPr>
              <a:t>http://www.ruralpovertyportal.org/web/guest/topic/home/tags/gender</a:t>
            </a:r>
            <a:r>
              <a:rPr lang="en-GB" sz="1000" dirty="0" smtClean="0"/>
              <a:t>;; http://download.thelancet.com/flatcontentassets/pdfs/nutrition_2.pdf</a:t>
            </a:r>
          </a:p>
          <a:p>
            <a:endParaRPr lang="en-GB" sz="1000" dirty="0">
              <a:latin typeface="Mille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Women’s </a:t>
            </a:r>
            <a:br>
              <a:rPr lang="en-GB" dirty="0" smtClean="0"/>
            </a:br>
            <a:r>
              <a:rPr lang="en-GB" dirty="0" smtClean="0"/>
              <a:t>empowerment (1)</a:t>
            </a:r>
            <a:endParaRPr lang="en-GB" dirty="0"/>
          </a:p>
        </p:txBody>
      </p:sp>
      <p:sp>
        <p:nvSpPr>
          <p:cNvPr id="3" name="Content Placeholder 2"/>
          <p:cNvSpPr>
            <a:spLocks noGrp="1"/>
          </p:cNvSpPr>
          <p:nvPr>
            <p:ph idx="1"/>
          </p:nvPr>
        </p:nvSpPr>
        <p:spPr/>
        <p:txBody>
          <a:bodyPr/>
          <a:lstStyle/>
          <a:p>
            <a:pPr eaLnBrk="1" hangingPunct="1">
              <a:lnSpc>
                <a:spcPct val="80000"/>
              </a:lnSpc>
              <a:buNone/>
              <a:defRPr/>
            </a:pPr>
            <a:r>
              <a:rPr lang="en-GB" sz="2600" dirty="0" smtClean="0">
                <a:latin typeface="Miller" charset="0"/>
              </a:rPr>
              <a:t>Women</a:t>
            </a:r>
            <a:r>
              <a:rPr lang="en-GB" altLang="en-US" sz="2600" dirty="0" smtClean="0">
                <a:latin typeface="Miller" charset="0"/>
              </a:rPr>
              <a:t>’</a:t>
            </a:r>
            <a:r>
              <a:rPr lang="en-GB" sz="2600" dirty="0" smtClean="0">
                <a:latin typeface="Miller" charset="0"/>
              </a:rPr>
              <a:t>s health and nutrition, equality </a:t>
            </a:r>
          </a:p>
          <a:p>
            <a:pPr marL="0" indent="0" eaLnBrk="1" hangingPunct="1">
              <a:lnSpc>
                <a:spcPct val="80000"/>
              </a:lnSpc>
              <a:buNone/>
              <a:defRPr/>
            </a:pPr>
            <a:r>
              <a:rPr lang="en-GB" sz="2600" dirty="0" smtClean="0">
                <a:latin typeface="Miller" charset="0"/>
              </a:rPr>
              <a:t>and empowerment are worthwhile ends in themselves. </a:t>
            </a:r>
          </a:p>
          <a:p>
            <a:pPr marL="0" indent="0" eaLnBrk="1" hangingPunct="1">
              <a:lnSpc>
                <a:spcPct val="80000"/>
              </a:lnSpc>
              <a:buNone/>
              <a:defRPr/>
            </a:pPr>
            <a:endParaRPr lang="en-GB" sz="2600" dirty="0" smtClean="0">
              <a:latin typeface="Miller" charset="0"/>
            </a:endParaRPr>
          </a:p>
          <a:p>
            <a:pPr marL="0" indent="0" eaLnBrk="1" hangingPunct="1">
              <a:lnSpc>
                <a:spcPct val="80000"/>
              </a:lnSpc>
              <a:buNone/>
              <a:defRPr/>
            </a:pPr>
            <a:r>
              <a:rPr lang="en-GB" sz="2600" dirty="0" smtClean="0">
                <a:latin typeface="Miller" charset="0"/>
              </a:rPr>
              <a:t>In addition they have many benefits, including:</a:t>
            </a:r>
          </a:p>
          <a:p>
            <a:pPr eaLnBrk="1" hangingPunct="1">
              <a:lnSpc>
                <a:spcPct val="80000"/>
              </a:lnSpc>
              <a:defRPr/>
            </a:pPr>
            <a:r>
              <a:rPr lang="en-GB" sz="2600" dirty="0" smtClean="0">
                <a:latin typeface="Miller" charset="0"/>
              </a:rPr>
              <a:t>Intergenerational benefits</a:t>
            </a:r>
          </a:p>
          <a:p>
            <a:pPr eaLnBrk="1" hangingPunct="1">
              <a:lnSpc>
                <a:spcPct val="80000"/>
              </a:lnSpc>
              <a:defRPr/>
            </a:pPr>
            <a:r>
              <a:rPr lang="en-GB" sz="2600" dirty="0" smtClean="0">
                <a:latin typeface="Miller" charset="0"/>
              </a:rPr>
              <a:t>Poverty reduction</a:t>
            </a:r>
          </a:p>
          <a:p>
            <a:pPr eaLnBrk="1" hangingPunct="1">
              <a:lnSpc>
                <a:spcPct val="80000"/>
              </a:lnSpc>
              <a:defRPr/>
            </a:pPr>
            <a:r>
              <a:rPr lang="en-GB" sz="2600" dirty="0" smtClean="0">
                <a:latin typeface="Miller" charset="0"/>
              </a:rPr>
              <a:t>Economic efficiency</a:t>
            </a:r>
          </a:p>
          <a:p>
            <a:pPr marL="0" indent="0" eaLnBrk="1" hangingPunct="1">
              <a:lnSpc>
                <a:spcPct val="80000"/>
              </a:lnSpc>
              <a:buNone/>
              <a:defRPr/>
            </a:pPr>
            <a:r>
              <a:rPr lang="en-GB" sz="2600" dirty="0" smtClean="0">
                <a:latin typeface="Miller" charset="0"/>
              </a:rPr>
              <a:t>In many settings, greater access to agricultural lands and economic rights are needed for women to exploit the synergy between agriculture and social protection.</a:t>
            </a:r>
          </a:p>
          <a:p>
            <a:pPr marL="0" indent="0" eaLnBrk="1" hangingPunct="1">
              <a:lnSpc>
                <a:spcPct val="80000"/>
              </a:lnSpc>
              <a:buNone/>
              <a:defRPr/>
            </a:pPr>
            <a:endParaRPr lang="en-GB" sz="1000" dirty="0" smtClean="0">
              <a:latin typeface="Miller" charset="0"/>
            </a:endParaRPr>
          </a:p>
          <a:p>
            <a:pPr marL="0" indent="0" eaLnBrk="1" hangingPunct="1">
              <a:lnSpc>
                <a:spcPct val="80000"/>
              </a:lnSpc>
              <a:buNone/>
              <a:defRPr/>
            </a:pPr>
            <a:r>
              <a:rPr lang="en-GB" sz="1000" dirty="0" smtClean="0">
                <a:latin typeface="Miller" charset="0"/>
              </a:rPr>
              <a:t>Source:</a:t>
            </a:r>
          </a:p>
          <a:p>
            <a:pPr marL="0" indent="0" eaLnBrk="1" hangingPunct="1">
              <a:lnSpc>
                <a:spcPct val="80000"/>
              </a:lnSpc>
              <a:buNone/>
              <a:defRPr/>
            </a:pPr>
            <a:r>
              <a:rPr lang="en-GB" sz="1000" dirty="0" smtClean="0">
                <a:latin typeface="Miller" charset="0"/>
                <a:hlinkClick r:id="rId2"/>
              </a:rPr>
              <a:t>http://elibrary.worldbank.org/content/book/9780821329</a:t>
            </a:r>
          </a:p>
          <a:p>
            <a:pPr marL="0" indent="0" eaLnBrk="1" hangingPunct="1">
              <a:lnSpc>
                <a:spcPct val="80000"/>
              </a:lnSpc>
              <a:buNone/>
              <a:defRPr/>
            </a:pPr>
            <a:r>
              <a:rPr lang="en-GB" sz="1000" dirty="0" smtClean="0">
                <a:latin typeface="Miller" charset="0"/>
                <a:hlinkClick r:id="rId2"/>
              </a:rPr>
              <a:t>17</a:t>
            </a:r>
            <a:r>
              <a:rPr lang="en-GB" sz="1000" dirty="0" smtClean="0">
                <a:latin typeface="Miller" charset="0"/>
              </a:rPr>
              <a:t> </a:t>
            </a:r>
          </a:p>
          <a:p>
            <a:pPr marL="0" indent="0" eaLnBrk="1" hangingPunct="1">
              <a:lnSpc>
                <a:spcPct val="80000"/>
              </a:lnSpc>
              <a:buNone/>
              <a:defRPr/>
            </a:pPr>
            <a:r>
              <a:rPr lang="en-GB" sz="1000" dirty="0" err="1" smtClean="0">
                <a:latin typeface="Miller" charset="0"/>
              </a:rPr>
              <a:t>Image:</a:t>
            </a:r>
            <a:r>
              <a:rPr lang="en-GB" sz="1000" dirty="0" err="1" smtClean="0">
                <a:latin typeface="Miller" charset="0"/>
                <a:hlinkClick r:id="rId3"/>
              </a:rPr>
              <a:t>http</a:t>
            </a:r>
            <a:r>
              <a:rPr lang="en-GB" sz="1000" dirty="0" smtClean="0">
                <a:latin typeface="Miller" charset="0"/>
                <a:hlinkClick r:id="rId3"/>
              </a:rPr>
              <a:t>://</a:t>
            </a:r>
            <a:r>
              <a:rPr lang="en-GB" sz="1000" dirty="0" err="1" smtClean="0">
                <a:latin typeface="Miller" charset="0"/>
                <a:hlinkClick r:id="rId3"/>
              </a:rPr>
              <a:t>stuartbramhall.aegauthorblogs.com</a:t>
            </a:r>
            <a:r>
              <a:rPr lang="en-GB" sz="1000" dirty="0" smtClean="0">
                <a:latin typeface="Miller" charset="0"/>
                <a:hlinkClick r:id="rId3"/>
              </a:rPr>
              <a:t>/2012/</a:t>
            </a:r>
          </a:p>
          <a:p>
            <a:pPr marL="0" indent="0" eaLnBrk="1" hangingPunct="1">
              <a:lnSpc>
                <a:spcPct val="80000"/>
              </a:lnSpc>
              <a:buNone/>
              <a:defRPr/>
            </a:pPr>
            <a:r>
              <a:rPr lang="en-GB" sz="1000" dirty="0" smtClean="0">
                <a:latin typeface="Miller" charset="0"/>
                <a:hlinkClick r:id="rId3"/>
              </a:rPr>
              <a:t>3/08/</a:t>
            </a:r>
            <a:r>
              <a:rPr lang="en-GB" sz="1000" dirty="0" err="1" smtClean="0">
                <a:latin typeface="Miller" charset="0"/>
                <a:hlinkClick r:id="rId3"/>
              </a:rPr>
              <a:t>thefemaleface</a:t>
            </a:r>
            <a:r>
              <a:rPr lang="en-GB" sz="1000" dirty="0" smtClean="0">
                <a:latin typeface="Miller" charset="0"/>
                <a:hlinkClick r:id="rId3"/>
              </a:rPr>
              <a:t>-of-poverty/</a:t>
            </a:r>
            <a:endParaRPr lang="en-GB" sz="1000" dirty="0" smtClean="0">
              <a:latin typeface="Miller" charset="0"/>
            </a:endParaRPr>
          </a:p>
          <a:p>
            <a:pPr marL="0" indent="0" eaLnBrk="1" hangingPunct="1">
              <a:lnSpc>
                <a:spcPct val="80000"/>
              </a:lnSpc>
              <a:buNone/>
              <a:defRPr/>
            </a:pPr>
            <a:endParaRPr lang="en-GB" dirty="0" smtClean="0">
              <a:latin typeface="Miller" charset="0"/>
            </a:endParaRPr>
          </a:p>
          <a:p>
            <a:pPr>
              <a:buNone/>
            </a:pPr>
            <a:endParaRPr lang="en-GB" dirty="0"/>
          </a:p>
        </p:txBody>
      </p:sp>
      <p:sp>
        <p:nvSpPr>
          <p:cNvPr id="4" name="Slide Number Placeholder 3"/>
          <p:cNvSpPr>
            <a:spLocks noGrp="1"/>
          </p:cNvSpPr>
          <p:nvPr>
            <p:ph type="sldNum" sz="quarter" idx="10"/>
          </p:nvPr>
        </p:nvSpPr>
        <p:spPr/>
        <p:txBody>
          <a:bodyPr/>
          <a:lstStyle/>
          <a:p>
            <a:pPr>
              <a:defRPr/>
            </a:pPr>
            <a:r>
              <a:rPr lang="en-GB" smtClean="0"/>
              <a:t>contents</a:t>
            </a:r>
            <a:endParaRPr lang="en-GB"/>
          </a:p>
        </p:txBody>
      </p:sp>
      <p:pic>
        <p:nvPicPr>
          <p:cNvPr id="5" name="Picture 4" descr="Happy International Women's Day"/>
          <p:cNvPicPr>
            <a:picLocks noChangeAspect="1" noChangeArrowheads="1"/>
          </p:cNvPicPr>
          <p:nvPr/>
        </p:nvPicPr>
        <p:blipFill>
          <a:blip r:embed="rId4" cstate="print"/>
          <a:srcRect/>
          <a:stretch>
            <a:fillRect/>
          </a:stretch>
        </p:blipFill>
        <p:spPr bwMode="auto">
          <a:xfrm>
            <a:off x="7236296" y="188640"/>
            <a:ext cx="1701800" cy="1708150"/>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Women’s </a:t>
            </a:r>
            <a:br>
              <a:rPr lang="en-GB" dirty="0" smtClean="0"/>
            </a:br>
            <a:r>
              <a:rPr lang="en-GB" dirty="0" smtClean="0"/>
              <a:t>empowerment (2) </a:t>
            </a:r>
            <a:br>
              <a:rPr lang="en-GB" dirty="0" smtClean="0"/>
            </a:br>
            <a:endParaRPr lang="en-GB" dirty="0"/>
          </a:p>
        </p:txBody>
      </p:sp>
      <p:sp>
        <p:nvSpPr>
          <p:cNvPr id="6" name="Content Placeholder 5"/>
          <p:cNvSpPr>
            <a:spLocks noGrp="1"/>
          </p:cNvSpPr>
          <p:nvPr>
            <p:ph idx="1"/>
          </p:nvPr>
        </p:nvSpPr>
        <p:spPr/>
        <p:txBody>
          <a:bodyPr/>
          <a:lstStyle/>
          <a:p>
            <a:pPr marL="0" indent="0">
              <a:buNone/>
            </a:pPr>
            <a:r>
              <a:rPr lang="en-GB" altLang="en-US" sz="1700" dirty="0" smtClean="0"/>
              <a:t>“</a:t>
            </a:r>
            <a:r>
              <a:rPr lang="en-GB" sz="1700" dirty="0" smtClean="0"/>
              <a:t>Gender-based inequalities at every point in the value-chain have traditionally impeded the realization of food and nutritional security.....In most developing countries women play a key role in the cultivation of food and cash crops as well as the nutritional care of their children and are therefore critical to food and nutritional security. Investment in women can lead to tremendous dividends.</a:t>
            </a:r>
            <a:r>
              <a:rPr lang="en-GB" altLang="en-US" sz="1700" dirty="0" smtClean="0"/>
              <a:t>”</a:t>
            </a:r>
            <a:r>
              <a:rPr lang="en-GB" sz="1700" dirty="0" smtClean="0"/>
              <a:t> </a:t>
            </a:r>
          </a:p>
          <a:p>
            <a:pPr marL="0" indent="0">
              <a:buNone/>
            </a:pPr>
            <a:endParaRPr lang="en-GB" sz="1700" dirty="0" smtClean="0"/>
          </a:p>
          <a:p>
            <a:pPr marL="0" indent="0">
              <a:buNone/>
            </a:pPr>
            <a:r>
              <a:rPr lang="en-GB" sz="1700" dirty="0" smtClean="0"/>
              <a:t>According to the Lancet, evidence supports that women and men allocate food differently. There are:</a:t>
            </a:r>
          </a:p>
          <a:p>
            <a:r>
              <a:rPr lang="en-GB" sz="1700" dirty="0" smtClean="0"/>
              <a:t>Positive associations between women’s empowerment and improved maternal and child nutrition.</a:t>
            </a:r>
          </a:p>
          <a:p>
            <a:r>
              <a:rPr lang="en-GB" sz="1700" dirty="0" smtClean="0"/>
              <a:t>Negative associations between disempowerment such as domestic violence and child nutrition outcomes</a:t>
            </a:r>
          </a:p>
          <a:p>
            <a:r>
              <a:rPr lang="en-GB" sz="1700" dirty="0" smtClean="0"/>
              <a:t>Positive impacts on women’s empowerment of agricultural programmes and cash transfers</a:t>
            </a:r>
          </a:p>
          <a:p>
            <a:endParaRPr lang="en-GB" sz="2000" dirty="0" smtClean="0"/>
          </a:p>
          <a:p>
            <a:pPr marL="0" indent="0" eaLnBrk="1" hangingPunct="1">
              <a:spcBef>
                <a:spcPct val="0"/>
              </a:spcBef>
              <a:buNone/>
              <a:defRPr/>
            </a:pPr>
            <a:r>
              <a:rPr lang="en-GB" sz="1100" dirty="0" smtClean="0"/>
              <a:t>Source: </a:t>
            </a:r>
            <a:r>
              <a:rPr lang="en-GB" sz="1100" dirty="0" smtClean="0">
                <a:hlinkClick r:id="rId2"/>
              </a:rPr>
              <a:t>http://www.interaction.org/sites/default/files/5649/G8%20Background%20policy%20brief%20FINAL%20FS-AG-N%203-19-12%20(updated).pdf</a:t>
            </a:r>
            <a:r>
              <a:rPr lang="en-GB" sz="1100" dirty="0" smtClean="0"/>
              <a:t>; </a:t>
            </a:r>
            <a:r>
              <a:rPr lang="en-GB" sz="1000" dirty="0" smtClean="0"/>
              <a:t>The lancet “Nutrition-sensitive Interventions and Programmes: How Can They Help Accelerate Progress in Improving  Maternal and Child Nutrition?” http://download.thelancet.com/flatcontentassets/pdfs/nutrition_4.pdf</a:t>
            </a:r>
            <a:endParaRPr lang="en-GB" sz="1000" dirty="0"/>
          </a:p>
        </p:txBody>
      </p:sp>
      <p:pic>
        <p:nvPicPr>
          <p:cNvPr id="8" name="Picture 7"/>
          <p:cNvPicPr>
            <a:picLocks noChangeAspect="1" noChangeArrowheads="1"/>
          </p:cNvPicPr>
          <p:nvPr/>
        </p:nvPicPr>
        <p:blipFill>
          <a:blip r:embed="rId3" cstate="print"/>
          <a:srcRect/>
          <a:stretch>
            <a:fillRect/>
          </a:stretch>
        </p:blipFill>
        <p:spPr bwMode="auto">
          <a:xfrm>
            <a:off x="179512" y="1628800"/>
            <a:ext cx="360040" cy="340038"/>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Women’s inequality</a:t>
            </a:r>
            <a:br>
              <a:rPr lang="en-GB" dirty="0" smtClean="0">
                <a:ea typeface="+mj-ea"/>
              </a:rPr>
            </a:br>
            <a:r>
              <a:rPr lang="en-GB" dirty="0" smtClean="0">
                <a:ea typeface="+mj-ea"/>
              </a:rPr>
              <a:t>drives the cycle</a:t>
            </a:r>
            <a:endParaRPr lang="en-GB" dirty="0">
              <a:ea typeface="+mj-ea"/>
            </a:endParaRPr>
          </a:p>
        </p:txBody>
      </p:sp>
      <p:sp>
        <p:nvSpPr>
          <p:cNvPr id="7" name="Content Placeholder 6"/>
          <p:cNvSpPr>
            <a:spLocks noGrp="1"/>
          </p:cNvSpPr>
          <p:nvPr>
            <p:ph sz="half" idx="2"/>
          </p:nvPr>
        </p:nvSpPr>
        <p:spPr>
          <a:xfrm>
            <a:off x="467544" y="1484313"/>
            <a:ext cx="8352928" cy="4897015"/>
          </a:xfrm>
        </p:spPr>
        <p:txBody>
          <a:bodyPr>
            <a:normAutofit lnSpcReduction="10000"/>
          </a:bodyPr>
          <a:lstStyle/>
          <a:p>
            <a:pPr eaLnBrk="1" hangingPunct="1">
              <a:lnSpc>
                <a:spcPct val="80000"/>
              </a:lnSpc>
              <a:defRPr/>
            </a:pPr>
            <a:r>
              <a:rPr lang="en-GB" sz="1800" b="1" dirty="0" smtClean="0">
                <a:solidFill>
                  <a:srgbClr val="7030A0"/>
                </a:solidFill>
                <a:latin typeface="Miller" charset="0"/>
              </a:rPr>
              <a:t>Gender</a:t>
            </a:r>
            <a:r>
              <a:rPr lang="en-GB" sz="1800" dirty="0" smtClean="0">
                <a:latin typeface="Miller" charset="0"/>
              </a:rPr>
              <a:t> </a:t>
            </a:r>
            <a:r>
              <a:rPr lang="en-GB" altLang="en-US" sz="1800" dirty="0" smtClean="0">
                <a:latin typeface="Miller" charset="0"/>
              </a:rPr>
              <a:t>“</a:t>
            </a:r>
            <a:r>
              <a:rPr lang="en-GB" sz="1800" dirty="0" smtClean="0">
                <a:latin typeface="Miller" charset="0"/>
              </a:rPr>
              <a:t>refers to the </a:t>
            </a:r>
            <a:r>
              <a:rPr lang="en-GB" sz="1800" b="1" dirty="0" smtClean="0">
                <a:latin typeface="Miller" charset="0"/>
              </a:rPr>
              <a:t>socially constructed roles behaviour, activities and attributes</a:t>
            </a:r>
            <a:r>
              <a:rPr lang="en-GB" sz="1800" dirty="0" smtClean="0">
                <a:latin typeface="Miller" charset="0"/>
              </a:rPr>
              <a:t> that a particular society considers appropriate for men and women.</a:t>
            </a:r>
            <a:r>
              <a:rPr lang="en-GB" altLang="en-US" sz="1800" dirty="0" smtClean="0">
                <a:latin typeface="Miller" charset="0"/>
              </a:rPr>
              <a:t>”</a:t>
            </a:r>
            <a:r>
              <a:rPr lang="en-GB" sz="1800" dirty="0" smtClean="0">
                <a:latin typeface="Miller" charset="0"/>
              </a:rPr>
              <a:t> Not inherently given by biology, these vary across cultures. </a:t>
            </a:r>
          </a:p>
          <a:p>
            <a:pPr eaLnBrk="1" hangingPunct="1">
              <a:lnSpc>
                <a:spcPct val="80000"/>
              </a:lnSpc>
              <a:buFont typeface="Arial" pitchFamily="34" charset="0"/>
              <a:buNone/>
              <a:defRPr/>
            </a:pPr>
            <a:endParaRPr lang="en-GB" sz="1800" dirty="0" smtClean="0">
              <a:latin typeface="Miller" charset="0"/>
            </a:endParaRPr>
          </a:p>
          <a:p>
            <a:pPr eaLnBrk="1" hangingPunct="1">
              <a:lnSpc>
                <a:spcPct val="80000"/>
              </a:lnSpc>
              <a:defRPr/>
            </a:pPr>
            <a:r>
              <a:rPr lang="en-GB" altLang="en-US" sz="1800" dirty="0" smtClean="0">
                <a:latin typeface="Miller" charset="0"/>
              </a:rPr>
              <a:t>“</a:t>
            </a:r>
            <a:r>
              <a:rPr lang="en-GB" sz="1800" dirty="0" smtClean="0">
                <a:latin typeface="Miller" charset="0"/>
              </a:rPr>
              <a:t>The distinct roles and behaviour may give rise to </a:t>
            </a:r>
            <a:r>
              <a:rPr lang="en-GB" sz="1800" b="1" dirty="0" smtClean="0">
                <a:solidFill>
                  <a:srgbClr val="7030A0"/>
                </a:solidFill>
                <a:latin typeface="Miller" charset="0"/>
              </a:rPr>
              <a:t>gender inequalities</a:t>
            </a:r>
            <a:r>
              <a:rPr lang="en-GB" sz="1800" dirty="0" smtClean="0">
                <a:latin typeface="Miller" charset="0"/>
              </a:rPr>
              <a:t>, i.e. </a:t>
            </a:r>
            <a:r>
              <a:rPr lang="en-GB" sz="1800" b="1" dirty="0" smtClean="0">
                <a:latin typeface="Miller" charset="0"/>
              </a:rPr>
              <a:t>differences between men and women that systematically favour one group</a:t>
            </a:r>
            <a:r>
              <a:rPr lang="en-GB" sz="1800" dirty="0" smtClean="0">
                <a:latin typeface="Miller" charset="0"/>
              </a:rPr>
              <a:t>. In turn, such inequalities can lead to inequities between men and women in both health status and access to health care.</a:t>
            </a:r>
            <a:r>
              <a:rPr lang="en-GB" altLang="en-US" sz="1800" dirty="0" smtClean="0">
                <a:latin typeface="Miller" charset="0"/>
              </a:rPr>
              <a:t>”</a:t>
            </a:r>
            <a:r>
              <a:rPr lang="en-GB" sz="1800" dirty="0" smtClean="0">
                <a:latin typeface="Miller" charset="0"/>
              </a:rPr>
              <a:t> (http://www.who.int/topics/gender/en/)</a:t>
            </a:r>
          </a:p>
          <a:p>
            <a:pPr eaLnBrk="1" hangingPunct="1">
              <a:lnSpc>
                <a:spcPct val="80000"/>
              </a:lnSpc>
              <a:buFont typeface="Arial" pitchFamily="34" charset="0"/>
              <a:buNone/>
              <a:defRPr/>
            </a:pPr>
            <a:endParaRPr lang="en-GB" sz="1800" dirty="0" smtClean="0">
              <a:latin typeface="Miller" charset="0"/>
            </a:endParaRPr>
          </a:p>
          <a:p>
            <a:pPr eaLnBrk="1" hangingPunct="1">
              <a:lnSpc>
                <a:spcPct val="80000"/>
              </a:lnSpc>
              <a:defRPr/>
            </a:pPr>
            <a:r>
              <a:rPr lang="en-GB" sz="1800" b="1" dirty="0" smtClean="0">
                <a:solidFill>
                  <a:srgbClr val="7030A0"/>
                </a:solidFill>
                <a:latin typeface="Miller" charset="0"/>
              </a:rPr>
              <a:t>Gender equality </a:t>
            </a:r>
            <a:r>
              <a:rPr lang="en-GB" altLang="en-US" sz="1800" dirty="0" smtClean="0">
                <a:latin typeface="Miller" charset="0"/>
              </a:rPr>
              <a:t>“</a:t>
            </a:r>
            <a:r>
              <a:rPr lang="en-GB" sz="1800" dirty="0" smtClean="0">
                <a:latin typeface="Miller" charset="0"/>
              </a:rPr>
              <a:t>implies a society in which women and men enjoy the </a:t>
            </a:r>
            <a:r>
              <a:rPr lang="en-GB" sz="1800" b="1" dirty="0" smtClean="0">
                <a:latin typeface="Miller" charset="0"/>
              </a:rPr>
              <a:t>same opportunities, outcomes, rights and obligations</a:t>
            </a:r>
            <a:r>
              <a:rPr lang="en-GB" sz="1800" dirty="0" smtClean="0">
                <a:latin typeface="Miller" charset="0"/>
              </a:rPr>
              <a:t> in all spheres of life.</a:t>
            </a:r>
            <a:r>
              <a:rPr lang="en-GB" altLang="en-US" sz="1800" dirty="0" smtClean="0">
                <a:latin typeface="Miller" charset="0"/>
              </a:rPr>
              <a:t>”</a:t>
            </a:r>
            <a:r>
              <a:rPr lang="en-GB" sz="1800" dirty="0" smtClean="0">
                <a:latin typeface="Miller" charset="0"/>
              </a:rPr>
              <a:t> (http://www.unfpa.org/gender/empowerment.htm) </a:t>
            </a:r>
          </a:p>
          <a:p>
            <a:pPr eaLnBrk="1" hangingPunct="1">
              <a:lnSpc>
                <a:spcPct val="80000"/>
              </a:lnSpc>
              <a:defRPr/>
            </a:pPr>
            <a:endParaRPr lang="en-GB" sz="1800" dirty="0" smtClean="0">
              <a:latin typeface="Miller" charset="0"/>
            </a:endParaRPr>
          </a:p>
          <a:p>
            <a:pPr eaLnBrk="1" hangingPunct="1">
              <a:lnSpc>
                <a:spcPct val="80000"/>
              </a:lnSpc>
              <a:defRPr/>
            </a:pPr>
            <a:r>
              <a:rPr lang="en-GB" sz="1800" b="1" dirty="0" smtClean="0">
                <a:solidFill>
                  <a:srgbClr val="7030A0"/>
                </a:solidFill>
                <a:latin typeface="Miller" charset="0"/>
              </a:rPr>
              <a:t>Gender equity </a:t>
            </a:r>
            <a:r>
              <a:rPr lang="en-GB" sz="1800" dirty="0" smtClean="0">
                <a:latin typeface="Miller" charset="0"/>
              </a:rPr>
              <a:t>Process of being fair to men and women alike that leads to equality.</a:t>
            </a:r>
            <a:endParaRPr lang="en-GB" sz="1800" b="1" dirty="0" smtClean="0">
              <a:solidFill>
                <a:srgbClr val="7030A0"/>
              </a:solidFill>
              <a:latin typeface="Miller" charset="0"/>
            </a:endParaRPr>
          </a:p>
          <a:p>
            <a:pPr eaLnBrk="1" hangingPunct="1">
              <a:lnSpc>
                <a:spcPct val="80000"/>
              </a:lnSpc>
              <a:buFont typeface="Arial" pitchFamily="34" charset="0"/>
              <a:buNone/>
              <a:defRPr/>
            </a:pPr>
            <a:endParaRPr lang="en-GB" sz="1800" dirty="0" smtClean="0">
              <a:latin typeface="Miller" charset="0"/>
            </a:endParaRPr>
          </a:p>
          <a:p>
            <a:pPr eaLnBrk="1" hangingPunct="1">
              <a:lnSpc>
                <a:spcPct val="80000"/>
              </a:lnSpc>
              <a:defRPr/>
            </a:pPr>
            <a:r>
              <a:rPr lang="en-GB" sz="1800" b="1" dirty="0" smtClean="0">
                <a:solidFill>
                  <a:srgbClr val="7030A0"/>
                </a:solidFill>
                <a:latin typeface="Miller" charset="0"/>
              </a:rPr>
              <a:t>Gender empowerment</a:t>
            </a:r>
            <a:r>
              <a:rPr lang="en-GB" sz="1800" dirty="0" smtClean="0">
                <a:latin typeface="Miller" charset="0"/>
              </a:rPr>
              <a:t>: </a:t>
            </a:r>
            <a:r>
              <a:rPr lang="en-GB" altLang="en-US" sz="1800" dirty="0" smtClean="0">
                <a:latin typeface="Miller" charset="0"/>
              </a:rPr>
              <a:t>“</a:t>
            </a:r>
            <a:r>
              <a:rPr lang="en-GB" sz="1800" dirty="0" smtClean="0">
                <a:latin typeface="Miller" charset="0"/>
              </a:rPr>
              <a:t>A critical aspect of promoting gender equality is the empowerment of women, with a focus on identifying and </a:t>
            </a:r>
            <a:r>
              <a:rPr lang="en-GB" sz="1800" b="1" dirty="0" smtClean="0">
                <a:latin typeface="Miller" charset="0"/>
              </a:rPr>
              <a:t>redressing power imbalances </a:t>
            </a:r>
            <a:r>
              <a:rPr lang="en-GB" sz="1800" dirty="0" smtClean="0">
                <a:latin typeface="Miller" charset="0"/>
              </a:rPr>
              <a:t>and giving women </a:t>
            </a:r>
            <a:r>
              <a:rPr lang="en-GB" sz="1800" b="1" dirty="0" smtClean="0">
                <a:latin typeface="Miller" charset="0"/>
              </a:rPr>
              <a:t>more autonomy </a:t>
            </a:r>
            <a:r>
              <a:rPr lang="en-GB" sz="1800" dirty="0" smtClean="0">
                <a:latin typeface="Miller" charset="0"/>
              </a:rPr>
              <a:t>to manage their own lives. Women's empowerment is vital to sustainable development and the realization of </a:t>
            </a:r>
            <a:r>
              <a:rPr lang="en-GB" sz="1800" b="1" dirty="0" smtClean="0">
                <a:latin typeface="Miller" charset="0"/>
              </a:rPr>
              <a:t>human rights for all</a:t>
            </a:r>
            <a:r>
              <a:rPr lang="en-GB" sz="1800" dirty="0" smtClean="0">
                <a:latin typeface="Miller" charset="0"/>
              </a:rPr>
              <a:t>.</a:t>
            </a:r>
            <a:r>
              <a:rPr lang="en-GB" altLang="en-US" sz="1800" dirty="0" smtClean="0">
                <a:latin typeface="Miller" charset="0"/>
              </a:rPr>
              <a:t>”</a:t>
            </a:r>
            <a:endParaRPr lang="en-GB" sz="1800" dirty="0" smtClean="0">
              <a:latin typeface="Miller" charset="0"/>
            </a:endParaRPr>
          </a:p>
          <a:p>
            <a:pPr eaLnBrk="1" hangingPunct="1">
              <a:lnSpc>
                <a:spcPct val="80000"/>
              </a:lnSpc>
              <a:defRPr/>
            </a:pPr>
            <a:endParaRPr lang="en-GB" sz="900" dirty="0" smtClean="0">
              <a:latin typeface="Miller"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Women’s inequality</a:t>
            </a:r>
            <a:br>
              <a:rPr lang="en-GB" dirty="0" smtClean="0">
                <a:ea typeface="+mj-ea"/>
              </a:rPr>
            </a:br>
            <a:r>
              <a:rPr lang="en-GB" dirty="0" smtClean="0">
                <a:ea typeface="+mj-ea"/>
              </a:rPr>
              <a:t>and food and nutritional security</a:t>
            </a:r>
            <a:endParaRPr lang="en-GB" dirty="0">
              <a:ea typeface="+mj-ea"/>
            </a:endParaRPr>
          </a:p>
        </p:txBody>
      </p:sp>
      <p:sp>
        <p:nvSpPr>
          <p:cNvPr id="8" name="Content Placeholder 7"/>
          <p:cNvSpPr>
            <a:spLocks noGrp="1"/>
          </p:cNvSpPr>
          <p:nvPr>
            <p:ph sz="half" idx="1"/>
          </p:nvPr>
        </p:nvSpPr>
        <p:spPr>
          <a:xfrm>
            <a:off x="539552" y="1557338"/>
            <a:ext cx="3822898" cy="4525962"/>
          </a:xfrm>
        </p:spPr>
        <p:txBody>
          <a:bodyPr/>
          <a:lstStyle/>
          <a:p>
            <a:pPr eaLnBrk="1" hangingPunct="1">
              <a:spcBef>
                <a:spcPct val="0"/>
              </a:spcBef>
              <a:defRPr/>
            </a:pPr>
            <a:endParaRPr lang="en-GB" dirty="0" smtClean="0"/>
          </a:p>
          <a:p>
            <a:pPr eaLnBrk="1" hangingPunct="1">
              <a:buFont typeface="Arial" pitchFamily="34" charset="0"/>
              <a:buNone/>
              <a:defRPr/>
            </a:pPr>
            <a:endParaRPr lang="en-GB" dirty="0"/>
          </a:p>
        </p:txBody>
      </p:sp>
      <p:pic>
        <p:nvPicPr>
          <p:cNvPr id="89093" name="Picture 2"/>
          <p:cNvPicPr>
            <a:picLocks noChangeAspect="1" noChangeArrowheads="1"/>
          </p:cNvPicPr>
          <p:nvPr/>
        </p:nvPicPr>
        <p:blipFill>
          <a:blip r:embed="rId3" cstate="print"/>
          <a:srcRect t="7031"/>
          <a:stretch>
            <a:fillRect/>
          </a:stretch>
        </p:blipFill>
        <p:spPr bwMode="auto">
          <a:xfrm>
            <a:off x="971600" y="1556792"/>
            <a:ext cx="7020272" cy="4344455"/>
          </a:xfrm>
          <a:prstGeom prst="rect">
            <a:avLst/>
          </a:prstGeom>
          <a:noFill/>
          <a:ln w="9525">
            <a:noFill/>
            <a:miter lim="800000"/>
            <a:headEnd/>
            <a:tailEnd/>
          </a:ln>
        </p:spPr>
      </p:pic>
      <p:sp>
        <p:nvSpPr>
          <p:cNvPr id="89094" name="TextBox 5"/>
          <p:cNvSpPr txBox="1">
            <a:spLocks noChangeArrowheads="1"/>
          </p:cNvSpPr>
          <p:nvPr/>
        </p:nvSpPr>
        <p:spPr bwMode="auto">
          <a:xfrm>
            <a:off x="323528" y="6021288"/>
            <a:ext cx="7992888" cy="400110"/>
          </a:xfrm>
          <a:prstGeom prst="rect">
            <a:avLst/>
          </a:prstGeom>
          <a:noFill/>
          <a:ln w="9525">
            <a:noFill/>
            <a:miter lim="800000"/>
            <a:headEnd/>
            <a:tailEnd/>
          </a:ln>
        </p:spPr>
        <p:txBody>
          <a:bodyPr wrap="square">
            <a:spAutoFit/>
          </a:bodyPr>
          <a:lstStyle/>
          <a:p>
            <a:r>
              <a:rPr lang="en-GB" sz="1000" dirty="0">
                <a:latin typeface="Miller"/>
              </a:rPr>
              <a:t>Image gender cycle: </a:t>
            </a:r>
            <a:r>
              <a:rPr lang="en-GB" sz="1000" dirty="0">
                <a:latin typeface="Miller"/>
                <a:hlinkClick r:id="rId4"/>
              </a:rPr>
              <a:t>http://www.srfood.org/images/stories/pdf/officialreports/20130304_gender_en.pdf</a:t>
            </a:r>
            <a:r>
              <a:rPr lang="en-GB" sz="1000" dirty="0">
                <a:latin typeface="Miller"/>
              </a:rPr>
              <a:t>;</a:t>
            </a:r>
          </a:p>
          <a:p>
            <a:r>
              <a:rPr lang="en-GB" sz="1000" dirty="0">
                <a:latin typeface="Miller"/>
              </a:rPr>
              <a:t> </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p:cNvSpPr>
          <p:nvPr>
            <p:ph type="title"/>
          </p:nvPr>
        </p:nvSpPr>
        <p:spPr/>
        <p:txBody>
          <a:bodyPr/>
          <a:lstStyle/>
          <a:p>
            <a:pPr eaLnBrk="1" hangingPunct="1"/>
            <a:r>
              <a:rPr lang="en-GB" smtClean="0"/>
              <a:t>Feast or Famine</a:t>
            </a:r>
          </a:p>
        </p:txBody>
      </p:sp>
      <p:sp>
        <p:nvSpPr>
          <p:cNvPr id="102403" name="Content Placeholder 2"/>
          <p:cNvSpPr>
            <a:spLocks noGrp="1"/>
          </p:cNvSpPr>
          <p:nvPr>
            <p:ph idx="1"/>
          </p:nvPr>
        </p:nvSpPr>
        <p:spPr/>
        <p:txBody>
          <a:bodyPr/>
          <a:lstStyle/>
          <a:p>
            <a:pPr eaLnBrk="1" hangingPunct="1">
              <a:lnSpc>
                <a:spcPct val="90000"/>
              </a:lnSpc>
              <a:buFont typeface="Arial" pitchFamily="34" charset="0"/>
              <a:buNone/>
            </a:pPr>
            <a:r>
              <a:rPr lang="en-GB" sz="2600" b="1" i="1" dirty="0" smtClean="0">
                <a:solidFill>
                  <a:srgbClr val="0070C0"/>
                </a:solidFill>
              </a:rPr>
              <a:t>Action for students: </a:t>
            </a:r>
          </a:p>
          <a:p>
            <a:pPr eaLnBrk="1" hangingPunct="1">
              <a:lnSpc>
                <a:spcPct val="90000"/>
              </a:lnSpc>
              <a:buFont typeface="Arial" pitchFamily="34" charset="0"/>
              <a:buNone/>
            </a:pPr>
            <a:r>
              <a:rPr lang="en-GB" sz="2600" dirty="0" smtClean="0"/>
              <a:t>1.	Watch the interactive slideshow on nutrition emergencies and classification: </a:t>
            </a:r>
            <a:r>
              <a:rPr lang="en-GB" sz="1800" dirty="0" smtClean="0">
                <a:hlinkClick r:id="rId2"/>
              </a:rPr>
              <a:t>http://www.unicef.org/nutrition/training/2.2/17.html</a:t>
            </a:r>
            <a:endParaRPr lang="en-GB" sz="1800" dirty="0" smtClean="0"/>
          </a:p>
          <a:p>
            <a:pPr eaLnBrk="1" hangingPunct="1">
              <a:lnSpc>
                <a:spcPct val="90000"/>
              </a:lnSpc>
              <a:buFont typeface="Arial" pitchFamily="34" charset="0"/>
              <a:buNone/>
            </a:pPr>
            <a:r>
              <a:rPr lang="en-GB" sz="2600" dirty="0" smtClean="0">
                <a:latin typeface="Miller text roman"/>
              </a:rPr>
              <a:t>2.	Discuss in pairs: what is the difference between</a:t>
            </a:r>
          </a:p>
          <a:p>
            <a:pPr eaLnBrk="1" hangingPunct="1">
              <a:lnSpc>
                <a:spcPct val="90000"/>
              </a:lnSpc>
              <a:buFont typeface="Arial" pitchFamily="34" charset="0"/>
              <a:buNone/>
            </a:pPr>
            <a:r>
              <a:rPr lang="en-GB" sz="2600" dirty="0" smtClean="0">
                <a:latin typeface="Miller text roman"/>
              </a:rPr>
              <a:t>	hunger, malnutrition, starvation and famine. Make sure you have a clear definition of each of these words recorded in your folder.  </a:t>
            </a:r>
          </a:p>
          <a:p>
            <a:pPr eaLnBrk="1" hangingPunct="1">
              <a:lnSpc>
                <a:spcPct val="90000"/>
              </a:lnSpc>
              <a:buFont typeface="Arial" pitchFamily="34" charset="0"/>
              <a:buNone/>
            </a:pPr>
            <a:r>
              <a:rPr lang="en-GB" sz="2600" dirty="0" smtClean="0">
                <a:latin typeface="Miller text roman"/>
              </a:rPr>
              <a:t>3.	Explain why there is malnutrition in LEDCs. </a:t>
            </a:r>
          </a:p>
          <a:p>
            <a:pPr eaLnBrk="1" hangingPunct="1">
              <a:lnSpc>
                <a:spcPct val="90000"/>
              </a:lnSpc>
              <a:buFont typeface="Arial" pitchFamily="34" charset="0"/>
              <a:buNone/>
            </a:pPr>
            <a:r>
              <a:rPr lang="en-GB" sz="2600" dirty="0" smtClean="0"/>
              <a:t>4.	What do you believe the phrase </a:t>
            </a:r>
            <a:r>
              <a:rPr lang="en-GB" altLang="en-US" sz="2600" dirty="0" smtClean="0"/>
              <a:t>‘</a:t>
            </a:r>
            <a:r>
              <a:rPr lang="en-GB" sz="2600" dirty="0" smtClean="0"/>
              <a:t>Feast or Famine</a:t>
            </a:r>
            <a:r>
              <a:rPr lang="en-GB" altLang="en-US" sz="2600" dirty="0" smtClean="0"/>
              <a:t>’ means?</a:t>
            </a:r>
            <a:r>
              <a:rPr lang="en-GB" sz="2600" dirty="0" smtClean="0"/>
              <a:t>  </a:t>
            </a:r>
          </a:p>
          <a:p>
            <a:pPr eaLnBrk="1" hangingPunct="1">
              <a:lnSpc>
                <a:spcPct val="90000"/>
              </a:lnSpc>
              <a:buFont typeface="Arial" pitchFamily="34" charset="0"/>
              <a:buNone/>
            </a:pPr>
            <a:r>
              <a:rPr lang="en-GB" sz="2600" dirty="0" smtClean="0"/>
              <a:t>	</a:t>
            </a:r>
          </a:p>
          <a:p>
            <a:pPr eaLnBrk="1" hangingPunct="1">
              <a:lnSpc>
                <a:spcPct val="90000"/>
              </a:lnSpc>
              <a:buFont typeface="Arial" pitchFamily="34" charset="0"/>
              <a:buNone/>
            </a:pPr>
            <a:endParaRPr lang="en-GB" sz="2600" dirty="0" smtClean="0"/>
          </a:p>
          <a:p>
            <a:pPr eaLnBrk="1" hangingPunct="1">
              <a:lnSpc>
                <a:spcPct val="90000"/>
              </a:lnSpc>
              <a:buFont typeface="Arial" pitchFamily="34" charset="0"/>
              <a:buNone/>
            </a:pPr>
            <a:endParaRPr lang="en-GB" sz="2600"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eaLnBrk="1" hangingPunct="1">
              <a:defRPr/>
            </a:pPr>
            <a:r>
              <a:rPr lang="en-GB" sz="3200" dirty="0" smtClean="0">
                <a:solidFill>
                  <a:srgbClr val="FF0000"/>
                </a:solidFill>
              </a:rPr>
              <a:t>Malnutrition in </a:t>
            </a:r>
            <a:br>
              <a:rPr lang="en-GB" sz="3200" dirty="0" smtClean="0">
                <a:solidFill>
                  <a:srgbClr val="FF0000"/>
                </a:solidFill>
              </a:rPr>
            </a:br>
            <a:r>
              <a:rPr lang="en-GB" sz="3200" dirty="0" smtClean="0">
                <a:solidFill>
                  <a:srgbClr val="FF0000"/>
                </a:solidFill>
              </a:rPr>
              <a:t>Bangladesh And India</a:t>
            </a:r>
            <a:endParaRPr lang="en-GB" sz="3200" dirty="0">
              <a:solidFill>
                <a:srgbClr val="FF000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5"/>
          <p:cNvSpPr>
            <a:spLocks noGrp="1"/>
          </p:cNvSpPr>
          <p:nvPr>
            <p:ph type="title"/>
          </p:nvPr>
        </p:nvSpPr>
        <p:spPr/>
        <p:txBody>
          <a:bodyPr/>
          <a:lstStyle/>
          <a:p>
            <a:pPr eaLnBrk="1" hangingPunct="1"/>
            <a:r>
              <a:rPr lang="en-GB" sz="3200" smtClean="0"/>
              <a:t>Bangladesh and India</a:t>
            </a:r>
          </a:p>
        </p:txBody>
      </p:sp>
      <p:sp>
        <p:nvSpPr>
          <p:cNvPr id="88068" name="TextBox 7"/>
          <p:cNvSpPr txBox="1">
            <a:spLocks noChangeArrowheads="1"/>
          </p:cNvSpPr>
          <p:nvPr/>
        </p:nvSpPr>
        <p:spPr bwMode="auto">
          <a:xfrm>
            <a:off x="395288" y="1628775"/>
            <a:ext cx="3457575" cy="4170372"/>
          </a:xfrm>
          <a:prstGeom prst="rect">
            <a:avLst/>
          </a:prstGeom>
          <a:noFill/>
          <a:ln w="9525">
            <a:noFill/>
            <a:miter lim="800000"/>
            <a:headEnd/>
            <a:tailEnd/>
          </a:ln>
        </p:spPr>
        <p:txBody>
          <a:bodyPr>
            <a:spAutoFit/>
          </a:bodyPr>
          <a:lstStyle/>
          <a:p>
            <a:pPr>
              <a:defRPr/>
            </a:pPr>
            <a:r>
              <a:rPr lang="en-GB" sz="1700" b="1" i="1" dirty="0">
                <a:solidFill>
                  <a:srgbClr val="0070C0"/>
                </a:solidFill>
                <a:latin typeface="Miller" charset="0"/>
              </a:rPr>
              <a:t>Action for students</a:t>
            </a:r>
            <a:r>
              <a:rPr lang="en-GB" sz="1700" dirty="0">
                <a:solidFill>
                  <a:srgbClr val="0070C0"/>
                </a:solidFill>
                <a:latin typeface="Miller" charset="0"/>
              </a:rPr>
              <a:t>: </a:t>
            </a:r>
          </a:p>
          <a:p>
            <a:pPr marL="342900" indent="-342900">
              <a:buFont typeface="+mj-lt"/>
              <a:buAutoNum type="arabicPeriod"/>
              <a:defRPr/>
            </a:pPr>
            <a:r>
              <a:rPr lang="en-GB" sz="1700" dirty="0">
                <a:latin typeface="Miller" charset="0"/>
              </a:rPr>
              <a:t>Label the map with countries, main cities, bodies of water</a:t>
            </a:r>
            <a:r>
              <a:rPr lang="en-GB" sz="1700" dirty="0" smtClean="0">
                <a:latin typeface="Miller" charset="0"/>
              </a:rPr>
              <a:t>.</a:t>
            </a:r>
            <a:endParaRPr lang="en-GB" sz="1700" dirty="0">
              <a:latin typeface="Miller" charset="0"/>
            </a:endParaRPr>
          </a:p>
          <a:p>
            <a:pPr marL="342900" indent="-342900">
              <a:defRPr/>
            </a:pPr>
            <a:r>
              <a:rPr lang="en-GB" sz="1700" dirty="0">
                <a:latin typeface="Miller" charset="0"/>
              </a:rPr>
              <a:t>2.	Watch </a:t>
            </a:r>
            <a:r>
              <a:rPr lang="en-GB" altLang="en-US" sz="1700" dirty="0">
                <a:latin typeface="Miller" charset="0"/>
              </a:rPr>
              <a:t>“</a:t>
            </a:r>
            <a:r>
              <a:rPr lang="en-GB" sz="1700" dirty="0">
                <a:latin typeface="Miller" charset="0"/>
              </a:rPr>
              <a:t>Terrifying Normalcy</a:t>
            </a:r>
            <a:r>
              <a:rPr lang="en-GB" altLang="en-US" sz="1700" dirty="0">
                <a:latin typeface="Miller" charset="0"/>
              </a:rPr>
              <a:t>”</a:t>
            </a:r>
            <a:r>
              <a:rPr lang="en-GB" sz="1700" dirty="0">
                <a:latin typeface="Miller" charset="0"/>
              </a:rPr>
              <a:t> of</a:t>
            </a:r>
          </a:p>
          <a:p>
            <a:pPr marL="357188">
              <a:defRPr/>
            </a:pPr>
            <a:r>
              <a:rPr lang="en-GB" sz="1700" dirty="0">
                <a:latin typeface="Miller" charset="0"/>
              </a:rPr>
              <a:t>malnutrition in Bangladesh –</a:t>
            </a:r>
          </a:p>
          <a:p>
            <a:pPr marL="357188">
              <a:defRPr/>
            </a:pPr>
            <a:r>
              <a:rPr lang="en-GB" sz="1200" dirty="0">
                <a:latin typeface="Miller" charset="0"/>
                <a:hlinkClick r:id="rId3"/>
              </a:rPr>
              <a:t>http://www.starvedforattention.org/</a:t>
            </a:r>
            <a:r>
              <a:rPr lang="en-GB" sz="1200" dirty="0">
                <a:latin typeface="Miller" charset="0"/>
              </a:rPr>
              <a:t> </a:t>
            </a:r>
          </a:p>
          <a:p>
            <a:pPr marL="360363" indent="-360363">
              <a:defRPr/>
            </a:pPr>
            <a:r>
              <a:rPr lang="en-GB" sz="1600" dirty="0">
                <a:latin typeface="Miller" charset="0"/>
              </a:rPr>
              <a:t>3</a:t>
            </a:r>
            <a:r>
              <a:rPr lang="en-GB" sz="1700" dirty="0">
                <a:latin typeface="Miller" charset="0"/>
              </a:rPr>
              <a:t>. </a:t>
            </a:r>
            <a:r>
              <a:rPr lang="en-GB" sz="1700" dirty="0" smtClean="0">
                <a:latin typeface="Miller" charset="0"/>
              </a:rPr>
              <a:t>  Record </a:t>
            </a:r>
            <a:r>
              <a:rPr lang="en-GB" sz="1700" dirty="0">
                <a:latin typeface="Miller" charset="0"/>
              </a:rPr>
              <a:t>key data and information for your case study on Bangladesh and India</a:t>
            </a:r>
          </a:p>
          <a:p>
            <a:pPr marL="360363" indent="-360363">
              <a:defRPr/>
            </a:pPr>
            <a:r>
              <a:rPr lang="en-GB" sz="1700" dirty="0">
                <a:latin typeface="Miller" charset="0"/>
              </a:rPr>
              <a:t>4. </a:t>
            </a:r>
            <a:r>
              <a:rPr lang="en-GB" sz="1700" dirty="0" smtClean="0">
                <a:latin typeface="Miller" charset="0"/>
              </a:rPr>
              <a:t>	What </a:t>
            </a:r>
            <a:r>
              <a:rPr lang="en-GB" sz="1700" dirty="0">
                <a:latin typeface="Miller" charset="0"/>
              </a:rPr>
              <a:t>do you understand is meant by the title of the video.?</a:t>
            </a:r>
          </a:p>
          <a:p>
            <a:pPr marL="360363" indent="-360363">
              <a:defRPr/>
            </a:pPr>
            <a:r>
              <a:rPr lang="en-GB" sz="1700" dirty="0" smtClean="0">
                <a:latin typeface="Miller" charset="0"/>
              </a:rPr>
              <a:t>	Why </a:t>
            </a:r>
            <a:r>
              <a:rPr lang="en-GB" sz="1700" dirty="0">
                <a:latin typeface="Miller" charset="0"/>
              </a:rPr>
              <a:t>is it terrifying?</a:t>
            </a:r>
            <a:endParaRPr lang="en-GB" sz="1700" dirty="0"/>
          </a:p>
          <a:p>
            <a:pPr>
              <a:defRPr/>
            </a:pPr>
            <a:endParaRPr lang="en-GB" sz="1600" dirty="0">
              <a:latin typeface="Miller" charset="0"/>
            </a:endParaRPr>
          </a:p>
          <a:p>
            <a:pPr>
              <a:defRPr/>
            </a:pPr>
            <a:endParaRPr lang="en-GB" sz="1600" b="1" dirty="0">
              <a:solidFill>
                <a:srgbClr val="0070C0"/>
              </a:solidFill>
              <a:latin typeface="Miller" charset="0"/>
            </a:endParaRPr>
          </a:p>
        </p:txBody>
      </p:sp>
      <p:pic>
        <p:nvPicPr>
          <p:cNvPr id="91141" name="Picture 2" descr="http://ts4.mm.bing.net/th?id=H.4812619294377611&amp;pid=1.7"/>
          <p:cNvPicPr>
            <a:picLocks noChangeAspect="1" noChangeArrowheads="1"/>
          </p:cNvPicPr>
          <p:nvPr/>
        </p:nvPicPr>
        <p:blipFill>
          <a:blip r:embed="rId4" cstate="print"/>
          <a:srcRect/>
          <a:stretch>
            <a:fillRect/>
          </a:stretch>
        </p:blipFill>
        <p:spPr bwMode="auto">
          <a:xfrm>
            <a:off x="3924300" y="1557338"/>
            <a:ext cx="4235450" cy="4816475"/>
          </a:xfrm>
          <a:prstGeom prst="rect">
            <a:avLst/>
          </a:prstGeom>
          <a:noFill/>
          <a:ln w="9525">
            <a:noFill/>
            <a:miter lim="800000"/>
            <a:headEnd/>
            <a:tailEnd/>
          </a:ln>
        </p:spPr>
      </p:pic>
      <p:sp>
        <p:nvSpPr>
          <p:cNvPr id="91142" name="Rectangle 5"/>
          <p:cNvSpPr>
            <a:spLocks noChangeArrowheads="1"/>
          </p:cNvSpPr>
          <p:nvPr/>
        </p:nvSpPr>
        <p:spPr bwMode="auto">
          <a:xfrm>
            <a:off x="251520" y="5301208"/>
            <a:ext cx="3671888" cy="862012"/>
          </a:xfrm>
          <a:prstGeom prst="rect">
            <a:avLst/>
          </a:prstGeom>
          <a:noFill/>
          <a:ln w="9525">
            <a:noFill/>
            <a:miter lim="800000"/>
            <a:headEnd/>
            <a:tailEnd/>
          </a:ln>
        </p:spPr>
        <p:txBody>
          <a:bodyPr>
            <a:spAutoFit/>
          </a:bodyPr>
          <a:lstStyle/>
          <a:p>
            <a:r>
              <a:rPr lang="en-GB" sz="1000" dirty="0">
                <a:latin typeface="Miller"/>
              </a:rPr>
              <a:t>Source: http://www.bing.com/images/search?q=blank+Geography+Map+India+Bangladesh&amp;id=BCE5584B708006B5BF07A0FE628648876E137988&amp;FORM=IQFRBA#view=detail&amp;id=79839EF8E449104CDCA5A1006380F42383FB8E27&amp;selectedIndex=1</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3"/>
          <p:cNvSpPr>
            <a:spLocks noGrp="1"/>
          </p:cNvSpPr>
          <p:nvPr>
            <p:ph type="title"/>
          </p:nvPr>
        </p:nvSpPr>
        <p:spPr/>
        <p:txBody>
          <a:bodyPr/>
          <a:lstStyle/>
          <a:p>
            <a:pPr eaLnBrk="1" hangingPunct="1"/>
            <a:r>
              <a:rPr lang="en-GB" smtClean="0"/>
              <a:t>Malnutrition in </a:t>
            </a:r>
            <a:br>
              <a:rPr lang="en-GB" smtClean="0"/>
            </a:br>
            <a:r>
              <a:rPr lang="en-GB" smtClean="0"/>
              <a:t>South Asia</a:t>
            </a:r>
          </a:p>
        </p:txBody>
      </p:sp>
      <p:sp>
        <p:nvSpPr>
          <p:cNvPr id="92163" name="Content Placeholder 4"/>
          <p:cNvSpPr>
            <a:spLocks noGrp="1"/>
          </p:cNvSpPr>
          <p:nvPr>
            <p:ph idx="1"/>
          </p:nvPr>
        </p:nvSpPr>
        <p:spPr>
          <a:xfrm>
            <a:off x="467544" y="4005064"/>
            <a:ext cx="7992888" cy="2448272"/>
          </a:xfrm>
        </p:spPr>
        <p:txBody>
          <a:bodyPr/>
          <a:lstStyle/>
          <a:p>
            <a:pPr eaLnBrk="1" hangingPunct="1">
              <a:lnSpc>
                <a:spcPct val="80000"/>
              </a:lnSpc>
              <a:buFont typeface="Arial" pitchFamily="34" charset="0"/>
              <a:buNone/>
            </a:pPr>
            <a:endParaRPr lang="en-GB" altLang="en-US" sz="1600" dirty="0" smtClean="0"/>
          </a:p>
          <a:p>
            <a:pPr marL="0" indent="0" eaLnBrk="1" hangingPunct="1">
              <a:lnSpc>
                <a:spcPct val="80000"/>
              </a:lnSpc>
              <a:buFont typeface="Arial" pitchFamily="34" charset="0"/>
              <a:buNone/>
            </a:pPr>
            <a:r>
              <a:rPr lang="en-GB" altLang="en-US" sz="1600" dirty="0" smtClean="0"/>
              <a:t>“</a:t>
            </a:r>
            <a:r>
              <a:rPr lang="en-GB" sz="1600" dirty="0" smtClean="0"/>
              <a:t>Among all regions, </a:t>
            </a:r>
            <a:r>
              <a:rPr lang="en-GB" sz="1600" b="1" dirty="0" smtClean="0"/>
              <a:t>South Asia has the worst record on malnutrition</a:t>
            </a:r>
            <a:r>
              <a:rPr lang="en-GB" sz="1600" dirty="0" smtClean="0"/>
              <a:t>... In developing countries, on average, 29 per cent of children are underweight; In South Asia it is 49 per cent.  Thirty-three [of] children in developing countries are stunted; but 48 per cent in south Asia are.  Ten per cent of children in the developing world are wasted; the share is 17 per cent in south  Asia ... [but] child survival rates in south Asia [are]  so much better than in SSA....the south Asian child usually  has better access to modern  medical care, especially antibiotics</a:t>
            </a:r>
            <a:r>
              <a:rPr lang="en-GB" altLang="en-US" sz="1600" dirty="0" smtClean="0"/>
              <a:t>”</a:t>
            </a:r>
          </a:p>
          <a:p>
            <a:pPr marL="0" indent="0" eaLnBrk="1" hangingPunct="1">
              <a:lnSpc>
                <a:spcPct val="80000"/>
              </a:lnSpc>
              <a:buFont typeface="Arial" pitchFamily="34" charset="0"/>
              <a:buNone/>
            </a:pPr>
            <a:r>
              <a:rPr lang="en-GB" sz="1200" dirty="0" smtClean="0"/>
              <a:t>– </a:t>
            </a:r>
            <a:r>
              <a:rPr lang="en-GB" sz="1200" dirty="0" err="1" smtClean="0"/>
              <a:t>Santosh</a:t>
            </a:r>
            <a:r>
              <a:rPr lang="en-GB" sz="1200" dirty="0" smtClean="0"/>
              <a:t> </a:t>
            </a:r>
            <a:r>
              <a:rPr lang="en-GB" sz="1200" dirty="0" err="1" smtClean="0"/>
              <a:t>Mehrotra,</a:t>
            </a:r>
            <a:r>
              <a:rPr lang="en-GB" altLang="en-US" sz="1200" dirty="0" err="1" smtClean="0"/>
              <a:t>“</a:t>
            </a:r>
            <a:r>
              <a:rPr lang="en-GB" altLang="ja-JP" sz="1200" dirty="0" err="1" smtClean="0"/>
              <a:t>Child</a:t>
            </a:r>
            <a:r>
              <a:rPr lang="en-GB" altLang="ja-JP" sz="1200" dirty="0" smtClean="0"/>
              <a:t> Malnutrition and Gender Discrimination in South Asia</a:t>
            </a:r>
            <a:r>
              <a:rPr lang="en-GB" altLang="en-US" sz="1200" dirty="0" smtClean="0"/>
              <a:t>”</a:t>
            </a:r>
            <a:r>
              <a:rPr lang="en-GB" altLang="ja-JP" sz="1200" dirty="0" smtClean="0"/>
              <a:t>; Economic and Political, Weekly March 11, 2006</a:t>
            </a:r>
          </a:p>
          <a:p>
            <a:pPr marL="0" indent="0" eaLnBrk="1" hangingPunct="1">
              <a:lnSpc>
                <a:spcPct val="80000"/>
              </a:lnSpc>
              <a:buNone/>
            </a:pPr>
            <a:endParaRPr lang="en-GB" altLang="ja-JP" sz="1200" dirty="0" smtClean="0"/>
          </a:p>
          <a:p>
            <a:pPr marL="0" indent="0" eaLnBrk="1" hangingPunct="1">
              <a:lnSpc>
                <a:spcPct val="80000"/>
              </a:lnSpc>
              <a:buNone/>
            </a:pPr>
            <a:r>
              <a:rPr lang="en-GB" altLang="ja-JP" sz="1200" dirty="0" smtClean="0"/>
              <a:t>Image: http://www.msf.org.uk/country-region/bangladesh</a:t>
            </a:r>
          </a:p>
          <a:p>
            <a:pPr eaLnBrk="1" hangingPunct="1">
              <a:lnSpc>
                <a:spcPct val="80000"/>
              </a:lnSpc>
              <a:buFont typeface="Arial" pitchFamily="34" charset="0"/>
              <a:buNone/>
            </a:pPr>
            <a:endParaRPr lang="en-GB" altLang="ja-JP" sz="1200" dirty="0" smtClean="0"/>
          </a:p>
          <a:p>
            <a:pPr eaLnBrk="1" hangingPunct="1">
              <a:buFont typeface="Arial" pitchFamily="34" charset="0"/>
              <a:buNone/>
            </a:pPr>
            <a:endParaRPr lang="en-GB" sz="1200" dirty="0" smtClean="0"/>
          </a:p>
          <a:p>
            <a:pPr eaLnBrk="1" hangingPunct="1">
              <a:buFont typeface="Arial" pitchFamily="34" charset="0"/>
              <a:buNone/>
            </a:pPr>
            <a:endParaRPr lang="en-GB" sz="1200" dirty="0" smtClean="0"/>
          </a:p>
          <a:p>
            <a:pPr eaLnBrk="1" hangingPunct="1">
              <a:buFont typeface="Arial" pitchFamily="34" charset="0"/>
              <a:buNone/>
            </a:pPr>
            <a:endParaRPr lang="en-GB" sz="1200" dirty="0" smtClean="0"/>
          </a:p>
          <a:p>
            <a:pPr eaLnBrk="1" hangingPunct="1">
              <a:buFont typeface="Arial" pitchFamily="34" charset="0"/>
              <a:buNone/>
            </a:pPr>
            <a:endParaRPr lang="en-GB" sz="1200" dirty="0" smtClean="0"/>
          </a:p>
          <a:p>
            <a:pPr eaLnBrk="1" hangingPunct="1">
              <a:buFont typeface="Arial" pitchFamily="34" charset="0"/>
              <a:buNone/>
            </a:pPr>
            <a:endParaRPr lang="en-GB" sz="1200" dirty="0" smtClean="0"/>
          </a:p>
          <a:p>
            <a:pPr eaLnBrk="1" hangingPunct="1">
              <a:buFont typeface="Arial" pitchFamily="34" charset="0"/>
              <a:buNone/>
            </a:pPr>
            <a:endParaRPr lang="en-GB" sz="1200" dirty="0" smtClean="0"/>
          </a:p>
        </p:txBody>
      </p:sp>
      <p:pic>
        <p:nvPicPr>
          <p:cNvPr id="6" name="Picture 7"/>
          <p:cNvPicPr>
            <a:picLocks noChangeAspect="1" noChangeArrowheads="1"/>
          </p:cNvPicPr>
          <p:nvPr/>
        </p:nvPicPr>
        <p:blipFill>
          <a:blip r:embed="rId3" cstate="print"/>
          <a:srcRect/>
          <a:stretch>
            <a:fillRect/>
          </a:stretch>
        </p:blipFill>
        <p:spPr bwMode="auto">
          <a:xfrm>
            <a:off x="179512" y="4293096"/>
            <a:ext cx="324384" cy="306363"/>
          </a:xfrm>
          <a:prstGeom prst="rect">
            <a:avLst/>
          </a:prstGeom>
          <a:noFill/>
          <a:ln w="9525">
            <a:noFill/>
            <a:miter lim="800000"/>
            <a:headEnd/>
            <a:tailEnd/>
          </a:ln>
        </p:spPr>
      </p:pic>
      <p:pic>
        <p:nvPicPr>
          <p:cNvPr id="442370" name="Picture 2" descr="http://www.msf.org.uk/sites/uk/files/styles/detail_page_header/http/media.msf.org/Doc/MSF/Media/CMS1/f/f/d/2/MSF111245.jpg"/>
          <p:cNvPicPr>
            <a:picLocks noChangeAspect="1" noChangeArrowheads="1"/>
          </p:cNvPicPr>
          <p:nvPr/>
        </p:nvPicPr>
        <p:blipFill>
          <a:blip r:embed="rId4" cstate="print"/>
          <a:srcRect/>
          <a:stretch>
            <a:fillRect/>
          </a:stretch>
        </p:blipFill>
        <p:spPr bwMode="auto">
          <a:xfrm>
            <a:off x="1835696" y="1484784"/>
            <a:ext cx="5524500" cy="2571750"/>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Bangladesh </a:t>
            </a:r>
            <a:br>
              <a:rPr lang="en-GB" dirty="0" smtClean="0">
                <a:ea typeface="+mj-ea"/>
              </a:rPr>
            </a:br>
            <a:r>
              <a:rPr lang="en-GB" dirty="0" smtClean="0">
                <a:ea typeface="+mj-ea"/>
              </a:rPr>
              <a:t>profile (1)</a:t>
            </a:r>
            <a:endParaRPr lang="en-GB" dirty="0">
              <a:ea typeface="+mj-ea"/>
            </a:endParaRPr>
          </a:p>
        </p:txBody>
      </p:sp>
      <p:sp>
        <p:nvSpPr>
          <p:cNvPr id="3" name="Content Placeholder 2"/>
          <p:cNvSpPr>
            <a:spLocks noGrp="1"/>
          </p:cNvSpPr>
          <p:nvPr>
            <p:ph idx="1"/>
          </p:nvPr>
        </p:nvSpPr>
        <p:spPr>
          <a:xfrm>
            <a:off x="395536" y="1268760"/>
            <a:ext cx="8352928" cy="5328592"/>
          </a:xfrm>
        </p:spPr>
        <p:txBody>
          <a:bodyPr>
            <a:normAutofit fontScale="25000" lnSpcReduction="20000"/>
          </a:bodyPr>
          <a:lstStyle/>
          <a:p>
            <a:pPr eaLnBrk="1" hangingPunct="1">
              <a:lnSpc>
                <a:spcPct val="120000"/>
              </a:lnSpc>
              <a:defRPr/>
            </a:pPr>
            <a:r>
              <a:rPr lang="en-GB" sz="7600" dirty="0" smtClean="0"/>
              <a:t>In South Asia, Bangladesh </a:t>
            </a:r>
            <a:r>
              <a:rPr lang="en-GB" sz="7600" b="1" dirty="0" smtClean="0"/>
              <a:t>urbanisation (highest rate in South Asia) is largely driven by rural-urban migration</a:t>
            </a:r>
            <a:r>
              <a:rPr lang="en-GB" sz="7600" dirty="0" smtClean="0"/>
              <a:t>, which gained in momentum after the country’s independence in 1971. The capital Dhaka has most dominant role.</a:t>
            </a:r>
          </a:p>
          <a:p>
            <a:pPr eaLnBrk="1" hangingPunct="1">
              <a:lnSpc>
                <a:spcPct val="120000"/>
              </a:lnSpc>
              <a:defRPr/>
            </a:pPr>
            <a:endParaRPr lang="en-GB" sz="7600" dirty="0" smtClean="0"/>
          </a:p>
          <a:p>
            <a:pPr eaLnBrk="1" hangingPunct="1">
              <a:lnSpc>
                <a:spcPct val="120000"/>
              </a:lnSpc>
              <a:defRPr/>
            </a:pPr>
            <a:r>
              <a:rPr lang="en-GB" sz="7600" b="1" dirty="0" smtClean="0"/>
              <a:t>Half of its population</a:t>
            </a:r>
            <a:r>
              <a:rPr lang="en-GB" sz="7600" dirty="0" smtClean="0"/>
              <a:t> of 163,654,860 (July 2013 est., CIA World </a:t>
            </a:r>
            <a:r>
              <a:rPr lang="en-GB" sz="7600" dirty="0" err="1" smtClean="0"/>
              <a:t>Factbook</a:t>
            </a:r>
            <a:r>
              <a:rPr lang="en-GB" sz="7600" dirty="0" smtClean="0"/>
              <a:t>) </a:t>
            </a:r>
            <a:r>
              <a:rPr lang="en-GB" sz="7600" b="1" dirty="0" smtClean="0"/>
              <a:t>live in poverty </a:t>
            </a:r>
            <a:r>
              <a:rPr lang="en-GB" sz="7600" dirty="0" smtClean="0"/>
              <a:t>and about one third in extreme poverty, so third largest number after China and India. Poor access to food due to poverty.</a:t>
            </a:r>
          </a:p>
          <a:p>
            <a:pPr>
              <a:lnSpc>
                <a:spcPct val="120000"/>
              </a:lnSpc>
            </a:pPr>
            <a:endParaRPr lang="en-GB" sz="7600" dirty="0" smtClean="0"/>
          </a:p>
          <a:p>
            <a:pPr>
              <a:lnSpc>
                <a:spcPct val="120000"/>
              </a:lnSpc>
            </a:pPr>
            <a:r>
              <a:rPr lang="en-GB" sz="7600" dirty="0" smtClean="0"/>
              <a:t>Between 1990 and 2010 poverty rates declined substantially with per capita GDP doubling and economic growth appearing to have reached the poor; agricultural growth averaged 3.3% a year thanks to great gains in rice yields (FAO 2012).  </a:t>
            </a:r>
          </a:p>
          <a:p>
            <a:pPr marL="269875" indent="-269875">
              <a:buNone/>
            </a:pPr>
            <a:r>
              <a:rPr lang="en-GB" sz="5200" dirty="0" smtClean="0"/>
              <a:t>        </a:t>
            </a:r>
          </a:p>
          <a:p>
            <a:pPr eaLnBrk="1" hangingPunct="1">
              <a:lnSpc>
                <a:spcPct val="80000"/>
              </a:lnSpc>
              <a:buFont typeface="Arial" pitchFamily="34" charset="0"/>
              <a:buNone/>
              <a:defRPr/>
            </a:pPr>
            <a:r>
              <a:rPr lang="en-GB" sz="4000" dirty="0" smtClean="0">
                <a:latin typeface="Miller" charset="0"/>
              </a:rPr>
              <a:t>Source:* </a:t>
            </a:r>
            <a:r>
              <a:rPr lang="en-GB" sz="4000" dirty="0" err="1" smtClean="0">
                <a:latin typeface="Miller" charset="0"/>
              </a:rPr>
              <a:t>Santosh</a:t>
            </a:r>
            <a:r>
              <a:rPr lang="en-GB" sz="4000" dirty="0" smtClean="0">
                <a:latin typeface="Miller" charset="0"/>
              </a:rPr>
              <a:t> </a:t>
            </a:r>
            <a:r>
              <a:rPr lang="en-GB" sz="4000" dirty="0" err="1" smtClean="0">
                <a:latin typeface="Miller" charset="0"/>
              </a:rPr>
              <a:t>Mehrotra,</a:t>
            </a:r>
            <a:r>
              <a:rPr lang="en-GB" altLang="en-US" sz="4000" dirty="0" err="1" smtClean="0">
                <a:latin typeface="Miller" charset="0"/>
              </a:rPr>
              <a:t>“</a:t>
            </a:r>
            <a:r>
              <a:rPr lang="en-GB" altLang="ja-JP" sz="4000" dirty="0" err="1" smtClean="0">
                <a:latin typeface="Miller" charset="0"/>
              </a:rPr>
              <a:t>Child</a:t>
            </a:r>
            <a:r>
              <a:rPr lang="en-GB" altLang="ja-JP" sz="4000" dirty="0" smtClean="0">
                <a:latin typeface="Miller" charset="0"/>
              </a:rPr>
              <a:t> Malnutrition and Gender Discrimination in South Asia</a:t>
            </a:r>
            <a:r>
              <a:rPr lang="en-GB" altLang="en-US" sz="4000" dirty="0" smtClean="0">
                <a:latin typeface="Miller" charset="0"/>
              </a:rPr>
              <a:t>”</a:t>
            </a:r>
            <a:r>
              <a:rPr lang="en-GB" altLang="ja-JP" sz="4000" dirty="0" smtClean="0">
                <a:latin typeface="Miller" charset="0"/>
              </a:rPr>
              <a:t>; Economic and Political </a:t>
            </a:r>
          </a:p>
          <a:p>
            <a:pPr eaLnBrk="1" hangingPunct="1">
              <a:lnSpc>
                <a:spcPct val="80000"/>
              </a:lnSpc>
              <a:buFont typeface="Arial" pitchFamily="34" charset="0"/>
              <a:buNone/>
              <a:defRPr/>
            </a:pPr>
            <a:r>
              <a:rPr lang="en-GB" altLang="ja-JP" sz="4000" dirty="0" smtClean="0">
                <a:latin typeface="Miller" charset="0"/>
              </a:rPr>
              <a:t>Weekly March 11, 2006</a:t>
            </a:r>
            <a:endParaRPr lang="en-GB" sz="4000" dirty="0" smtClean="0">
              <a:latin typeface="Miller" charset="0"/>
            </a:endParaRPr>
          </a:p>
          <a:p>
            <a:pPr marL="19050" lvl="1" indent="-19050" eaLnBrk="1" hangingPunct="1">
              <a:lnSpc>
                <a:spcPct val="80000"/>
              </a:lnSpc>
              <a:buFont typeface="Arial" pitchFamily="34" charset="0"/>
              <a:buNone/>
              <a:defRPr/>
            </a:pPr>
            <a:r>
              <a:rPr lang="en-GB" sz="4000" dirty="0" smtClean="0">
                <a:latin typeface="Miller" charset="0"/>
                <a:hlinkClick r:id="rId3"/>
              </a:rPr>
              <a:t>http://hdr.undp.org/en/reports/global/hdr2013/download</a:t>
            </a:r>
            <a:r>
              <a:rPr lang="en-GB" sz="4000" dirty="0" smtClean="0">
                <a:latin typeface="Miller" charset="0"/>
              </a:rPr>
              <a:t>; </a:t>
            </a:r>
            <a:r>
              <a:rPr lang="en-GB" sz="4000" dirty="0" smtClean="0">
                <a:latin typeface="Miller" charset="0"/>
                <a:hlinkClick r:id="rId4"/>
              </a:rPr>
              <a:t>http://www.thehungerproject.co.uk/wherewework/bangladesh/</a:t>
            </a:r>
            <a:endParaRPr lang="en-GB" sz="4000" dirty="0" smtClean="0">
              <a:latin typeface="Miller" charset="0"/>
            </a:endParaRPr>
          </a:p>
          <a:p>
            <a:pPr marL="19050" lvl="1" indent="-19050" eaLnBrk="1" hangingPunct="1">
              <a:lnSpc>
                <a:spcPct val="80000"/>
              </a:lnSpc>
              <a:buNone/>
              <a:defRPr/>
            </a:pPr>
            <a:r>
              <a:rPr lang="en-GB" sz="4000" dirty="0" smtClean="0">
                <a:latin typeface="Miller" charset="0"/>
              </a:rPr>
              <a:t>CIA World </a:t>
            </a:r>
            <a:r>
              <a:rPr lang="en-GB" sz="4000" dirty="0" err="1" smtClean="0">
                <a:latin typeface="Miller" charset="0"/>
              </a:rPr>
              <a:t>factbook</a:t>
            </a:r>
            <a:r>
              <a:rPr lang="en-GB" sz="4000" dirty="0" smtClean="0">
                <a:latin typeface="Miller" charset="0"/>
              </a:rPr>
              <a:t> </a:t>
            </a:r>
            <a:r>
              <a:rPr lang="en-GB" sz="4000" dirty="0" smtClean="0">
                <a:latin typeface="Miller" charset="0"/>
                <a:hlinkClick r:id="rId5"/>
              </a:rPr>
              <a:t>https://www.cia.gov/library/publications/the-world-factbook/geos/bg.html</a:t>
            </a:r>
            <a:r>
              <a:rPr lang="en-GB" sz="4000" dirty="0" smtClean="0">
                <a:latin typeface="Miller" charset="0"/>
              </a:rPr>
              <a:t>; </a:t>
            </a:r>
            <a:r>
              <a:rPr lang="en-GB" sz="4000" dirty="0" smtClean="0"/>
              <a:t>http://www.fao.org/publications/sofi/en/ </a:t>
            </a:r>
          </a:p>
          <a:p>
            <a:pPr marL="19050" lvl="1" indent="-19050" eaLnBrk="1" hangingPunct="1">
              <a:lnSpc>
                <a:spcPct val="80000"/>
              </a:lnSpc>
              <a:buFont typeface="Arial" pitchFamily="34" charset="0"/>
              <a:buNone/>
              <a:defRPr/>
            </a:pPr>
            <a:endParaRPr lang="en-GB" sz="4000" dirty="0" smtClean="0">
              <a:latin typeface="Miller"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Bangladesh </a:t>
            </a:r>
            <a:br>
              <a:rPr lang="en-GB" dirty="0" smtClean="0"/>
            </a:br>
            <a:r>
              <a:rPr lang="en-GB" dirty="0" smtClean="0"/>
              <a:t>profile (2)</a:t>
            </a:r>
            <a:endParaRPr lang="en-GB" dirty="0"/>
          </a:p>
        </p:txBody>
      </p:sp>
      <p:sp>
        <p:nvSpPr>
          <p:cNvPr id="3" name="Content Placeholder 2"/>
          <p:cNvSpPr>
            <a:spLocks noGrp="1"/>
          </p:cNvSpPr>
          <p:nvPr>
            <p:ph idx="1"/>
          </p:nvPr>
        </p:nvSpPr>
        <p:spPr/>
        <p:txBody>
          <a:bodyPr/>
          <a:lstStyle/>
          <a:p>
            <a:pPr eaLnBrk="1" hangingPunct="1">
              <a:defRPr/>
            </a:pPr>
            <a:r>
              <a:rPr lang="en-GB" sz="1800" b="1" dirty="0" smtClean="0"/>
              <a:t>Most densely populated country in the world</a:t>
            </a:r>
            <a:r>
              <a:rPr lang="en-GB" sz="1800" dirty="0" smtClean="0"/>
              <a:t>, 28.4% of total population is urban (2011). Overcrowding, especially intense in urban areas, makes environmental hygienic conditions worse, which leads to greater disease affecting absorption of nutrients. </a:t>
            </a:r>
            <a:r>
              <a:rPr lang="en-GB" altLang="ja-JP" sz="1800" dirty="0" smtClean="0">
                <a:latin typeface="Miller" charset="0"/>
              </a:rPr>
              <a:t>The socio-economic status of rural-urban migrants is moderately lower than their urban native counterparts.</a:t>
            </a:r>
          </a:p>
          <a:p>
            <a:pPr eaLnBrk="1" hangingPunct="1">
              <a:defRPr/>
            </a:pPr>
            <a:endParaRPr lang="en-GB" sz="1800" b="1" dirty="0" smtClean="0"/>
          </a:p>
          <a:p>
            <a:pPr eaLnBrk="1" hangingPunct="1">
              <a:defRPr/>
            </a:pPr>
            <a:r>
              <a:rPr lang="en-GB" sz="1800" b="1" dirty="0" smtClean="0"/>
              <a:t>Women in South Asia have the worst educational indicators</a:t>
            </a:r>
            <a:r>
              <a:rPr lang="en-GB" sz="1800" dirty="0" smtClean="0"/>
              <a:t> relative to men with lowest adult literacy rates for women as a percentage of men (63%)*</a:t>
            </a:r>
          </a:p>
          <a:p>
            <a:pPr eaLnBrk="1" hangingPunct="1">
              <a:buNone/>
              <a:defRPr/>
            </a:pPr>
            <a:endParaRPr lang="en-GB" sz="1800" dirty="0" smtClean="0"/>
          </a:p>
          <a:p>
            <a:pPr eaLnBrk="1" hangingPunct="1">
              <a:defRPr/>
            </a:pPr>
            <a:r>
              <a:rPr lang="en-GB" sz="1800" dirty="0" smtClean="0"/>
              <a:t>Bangladesh has seen </a:t>
            </a:r>
            <a:r>
              <a:rPr lang="en-GB" sz="1800" b="1" dirty="0" smtClean="0"/>
              <a:t>dramatic advances in child survival </a:t>
            </a:r>
            <a:r>
              <a:rPr lang="en-GB" sz="1800" dirty="0" smtClean="0"/>
              <a:t>thanks to </a:t>
            </a:r>
          </a:p>
          <a:p>
            <a:pPr lvl="1" eaLnBrk="1" hangingPunct="1">
              <a:defRPr/>
            </a:pPr>
            <a:r>
              <a:rPr lang="en-GB" sz="1800" dirty="0" smtClean="0"/>
              <a:t>economic, economic and political empowerment of women; and </a:t>
            </a:r>
          </a:p>
          <a:p>
            <a:pPr lvl="1" eaLnBrk="1" hangingPunct="1">
              <a:defRPr/>
            </a:pPr>
            <a:r>
              <a:rPr lang="en-GB" sz="1800" dirty="0" smtClean="0"/>
              <a:t>higher participation of girls in formal education with literacy rates 38% in 1991 increasing to 77% in 2009</a:t>
            </a:r>
          </a:p>
          <a:p>
            <a:endParaRPr lang="en-GB" sz="1800" dirty="0"/>
          </a:p>
        </p:txBody>
      </p:sp>
      <p:sp>
        <p:nvSpPr>
          <p:cNvPr id="5" name="Rectangle 4"/>
          <p:cNvSpPr/>
          <p:nvPr/>
        </p:nvSpPr>
        <p:spPr>
          <a:xfrm>
            <a:off x="539552" y="6093296"/>
            <a:ext cx="8316416" cy="584775"/>
          </a:xfrm>
          <a:prstGeom prst="rect">
            <a:avLst/>
          </a:prstGeom>
        </p:spPr>
        <p:txBody>
          <a:bodyPr wrap="square">
            <a:spAutoFit/>
          </a:bodyPr>
          <a:lstStyle/>
          <a:p>
            <a:pPr eaLnBrk="1" hangingPunct="1">
              <a:lnSpc>
                <a:spcPct val="80000"/>
              </a:lnSpc>
              <a:buFont typeface="Arial" pitchFamily="34" charset="0"/>
              <a:buNone/>
              <a:defRPr/>
            </a:pPr>
            <a:r>
              <a:rPr lang="en-GB" sz="1000" dirty="0" smtClean="0">
                <a:latin typeface="Miller" charset="0"/>
              </a:rPr>
              <a:t>Source:* </a:t>
            </a:r>
            <a:r>
              <a:rPr lang="en-GB" sz="1000" dirty="0" err="1" smtClean="0">
                <a:latin typeface="Miller" charset="0"/>
              </a:rPr>
              <a:t>Santosh</a:t>
            </a:r>
            <a:r>
              <a:rPr lang="en-GB" sz="1000" dirty="0" smtClean="0">
                <a:latin typeface="Miller" charset="0"/>
              </a:rPr>
              <a:t> </a:t>
            </a:r>
            <a:r>
              <a:rPr lang="en-GB" sz="1000" dirty="0" err="1" smtClean="0">
                <a:latin typeface="Miller" charset="0"/>
              </a:rPr>
              <a:t>Mehrotra,</a:t>
            </a:r>
            <a:r>
              <a:rPr lang="en-GB" altLang="en-US" sz="1000" dirty="0" err="1" smtClean="0">
                <a:latin typeface="Miller" charset="0"/>
              </a:rPr>
              <a:t>“</a:t>
            </a:r>
            <a:r>
              <a:rPr lang="en-GB" altLang="ja-JP" sz="1000" dirty="0" err="1" smtClean="0">
                <a:latin typeface="Miller" charset="0"/>
              </a:rPr>
              <a:t>Child</a:t>
            </a:r>
            <a:r>
              <a:rPr lang="en-GB" altLang="ja-JP" sz="1000" dirty="0" smtClean="0">
                <a:latin typeface="Miller" charset="0"/>
              </a:rPr>
              <a:t> Malnutrition and Gender Discrimination in South Asia</a:t>
            </a:r>
            <a:r>
              <a:rPr lang="en-GB" altLang="en-US" sz="1000" dirty="0" smtClean="0">
                <a:latin typeface="Miller" charset="0"/>
              </a:rPr>
              <a:t>”</a:t>
            </a:r>
            <a:r>
              <a:rPr lang="en-GB" altLang="ja-JP" sz="1000" dirty="0" smtClean="0">
                <a:latin typeface="Miller" charset="0"/>
              </a:rPr>
              <a:t>; Economic and Political </a:t>
            </a:r>
          </a:p>
          <a:p>
            <a:pPr eaLnBrk="1" hangingPunct="1">
              <a:lnSpc>
                <a:spcPct val="80000"/>
              </a:lnSpc>
              <a:buFont typeface="Arial" pitchFamily="34" charset="0"/>
              <a:buNone/>
              <a:defRPr/>
            </a:pPr>
            <a:r>
              <a:rPr lang="en-GB" altLang="ja-JP" sz="1000" dirty="0" smtClean="0">
                <a:latin typeface="Miller" charset="0"/>
              </a:rPr>
              <a:t>Weekly March 11, 2006</a:t>
            </a:r>
            <a:endParaRPr lang="en-GB" sz="1000" dirty="0" smtClean="0">
              <a:latin typeface="Miller" charset="0"/>
            </a:endParaRPr>
          </a:p>
          <a:p>
            <a:pPr marL="19050" lvl="1" indent="-19050" eaLnBrk="1" hangingPunct="1">
              <a:lnSpc>
                <a:spcPct val="80000"/>
              </a:lnSpc>
              <a:buFont typeface="Arial" pitchFamily="34" charset="0"/>
              <a:buNone/>
              <a:defRPr/>
            </a:pPr>
            <a:r>
              <a:rPr lang="en-GB" sz="1000" dirty="0" smtClean="0">
                <a:latin typeface="Miller" charset="0"/>
                <a:hlinkClick r:id="rId2"/>
              </a:rPr>
              <a:t>http://hdr.undp.org/en/reports/global/hdr2013/download</a:t>
            </a:r>
            <a:r>
              <a:rPr lang="en-GB" sz="1000" dirty="0" smtClean="0">
                <a:latin typeface="Miller" charset="0"/>
              </a:rPr>
              <a:t>; </a:t>
            </a:r>
            <a:r>
              <a:rPr lang="en-GB" sz="1000" dirty="0" smtClean="0">
                <a:latin typeface="Miller" charset="0"/>
                <a:hlinkClick r:id="rId3"/>
              </a:rPr>
              <a:t>http://www.thehungerproject.co.uk/wherewework/bangladesh/</a:t>
            </a:r>
            <a:endParaRPr lang="en-GB" sz="1000" dirty="0" smtClean="0">
              <a:latin typeface="Miller" charset="0"/>
            </a:endParaRPr>
          </a:p>
          <a:p>
            <a:pPr marL="19050" lvl="1" indent="-19050" eaLnBrk="1" hangingPunct="1">
              <a:lnSpc>
                <a:spcPct val="80000"/>
              </a:lnSpc>
              <a:buNone/>
              <a:defRPr/>
            </a:pPr>
            <a:r>
              <a:rPr lang="en-GB" sz="1000" dirty="0" smtClean="0">
                <a:latin typeface="Miller" charset="0"/>
              </a:rPr>
              <a:t>CIA World </a:t>
            </a:r>
            <a:r>
              <a:rPr lang="en-GB" sz="1000" dirty="0" err="1" smtClean="0">
                <a:latin typeface="Miller" charset="0"/>
              </a:rPr>
              <a:t>factbook</a:t>
            </a:r>
            <a:r>
              <a:rPr lang="en-GB" sz="1000" dirty="0" smtClean="0">
                <a:latin typeface="Miller" charset="0"/>
              </a:rPr>
              <a:t> </a:t>
            </a:r>
            <a:r>
              <a:rPr lang="en-GB" sz="1000" dirty="0" smtClean="0">
                <a:latin typeface="Miller" charset="0"/>
                <a:hlinkClick r:id="rId4"/>
              </a:rPr>
              <a:t>https://www.cia.gov/library/publications/the-world-factbook/geos/bg.html</a:t>
            </a:r>
            <a:r>
              <a:rPr lang="en-GB" sz="1000" dirty="0" smtClean="0">
                <a:latin typeface="Miller" charset="0"/>
              </a:rPr>
              <a:t>; </a:t>
            </a:r>
            <a:r>
              <a:rPr lang="en-GB" sz="1000" dirty="0" smtClean="0"/>
              <a:t>http://www.fao.org/publications/sofi/en/ </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Bangladesh health </a:t>
            </a:r>
            <a:br>
              <a:rPr lang="en-GB" dirty="0" smtClean="0"/>
            </a:br>
            <a:r>
              <a:rPr lang="en-GB" dirty="0" smtClean="0"/>
              <a:t>profile</a:t>
            </a:r>
            <a:endParaRPr lang="en-GB" dirty="0"/>
          </a:p>
        </p:txBody>
      </p:sp>
      <p:sp>
        <p:nvSpPr>
          <p:cNvPr id="3" name="Content Placeholder 2"/>
          <p:cNvSpPr>
            <a:spLocks noGrp="1"/>
          </p:cNvSpPr>
          <p:nvPr>
            <p:ph idx="1"/>
          </p:nvPr>
        </p:nvSpPr>
        <p:spPr/>
        <p:txBody>
          <a:bodyPr/>
          <a:lstStyle/>
          <a:p>
            <a:pPr marL="0" indent="0" eaLnBrk="1" hangingPunct="1">
              <a:lnSpc>
                <a:spcPts val="1500"/>
              </a:lnSpc>
              <a:buNone/>
              <a:defRPr/>
            </a:pPr>
            <a:r>
              <a:rPr lang="en-GB" sz="1400" dirty="0" smtClean="0"/>
              <a:t>“During pregnancy, they eat the same food. Whatever they are having now, they have the same then. Who will give them extra food? That’s why their children are weak and suffer from malnutrition; for which they do not do well in education like the children of the rich class. Who will get this fact?” Female, </a:t>
            </a:r>
            <a:r>
              <a:rPr lang="en-GB" sz="1400" dirty="0" err="1" smtClean="0"/>
              <a:t>Nilphamari</a:t>
            </a:r>
            <a:r>
              <a:rPr lang="en-GB" sz="1400" dirty="0" smtClean="0"/>
              <a:t> District, Bangladesh, HANCI report </a:t>
            </a:r>
            <a:r>
              <a:rPr lang="en-GB" sz="1000" dirty="0" smtClean="0">
                <a:hlinkClick r:id="rId3"/>
              </a:rPr>
              <a:t>http://www.hancindex.org/about/#.UkfUl4aThuK</a:t>
            </a:r>
            <a:endParaRPr lang="en-GB" sz="1000" dirty="0" smtClean="0"/>
          </a:p>
          <a:p>
            <a:pPr eaLnBrk="1" hangingPunct="1">
              <a:lnSpc>
                <a:spcPts val="1500"/>
              </a:lnSpc>
              <a:defRPr/>
            </a:pPr>
            <a:endParaRPr lang="en-GB" sz="1400" dirty="0" smtClean="0"/>
          </a:p>
          <a:p>
            <a:pPr eaLnBrk="1" hangingPunct="1">
              <a:lnSpc>
                <a:spcPts val="1500"/>
              </a:lnSpc>
              <a:defRPr/>
            </a:pPr>
            <a:r>
              <a:rPr lang="en-GB" sz="1400" dirty="0" smtClean="0"/>
              <a:t>Share of government spending on health about double that of India and Pakistan, its large neighbours.</a:t>
            </a:r>
          </a:p>
          <a:p>
            <a:pPr eaLnBrk="1" hangingPunct="1">
              <a:lnSpc>
                <a:spcPts val="1500"/>
              </a:lnSpc>
              <a:buNone/>
              <a:defRPr/>
            </a:pPr>
            <a:endParaRPr lang="en-GB" sz="1400" b="1" dirty="0" smtClean="0"/>
          </a:p>
          <a:p>
            <a:pPr eaLnBrk="1" hangingPunct="1">
              <a:lnSpc>
                <a:spcPts val="1500"/>
              </a:lnSpc>
              <a:defRPr/>
            </a:pPr>
            <a:r>
              <a:rPr lang="en-GB" sz="1400" b="1" dirty="0" smtClean="0"/>
              <a:t>Twenty-five million face hunger</a:t>
            </a:r>
            <a:r>
              <a:rPr lang="en-GB" sz="1400" dirty="0" smtClean="0"/>
              <a:t>. Hunger distribution is highly gendered with nearly </a:t>
            </a:r>
            <a:r>
              <a:rPr lang="en-GB" sz="1400" b="1" dirty="0" smtClean="0"/>
              <a:t>one third of women undernourished</a:t>
            </a:r>
            <a:r>
              <a:rPr lang="en-GB" sz="1400" dirty="0" smtClean="0"/>
              <a:t> (Ahmed, </a:t>
            </a:r>
            <a:r>
              <a:rPr lang="en-GB" sz="1400" dirty="0" err="1" smtClean="0"/>
              <a:t>Mahfuz</a:t>
            </a:r>
            <a:r>
              <a:rPr lang="en-GB" sz="1400" dirty="0" smtClean="0"/>
              <a:t>, </a:t>
            </a:r>
            <a:r>
              <a:rPr lang="en-GB" sz="1400" dirty="0" err="1" smtClean="0"/>
              <a:t>Ireen</a:t>
            </a:r>
            <a:r>
              <a:rPr lang="en-GB" sz="1400" dirty="0" smtClean="0"/>
              <a:t> et al 2012)</a:t>
            </a:r>
          </a:p>
          <a:p>
            <a:pPr eaLnBrk="1" hangingPunct="1">
              <a:lnSpc>
                <a:spcPts val="1500"/>
              </a:lnSpc>
              <a:buNone/>
              <a:defRPr/>
            </a:pPr>
            <a:endParaRPr lang="en-GB" sz="1400" dirty="0" smtClean="0"/>
          </a:p>
          <a:p>
            <a:pPr eaLnBrk="1" hangingPunct="1">
              <a:lnSpc>
                <a:spcPts val="1500"/>
              </a:lnSpc>
              <a:defRPr/>
            </a:pPr>
            <a:r>
              <a:rPr lang="en-GB" sz="1400" b="1" dirty="0" smtClean="0"/>
              <a:t>Second highest child malnutrition rates in the world </a:t>
            </a:r>
            <a:r>
              <a:rPr lang="en-GB" sz="1400" dirty="0" smtClean="0"/>
              <a:t>with 48%, which is </a:t>
            </a:r>
            <a:r>
              <a:rPr lang="en-GB" sz="1400" b="1" dirty="0" smtClean="0"/>
              <a:t>linked to low status of women </a:t>
            </a:r>
            <a:r>
              <a:rPr lang="en-GB" sz="1400" dirty="0" smtClean="0"/>
              <a:t>in Bangladeshi society (circumscribed autonomy/agency). Husband and boys can be prioritised in food allocation.  Mothers and daughters can have inadequate or low quality food and work requirements, leading to low health status.</a:t>
            </a:r>
          </a:p>
          <a:p>
            <a:pPr eaLnBrk="1" hangingPunct="1">
              <a:lnSpc>
                <a:spcPts val="1500"/>
              </a:lnSpc>
              <a:defRPr/>
            </a:pPr>
            <a:endParaRPr lang="en-GB" sz="1400" dirty="0" smtClean="0"/>
          </a:p>
          <a:p>
            <a:pPr eaLnBrk="1" hangingPunct="1">
              <a:lnSpc>
                <a:spcPts val="1500"/>
              </a:lnSpc>
              <a:defRPr/>
            </a:pPr>
            <a:r>
              <a:rPr lang="en-GB" sz="1400" dirty="0" smtClean="0"/>
              <a:t>Malnutrition, it is estimated, costs US$ 1 billion a year in lost economic productivity.</a:t>
            </a:r>
          </a:p>
          <a:p>
            <a:pPr eaLnBrk="1" hangingPunct="1">
              <a:lnSpc>
                <a:spcPts val="1500"/>
              </a:lnSpc>
              <a:defRPr/>
            </a:pPr>
            <a:endParaRPr lang="en-GB" sz="1400" dirty="0" smtClean="0"/>
          </a:p>
          <a:p>
            <a:pPr eaLnBrk="1" hangingPunct="1">
              <a:lnSpc>
                <a:spcPts val="1500"/>
              </a:lnSpc>
              <a:defRPr/>
            </a:pPr>
            <a:r>
              <a:rPr lang="en-GB" sz="1400" dirty="0" smtClean="0"/>
              <a:t>An estimated 50% reduction in undernourishment has been achieved (SUN 2011) Consumption of nutritious food appears to be on the increase.</a:t>
            </a:r>
          </a:p>
          <a:p>
            <a:pPr eaLnBrk="1" hangingPunct="1">
              <a:lnSpc>
                <a:spcPts val="1320"/>
              </a:lnSpc>
              <a:defRPr/>
            </a:pPr>
            <a:endParaRPr lang="en-GB" sz="1800" dirty="0" smtClean="0"/>
          </a:p>
          <a:p>
            <a:pPr eaLnBrk="1" hangingPunct="1">
              <a:lnSpc>
                <a:spcPts val="1320"/>
              </a:lnSpc>
              <a:buNone/>
              <a:defRPr/>
            </a:pPr>
            <a:endParaRPr lang="en-GB" sz="1800" dirty="0" smtClean="0"/>
          </a:p>
          <a:p>
            <a:endParaRPr lang="en-GB" dirty="0"/>
          </a:p>
        </p:txBody>
      </p:sp>
      <p:sp>
        <p:nvSpPr>
          <p:cNvPr id="7" name="TextBox 6"/>
          <p:cNvSpPr txBox="1"/>
          <p:nvPr/>
        </p:nvSpPr>
        <p:spPr>
          <a:xfrm>
            <a:off x="539552" y="6021288"/>
            <a:ext cx="6048672" cy="246221"/>
          </a:xfrm>
          <a:prstGeom prst="rect">
            <a:avLst/>
          </a:prstGeom>
          <a:noFill/>
        </p:spPr>
        <p:txBody>
          <a:bodyPr wrap="square" rtlCol="0">
            <a:spAutoFit/>
          </a:bodyPr>
          <a:lstStyle/>
          <a:p>
            <a:r>
              <a:rPr lang="en-GB" sz="1000" dirty="0" smtClean="0">
                <a:latin typeface="Miller"/>
              </a:rPr>
              <a:t>Source: http://www.fao.org/publications/sofi/en/ </a:t>
            </a:r>
            <a:endParaRPr lang="en-GB" sz="1000" dirty="0">
              <a:latin typeface="Miller"/>
            </a:endParaRPr>
          </a:p>
        </p:txBody>
      </p:sp>
      <p:pic>
        <p:nvPicPr>
          <p:cNvPr id="6" name="Picture 7"/>
          <p:cNvPicPr>
            <a:picLocks noChangeAspect="1" noChangeArrowheads="1"/>
          </p:cNvPicPr>
          <p:nvPr/>
        </p:nvPicPr>
        <p:blipFill>
          <a:blip r:embed="rId4" cstate="print"/>
          <a:srcRect/>
          <a:stretch>
            <a:fillRect/>
          </a:stretch>
        </p:blipFill>
        <p:spPr bwMode="auto">
          <a:xfrm>
            <a:off x="179512" y="1628800"/>
            <a:ext cx="324384" cy="306363"/>
          </a:xfrm>
          <a:prstGeom prst="rect">
            <a:avLst/>
          </a:prstGeom>
          <a:noFill/>
          <a:ln w="9525">
            <a:noFill/>
            <a:miter lim="800000"/>
            <a:headEnd/>
            <a:tailEnd/>
          </a:ln>
        </p:spPr>
      </p:pic>
      <p:pic>
        <p:nvPicPr>
          <p:cNvPr id="8" name="Picture 4" descr="http://school.discoveryeducation.com/clipart/images/teacher2.gif"/>
          <p:cNvPicPr>
            <a:picLocks noChangeAspect="1" noChangeArrowheads="1"/>
          </p:cNvPicPr>
          <p:nvPr/>
        </p:nvPicPr>
        <p:blipFill>
          <a:blip r:embed="rId5"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Bangladesh indicators</a:t>
            </a:r>
            <a:endParaRPr lang="en-GB" sz="3600" dirty="0"/>
          </a:p>
        </p:txBody>
      </p:sp>
      <p:pic>
        <p:nvPicPr>
          <p:cNvPr id="514050" name="Picture 2"/>
          <p:cNvPicPr>
            <a:picLocks noGrp="1" noChangeAspect="1" noChangeArrowheads="1"/>
          </p:cNvPicPr>
          <p:nvPr>
            <p:ph idx="1"/>
          </p:nvPr>
        </p:nvPicPr>
        <p:blipFill>
          <a:blip r:embed="rId3" cstate="print"/>
          <a:srcRect/>
          <a:stretch>
            <a:fillRect/>
          </a:stretch>
        </p:blipFill>
        <p:spPr bwMode="auto">
          <a:xfrm>
            <a:off x="323528" y="1268760"/>
            <a:ext cx="6536382" cy="4725945"/>
          </a:xfrm>
          <a:prstGeom prst="rect">
            <a:avLst/>
          </a:prstGeom>
          <a:noFill/>
          <a:ln w="9525">
            <a:noFill/>
            <a:miter lim="800000"/>
            <a:headEnd/>
            <a:tailEnd/>
          </a:ln>
        </p:spPr>
      </p:pic>
      <p:sp>
        <p:nvSpPr>
          <p:cNvPr id="6" name="TextBox 5"/>
          <p:cNvSpPr txBox="1"/>
          <p:nvPr/>
        </p:nvSpPr>
        <p:spPr>
          <a:xfrm>
            <a:off x="323528" y="6093296"/>
            <a:ext cx="6048672" cy="553998"/>
          </a:xfrm>
          <a:prstGeom prst="rect">
            <a:avLst/>
          </a:prstGeom>
          <a:noFill/>
        </p:spPr>
        <p:txBody>
          <a:bodyPr wrap="square" rtlCol="0">
            <a:spAutoFit/>
          </a:bodyPr>
          <a:lstStyle/>
          <a:p>
            <a:r>
              <a:rPr lang="en-GB" sz="1000" dirty="0" smtClean="0">
                <a:latin typeface="Miller"/>
              </a:rPr>
              <a:t>Source: </a:t>
            </a:r>
            <a:r>
              <a:rPr lang="en-GB" sz="1000" dirty="0" smtClean="0">
                <a:latin typeface="Miller"/>
                <a:hlinkClick r:id="rId4"/>
              </a:rPr>
              <a:t>http://www.fao.org/publications/sofi/en/</a:t>
            </a:r>
            <a:r>
              <a:rPr lang="en-GB" sz="1000" dirty="0" smtClean="0">
                <a:latin typeface="Miller"/>
              </a:rPr>
              <a:t>; </a:t>
            </a:r>
            <a:r>
              <a:rPr lang="en-GB" sz="1000" dirty="0" smtClean="0">
                <a:hlinkClick r:id="rId5"/>
              </a:rPr>
              <a:t>http://opendocs.ids.ac.uk/opendocs/bitstream/handle/123456789/2955/ER25%20Final%20Online.pdf?sequence=1_source=hanci</a:t>
            </a:r>
            <a:r>
              <a:rPr lang="en-GB" sz="1000" dirty="0" smtClean="0">
                <a:latin typeface="Miller"/>
              </a:rPr>
              <a:t> </a:t>
            </a:r>
            <a:endParaRPr lang="en-GB" sz="1000" dirty="0">
              <a:latin typeface="Miller"/>
            </a:endParaRPr>
          </a:p>
        </p:txBody>
      </p:sp>
      <p:sp>
        <p:nvSpPr>
          <p:cNvPr id="11" name="TextBox 10"/>
          <p:cNvSpPr txBox="1"/>
          <p:nvPr/>
        </p:nvSpPr>
        <p:spPr>
          <a:xfrm>
            <a:off x="6948264" y="1268760"/>
            <a:ext cx="2195736" cy="4524315"/>
          </a:xfrm>
          <a:prstGeom prst="rect">
            <a:avLst/>
          </a:prstGeom>
          <a:noFill/>
        </p:spPr>
        <p:txBody>
          <a:bodyPr wrap="square" rtlCol="0">
            <a:spAutoFit/>
          </a:bodyPr>
          <a:lstStyle/>
          <a:p>
            <a:r>
              <a:rPr lang="en-GB" b="1" dirty="0" smtClean="0">
                <a:latin typeface="Miller"/>
              </a:rPr>
              <a:t>Significant public health concern</a:t>
            </a:r>
            <a:r>
              <a:rPr lang="en-GB" dirty="0" smtClean="0">
                <a:latin typeface="Miller"/>
              </a:rPr>
              <a:t>: </a:t>
            </a:r>
          </a:p>
          <a:p>
            <a:endParaRPr lang="en-GB" dirty="0" smtClean="0">
              <a:latin typeface="Miller"/>
            </a:endParaRPr>
          </a:p>
          <a:p>
            <a:r>
              <a:rPr lang="en-GB" b="1" dirty="0" smtClean="0">
                <a:latin typeface="Miller"/>
              </a:rPr>
              <a:t>Wasting16% </a:t>
            </a:r>
            <a:r>
              <a:rPr lang="en-GB" dirty="0" smtClean="0">
                <a:latin typeface="Miller"/>
              </a:rPr>
              <a:t>prevalence beyond 15% emergency threshold.</a:t>
            </a:r>
          </a:p>
          <a:p>
            <a:endParaRPr lang="en-GB" dirty="0" smtClean="0">
              <a:latin typeface="Miller"/>
            </a:endParaRPr>
          </a:p>
          <a:p>
            <a:r>
              <a:rPr lang="en-GB" dirty="0" smtClean="0">
                <a:latin typeface="Miller"/>
              </a:rPr>
              <a:t>Levels of </a:t>
            </a:r>
          </a:p>
          <a:p>
            <a:r>
              <a:rPr lang="en-GB" b="1" dirty="0" smtClean="0">
                <a:latin typeface="Miller"/>
              </a:rPr>
              <a:t>stunting 41% </a:t>
            </a:r>
            <a:r>
              <a:rPr lang="en-GB" dirty="0" smtClean="0">
                <a:latin typeface="Miller"/>
              </a:rPr>
              <a:t>and </a:t>
            </a:r>
            <a:r>
              <a:rPr lang="en-GB" b="1" dirty="0" smtClean="0">
                <a:latin typeface="Miller"/>
              </a:rPr>
              <a:t>underweight 36%</a:t>
            </a:r>
          </a:p>
          <a:p>
            <a:r>
              <a:rPr lang="en-GB" dirty="0" smtClean="0">
                <a:latin typeface="Miller"/>
              </a:rPr>
              <a:t>(2011 figures, according to UN definition)</a:t>
            </a:r>
          </a:p>
          <a:p>
            <a:endParaRPr lang="en-GB" dirty="0" smtClean="0"/>
          </a:p>
          <a:p>
            <a:endParaRPr lang="en-GB" dirty="0" smtClean="0"/>
          </a:p>
        </p:txBody>
      </p:sp>
      <p:sp>
        <p:nvSpPr>
          <p:cNvPr id="7" name="Rectangle 6"/>
          <p:cNvSpPr/>
          <p:nvPr/>
        </p:nvSpPr>
        <p:spPr>
          <a:xfrm>
            <a:off x="251520" y="4797152"/>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eaLnBrk="1" hangingPunct="1"/>
            <a:r>
              <a:rPr lang="en-GB" sz="3600" dirty="0" smtClean="0"/>
              <a:t>India case study: </a:t>
            </a:r>
            <a:br>
              <a:rPr lang="en-GB" sz="3600" dirty="0" smtClean="0"/>
            </a:br>
            <a:r>
              <a:rPr lang="en-GB" sz="3600" dirty="0" smtClean="0"/>
              <a:t>country profile sources</a:t>
            </a:r>
          </a:p>
        </p:txBody>
      </p:sp>
      <p:sp>
        <p:nvSpPr>
          <p:cNvPr id="94211" name="Content Placeholder 2"/>
          <p:cNvSpPr>
            <a:spLocks noGrp="1"/>
          </p:cNvSpPr>
          <p:nvPr>
            <p:ph idx="1"/>
          </p:nvPr>
        </p:nvSpPr>
        <p:spPr/>
        <p:txBody>
          <a:bodyPr/>
          <a:lstStyle/>
          <a:p>
            <a:pPr eaLnBrk="1" hangingPunct="1">
              <a:buFont typeface="Arial" pitchFamily="34" charset="0"/>
              <a:buNone/>
            </a:pPr>
            <a:r>
              <a:rPr lang="en-GB" sz="2200" b="1" i="1" dirty="0" smtClean="0">
                <a:solidFill>
                  <a:srgbClr val="0070C0"/>
                </a:solidFill>
              </a:rPr>
              <a:t>Action for students: </a:t>
            </a:r>
            <a:r>
              <a:rPr lang="en-GB" sz="2200" dirty="0" smtClean="0"/>
              <a:t>Using the previous slide on Bangladesh </a:t>
            </a:r>
          </a:p>
          <a:p>
            <a:pPr eaLnBrk="1" hangingPunct="1">
              <a:buFont typeface="Arial" pitchFamily="34" charset="0"/>
              <a:buNone/>
            </a:pPr>
            <a:r>
              <a:rPr lang="en-GB" sz="2200" dirty="0" smtClean="0"/>
              <a:t>as a template for a country profile, distil relevant facts </a:t>
            </a:r>
          </a:p>
          <a:p>
            <a:pPr eaLnBrk="1" hangingPunct="1">
              <a:buFont typeface="Arial" pitchFamily="34" charset="0"/>
              <a:buNone/>
            </a:pPr>
            <a:r>
              <a:rPr lang="en-GB" sz="2200" dirty="0" smtClean="0"/>
              <a:t>pertaining to the population’s well-being in general and</a:t>
            </a:r>
          </a:p>
          <a:p>
            <a:pPr eaLnBrk="1" hangingPunct="1">
              <a:buFont typeface="Arial" pitchFamily="34" charset="0"/>
              <a:buNone/>
            </a:pPr>
            <a:r>
              <a:rPr lang="en-GB" sz="2200" dirty="0" smtClean="0"/>
              <a:t>malnutrition in particular.  Why do studies look at the level of the</a:t>
            </a:r>
          </a:p>
          <a:p>
            <a:pPr eaLnBrk="1" hangingPunct="1">
              <a:buFont typeface="Arial" pitchFamily="34" charset="0"/>
              <a:buNone/>
            </a:pPr>
            <a:r>
              <a:rPr lang="en-GB" sz="2200" dirty="0" smtClean="0"/>
              <a:t>mother’s education?</a:t>
            </a:r>
            <a:endParaRPr lang="en-GB" b="1" dirty="0" smtClean="0">
              <a:solidFill>
                <a:srgbClr val="0070C0"/>
              </a:solidFill>
            </a:endParaRPr>
          </a:p>
          <a:p>
            <a:pPr eaLnBrk="1" hangingPunct="1">
              <a:buFont typeface="Arial" pitchFamily="34" charset="0"/>
              <a:buNone/>
            </a:pPr>
            <a:endParaRPr lang="en-GB" sz="1400" dirty="0" smtClean="0"/>
          </a:p>
          <a:p>
            <a:pPr eaLnBrk="1" hangingPunct="1"/>
            <a:r>
              <a:rPr lang="en-GB" sz="1600" b="1" dirty="0" smtClean="0"/>
              <a:t>CIA World </a:t>
            </a:r>
            <a:r>
              <a:rPr lang="en-GB" sz="1600" b="1" dirty="0" err="1" smtClean="0"/>
              <a:t>Factbook</a:t>
            </a:r>
            <a:r>
              <a:rPr lang="en-GB" sz="1600" b="1" dirty="0" smtClean="0"/>
              <a:t>, Measure DHS </a:t>
            </a:r>
            <a:r>
              <a:rPr lang="en-GB" sz="1600" dirty="0" smtClean="0"/>
              <a:t>(demographic and health surveys), </a:t>
            </a:r>
            <a:r>
              <a:rPr lang="en-GB" sz="1600" b="1" dirty="0" smtClean="0"/>
              <a:t>World Bank and BBC Country Profiles</a:t>
            </a:r>
            <a:r>
              <a:rPr lang="en-GB" sz="1600" dirty="0" smtClean="0"/>
              <a:t> are good starting points</a:t>
            </a:r>
          </a:p>
          <a:p>
            <a:pPr lvl="1" eaLnBrk="1" hangingPunct="1"/>
            <a:r>
              <a:rPr lang="en-GB" sz="1600" dirty="0" smtClean="0"/>
              <a:t>https://www.cia.gov/library/publications/the-world-factbook/geos/ha.html</a:t>
            </a:r>
          </a:p>
          <a:p>
            <a:pPr lvl="1" eaLnBrk="1" hangingPunct="1"/>
            <a:r>
              <a:rPr lang="en-GB" sz="1600" dirty="0" smtClean="0">
                <a:hlinkClick r:id="rId3"/>
              </a:rPr>
              <a:t>http://www.measuredhs.com/</a:t>
            </a:r>
            <a:endParaRPr lang="en-GB" sz="1600" dirty="0" smtClean="0"/>
          </a:p>
          <a:p>
            <a:pPr lvl="1" eaLnBrk="1" hangingPunct="1"/>
            <a:r>
              <a:rPr lang="en-GB" sz="1600" dirty="0" smtClean="0">
                <a:hlinkClick r:id="rId4"/>
              </a:rPr>
              <a:t>http://www.worldbank.org/</a:t>
            </a:r>
            <a:endParaRPr lang="en-GB" sz="1600" dirty="0" smtClean="0"/>
          </a:p>
          <a:p>
            <a:pPr lvl="1" eaLnBrk="1" hangingPunct="1"/>
            <a:r>
              <a:rPr lang="en-GB" sz="1600" dirty="0" smtClean="0"/>
              <a:t>http://news.bbc.co.uk/2/hi/country_profiles/</a:t>
            </a:r>
            <a:endParaRPr lang="en-GB" sz="12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p:cNvSpPr>
            <a:spLocks noGrp="1"/>
          </p:cNvSpPr>
          <p:nvPr>
            <p:ph type="title"/>
          </p:nvPr>
        </p:nvSpPr>
        <p:spPr/>
        <p:txBody>
          <a:bodyPr/>
          <a:lstStyle/>
          <a:p>
            <a:pPr eaLnBrk="1" hangingPunct="1"/>
            <a:r>
              <a:rPr lang="en-GB" dirty="0" smtClean="0"/>
              <a:t>Nutritional status:</a:t>
            </a:r>
            <a:br>
              <a:rPr lang="en-GB" dirty="0" smtClean="0"/>
            </a:br>
            <a:r>
              <a:rPr lang="en-GB" dirty="0" smtClean="0"/>
              <a:t>Bangladesh and India</a:t>
            </a:r>
          </a:p>
        </p:txBody>
      </p:sp>
      <p:sp>
        <p:nvSpPr>
          <p:cNvPr id="3" name="Content Placeholder 2"/>
          <p:cNvSpPr>
            <a:spLocks noGrp="1"/>
          </p:cNvSpPr>
          <p:nvPr>
            <p:ph sz="half" idx="1"/>
          </p:nvPr>
        </p:nvSpPr>
        <p:spPr>
          <a:xfrm>
            <a:off x="457200" y="1600200"/>
            <a:ext cx="3178175" cy="4525963"/>
          </a:xfrm>
        </p:spPr>
        <p:txBody>
          <a:bodyPr/>
          <a:lstStyle/>
          <a:p>
            <a:pPr eaLnBrk="1" hangingPunct="1">
              <a:defRPr/>
            </a:pPr>
            <a:r>
              <a:rPr lang="en-GB" sz="1500" dirty="0" smtClean="0"/>
              <a:t>Percentage of children </a:t>
            </a:r>
            <a:r>
              <a:rPr lang="en-GB" sz="1500" b="1" dirty="0" smtClean="0"/>
              <a:t>under 5</a:t>
            </a:r>
            <a:r>
              <a:rPr lang="en-GB" sz="1500" dirty="0" smtClean="0"/>
              <a:t> </a:t>
            </a:r>
            <a:r>
              <a:rPr lang="en-GB" sz="1500" b="1" dirty="0" smtClean="0"/>
              <a:t>underweight</a:t>
            </a:r>
            <a:r>
              <a:rPr lang="en-GB" sz="1500" dirty="0" smtClean="0"/>
              <a:t> (this is a nutritional indicator for the whole community) among highest in the world </a:t>
            </a:r>
            <a:r>
              <a:rPr lang="en-GB" sz="1500" b="1" dirty="0" smtClean="0"/>
              <a:t>2</a:t>
            </a:r>
            <a:r>
              <a:rPr lang="en-GB" sz="1500" b="1" baseline="30000" dirty="0" smtClean="0"/>
              <a:t>nd</a:t>
            </a:r>
            <a:r>
              <a:rPr lang="en-GB" sz="1500" b="1" dirty="0" smtClean="0"/>
              <a:t> for India and 4</a:t>
            </a:r>
            <a:r>
              <a:rPr lang="en-GB" sz="1500" b="1" baseline="30000" dirty="0" smtClean="0"/>
              <a:t>th</a:t>
            </a:r>
            <a:r>
              <a:rPr lang="en-GB" sz="1500" b="1" dirty="0" smtClean="0"/>
              <a:t> for Bangladesh </a:t>
            </a:r>
            <a:r>
              <a:rPr lang="en-GB" sz="1500" dirty="0" smtClean="0"/>
              <a:t>(World </a:t>
            </a:r>
            <a:r>
              <a:rPr lang="en-GB" sz="1500" dirty="0" err="1" smtClean="0"/>
              <a:t>Factbook</a:t>
            </a:r>
            <a:r>
              <a:rPr lang="en-GB" sz="1500" dirty="0" smtClean="0"/>
              <a:t>); stunting prevalence 41.3% in Bangladesh in 2011 (Measure DHS) </a:t>
            </a:r>
          </a:p>
          <a:p>
            <a:pPr eaLnBrk="1" hangingPunct="1">
              <a:defRPr/>
            </a:pPr>
            <a:r>
              <a:rPr lang="en-GB" sz="1500" dirty="0" smtClean="0"/>
              <a:t>Among lowest </a:t>
            </a:r>
            <a:r>
              <a:rPr lang="en-GB" sz="1500" b="1" dirty="0" smtClean="0"/>
              <a:t>adult obesity prevalence </a:t>
            </a:r>
            <a:r>
              <a:rPr lang="en-GB" sz="1500" dirty="0" smtClean="0"/>
              <a:t>rate in the world </a:t>
            </a:r>
            <a:r>
              <a:rPr lang="en-GB" sz="1500" b="1" dirty="0" smtClean="0"/>
              <a:t>184</a:t>
            </a:r>
            <a:r>
              <a:rPr lang="en-GB" sz="1500" b="1" baseline="30000" dirty="0" smtClean="0"/>
              <a:t>th</a:t>
            </a:r>
            <a:r>
              <a:rPr lang="en-GB" sz="1500" b="1" dirty="0" smtClean="0"/>
              <a:t> for India and 190th for Bangladesh </a:t>
            </a:r>
            <a:r>
              <a:rPr lang="en-GB" sz="1500" dirty="0" smtClean="0"/>
              <a:t>in the world, but alarming rise in BMI over 25 for women in Bangladesh from 12% in 2007 to 17% in 2011  </a:t>
            </a:r>
          </a:p>
          <a:p>
            <a:pPr marL="0" indent="0" eaLnBrk="1" hangingPunct="1">
              <a:buFont typeface="Arial" pitchFamily="34" charset="0"/>
              <a:buNone/>
              <a:defRPr/>
            </a:pPr>
            <a:endParaRPr lang="en-GB" sz="1000" dirty="0" smtClean="0"/>
          </a:p>
          <a:p>
            <a:pPr eaLnBrk="1" hangingPunct="1">
              <a:buFont typeface="Arial" pitchFamily="34" charset="0"/>
              <a:buNone/>
              <a:defRPr/>
            </a:pPr>
            <a:endParaRPr lang="en-GB" dirty="0"/>
          </a:p>
        </p:txBody>
      </p:sp>
      <p:sp>
        <p:nvSpPr>
          <p:cNvPr id="5" name="Content Placeholder 4"/>
          <p:cNvSpPr>
            <a:spLocks noGrp="1"/>
          </p:cNvSpPr>
          <p:nvPr>
            <p:ph sz="half" idx="2"/>
          </p:nvPr>
        </p:nvSpPr>
        <p:spPr>
          <a:xfrm>
            <a:off x="3635375" y="1600200"/>
            <a:ext cx="5257800" cy="4525963"/>
          </a:xfrm>
          <a:ln>
            <a:solidFill>
              <a:srgbClr val="0070C0"/>
            </a:solidFill>
          </a:ln>
        </p:spPr>
        <p:txBody>
          <a:bodyPr/>
          <a:lstStyle/>
          <a:p>
            <a:pPr eaLnBrk="1" hangingPunct="1">
              <a:buFont typeface="Arial" pitchFamily="34" charset="0"/>
              <a:buNone/>
              <a:defRPr/>
            </a:pPr>
            <a:r>
              <a:rPr lang="en-GB" sz="1600" b="1" dirty="0" smtClean="0"/>
              <a:t>Bangladesh</a:t>
            </a:r>
          </a:p>
          <a:p>
            <a:pPr eaLnBrk="1" hangingPunct="1">
              <a:defRPr/>
            </a:pPr>
            <a:r>
              <a:rPr lang="en-GB" sz="1600" dirty="0" smtClean="0"/>
              <a:t>Childhood under nutrition has declined, but maternal nutrition has not improved significantly in Bangladesh </a:t>
            </a:r>
            <a:r>
              <a:rPr lang="en-GB" sz="1000" dirty="0" smtClean="0"/>
              <a:t>(</a:t>
            </a:r>
            <a:r>
              <a:rPr lang="en-GB" sz="1000" dirty="0" smtClean="0">
                <a:hlinkClick r:id="rId2"/>
              </a:rPr>
              <a:t>http://www.measuredhs.com/pubs/pdf/PB6/PB6.pdf</a:t>
            </a:r>
            <a:r>
              <a:rPr lang="en-GB" sz="1000" dirty="0" smtClean="0"/>
              <a:t>)</a:t>
            </a:r>
          </a:p>
          <a:p>
            <a:pPr eaLnBrk="1" hangingPunct="1">
              <a:defRPr/>
            </a:pPr>
            <a:r>
              <a:rPr lang="en-GB" sz="1400" dirty="0" smtClean="0"/>
              <a:t>Anaemia continues to be a major nutritional problem in children and women in Bangladesh</a:t>
            </a:r>
          </a:p>
          <a:p>
            <a:pPr eaLnBrk="1" hangingPunct="1">
              <a:buFont typeface="Arial" pitchFamily="34" charset="0"/>
              <a:buNone/>
              <a:defRPr/>
            </a:pPr>
            <a:endParaRPr lang="en-GB" sz="1400" dirty="0" smtClean="0"/>
          </a:p>
          <a:p>
            <a:pPr eaLnBrk="1" hangingPunct="1">
              <a:buFont typeface="Arial" pitchFamily="34" charset="0"/>
              <a:buNone/>
              <a:defRPr/>
            </a:pPr>
            <a:r>
              <a:rPr lang="en-GB" sz="1600" b="1" dirty="0" smtClean="0"/>
              <a:t>India</a:t>
            </a:r>
          </a:p>
          <a:p>
            <a:pPr marL="0" indent="0" eaLnBrk="1" hangingPunct="1">
              <a:buFont typeface="Arial" pitchFamily="34" charset="0"/>
              <a:buNone/>
              <a:defRPr/>
            </a:pPr>
            <a:r>
              <a:rPr lang="en-GB" sz="1600" b="1" i="1" dirty="0" smtClean="0">
                <a:solidFill>
                  <a:srgbClr val="0070C0"/>
                </a:solidFill>
              </a:rPr>
              <a:t>Action for students: </a:t>
            </a:r>
          </a:p>
          <a:p>
            <a:pPr eaLnBrk="1" hangingPunct="1">
              <a:buFont typeface="+mj-lt"/>
              <a:buAutoNum type="arabicPeriod"/>
              <a:defRPr/>
            </a:pPr>
            <a:r>
              <a:rPr lang="en-GB" sz="1600" dirty="0" smtClean="0"/>
              <a:t>Note some of the issues arising from the fact that the latest data for India dates back to a 2005-2006 national family health survey </a:t>
            </a:r>
            <a:r>
              <a:rPr lang="en-GB" sz="1000" dirty="0" smtClean="0"/>
              <a:t>http://www.measuredhs.com/pubs/pdf/OD56/OD56.pdf</a:t>
            </a:r>
          </a:p>
          <a:p>
            <a:pPr eaLnBrk="1" hangingPunct="1">
              <a:buFont typeface="+mj-lt"/>
              <a:buAutoNum type="arabicPeriod"/>
              <a:defRPr/>
            </a:pPr>
            <a:r>
              <a:rPr lang="en-GB" sz="1600" dirty="0" smtClean="0"/>
              <a:t>Record the relevant points for your folder from “UNICEF Nutrition in India”</a:t>
            </a:r>
          </a:p>
          <a:p>
            <a:pPr indent="14288" eaLnBrk="1" hangingPunct="1">
              <a:buFont typeface="Arial" pitchFamily="34" charset="0"/>
              <a:buNone/>
              <a:defRPr/>
            </a:pPr>
            <a:r>
              <a:rPr lang="en-GB" sz="1000" dirty="0" smtClean="0">
                <a:hlinkClick r:id="rId3"/>
              </a:rPr>
              <a:t>http://www.unicef.org/india/nutrition.html</a:t>
            </a:r>
            <a:endParaRPr lang="en-GB" sz="1000" dirty="0" smtClean="0"/>
          </a:p>
          <a:p>
            <a:pPr indent="14288" eaLnBrk="1" hangingPunct="1">
              <a:buFont typeface="Arial" pitchFamily="34" charset="0"/>
              <a:buNone/>
              <a:defRPr/>
            </a:pPr>
            <a:r>
              <a:rPr lang="en-GB" sz="1600" dirty="0" smtClean="0"/>
              <a:t>FAO Country India Nutrition profile </a:t>
            </a:r>
            <a:r>
              <a:rPr lang="en-GB" sz="1000" dirty="0" smtClean="0"/>
              <a:t>http://www.fao.org/ag/agn/nutrition/ind_en.stm</a:t>
            </a:r>
          </a:p>
          <a:p>
            <a:pPr eaLnBrk="1" hangingPunct="1">
              <a:defRPr/>
            </a:pPr>
            <a:endParaRPr lang="en-GB" sz="1400" dirty="0" smtClean="0"/>
          </a:p>
          <a:p>
            <a:pPr eaLnBrk="1" hangingPunct="1">
              <a:defRPr/>
            </a:pPr>
            <a:endParaRPr lang="en-GB" sz="1000" dirty="0" smtClean="0"/>
          </a:p>
          <a:p>
            <a:pPr eaLnBrk="1" hangingPunct="1">
              <a:defRPr/>
            </a:pPr>
            <a:endParaRPr lang="en-GB" dirty="0"/>
          </a:p>
        </p:txBody>
      </p:sp>
      <p:sp>
        <p:nvSpPr>
          <p:cNvPr id="95238" name="TextBox 5"/>
          <p:cNvSpPr txBox="1">
            <a:spLocks noChangeArrowheads="1"/>
          </p:cNvSpPr>
          <p:nvPr/>
        </p:nvSpPr>
        <p:spPr bwMode="auto">
          <a:xfrm>
            <a:off x="468313" y="6149975"/>
            <a:ext cx="7488237" cy="708025"/>
          </a:xfrm>
          <a:prstGeom prst="rect">
            <a:avLst/>
          </a:prstGeom>
          <a:noFill/>
          <a:ln w="9525">
            <a:noFill/>
            <a:miter lim="800000"/>
            <a:headEnd/>
            <a:tailEnd/>
          </a:ln>
        </p:spPr>
        <p:txBody>
          <a:bodyPr>
            <a:spAutoFit/>
          </a:bodyPr>
          <a:lstStyle/>
          <a:p>
            <a:r>
              <a:rPr lang="en-GB" sz="1000" dirty="0"/>
              <a:t>Source: CIA World </a:t>
            </a:r>
            <a:r>
              <a:rPr lang="en-GB" sz="1000" dirty="0" err="1"/>
              <a:t>factbook</a:t>
            </a:r>
            <a:r>
              <a:rPr lang="en-GB" sz="1000" dirty="0"/>
              <a:t> </a:t>
            </a:r>
            <a:r>
              <a:rPr lang="en-GB" sz="1000" dirty="0">
                <a:hlinkClick r:id="rId4"/>
              </a:rPr>
              <a:t>https://www.cia.gov/library/publications/the-world-factbook/rankorder/2228rank.html?countryname=Bangladesh&amp;countrycode=bg&amp;regionCode=sas&amp;rank=190#bg</a:t>
            </a:r>
            <a:r>
              <a:rPr lang="en-GB" sz="1000" dirty="0"/>
              <a:t>)</a:t>
            </a:r>
          </a:p>
          <a:p>
            <a:r>
              <a:rPr lang="en-GB" sz="1000" dirty="0"/>
              <a:t>(</a:t>
            </a:r>
            <a:r>
              <a:rPr lang="en-GB" sz="1000" dirty="0">
                <a:hlinkClick r:id="rId5"/>
              </a:rPr>
              <a:t>http://articles.timesofindia.indiatimes.com/2013-06-29/india/40271375_1_nutritional-status-addressing-malnutrition-lancet-series</a:t>
            </a:r>
            <a:endParaRPr lang="en-GB" sz="1000" dirty="0"/>
          </a:p>
          <a:p>
            <a:endParaRPr lang="en-GB" sz="1000" dirty="0">
              <a:latin typeface="Miller"/>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fontScale="90000"/>
          </a:bodyPr>
          <a:lstStyle/>
          <a:p>
            <a:pPr algn="ctr" eaLnBrk="1" fontAlgn="auto" hangingPunct="1">
              <a:spcAft>
                <a:spcPts val="0"/>
              </a:spcAft>
              <a:defRPr/>
            </a:pPr>
            <a:r>
              <a:rPr lang="en-GB" sz="3200" dirty="0" smtClean="0">
                <a:solidFill>
                  <a:srgbClr val="FF0000"/>
                </a:solidFill>
                <a:ea typeface="+mj-ea"/>
              </a:rPr>
              <a:t>The Double Burden of Malnutrition AND</a:t>
            </a:r>
            <a:br>
              <a:rPr lang="en-GB" sz="3200" dirty="0" smtClean="0">
                <a:solidFill>
                  <a:srgbClr val="FF0000"/>
                </a:solidFill>
                <a:ea typeface="+mj-ea"/>
              </a:rPr>
            </a:br>
            <a:r>
              <a:rPr lang="en-GB" sz="3200" dirty="0" smtClean="0">
                <a:solidFill>
                  <a:srgbClr val="FF0000"/>
                </a:solidFill>
                <a:ea typeface="+mj-ea"/>
              </a:rPr>
              <a:t>Nutrition Transition</a:t>
            </a:r>
            <a:endParaRPr lang="en-GB" sz="3200" dirty="0">
              <a:solidFill>
                <a:srgbClr val="FF0000"/>
              </a:solidFill>
              <a:ea typeface="+mj-ea"/>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Content Placeholder 4"/>
          <p:cNvSpPr>
            <a:spLocks noGrp="1"/>
          </p:cNvSpPr>
          <p:nvPr>
            <p:ph idx="4294967295"/>
          </p:nvPr>
        </p:nvSpPr>
        <p:spPr>
          <a:xfrm>
            <a:off x="900113" y="1989138"/>
            <a:ext cx="7329487" cy="4525962"/>
          </a:xfrm>
        </p:spPr>
        <p:txBody>
          <a:bodyPr/>
          <a:lstStyle/>
          <a:p>
            <a:pPr eaLnBrk="1" hangingPunct="1">
              <a:buFont typeface="Arial" pitchFamily="34" charset="0"/>
              <a:buNone/>
            </a:pPr>
            <a:r>
              <a:rPr lang="en-GB" altLang="en-US" sz="2400" dirty="0" smtClean="0"/>
              <a:t>“</a:t>
            </a:r>
            <a:r>
              <a:rPr lang="en-GB" sz="2400" dirty="0" smtClean="0"/>
              <a:t>Malnutrition, both under and over, can no longer be</a:t>
            </a:r>
          </a:p>
          <a:p>
            <a:pPr eaLnBrk="1" hangingPunct="1">
              <a:buFont typeface="Arial" pitchFamily="34" charset="0"/>
              <a:buNone/>
            </a:pPr>
            <a:r>
              <a:rPr lang="en-GB" sz="2400" dirty="0" smtClean="0"/>
              <a:t>addressed without considering global food </a:t>
            </a:r>
          </a:p>
          <a:p>
            <a:pPr eaLnBrk="1" hangingPunct="1">
              <a:buFont typeface="Arial" pitchFamily="34" charset="0"/>
              <a:buNone/>
            </a:pPr>
            <a:r>
              <a:rPr lang="en-GB" sz="2400" dirty="0" smtClean="0"/>
              <a:t>insecurity, socioeconomic disparity, both globally </a:t>
            </a:r>
          </a:p>
          <a:p>
            <a:pPr eaLnBrk="1" hangingPunct="1">
              <a:buFont typeface="Arial" pitchFamily="34" charset="0"/>
              <a:buNone/>
            </a:pPr>
            <a:r>
              <a:rPr lang="en-GB" sz="2400" dirty="0" smtClean="0"/>
              <a:t>and nationally, and global cultural, social and</a:t>
            </a:r>
          </a:p>
          <a:p>
            <a:pPr eaLnBrk="1" hangingPunct="1">
              <a:buFont typeface="Arial" pitchFamily="34" charset="0"/>
              <a:buNone/>
            </a:pPr>
            <a:r>
              <a:rPr lang="en-GB" sz="2400" dirty="0" smtClean="0"/>
              <a:t>epidemiological transitions.</a:t>
            </a:r>
            <a:r>
              <a:rPr lang="en-GB" altLang="en-US" sz="2400" dirty="0" smtClean="0"/>
              <a:t>”</a:t>
            </a:r>
            <a:r>
              <a:rPr lang="en-GB" sz="2400" dirty="0" smtClean="0"/>
              <a:t> </a:t>
            </a:r>
          </a:p>
          <a:p>
            <a:pPr eaLnBrk="1" hangingPunct="1">
              <a:buFont typeface="Arial" pitchFamily="34" charset="0"/>
              <a:buNone/>
            </a:pPr>
            <a:endParaRPr lang="en-GB" sz="1200" dirty="0" smtClean="0"/>
          </a:p>
          <a:p>
            <a:pPr eaLnBrk="1" hangingPunct="1">
              <a:buFont typeface="Arial" pitchFamily="34" charset="0"/>
              <a:buNone/>
            </a:pPr>
            <a:r>
              <a:rPr lang="en-GB" sz="1200" dirty="0" smtClean="0"/>
              <a:t>- </a:t>
            </a:r>
            <a:r>
              <a:rPr lang="en-GB" sz="1200" dirty="0" err="1" smtClean="0"/>
              <a:t>Darnton</a:t>
            </a:r>
            <a:r>
              <a:rPr lang="en-GB" sz="1200" dirty="0" smtClean="0"/>
              <a:t>-Hill and ET Coyne </a:t>
            </a:r>
            <a:r>
              <a:rPr lang="en-GB" altLang="en-US" sz="1200" dirty="0" smtClean="0"/>
              <a:t>“</a:t>
            </a:r>
            <a:r>
              <a:rPr lang="en-GB" sz="1200" dirty="0" smtClean="0"/>
              <a:t>Feast and famine: socioeconomic</a:t>
            </a:r>
            <a:r>
              <a:rPr lang="pt-BR" sz="1200" dirty="0" smtClean="0"/>
              <a:t> disparities in global nutrition and health</a:t>
            </a:r>
            <a:r>
              <a:rPr lang="pt-BR" altLang="en-US" sz="1200" dirty="0" smtClean="0"/>
              <a:t>”</a:t>
            </a:r>
            <a:endParaRPr lang="pt-BR" sz="1200" dirty="0" smtClean="0"/>
          </a:p>
          <a:p>
            <a:pPr marL="0" indent="0" eaLnBrk="1" hangingPunct="1">
              <a:buFont typeface="Arial" pitchFamily="34" charset="0"/>
              <a:buNone/>
            </a:pPr>
            <a:r>
              <a:rPr lang="en-GB" sz="1200" i="1" dirty="0" smtClean="0"/>
              <a:t>http://journals.cambridge.org/download.php?file=%2FPHN%2FPHN1_01%2FS1368980098000068a.pdf&amp;code=cac6fec0a6e8779ed4063bbf512011e1</a:t>
            </a:r>
          </a:p>
          <a:p>
            <a:pPr eaLnBrk="1" hangingPunct="1">
              <a:buFont typeface="Arial" pitchFamily="34" charset="0"/>
              <a:buNone/>
            </a:pPr>
            <a:endParaRPr lang="en-GB" dirty="0" smtClean="0"/>
          </a:p>
          <a:p>
            <a:pPr eaLnBrk="1" hangingPunct="1"/>
            <a:endParaRPr lang="en-GB" dirty="0" smtClean="0"/>
          </a:p>
        </p:txBody>
      </p:sp>
      <p:pic>
        <p:nvPicPr>
          <p:cNvPr id="3" name="Picture 7"/>
          <p:cNvPicPr>
            <a:picLocks noChangeAspect="1" noChangeArrowheads="1"/>
          </p:cNvPicPr>
          <p:nvPr/>
        </p:nvPicPr>
        <p:blipFill>
          <a:blip r:embed="rId3" cstate="print"/>
          <a:srcRect/>
          <a:stretch>
            <a:fillRect/>
          </a:stretch>
        </p:blipFill>
        <p:spPr bwMode="auto">
          <a:xfrm>
            <a:off x="395536" y="2060848"/>
            <a:ext cx="432048" cy="40804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4"/>
          <p:cNvSpPr>
            <a:spLocks noGrp="1"/>
          </p:cNvSpPr>
          <p:nvPr>
            <p:ph type="title"/>
          </p:nvPr>
        </p:nvSpPr>
        <p:spPr/>
        <p:txBody>
          <a:bodyPr/>
          <a:lstStyle/>
          <a:p>
            <a:pPr eaLnBrk="1" hangingPunct="1"/>
            <a:r>
              <a:rPr lang="en-GB" sz="3200" dirty="0" smtClean="0"/>
              <a:t>Double burden of</a:t>
            </a:r>
            <a:br>
              <a:rPr lang="en-GB" sz="3200" dirty="0" smtClean="0"/>
            </a:br>
            <a:r>
              <a:rPr lang="en-GB" sz="3200" dirty="0" smtClean="0"/>
              <a:t>malnutrition (1)</a:t>
            </a:r>
          </a:p>
        </p:txBody>
      </p:sp>
      <p:sp>
        <p:nvSpPr>
          <p:cNvPr id="99331" name="Content Placeholder 5"/>
          <p:cNvSpPr>
            <a:spLocks noGrp="1"/>
          </p:cNvSpPr>
          <p:nvPr>
            <p:ph idx="1"/>
          </p:nvPr>
        </p:nvSpPr>
        <p:spPr>
          <a:xfrm>
            <a:off x="323528" y="1340768"/>
            <a:ext cx="8640763" cy="4967287"/>
          </a:xfrm>
        </p:spPr>
        <p:txBody>
          <a:bodyPr/>
          <a:lstStyle/>
          <a:p>
            <a:pPr marL="0" indent="0" eaLnBrk="1" hangingPunct="1">
              <a:buFont typeface="Arial" pitchFamily="34" charset="0"/>
              <a:buNone/>
            </a:pPr>
            <a:r>
              <a:rPr lang="en-GB" sz="2000" b="1" dirty="0" smtClean="0">
                <a:solidFill>
                  <a:srgbClr val="7030A0"/>
                </a:solidFill>
              </a:rPr>
              <a:t>Double burden of malnutrition</a:t>
            </a:r>
            <a:r>
              <a:rPr lang="en-GB" sz="2000" dirty="0" smtClean="0">
                <a:solidFill>
                  <a:srgbClr val="7030A0"/>
                </a:solidFill>
              </a:rPr>
              <a:t>: </a:t>
            </a:r>
            <a:r>
              <a:rPr lang="en-GB" sz="2000" dirty="0" smtClean="0"/>
              <a:t>Persistence of  under nutrition, especially among children, along with rapidly increasing overweight, obesity and diet- and life-style related chronic diseases especially among the poor.</a:t>
            </a:r>
            <a:r>
              <a:rPr lang="en-GB" sz="2000" i="1" dirty="0" smtClean="0"/>
              <a:t> </a:t>
            </a:r>
            <a:r>
              <a:rPr lang="en-US" sz="2000" dirty="0" smtClean="0"/>
              <a:t> In China, for example, there has been a significant rural-urban difference in obesity prevalence which offset marked reductions in underweight prevalence.</a:t>
            </a:r>
          </a:p>
          <a:p>
            <a:pPr marL="0" indent="0" eaLnBrk="1" hangingPunct="1">
              <a:buFont typeface="Arial" pitchFamily="34" charset="0"/>
              <a:buNone/>
            </a:pPr>
            <a:endParaRPr lang="en-US" sz="2000" dirty="0" smtClean="0"/>
          </a:p>
          <a:p>
            <a:pPr marL="0" indent="0" eaLnBrk="1" hangingPunct="1">
              <a:buFont typeface="Arial" pitchFamily="34" charset="0"/>
              <a:buNone/>
            </a:pPr>
            <a:r>
              <a:rPr lang="en-GB" sz="2000" dirty="0" smtClean="0"/>
              <a:t>These forms of malnutrition usually result from </a:t>
            </a:r>
            <a:r>
              <a:rPr lang="en-GB" sz="2000" b="1" dirty="0" smtClean="0"/>
              <a:t>uneven access </a:t>
            </a:r>
            <a:r>
              <a:rPr lang="en-GB" sz="2000" dirty="0" smtClean="0"/>
              <a:t>to food and unbalanced diets.  Both under- and over-nutrition are problems of poverty and are bound to become even more closely interwoven. Immediate and root causes of malnutrition are multidimensional and complex. </a:t>
            </a:r>
          </a:p>
          <a:p>
            <a:pPr eaLnBrk="1" hangingPunct="1">
              <a:buFont typeface="Arial" pitchFamily="34" charset="0"/>
              <a:buNone/>
            </a:pPr>
            <a:endParaRPr lang="en-GB" sz="1500" dirty="0" smtClean="0"/>
          </a:p>
          <a:p>
            <a:pPr eaLnBrk="1" hangingPunct="1">
              <a:buFont typeface="Arial" pitchFamily="34" charset="0"/>
              <a:buNone/>
            </a:pPr>
            <a:endParaRPr lang="en-GB" sz="1000" i="1" dirty="0"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Double burden of </a:t>
            </a:r>
            <a:br>
              <a:rPr lang="en-GB" dirty="0" smtClean="0"/>
            </a:br>
            <a:r>
              <a:rPr lang="en-GB" dirty="0" smtClean="0"/>
              <a:t>malnutrition (2)</a:t>
            </a:r>
            <a:endParaRPr lang="en-GB" dirty="0"/>
          </a:p>
        </p:txBody>
      </p:sp>
      <p:sp>
        <p:nvSpPr>
          <p:cNvPr id="3" name="Content Placeholder 2"/>
          <p:cNvSpPr>
            <a:spLocks noGrp="1"/>
          </p:cNvSpPr>
          <p:nvPr>
            <p:ph idx="1"/>
          </p:nvPr>
        </p:nvSpPr>
        <p:spPr/>
        <p:txBody>
          <a:bodyPr/>
          <a:lstStyle/>
          <a:p>
            <a:pPr marL="0" indent="0" eaLnBrk="1" hangingPunct="1">
              <a:buNone/>
            </a:pPr>
            <a:r>
              <a:rPr lang="en-GB" sz="2000" dirty="0" smtClean="0"/>
              <a:t>In countries where </a:t>
            </a:r>
            <a:r>
              <a:rPr lang="en-GB" sz="2000" b="1" dirty="0" smtClean="0"/>
              <a:t>famine</a:t>
            </a:r>
            <a:r>
              <a:rPr lang="en-GB" sz="2000" dirty="0" smtClean="0"/>
              <a:t> and under nutrition were traditionally the main issue, the reverse now is the case: </a:t>
            </a:r>
            <a:r>
              <a:rPr lang="en-GB" sz="2000" b="1" dirty="0" smtClean="0"/>
              <a:t>over nutrition </a:t>
            </a:r>
            <a:r>
              <a:rPr lang="en-GB" sz="2000" dirty="0" smtClean="0"/>
              <a:t>is increasing, especially in India and China, countries recently more affluent. </a:t>
            </a:r>
          </a:p>
          <a:p>
            <a:pPr marL="0" indent="0" eaLnBrk="1" hangingPunct="1">
              <a:buNone/>
            </a:pPr>
            <a:endParaRPr lang="en-GB" sz="2000" dirty="0" smtClean="0"/>
          </a:p>
          <a:p>
            <a:pPr marL="0" indent="0" eaLnBrk="1" hangingPunct="1">
              <a:buNone/>
            </a:pPr>
            <a:r>
              <a:rPr lang="en-US" sz="2000" dirty="0" smtClean="0"/>
              <a:t>In developing countries, </a:t>
            </a:r>
            <a:r>
              <a:rPr lang="en-US" sz="2000" b="1" dirty="0" smtClean="0"/>
              <a:t>rapid </a:t>
            </a:r>
            <a:r>
              <a:rPr lang="en-US" sz="2000" b="1" dirty="0" err="1" smtClean="0"/>
              <a:t>urbanisation</a:t>
            </a:r>
            <a:r>
              <a:rPr lang="en-US" sz="2000" b="1" dirty="0" smtClean="0"/>
              <a:t> </a:t>
            </a:r>
            <a:r>
              <a:rPr lang="en-US" sz="2000" dirty="0" smtClean="0"/>
              <a:t>is linked to </a:t>
            </a:r>
            <a:r>
              <a:rPr lang="en-GB" sz="2000" dirty="0" smtClean="0"/>
              <a:t>diets </a:t>
            </a:r>
            <a:r>
              <a:rPr lang="en-GB" sz="2000" b="1" dirty="0" smtClean="0"/>
              <a:t>with more fats</a:t>
            </a:r>
            <a:r>
              <a:rPr lang="en-GB" sz="2000" dirty="0" smtClean="0"/>
              <a:t>, </a:t>
            </a:r>
            <a:r>
              <a:rPr lang="en-GB" sz="2000" b="1" dirty="0" smtClean="0"/>
              <a:t>animal source foods </a:t>
            </a:r>
            <a:r>
              <a:rPr lang="en-GB" sz="2000" dirty="0" smtClean="0"/>
              <a:t>and </a:t>
            </a:r>
            <a:r>
              <a:rPr lang="en-GB" sz="2000" b="1" dirty="0" smtClean="0"/>
              <a:t>processed products and lower activity levels </a:t>
            </a:r>
            <a:r>
              <a:rPr lang="en-GB" sz="2000" dirty="0" smtClean="0"/>
              <a:t>resulting </a:t>
            </a:r>
            <a:r>
              <a:rPr lang="en-GB" sz="2000" b="1" dirty="0" smtClean="0"/>
              <a:t>in higher levels of obesity</a:t>
            </a:r>
            <a:r>
              <a:rPr lang="en-US" sz="2000" dirty="0" smtClean="0"/>
              <a:t>.</a:t>
            </a:r>
          </a:p>
          <a:p>
            <a:pPr marL="0" indent="0" eaLnBrk="1" hangingPunct="1">
              <a:buNone/>
            </a:pPr>
            <a:r>
              <a:rPr lang="en-US" sz="1800" dirty="0" smtClean="0"/>
              <a:t>(ftp://ftp.fao.org/docrep/fao/009/a0442e/a0442e00.pdf)</a:t>
            </a:r>
          </a:p>
          <a:p>
            <a:pPr marL="0" indent="0" eaLnBrk="1" hangingPunct="1">
              <a:buNone/>
            </a:pPr>
            <a:endParaRPr lang="en-GB" sz="1800" dirty="0" smtClean="0"/>
          </a:p>
          <a:p>
            <a:pPr marL="0" indent="0" eaLnBrk="1" hangingPunct="1">
              <a:buNone/>
            </a:pPr>
            <a:endParaRPr lang="en-GB" sz="2000" b="1" i="1" dirty="0" smtClean="0">
              <a:solidFill>
                <a:srgbClr val="0070C0"/>
              </a:solidFill>
            </a:endParaRPr>
          </a:p>
          <a:p>
            <a:pPr marL="0" indent="0" eaLnBrk="1" hangingPunct="1">
              <a:buNone/>
            </a:pPr>
            <a:r>
              <a:rPr lang="en-GB" sz="2000" b="1" i="1" dirty="0" smtClean="0">
                <a:solidFill>
                  <a:srgbClr val="0070C0"/>
                </a:solidFill>
              </a:rPr>
              <a:t>Action for students: </a:t>
            </a:r>
            <a:r>
              <a:rPr lang="en-GB" sz="2000" dirty="0" smtClean="0"/>
              <a:t>Write a few paragraphs for your folder explaining what  is meant by the phrase </a:t>
            </a:r>
            <a:r>
              <a:rPr lang="en-GB" altLang="en-US" sz="2000" dirty="0" smtClean="0"/>
              <a:t>“</a:t>
            </a:r>
            <a:r>
              <a:rPr lang="en-GB" sz="2000" dirty="0" smtClean="0"/>
              <a:t>the double burden of malnutrition.</a:t>
            </a:r>
            <a:r>
              <a:rPr lang="en-GB" altLang="en-US" sz="2000" dirty="0" smtClean="0"/>
              <a:t>”</a:t>
            </a:r>
            <a:endParaRPr lang="en-GB" sz="2000" dirty="0" smtClean="0"/>
          </a:p>
          <a:p>
            <a:endParaRPr lang="en-GB" dirty="0"/>
          </a:p>
        </p:txBody>
      </p:sp>
      <p:sp>
        <p:nvSpPr>
          <p:cNvPr id="4" name="Slide Number Placeholder 3"/>
          <p:cNvSpPr>
            <a:spLocks noGrp="1"/>
          </p:cNvSpPr>
          <p:nvPr>
            <p:ph type="sldNum" sz="quarter" idx="10"/>
          </p:nvPr>
        </p:nvSpPr>
        <p:spPr/>
        <p:txBody>
          <a:bodyPr/>
          <a:lstStyle/>
          <a:p>
            <a:pPr>
              <a:defRPr/>
            </a:pPr>
            <a:r>
              <a:rPr lang="en-GB" smtClean="0"/>
              <a:t>contents</a:t>
            </a:r>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Nutritional adequacy </a:t>
            </a:r>
            <a:endParaRPr lang="en-GB" sz="3600" dirty="0"/>
          </a:p>
        </p:txBody>
      </p:sp>
      <p:sp>
        <p:nvSpPr>
          <p:cNvPr id="3" name="Content Placeholder 2"/>
          <p:cNvSpPr>
            <a:spLocks noGrp="1"/>
          </p:cNvSpPr>
          <p:nvPr>
            <p:ph idx="1"/>
          </p:nvPr>
        </p:nvSpPr>
        <p:spPr/>
        <p:txBody>
          <a:bodyPr/>
          <a:lstStyle/>
          <a:p>
            <a:r>
              <a:rPr lang="en-GB" sz="1900" b="1" dirty="0" smtClean="0"/>
              <a:t>Energy </a:t>
            </a:r>
            <a:r>
              <a:rPr lang="en-GB" sz="1900" dirty="0" smtClean="0"/>
              <a:t>– provided in the form of protein, carbohydrates and fats. Sometimes referred to as macro-nutrients.</a:t>
            </a:r>
          </a:p>
          <a:p>
            <a:r>
              <a:rPr lang="en-GB" sz="1900" b="1" dirty="0" smtClean="0"/>
              <a:t>Micronutrients </a:t>
            </a:r>
            <a:r>
              <a:rPr lang="en-GB" sz="1900" dirty="0" smtClean="0"/>
              <a:t>– vitamins and minerals essential to all metabolic processes in the body.  Fruits and vegetables are rich in micronutrients, as are many animal sourced foods.  Liver is an excellent source of iron, B vitamins and Vitamin A.</a:t>
            </a:r>
          </a:p>
          <a:p>
            <a:r>
              <a:rPr lang="en-GB" sz="1900" b="1" dirty="0" smtClean="0"/>
              <a:t>Animal sourced food </a:t>
            </a:r>
            <a:r>
              <a:rPr lang="en-GB" sz="1900" dirty="0" smtClean="0"/>
              <a:t>– meat, fish, eggs, dairy.  These foods provide complete protein and many micronutrients in addition.  For example, dairy foods provide complete protein, an excellent source of calcium, zinc and essential fats.</a:t>
            </a:r>
          </a:p>
          <a:p>
            <a:r>
              <a:rPr lang="en-GB" sz="1900" b="1" dirty="0" smtClean="0"/>
              <a:t>Tubers and cereal </a:t>
            </a:r>
            <a:r>
              <a:rPr lang="en-GB" sz="1900" dirty="0" smtClean="0"/>
              <a:t>– the least expensive source of energy, predominately carbohydrates.  Also provide some protein and often rich in B vitamins.  However, protein is usually not complete and these foods must be paired with beans or lentils to provide all the essential amino-acids (protein-building blocks).</a:t>
            </a:r>
            <a:endParaRPr lang="en-GB" sz="1900" dirty="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Hunger and obesity -</a:t>
            </a:r>
            <a:br>
              <a:rPr lang="en-GB" dirty="0" smtClean="0">
                <a:ea typeface="+mj-ea"/>
              </a:rPr>
            </a:br>
            <a:r>
              <a:rPr lang="en-GB" dirty="0" smtClean="0">
                <a:ea typeface="+mj-ea"/>
              </a:rPr>
              <a:t>both forms of malnutrition  </a:t>
            </a:r>
            <a:endParaRPr lang="en-GB" dirty="0">
              <a:latin typeface="Miller text roman"/>
              <a:ea typeface="+mj-ea"/>
            </a:endParaRPr>
          </a:p>
        </p:txBody>
      </p:sp>
      <p:sp>
        <p:nvSpPr>
          <p:cNvPr id="3" name="Content Placeholder 2"/>
          <p:cNvSpPr>
            <a:spLocks noGrp="1"/>
          </p:cNvSpPr>
          <p:nvPr>
            <p:ph sz="half" idx="1"/>
          </p:nvPr>
        </p:nvSpPr>
        <p:spPr>
          <a:xfrm>
            <a:off x="457200" y="1600200"/>
            <a:ext cx="4186238" cy="4525963"/>
          </a:xfrm>
        </p:spPr>
        <p:txBody>
          <a:bodyPr rtlCol="0">
            <a:normAutofit/>
          </a:bodyPr>
          <a:lstStyle/>
          <a:p>
            <a:pPr eaLnBrk="1" fontAlgn="auto" hangingPunct="1">
              <a:spcAft>
                <a:spcPts val="0"/>
              </a:spcAft>
              <a:buFont typeface="Arial" pitchFamily="34" charset="0"/>
              <a:buNone/>
              <a:defRPr/>
            </a:pPr>
            <a:endParaRPr lang="en-GB" sz="4000" dirty="0" smtClean="0">
              <a:ea typeface="+mn-ea"/>
            </a:endParaRPr>
          </a:p>
          <a:p>
            <a:pPr eaLnBrk="1" fontAlgn="auto" hangingPunct="1">
              <a:spcAft>
                <a:spcPts val="0"/>
              </a:spcAft>
              <a:buFont typeface="Arial" pitchFamily="34" charset="0"/>
              <a:buNone/>
              <a:defRPr/>
            </a:pPr>
            <a:endParaRPr lang="en-GB" sz="4200" dirty="0">
              <a:ea typeface="+mn-ea"/>
            </a:endParaRPr>
          </a:p>
        </p:txBody>
      </p:sp>
      <p:sp>
        <p:nvSpPr>
          <p:cNvPr id="100356" name="Content Placeholder 5"/>
          <p:cNvSpPr>
            <a:spLocks noGrp="1"/>
          </p:cNvSpPr>
          <p:nvPr>
            <p:ph sz="half" idx="2"/>
          </p:nvPr>
        </p:nvSpPr>
        <p:spPr>
          <a:xfrm>
            <a:off x="323850" y="1484313"/>
            <a:ext cx="5400675" cy="4824412"/>
          </a:xfrm>
        </p:spPr>
        <p:txBody>
          <a:bodyPr/>
          <a:lstStyle/>
          <a:p>
            <a:pPr marL="514350" indent="-514350" eaLnBrk="1" hangingPunct="1">
              <a:lnSpc>
                <a:spcPct val="80000"/>
              </a:lnSpc>
              <a:buFont typeface="Arial" pitchFamily="34" charset="0"/>
              <a:buNone/>
            </a:pPr>
            <a:r>
              <a:rPr lang="en-GB" sz="1800" b="1" i="1" dirty="0" smtClean="0">
                <a:solidFill>
                  <a:srgbClr val="0070C0"/>
                </a:solidFill>
                <a:latin typeface="Miller text roman"/>
              </a:rPr>
              <a:t>Action for students</a:t>
            </a:r>
            <a:r>
              <a:rPr lang="en-GB" sz="1800" i="1" dirty="0" smtClean="0">
                <a:latin typeface="Miller text roman"/>
              </a:rPr>
              <a:t>: </a:t>
            </a:r>
          </a:p>
          <a:p>
            <a:pPr marL="514350" indent="-514350" eaLnBrk="1" hangingPunct="1">
              <a:lnSpc>
                <a:spcPct val="80000"/>
              </a:lnSpc>
              <a:buFont typeface="Arial" pitchFamily="34" charset="0"/>
              <a:buNone/>
            </a:pPr>
            <a:endParaRPr lang="en-GB" sz="1400" dirty="0" smtClean="0"/>
          </a:p>
          <a:p>
            <a:pPr marL="514350" indent="-514350" eaLnBrk="1" hangingPunct="1">
              <a:lnSpc>
                <a:spcPct val="80000"/>
              </a:lnSpc>
              <a:buFont typeface="Calibri" pitchFamily="34" charset="0"/>
              <a:buAutoNum type="arabicPeriod"/>
            </a:pPr>
            <a:r>
              <a:rPr lang="en-GB" sz="1600" dirty="0" smtClean="0"/>
              <a:t>Watch the video </a:t>
            </a:r>
            <a:r>
              <a:rPr lang="en-GB" sz="1600" b="1" i="1" dirty="0" smtClean="0"/>
              <a:t>Nutrition in 2 minutes</a:t>
            </a:r>
            <a:r>
              <a:rPr lang="en-GB" sz="1600" b="1" dirty="0" smtClean="0"/>
              <a:t> </a:t>
            </a:r>
            <a:r>
              <a:rPr lang="en-GB" sz="1600" dirty="0" smtClean="0"/>
              <a:t>- </a:t>
            </a:r>
            <a:r>
              <a:rPr lang="en-GB" sz="1600" dirty="0" smtClean="0">
                <a:hlinkClick r:id="rId3"/>
              </a:rPr>
              <a:t>http://www.wfp.org/videos/nutrition-2-minutes-0</a:t>
            </a:r>
            <a:r>
              <a:rPr lang="en-GB" sz="1600" dirty="0" smtClean="0"/>
              <a:t> and </a:t>
            </a:r>
            <a:r>
              <a:rPr lang="en-GB" sz="1600" b="1" dirty="0" err="1" smtClean="0"/>
              <a:t>Unicef</a:t>
            </a:r>
            <a:r>
              <a:rPr lang="en-GB" sz="1600" b="1" dirty="0" smtClean="0"/>
              <a:t> slideshow lessons with quiz </a:t>
            </a:r>
            <a:r>
              <a:rPr lang="en-GB" sz="1600" dirty="0" smtClean="0"/>
              <a:t>on nutrition </a:t>
            </a:r>
            <a:r>
              <a:rPr lang="en-GB" sz="1600" b="1" dirty="0" smtClean="0"/>
              <a:t>- </a:t>
            </a:r>
            <a:r>
              <a:rPr lang="en-GB" sz="1600" dirty="0" smtClean="0">
                <a:hlinkClick r:id="rId4"/>
              </a:rPr>
              <a:t>http://www.unicef.org/nutrition/training/2.1/1.html</a:t>
            </a:r>
            <a:endParaRPr lang="en-GB" sz="1600" dirty="0" smtClean="0"/>
          </a:p>
          <a:p>
            <a:pPr marL="514350" indent="-514350" eaLnBrk="1" hangingPunct="1">
              <a:lnSpc>
                <a:spcPct val="80000"/>
              </a:lnSpc>
              <a:buFont typeface="Arial" pitchFamily="34" charset="0"/>
              <a:buNone/>
            </a:pPr>
            <a:endParaRPr lang="en-GB" sz="1600" dirty="0" smtClean="0"/>
          </a:p>
          <a:p>
            <a:pPr marL="514350" indent="-514350" eaLnBrk="1" hangingPunct="1">
              <a:lnSpc>
                <a:spcPct val="80000"/>
              </a:lnSpc>
              <a:buFont typeface="Arial" pitchFamily="34" charset="0"/>
              <a:buAutoNum type="arabicPeriod" startAt="2"/>
            </a:pPr>
            <a:r>
              <a:rPr lang="en-GB" sz="1600" dirty="0" smtClean="0"/>
              <a:t>Childhood Malnutrition: What happens now </a:t>
            </a:r>
            <a:r>
              <a:rPr lang="en-GB" sz="1600" dirty="0" smtClean="0">
                <a:hlinkClick r:id="rId5"/>
              </a:rPr>
              <a:t>http://www.doctorswithoutborders.org/publications/reports/2011/childmlntrtn.whathappensnow.pdf</a:t>
            </a:r>
            <a:endParaRPr lang="en-GB" sz="1600" dirty="0" smtClean="0"/>
          </a:p>
          <a:p>
            <a:pPr marL="514350" indent="-514350" eaLnBrk="1" hangingPunct="1">
              <a:lnSpc>
                <a:spcPct val="80000"/>
              </a:lnSpc>
              <a:buFont typeface="Arial" pitchFamily="34" charset="0"/>
              <a:buNone/>
            </a:pPr>
            <a:endParaRPr lang="en-GB" sz="1600" dirty="0" smtClean="0"/>
          </a:p>
          <a:p>
            <a:pPr marL="514350" indent="-514350" eaLnBrk="1" hangingPunct="1">
              <a:lnSpc>
                <a:spcPct val="80000"/>
              </a:lnSpc>
              <a:buFont typeface="Arial" pitchFamily="34" charset="0"/>
              <a:buNone/>
            </a:pPr>
            <a:r>
              <a:rPr lang="en-GB" sz="1600" dirty="0" smtClean="0"/>
              <a:t>3.	Discuss and write notes for your folder on </a:t>
            </a:r>
            <a:r>
              <a:rPr lang="en-GB" altLang="en-US" sz="1600" dirty="0" smtClean="0"/>
              <a:t>‘</a:t>
            </a:r>
            <a:r>
              <a:rPr lang="en-GB" altLang="ja-JP" sz="1600" b="1" dirty="0" smtClean="0"/>
              <a:t>under nutrition</a:t>
            </a:r>
            <a:r>
              <a:rPr lang="en-GB" altLang="en-US" sz="1600" dirty="0" smtClean="0"/>
              <a:t>’</a:t>
            </a:r>
            <a:r>
              <a:rPr lang="en-GB" altLang="ja-JP" sz="1600" dirty="0" smtClean="0"/>
              <a:t> and the </a:t>
            </a:r>
            <a:r>
              <a:rPr lang="en-GB" altLang="ja-JP" sz="1600" b="1" dirty="0" smtClean="0"/>
              <a:t>malnutrition cycle.</a:t>
            </a:r>
          </a:p>
          <a:p>
            <a:pPr marL="514350" indent="-514350" eaLnBrk="1" hangingPunct="1">
              <a:lnSpc>
                <a:spcPct val="80000"/>
              </a:lnSpc>
              <a:buFont typeface="Arial" pitchFamily="34" charset="0"/>
              <a:buNone/>
            </a:pPr>
            <a:r>
              <a:rPr lang="en-GB" sz="1600" dirty="0" smtClean="0"/>
              <a:t>  </a:t>
            </a:r>
          </a:p>
          <a:p>
            <a:pPr marL="514350" indent="-514350" eaLnBrk="1" hangingPunct="1">
              <a:lnSpc>
                <a:spcPct val="80000"/>
              </a:lnSpc>
              <a:buFont typeface="Arial" pitchFamily="34" charset="0"/>
              <a:buNone/>
            </a:pPr>
            <a:r>
              <a:rPr lang="en-GB" sz="1600" dirty="0" smtClean="0"/>
              <a:t>4.	Record in your folder the arguments in favour of preventing under nutrition?</a:t>
            </a:r>
          </a:p>
          <a:p>
            <a:pPr marL="514350" indent="-514350" eaLnBrk="1" hangingPunct="1">
              <a:lnSpc>
                <a:spcPct val="80000"/>
              </a:lnSpc>
              <a:buFont typeface="Arial" pitchFamily="34" charset="0"/>
              <a:buNone/>
            </a:pPr>
            <a:endParaRPr lang="en-GB" sz="1600" dirty="0" smtClean="0"/>
          </a:p>
          <a:p>
            <a:pPr marL="514350" indent="-514350" eaLnBrk="1" hangingPunct="1">
              <a:lnSpc>
                <a:spcPct val="80000"/>
              </a:lnSpc>
              <a:buFont typeface="Arial" pitchFamily="34" charset="0"/>
              <a:buNone/>
            </a:pPr>
            <a:r>
              <a:rPr lang="en-GB" sz="1600" dirty="0" smtClean="0"/>
              <a:t>5.	Discuss in groups of four why hunger and obesity are two sides of the same coin, bearing in mind  socio-economic, political and environmental factors.</a:t>
            </a:r>
          </a:p>
          <a:p>
            <a:pPr marL="514350" indent="-514350" eaLnBrk="1" hangingPunct="1">
              <a:lnSpc>
                <a:spcPct val="80000"/>
              </a:lnSpc>
            </a:pPr>
            <a:endParaRPr lang="en-GB" sz="700" dirty="0" smtClean="0"/>
          </a:p>
        </p:txBody>
      </p:sp>
      <p:pic>
        <p:nvPicPr>
          <p:cNvPr id="100357" name="Picture 2"/>
          <p:cNvPicPr>
            <a:picLocks noChangeAspect="1" noChangeArrowheads="1"/>
          </p:cNvPicPr>
          <p:nvPr/>
        </p:nvPicPr>
        <p:blipFill>
          <a:blip r:embed="rId6" cstate="print"/>
          <a:srcRect/>
          <a:stretch>
            <a:fillRect/>
          </a:stretch>
        </p:blipFill>
        <p:spPr bwMode="auto">
          <a:xfrm>
            <a:off x="323850" y="2205038"/>
            <a:ext cx="520700" cy="392112"/>
          </a:xfrm>
          <a:prstGeom prst="rect">
            <a:avLst/>
          </a:prstGeom>
          <a:noFill/>
          <a:ln w="9525">
            <a:noFill/>
            <a:miter lim="800000"/>
            <a:headEnd/>
            <a:tailEnd/>
          </a:ln>
        </p:spPr>
      </p:pic>
      <p:pic>
        <p:nvPicPr>
          <p:cNvPr id="100358" name="Picture 2" descr="http://www.doctorswithoutborders.org/images/2011/childmlntrtn.jpg"/>
          <p:cNvPicPr>
            <a:picLocks noChangeAspect="1" noChangeArrowheads="1"/>
          </p:cNvPicPr>
          <p:nvPr/>
        </p:nvPicPr>
        <p:blipFill>
          <a:blip r:embed="rId7" cstate="print"/>
          <a:srcRect/>
          <a:stretch>
            <a:fillRect/>
          </a:stretch>
        </p:blipFill>
        <p:spPr bwMode="auto">
          <a:xfrm>
            <a:off x="5867400" y="1916113"/>
            <a:ext cx="2805113" cy="3744912"/>
          </a:xfrm>
          <a:prstGeom prst="rect">
            <a:avLst/>
          </a:prstGeom>
          <a:noFill/>
          <a:ln w="9525">
            <a:solidFill>
              <a:schemeClr val="tx1"/>
            </a:solidFill>
            <a:miter lim="800000"/>
            <a:headEnd/>
            <a:tailEnd/>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pPr eaLnBrk="1" hangingPunct="1"/>
            <a:r>
              <a:rPr lang="en-GB" sz="3600" dirty="0" smtClean="0"/>
              <a:t>Poorest are</a:t>
            </a:r>
            <a:br>
              <a:rPr lang="en-GB" sz="3600" dirty="0" smtClean="0"/>
            </a:br>
            <a:r>
              <a:rPr lang="en-GB" sz="3600" dirty="0" smtClean="0"/>
              <a:t>most vulnerable to malnutrition</a:t>
            </a:r>
          </a:p>
        </p:txBody>
      </p:sp>
      <p:sp>
        <p:nvSpPr>
          <p:cNvPr id="3" name="Content Placeholder 2"/>
          <p:cNvSpPr>
            <a:spLocks noGrp="1"/>
          </p:cNvSpPr>
          <p:nvPr>
            <p:ph idx="1"/>
          </p:nvPr>
        </p:nvSpPr>
        <p:spPr>
          <a:xfrm>
            <a:off x="755576" y="1600200"/>
            <a:ext cx="7931224" cy="4525963"/>
          </a:xfrm>
        </p:spPr>
        <p:txBody>
          <a:bodyPr/>
          <a:lstStyle/>
          <a:p>
            <a:pPr marL="0" indent="0" eaLnBrk="1" hangingPunct="1">
              <a:buNone/>
              <a:defRPr/>
            </a:pPr>
            <a:r>
              <a:rPr lang="en-GB" sz="2000" b="1" dirty="0" smtClean="0"/>
              <a:t>Triad</a:t>
            </a:r>
            <a:r>
              <a:rPr lang="en-GB" sz="2000" dirty="0" smtClean="0"/>
              <a:t>: Poverty – Dietary Quality / Adequacy – Health </a:t>
            </a:r>
          </a:p>
          <a:p>
            <a:pPr marL="0" indent="0" eaLnBrk="1" hangingPunct="1">
              <a:buNone/>
              <a:defRPr/>
            </a:pPr>
            <a:endParaRPr lang="en-GB" sz="2000" dirty="0" smtClean="0"/>
          </a:p>
          <a:p>
            <a:pPr marL="0" indent="0" eaLnBrk="1" hangingPunct="1">
              <a:buNone/>
              <a:defRPr/>
            </a:pPr>
            <a:r>
              <a:rPr lang="en-GB" sz="2000" dirty="0" smtClean="0"/>
              <a:t>In </a:t>
            </a:r>
            <a:r>
              <a:rPr lang="en-GB" sz="2000" b="1" dirty="0" smtClean="0"/>
              <a:t>MEDC</a:t>
            </a:r>
            <a:r>
              <a:rPr lang="en-GB" sz="2000" dirty="0" smtClean="0"/>
              <a:t>, poverty can be associated with poorer health and shortened life expectancy due to obesity because calories are cheap and micronutrients are expensive.  </a:t>
            </a:r>
          </a:p>
          <a:p>
            <a:pPr marL="0" indent="0" eaLnBrk="1" hangingPunct="1">
              <a:buNone/>
              <a:defRPr/>
            </a:pPr>
            <a:endParaRPr lang="en-GB" sz="2000" dirty="0" smtClean="0"/>
          </a:p>
          <a:p>
            <a:pPr marL="0" indent="0" eaLnBrk="1" hangingPunct="1">
              <a:buNone/>
              <a:defRPr/>
            </a:pPr>
            <a:r>
              <a:rPr lang="en-GB" sz="2000" dirty="0" smtClean="0"/>
              <a:t>In </a:t>
            </a:r>
            <a:r>
              <a:rPr lang="en-GB" sz="2000" b="1" dirty="0" smtClean="0"/>
              <a:t>LEDC</a:t>
            </a:r>
            <a:r>
              <a:rPr lang="en-GB" sz="2000" dirty="0" smtClean="0"/>
              <a:t>, it can manifest as wasted/stunted children who do not get enough of the right kinds of foods at crucial moments in their life when assailed by many infections.  Adult obesity is one of the risks in populations with many undernourished young children as well as higher mortality rates at all phases of the life cycle.</a:t>
            </a:r>
          </a:p>
          <a:p>
            <a:pPr marL="0" indent="0" eaLnBrk="1" hangingPunct="1">
              <a:buNone/>
              <a:defRPr/>
            </a:pPr>
            <a:endParaRPr lang="en-GB" sz="2000" dirty="0" smtClean="0"/>
          </a:p>
          <a:p>
            <a:pPr marL="0" indent="0" eaLnBrk="1" hangingPunct="1">
              <a:buNone/>
              <a:defRPr/>
            </a:pPr>
            <a:endParaRPr lang="en-GB" sz="2000" dirty="0" smtClean="0"/>
          </a:p>
          <a:p>
            <a:pPr marL="0" indent="0" eaLnBrk="1" hangingPunct="1">
              <a:buFont typeface="Arial" pitchFamily="34" charset="0"/>
              <a:buNone/>
              <a:defRPr/>
            </a:pPr>
            <a:endParaRPr lang="en-GB" altLang="en-US" sz="2200" dirty="0" smtClean="0">
              <a:latin typeface="Miller" charset="0"/>
            </a:endParaRPr>
          </a:p>
          <a:p>
            <a:pPr eaLnBrk="1" hangingPunct="1">
              <a:buFont typeface="Arial" pitchFamily="34" charset="0"/>
              <a:buNone/>
              <a:defRPr/>
            </a:pPr>
            <a:endParaRPr lang="en-GB" sz="2200" dirty="0" smtClean="0">
              <a:latin typeface="Miller"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Hunger and obesity</a:t>
            </a:r>
            <a:endParaRPr lang="en-GB" dirty="0"/>
          </a:p>
        </p:txBody>
      </p:sp>
      <p:pic>
        <p:nvPicPr>
          <p:cNvPr id="676866" name="Picture 2" descr="http://www.farmingfirst.org/wordpress/wp-content/plugins/ffgreeneconomy/images/causing-food-shortages.png"/>
          <p:cNvPicPr>
            <a:picLocks noChangeAspect="1" noChangeArrowheads="1"/>
          </p:cNvPicPr>
          <p:nvPr/>
        </p:nvPicPr>
        <p:blipFill>
          <a:blip r:embed="rId3" cstate="print"/>
          <a:srcRect/>
          <a:stretch>
            <a:fillRect/>
          </a:stretch>
        </p:blipFill>
        <p:spPr bwMode="auto">
          <a:xfrm>
            <a:off x="539552" y="2375210"/>
            <a:ext cx="8081392" cy="2954996"/>
          </a:xfrm>
          <a:prstGeom prst="rect">
            <a:avLst/>
          </a:prstGeom>
          <a:noFill/>
        </p:spPr>
      </p:pic>
      <p:sp>
        <p:nvSpPr>
          <p:cNvPr id="9" name="TextBox 8"/>
          <p:cNvSpPr txBox="1"/>
          <p:nvPr/>
        </p:nvSpPr>
        <p:spPr>
          <a:xfrm>
            <a:off x="539552" y="5661248"/>
            <a:ext cx="5328592" cy="276999"/>
          </a:xfrm>
          <a:prstGeom prst="rect">
            <a:avLst/>
          </a:prstGeom>
          <a:noFill/>
        </p:spPr>
        <p:txBody>
          <a:bodyPr wrap="square" rtlCol="0">
            <a:spAutoFit/>
          </a:bodyPr>
          <a:lstStyle/>
          <a:p>
            <a:r>
              <a:rPr lang="en-GB" sz="1200" dirty="0" smtClean="0">
                <a:latin typeface="Miller"/>
              </a:rPr>
              <a:t>Source: FAO and WHO study http://www.farmingfirst.org/green-economy/</a:t>
            </a:r>
            <a:endParaRPr lang="en-GB" sz="1200" dirty="0">
              <a:latin typeface="Miller"/>
            </a:endParaRPr>
          </a:p>
        </p:txBody>
      </p:sp>
      <p:sp>
        <p:nvSpPr>
          <p:cNvPr id="6" name="TextBox 5"/>
          <p:cNvSpPr txBox="1"/>
          <p:nvPr/>
        </p:nvSpPr>
        <p:spPr>
          <a:xfrm>
            <a:off x="395536" y="1484784"/>
            <a:ext cx="8280920" cy="369332"/>
          </a:xfrm>
          <a:prstGeom prst="rect">
            <a:avLst/>
          </a:prstGeom>
          <a:noFill/>
        </p:spPr>
        <p:txBody>
          <a:bodyPr wrap="square" rtlCol="0">
            <a:spAutoFit/>
          </a:bodyPr>
          <a:lstStyle/>
          <a:p>
            <a:r>
              <a:rPr lang="en-GB" dirty="0" smtClean="0">
                <a:latin typeface="Miller"/>
              </a:rPr>
              <a:t>The number of hungry people and obese people are both growing, worldwide.</a:t>
            </a:r>
            <a:endParaRPr lang="en-GB" dirty="0">
              <a:latin typeface="Miller"/>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266700" indent="-266700" fontAlgn="auto">
              <a:spcBef>
                <a:spcPts val="0"/>
              </a:spcBef>
              <a:spcAft>
                <a:spcPts val="0"/>
              </a:spcAft>
              <a:defRPr/>
            </a:pPr>
            <a:r>
              <a:rPr lang="en-GB" dirty="0" smtClean="0"/>
              <a:t>Root cause of chronic hunger: poverty and lack of income generation.  These also can limit access to basic health and sanitation services and decent housing.</a:t>
            </a:r>
          </a:p>
          <a:p>
            <a:pPr marL="266700" indent="-266700" fontAlgn="auto">
              <a:spcBef>
                <a:spcPts val="0"/>
              </a:spcBef>
              <a:spcAft>
                <a:spcPts val="0"/>
              </a:spcAft>
              <a:defRPr/>
            </a:pPr>
            <a:r>
              <a:rPr lang="en-GB" dirty="0" smtClean="0"/>
              <a:t>Malnutrition and food insecurity are interrelated with poverty. </a:t>
            </a:r>
          </a:p>
          <a:p>
            <a:pPr marL="0" indent="269875" fontAlgn="auto">
              <a:spcBef>
                <a:spcPts val="0"/>
              </a:spcBef>
              <a:spcAft>
                <a:spcPts val="0"/>
              </a:spcAft>
              <a:defRPr/>
            </a:pPr>
            <a:r>
              <a:rPr lang="en-GB" dirty="0" smtClean="0"/>
              <a:t>Social disparities drive both hunger and obesity.  </a:t>
            </a:r>
          </a:p>
          <a:p>
            <a:pPr marL="269875" indent="-269875" fontAlgn="auto">
              <a:spcBef>
                <a:spcPts val="0"/>
              </a:spcBef>
              <a:spcAft>
                <a:spcPts val="0"/>
              </a:spcAft>
              <a:defRPr/>
            </a:pPr>
            <a:r>
              <a:rPr lang="en-GB" dirty="0" smtClean="0"/>
              <a:t>Tremendous issues around affordability of food, percentage of income spent on food.</a:t>
            </a:r>
          </a:p>
          <a:p>
            <a:pPr marL="0" indent="0"/>
            <a:endParaRPr lang="en-GB" dirty="0"/>
          </a:p>
        </p:txBody>
      </p:sp>
      <p:sp>
        <p:nvSpPr>
          <p:cNvPr id="4" name="Slide Number Placeholder 3"/>
          <p:cNvSpPr>
            <a:spLocks noGrp="1"/>
          </p:cNvSpPr>
          <p:nvPr>
            <p:ph type="sldNum" sz="quarter" idx="10"/>
          </p:nvPr>
        </p:nvSpPr>
        <p:spPr/>
        <p:txBody>
          <a:bodyPr/>
          <a:lstStyle/>
          <a:p>
            <a:pPr>
              <a:defRPr/>
            </a:pPr>
            <a:r>
              <a:rPr lang="en-GB" smtClean="0"/>
              <a:t>contents</a:t>
            </a:r>
            <a:endParaRPr lang="en-GB"/>
          </a:p>
        </p:txBody>
      </p:sp>
      <p:sp>
        <p:nvSpPr>
          <p:cNvPr id="5" name="Title 1"/>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Hunger and obesity </a:t>
            </a:r>
            <a:br>
              <a:rPr lang="en-GB" dirty="0" smtClean="0">
                <a:ea typeface="+mj-ea"/>
              </a:rPr>
            </a:br>
            <a:r>
              <a:rPr lang="en-GB" dirty="0" smtClean="0">
                <a:ea typeface="+mj-ea"/>
              </a:rPr>
              <a:t>afflict poorest populations most (1)</a:t>
            </a:r>
            <a:endParaRPr lang="en-GB" dirty="0">
              <a:ea typeface="+mj-ea"/>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Hunger and obesity </a:t>
            </a:r>
            <a:br>
              <a:rPr lang="en-GB" dirty="0" smtClean="0">
                <a:ea typeface="+mj-ea"/>
              </a:rPr>
            </a:br>
            <a:r>
              <a:rPr lang="en-GB" dirty="0" smtClean="0">
                <a:ea typeface="+mj-ea"/>
              </a:rPr>
              <a:t>afflict poorest populations most (2)</a:t>
            </a:r>
            <a:endParaRPr lang="en-GB" dirty="0">
              <a:ea typeface="+mj-ea"/>
            </a:endParaRPr>
          </a:p>
        </p:txBody>
      </p:sp>
      <p:pic>
        <p:nvPicPr>
          <p:cNvPr id="75780" name="Picture 2"/>
          <p:cNvPicPr>
            <a:picLocks noGrp="1" noChangeAspect="1" noChangeArrowheads="1"/>
          </p:cNvPicPr>
          <p:nvPr>
            <p:ph idx="1"/>
          </p:nvPr>
        </p:nvPicPr>
        <p:blipFill>
          <a:blip r:embed="rId3" cstate="print"/>
          <a:srcRect/>
          <a:stretch>
            <a:fillRect/>
          </a:stretch>
        </p:blipFill>
        <p:spPr>
          <a:xfrm>
            <a:off x="467544" y="2132856"/>
            <a:ext cx="4152900" cy="2874962"/>
          </a:xfrm>
        </p:spPr>
      </p:pic>
      <p:sp>
        <p:nvSpPr>
          <p:cNvPr id="75781" name="Rectangle 5"/>
          <p:cNvSpPr>
            <a:spLocks noChangeArrowheads="1"/>
          </p:cNvSpPr>
          <p:nvPr/>
        </p:nvSpPr>
        <p:spPr bwMode="auto">
          <a:xfrm>
            <a:off x="251520" y="5373216"/>
            <a:ext cx="8280400" cy="892175"/>
          </a:xfrm>
          <a:prstGeom prst="rect">
            <a:avLst/>
          </a:prstGeom>
          <a:noFill/>
          <a:ln w="9525">
            <a:noFill/>
            <a:miter lim="800000"/>
            <a:headEnd/>
            <a:tailEnd/>
          </a:ln>
        </p:spPr>
        <p:txBody>
          <a:bodyPr>
            <a:spAutoFit/>
          </a:bodyPr>
          <a:lstStyle/>
          <a:p>
            <a:r>
              <a:rPr lang="en-GB" sz="1600" b="1" i="1" dirty="0">
                <a:solidFill>
                  <a:srgbClr val="0070C0"/>
                </a:solidFill>
                <a:latin typeface="Miller"/>
              </a:rPr>
              <a:t>      </a:t>
            </a:r>
            <a:r>
              <a:rPr lang="en-GB" sz="1600" b="1" dirty="0">
                <a:solidFill>
                  <a:srgbClr val="0070C0"/>
                </a:solidFill>
                <a:latin typeface="Miller"/>
              </a:rPr>
              <a:t>Further info: </a:t>
            </a:r>
            <a:r>
              <a:rPr lang="en-GB" sz="1600" b="1" dirty="0" err="1">
                <a:latin typeface="Miller"/>
              </a:rPr>
              <a:t>Gapminder</a:t>
            </a:r>
            <a:r>
              <a:rPr lang="en-GB" sz="1600" b="1" dirty="0">
                <a:latin typeface="Miller"/>
              </a:rPr>
              <a:t> Human development trends, </a:t>
            </a:r>
            <a:r>
              <a:rPr lang="en-GB" sz="1600" b="1" dirty="0" smtClean="0">
                <a:latin typeface="Miller"/>
              </a:rPr>
              <a:t>2005</a:t>
            </a:r>
            <a:r>
              <a:rPr lang="en-GB" sz="1600" dirty="0" smtClean="0">
                <a:latin typeface="Miller"/>
              </a:rPr>
              <a:t>:interactive format </a:t>
            </a:r>
            <a:endParaRPr lang="en-GB" sz="1600" dirty="0">
              <a:latin typeface="Miller"/>
            </a:endParaRPr>
          </a:p>
          <a:p>
            <a:r>
              <a:rPr lang="en-GB" sz="1600" dirty="0">
                <a:latin typeface="Miller"/>
              </a:rPr>
              <a:t>http://www.gapminder.org/downloads/human-development-trends-2005/</a:t>
            </a:r>
          </a:p>
          <a:p>
            <a:endParaRPr lang="en-GB" sz="1000" dirty="0">
              <a:latin typeface="Miller"/>
            </a:endParaRPr>
          </a:p>
          <a:p>
            <a:r>
              <a:rPr lang="en-GB" sz="1000" dirty="0">
                <a:latin typeface="Miller"/>
              </a:rPr>
              <a:t>Source: Food aid or hidden dumping - </a:t>
            </a:r>
            <a:r>
              <a:rPr lang="en-GB" sz="1000" dirty="0">
                <a:latin typeface="Miller"/>
                <a:hlinkClick r:id="rId4"/>
              </a:rPr>
              <a:t>http://www.oxfam.org/sites/www.oxfam.org/files/bp71_food_aid.pdf</a:t>
            </a:r>
            <a:endParaRPr lang="en-GB" sz="1000" dirty="0">
              <a:latin typeface="Miller"/>
            </a:endParaRPr>
          </a:p>
        </p:txBody>
      </p:sp>
      <p:pic>
        <p:nvPicPr>
          <p:cNvPr id="75783" name="Picture 1"/>
          <p:cNvPicPr>
            <a:picLocks noChangeAspect="1" noChangeArrowheads="1"/>
          </p:cNvPicPr>
          <p:nvPr/>
        </p:nvPicPr>
        <p:blipFill>
          <a:blip r:embed="rId5" cstate="print"/>
          <a:srcRect/>
          <a:stretch>
            <a:fillRect/>
          </a:stretch>
        </p:blipFill>
        <p:spPr bwMode="auto">
          <a:xfrm>
            <a:off x="5364088" y="1988840"/>
            <a:ext cx="2952750" cy="2797175"/>
          </a:xfrm>
          <a:prstGeom prst="rect">
            <a:avLst/>
          </a:prstGeom>
          <a:noFill/>
          <a:ln w="9525">
            <a:noFill/>
            <a:miter lim="800000"/>
            <a:headEnd/>
            <a:tailEnd/>
          </a:ln>
        </p:spPr>
      </p:pic>
      <p:pic>
        <p:nvPicPr>
          <p:cNvPr id="75784" name="Picture 2"/>
          <p:cNvPicPr>
            <a:picLocks noChangeAspect="1" noChangeArrowheads="1"/>
          </p:cNvPicPr>
          <p:nvPr/>
        </p:nvPicPr>
        <p:blipFill>
          <a:blip r:embed="rId6" cstate="print"/>
          <a:srcRect/>
          <a:stretch>
            <a:fillRect/>
          </a:stretch>
        </p:blipFill>
        <p:spPr bwMode="auto">
          <a:xfrm>
            <a:off x="323528" y="5301208"/>
            <a:ext cx="303213" cy="282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ChangeArrowheads="1"/>
          </p:cNvSpPr>
          <p:nvPr/>
        </p:nvSpPr>
        <p:spPr bwMode="auto">
          <a:xfrm>
            <a:off x="323528" y="1772816"/>
            <a:ext cx="3528392" cy="2662267"/>
          </a:xfrm>
          <a:prstGeom prst="rect">
            <a:avLst/>
          </a:prstGeom>
          <a:solidFill>
            <a:schemeClr val="bg1"/>
          </a:solidFill>
          <a:ln w="9525">
            <a:solidFill>
              <a:schemeClr val="bg1"/>
            </a:solidFill>
            <a:miter lim="800000"/>
            <a:headEnd/>
            <a:tailEnd/>
          </a:ln>
        </p:spPr>
        <p:txBody>
          <a:bodyPr wrap="square">
            <a:spAutoFit/>
          </a:bodyPr>
          <a:lstStyle/>
          <a:p>
            <a:r>
              <a:rPr lang="en-GB" sz="1900" b="1" i="1" dirty="0">
                <a:solidFill>
                  <a:srgbClr val="0070C0"/>
                </a:solidFill>
                <a:latin typeface="Miller"/>
              </a:rPr>
              <a:t>Action for students: </a:t>
            </a:r>
            <a:r>
              <a:rPr lang="en-GB" sz="1900" dirty="0" smtClean="0">
                <a:latin typeface="Miller"/>
              </a:rPr>
              <a:t>Why should some attention shift from infectious diseases that you can catch from other people (e.g., HIV/AIDS, TB) or mosquitoes (e.g., malaria) to the rising burden of illness related to obesity?</a:t>
            </a:r>
            <a:endParaRPr lang="en-GB" sz="1900" dirty="0"/>
          </a:p>
          <a:p>
            <a:r>
              <a:rPr lang="en-GB" sz="1500" dirty="0">
                <a:latin typeface="Miller"/>
              </a:rPr>
              <a:t>  </a:t>
            </a:r>
          </a:p>
        </p:txBody>
      </p:sp>
      <p:sp>
        <p:nvSpPr>
          <p:cNvPr id="103427" name="Title 2"/>
          <p:cNvSpPr>
            <a:spLocks noGrp="1"/>
          </p:cNvSpPr>
          <p:nvPr>
            <p:ph type="title"/>
          </p:nvPr>
        </p:nvSpPr>
        <p:spPr/>
        <p:txBody>
          <a:bodyPr/>
          <a:lstStyle/>
          <a:p>
            <a:pPr eaLnBrk="1" hangingPunct="1"/>
            <a:r>
              <a:rPr lang="en-GB" sz="3000" dirty="0" smtClean="0"/>
              <a:t>Silent killers: </a:t>
            </a:r>
            <a:br>
              <a:rPr lang="en-GB" sz="3000" dirty="0" smtClean="0"/>
            </a:br>
            <a:r>
              <a:rPr lang="en-GB" sz="3000" dirty="0" smtClean="0"/>
              <a:t>hunger, malnutrition and obesity</a:t>
            </a:r>
          </a:p>
        </p:txBody>
      </p:sp>
      <p:sp>
        <p:nvSpPr>
          <p:cNvPr id="103429" name="TextBox 4"/>
          <p:cNvSpPr txBox="1">
            <a:spLocks noChangeArrowheads="1"/>
          </p:cNvSpPr>
          <p:nvPr/>
        </p:nvSpPr>
        <p:spPr bwMode="auto">
          <a:xfrm>
            <a:off x="395536" y="5661248"/>
            <a:ext cx="7343775" cy="1016000"/>
          </a:xfrm>
          <a:prstGeom prst="rect">
            <a:avLst/>
          </a:prstGeom>
          <a:noFill/>
          <a:ln w="9525">
            <a:noFill/>
            <a:miter lim="800000"/>
            <a:headEnd/>
            <a:tailEnd/>
          </a:ln>
        </p:spPr>
        <p:txBody>
          <a:bodyPr>
            <a:spAutoFit/>
          </a:bodyPr>
          <a:lstStyle/>
          <a:p>
            <a:r>
              <a:rPr lang="en-GB" sz="1000" dirty="0">
                <a:latin typeface="Miller"/>
              </a:rPr>
              <a:t>Source: Joachim von Braun, IFPRI, September 2007</a:t>
            </a:r>
          </a:p>
          <a:p>
            <a:r>
              <a:rPr lang="en-GB" sz="1000" dirty="0">
                <a:latin typeface="Miller"/>
                <a:hlinkClick r:id="rId3"/>
              </a:rPr>
              <a:t>http://www.cces.ethz.ch/latsis2007/Presentations/Latsis_Presentation_von_Braun.pdf</a:t>
            </a:r>
            <a:r>
              <a:rPr lang="en-GB" sz="1000" dirty="0">
                <a:latin typeface="Miller"/>
              </a:rPr>
              <a:t>; </a:t>
            </a:r>
            <a:r>
              <a:rPr lang="en-GB" sz="1000" dirty="0">
                <a:latin typeface="Miller"/>
                <a:hlinkClick r:id="rId4"/>
              </a:rPr>
              <a:t>http://www.hsph.harvard.edu/obesity-prevention-source/obesity-trends/obesity-rates-worldwide/#References</a:t>
            </a:r>
            <a:r>
              <a:rPr lang="en-GB" sz="1000" dirty="0">
                <a:latin typeface="Miller"/>
              </a:rPr>
              <a:t>; Source: </a:t>
            </a:r>
            <a:r>
              <a:rPr lang="en-GB" sz="1000" dirty="0">
                <a:latin typeface="Miller"/>
                <a:hlinkClick r:id="rId5"/>
              </a:rPr>
              <a:t>Women in Agriculture: Closing the Gender Gap for Development</a:t>
            </a:r>
            <a:r>
              <a:rPr lang="en-GB" sz="1000" dirty="0">
                <a:latin typeface="Miller"/>
              </a:rPr>
              <a:t>, FAO, 2011; </a:t>
            </a:r>
            <a:r>
              <a:rPr lang="en-GB" sz="1000" i="1" dirty="0"/>
              <a:t>Source: </a:t>
            </a:r>
            <a:r>
              <a:rPr lang="en-GB" sz="1000" i="1" dirty="0">
                <a:hlinkClick r:id="rId6"/>
              </a:rPr>
              <a:t>Levels and Trends in Child Mortality</a:t>
            </a:r>
            <a:r>
              <a:rPr lang="en-GB" sz="1000" i="1" dirty="0"/>
              <a:t>, UNICEF, 2011</a:t>
            </a:r>
          </a:p>
          <a:p>
            <a:endParaRPr lang="en-GB" sz="1000" i="1" dirty="0">
              <a:latin typeface="Miller"/>
            </a:endParaRPr>
          </a:p>
          <a:p>
            <a:endParaRPr lang="en-GB" sz="1000" dirty="0">
              <a:latin typeface="Miller"/>
            </a:endParaRPr>
          </a:p>
        </p:txBody>
      </p:sp>
      <p:graphicFrame>
        <p:nvGraphicFramePr>
          <p:cNvPr id="7" name="Table 6"/>
          <p:cNvGraphicFramePr>
            <a:graphicFrameLocks noGrp="1"/>
          </p:cNvGraphicFramePr>
          <p:nvPr/>
        </p:nvGraphicFramePr>
        <p:xfrm>
          <a:off x="3779912" y="1772816"/>
          <a:ext cx="5040336" cy="3600400"/>
        </p:xfrm>
        <a:graphic>
          <a:graphicData uri="http://schemas.openxmlformats.org/drawingml/2006/table">
            <a:tbl>
              <a:tblPr firstRow="1" bandRow="1">
                <a:tableStyleId>{5C22544A-7EE6-4342-B048-85BDC9FD1C3A}</a:tableStyleId>
              </a:tblPr>
              <a:tblGrid>
                <a:gridCol w="2482903"/>
                <a:gridCol w="2557433"/>
              </a:tblGrid>
              <a:tr h="474421">
                <a:tc>
                  <a:txBody>
                    <a:bodyPr/>
                    <a:lstStyle/>
                    <a:p>
                      <a:r>
                        <a:rPr lang="en-GB" sz="1400" dirty="0" smtClean="0">
                          <a:latin typeface="Miller"/>
                        </a:rPr>
                        <a:t>Type</a:t>
                      </a:r>
                      <a:endParaRPr lang="en-GB" sz="1400" dirty="0">
                        <a:latin typeface="Miller"/>
                      </a:endParaRPr>
                    </a:p>
                  </a:txBody>
                  <a:tcPr marL="91439" marR="91439" marT="45718" marB="45718"/>
                </a:tc>
                <a:tc>
                  <a:txBody>
                    <a:bodyPr/>
                    <a:lstStyle/>
                    <a:p>
                      <a:r>
                        <a:rPr lang="en-GB" sz="1400" dirty="0" smtClean="0">
                          <a:latin typeface="Miller"/>
                        </a:rPr>
                        <a:t>People affected</a:t>
                      </a:r>
                      <a:endParaRPr lang="en-GB" sz="1400" dirty="0">
                        <a:latin typeface="Miller"/>
                      </a:endParaRPr>
                    </a:p>
                  </a:txBody>
                  <a:tcPr marL="91439" marR="91439" marT="45718" marB="45718"/>
                </a:tc>
              </a:tr>
              <a:tr h="662889">
                <a:tc>
                  <a:txBody>
                    <a:bodyPr/>
                    <a:lstStyle/>
                    <a:p>
                      <a:r>
                        <a:rPr lang="en-GB" sz="1400" dirty="0" smtClean="0">
                          <a:latin typeface="Miller"/>
                        </a:rPr>
                        <a:t>Hunger</a:t>
                      </a:r>
                      <a:endParaRPr lang="en-GB" sz="1400" dirty="0">
                        <a:latin typeface="Miller"/>
                      </a:endParaRPr>
                    </a:p>
                  </a:txBody>
                  <a:tcPr marL="91439" marR="91439" marT="45718" marB="45718"/>
                </a:tc>
                <a:tc>
                  <a:txBody>
                    <a:bodyPr/>
                    <a:lstStyle/>
                    <a:p>
                      <a:r>
                        <a:rPr lang="en-GB" sz="1400" dirty="0" smtClean="0">
                          <a:latin typeface="Miller"/>
                        </a:rPr>
                        <a:t>0.9 billion</a:t>
                      </a:r>
                      <a:endParaRPr lang="en-GB" sz="1400" dirty="0">
                        <a:latin typeface="Miller"/>
                      </a:endParaRPr>
                    </a:p>
                  </a:txBody>
                  <a:tcPr marL="91439" marR="91439" marT="45718" marB="45718"/>
                </a:tc>
              </a:tr>
              <a:tr h="389936">
                <a:tc>
                  <a:txBody>
                    <a:bodyPr/>
                    <a:lstStyle/>
                    <a:p>
                      <a:r>
                        <a:rPr lang="en-GB" sz="1400" dirty="0" smtClean="0">
                          <a:latin typeface="Miller"/>
                        </a:rPr>
                        <a:t>Children underweight</a:t>
                      </a:r>
                      <a:endParaRPr lang="en-GB" sz="1400" dirty="0">
                        <a:latin typeface="Miller"/>
                      </a:endParaRPr>
                    </a:p>
                  </a:txBody>
                  <a:tcPr marL="91439" marR="91439" marT="45718" marB="45718"/>
                </a:tc>
                <a:tc>
                  <a:txBody>
                    <a:bodyPr/>
                    <a:lstStyle/>
                    <a:p>
                      <a:r>
                        <a:rPr lang="en-GB" sz="1400" dirty="0" smtClean="0">
                          <a:latin typeface="Miller"/>
                        </a:rPr>
                        <a:t>146 million</a:t>
                      </a:r>
                      <a:endParaRPr lang="en-GB" sz="1400" dirty="0">
                        <a:latin typeface="Miller"/>
                      </a:endParaRPr>
                    </a:p>
                  </a:txBody>
                  <a:tcPr marL="91439" marR="91439" marT="45718" marB="45718"/>
                </a:tc>
              </a:tr>
              <a:tr h="474421">
                <a:tc>
                  <a:txBody>
                    <a:bodyPr/>
                    <a:lstStyle/>
                    <a:p>
                      <a:r>
                        <a:rPr lang="en-GB" sz="1400" dirty="0" smtClean="0">
                          <a:latin typeface="Miller"/>
                        </a:rPr>
                        <a:t>Children overweight</a:t>
                      </a:r>
                      <a:endParaRPr lang="en-GB" sz="1400" dirty="0">
                        <a:latin typeface="Miller"/>
                      </a:endParaRPr>
                    </a:p>
                  </a:txBody>
                  <a:tcPr marL="91439" marR="91439" marT="45718" marB="45718"/>
                </a:tc>
                <a:tc>
                  <a:txBody>
                    <a:bodyPr/>
                    <a:lstStyle/>
                    <a:p>
                      <a:r>
                        <a:rPr lang="en-GB" sz="1400" dirty="0" smtClean="0">
                          <a:latin typeface="Miller"/>
                        </a:rPr>
                        <a:t>43 million</a:t>
                      </a:r>
                      <a:endParaRPr lang="en-GB" sz="1400" dirty="0">
                        <a:latin typeface="Miller"/>
                      </a:endParaRPr>
                    </a:p>
                  </a:txBody>
                  <a:tcPr marL="91439" marR="91439" marT="45718" marB="45718"/>
                </a:tc>
              </a:tr>
              <a:tr h="935844">
                <a:tc>
                  <a:txBody>
                    <a:bodyPr/>
                    <a:lstStyle/>
                    <a:p>
                      <a:r>
                        <a:rPr lang="en-GB" sz="1400" dirty="0" smtClean="0">
                          <a:latin typeface="Miller"/>
                        </a:rPr>
                        <a:t>Micro-nutrient deficiency</a:t>
                      </a:r>
                      <a:endParaRPr lang="en-GB" sz="1400" dirty="0">
                        <a:latin typeface="Miller"/>
                      </a:endParaRPr>
                    </a:p>
                  </a:txBody>
                  <a:tcPr marL="91439" marR="91439" marT="45718" marB="45718"/>
                </a:tc>
                <a:tc>
                  <a:txBody>
                    <a:bodyPr/>
                    <a:lstStyle/>
                    <a:p>
                      <a:r>
                        <a:rPr lang="en-GB" sz="1400" dirty="0" smtClean="0">
                          <a:latin typeface="Miller"/>
                        </a:rPr>
                        <a:t>More than 2 billion</a:t>
                      </a:r>
                      <a:endParaRPr lang="en-GB" sz="1400" dirty="0">
                        <a:latin typeface="Miller"/>
                      </a:endParaRPr>
                    </a:p>
                  </a:txBody>
                  <a:tcPr marL="91439" marR="91439" marT="45718" marB="45718"/>
                </a:tc>
              </a:tr>
              <a:tr h="662889">
                <a:tc>
                  <a:txBody>
                    <a:bodyPr/>
                    <a:lstStyle/>
                    <a:p>
                      <a:r>
                        <a:rPr lang="en-GB" sz="1400" dirty="0" smtClean="0">
                          <a:latin typeface="Miller"/>
                        </a:rPr>
                        <a:t>Overweight to chronic disease</a:t>
                      </a:r>
                      <a:endParaRPr lang="en-GB" sz="1400" dirty="0">
                        <a:latin typeface="Miller"/>
                      </a:endParaRPr>
                    </a:p>
                  </a:txBody>
                  <a:tcPr marL="91439" marR="91439" marT="45718" marB="45718"/>
                </a:tc>
                <a:tc>
                  <a:txBody>
                    <a:bodyPr/>
                    <a:lstStyle/>
                    <a:p>
                      <a:r>
                        <a:rPr lang="en-GB" sz="1400" dirty="0" smtClean="0">
                          <a:latin typeface="Miller"/>
                        </a:rPr>
                        <a:t>1.5 billion</a:t>
                      </a:r>
                      <a:r>
                        <a:rPr lang="en-GB" sz="1400" baseline="0" dirty="0" smtClean="0">
                          <a:latin typeface="Miller"/>
                        </a:rPr>
                        <a:t> overweight</a:t>
                      </a:r>
                    </a:p>
                    <a:p>
                      <a:r>
                        <a:rPr lang="en-GB" sz="1400" baseline="0" dirty="0" smtClean="0">
                          <a:latin typeface="Miller"/>
                        </a:rPr>
                        <a:t>500 million obese</a:t>
                      </a:r>
                      <a:endParaRPr lang="en-GB" sz="1400" dirty="0">
                        <a:latin typeface="Miller"/>
                      </a:endParaRPr>
                    </a:p>
                  </a:txBody>
                  <a:tcPr marL="91439" marR="91439" marT="45718" marB="45718"/>
                </a:tc>
              </a:tr>
            </a:tbl>
          </a:graphicData>
        </a:graphic>
      </p:graphicFrame>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Globalisation of</a:t>
            </a:r>
            <a:br>
              <a:rPr lang="en-GB" dirty="0" smtClean="0">
                <a:ea typeface="+mj-ea"/>
              </a:rPr>
            </a:br>
            <a:r>
              <a:rPr lang="en-GB" dirty="0" smtClean="0">
                <a:ea typeface="+mj-ea"/>
              </a:rPr>
              <a:t>hunger and obesity</a:t>
            </a:r>
            <a:endParaRPr lang="en-GB" dirty="0">
              <a:ea typeface="+mj-ea"/>
            </a:endParaRPr>
          </a:p>
        </p:txBody>
      </p:sp>
      <p:pic>
        <p:nvPicPr>
          <p:cNvPr id="104452" name="Picture 2" descr="Globalisationmap.gif">
            <a:hlinkClick r:id="rId3"/>
          </p:cNvPr>
          <p:cNvPicPr>
            <a:picLocks noGrp="1" noChangeAspect="1" noChangeArrowheads="1"/>
          </p:cNvPicPr>
          <p:nvPr>
            <p:ph idx="1"/>
          </p:nvPr>
        </p:nvPicPr>
        <p:blipFill>
          <a:blip r:embed="rId4" cstate="print"/>
          <a:srcRect/>
          <a:stretch>
            <a:fillRect/>
          </a:stretch>
        </p:blipFill>
        <p:spPr>
          <a:xfrm>
            <a:off x="1547664" y="2420888"/>
            <a:ext cx="5832648" cy="3705093"/>
          </a:xfrm>
        </p:spPr>
      </p:pic>
      <p:sp>
        <p:nvSpPr>
          <p:cNvPr id="104454" name="TextBox 9"/>
          <p:cNvSpPr txBox="1">
            <a:spLocks noChangeArrowheads="1"/>
          </p:cNvSpPr>
          <p:nvPr/>
        </p:nvSpPr>
        <p:spPr bwMode="auto">
          <a:xfrm>
            <a:off x="395536" y="6165305"/>
            <a:ext cx="8280672" cy="677108"/>
          </a:xfrm>
          <a:prstGeom prst="rect">
            <a:avLst/>
          </a:prstGeom>
          <a:noFill/>
          <a:ln w="9525">
            <a:noFill/>
            <a:miter lim="800000"/>
            <a:headEnd/>
            <a:tailEnd/>
          </a:ln>
        </p:spPr>
        <p:txBody>
          <a:bodyPr wrap="square">
            <a:spAutoFit/>
          </a:bodyPr>
          <a:lstStyle/>
          <a:p>
            <a:r>
              <a:rPr lang="en-GB" sz="1000" dirty="0">
                <a:latin typeface="Miller"/>
              </a:rPr>
              <a:t>Image: </a:t>
            </a:r>
            <a:r>
              <a:rPr lang="en-GB" sz="1000" dirty="0">
                <a:latin typeface="Miller"/>
                <a:hlinkClick r:id="rId5"/>
              </a:rPr>
              <a:t>http://wiki.ubc.ca/images/2/22/Globalisationmap.gif</a:t>
            </a:r>
            <a:r>
              <a:rPr lang="en-GB" sz="1000" dirty="0">
                <a:latin typeface="Miller"/>
              </a:rPr>
              <a:t>; </a:t>
            </a:r>
            <a:r>
              <a:rPr lang="en-GB" sz="1000" dirty="0" smtClean="0">
                <a:latin typeface="Miller"/>
              </a:rPr>
              <a:t>Source</a:t>
            </a:r>
            <a:r>
              <a:rPr lang="en-GB" sz="1000" dirty="0">
                <a:latin typeface="Miller"/>
              </a:rPr>
              <a:t>: http://www.bis.gov.uk/foresight/our-work/projects/published-projects/global-food-and-farming-futures/reports-and-publications </a:t>
            </a:r>
            <a:r>
              <a:rPr lang="en-GB" sz="1000" dirty="0" smtClean="0">
                <a:latin typeface="Miller"/>
              </a:rPr>
              <a:t>; Economist October 13th 2012 “True Progressivism” </a:t>
            </a:r>
            <a:endParaRPr lang="en-GB" sz="1000" dirty="0">
              <a:latin typeface="Miller"/>
            </a:endParaRPr>
          </a:p>
          <a:p>
            <a:endParaRPr lang="en-GB" dirty="0"/>
          </a:p>
        </p:txBody>
      </p:sp>
      <p:sp>
        <p:nvSpPr>
          <p:cNvPr id="104455" name="TextBox 6"/>
          <p:cNvSpPr txBox="1">
            <a:spLocks noChangeArrowheads="1"/>
          </p:cNvSpPr>
          <p:nvPr/>
        </p:nvSpPr>
        <p:spPr bwMode="auto">
          <a:xfrm>
            <a:off x="395536" y="1556792"/>
            <a:ext cx="8064896" cy="877163"/>
          </a:xfrm>
          <a:prstGeom prst="rect">
            <a:avLst/>
          </a:prstGeom>
          <a:noFill/>
          <a:ln w="9525">
            <a:noFill/>
            <a:miter lim="800000"/>
            <a:headEnd/>
            <a:tailEnd/>
          </a:ln>
        </p:spPr>
        <p:txBody>
          <a:bodyPr wrap="square">
            <a:spAutoFit/>
          </a:bodyPr>
          <a:lstStyle/>
          <a:p>
            <a:r>
              <a:rPr lang="en-GB" sz="1700" dirty="0">
                <a:latin typeface="Miller"/>
              </a:rPr>
              <a:t>Globalisation </a:t>
            </a:r>
            <a:r>
              <a:rPr lang="en-GB" sz="1700" dirty="0" smtClean="0">
                <a:latin typeface="Miller"/>
              </a:rPr>
              <a:t>and technical innovation have reduced global inequality, but inequality within countries has widened.  The twin forces expose </a:t>
            </a:r>
            <a:r>
              <a:rPr lang="en-GB" sz="1700" dirty="0">
                <a:latin typeface="Miller"/>
              </a:rPr>
              <a:t>the food system to novel economic and political </a:t>
            </a:r>
            <a:r>
              <a:rPr lang="en-GB" sz="1700" dirty="0" smtClean="0">
                <a:latin typeface="Miller"/>
              </a:rPr>
              <a:t>pressures.  </a:t>
            </a:r>
            <a:endParaRPr lang="en-GB" sz="1700" dirty="0">
              <a:latin typeface="Miller"/>
            </a:endParaRP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Globalisation of</a:t>
            </a:r>
            <a:br>
              <a:rPr lang="en-GB" dirty="0" smtClean="0"/>
            </a:br>
            <a:r>
              <a:rPr lang="en-GB" dirty="0" smtClean="0"/>
              <a:t>hunger and obesity</a:t>
            </a:r>
            <a:endParaRPr lang="en-GB" dirty="0"/>
          </a:p>
        </p:txBody>
      </p:sp>
      <p:sp>
        <p:nvSpPr>
          <p:cNvPr id="6" name="Content Placeholder 5"/>
          <p:cNvSpPr>
            <a:spLocks noGrp="1"/>
          </p:cNvSpPr>
          <p:nvPr>
            <p:ph idx="1"/>
          </p:nvPr>
        </p:nvSpPr>
        <p:spPr>
          <a:xfrm>
            <a:off x="457200" y="1600200"/>
            <a:ext cx="8229600" cy="4241161"/>
          </a:xfrm>
          <a:prstGeom prst="rect">
            <a:avLst/>
          </a:prstGeom>
          <a:ln>
            <a:noFill/>
          </a:ln>
        </p:spPr>
        <p:txBody>
          <a:bodyPr>
            <a:spAutoFit/>
          </a:bodyPr>
          <a:lstStyle/>
          <a:p>
            <a:pPr marL="358775" indent="-358775">
              <a:buNone/>
              <a:defRPr/>
            </a:pPr>
            <a:r>
              <a:rPr lang="en-GB" sz="2000" b="1" i="1" dirty="0">
                <a:solidFill>
                  <a:srgbClr val="0070C0"/>
                </a:solidFill>
                <a:latin typeface="Miller"/>
              </a:rPr>
              <a:t>Action for students</a:t>
            </a:r>
            <a:r>
              <a:rPr lang="en-GB" sz="2000" b="1" i="1" dirty="0">
                <a:solidFill>
                  <a:srgbClr val="0070C0"/>
                </a:solidFill>
              </a:rPr>
              <a:t>:</a:t>
            </a:r>
            <a:endParaRPr lang="en-GB" sz="2000" i="1" dirty="0">
              <a:latin typeface="Miller" charset="0"/>
            </a:endParaRPr>
          </a:p>
          <a:p>
            <a:pPr marL="358775" indent="-358775">
              <a:defRPr/>
            </a:pPr>
            <a:endParaRPr lang="en-GB" sz="2000" dirty="0">
              <a:latin typeface="Miller" charset="0"/>
            </a:endParaRPr>
          </a:p>
          <a:p>
            <a:pPr marL="358775" indent="-358775">
              <a:buNone/>
              <a:defRPr/>
            </a:pPr>
            <a:r>
              <a:rPr lang="en-GB" sz="2000" dirty="0">
                <a:latin typeface="Miller" charset="0"/>
              </a:rPr>
              <a:t>1.   </a:t>
            </a:r>
            <a:r>
              <a:rPr lang="en-GB" sz="2000" dirty="0" smtClean="0">
                <a:latin typeface="Miller" charset="0"/>
              </a:rPr>
              <a:t>Define </a:t>
            </a:r>
            <a:r>
              <a:rPr lang="en-GB" sz="2000" b="1" dirty="0">
                <a:solidFill>
                  <a:srgbClr val="7030A0"/>
                </a:solidFill>
                <a:latin typeface="Miller" charset="0"/>
              </a:rPr>
              <a:t>globalisation</a:t>
            </a:r>
            <a:r>
              <a:rPr lang="en-GB" sz="2000" dirty="0">
                <a:latin typeface="Miller" charset="0"/>
              </a:rPr>
              <a:t> and take special note of trends and their relevance to obesity and hunger around the world </a:t>
            </a:r>
            <a:r>
              <a:rPr lang="en-GB" sz="1000" dirty="0">
                <a:latin typeface="Miller" charset="0"/>
                <a:hlinkClick r:id="rId2"/>
              </a:rPr>
              <a:t>http://www.newworldencyclopedia.org/entryGlobalization</a:t>
            </a:r>
            <a:endParaRPr lang="en-GB" sz="1000" dirty="0">
              <a:latin typeface="Miller" charset="0"/>
            </a:endParaRPr>
          </a:p>
          <a:p>
            <a:pPr marL="358775" indent="-358775">
              <a:defRPr/>
            </a:pPr>
            <a:endParaRPr lang="en-GB" sz="1300" dirty="0">
              <a:latin typeface="Miller" charset="0"/>
            </a:endParaRPr>
          </a:p>
          <a:p>
            <a:pPr marL="358775" indent="-358775">
              <a:buFontTx/>
              <a:buAutoNum type="arabicPeriod" startAt="2"/>
              <a:defRPr/>
            </a:pPr>
            <a:r>
              <a:rPr lang="en-GB" sz="2000" dirty="0">
                <a:latin typeface="Miller" charset="0"/>
              </a:rPr>
              <a:t>In pairs, watch the Ted Talk video and explain </a:t>
            </a:r>
            <a:r>
              <a:rPr lang="en-GB" sz="2000" b="1" dirty="0">
                <a:latin typeface="Miller" charset="0"/>
              </a:rPr>
              <a:t>Why </a:t>
            </a:r>
            <a:r>
              <a:rPr lang="en-GB" altLang="en-US" sz="2000" b="1" dirty="0">
                <a:latin typeface="Miller" charset="0"/>
              </a:rPr>
              <a:t>“</a:t>
            </a:r>
            <a:r>
              <a:rPr lang="en-GB" sz="2000" b="1" dirty="0">
                <a:latin typeface="Miller" charset="0"/>
              </a:rPr>
              <a:t>Obesity + Hunger = 1 Global Issue</a:t>
            </a:r>
            <a:r>
              <a:rPr lang="en-GB" altLang="en-US" sz="2000" b="1" dirty="0">
                <a:latin typeface="Miller" charset="0"/>
              </a:rPr>
              <a:t>”</a:t>
            </a:r>
            <a:r>
              <a:rPr lang="en-GB" sz="2000" b="1" dirty="0">
                <a:latin typeface="Miller" charset="0"/>
              </a:rPr>
              <a:t>.  </a:t>
            </a:r>
            <a:r>
              <a:rPr lang="en-GB" sz="2000" dirty="0">
                <a:latin typeface="Miller" charset="0"/>
              </a:rPr>
              <a:t>What does globalization of obesity and hunger mean? How does obesity in the US relate to Africa?</a:t>
            </a:r>
            <a:r>
              <a:rPr lang="en-GB" sz="2000" b="1" dirty="0">
                <a:latin typeface="Miller" charset="0"/>
              </a:rPr>
              <a:t> </a:t>
            </a:r>
            <a:endParaRPr lang="en-GB" sz="2000" b="1" dirty="0" smtClean="0">
              <a:latin typeface="Miller" charset="0"/>
            </a:endParaRPr>
          </a:p>
          <a:p>
            <a:pPr marL="358775" indent="-358775">
              <a:buNone/>
              <a:defRPr/>
            </a:pPr>
            <a:endParaRPr lang="en-GB" sz="2000" b="1" dirty="0">
              <a:latin typeface="Miller" charset="0"/>
            </a:endParaRPr>
          </a:p>
          <a:p>
            <a:pPr marL="358775" indent="-358775">
              <a:buFontTx/>
              <a:buAutoNum type="arabicPeriod" startAt="2"/>
              <a:defRPr/>
            </a:pPr>
            <a:r>
              <a:rPr lang="en-GB" sz="2000" dirty="0">
                <a:latin typeface="Miller" charset="0"/>
              </a:rPr>
              <a:t>Work with a partner and discuss and record the conclusions </a:t>
            </a:r>
            <a:r>
              <a:rPr lang="en-GB" sz="2000" dirty="0" smtClean="0">
                <a:latin typeface="Miller" charset="0"/>
              </a:rPr>
              <a:t>that can be drawn from the </a:t>
            </a:r>
            <a:r>
              <a:rPr lang="en-GB" sz="2000" dirty="0">
                <a:latin typeface="Miller" charset="0"/>
              </a:rPr>
              <a:t>TED talk.</a:t>
            </a:r>
          </a:p>
          <a:p>
            <a:pPr marL="358775" indent="-1588">
              <a:defRPr/>
            </a:pPr>
            <a:r>
              <a:rPr lang="en-GB" sz="1000" dirty="0">
                <a:latin typeface="Miller" charset="0"/>
                <a:hlinkClick r:id="rId3"/>
              </a:rPr>
              <a:t>http://www.ellengustafson.com/post/3404478440/ted-com-ellen-gustafson-obesity-hunger-1</a:t>
            </a:r>
            <a:endParaRPr lang="en-GB" sz="1000" dirty="0">
              <a:latin typeface="Miller" charset="0"/>
            </a:endParaRPr>
          </a:p>
          <a:p>
            <a:pPr marL="358775" indent="-358775">
              <a:buFontTx/>
              <a:buAutoNum type="arabicPeriod" startAt="2"/>
              <a:defRPr/>
            </a:pPr>
            <a:endParaRPr lang="en-GB" sz="1000" dirty="0">
              <a:latin typeface="Miller" charset="0"/>
            </a:endParaRPr>
          </a:p>
        </p:txBody>
      </p:sp>
      <p:pic>
        <p:nvPicPr>
          <p:cNvPr id="7" name="Picture 2"/>
          <p:cNvPicPr>
            <a:picLocks noChangeAspect="1" noChangeArrowheads="1"/>
          </p:cNvPicPr>
          <p:nvPr/>
        </p:nvPicPr>
        <p:blipFill>
          <a:blip r:embed="rId4" cstate="print"/>
          <a:srcRect/>
          <a:stretch>
            <a:fillRect/>
          </a:stretch>
        </p:blipFill>
        <p:spPr bwMode="auto">
          <a:xfrm>
            <a:off x="467544" y="5157192"/>
            <a:ext cx="432048" cy="326349"/>
          </a:xfrm>
          <a:prstGeom prst="rect">
            <a:avLst/>
          </a:prstGeom>
          <a:noFill/>
          <a:ln w="9525">
            <a:noFill/>
            <a:miter lim="800000"/>
            <a:headEnd/>
            <a:tailEnd/>
          </a:ln>
        </p:spPr>
      </p:pic>
      <p:pic>
        <p:nvPicPr>
          <p:cNvPr id="8" name="Picture 2"/>
          <p:cNvPicPr>
            <a:picLocks noChangeAspect="1" noChangeArrowheads="1"/>
          </p:cNvPicPr>
          <p:nvPr/>
        </p:nvPicPr>
        <p:blipFill>
          <a:blip r:embed="rId4" cstate="print"/>
          <a:srcRect/>
          <a:stretch>
            <a:fillRect/>
          </a:stretch>
        </p:blipFill>
        <p:spPr bwMode="auto">
          <a:xfrm>
            <a:off x="467544" y="2780928"/>
            <a:ext cx="432048" cy="326349"/>
          </a:xfrm>
          <a:prstGeom prst="rect">
            <a:avLst/>
          </a:prstGeom>
          <a:noFill/>
          <a:ln w="9525">
            <a:noFill/>
            <a:miter lim="800000"/>
            <a:headEnd/>
            <a:tailEnd/>
          </a:ln>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Prevalence </a:t>
            </a:r>
            <a:br>
              <a:rPr lang="en-GB" dirty="0" smtClean="0">
                <a:ea typeface="+mj-ea"/>
              </a:rPr>
            </a:br>
            <a:r>
              <a:rPr lang="en-GB" dirty="0" smtClean="0">
                <a:ea typeface="+mj-ea"/>
              </a:rPr>
              <a:t>of obesity</a:t>
            </a:r>
            <a:endParaRPr lang="en-GB" dirty="0">
              <a:ea typeface="+mj-ea"/>
            </a:endParaRPr>
          </a:p>
        </p:txBody>
      </p:sp>
      <p:pic>
        <p:nvPicPr>
          <p:cNvPr id="105475" name="Picture 2" descr="http://www.hsph.harvard.edu/obesity-prevention-source/files/2012/10/global-obesity-map-2008-medium.jpg"/>
          <p:cNvPicPr>
            <a:picLocks noGrp="1" noChangeAspect="1" noChangeArrowheads="1"/>
          </p:cNvPicPr>
          <p:nvPr>
            <p:ph idx="1"/>
          </p:nvPr>
        </p:nvPicPr>
        <p:blipFill>
          <a:blip r:embed="rId3" cstate="print"/>
          <a:srcRect/>
          <a:stretch>
            <a:fillRect/>
          </a:stretch>
        </p:blipFill>
        <p:spPr>
          <a:xfrm>
            <a:off x="1259632" y="2492896"/>
            <a:ext cx="6336704" cy="3501940"/>
          </a:xfrm>
        </p:spPr>
      </p:pic>
      <p:sp>
        <p:nvSpPr>
          <p:cNvPr id="105476" name="TextBox 7"/>
          <p:cNvSpPr txBox="1">
            <a:spLocks noChangeArrowheads="1"/>
          </p:cNvSpPr>
          <p:nvPr/>
        </p:nvSpPr>
        <p:spPr bwMode="auto">
          <a:xfrm>
            <a:off x="827088" y="6092825"/>
            <a:ext cx="7345362" cy="400110"/>
          </a:xfrm>
          <a:prstGeom prst="rect">
            <a:avLst/>
          </a:prstGeom>
          <a:noFill/>
          <a:ln w="9525">
            <a:noFill/>
            <a:miter lim="800000"/>
            <a:headEnd/>
            <a:tailEnd/>
          </a:ln>
        </p:spPr>
        <p:txBody>
          <a:bodyPr>
            <a:spAutoFit/>
          </a:bodyPr>
          <a:lstStyle/>
          <a:p>
            <a:r>
              <a:rPr lang="en-GB" sz="1000" dirty="0">
                <a:latin typeface="Miller"/>
              </a:rPr>
              <a:t>Source: </a:t>
            </a:r>
            <a:r>
              <a:rPr lang="en-GB" sz="1000" dirty="0">
                <a:latin typeface="Miller"/>
                <a:hlinkClick r:id="rId4"/>
              </a:rPr>
              <a:t>http://www.hsph.harvard.edu/obesity-prevention-source/obesity-trends/obesity-rates-worldwide/#adult-trends</a:t>
            </a:r>
            <a:r>
              <a:rPr lang="en-GB" sz="1000" dirty="0">
                <a:latin typeface="Miller"/>
              </a:rPr>
              <a:t>. Map not dated in source, but website up to date (2013</a:t>
            </a:r>
            <a:r>
              <a:rPr lang="en-GB" sz="1000" dirty="0" smtClean="0">
                <a:latin typeface="Miller"/>
              </a:rPr>
              <a:t>)</a:t>
            </a:r>
            <a:endParaRPr lang="en-GB" sz="1000" dirty="0">
              <a:latin typeface="Miller"/>
            </a:endParaRPr>
          </a:p>
        </p:txBody>
      </p:sp>
      <p:sp>
        <p:nvSpPr>
          <p:cNvPr id="10" name="Rectangle 9"/>
          <p:cNvSpPr/>
          <p:nvPr/>
        </p:nvSpPr>
        <p:spPr>
          <a:xfrm>
            <a:off x="827584" y="4941168"/>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
        <p:nvSpPr>
          <p:cNvPr id="105479" name="TextBox 10"/>
          <p:cNvSpPr txBox="1">
            <a:spLocks noChangeArrowheads="1"/>
          </p:cNvSpPr>
          <p:nvPr/>
        </p:nvSpPr>
        <p:spPr bwMode="auto">
          <a:xfrm>
            <a:off x="539552" y="1700808"/>
            <a:ext cx="8064895" cy="1077218"/>
          </a:xfrm>
          <a:prstGeom prst="rect">
            <a:avLst/>
          </a:prstGeom>
          <a:noFill/>
          <a:ln w="9525">
            <a:noFill/>
            <a:miter lim="800000"/>
            <a:headEnd/>
            <a:tailEnd/>
          </a:ln>
        </p:spPr>
        <p:txBody>
          <a:bodyPr wrap="square">
            <a:spAutoFit/>
          </a:bodyPr>
          <a:lstStyle/>
          <a:p>
            <a:r>
              <a:rPr lang="en-GB" sz="1600" b="1" i="1" dirty="0">
                <a:solidFill>
                  <a:srgbClr val="0070C0"/>
                </a:solidFill>
                <a:latin typeface="Miller text roman"/>
              </a:rPr>
              <a:t>Action for students</a:t>
            </a:r>
            <a:r>
              <a:rPr lang="en-GB" sz="1600" dirty="0">
                <a:solidFill>
                  <a:srgbClr val="0070C0"/>
                </a:solidFill>
                <a:latin typeface="Miller text roman"/>
              </a:rPr>
              <a:t>: </a:t>
            </a:r>
            <a:r>
              <a:rPr lang="en-GB" sz="1600" dirty="0" smtClean="0">
                <a:latin typeface="Miller text roman"/>
              </a:rPr>
              <a:t>Label </a:t>
            </a:r>
            <a:r>
              <a:rPr lang="en-GB" sz="1600" dirty="0">
                <a:latin typeface="Miller text roman"/>
              </a:rPr>
              <a:t>the </a:t>
            </a:r>
            <a:r>
              <a:rPr lang="en-GB" altLang="en-US" sz="1600" dirty="0">
                <a:latin typeface="Miller text roman"/>
              </a:rPr>
              <a:t>‘</a:t>
            </a:r>
            <a:r>
              <a:rPr lang="en-GB" sz="1600" dirty="0">
                <a:latin typeface="Miller text roman"/>
              </a:rPr>
              <a:t>obese</a:t>
            </a:r>
            <a:r>
              <a:rPr lang="en-GB" altLang="en-US" sz="1600" dirty="0">
                <a:latin typeface="Miller text roman"/>
              </a:rPr>
              <a:t>’</a:t>
            </a:r>
            <a:r>
              <a:rPr lang="en-GB" sz="1600" dirty="0">
                <a:latin typeface="Miller text roman"/>
              </a:rPr>
              <a:t> countries. Discuss:  What are the factors which have contributed to  the burden being  so high in the various countries? </a:t>
            </a:r>
            <a:r>
              <a:rPr lang="en-GB" sz="1600" dirty="0" smtClean="0">
                <a:latin typeface="Miller text roman"/>
              </a:rPr>
              <a:t> Looking at the following slide, what are the trends around the world?  Record </a:t>
            </a:r>
            <a:r>
              <a:rPr lang="en-GB" sz="1600" dirty="0">
                <a:latin typeface="Miller text roman"/>
              </a:rPr>
              <a:t>your agreed answers in your folder</a:t>
            </a:r>
            <a:endParaRPr lang="en-GB" sz="1600" dirty="0">
              <a:solidFill>
                <a:srgbClr val="0070C0"/>
              </a:solidFill>
              <a:latin typeface="Miller text roman"/>
            </a:endParaRP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health </a:t>
            </a:r>
            <a:br>
              <a:rPr lang="en-GB" dirty="0" smtClean="0"/>
            </a:br>
            <a:r>
              <a:rPr lang="en-GB" dirty="0" smtClean="0"/>
              <a:t>issue</a:t>
            </a:r>
            <a:endParaRPr lang="en-GB" dirty="0"/>
          </a:p>
        </p:txBody>
      </p:sp>
      <p:sp>
        <p:nvSpPr>
          <p:cNvPr id="3" name="Content Placeholder 2"/>
          <p:cNvSpPr>
            <a:spLocks noGrp="1"/>
          </p:cNvSpPr>
          <p:nvPr>
            <p:ph idx="1"/>
          </p:nvPr>
        </p:nvSpPr>
        <p:spPr/>
        <p:txBody>
          <a:bodyPr/>
          <a:lstStyle/>
          <a:p>
            <a:pPr marL="0" indent="0">
              <a:buNone/>
            </a:pPr>
            <a:r>
              <a:rPr lang="en-GB" sz="2200" dirty="0" smtClean="0"/>
              <a:t>Obesity is an issue that is as complicated as </a:t>
            </a:r>
            <a:r>
              <a:rPr lang="en-GB" sz="2200" dirty="0" err="1" smtClean="0"/>
              <a:t>undernutrition</a:t>
            </a:r>
            <a:r>
              <a:rPr lang="en-GB" sz="2200" dirty="0" smtClean="0"/>
              <a:t> and it is far more complex than personal lifestyle choices.    </a:t>
            </a:r>
          </a:p>
          <a:p>
            <a:r>
              <a:rPr lang="en-GB" sz="2000" dirty="0" smtClean="0"/>
              <a:t>Double burden countries.  India is the best example.  High prevalence of low-birth weight and childhood </a:t>
            </a:r>
            <a:r>
              <a:rPr lang="en-GB" sz="2000" dirty="0" err="1" smtClean="0"/>
              <a:t>undernutrition</a:t>
            </a:r>
            <a:r>
              <a:rPr lang="en-GB" sz="2000" dirty="0" smtClean="0"/>
              <a:t> and rapidly increasing prevalence of adult obesity</a:t>
            </a:r>
          </a:p>
          <a:p>
            <a:r>
              <a:rPr lang="en-GB" sz="2000" dirty="0" smtClean="0"/>
              <a:t>Mexico: now the most obese country in the world. Excessive consumption of sugar-sweetened beverages, in large part driven by a long history of water-borne illness in the water supply (e.g., poor sanitation, contaminated drinking water)</a:t>
            </a:r>
          </a:p>
          <a:p>
            <a:r>
              <a:rPr lang="en-GB" sz="2000" dirty="0" smtClean="0"/>
              <a:t>Food policies: the US government with a forty-year history of subsidising corn and soy bean farmers – resulting in a large source of cheap calories , but lead to high calorie, cheap food that coerce the poorer quintiles of the population into consuming less nutritious food that promotes obesity</a:t>
            </a:r>
            <a:r>
              <a:rPr lang="en-GB" sz="2200" dirty="0" smtClean="0"/>
              <a:t>.</a:t>
            </a:r>
            <a:endParaRPr lang="en-GB" sz="2200" dirty="0"/>
          </a:p>
        </p:txBody>
      </p:sp>
      <p:pic>
        <p:nvPicPr>
          <p:cNvPr id="4" name="Picture 2" descr="http://cdn.static-economist.com/sites/default/files/imagecache/full-width/images/print-edition/20121215_SRD001_0.jpg"/>
          <p:cNvPicPr>
            <a:picLocks noChangeAspect="1" noChangeArrowheads="1"/>
          </p:cNvPicPr>
          <p:nvPr/>
        </p:nvPicPr>
        <p:blipFill>
          <a:blip r:embed="rId3" cstate="print"/>
          <a:srcRect/>
          <a:stretch>
            <a:fillRect/>
          </a:stretch>
        </p:blipFill>
        <p:spPr bwMode="auto">
          <a:xfrm>
            <a:off x="6506334" y="0"/>
            <a:ext cx="2637666" cy="1485073"/>
          </a:xfrm>
          <a:prstGeom prst="rect">
            <a:avLst/>
          </a:prstGeom>
          <a:noFill/>
        </p:spPr>
      </p:pic>
      <p:sp>
        <p:nvSpPr>
          <p:cNvPr id="5" name="Rectangle 4"/>
          <p:cNvSpPr/>
          <p:nvPr/>
        </p:nvSpPr>
        <p:spPr>
          <a:xfrm>
            <a:off x="467544" y="6211669"/>
            <a:ext cx="8064896" cy="461665"/>
          </a:xfrm>
          <a:prstGeom prst="rect">
            <a:avLst/>
          </a:prstGeom>
        </p:spPr>
        <p:txBody>
          <a:bodyPr wrap="square">
            <a:spAutoFit/>
          </a:bodyPr>
          <a:lstStyle/>
          <a:p>
            <a:r>
              <a:rPr lang="en-GB" sz="1200" dirty="0" smtClean="0">
                <a:latin typeface="Miller"/>
              </a:rPr>
              <a:t>Image fact food: http://www.economist.com/news/special-report/21568065-world-getting-wider-says-charlotte-howard-what-can-be-done-about-it-big</a:t>
            </a:r>
            <a:endParaRPr lang="en-GB" sz="1200" dirty="0"/>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p:cNvSpPr>
            <a:spLocks noGrp="1"/>
          </p:cNvSpPr>
          <p:nvPr>
            <p:ph type="title"/>
          </p:nvPr>
        </p:nvSpPr>
        <p:spPr/>
        <p:txBody>
          <a:bodyPr/>
          <a:lstStyle/>
          <a:p>
            <a:pPr algn="l" eaLnBrk="1" hangingPunct="1"/>
            <a:r>
              <a:rPr lang="en-GB" sz="3000" dirty="0" smtClean="0"/>
              <a:t>                    Obesity:</a:t>
            </a:r>
            <a:br>
              <a:rPr lang="en-GB" sz="3000" dirty="0" smtClean="0"/>
            </a:br>
            <a:r>
              <a:rPr lang="en-GB" sz="3000" dirty="0" smtClean="0"/>
              <a:t>                    Physical factors</a:t>
            </a:r>
          </a:p>
        </p:txBody>
      </p:sp>
      <p:pic>
        <p:nvPicPr>
          <p:cNvPr id="106500" name="Picture 2" descr="obesity_causes"/>
          <p:cNvPicPr>
            <a:picLocks noGrp="1" noChangeAspect="1" noChangeArrowheads="1"/>
          </p:cNvPicPr>
          <p:nvPr>
            <p:ph idx="1"/>
          </p:nvPr>
        </p:nvPicPr>
        <p:blipFill>
          <a:blip r:embed="rId3" cstate="print"/>
          <a:srcRect/>
          <a:stretch>
            <a:fillRect/>
          </a:stretch>
        </p:blipFill>
        <p:spPr>
          <a:xfrm>
            <a:off x="2660623" y="3573463"/>
            <a:ext cx="4368827" cy="2303809"/>
          </a:xfrm>
        </p:spPr>
      </p:pic>
      <p:sp>
        <p:nvSpPr>
          <p:cNvPr id="106501" name="TextBox 5"/>
          <p:cNvSpPr txBox="1">
            <a:spLocks noChangeArrowheads="1"/>
          </p:cNvSpPr>
          <p:nvPr/>
        </p:nvSpPr>
        <p:spPr bwMode="auto">
          <a:xfrm>
            <a:off x="468313" y="1557338"/>
            <a:ext cx="7559675" cy="1938337"/>
          </a:xfrm>
          <a:prstGeom prst="rect">
            <a:avLst/>
          </a:prstGeom>
          <a:noFill/>
          <a:ln w="9525">
            <a:noFill/>
            <a:miter lim="800000"/>
            <a:headEnd/>
            <a:tailEnd/>
          </a:ln>
        </p:spPr>
        <p:txBody>
          <a:bodyPr>
            <a:spAutoFit/>
          </a:bodyPr>
          <a:lstStyle/>
          <a:p>
            <a:r>
              <a:rPr lang="en-GB" sz="1600" dirty="0">
                <a:latin typeface="Miller text roman"/>
              </a:rPr>
              <a:t>Apart from </a:t>
            </a:r>
            <a:r>
              <a:rPr lang="en-GB" sz="1600" b="1" dirty="0">
                <a:latin typeface="Miller text roman"/>
              </a:rPr>
              <a:t>social disparities </a:t>
            </a:r>
            <a:r>
              <a:rPr lang="en-GB" sz="1600" dirty="0">
                <a:latin typeface="Miller text roman"/>
              </a:rPr>
              <a:t>and being at the </a:t>
            </a:r>
            <a:r>
              <a:rPr lang="en-GB" sz="1600" b="1" dirty="0">
                <a:latin typeface="Miller text roman"/>
              </a:rPr>
              <a:t>bottom of the </a:t>
            </a:r>
          </a:p>
          <a:p>
            <a:r>
              <a:rPr lang="en-GB" sz="1600" b="1" dirty="0">
                <a:latin typeface="Miller text roman"/>
              </a:rPr>
              <a:t>income distribution, </a:t>
            </a:r>
            <a:r>
              <a:rPr lang="en-GB" sz="1600" dirty="0">
                <a:latin typeface="Miller text roman"/>
              </a:rPr>
              <a:t>physical factors cause obesity.  These are</a:t>
            </a:r>
          </a:p>
          <a:p>
            <a:r>
              <a:rPr lang="en-GB" sz="1600" dirty="0">
                <a:latin typeface="Miller text roman"/>
              </a:rPr>
              <a:t>influenced by the </a:t>
            </a:r>
            <a:r>
              <a:rPr lang="en-GB" sz="1600" b="1" dirty="0">
                <a:latin typeface="Miller text roman"/>
              </a:rPr>
              <a:t>food and physical activity environment </a:t>
            </a:r>
            <a:r>
              <a:rPr lang="en-GB" sz="1600" dirty="0">
                <a:latin typeface="Miller text roman"/>
              </a:rPr>
              <a:t>in </a:t>
            </a:r>
          </a:p>
          <a:p>
            <a:r>
              <a:rPr lang="en-GB" sz="1600" dirty="0">
                <a:latin typeface="Miller text roman"/>
              </a:rPr>
              <a:t>which people live.</a:t>
            </a:r>
          </a:p>
          <a:p>
            <a:endParaRPr lang="en-GB" sz="1600" dirty="0">
              <a:latin typeface="Miller text roman"/>
            </a:endParaRPr>
          </a:p>
          <a:p>
            <a:r>
              <a:rPr lang="en-GB" sz="1600" b="1" dirty="0">
                <a:solidFill>
                  <a:srgbClr val="0070C0"/>
                </a:solidFill>
                <a:latin typeface="Miller text roman"/>
              </a:rPr>
              <a:t>Further info </a:t>
            </a:r>
            <a:r>
              <a:rPr lang="en-GB" sz="1600" dirty="0">
                <a:latin typeface="Miller text roman"/>
              </a:rPr>
              <a:t>on obesity causes and source: </a:t>
            </a:r>
            <a:r>
              <a:rPr lang="en-GB" sz="1200" dirty="0">
                <a:latin typeface="Miller text roman"/>
                <a:hlinkClick r:id="rId4"/>
              </a:rPr>
              <a:t>http://www.hsph.harvard.edu/obesity-prevention-source/obesity-causes/</a:t>
            </a:r>
            <a:endParaRPr lang="en-GB" sz="1200" dirty="0">
              <a:latin typeface="Miller text roman"/>
            </a:endParaRPr>
          </a:p>
          <a:p>
            <a:endParaRPr lang="en-GB" sz="1200" dirty="0">
              <a:latin typeface="Miller text roman"/>
            </a:endParaRPr>
          </a:p>
        </p:txBody>
      </p:sp>
      <p:sp>
        <p:nvSpPr>
          <p:cNvPr id="106502" name="TextBox 6"/>
          <p:cNvSpPr txBox="1">
            <a:spLocks noChangeArrowheads="1"/>
          </p:cNvSpPr>
          <p:nvPr/>
        </p:nvSpPr>
        <p:spPr bwMode="auto">
          <a:xfrm>
            <a:off x="3924300" y="3068638"/>
            <a:ext cx="1655763" cy="585787"/>
          </a:xfrm>
          <a:prstGeom prst="rect">
            <a:avLst/>
          </a:prstGeom>
          <a:noFill/>
          <a:ln w="9525">
            <a:noFill/>
            <a:miter lim="800000"/>
            <a:headEnd/>
            <a:tailEnd/>
          </a:ln>
        </p:spPr>
        <p:txBody>
          <a:bodyPr>
            <a:spAutoFit/>
          </a:bodyPr>
          <a:lstStyle/>
          <a:p>
            <a:r>
              <a:rPr lang="en-GB" sz="1600">
                <a:latin typeface="Miller text roman"/>
              </a:rPr>
              <a:t>Shifting consumption</a:t>
            </a:r>
          </a:p>
        </p:txBody>
      </p:sp>
      <p:sp>
        <p:nvSpPr>
          <p:cNvPr id="106503" name="TextBox 7"/>
          <p:cNvSpPr txBox="1">
            <a:spLocks noChangeArrowheads="1"/>
          </p:cNvSpPr>
          <p:nvPr/>
        </p:nvSpPr>
        <p:spPr bwMode="auto">
          <a:xfrm>
            <a:off x="3995738" y="5949950"/>
            <a:ext cx="3455987" cy="646113"/>
          </a:xfrm>
          <a:prstGeom prst="rect">
            <a:avLst/>
          </a:prstGeom>
          <a:noFill/>
          <a:ln w="9525">
            <a:noFill/>
            <a:miter lim="800000"/>
            <a:headEnd/>
            <a:tailEnd/>
          </a:ln>
        </p:spPr>
        <p:txBody>
          <a:bodyPr>
            <a:spAutoFit/>
          </a:bodyPr>
          <a:lstStyle/>
          <a:p>
            <a:r>
              <a:rPr lang="en-GB">
                <a:latin typeface="Miller text roman"/>
              </a:rPr>
              <a:t>Too little sleep, </a:t>
            </a:r>
          </a:p>
          <a:p>
            <a:r>
              <a:rPr lang="en-GB">
                <a:latin typeface="Miller text roman"/>
              </a:rPr>
              <a:t>too little exercise</a:t>
            </a:r>
          </a:p>
        </p:txBody>
      </p:sp>
      <p:sp>
        <p:nvSpPr>
          <p:cNvPr id="106504" name="TextBox 8"/>
          <p:cNvSpPr txBox="1">
            <a:spLocks noChangeArrowheads="1"/>
          </p:cNvSpPr>
          <p:nvPr/>
        </p:nvSpPr>
        <p:spPr bwMode="auto">
          <a:xfrm>
            <a:off x="7092950" y="4652963"/>
            <a:ext cx="1439863" cy="338137"/>
          </a:xfrm>
          <a:prstGeom prst="rect">
            <a:avLst/>
          </a:prstGeom>
          <a:noFill/>
          <a:ln w="9525">
            <a:noFill/>
            <a:miter lim="800000"/>
            <a:headEnd/>
            <a:tailEnd/>
          </a:ln>
        </p:spPr>
        <p:txBody>
          <a:bodyPr>
            <a:spAutoFit/>
          </a:bodyPr>
          <a:lstStyle/>
          <a:p>
            <a:r>
              <a:rPr lang="en-GB" sz="1600">
                <a:latin typeface="Miller text roman"/>
              </a:rPr>
              <a:t>Poor diet</a:t>
            </a:r>
          </a:p>
        </p:txBody>
      </p:sp>
      <p:sp>
        <p:nvSpPr>
          <p:cNvPr id="106505" name="TextBox 9"/>
          <p:cNvSpPr txBox="1">
            <a:spLocks noChangeArrowheads="1"/>
          </p:cNvSpPr>
          <p:nvPr/>
        </p:nvSpPr>
        <p:spPr bwMode="auto">
          <a:xfrm>
            <a:off x="1331913" y="3429000"/>
            <a:ext cx="1368425" cy="584200"/>
          </a:xfrm>
          <a:prstGeom prst="rect">
            <a:avLst/>
          </a:prstGeom>
          <a:noFill/>
          <a:ln w="9525">
            <a:noFill/>
            <a:miter lim="800000"/>
            <a:headEnd/>
            <a:tailEnd/>
          </a:ln>
        </p:spPr>
        <p:txBody>
          <a:bodyPr>
            <a:spAutoFit/>
          </a:bodyPr>
          <a:lstStyle/>
          <a:p>
            <a:r>
              <a:rPr lang="en-GB" sz="1600">
                <a:latin typeface="Miller text roman"/>
              </a:rPr>
              <a:t>Genes (a little)</a:t>
            </a:r>
          </a:p>
        </p:txBody>
      </p:sp>
      <p:sp>
        <p:nvSpPr>
          <p:cNvPr id="106506" name="TextBox 11"/>
          <p:cNvSpPr txBox="1">
            <a:spLocks noChangeArrowheads="1"/>
          </p:cNvSpPr>
          <p:nvPr/>
        </p:nvSpPr>
        <p:spPr bwMode="auto">
          <a:xfrm>
            <a:off x="1116013" y="4581525"/>
            <a:ext cx="2016125" cy="830263"/>
          </a:xfrm>
          <a:prstGeom prst="rect">
            <a:avLst/>
          </a:prstGeom>
          <a:noFill/>
          <a:ln w="9525">
            <a:noFill/>
            <a:miter lim="800000"/>
            <a:headEnd/>
            <a:tailEnd/>
          </a:ln>
        </p:spPr>
        <p:txBody>
          <a:bodyPr>
            <a:spAutoFit/>
          </a:bodyPr>
          <a:lstStyle/>
          <a:p>
            <a:r>
              <a:rPr lang="en-GB" sz="1600">
                <a:latin typeface="Miller text roman"/>
              </a:rPr>
              <a:t>Prenatal and </a:t>
            </a:r>
          </a:p>
          <a:p>
            <a:r>
              <a:rPr lang="en-GB" sz="1600">
                <a:latin typeface="Miller text roman"/>
              </a:rPr>
              <a:t>early life development</a:t>
            </a:r>
          </a:p>
        </p:txBody>
      </p:sp>
      <p:sp>
        <p:nvSpPr>
          <p:cNvPr id="106507" name="TextBox 12"/>
          <p:cNvSpPr txBox="1">
            <a:spLocks noChangeArrowheads="1"/>
          </p:cNvSpPr>
          <p:nvPr/>
        </p:nvSpPr>
        <p:spPr bwMode="auto">
          <a:xfrm>
            <a:off x="7019925" y="3429000"/>
            <a:ext cx="1152525" cy="584200"/>
          </a:xfrm>
          <a:prstGeom prst="rect">
            <a:avLst/>
          </a:prstGeom>
          <a:noFill/>
          <a:ln w="9525">
            <a:noFill/>
            <a:miter lim="800000"/>
            <a:headEnd/>
            <a:tailEnd/>
          </a:ln>
        </p:spPr>
        <p:txBody>
          <a:bodyPr>
            <a:spAutoFit/>
          </a:bodyPr>
          <a:lstStyle/>
          <a:p>
            <a:r>
              <a:rPr lang="en-GB" sz="1600">
                <a:latin typeface="Miller text roman"/>
              </a:rPr>
              <a:t>Too much TV</a:t>
            </a:r>
          </a:p>
        </p:txBody>
      </p:sp>
      <p:pic>
        <p:nvPicPr>
          <p:cNvPr id="106508" name="Picture 2" descr="http://factfile.org/wp-content/uploads/2012/02/Obesity-Facts-obesity-epidemic-requires.jpg"/>
          <p:cNvPicPr>
            <a:picLocks noChangeAspect="1" noChangeArrowheads="1"/>
          </p:cNvPicPr>
          <p:nvPr/>
        </p:nvPicPr>
        <p:blipFill>
          <a:blip r:embed="rId5" cstate="print"/>
          <a:srcRect/>
          <a:stretch>
            <a:fillRect/>
          </a:stretch>
        </p:blipFill>
        <p:spPr bwMode="auto">
          <a:xfrm>
            <a:off x="6497638" y="0"/>
            <a:ext cx="2646362" cy="1916113"/>
          </a:xfrm>
          <a:prstGeom prst="rect">
            <a:avLst/>
          </a:prstGeom>
          <a:noFill/>
          <a:ln w="9525">
            <a:noFill/>
            <a:miter lim="800000"/>
            <a:headEnd/>
            <a:tailEnd/>
          </a:ln>
        </p:spPr>
      </p:pic>
      <p:sp>
        <p:nvSpPr>
          <p:cNvPr id="106509" name="TextBox 15"/>
          <p:cNvSpPr txBox="1">
            <a:spLocks noChangeArrowheads="1"/>
          </p:cNvSpPr>
          <p:nvPr/>
        </p:nvSpPr>
        <p:spPr bwMode="auto">
          <a:xfrm>
            <a:off x="6443663" y="1916113"/>
            <a:ext cx="2700337" cy="554037"/>
          </a:xfrm>
          <a:prstGeom prst="rect">
            <a:avLst/>
          </a:prstGeom>
          <a:noFill/>
          <a:ln w="9525">
            <a:noFill/>
            <a:miter lim="800000"/>
            <a:headEnd/>
            <a:tailEnd/>
          </a:ln>
        </p:spPr>
        <p:txBody>
          <a:bodyPr>
            <a:spAutoFit/>
          </a:bodyPr>
          <a:lstStyle/>
          <a:p>
            <a:r>
              <a:rPr lang="en-GB" sz="1000">
                <a:latin typeface="Miller"/>
              </a:rPr>
              <a:t>Image: </a:t>
            </a:r>
            <a:r>
              <a:rPr lang="en-GB" sz="1000">
                <a:latin typeface="Miller"/>
                <a:hlinkClick r:id="rId6"/>
              </a:rPr>
              <a:t>http://factfile.org/wp-content/uploads/2012/02/Obesity-Facts-obesity-epidemic-requires.jpg</a:t>
            </a:r>
            <a:endParaRPr lang="en-GB" sz="1000">
              <a:latin typeface="Miller"/>
            </a:endParaRPr>
          </a:p>
        </p:txBody>
      </p:sp>
      <p:pic>
        <p:nvPicPr>
          <p:cNvPr id="106510" name="Picture 2"/>
          <p:cNvPicPr>
            <a:picLocks noChangeAspect="1" noChangeArrowheads="1"/>
          </p:cNvPicPr>
          <p:nvPr/>
        </p:nvPicPr>
        <p:blipFill>
          <a:blip r:embed="rId7" cstate="print"/>
          <a:srcRect/>
          <a:stretch>
            <a:fillRect/>
          </a:stretch>
        </p:blipFill>
        <p:spPr bwMode="auto">
          <a:xfrm>
            <a:off x="179388" y="2781300"/>
            <a:ext cx="350837" cy="3270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544" y="908720"/>
            <a:ext cx="3008313" cy="1162050"/>
          </a:xfrm>
        </p:spPr>
        <p:txBody>
          <a:bodyPr/>
          <a:lstStyle/>
          <a:p>
            <a:r>
              <a:rPr lang="en-GB" sz="2200" dirty="0" smtClean="0"/>
              <a:t>Health consequences </a:t>
            </a:r>
            <a:br>
              <a:rPr lang="en-GB" sz="2200" dirty="0" smtClean="0"/>
            </a:br>
            <a:r>
              <a:rPr lang="en-GB" sz="2200" dirty="0" smtClean="0"/>
              <a:t>of obesity</a:t>
            </a:r>
            <a:endParaRPr lang="en-GB" sz="2200" dirty="0"/>
          </a:p>
        </p:txBody>
      </p:sp>
      <p:pic>
        <p:nvPicPr>
          <p:cNvPr id="1026" name="Picture 2" descr="http://www.healtheo360.com/blog/wp-content/uploads/2013/01/Inforgraphics_Obesity_A_Ticking_Time_Bomb.png"/>
          <p:cNvPicPr>
            <a:picLocks noChangeAspect="1" noChangeArrowheads="1"/>
          </p:cNvPicPr>
          <p:nvPr/>
        </p:nvPicPr>
        <p:blipFill>
          <a:blip r:embed="rId2" cstate="print"/>
          <a:srcRect/>
          <a:stretch>
            <a:fillRect/>
          </a:stretch>
        </p:blipFill>
        <p:spPr bwMode="auto">
          <a:xfrm>
            <a:off x="4283968" y="260648"/>
            <a:ext cx="4680520" cy="6029146"/>
          </a:xfrm>
          <a:prstGeom prst="rect">
            <a:avLst/>
          </a:prstGeom>
          <a:noFill/>
        </p:spPr>
      </p:pic>
      <p:sp>
        <p:nvSpPr>
          <p:cNvPr id="8" name="TextBox 7"/>
          <p:cNvSpPr txBox="1"/>
          <p:nvPr/>
        </p:nvSpPr>
        <p:spPr>
          <a:xfrm>
            <a:off x="323528" y="6309320"/>
            <a:ext cx="7776864" cy="400110"/>
          </a:xfrm>
          <a:prstGeom prst="rect">
            <a:avLst/>
          </a:prstGeom>
          <a:noFill/>
        </p:spPr>
        <p:txBody>
          <a:bodyPr wrap="square" rtlCol="0">
            <a:spAutoFit/>
          </a:bodyPr>
          <a:lstStyle/>
          <a:p>
            <a:r>
              <a:rPr lang="en-GB" sz="1000" dirty="0" smtClean="0">
                <a:latin typeface="Miller"/>
              </a:rPr>
              <a:t>Source: http://andrela107.files.wordpress.com/2011/08/hamburger-qui-tue-2.jpg</a:t>
            </a:r>
          </a:p>
          <a:p>
            <a:r>
              <a:rPr lang="en-GB" sz="1000" dirty="0" smtClean="0">
                <a:latin typeface="Miller"/>
                <a:hlinkClick r:id="rId3"/>
              </a:rPr>
              <a:t>http://www.healtheo360.com/blog/729/obesity-a-ticking-time-bomb/</a:t>
            </a:r>
            <a:r>
              <a:rPr lang="en-GB" sz="1000" dirty="0" smtClean="0">
                <a:latin typeface="Miller"/>
              </a:rPr>
              <a:t>; The Economist December 15</a:t>
            </a:r>
            <a:r>
              <a:rPr lang="en-GB" sz="1000" baseline="30000" dirty="0" smtClean="0">
                <a:latin typeface="Miller"/>
              </a:rPr>
              <a:t>th</a:t>
            </a:r>
            <a:r>
              <a:rPr lang="en-GB" sz="1000" dirty="0" smtClean="0">
                <a:latin typeface="Miller"/>
              </a:rPr>
              <a:t> 2012; </a:t>
            </a:r>
            <a:endParaRPr lang="en-GB" sz="1000" dirty="0">
              <a:latin typeface="Miller"/>
            </a:endParaRPr>
          </a:p>
        </p:txBody>
      </p:sp>
      <p:pic>
        <p:nvPicPr>
          <p:cNvPr id="12" name="Picture 2" descr="http://andrela107.files.wordpress.com/2011/08/hamburger-qui-tue-2.jpg"/>
          <p:cNvPicPr>
            <a:picLocks noChangeAspect="1" noChangeArrowheads="1"/>
          </p:cNvPicPr>
          <p:nvPr/>
        </p:nvPicPr>
        <p:blipFill>
          <a:blip r:embed="rId4" cstate="print"/>
          <a:srcRect r="39644"/>
          <a:stretch>
            <a:fillRect/>
          </a:stretch>
        </p:blipFill>
        <p:spPr bwMode="auto">
          <a:xfrm>
            <a:off x="2627784" y="332656"/>
            <a:ext cx="1351777" cy="2060848"/>
          </a:xfrm>
          <a:prstGeom prst="rect">
            <a:avLst/>
          </a:prstGeom>
          <a:noFill/>
        </p:spPr>
      </p:pic>
      <p:sp>
        <p:nvSpPr>
          <p:cNvPr id="13" name="Rectangle 12"/>
          <p:cNvSpPr/>
          <p:nvPr/>
        </p:nvSpPr>
        <p:spPr>
          <a:xfrm>
            <a:off x="467544" y="2708920"/>
            <a:ext cx="3240360" cy="3139321"/>
          </a:xfrm>
          <a:prstGeom prst="rect">
            <a:avLst/>
          </a:prstGeom>
        </p:spPr>
        <p:txBody>
          <a:bodyPr wrap="square">
            <a:spAutoFit/>
          </a:bodyPr>
          <a:lstStyle/>
          <a:p>
            <a:r>
              <a:rPr lang="en-GB" dirty="0" smtClean="0">
                <a:latin typeface="Miller"/>
              </a:rPr>
              <a:t>In many countries around the world, being obese is now the </a:t>
            </a:r>
            <a:r>
              <a:rPr lang="en-GB" b="1" dirty="0" smtClean="0">
                <a:latin typeface="Miller"/>
              </a:rPr>
              <a:t>biggest driver of sickness</a:t>
            </a:r>
            <a:r>
              <a:rPr lang="en-GB" dirty="0" smtClean="0">
                <a:latin typeface="Miller"/>
              </a:rPr>
              <a:t>, because it raises the risk of, for example,  diabetes, heart disease, stroke and some cancers.  It is also linked to the increased incidence of </a:t>
            </a:r>
            <a:r>
              <a:rPr lang="en-GB" dirty="0" err="1" smtClean="0">
                <a:latin typeface="Miller"/>
              </a:rPr>
              <a:t>osteo-athritis</a:t>
            </a:r>
            <a:r>
              <a:rPr lang="en-GB" dirty="0" smtClean="0">
                <a:latin typeface="Miller"/>
              </a:rPr>
              <a:t> of the hip and knee (major cause of hip and knee replacements)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Impact of obesity </a:t>
            </a:r>
            <a:endParaRPr lang="en-GB" dirty="0"/>
          </a:p>
        </p:txBody>
      </p:sp>
      <p:sp>
        <p:nvSpPr>
          <p:cNvPr id="7" name="Content Placeholder 6"/>
          <p:cNvSpPr>
            <a:spLocks noGrp="1"/>
          </p:cNvSpPr>
          <p:nvPr>
            <p:ph idx="1"/>
          </p:nvPr>
        </p:nvSpPr>
        <p:spPr/>
        <p:txBody>
          <a:bodyPr/>
          <a:lstStyle/>
          <a:p>
            <a:r>
              <a:rPr lang="en-GB" sz="2000" dirty="0" smtClean="0"/>
              <a:t>Individuals bear the bulk of the burden, but in many countries the state covers some or most of the associated and growing healthcare costs.  </a:t>
            </a:r>
          </a:p>
          <a:p>
            <a:r>
              <a:rPr lang="en-GB" sz="2000" dirty="0" smtClean="0"/>
              <a:t>The prognosis of those who do fall ill depends on where they live and whether they have access to health care.  This can be a major issue for the poor living in the US and India, for example, where there is very high quality health care for those who can afford it.</a:t>
            </a:r>
          </a:p>
          <a:p>
            <a:r>
              <a:rPr lang="en-GB" sz="2000" dirty="0" smtClean="0"/>
              <a:t>The social consequences go beyond increased health costs and include:</a:t>
            </a:r>
          </a:p>
          <a:p>
            <a:pPr lvl="1"/>
            <a:r>
              <a:rPr lang="en-GB" sz="1600" dirty="0" smtClean="0"/>
              <a:t> National security concerns.  In the United States, where health care is privatised for approximately half of the population, obesity is seen as a national security issue because so many military recruits are unfit (overweight).  Similarly in China, childhood obesity is becoming a major concern, resulting from increased wealth (better and higher caloric diets) at the intersection of the one-child policy.</a:t>
            </a:r>
          </a:p>
          <a:p>
            <a:pPr lvl="1"/>
            <a:r>
              <a:rPr lang="en-GB" sz="1600" dirty="0" smtClean="0"/>
              <a:t>Economic concerns: lost work days due to illness ultimately impacts productivity.</a:t>
            </a:r>
          </a:p>
          <a:p>
            <a:pPr>
              <a:buNone/>
            </a:pPr>
            <a:endParaRPr lang="en-GB" dirty="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Obesity and social </a:t>
            </a:r>
            <a:br>
              <a:rPr lang="en-GB" sz="3600" dirty="0" smtClean="0"/>
            </a:br>
            <a:r>
              <a:rPr lang="en-GB" sz="3600" dirty="0" smtClean="0"/>
              <a:t>inequality in the UK</a:t>
            </a:r>
            <a:endParaRPr lang="en-GB" sz="3600" dirty="0"/>
          </a:p>
        </p:txBody>
      </p:sp>
      <p:sp>
        <p:nvSpPr>
          <p:cNvPr id="6" name="Content Placeholder 5"/>
          <p:cNvSpPr>
            <a:spLocks noGrp="1"/>
          </p:cNvSpPr>
          <p:nvPr>
            <p:ph idx="1"/>
          </p:nvPr>
        </p:nvSpPr>
        <p:spPr/>
        <p:txBody>
          <a:bodyPr/>
          <a:lstStyle/>
          <a:p>
            <a:r>
              <a:rPr lang="en-GB" sz="1600" dirty="0" smtClean="0"/>
              <a:t>Obesity prevalence for adult women increases overall with greater levels of deprivation regardless of indicator used, whereas only occupation-based and qualification-based measures show differences in obesity rates by levels of deprivation for adult men.</a:t>
            </a:r>
          </a:p>
          <a:p>
            <a:r>
              <a:rPr lang="en-GB" sz="1600" dirty="0" smtClean="0"/>
              <a:t>Highest level of educational attainment can be used as a measure of socioeconomic status. Obesity prevalence goes down as levels of educational attainment go up for both women and men. </a:t>
            </a:r>
            <a:endParaRPr lang="en-GB" sz="1600" b="1" dirty="0" smtClean="0"/>
          </a:p>
          <a:p>
            <a:pPr algn="ctr">
              <a:buNone/>
            </a:pPr>
            <a:r>
              <a:rPr lang="en-GB" sz="1200" b="1" dirty="0" smtClean="0"/>
              <a:t>                                                              Adult obesity prevalence by highest level of education</a:t>
            </a:r>
          </a:p>
          <a:p>
            <a:pPr algn="ctr">
              <a:buNone/>
            </a:pPr>
            <a:r>
              <a:rPr lang="en-GB" sz="1200" dirty="0" smtClean="0"/>
              <a:t>                                                              Health Survey for England 2006-2010</a:t>
            </a:r>
          </a:p>
          <a:p>
            <a:pPr>
              <a:buNone/>
            </a:pPr>
            <a:endParaRPr lang="en-GB" dirty="0"/>
          </a:p>
        </p:txBody>
      </p:sp>
      <p:pic>
        <p:nvPicPr>
          <p:cNvPr id="1026" name="Picture 2" descr="Adult obesity prevalence by highest level of education "/>
          <p:cNvPicPr>
            <a:picLocks noChangeAspect="1" noChangeArrowheads="1"/>
          </p:cNvPicPr>
          <p:nvPr/>
        </p:nvPicPr>
        <p:blipFill>
          <a:blip r:embed="rId2" cstate="print"/>
          <a:srcRect/>
          <a:stretch>
            <a:fillRect/>
          </a:stretch>
        </p:blipFill>
        <p:spPr bwMode="auto">
          <a:xfrm>
            <a:off x="3419872" y="3861048"/>
            <a:ext cx="4698485" cy="2414300"/>
          </a:xfrm>
          <a:prstGeom prst="rect">
            <a:avLst/>
          </a:prstGeom>
          <a:noFill/>
        </p:spPr>
      </p:pic>
      <p:sp>
        <p:nvSpPr>
          <p:cNvPr id="7" name="Rectangle 6"/>
          <p:cNvSpPr/>
          <p:nvPr/>
        </p:nvSpPr>
        <p:spPr>
          <a:xfrm>
            <a:off x="683568" y="6211669"/>
            <a:ext cx="7560840" cy="646331"/>
          </a:xfrm>
          <a:prstGeom prst="rect">
            <a:avLst/>
          </a:prstGeom>
        </p:spPr>
        <p:txBody>
          <a:bodyPr wrap="square">
            <a:spAutoFit/>
          </a:bodyPr>
          <a:lstStyle/>
          <a:p>
            <a:r>
              <a:rPr lang="en-GB" sz="1200" dirty="0" smtClean="0">
                <a:latin typeface="Miller"/>
              </a:rPr>
              <a:t>Adult (aged 16+) obesity: BMI ≥ 30kg/m2</a:t>
            </a:r>
            <a:br>
              <a:rPr lang="en-GB" sz="1200" dirty="0" smtClean="0">
                <a:latin typeface="Miller"/>
              </a:rPr>
            </a:br>
            <a:r>
              <a:rPr lang="en-GB" sz="1200" b="1" dirty="0" smtClean="0">
                <a:solidFill>
                  <a:srgbClr val="0070C0"/>
                </a:solidFill>
                <a:latin typeface="Miller"/>
              </a:rPr>
              <a:t>Further info </a:t>
            </a:r>
            <a:r>
              <a:rPr lang="en-GB" sz="1200" dirty="0" smtClean="0">
                <a:latin typeface="Miller"/>
              </a:rPr>
              <a:t>and source: Health Survey for England; </a:t>
            </a:r>
            <a:r>
              <a:rPr lang="en-GB" sz="1200" dirty="0" smtClean="0">
                <a:latin typeface="Miller"/>
                <a:hlinkClick r:id="rId3"/>
              </a:rPr>
              <a:t>http://www.noo.org.uk/NOO_about_obesity/inequalities</a:t>
            </a:r>
            <a:r>
              <a:rPr lang="en-GB" sz="1200" dirty="0" smtClean="0">
                <a:latin typeface="Miller"/>
              </a:rPr>
              <a:t> and Factsheet http://www.noo.org.uk/uploads/doc/vid_16966_AdultSocioeconSep2012.pdf</a:t>
            </a:r>
            <a:endParaRPr lang="en-GB" sz="1200" dirty="0">
              <a:latin typeface="Miller"/>
            </a:endParaRPr>
          </a:p>
        </p:txBody>
      </p:sp>
      <p:sp>
        <p:nvSpPr>
          <p:cNvPr id="11" name="TextBox 10"/>
          <p:cNvSpPr txBox="1"/>
          <p:nvPr/>
        </p:nvSpPr>
        <p:spPr>
          <a:xfrm>
            <a:off x="611560" y="3573016"/>
            <a:ext cx="2664296" cy="2308324"/>
          </a:xfrm>
          <a:prstGeom prst="rect">
            <a:avLst/>
          </a:prstGeom>
          <a:noFill/>
          <a:ln>
            <a:solidFill>
              <a:srgbClr val="0070C0"/>
            </a:solidFill>
          </a:ln>
        </p:spPr>
        <p:txBody>
          <a:bodyPr wrap="square" rtlCol="0">
            <a:spAutoFit/>
          </a:bodyPr>
          <a:lstStyle/>
          <a:p>
            <a:r>
              <a:rPr lang="en-GB" b="1" i="1" dirty="0" smtClean="0">
                <a:solidFill>
                  <a:srgbClr val="0070C0"/>
                </a:solidFill>
                <a:latin typeface="Miller"/>
              </a:rPr>
              <a:t>Action for students: </a:t>
            </a:r>
            <a:r>
              <a:rPr lang="en-GB" dirty="0" smtClean="0">
                <a:latin typeface="Miller"/>
              </a:rPr>
              <a:t>In pairs, explain why malnutrition and disease work in a </a:t>
            </a:r>
            <a:r>
              <a:rPr lang="en-GB" b="1" dirty="0" smtClean="0">
                <a:latin typeface="Miller"/>
              </a:rPr>
              <a:t>deadly cycle</a:t>
            </a:r>
            <a:r>
              <a:rPr lang="en-GB" dirty="0" smtClean="0">
                <a:latin typeface="Miller"/>
              </a:rPr>
              <a:t> and are driven by inequality and note down your agreed answers in your folder.</a:t>
            </a:r>
            <a:endParaRPr lang="en-GB" dirty="0">
              <a:latin typeface="Miller"/>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sz="3600" dirty="0" smtClean="0">
                <a:latin typeface="Miller" charset="0"/>
              </a:rPr>
              <a:t/>
            </a:r>
            <a:br>
              <a:rPr lang="en-GB" sz="3600" dirty="0" smtClean="0">
                <a:latin typeface="Miller" charset="0"/>
              </a:rPr>
            </a:br>
            <a:r>
              <a:rPr lang="en-GB" dirty="0" smtClean="0">
                <a:latin typeface="Miller" charset="0"/>
              </a:rPr>
              <a:t>Globesity </a:t>
            </a:r>
            <a:br>
              <a:rPr lang="en-GB" dirty="0" smtClean="0">
                <a:latin typeface="Miller" charset="0"/>
              </a:rPr>
            </a:br>
            <a:r>
              <a:rPr lang="en-GB" dirty="0" smtClean="0">
                <a:latin typeface="Miller" charset="0"/>
              </a:rPr>
              <a:t>epidemic (1)</a:t>
            </a:r>
            <a:r>
              <a:rPr lang="en-GB" dirty="0" smtClean="0">
                <a:solidFill>
                  <a:srgbClr val="FF0000"/>
                </a:solidFill>
                <a:latin typeface="Miller" charset="0"/>
              </a:rPr>
              <a:t> </a:t>
            </a:r>
            <a:r>
              <a:rPr lang="en-GB" sz="3600" dirty="0" smtClean="0">
                <a:latin typeface="Miller" charset="0"/>
              </a:rPr>
              <a:t/>
            </a:r>
            <a:br>
              <a:rPr lang="en-GB" sz="3600" dirty="0" smtClean="0">
                <a:latin typeface="Miller" charset="0"/>
              </a:rPr>
            </a:br>
            <a:endParaRPr lang="en-GB" sz="3600" dirty="0" smtClean="0">
              <a:latin typeface="Miller" charset="0"/>
            </a:endParaRPr>
          </a:p>
        </p:txBody>
      </p:sp>
      <p:sp>
        <p:nvSpPr>
          <p:cNvPr id="3" name="Content Placeholder 2"/>
          <p:cNvSpPr>
            <a:spLocks noGrp="1"/>
          </p:cNvSpPr>
          <p:nvPr>
            <p:ph sz="half" idx="1"/>
          </p:nvPr>
        </p:nvSpPr>
        <p:spPr>
          <a:xfrm>
            <a:off x="457200" y="1600200"/>
            <a:ext cx="8219256" cy="3197225"/>
          </a:xfrm>
        </p:spPr>
        <p:txBody>
          <a:bodyPr rtlCol="0">
            <a:normAutofit fontScale="32500" lnSpcReduction="20000"/>
          </a:bodyPr>
          <a:lstStyle/>
          <a:p>
            <a:pPr eaLnBrk="1" fontAlgn="auto" hangingPunct="1">
              <a:spcAft>
                <a:spcPts val="0"/>
              </a:spcAft>
              <a:defRPr/>
            </a:pPr>
            <a:r>
              <a:rPr lang="en-GB" sz="5600" dirty="0" smtClean="0">
                <a:ea typeface="+mn-ea"/>
              </a:rPr>
              <a:t>Since 1980: </a:t>
            </a:r>
            <a:r>
              <a:rPr lang="en-GB" sz="5600" b="1" dirty="0" smtClean="0">
                <a:ea typeface="+mn-ea"/>
              </a:rPr>
              <a:t>significant increases in global </a:t>
            </a:r>
            <a:r>
              <a:rPr lang="en-GB" sz="5600" b="1" dirty="0" smtClean="0">
                <a:solidFill>
                  <a:srgbClr val="7030A0"/>
                </a:solidFill>
                <a:ea typeface="+mn-ea"/>
              </a:rPr>
              <a:t>obesity</a:t>
            </a:r>
            <a:r>
              <a:rPr lang="en-GB" sz="5600" b="1" dirty="0" smtClean="0">
                <a:ea typeface="+mn-ea"/>
              </a:rPr>
              <a:t>** </a:t>
            </a:r>
            <a:r>
              <a:rPr lang="en-GB" sz="5600" b="1" dirty="0" smtClean="0">
                <a:solidFill>
                  <a:srgbClr val="7030A0"/>
                </a:solidFill>
                <a:ea typeface="+mn-ea"/>
              </a:rPr>
              <a:t>rates</a:t>
            </a:r>
            <a:r>
              <a:rPr lang="en-GB" sz="5600" dirty="0" smtClean="0">
                <a:ea typeface="+mn-ea"/>
              </a:rPr>
              <a:t>, the rate has nearly doubled</a:t>
            </a:r>
          </a:p>
          <a:p>
            <a:r>
              <a:rPr lang="en-GB" sz="5600" dirty="0" smtClean="0">
                <a:ea typeface="+mn-ea"/>
              </a:rPr>
              <a:t>Rises in obesity-related </a:t>
            </a:r>
            <a:r>
              <a:rPr lang="en-GB" sz="5600" b="1" dirty="0" smtClean="0">
                <a:ea typeface="+mn-ea"/>
              </a:rPr>
              <a:t>chronic diseases </a:t>
            </a:r>
            <a:r>
              <a:rPr lang="en-GB" sz="5600" dirty="0" smtClean="0">
                <a:ea typeface="+mn-ea"/>
              </a:rPr>
              <a:t>poses threat to individuals, health care systems and economies (e.g., c</a:t>
            </a:r>
            <a:r>
              <a:rPr lang="en-GB" sz="5600" dirty="0" smtClean="0"/>
              <a:t>ardiovascular disease diabetes type 2, musculoskeletal disorders — especially osteoarthritis, some cancers (endometrial, breast, and colon).</a:t>
            </a:r>
            <a:endParaRPr lang="en-GB" sz="5600" dirty="0" smtClean="0">
              <a:ea typeface="+mn-ea"/>
            </a:endParaRPr>
          </a:p>
          <a:p>
            <a:pPr eaLnBrk="1" fontAlgn="auto" hangingPunct="1">
              <a:spcAft>
                <a:spcPts val="0"/>
              </a:spcAft>
              <a:defRPr/>
            </a:pPr>
            <a:r>
              <a:rPr lang="en-GB" sz="5600" dirty="0" smtClean="0">
                <a:ea typeface="+mn-ea"/>
              </a:rPr>
              <a:t>Since 1990: </a:t>
            </a:r>
            <a:r>
              <a:rPr lang="en-GB" sz="5600" b="1" dirty="0" smtClean="0">
                <a:ea typeface="+mn-ea"/>
              </a:rPr>
              <a:t>rise in childhood obesity</a:t>
            </a:r>
            <a:r>
              <a:rPr lang="en-GB" sz="5600" dirty="0" smtClean="0">
                <a:ea typeface="+mn-ea"/>
              </a:rPr>
              <a:t>. </a:t>
            </a:r>
          </a:p>
          <a:p>
            <a:pPr eaLnBrk="1" fontAlgn="auto" hangingPunct="1">
              <a:spcAft>
                <a:spcPts val="0"/>
              </a:spcAft>
              <a:defRPr/>
            </a:pPr>
            <a:r>
              <a:rPr lang="en-GB" sz="5600" dirty="0" smtClean="0">
                <a:ea typeface="+mn-ea"/>
              </a:rPr>
              <a:t>Obesity</a:t>
            </a:r>
            <a:r>
              <a:rPr lang="en-GB" sz="5600" b="1" dirty="0" smtClean="0">
                <a:ea typeface="+mn-ea"/>
              </a:rPr>
              <a:t> </a:t>
            </a:r>
            <a:r>
              <a:rPr lang="en-GB" sz="5600" dirty="0" smtClean="0">
                <a:ea typeface="+mn-ea"/>
              </a:rPr>
              <a:t>has now reached </a:t>
            </a:r>
            <a:r>
              <a:rPr lang="en-GB" sz="5600" b="1" dirty="0" smtClean="0">
                <a:ea typeface="+mn-ea"/>
              </a:rPr>
              <a:t>epidemic*** proportions </a:t>
            </a:r>
            <a:r>
              <a:rPr lang="en-GB" sz="5600" dirty="0" smtClean="0">
                <a:ea typeface="+mn-ea"/>
              </a:rPr>
              <a:t>globally. Most prevalent in high-income countries, the obesity epidemic is also spreading to low- and middle-income countries as countries move up the income scale.</a:t>
            </a:r>
          </a:p>
          <a:p>
            <a:pPr eaLnBrk="1" fontAlgn="auto" hangingPunct="1">
              <a:spcAft>
                <a:spcPts val="0"/>
              </a:spcAft>
              <a:defRPr/>
            </a:pPr>
            <a:r>
              <a:rPr lang="en-GB" sz="5600" dirty="0" smtClean="0">
                <a:ea typeface="+mn-ea"/>
              </a:rPr>
              <a:t>Sixty-five per cent of the world's population live in countries where overweight and obesity kills more people than underweight. </a:t>
            </a:r>
          </a:p>
          <a:p>
            <a:pPr eaLnBrk="1" fontAlgn="auto" hangingPunct="1">
              <a:spcAft>
                <a:spcPts val="0"/>
              </a:spcAft>
              <a:buFont typeface="Arial" pitchFamily="34" charset="0"/>
              <a:buNone/>
              <a:defRPr/>
            </a:pPr>
            <a:endParaRPr lang="en-GB" dirty="0" smtClean="0">
              <a:ea typeface="+mn-ea"/>
            </a:endParaRPr>
          </a:p>
          <a:p>
            <a:pPr marL="358775" indent="-358775" eaLnBrk="1" fontAlgn="auto" hangingPunct="1">
              <a:spcAft>
                <a:spcPts val="0"/>
              </a:spcAft>
              <a:buFont typeface="Arial" pitchFamily="34" charset="0"/>
              <a:buNone/>
              <a:defRPr/>
            </a:pPr>
            <a:endParaRPr lang="en-GB" sz="2500" b="1" dirty="0" smtClean="0">
              <a:solidFill>
                <a:srgbClr val="7030A0"/>
              </a:solidFill>
              <a:ea typeface="+mn-ea"/>
            </a:endParaRPr>
          </a:p>
          <a:p>
            <a:pPr marL="358775" indent="-358775" eaLnBrk="1" fontAlgn="auto" hangingPunct="1">
              <a:spcAft>
                <a:spcPts val="0"/>
              </a:spcAft>
              <a:buFont typeface="Arial" pitchFamily="34" charset="0"/>
              <a:buNone/>
              <a:defRPr/>
            </a:pPr>
            <a:endParaRPr lang="en-GB" sz="2500" b="1" dirty="0" smtClean="0">
              <a:solidFill>
                <a:srgbClr val="7030A0"/>
              </a:solidFill>
              <a:ea typeface="+mn-ea"/>
            </a:endParaRPr>
          </a:p>
          <a:p>
            <a:pPr marL="358775" indent="-358775" eaLnBrk="1" fontAlgn="auto" hangingPunct="1">
              <a:spcAft>
                <a:spcPts val="0"/>
              </a:spcAft>
              <a:buFont typeface="Arial" pitchFamily="34" charset="0"/>
              <a:buNone/>
              <a:defRPr/>
            </a:pPr>
            <a:endParaRPr lang="en-GB" sz="2500" b="1" dirty="0" smtClean="0">
              <a:solidFill>
                <a:srgbClr val="7030A0"/>
              </a:solidFill>
              <a:ea typeface="+mn-ea"/>
            </a:endParaRPr>
          </a:p>
          <a:p>
            <a:pPr eaLnBrk="1" fontAlgn="auto" hangingPunct="1">
              <a:spcAft>
                <a:spcPts val="0"/>
              </a:spcAft>
              <a:buFont typeface="Arial" pitchFamily="34" charset="0"/>
              <a:buNone/>
              <a:defRPr/>
            </a:pPr>
            <a:endParaRPr lang="en-GB" sz="1800" dirty="0">
              <a:ea typeface="+mn-ea"/>
            </a:endParaRPr>
          </a:p>
        </p:txBody>
      </p:sp>
      <p:sp>
        <p:nvSpPr>
          <p:cNvPr id="11" name="TextBox 10"/>
          <p:cNvSpPr txBox="1"/>
          <p:nvPr/>
        </p:nvSpPr>
        <p:spPr>
          <a:xfrm>
            <a:off x="467544" y="4595842"/>
            <a:ext cx="8208963" cy="2262158"/>
          </a:xfrm>
          <a:prstGeom prst="rect">
            <a:avLst/>
          </a:prstGeom>
          <a:noFill/>
        </p:spPr>
        <p:txBody>
          <a:bodyPr>
            <a:spAutoFit/>
          </a:bodyPr>
          <a:lstStyle/>
          <a:p>
            <a:pPr marL="266700" indent="-266700">
              <a:defRPr/>
            </a:pPr>
            <a:r>
              <a:rPr lang="en-GB" sz="1200" b="1" dirty="0">
                <a:solidFill>
                  <a:srgbClr val="7030A0"/>
                </a:solidFill>
                <a:latin typeface="Miller" charset="0"/>
              </a:rPr>
              <a:t>*     </a:t>
            </a:r>
            <a:r>
              <a:rPr lang="en-GB" sz="1300" b="1" dirty="0">
                <a:solidFill>
                  <a:srgbClr val="7030A0"/>
                </a:solidFill>
                <a:latin typeface="Miller" charset="0"/>
              </a:rPr>
              <a:t>Obesity: Body mass index (BMI) </a:t>
            </a:r>
            <a:r>
              <a:rPr lang="en-GB" sz="1300" dirty="0">
                <a:latin typeface="Miller" charset="0"/>
              </a:rPr>
              <a:t>of 30 or higher. Body mass index is defined as the individual's body mass divided by the square of their height</a:t>
            </a:r>
          </a:p>
          <a:p>
            <a:pPr marL="266700" indent="1588">
              <a:defRPr/>
            </a:pPr>
            <a:r>
              <a:rPr lang="en-GB" sz="1300" b="1" dirty="0">
                <a:solidFill>
                  <a:srgbClr val="7030A0"/>
                </a:solidFill>
                <a:latin typeface="Miller" charset="0"/>
              </a:rPr>
              <a:t>Overweight:</a:t>
            </a:r>
            <a:r>
              <a:rPr lang="en-GB" sz="1300" dirty="0">
                <a:latin typeface="Miller" charset="0"/>
              </a:rPr>
              <a:t> 25 BMI or higher.	</a:t>
            </a:r>
          </a:p>
          <a:p>
            <a:pPr marL="266700" indent="-266700">
              <a:defRPr/>
            </a:pPr>
            <a:r>
              <a:rPr lang="en-GB" sz="1300" dirty="0">
                <a:latin typeface="Miller" charset="0"/>
              </a:rPr>
              <a:t>**    </a:t>
            </a:r>
            <a:r>
              <a:rPr lang="en-GB" sz="1300" b="1" dirty="0">
                <a:solidFill>
                  <a:srgbClr val="7030A0"/>
                </a:solidFill>
                <a:latin typeface="Miller" charset="0"/>
              </a:rPr>
              <a:t>Rate</a:t>
            </a:r>
            <a:r>
              <a:rPr lang="en-GB" sz="1300" dirty="0">
                <a:latin typeface="Miller" charset="0"/>
              </a:rPr>
              <a:t> </a:t>
            </a:r>
            <a:r>
              <a:rPr lang="en-GB" altLang="en-US" sz="1300" dirty="0">
                <a:latin typeface="Miller" charset="0"/>
              </a:rPr>
              <a:t>“</a:t>
            </a:r>
            <a:r>
              <a:rPr lang="en-GB" sz="1300" dirty="0">
                <a:latin typeface="Miller" charset="0"/>
              </a:rPr>
              <a:t>A measure of the intensity of the occurrence of an event. For example, the mortality rate equals the number</a:t>
            </a:r>
          </a:p>
          <a:p>
            <a:pPr marL="266700" indent="1588">
              <a:defRPr/>
            </a:pPr>
            <a:r>
              <a:rPr lang="en-GB" sz="1300" dirty="0">
                <a:latin typeface="Miller" charset="0"/>
              </a:rPr>
              <a:t>who die in one year divided by the number at risk of dying. Rate—A measure of the intensity of the occurrence of</a:t>
            </a:r>
          </a:p>
          <a:p>
            <a:pPr marL="266700" indent="1588">
              <a:defRPr/>
            </a:pPr>
            <a:r>
              <a:rPr lang="en-GB" sz="1300" dirty="0">
                <a:latin typeface="Miller" charset="0"/>
              </a:rPr>
              <a:t>an event.</a:t>
            </a:r>
            <a:r>
              <a:rPr lang="en-GB" altLang="en-US" sz="1300" dirty="0">
                <a:latin typeface="Miller" charset="0"/>
              </a:rPr>
              <a:t>“</a:t>
            </a:r>
            <a:r>
              <a:rPr lang="en-GB" sz="1300" dirty="0">
                <a:latin typeface="Miller" charset="0"/>
              </a:rPr>
              <a:t>(http://www.idph.state.ia.us/hpcdp/common/pdf/10_glossary.pdf)</a:t>
            </a:r>
            <a:endParaRPr lang="en-GB" sz="1300" dirty="0">
              <a:solidFill>
                <a:srgbClr val="7030A0"/>
              </a:solidFill>
              <a:latin typeface="Miller" charset="0"/>
            </a:endParaRPr>
          </a:p>
          <a:p>
            <a:pPr marL="266700" indent="-266700">
              <a:defRPr/>
            </a:pPr>
            <a:r>
              <a:rPr lang="en-GB" sz="1300" dirty="0">
                <a:latin typeface="Miller" charset="0"/>
              </a:rPr>
              <a:t>***   Definition of </a:t>
            </a:r>
            <a:r>
              <a:rPr lang="en-GB" sz="1300" b="1" dirty="0">
                <a:solidFill>
                  <a:srgbClr val="7030A0"/>
                </a:solidFill>
                <a:latin typeface="Miller" charset="0"/>
              </a:rPr>
              <a:t>epidemic</a:t>
            </a:r>
            <a:r>
              <a:rPr lang="en-GB" sz="1300" dirty="0">
                <a:latin typeface="Miller" charset="0"/>
              </a:rPr>
              <a:t> and </a:t>
            </a:r>
            <a:r>
              <a:rPr lang="en-GB" sz="1300" b="1" dirty="0">
                <a:solidFill>
                  <a:srgbClr val="7030A0"/>
                </a:solidFill>
                <a:latin typeface="Miller" charset="0"/>
              </a:rPr>
              <a:t>pandemic</a:t>
            </a:r>
            <a:r>
              <a:rPr lang="en-GB" sz="1300" dirty="0">
                <a:latin typeface="Miller" charset="0"/>
              </a:rPr>
              <a:t>: </a:t>
            </a:r>
            <a:r>
              <a:rPr lang="en-GB" sz="1200" dirty="0">
                <a:latin typeface="Miller" charset="0"/>
                <a:hlinkClick r:id="rId3"/>
              </a:rPr>
              <a:t>http://www.medicalnewstoday.com/articles/148945.php</a:t>
            </a:r>
            <a:endParaRPr lang="en-GB" sz="1200" dirty="0">
              <a:latin typeface="Miller" charset="0"/>
            </a:endParaRPr>
          </a:p>
          <a:p>
            <a:pPr marL="266700" indent="-266700">
              <a:defRPr/>
            </a:pPr>
            <a:endParaRPr lang="en-GB" sz="1200" dirty="0"/>
          </a:p>
          <a:p>
            <a:pPr marL="266700" indent="-266700">
              <a:defRPr/>
            </a:pPr>
            <a:endParaRPr lang="en-GB" sz="1200" dirty="0">
              <a:latin typeface="Miller" charset="0"/>
            </a:endParaRP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Globesity </a:t>
            </a:r>
            <a:br>
              <a:rPr lang="en-GB" dirty="0" smtClean="0"/>
            </a:br>
            <a:r>
              <a:rPr lang="en-GB" dirty="0" smtClean="0"/>
              <a:t>epidemic (2)</a:t>
            </a:r>
            <a:endParaRPr lang="en-GB" dirty="0"/>
          </a:p>
        </p:txBody>
      </p:sp>
      <p:sp>
        <p:nvSpPr>
          <p:cNvPr id="7" name="Content Placeholder 6"/>
          <p:cNvSpPr>
            <a:spLocks noGrp="1"/>
          </p:cNvSpPr>
          <p:nvPr>
            <p:ph idx="1"/>
          </p:nvPr>
        </p:nvSpPr>
        <p:spPr/>
        <p:txBody>
          <a:bodyPr/>
          <a:lstStyle/>
          <a:p>
            <a:pPr eaLnBrk="1" fontAlgn="auto" hangingPunct="1">
              <a:spcAft>
                <a:spcPts val="0"/>
              </a:spcAft>
              <a:buNone/>
              <a:defRPr/>
            </a:pPr>
            <a:r>
              <a:rPr lang="en-GB" sz="2000" b="1" i="1" dirty="0" smtClean="0">
                <a:solidFill>
                  <a:srgbClr val="0070C0"/>
                </a:solidFill>
              </a:rPr>
              <a:t>Action for students</a:t>
            </a:r>
            <a:r>
              <a:rPr lang="en-GB" sz="2000" b="1" dirty="0" smtClean="0">
                <a:solidFill>
                  <a:srgbClr val="0070C0"/>
                </a:solidFill>
              </a:rPr>
              <a:t>: </a:t>
            </a:r>
          </a:p>
          <a:p>
            <a:pPr eaLnBrk="1" fontAlgn="auto" hangingPunct="1">
              <a:spcAft>
                <a:spcPts val="0"/>
              </a:spcAft>
              <a:buNone/>
              <a:defRPr/>
            </a:pPr>
            <a:r>
              <a:rPr lang="en-GB" sz="2000" dirty="0" smtClean="0"/>
              <a:t>Based on the article below, research and discuss </a:t>
            </a:r>
          </a:p>
          <a:p>
            <a:pPr eaLnBrk="1" fontAlgn="auto" hangingPunct="1">
              <a:spcAft>
                <a:spcPts val="0"/>
              </a:spcAft>
              <a:buNone/>
              <a:defRPr/>
            </a:pPr>
            <a:r>
              <a:rPr lang="en-GB" sz="2000" dirty="0" smtClean="0"/>
              <a:t>in a group of four: </a:t>
            </a:r>
          </a:p>
          <a:p>
            <a:pPr eaLnBrk="1" fontAlgn="auto" hangingPunct="1">
              <a:spcAft>
                <a:spcPts val="0"/>
              </a:spcAft>
              <a:buNone/>
              <a:defRPr/>
            </a:pPr>
            <a:r>
              <a:rPr lang="en-GB" sz="2000" dirty="0" smtClean="0"/>
              <a:t>1.	What are the trends by regions?</a:t>
            </a:r>
          </a:p>
          <a:p>
            <a:pPr eaLnBrk="1" fontAlgn="auto" hangingPunct="1">
              <a:spcAft>
                <a:spcPts val="0"/>
              </a:spcAft>
              <a:buNone/>
              <a:defRPr/>
            </a:pPr>
            <a:r>
              <a:rPr lang="en-GB" sz="2000" dirty="0" smtClean="0"/>
              <a:t>2.	What are the differences by gender?  </a:t>
            </a:r>
          </a:p>
          <a:p>
            <a:pPr eaLnBrk="1" fontAlgn="auto" hangingPunct="1">
              <a:spcAft>
                <a:spcPts val="0"/>
              </a:spcAft>
              <a:buNone/>
              <a:defRPr/>
            </a:pPr>
            <a:r>
              <a:rPr lang="en-GB" sz="2000" dirty="0" smtClean="0"/>
              <a:t>3.	What social disparities drive the globesity epidemic?</a:t>
            </a:r>
          </a:p>
          <a:p>
            <a:pPr eaLnBrk="1" fontAlgn="auto" hangingPunct="1">
              <a:spcAft>
                <a:spcPts val="0"/>
              </a:spcAft>
              <a:buNone/>
              <a:defRPr/>
            </a:pPr>
            <a:endParaRPr lang="en-GB" sz="2000" dirty="0" smtClean="0"/>
          </a:p>
          <a:p>
            <a:pPr eaLnBrk="1" fontAlgn="auto" hangingPunct="1">
              <a:spcAft>
                <a:spcPts val="0"/>
              </a:spcAft>
              <a:defRPr/>
            </a:pPr>
            <a:r>
              <a:rPr lang="en-GB" sz="2000" dirty="0" smtClean="0"/>
              <a:t>Globalisation of obesity </a:t>
            </a:r>
            <a:r>
              <a:rPr lang="en-GB" sz="1200" dirty="0" smtClean="0"/>
              <a:t>http://www.globalization101.org/the-globalization-of-obesity-2/ </a:t>
            </a:r>
          </a:p>
          <a:p>
            <a:pPr eaLnBrk="1" fontAlgn="auto" hangingPunct="1">
              <a:spcAft>
                <a:spcPts val="0"/>
              </a:spcAft>
              <a:defRPr/>
            </a:pPr>
            <a:r>
              <a:rPr lang="en-GB" sz="2000" dirty="0" smtClean="0"/>
              <a:t>OECD 2012 Update: </a:t>
            </a:r>
            <a:r>
              <a:rPr lang="en-GB" sz="1200" dirty="0" smtClean="0">
                <a:hlinkClick r:id="rId2"/>
              </a:rPr>
              <a:t>http://www.oecd.org/health/49716427.pdf</a:t>
            </a:r>
            <a:endParaRPr lang="en-GB" sz="1200" b="1" dirty="0" smtClean="0">
              <a:solidFill>
                <a:srgbClr val="0070C0"/>
              </a:solidFill>
            </a:endParaRPr>
          </a:p>
          <a:p>
            <a:pPr eaLnBrk="1" fontAlgn="auto" hangingPunct="1">
              <a:spcAft>
                <a:spcPts val="0"/>
              </a:spcAft>
              <a:defRPr/>
            </a:pPr>
            <a:r>
              <a:rPr lang="en-GB" sz="2000" dirty="0" smtClean="0"/>
              <a:t>Articles on obesity trends by region: </a:t>
            </a:r>
          </a:p>
          <a:p>
            <a:pPr indent="19050" eaLnBrk="1" fontAlgn="auto" hangingPunct="1">
              <a:spcAft>
                <a:spcPts val="0"/>
              </a:spcAft>
              <a:buNone/>
              <a:defRPr/>
            </a:pPr>
            <a:r>
              <a:rPr lang="en-GB" sz="1200" dirty="0" smtClean="0">
                <a:hlinkClick r:id="rId3"/>
              </a:rPr>
              <a:t>http://www.hsph.harvard.edu/obesity-prevention-source/obesity-trends/obesity-rates-worldwide/#adult-trends</a:t>
            </a:r>
            <a:endParaRPr lang="en-GB" sz="1200" dirty="0" smtClean="0"/>
          </a:p>
          <a:p>
            <a:pPr>
              <a:buNone/>
            </a:pPr>
            <a:endParaRPr lang="en-GB" dirty="0"/>
          </a:p>
        </p:txBody>
      </p:sp>
      <p:pic>
        <p:nvPicPr>
          <p:cNvPr id="8" name="Picture 2" descr="http://www.hsph.harvard.edu/obesity-prevention-source/files/2012/10/globe.jpg"/>
          <p:cNvPicPr>
            <a:picLocks noChangeAspect="1" noChangeArrowheads="1"/>
          </p:cNvPicPr>
          <p:nvPr/>
        </p:nvPicPr>
        <p:blipFill>
          <a:blip r:embed="rId4" cstate="print"/>
          <a:srcRect r="5293"/>
          <a:stretch>
            <a:fillRect/>
          </a:stretch>
        </p:blipFill>
        <p:spPr bwMode="auto">
          <a:xfrm>
            <a:off x="6588224" y="188640"/>
            <a:ext cx="2411413" cy="1427162"/>
          </a:xfrm>
          <a:prstGeom prst="rect">
            <a:avLst/>
          </a:prstGeom>
          <a:noFill/>
          <a:ln w="9525">
            <a:noFill/>
            <a:miter lim="800000"/>
            <a:headEnd/>
            <a:tailEnd/>
          </a:ln>
        </p:spPr>
      </p:pic>
      <p:sp>
        <p:nvSpPr>
          <p:cNvPr id="9" name="Rectangle 8"/>
          <p:cNvSpPr/>
          <p:nvPr/>
        </p:nvSpPr>
        <p:spPr>
          <a:xfrm>
            <a:off x="539552" y="5733256"/>
            <a:ext cx="7128792" cy="400110"/>
          </a:xfrm>
          <a:prstGeom prst="rect">
            <a:avLst/>
          </a:prstGeom>
        </p:spPr>
        <p:txBody>
          <a:bodyPr wrap="square">
            <a:spAutoFit/>
          </a:bodyPr>
          <a:lstStyle/>
          <a:p>
            <a:pPr marL="266700" indent="-266700">
              <a:defRPr/>
            </a:pPr>
            <a:r>
              <a:rPr lang="en-GB" sz="1000" dirty="0" smtClean="0">
                <a:latin typeface="Miller" charset="0"/>
              </a:rPr>
              <a:t>Image: </a:t>
            </a:r>
            <a:r>
              <a:rPr lang="en-GB" sz="1000" dirty="0" smtClean="0">
                <a:latin typeface="Miller" charset="0"/>
                <a:hlinkClick r:id="rId5"/>
              </a:rPr>
              <a:t>http://www.hsph.harvard.edu/obesity-preventionsource/obesity-causes/globalization-and-obesity/</a:t>
            </a:r>
            <a:endParaRPr lang="en-GB" sz="1000" dirty="0" smtClean="0">
              <a:latin typeface="Miller" charset="0"/>
            </a:endParaRPr>
          </a:p>
          <a:p>
            <a:pPr marL="266700" indent="-266700">
              <a:defRPr/>
            </a:pPr>
            <a:endParaRPr lang="en-GB" sz="1000" dirty="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p:cNvSpPr>
            <a:spLocks noGrp="1"/>
          </p:cNvSpPr>
          <p:nvPr>
            <p:ph type="title"/>
          </p:nvPr>
        </p:nvSpPr>
        <p:spPr/>
        <p:txBody>
          <a:bodyPr/>
          <a:lstStyle/>
          <a:p>
            <a:pPr algn="l" eaLnBrk="1" hangingPunct="1"/>
            <a:r>
              <a:rPr lang="en-GB" sz="3200" dirty="0" smtClean="0"/>
              <a:t>                     </a:t>
            </a:r>
            <a:r>
              <a:rPr lang="en-GB" sz="3600" dirty="0" smtClean="0"/>
              <a:t>Obese children</a:t>
            </a:r>
          </a:p>
        </p:txBody>
      </p:sp>
      <p:pic>
        <p:nvPicPr>
          <p:cNvPr id="108547" name="Picture 4" descr="Graph showing increase in overweight children in the world"/>
          <p:cNvPicPr>
            <a:picLocks noGrp="1" noChangeAspect="1" noChangeArrowheads="1"/>
          </p:cNvPicPr>
          <p:nvPr>
            <p:ph idx="1"/>
          </p:nvPr>
        </p:nvPicPr>
        <p:blipFill>
          <a:blip r:embed="rId3" cstate="print"/>
          <a:srcRect/>
          <a:stretch>
            <a:fillRect/>
          </a:stretch>
        </p:blipFill>
        <p:spPr>
          <a:xfrm>
            <a:off x="683568" y="2060848"/>
            <a:ext cx="4176464" cy="2610669"/>
          </a:xfrm>
        </p:spPr>
      </p:pic>
      <p:pic>
        <p:nvPicPr>
          <p:cNvPr id="108549" name="Picture 1" descr="child obesity in England"/>
          <p:cNvPicPr>
            <a:picLocks noChangeAspect="1" noChangeArrowheads="1"/>
          </p:cNvPicPr>
          <p:nvPr/>
        </p:nvPicPr>
        <p:blipFill>
          <a:blip r:embed="rId4" cstate="print"/>
          <a:srcRect/>
          <a:stretch>
            <a:fillRect/>
          </a:stretch>
        </p:blipFill>
        <p:spPr bwMode="auto">
          <a:xfrm>
            <a:off x="5508104" y="1916832"/>
            <a:ext cx="2752155" cy="2480816"/>
          </a:xfrm>
          <a:prstGeom prst="rect">
            <a:avLst/>
          </a:prstGeom>
          <a:noFill/>
          <a:ln w="9525">
            <a:noFill/>
            <a:miter lim="800000"/>
            <a:headEnd/>
            <a:tailEnd/>
          </a:ln>
        </p:spPr>
      </p:pic>
      <p:sp>
        <p:nvSpPr>
          <p:cNvPr id="108550" name="Rectangle 6"/>
          <p:cNvSpPr>
            <a:spLocks noChangeArrowheads="1"/>
          </p:cNvSpPr>
          <p:nvPr/>
        </p:nvSpPr>
        <p:spPr bwMode="auto">
          <a:xfrm>
            <a:off x="5148064" y="4437112"/>
            <a:ext cx="3743325" cy="584775"/>
          </a:xfrm>
          <a:prstGeom prst="rect">
            <a:avLst/>
          </a:prstGeom>
          <a:noFill/>
          <a:ln w="9525">
            <a:solidFill>
              <a:schemeClr val="bg1"/>
            </a:solidFill>
            <a:miter lim="800000"/>
            <a:headEnd/>
            <a:tailEnd/>
          </a:ln>
        </p:spPr>
        <p:txBody>
          <a:bodyPr wrap="square">
            <a:spAutoFit/>
          </a:bodyPr>
          <a:lstStyle/>
          <a:p>
            <a:r>
              <a:rPr lang="en-GB" sz="1000" dirty="0" smtClean="0">
                <a:latin typeface="Miller"/>
              </a:rPr>
              <a:t>Source</a:t>
            </a:r>
            <a:r>
              <a:rPr lang="en-GB" sz="1000" dirty="0">
                <a:latin typeface="Miller"/>
              </a:rPr>
              <a:t>: </a:t>
            </a:r>
            <a:r>
              <a:rPr lang="en-GB" sz="1000" dirty="0">
                <a:latin typeface="Miller"/>
                <a:hlinkClick r:id="rId5"/>
              </a:rPr>
              <a:t>http://www.hsph.harvard.edu/obesity-prevention-source/obesity-trends/global-obesity-trends-in-children/</a:t>
            </a:r>
            <a:endParaRPr lang="en-GB" sz="1000" dirty="0">
              <a:latin typeface="Miller"/>
            </a:endParaRPr>
          </a:p>
          <a:p>
            <a:endParaRPr lang="en-GB" sz="1200" dirty="0">
              <a:latin typeface="Miller"/>
            </a:endParaRPr>
          </a:p>
        </p:txBody>
      </p:sp>
      <p:sp>
        <p:nvSpPr>
          <p:cNvPr id="9" name="TextBox 8"/>
          <p:cNvSpPr txBox="1"/>
          <p:nvPr/>
        </p:nvSpPr>
        <p:spPr>
          <a:xfrm>
            <a:off x="251520" y="4941168"/>
            <a:ext cx="8208912" cy="1755775"/>
          </a:xfrm>
          <a:prstGeom prst="rect">
            <a:avLst/>
          </a:prstGeom>
          <a:noFill/>
          <a:ln>
            <a:solidFill>
              <a:srgbClr val="0070C0"/>
            </a:solidFill>
          </a:ln>
        </p:spPr>
        <p:txBody>
          <a:bodyPr wrap="square">
            <a:spAutoFit/>
          </a:bodyPr>
          <a:lstStyle/>
          <a:p>
            <a:pPr fontAlgn="auto">
              <a:spcBef>
                <a:spcPts val="0"/>
              </a:spcBef>
              <a:spcAft>
                <a:spcPts val="0"/>
              </a:spcAft>
              <a:defRPr/>
            </a:pPr>
            <a:r>
              <a:rPr lang="en-GB" b="1" i="1" dirty="0">
                <a:solidFill>
                  <a:srgbClr val="0070C0"/>
                </a:solidFill>
                <a:latin typeface="Miller"/>
                <a:ea typeface="+mn-ea"/>
              </a:rPr>
              <a:t>Action for students</a:t>
            </a:r>
            <a:r>
              <a:rPr lang="en-GB" b="1" dirty="0">
                <a:solidFill>
                  <a:srgbClr val="0070C0"/>
                </a:solidFill>
                <a:latin typeface="Miller"/>
                <a:ea typeface="+mn-ea"/>
              </a:rPr>
              <a:t>: </a:t>
            </a:r>
          </a:p>
          <a:p>
            <a:pPr marL="342900" indent="-342900" fontAlgn="auto">
              <a:spcBef>
                <a:spcPts val="0"/>
              </a:spcBef>
              <a:spcAft>
                <a:spcPts val="0"/>
              </a:spcAft>
              <a:buFont typeface="+mj-lt"/>
              <a:buAutoNum type="arabicPeriod"/>
              <a:defRPr/>
            </a:pPr>
            <a:r>
              <a:rPr lang="en-GB" dirty="0">
                <a:latin typeface="Miller"/>
                <a:ea typeface="+mn-ea"/>
              </a:rPr>
              <a:t>Research latest data for obese children for the countries on the </a:t>
            </a:r>
            <a:r>
              <a:rPr lang="en-GB" dirty="0" smtClean="0">
                <a:latin typeface="Miller"/>
                <a:ea typeface="+mn-ea"/>
              </a:rPr>
              <a:t>graphs  </a:t>
            </a:r>
            <a:r>
              <a:rPr lang="en-GB" dirty="0">
                <a:latin typeface="Miller"/>
                <a:ea typeface="+mn-ea"/>
              </a:rPr>
              <a:t>and add to the graph and </a:t>
            </a:r>
            <a:r>
              <a:rPr lang="en-GB" dirty="0" smtClean="0">
                <a:latin typeface="Miller"/>
                <a:ea typeface="+mn-ea"/>
              </a:rPr>
              <a:t>chart on this and the following slide. </a:t>
            </a:r>
            <a:endParaRPr lang="en-GB" dirty="0">
              <a:latin typeface="Miller"/>
              <a:ea typeface="+mn-ea"/>
            </a:endParaRPr>
          </a:p>
          <a:p>
            <a:pPr marL="342900" indent="-342900" fontAlgn="auto">
              <a:spcBef>
                <a:spcPts val="0"/>
              </a:spcBef>
              <a:spcAft>
                <a:spcPts val="0"/>
              </a:spcAft>
              <a:buFont typeface="+mj-lt"/>
              <a:buAutoNum type="arabicPeriod"/>
              <a:defRPr/>
            </a:pPr>
            <a:r>
              <a:rPr lang="en-GB" dirty="0">
                <a:latin typeface="Miller"/>
                <a:ea typeface="+mn-ea"/>
              </a:rPr>
              <a:t>What conclusions can you draw about obesity in children in England compared to the other countries on the graph?</a:t>
            </a:r>
          </a:p>
          <a:p>
            <a:pPr fontAlgn="auto">
              <a:spcBef>
                <a:spcPts val="0"/>
              </a:spcBef>
              <a:spcAft>
                <a:spcPts val="0"/>
              </a:spcAft>
              <a:defRPr/>
            </a:pPr>
            <a:endParaRPr lang="en-GB" dirty="0">
              <a:latin typeface="Miller"/>
              <a:ea typeface="+mn-ea"/>
            </a:endParaRPr>
          </a:p>
        </p:txBody>
      </p:sp>
      <p:sp>
        <p:nvSpPr>
          <p:cNvPr id="108552" name="TextBox 9"/>
          <p:cNvSpPr txBox="1">
            <a:spLocks noChangeArrowheads="1"/>
          </p:cNvSpPr>
          <p:nvPr/>
        </p:nvSpPr>
        <p:spPr bwMode="auto">
          <a:xfrm>
            <a:off x="251520" y="4653136"/>
            <a:ext cx="4103688" cy="246062"/>
          </a:xfrm>
          <a:prstGeom prst="rect">
            <a:avLst/>
          </a:prstGeom>
          <a:noFill/>
          <a:ln w="9525">
            <a:noFill/>
            <a:miter lim="800000"/>
            <a:headEnd/>
            <a:tailEnd/>
          </a:ln>
        </p:spPr>
        <p:txBody>
          <a:bodyPr>
            <a:spAutoFit/>
          </a:bodyPr>
          <a:lstStyle/>
          <a:p>
            <a:r>
              <a:rPr lang="en-GB" sz="1000" dirty="0">
                <a:latin typeface="Miller"/>
              </a:rPr>
              <a:t>http://news.bbc.co.uk/1/hi/health/7151813.stm</a:t>
            </a:r>
          </a:p>
        </p:txBody>
      </p:sp>
      <p:sp>
        <p:nvSpPr>
          <p:cNvPr id="10" name="Rectangle 9"/>
          <p:cNvSpPr/>
          <p:nvPr/>
        </p:nvSpPr>
        <p:spPr>
          <a:xfrm>
            <a:off x="179512" y="2492896"/>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pic>
        <p:nvPicPr>
          <p:cNvPr id="11" name="Picture 4" descr="http://school.discoveryeducation.com/clipart/images/teacher2.gif"/>
          <p:cNvPicPr>
            <a:picLocks noChangeAspect="1" noChangeArrowheads="1"/>
          </p:cNvPicPr>
          <p:nvPr/>
        </p:nvPicPr>
        <p:blipFill>
          <a:blip r:embed="rId6"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
        <p:nvSpPr>
          <p:cNvPr id="12" name="Rectangle 11"/>
          <p:cNvSpPr/>
          <p:nvPr/>
        </p:nvSpPr>
        <p:spPr>
          <a:xfrm>
            <a:off x="323528" y="1340768"/>
            <a:ext cx="8820472" cy="646331"/>
          </a:xfrm>
          <a:prstGeom prst="rect">
            <a:avLst/>
          </a:prstGeom>
        </p:spPr>
        <p:txBody>
          <a:bodyPr wrap="square">
            <a:spAutoFit/>
          </a:bodyPr>
          <a:lstStyle/>
          <a:p>
            <a:r>
              <a:rPr lang="en-GB" b="1" dirty="0" smtClean="0">
                <a:latin typeface="Miller"/>
              </a:rPr>
              <a:t>43 million </a:t>
            </a:r>
            <a:r>
              <a:rPr lang="en-GB" dirty="0" smtClean="0">
                <a:latin typeface="Miller"/>
              </a:rPr>
              <a:t>overweight and obese pre-schoolers worldwide</a:t>
            </a:r>
          </a:p>
          <a:p>
            <a:r>
              <a:rPr lang="en-GB" b="1" dirty="0" smtClean="0">
                <a:latin typeface="Miller"/>
              </a:rPr>
              <a:t>35 million </a:t>
            </a:r>
            <a:r>
              <a:rPr lang="en-GB" dirty="0" smtClean="0">
                <a:latin typeface="Miller"/>
              </a:rPr>
              <a:t>of whom live in developing countries.  </a:t>
            </a:r>
            <a:endParaRPr lang="en-GB" dirty="0">
              <a:latin typeface="Miller"/>
            </a:endParaRP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obese_cupcake.png"/>
          <p:cNvPicPr>
            <a:picLocks noChangeAspect="1"/>
          </p:cNvPicPr>
          <p:nvPr/>
        </p:nvPicPr>
        <p:blipFill>
          <a:blip r:embed="rId3" cstate="print">
            <a:lum bright="50000"/>
          </a:blip>
          <a:srcRect/>
          <a:stretch>
            <a:fillRect/>
          </a:stretch>
        </p:blipFill>
        <p:spPr bwMode="auto">
          <a:xfrm>
            <a:off x="7019925" y="1628775"/>
            <a:ext cx="1460500" cy="2414588"/>
          </a:xfrm>
          <a:prstGeom prst="rect">
            <a:avLst/>
          </a:prstGeom>
          <a:noFill/>
          <a:ln w="9525">
            <a:noFill/>
            <a:miter lim="800000"/>
            <a:headEnd/>
            <a:tailEnd/>
          </a:ln>
        </p:spPr>
      </p:pic>
      <p:pic>
        <p:nvPicPr>
          <p:cNvPr id="9" name="Picture 8" descr="man5.png"/>
          <p:cNvPicPr>
            <a:picLocks noChangeAspect="1"/>
          </p:cNvPicPr>
          <p:nvPr/>
        </p:nvPicPr>
        <p:blipFill>
          <a:blip r:embed="rId4" cstate="print">
            <a:lum bright="50000"/>
          </a:blip>
          <a:srcRect/>
          <a:stretch>
            <a:fillRect/>
          </a:stretch>
        </p:blipFill>
        <p:spPr bwMode="auto">
          <a:xfrm>
            <a:off x="5580063" y="1484313"/>
            <a:ext cx="1219200" cy="2574925"/>
          </a:xfrm>
          <a:prstGeom prst="rect">
            <a:avLst/>
          </a:prstGeom>
          <a:noFill/>
          <a:ln w="9525">
            <a:noFill/>
            <a:miter lim="800000"/>
            <a:headEnd/>
            <a:tailEnd/>
          </a:ln>
        </p:spPr>
      </p:pic>
      <p:pic>
        <p:nvPicPr>
          <p:cNvPr id="8" name="Picture 7" descr="man4.png"/>
          <p:cNvPicPr>
            <a:picLocks noChangeAspect="1"/>
          </p:cNvPicPr>
          <p:nvPr/>
        </p:nvPicPr>
        <p:blipFill>
          <a:blip r:embed="rId5" cstate="print">
            <a:lum bright="50000"/>
          </a:blip>
          <a:srcRect/>
          <a:stretch>
            <a:fillRect/>
          </a:stretch>
        </p:blipFill>
        <p:spPr bwMode="auto">
          <a:xfrm>
            <a:off x="4284663" y="1700213"/>
            <a:ext cx="1219200" cy="2322512"/>
          </a:xfrm>
          <a:prstGeom prst="rect">
            <a:avLst/>
          </a:prstGeom>
          <a:noFill/>
          <a:ln w="9525">
            <a:noFill/>
            <a:miter lim="800000"/>
            <a:headEnd/>
            <a:tailEnd/>
          </a:ln>
        </p:spPr>
      </p:pic>
      <p:pic>
        <p:nvPicPr>
          <p:cNvPr id="7" name="Picture 6" descr="man3.png"/>
          <p:cNvPicPr>
            <a:picLocks noChangeAspect="1"/>
          </p:cNvPicPr>
          <p:nvPr/>
        </p:nvPicPr>
        <p:blipFill>
          <a:blip r:embed="rId6" cstate="print">
            <a:lum bright="50000"/>
          </a:blip>
          <a:srcRect/>
          <a:stretch>
            <a:fillRect/>
          </a:stretch>
        </p:blipFill>
        <p:spPr bwMode="auto">
          <a:xfrm>
            <a:off x="3203575" y="1916113"/>
            <a:ext cx="990600" cy="2141537"/>
          </a:xfrm>
          <a:prstGeom prst="rect">
            <a:avLst/>
          </a:prstGeom>
          <a:noFill/>
          <a:ln w="9525">
            <a:noFill/>
            <a:miter lim="800000"/>
            <a:headEnd/>
            <a:tailEnd/>
          </a:ln>
        </p:spPr>
      </p:pic>
      <p:pic>
        <p:nvPicPr>
          <p:cNvPr id="6" name="Picture 5" descr="man2.png"/>
          <p:cNvPicPr>
            <a:picLocks noChangeAspect="1"/>
          </p:cNvPicPr>
          <p:nvPr/>
        </p:nvPicPr>
        <p:blipFill>
          <a:blip r:embed="rId7" cstate="print">
            <a:lum bright="50000"/>
          </a:blip>
          <a:srcRect/>
          <a:stretch>
            <a:fillRect/>
          </a:stretch>
        </p:blipFill>
        <p:spPr bwMode="auto">
          <a:xfrm>
            <a:off x="1763713" y="2133600"/>
            <a:ext cx="1252537" cy="1871663"/>
          </a:xfrm>
          <a:prstGeom prst="rect">
            <a:avLst/>
          </a:prstGeom>
          <a:noFill/>
          <a:ln w="9525">
            <a:noFill/>
            <a:miter lim="800000"/>
            <a:headEnd/>
            <a:tailEnd/>
          </a:ln>
        </p:spPr>
      </p:pic>
      <p:pic>
        <p:nvPicPr>
          <p:cNvPr id="5" name="Picture 4" descr="man1.png"/>
          <p:cNvPicPr>
            <a:picLocks noChangeAspect="1"/>
          </p:cNvPicPr>
          <p:nvPr/>
        </p:nvPicPr>
        <p:blipFill>
          <a:blip r:embed="rId8" cstate="print">
            <a:lum bright="50000"/>
          </a:blip>
          <a:srcRect/>
          <a:stretch>
            <a:fillRect/>
          </a:stretch>
        </p:blipFill>
        <p:spPr bwMode="auto">
          <a:xfrm>
            <a:off x="395288" y="2708275"/>
            <a:ext cx="1219200" cy="1262063"/>
          </a:xfrm>
          <a:prstGeom prst="rect">
            <a:avLst/>
          </a:prstGeom>
          <a:noFill/>
          <a:ln w="9525">
            <a:noFill/>
            <a:miter lim="800000"/>
            <a:headEnd/>
            <a:tailEnd/>
          </a:ln>
        </p:spPr>
      </p:pic>
      <p:sp>
        <p:nvSpPr>
          <p:cNvPr id="109576" name="Title 1"/>
          <p:cNvSpPr>
            <a:spLocks noGrp="1"/>
          </p:cNvSpPr>
          <p:nvPr>
            <p:ph type="title"/>
          </p:nvPr>
        </p:nvSpPr>
        <p:spPr/>
        <p:txBody>
          <a:bodyPr/>
          <a:lstStyle/>
          <a:p>
            <a:pPr algn="l" eaLnBrk="1" hangingPunct="1"/>
            <a:r>
              <a:rPr lang="en-GB" sz="3000" dirty="0" smtClean="0"/>
              <a:t>                      Transition paradox</a:t>
            </a:r>
          </a:p>
        </p:txBody>
      </p:sp>
      <p:sp>
        <p:nvSpPr>
          <p:cNvPr id="3" name="Content Placeholder 2"/>
          <p:cNvSpPr>
            <a:spLocks noGrp="1"/>
          </p:cNvSpPr>
          <p:nvPr>
            <p:ph idx="1"/>
          </p:nvPr>
        </p:nvSpPr>
        <p:spPr>
          <a:xfrm>
            <a:off x="395536" y="1700808"/>
            <a:ext cx="8229600" cy="4680421"/>
          </a:xfrm>
        </p:spPr>
        <p:txBody>
          <a:bodyPr rtlCol="0">
            <a:normAutofit fontScale="55000" lnSpcReduction="20000"/>
          </a:bodyPr>
          <a:lstStyle/>
          <a:p>
            <a:pPr eaLnBrk="1" fontAlgn="auto" hangingPunct="1">
              <a:spcAft>
                <a:spcPts val="0"/>
              </a:spcAft>
              <a:defRPr/>
            </a:pPr>
            <a:r>
              <a:rPr lang="en-GB" sz="3600" b="1" dirty="0" smtClean="0">
                <a:ea typeface="+mn-ea"/>
              </a:rPr>
              <a:t>Developmental transition</a:t>
            </a:r>
            <a:r>
              <a:rPr lang="en-GB" sz="3600" dirty="0" smtClean="0">
                <a:ea typeface="+mn-ea"/>
              </a:rPr>
              <a:t>: better food and nutritional status; urbanisation and globalisation as countries become more developed. Urbanisation and meat consumption rising hand in hand</a:t>
            </a:r>
          </a:p>
          <a:p>
            <a:pPr eaLnBrk="1" fontAlgn="auto" hangingPunct="1">
              <a:spcAft>
                <a:spcPts val="0"/>
              </a:spcAft>
              <a:buFont typeface="Arial" pitchFamily="34" charset="0"/>
              <a:buNone/>
              <a:defRPr/>
            </a:pPr>
            <a:endParaRPr lang="en-GB" sz="3600" dirty="0" smtClean="0">
              <a:ea typeface="+mn-ea"/>
            </a:endParaRPr>
          </a:p>
          <a:p>
            <a:pPr eaLnBrk="1" fontAlgn="auto" hangingPunct="1">
              <a:spcAft>
                <a:spcPts val="0"/>
              </a:spcAft>
              <a:defRPr/>
            </a:pPr>
            <a:r>
              <a:rPr lang="en-GB" sz="3600" b="1" dirty="0" smtClean="0">
                <a:ea typeface="+mn-ea"/>
              </a:rPr>
              <a:t>Nutrition transition</a:t>
            </a:r>
            <a:r>
              <a:rPr lang="en-GB" sz="3600" dirty="0" smtClean="0">
                <a:ea typeface="+mn-ea"/>
              </a:rPr>
              <a:t>: shift to food with high energy density especially fat “stone age appetites meeting capitalist abundance”</a:t>
            </a:r>
          </a:p>
          <a:p>
            <a:pPr eaLnBrk="1" fontAlgn="auto" hangingPunct="1">
              <a:spcAft>
                <a:spcPts val="0"/>
              </a:spcAft>
              <a:buFont typeface="Arial" pitchFamily="34" charset="0"/>
              <a:buNone/>
              <a:defRPr/>
            </a:pPr>
            <a:endParaRPr lang="en-GB" sz="3600" dirty="0" smtClean="0">
              <a:ea typeface="+mn-ea"/>
            </a:endParaRPr>
          </a:p>
          <a:p>
            <a:pPr eaLnBrk="1" fontAlgn="auto" hangingPunct="1">
              <a:spcAft>
                <a:spcPts val="0"/>
              </a:spcAft>
              <a:defRPr/>
            </a:pPr>
            <a:r>
              <a:rPr lang="en-GB" sz="3600" dirty="0" smtClean="0">
                <a:ea typeface="+mn-ea"/>
              </a:rPr>
              <a:t>Life style changes especially </a:t>
            </a:r>
            <a:r>
              <a:rPr lang="en-GB" sz="3600" b="1" dirty="0" smtClean="0">
                <a:ea typeface="+mn-ea"/>
              </a:rPr>
              <a:t>less physical activity</a:t>
            </a:r>
          </a:p>
          <a:p>
            <a:pPr eaLnBrk="1" fontAlgn="auto" hangingPunct="1">
              <a:spcAft>
                <a:spcPts val="0"/>
              </a:spcAft>
              <a:buFont typeface="Arial" pitchFamily="34" charset="0"/>
              <a:buNone/>
              <a:defRPr/>
            </a:pPr>
            <a:endParaRPr lang="en-GB" sz="3600" dirty="0" smtClean="0">
              <a:ea typeface="+mn-ea"/>
            </a:endParaRPr>
          </a:p>
          <a:p>
            <a:pPr eaLnBrk="1" fontAlgn="auto" hangingPunct="1">
              <a:spcAft>
                <a:spcPts val="0"/>
              </a:spcAft>
              <a:defRPr/>
            </a:pPr>
            <a:r>
              <a:rPr lang="en-GB" sz="3600" b="1" dirty="0" smtClean="0">
                <a:ea typeface="+mn-ea"/>
              </a:rPr>
              <a:t>Social disparities </a:t>
            </a:r>
            <a:r>
              <a:rPr lang="en-GB" sz="3600" dirty="0" smtClean="0">
                <a:ea typeface="+mn-ea"/>
              </a:rPr>
              <a:t>in obesity are unabated. Obesity shifting disproportionately to poor.</a:t>
            </a:r>
          </a:p>
          <a:p>
            <a:pPr eaLnBrk="1" fontAlgn="auto" hangingPunct="1">
              <a:spcAft>
                <a:spcPts val="0"/>
              </a:spcAft>
              <a:buFont typeface="Arial" pitchFamily="34" charset="0"/>
              <a:buNone/>
              <a:defRPr/>
            </a:pPr>
            <a:endParaRPr lang="en-GB" sz="3600" dirty="0" smtClean="0">
              <a:ea typeface="+mn-ea"/>
            </a:endParaRPr>
          </a:p>
          <a:p>
            <a:pPr eaLnBrk="1" fontAlgn="auto" hangingPunct="1">
              <a:spcAft>
                <a:spcPts val="0"/>
              </a:spcAft>
              <a:defRPr/>
            </a:pPr>
            <a:r>
              <a:rPr lang="en-GB" sz="3600" b="1" dirty="0" smtClean="0">
                <a:ea typeface="+mn-ea"/>
              </a:rPr>
              <a:t>Paradox</a:t>
            </a:r>
            <a:r>
              <a:rPr lang="en-GB" sz="3600" dirty="0" smtClean="0">
                <a:ea typeface="+mn-ea"/>
              </a:rPr>
              <a:t>: persisting underweight along with rising obesity within the same country, sometimes household. </a:t>
            </a:r>
          </a:p>
          <a:p>
            <a:pPr eaLnBrk="1" fontAlgn="auto" hangingPunct="1">
              <a:spcAft>
                <a:spcPts val="0"/>
              </a:spcAft>
              <a:buFont typeface="Arial" pitchFamily="34" charset="0"/>
              <a:buNone/>
              <a:defRPr/>
            </a:pPr>
            <a:endParaRPr lang="en-GB" sz="1200" dirty="0" smtClean="0">
              <a:ea typeface="+mn-ea"/>
            </a:endParaRPr>
          </a:p>
          <a:p>
            <a:pPr eaLnBrk="1" fontAlgn="auto" hangingPunct="1">
              <a:spcAft>
                <a:spcPts val="0"/>
              </a:spcAft>
              <a:buFont typeface="Arial" pitchFamily="34" charset="0"/>
              <a:buNone/>
              <a:defRPr/>
            </a:pPr>
            <a:r>
              <a:rPr lang="en-GB" sz="1600" dirty="0" smtClean="0">
                <a:ea typeface="+mn-ea"/>
              </a:rPr>
              <a:t>Source: </a:t>
            </a:r>
            <a:r>
              <a:rPr lang="en-GB" sz="1600" dirty="0" smtClean="0">
                <a:ea typeface="+mn-ea"/>
                <a:hlinkClick r:id="rId9"/>
              </a:rPr>
              <a:t>http://www.nottingham.ac.uk/globalfoodsecurity/documents/prahash-shetty-presentation.pdf</a:t>
            </a:r>
            <a:r>
              <a:rPr lang="en-GB" sz="1600" dirty="0" smtClean="0">
                <a:ea typeface="+mn-ea"/>
              </a:rPr>
              <a:t>; </a:t>
            </a:r>
          </a:p>
          <a:p>
            <a:pPr eaLnBrk="1" fontAlgn="auto" hangingPunct="1">
              <a:spcAft>
                <a:spcPts val="0"/>
              </a:spcAft>
              <a:buFont typeface="Arial" pitchFamily="34" charset="0"/>
              <a:buNone/>
              <a:defRPr/>
            </a:pPr>
            <a:r>
              <a:rPr lang="en-GB" sz="1600" dirty="0" smtClean="0">
                <a:ea typeface="+mn-ea"/>
              </a:rPr>
              <a:t>images: </a:t>
            </a:r>
            <a:r>
              <a:rPr lang="en-GB" sz="1600" dirty="0" smtClean="0">
                <a:ea typeface="+mn-ea"/>
                <a:hlinkClick r:id="rId10"/>
              </a:rPr>
              <a:t>http://www.cpc.unc.edu/projects/nutrans/presentations/worldisfat.ppt/view</a:t>
            </a:r>
            <a:r>
              <a:rPr lang="en-GB" sz="1600" dirty="0" smtClean="0">
                <a:ea typeface="+mn-ea"/>
              </a:rPr>
              <a:t>; The Economist September 1</a:t>
            </a:r>
            <a:r>
              <a:rPr lang="en-GB" sz="1600" baseline="30000" dirty="0" smtClean="0">
                <a:ea typeface="+mn-ea"/>
              </a:rPr>
              <a:t>st</a:t>
            </a:r>
            <a:r>
              <a:rPr lang="en-GB" sz="1600" dirty="0" smtClean="0">
                <a:ea typeface="+mn-ea"/>
              </a:rPr>
              <a:t> 2012 “More or less”</a:t>
            </a:r>
          </a:p>
          <a:p>
            <a:pPr eaLnBrk="1" fontAlgn="auto" hangingPunct="1">
              <a:spcAft>
                <a:spcPts val="0"/>
              </a:spcAft>
              <a:buFont typeface="Arial" pitchFamily="34" charset="0"/>
              <a:buNone/>
              <a:defRPr/>
            </a:pPr>
            <a:endParaRPr lang="en-GB" sz="1400" dirty="0">
              <a:ea typeface="+mn-ea"/>
            </a:endParaRPr>
          </a:p>
        </p:txBody>
      </p:sp>
      <p:pic>
        <p:nvPicPr>
          <p:cNvPr id="109579" name="Picture 4" descr="http://epianalysis.files.wordpress.com/2012/09/obesity.jpg"/>
          <p:cNvPicPr>
            <a:picLocks noChangeAspect="1" noChangeArrowheads="1"/>
          </p:cNvPicPr>
          <p:nvPr/>
        </p:nvPicPr>
        <p:blipFill>
          <a:blip r:embed="rId11" cstate="print"/>
          <a:srcRect t="11172" b="7822"/>
          <a:stretch>
            <a:fillRect/>
          </a:stretch>
        </p:blipFill>
        <p:spPr bwMode="auto">
          <a:xfrm>
            <a:off x="6444208" y="0"/>
            <a:ext cx="2101850" cy="1362075"/>
          </a:xfrm>
          <a:prstGeom prst="rect">
            <a:avLst/>
          </a:prstGeom>
          <a:noFill/>
          <a:ln w="9525">
            <a:noFill/>
            <a:miter lim="800000"/>
            <a:headEnd/>
            <a:tailEnd/>
          </a:ln>
        </p:spPr>
      </p:pic>
      <p:sp>
        <p:nvSpPr>
          <p:cNvPr id="109580" name="TextBox 11"/>
          <p:cNvSpPr txBox="1">
            <a:spLocks noChangeArrowheads="1"/>
          </p:cNvSpPr>
          <p:nvPr/>
        </p:nvSpPr>
        <p:spPr bwMode="auto">
          <a:xfrm>
            <a:off x="5940425" y="1196975"/>
            <a:ext cx="2879725" cy="215900"/>
          </a:xfrm>
          <a:prstGeom prst="rect">
            <a:avLst/>
          </a:prstGeom>
          <a:noFill/>
          <a:ln w="9525">
            <a:noFill/>
            <a:miter lim="800000"/>
            <a:headEnd/>
            <a:tailEnd/>
          </a:ln>
        </p:spPr>
        <p:txBody>
          <a:bodyPr>
            <a:spAutoFit/>
          </a:bodyPr>
          <a:lstStyle/>
          <a:p>
            <a:r>
              <a:rPr lang="en-GB" sz="800">
                <a:latin typeface="Miller"/>
                <a:hlinkClick r:id="rId12"/>
              </a:rPr>
              <a:t>http://epianalysis.files.wordpress.com/2012/09/obesity.jpg</a:t>
            </a:r>
            <a:r>
              <a:rPr lang="en-GB" sz="800">
                <a:latin typeface="Miller"/>
              </a:rPr>
              <a:t>; </a:t>
            </a:r>
            <a:endParaRPr lang="en-GB" sz="800"/>
          </a:p>
        </p:txBody>
      </p:sp>
      <p:sp>
        <p:nvSpPr>
          <p:cNvPr id="109581" name="TextBox 12"/>
          <p:cNvSpPr txBox="1">
            <a:spLocks noChangeArrowheads="1"/>
          </p:cNvSpPr>
          <p:nvPr/>
        </p:nvSpPr>
        <p:spPr bwMode="auto">
          <a:xfrm>
            <a:off x="8243888" y="1484313"/>
            <a:ext cx="900112" cy="400050"/>
          </a:xfrm>
          <a:prstGeom prst="rect">
            <a:avLst/>
          </a:prstGeom>
          <a:noFill/>
          <a:ln w="9525">
            <a:noFill/>
            <a:miter lim="800000"/>
            <a:headEnd/>
            <a:tailEnd/>
          </a:ln>
        </p:spPr>
        <p:txBody>
          <a:bodyPr>
            <a:spAutoFit/>
          </a:bodyPr>
          <a:lstStyle/>
          <a:p>
            <a:r>
              <a:rPr lang="en-GB" sz="1000" b="1">
                <a:latin typeface="Miller"/>
              </a:rPr>
              <a:t>That’s a cupcake!</a:t>
            </a:r>
          </a:p>
        </p:txBody>
      </p:sp>
      <p:sp>
        <p:nvSpPr>
          <p:cNvPr id="14" name="Line Callout 1 13"/>
          <p:cNvSpPr/>
          <p:nvPr/>
        </p:nvSpPr>
        <p:spPr>
          <a:xfrm>
            <a:off x="8207375" y="1412875"/>
            <a:ext cx="828675" cy="503238"/>
          </a:xfrm>
          <a:prstGeom prst="borderCallout1">
            <a:avLst>
              <a:gd name="adj1" fmla="val 171436"/>
              <a:gd name="adj2" fmla="val 621"/>
              <a:gd name="adj3" fmla="val 97383"/>
              <a:gd name="adj4" fmla="val 17019"/>
            </a:avLst>
          </a:prstGeom>
          <a:solidFill>
            <a:schemeClr val="accent2">
              <a:lumMod val="20000"/>
              <a:lumOff val="8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000" dirty="0">
                <a:solidFill>
                  <a:srgbClr val="480000"/>
                </a:solidFill>
                <a:latin typeface="Miller"/>
              </a:rPr>
              <a:t>That’s a cupcake!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20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nodeType="afterGroup">
                            <p:stCondLst>
                              <p:cond delay="200"/>
                            </p:stCondLst>
                            <p:childTnLst>
                              <p:par>
                                <p:cTn id="8" presetID="1" presetClass="entr" presetSubtype="0" fill="hold" nodeType="afterEffect">
                                  <p:stCondLst>
                                    <p:cond delay="200"/>
                                  </p:stCondLst>
                                  <p:childTnLst>
                                    <p:set>
                                      <p:cBhvr>
                                        <p:cTn id="9" dur="1" fill="hold">
                                          <p:stCondLst>
                                            <p:cond delay="0"/>
                                          </p:stCondLst>
                                        </p:cTn>
                                        <p:tgtEl>
                                          <p:spTgt spid="6"/>
                                        </p:tgtEl>
                                        <p:attrNameLst>
                                          <p:attrName>style.visibility</p:attrName>
                                        </p:attrNameLst>
                                      </p:cBhvr>
                                      <p:to>
                                        <p:strVal val="visible"/>
                                      </p:to>
                                    </p:set>
                                  </p:childTnLst>
                                </p:cTn>
                              </p:par>
                            </p:childTnLst>
                          </p:cTn>
                        </p:par>
                        <p:par>
                          <p:cTn id="10" fill="hold" nodeType="afterGroup">
                            <p:stCondLst>
                              <p:cond delay="400"/>
                            </p:stCondLst>
                            <p:childTnLst>
                              <p:par>
                                <p:cTn id="11" presetID="1" presetClass="entr" presetSubtype="0" fill="hold" nodeType="afterEffect">
                                  <p:stCondLst>
                                    <p:cond delay="200"/>
                                  </p:stCondLst>
                                  <p:childTnLst>
                                    <p:set>
                                      <p:cBhvr>
                                        <p:cTn id="12" dur="1" fill="hold">
                                          <p:stCondLst>
                                            <p:cond delay="0"/>
                                          </p:stCondLst>
                                        </p:cTn>
                                        <p:tgtEl>
                                          <p:spTgt spid="7"/>
                                        </p:tgtEl>
                                        <p:attrNameLst>
                                          <p:attrName>style.visibility</p:attrName>
                                        </p:attrNameLst>
                                      </p:cBhvr>
                                      <p:to>
                                        <p:strVal val="visible"/>
                                      </p:to>
                                    </p:set>
                                  </p:childTnLst>
                                </p:cTn>
                              </p:par>
                            </p:childTnLst>
                          </p:cTn>
                        </p:par>
                        <p:par>
                          <p:cTn id="13" fill="hold" nodeType="afterGroup">
                            <p:stCondLst>
                              <p:cond delay="600"/>
                            </p:stCondLst>
                            <p:childTnLst>
                              <p:par>
                                <p:cTn id="14" presetID="1" presetClass="entr" presetSubtype="0" fill="hold" nodeType="afterEffect">
                                  <p:stCondLst>
                                    <p:cond delay="200"/>
                                  </p:stCondLst>
                                  <p:childTnLst>
                                    <p:set>
                                      <p:cBhvr>
                                        <p:cTn id="15" dur="1" fill="hold">
                                          <p:stCondLst>
                                            <p:cond delay="0"/>
                                          </p:stCondLst>
                                        </p:cTn>
                                        <p:tgtEl>
                                          <p:spTgt spid="8"/>
                                        </p:tgtEl>
                                        <p:attrNameLst>
                                          <p:attrName>style.visibility</p:attrName>
                                        </p:attrNameLst>
                                      </p:cBhvr>
                                      <p:to>
                                        <p:strVal val="visible"/>
                                      </p:to>
                                    </p:set>
                                  </p:childTnLst>
                                </p:cTn>
                              </p:par>
                            </p:childTnLst>
                          </p:cTn>
                        </p:par>
                        <p:par>
                          <p:cTn id="16" fill="hold" nodeType="afterGroup">
                            <p:stCondLst>
                              <p:cond delay="800"/>
                            </p:stCondLst>
                            <p:childTnLst>
                              <p:par>
                                <p:cTn id="17" presetID="1" presetClass="entr" presetSubtype="0" fill="hold" nodeType="afterEffect">
                                  <p:stCondLst>
                                    <p:cond delay="200"/>
                                  </p:stCondLst>
                                  <p:childTnLst>
                                    <p:set>
                                      <p:cBhvr>
                                        <p:cTn id="18" dur="1" fill="hold">
                                          <p:stCondLst>
                                            <p:cond delay="0"/>
                                          </p:stCondLst>
                                        </p:cTn>
                                        <p:tgtEl>
                                          <p:spTgt spid="9"/>
                                        </p:tgtEl>
                                        <p:attrNameLst>
                                          <p:attrName>style.visibility</p:attrName>
                                        </p:attrNameLst>
                                      </p:cBhvr>
                                      <p:to>
                                        <p:strVal val="visible"/>
                                      </p:to>
                                    </p:set>
                                  </p:childTnLst>
                                </p:cTn>
                              </p:par>
                            </p:childTnLst>
                          </p:cTn>
                        </p:par>
                        <p:par>
                          <p:cTn id="19" fill="hold" nodeType="afterGroup">
                            <p:stCondLst>
                              <p:cond delay="1000"/>
                            </p:stCondLst>
                            <p:childTnLst>
                              <p:par>
                                <p:cTn id="20" presetID="1" presetClass="entr" presetSubtype="0" fill="hold" nodeType="afterEffect">
                                  <p:stCondLst>
                                    <p:cond delay="200"/>
                                  </p:stCondLst>
                                  <p:childTnLst>
                                    <p:set>
                                      <p:cBhvr>
                                        <p:cTn id="21" dur="1" fill="hold">
                                          <p:stCondLst>
                                            <p:cond delay="0"/>
                                          </p:stCondLst>
                                        </p:cTn>
                                        <p:tgtEl>
                                          <p:spTgt spid="10"/>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checkerboard(across)">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Busy bee or </a:t>
            </a:r>
            <a:br>
              <a:rPr lang="en-GB" dirty="0" smtClean="0">
                <a:ea typeface="+mj-ea"/>
              </a:rPr>
            </a:br>
            <a:r>
              <a:rPr lang="en-GB" dirty="0" smtClean="0">
                <a:ea typeface="+mj-ea"/>
              </a:rPr>
              <a:t>couch potato?</a:t>
            </a:r>
            <a:endParaRPr lang="en-GB" dirty="0">
              <a:ea typeface="+mj-ea"/>
            </a:endParaRPr>
          </a:p>
        </p:txBody>
      </p:sp>
      <p:sp>
        <p:nvSpPr>
          <p:cNvPr id="7" name="Content Placeholder 6"/>
          <p:cNvSpPr>
            <a:spLocks noGrp="1"/>
          </p:cNvSpPr>
          <p:nvPr>
            <p:ph idx="1"/>
          </p:nvPr>
        </p:nvSpPr>
        <p:spPr>
          <a:xfrm>
            <a:off x="395288" y="1484313"/>
            <a:ext cx="8229600" cy="4752975"/>
          </a:xfrm>
        </p:spPr>
        <p:txBody>
          <a:bodyPr/>
          <a:lstStyle/>
          <a:p>
            <a:pPr marL="0" indent="0" eaLnBrk="1" hangingPunct="1">
              <a:buFont typeface="Arial" pitchFamily="34" charset="0"/>
              <a:buNone/>
            </a:pPr>
            <a:r>
              <a:rPr lang="en-GB" altLang="en-US" sz="1400" dirty="0" smtClean="0"/>
              <a:t>There are worryingly high rates of inactivity.  “</a:t>
            </a:r>
            <a:r>
              <a:rPr lang="en-GB" sz="1400" dirty="0" smtClean="0"/>
              <a:t>Since the beginning of the industrial revolution, technology and economic growth have conspired to create a world in which the flexing of muscles is more of an option rather than a necessity</a:t>
            </a:r>
            <a:r>
              <a:rPr lang="en-GB" altLang="en-US" sz="1400" dirty="0" smtClean="0"/>
              <a:t>”</a:t>
            </a:r>
            <a:r>
              <a:rPr lang="en-GB" sz="1400" dirty="0" smtClean="0"/>
              <a:t> </a:t>
            </a:r>
          </a:p>
          <a:p>
            <a:pPr eaLnBrk="1" hangingPunct="1">
              <a:buFont typeface="Arial" pitchFamily="34" charset="0"/>
              <a:buNone/>
            </a:pPr>
            <a:r>
              <a:rPr lang="en-GB" sz="1200" dirty="0" smtClean="0"/>
              <a:t>– The Economist, July 21</a:t>
            </a:r>
            <a:r>
              <a:rPr lang="en-GB" sz="1200" baseline="30000" dirty="0" smtClean="0"/>
              <a:t>st</a:t>
            </a:r>
            <a:r>
              <a:rPr lang="en-GB" sz="1200" dirty="0" smtClean="0"/>
              <a:t> 2012, p. 78</a:t>
            </a:r>
          </a:p>
        </p:txBody>
      </p:sp>
      <p:pic>
        <p:nvPicPr>
          <p:cNvPr id="112645" name="Picture 2" descr="http://media.economist.com/sites/default/files/imagecache/full-width/images/print-edition/20120721_STM966.png"/>
          <p:cNvPicPr>
            <a:picLocks noChangeAspect="1" noChangeArrowheads="1"/>
          </p:cNvPicPr>
          <p:nvPr/>
        </p:nvPicPr>
        <p:blipFill>
          <a:blip r:embed="rId3" cstate="print"/>
          <a:srcRect/>
          <a:stretch>
            <a:fillRect/>
          </a:stretch>
        </p:blipFill>
        <p:spPr bwMode="auto">
          <a:xfrm>
            <a:off x="1763688" y="2564904"/>
            <a:ext cx="5616575" cy="3975100"/>
          </a:xfrm>
          <a:prstGeom prst="rect">
            <a:avLst/>
          </a:prstGeom>
          <a:noFill/>
          <a:ln w="9525">
            <a:noFill/>
            <a:miter lim="800000"/>
            <a:headEnd/>
            <a:tailEnd/>
          </a:ln>
        </p:spPr>
      </p:pic>
      <p:sp>
        <p:nvSpPr>
          <p:cNvPr id="8" name="Rectangle 7"/>
          <p:cNvSpPr/>
          <p:nvPr/>
        </p:nvSpPr>
        <p:spPr>
          <a:xfrm>
            <a:off x="1331640" y="5157192"/>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heckerboard(across)">
                                      <p:cBhvr>
                                        <p:cTn id="7" dur="500"/>
                                        <p:tgtEl>
                                          <p:spTgt spid="7">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checkerboard(across)">
                                      <p:cBhvr>
                                        <p:cTn id="10" dur="500"/>
                                        <p:tgtEl>
                                          <p:spTgt spid="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Nutrition </a:t>
            </a:r>
            <a:br>
              <a:rPr lang="en-GB" dirty="0" smtClean="0">
                <a:ea typeface="+mj-ea"/>
              </a:rPr>
            </a:br>
            <a:r>
              <a:rPr lang="en-GB" dirty="0" smtClean="0">
                <a:ea typeface="+mj-ea"/>
              </a:rPr>
              <a:t>transition</a:t>
            </a:r>
            <a:endParaRPr lang="en-GB" dirty="0">
              <a:ea typeface="+mj-ea"/>
            </a:endParaRPr>
          </a:p>
        </p:txBody>
      </p:sp>
      <p:sp>
        <p:nvSpPr>
          <p:cNvPr id="6" name="Content Placeholder 5"/>
          <p:cNvSpPr>
            <a:spLocks noGrp="1"/>
          </p:cNvSpPr>
          <p:nvPr>
            <p:ph idx="1"/>
          </p:nvPr>
        </p:nvSpPr>
        <p:spPr>
          <a:xfrm>
            <a:off x="250825" y="1600200"/>
            <a:ext cx="8569325" cy="4925144"/>
          </a:xfrm>
        </p:spPr>
        <p:txBody>
          <a:bodyPr rtlCol="0">
            <a:normAutofit fontScale="70000" lnSpcReduction="20000"/>
          </a:bodyPr>
          <a:lstStyle/>
          <a:p>
            <a:pPr eaLnBrk="1" fontAlgn="auto" hangingPunct="1">
              <a:spcAft>
                <a:spcPts val="0"/>
              </a:spcAft>
              <a:buFont typeface="Arial" pitchFamily="34" charset="0"/>
              <a:buNone/>
              <a:defRPr/>
            </a:pPr>
            <a:r>
              <a:rPr lang="en-GB" sz="2300" b="1" dirty="0" smtClean="0">
                <a:ea typeface="+mn-ea"/>
              </a:rPr>
              <a:t>Convergence of diets and lifestyles globally:</a:t>
            </a:r>
          </a:p>
          <a:p>
            <a:pPr eaLnBrk="1" fontAlgn="auto" hangingPunct="1">
              <a:spcAft>
                <a:spcPts val="0"/>
              </a:spcAft>
              <a:buFont typeface="Arial" pitchFamily="34" charset="0"/>
              <a:buNone/>
              <a:defRPr/>
            </a:pPr>
            <a:endParaRPr lang="en-GB" sz="2300" b="1" dirty="0" smtClean="0">
              <a:ea typeface="+mn-ea"/>
            </a:endParaRPr>
          </a:p>
          <a:p>
            <a:pPr eaLnBrk="1" fontAlgn="auto" hangingPunct="1">
              <a:spcAft>
                <a:spcPts val="0"/>
              </a:spcAft>
              <a:defRPr/>
            </a:pPr>
            <a:r>
              <a:rPr lang="en-GB" sz="2300" b="1" dirty="0" smtClean="0">
                <a:ea typeface="+mn-ea"/>
              </a:rPr>
              <a:t>More</a:t>
            </a:r>
            <a:r>
              <a:rPr lang="en-GB" sz="2300" dirty="0" smtClean="0">
                <a:ea typeface="+mn-ea"/>
              </a:rPr>
              <a:t> </a:t>
            </a:r>
            <a:r>
              <a:rPr lang="en-GB" sz="2300" b="1" dirty="0" smtClean="0">
                <a:ea typeface="+mn-ea"/>
              </a:rPr>
              <a:t>globalised food tastes </a:t>
            </a:r>
            <a:r>
              <a:rPr lang="en-GB" sz="2300" dirty="0" smtClean="0">
                <a:ea typeface="+mn-ea"/>
              </a:rPr>
              <a:t>such as</a:t>
            </a:r>
            <a:r>
              <a:rPr lang="en-GB" sz="2300" b="1" dirty="0" smtClean="0">
                <a:ea typeface="+mn-ea"/>
              </a:rPr>
              <a:t> </a:t>
            </a:r>
            <a:r>
              <a:rPr lang="en-GB" sz="2300" dirty="0" smtClean="0">
                <a:ea typeface="+mn-ea"/>
              </a:rPr>
              <a:t>westernised habits of meat eating, more dairy which takes more energy to produce and drives future grain consumption. </a:t>
            </a:r>
          </a:p>
          <a:p>
            <a:pPr lvl="1" eaLnBrk="1" fontAlgn="auto" hangingPunct="1">
              <a:spcAft>
                <a:spcPts val="0"/>
              </a:spcAft>
              <a:defRPr/>
            </a:pPr>
            <a:r>
              <a:rPr lang="en-GB" sz="2300" b="1" dirty="0" smtClean="0">
                <a:ea typeface="+mn-ea"/>
              </a:rPr>
              <a:t>Media </a:t>
            </a:r>
            <a:r>
              <a:rPr lang="en-GB" sz="2300" dirty="0" smtClean="0">
                <a:ea typeface="+mn-ea"/>
              </a:rPr>
              <a:t>encourages the </a:t>
            </a:r>
            <a:r>
              <a:rPr lang="en-GB" sz="2300" b="1" dirty="0" smtClean="0">
                <a:solidFill>
                  <a:srgbClr val="7030A0"/>
                </a:solidFill>
                <a:ea typeface="+mn-ea"/>
              </a:rPr>
              <a:t>food transition  </a:t>
            </a:r>
            <a:r>
              <a:rPr lang="en-GB" sz="2300" dirty="0" smtClean="0">
                <a:ea typeface="+mn-ea"/>
              </a:rPr>
              <a:t>from traditional diets of grains and vegetables to often high protein and fats and sugars</a:t>
            </a:r>
            <a:r>
              <a:rPr lang="en-GB" sz="2300" b="1" dirty="0" smtClean="0">
                <a:ea typeface="+mn-ea"/>
              </a:rPr>
              <a:t>, </a:t>
            </a:r>
            <a:r>
              <a:rPr lang="en-GB" sz="2300" dirty="0" smtClean="0">
                <a:ea typeface="+mn-ea"/>
              </a:rPr>
              <a:t>westernised dietary habits and lower physical activity levels. Globalisation can mean that there is a switch from associating being obese with being rich to with being poor.</a:t>
            </a:r>
          </a:p>
          <a:p>
            <a:pPr lvl="1" eaLnBrk="1" fontAlgn="auto" hangingPunct="1">
              <a:spcAft>
                <a:spcPts val="0"/>
              </a:spcAft>
              <a:defRPr/>
            </a:pPr>
            <a:r>
              <a:rPr lang="en-GB" sz="2300" b="1" dirty="0" smtClean="0">
                <a:ea typeface="+mn-ea"/>
              </a:rPr>
              <a:t>With rising income </a:t>
            </a:r>
            <a:r>
              <a:rPr lang="en-GB" sz="2300" dirty="0" smtClean="0">
                <a:ea typeface="+mn-ea"/>
              </a:rPr>
              <a:t>rising middle classes in transition economies such as China are changing their food habits (China more quickly than India for various reasons)</a:t>
            </a:r>
          </a:p>
          <a:p>
            <a:pPr lvl="1" eaLnBrk="1" fontAlgn="auto" hangingPunct="1">
              <a:spcAft>
                <a:spcPts val="0"/>
              </a:spcAft>
              <a:buFont typeface="Arial" pitchFamily="34" charset="0"/>
              <a:buNone/>
              <a:defRPr/>
            </a:pPr>
            <a:endParaRPr lang="en-GB" sz="2300" dirty="0" smtClean="0">
              <a:ea typeface="+mn-ea"/>
            </a:endParaRPr>
          </a:p>
          <a:p>
            <a:pPr eaLnBrk="1" fontAlgn="auto" hangingPunct="1">
              <a:spcAft>
                <a:spcPts val="0"/>
              </a:spcAft>
              <a:defRPr/>
            </a:pPr>
            <a:r>
              <a:rPr lang="en-GB" sz="2300" dirty="0" smtClean="0">
                <a:ea typeface="+mn-ea"/>
              </a:rPr>
              <a:t>More choices and less active life style in </a:t>
            </a:r>
            <a:r>
              <a:rPr lang="en-GB" sz="2300" b="1" dirty="0" smtClean="0">
                <a:ea typeface="+mn-ea"/>
              </a:rPr>
              <a:t>urban areas</a:t>
            </a:r>
            <a:r>
              <a:rPr lang="en-GB" sz="2300" dirty="0" smtClean="0">
                <a:ea typeface="+mn-ea"/>
              </a:rPr>
              <a:t> </a:t>
            </a:r>
          </a:p>
          <a:p>
            <a:pPr eaLnBrk="1" fontAlgn="auto" hangingPunct="1">
              <a:spcAft>
                <a:spcPts val="0"/>
              </a:spcAft>
              <a:buFont typeface="Arial" pitchFamily="34" charset="0"/>
              <a:buNone/>
              <a:defRPr/>
            </a:pPr>
            <a:endParaRPr lang="en-GB" sz="2300" dirty="0" smtClean="0">
              <a:ea typeface="+mn-ea"/>
            </a:endParaRPr>
          </a:p>
          <a:p>
            <a:pPr eaLnBrk="1" fontAlgn="auto" hangingPunct="1">
              <a:spcAft>
                <a:spcPts val="0"/>
              </a:spcAft>
              <a:defRPr/>
            </a:pPr>
            <a:r>
              <a:rPr lang="en-GB" sz="2300" dirty="0" smtClean="0">
                <a:ea typeface="+mn-ea"/>
              </a:rPr>
              <a:t>Mechanisation of farm activity, switch from subsistence farming to high yielding cash crop also imports bad eating habits to </a:t>
            </a:r>
            <a:r>
              <a:rPr lang="en-GB" sz="2300" b="1" dirty="0" smtClean="0">
                <a:ea typeface="+mn-ea"/>
              </a:rPr>
              <a:t>rural areas.  </a:t>
            </a:r>
            <a:r>
              <a:rPr lang="en-GB" sz="2300" dirty="0" smtClean="0">
                <a:ea typeface="+mn-ea"/>
              </a:rPr>
              <a:t>Food transition drives obesity and heart disease health risks and  changes in the social and physical environment of production areas.</a:t>
            </a:r>
          </a:p>
          <a:p>
            <a:pPr eaLnBrk="1" fontAlgn="auto" hangingPunct="1">
              <a:spcAft>
                <a:spcPts val="0"/>
              </a:spcAft>
              <a:defRPr/>
            </a:pPr>
            <a:endParaRPr lang="en-GB" sz="2300" dirty="0" smtClean="0">
              <a:ea typeface="+mn-ea"/>
            </a:endParaRPr>
          </a:p>
          <a:p>
            <a:pPr eaLnBrk="1" fontAlgn="auto" hangingPunct="1">
              <a:spcAft>
                <a:spcPts val="0"/>
              </a:spcAft>
              <a:defRPr/>
            </a:pPr>
            <a:r>
              <a:rPr lang="en-GB" sz="2300" dirty="0" smtClean="0">
                <a:ea typeface="+mn-ea"/>
              </a:rPr>
              <a:t>The shift to foods that are far more resource-intensive to produce such as meat puts pressure on scarce resources.</a:t>
            </a:r>
          </a:p>
          <a:p>
            <a:pPr eaLnBrk="1" fontAlgn="auto" hangingPunct="1">
              <a:spcAft>
                <a:spcPts val="0"/>
              </a:spcAft>
              <a:buFont typeface="Arial" pitchFamily="34" charset="0"/>
              <a:buNone/>
              <a:defRPr/>
            </a:pPr>
            <a:endParaRPr lang="en-GB" sz="1400" dirty="0" smtClean="0">
              <a:ea typeface="+mn-ea"/>
            </a:endParaRPr>
          </a:p>
          <a:p>
            <a:pPr eaLnBrk="1" fontAlgn="auto" hangingPunct="1">
              <a:spcAft>
                <a:spcPts val="0"/>
              </a:spcAft>
              <a:buFont typeface="Arial" pitchFamily="34" charset="0"/>
              <a:buNone/>
              <a:defRPr/>
            </a:pPr>
            <a:r>
              <a:rPr lang="en-GB" sz="1400" dirty="0" smtClean="0">
                <a:ea typeface="+mn-ea"/>
              </a:rPr>
              <a:t>.</a:t>
            </a:r>
          </a:p>
        </p:txBody>
      </p:sp>
      <p:pic>
        <p:nvPicPr>
          <p:cNvPr id="110596" name="Picture 2" descr="http://ts3.mm.bing.net/th?id=H.4658872302766074&amp;pid=1.7"/>
          <p:cNvPicPr>
            <a:picLocks noChangeAspect="1" noChangeArrowheads="1"/>
          </p:cNvPicPr>
          <p:nvPr/>
        </p:nvPicPr>
        <p:blipFill>
          <a:blip r:embed="rId3" cstate="print"/>
          <a:srcRect/>
          <a:stretch>
            <a:fillRect/>
          </a:stretch>
        </p:blipFill>
        <p:spPr bwMode="auto">
          <a:xfrm>
            <a:off x="6084888" y="260350"/>
            <a:ext cx="2278062" cy="1296988"/>
          </a:xfrm>
          <a:prstGeom prst="rect">
            <a:avLst/>
          </a:prstGeom>
          <a:noFill/>
          <a:ln w="9525">
            <a:noFill/>
            <a:miter lim="800000"/>
            <a:headEnd/>
            <a:tailEnd/>
          </a:ln>
        </p:spPr>
      </p:pic>
      <p:sp>
        <p:nvSpPr>
          <p:cNvPr id="8" name="TextBox 7"/>
          <p:cNvSpPr txBox="1"/>
          <p:nvPr/>
        </p:nvSpPr>
        <p:spPr>
          <a:xfrm>
            <a:off x="395536" y="6027003"/>
            <a:ext cx="7848872" cy="830997"/>
          </a:xfrm>
          <a:prstGeom prst="rect">
            <a:avLst/>
          </a:prstGeom>
          <a:noFill/>
        </p:spPr>
        <p:txBody>
          <a:bodyPr wrap="square" rtlCol="0">
            <a:spAutoFit/>
          </a:bodyPr>
          <a:lstStyle/>
          <a:p>
            <a:pPr marL="0" indent="0" eaLnBrk="1" fontAlgn="auto" hangingPunct="1">
              <a:spcAft>
                <a:spcPts val="0"/>
              </a:spcAft>
              <a:buNone/>
              <a:defRPr/>
            </a:pPr>
            <a:r>
              <a:rPr lang="en-GB" sz="1000" dirty="0" smtClean="0"/>
              <a:t>Source: </a:t>
            </a:r>
            <a:r>
              <a:rPr lang="en-GB" sz="1000" dirty="0" smtClean="0">
                <a:hlinkClick r:id="rId4"/>
              </a:rPr>
              <a:t>http://www.fao.org/FOCUS/E/obesity/obes2.htm</a:t>
            </a:r>
            <a:r>
              <a:rPr lang="en-GB" sz="1000" dirty="0" smtClean="0"/>
              <a:t>; </a:t>
            </a:r>
            <a:r>
              <a:rPr lang="en-GB" sz="1000" dirty="0" err="1" smtClean="0">
                <a:latin typeface="Miller text roman"/>
              </a:rPr>
              <a:t>Edexcel</a:t>
            </a:r>
            <a:r>
              <a:rPr lang="en-GB" sz="1000" dirty="0" smtClean="0">
                <a:latin typeface="Miller text roman"/>
              </a:rPr>
              <a:t> Student Guide Unit 4, Option 3; </a:t>
            </a:r>
            <a:r>
              <a:rPr lang="en-GB" sz="1000" u="sng" dirty="0" smtClean="0">
                <a:hlinkClick r:id="rId5"/>
              </a:rPr>
              <a:t>http://www.edexcel.com/migrationdocuments/GCE%20New%20GCE/Unit-4-Option-3-Life-on-the-margins-Food-supply-problem-final.ppt</a:t>
            </a:r>
            <a:r>
              <a:rPr lang="en-GB" sz="1000" dirty="0" smtClean="0"/>
              <a:t>.</a:t>
            </a:r>
          </a:p>
          <a:p>
            <a:pPr eaLnBrk="1" fontAlgn="auto" hangingPunct="1">
              <a:spcAft>
                <a:spcPts val="0"/>
              </a:spcAft>
              <a:buFont typeface="Arial" pitchFamily="34" charset="0"/>
              <a:buNone/>
              <a:defRPr/>
            </a:pPr>
            <a:r>
              <a:rPr lang="en-GB" sz="1000" dirty="0" smtClean="0"/>
              <a:t>Image: </a:t>
            </a:r>
            <a:r>
              <a:rPr lang="en-GB" sz="1000" dirty="0" smtClean="0">
                <a:hlinkClick r:id="rId6"/>
              </a:rPr>
              <a:t>http://transitionbuxton.co.uk/node/431</a:t>
            </a:r>
            <a:endParaRPr lang="en-GB" sz="1000" dirty="0" smtClean="0"/>
          </a:p>
          <a:p>
            <a:endParaRPr lang="en-GB" dirty="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1" descr="http://image.slidesharecdn.com/jmelanievonbraunppts2007-12agmpptworldfoodbeijing-090817160120-phpapp01/95/slide-6-728.jpg?1250877812"/>
          <p:cNvPicPr>
            <a:picLocks noChangeAspect="1" noChangeArrowheads="1"/>
          </p:cNvPicPr>
          <p:nvPr/>
        </p:nvPicPr>
        <p:blipFill>
          <a:blip r:embed="rId3" cstate="print"/>
          <a:srcRect t="16982"/>
          <a:stretch>
            <a:fillRect/>
          </a:stretch>
        </p:blipFill>
        <p:spPr bwMode="auto">
          <a:xfrm>
            <a:off x="467544" y="3356992"/>
            <a:ext cx="4278309" cy="2664296"/>
          </a:xfrm>
          <a:prstGeom prst="rect">
            <a:avLst/>
          </a:prstGeom>
          <a:noFill/>
          <a:ln w="9525">
            <a:noFill/>
            <a:miter lim="800000"/>
            <a:headEnd/>
            <a:tailEnd/>
          </a:ln>
        </p:spPr>
      </p:pic>
      <p:sp>
        <p:nvSpPr>
          <p:cNvPr id="111619" name="Title 4"/>
          <p:cNvSpPr>
            <a:spLocks noGrp="1"/>
          </p:cNvSpPr>
          <p:nvPr>
            <p:ph type="title"/>
          </p:nvPr>
        </p:nvSpPr>
        <p:spPr/>
        <p:txBody>
          <a:bodyPr/>
          <a:lstStyle/>
          <a:p>
            <a:pPr eaLnBrk="1" hangingPunct="1"/>
            <a:r>
              <a:rPr lang="en-GB" sz="3400" smtClean="0"/>
              <a:t>Shifting consumption</a:t>
            </a:r>
          </a:p>
        </p:txBody>
      </p:sp>
      <p:sp>
        <p:nvSpPr>
          <p:cNvPr id="111621" name="TextBox 11"/>
          <p:cNvSpPr txBox="1">
            <a:spLocks noChangeArrowheads="1"/>
          </p:cNvSpPr>
          <p:nvPr/>
        </p:nvSpPr>
        <p:spPr bwMode="auto">
          <a:xfrm>
            <a:off x="323528" y="6150114"/>
            <a:ext cx="8064896" cy="707886"/>
          </a:xfrm>
          <a:prstGeom prst="rect">
            <a:avLst/>
          </a:prstGeom>
          <a:noFill/>
          <a:ln w="9525">
            <a:noFill/>
            <a:miter lim="800000"/>
            <a:headEnd/>
            <a:tailEnd/>
          </a:ln>
        </p:spPr>
        <p:txBody>
          <a:bodyPr wrap="square">
            <a:spAutoFit/>
          </a:bodyPr>
          <a:lstStyle/>
          <a:p>
            <a:r>
              <a:rPr lang="en-GB" sz="1000" dirty="0">
                <a:latin typeface="Miller"/>
              </a:rPr>
              <a:t>Image above Joachim von Braun </a:t>
            </a:r>
            <a:r>
              <a:rPr lang="en-GB" sz="1000" dirty="0" err="1">
                <a:latin typeface="Miller"/>
              </a:rPr>
              <a:t>Popkin</a:t>
            </a:r>
            <a:r>
              <a:rPr lang="en-GB" sz="1000" dirty="0">
                <a:latin typeface="Miller"/>
              </a:rPr>
              <a:t>, B., The World is Fat </a:t>
            </a:r>
            <a:r>
              <a:rPr lang="en-GB" sz="1000" dirty="0">
                <a:latin typeface="Miller"/>
                <a:hlinkClick r:id="rId4"/>
              </a:rPr>
              <a:t>http://www.cpc.unc.edu/projects/nutrans/presentations/worldisfat.ppt/view</a:t>
            </a:r>
            <a:r>
              <a:rPr lang="en-GB" sz="1000" dirty="0">
                <a:latin typeface="Miller"/>
              </a:rPr>
              <a:t>;</a:t>
            </a:r>
          </a:p>
          <a:p>
            <a:r>
              <a:rPr lang="en-GB" sz="1000" dirty="0">
                <a:latin typeface="Miller"/>
              </a:rPr>
              <a:t>Image of McDonalds</a:t>
            </a:r>
          </a:p>
          <a:p>
            <a:r>
              <a:rPr lang="en-GB" sz="1000" dirty="0">
                <a:latin typeface="Miller"/>
                <a:hlinkClick r:id="rId5"/>
              </a:rPr>
              <a:t>http://</a:t>
            </a:r>
            <a:r>
              <a:rPr lang="en-GB" sz="1000" dirty="0" smtClean="0">
                <a:latin typeface="Miller"/>
                <a:hlinkClick r:id="rId5"/>
              </a:rPr>
              <a:t>upload.wikimedia.org/wikipedia/commons/thumb/2/2f/Mac_Japan.jpg/220px-Mac_Japan.jpg</a:t>
            </a:r>
            <a:r>
              <a:rPr lang="en-GB" sz="1000" dirty="0" smtClean="0">
                <a:latin typeface="Miller"/>
              </a:rPr>
              <a:t>; http://www.economist.com/news/special-report/21568064-food-companies-play-ambivalent-part-fight-against-flab-food-thought</a:t>
            </a:r>
            <a:endParaRPr lang="en-GB" sz="1000" dirty="0">
              <a:latin typeface="Miller"/>
            </a:endParaRPr>
          </a:p>
        </p:txBody>
      </p:sp>
      <p:pic>
        <p:nvPicPr>
          <p:cNvPr id="111623" name="Picture 2" descr="http://rightdirection.com/wp-content/uploads/2011/06/ISStoon0608.jpg.cms_.jpg"/>
          <p:cNvPicPr>
            <a:picLocks noChangeAspect="1" noChangeArrowheads="1"/>
          </p:cNvPicPr>
          <p:nvPr/>
        </p:nvPicPr>
        <p:blipFill>
          <a:blip r:embed="rId6" cstate="print"/>
          <a:srcRect l="6581" t="8859" r="6871" b="14361"/>
          <a:stretch>
            <a:fillRect/>
          </a:stretch>
        </p:blipFill>
        <p:spPr bwMode="auto">
          <a:xfrm>
            <a:off x="6660232" y="0"/>
            <a:ext cx="2276561" cy="1345240"/>
          </a:xfrm>
          <a:prstGeom prst="rect">
            <a:avLst/>
          </a:prstGeom>
          <a:noFill/>
          <a:ln w="9525">
            <a:noFill/>
            <a:miter lim="800000"/>
            <a:headEnd/>
            <a:tailEnd/>
          </a:ln>
        </p:spPr>
      </p:pic>
      <p:sp>
        <p:nvSpPr>
          <p:cNvPr id="111624" name="TextBox 8"/>
          <p:cNvSpPr txBox="1">
            <a:spLocks noChangeArrowheads="1"/>
          </p:cNvSpPr>
          <p:nvPr/>
        </p:nvSpPr>
        <p:spPr bwMode="auto">
          <a:xfrm>
            <a:off x="250825" y="1341438"/>
            <a:ext cx="8893175" cy="2492990"/>
          </a:xfrm>
          <a:prstGeom prst="rect">
            <a:avLst/>
          </a:prstGeom>
          <a:noFill/>
          <a:ln w="9525">
            <a:noFill/>
            <a:miter lim="800000"/>
            <a:headEnd/>
            <a:tailEnd/>
          </a:ln>
        </p:spPr>
        <p:txBody>
          <a:bodyPr wrap="square">
            <a:spAutoFit/>
          </a:bodyPr>
          <a:lstStyle/>
          <a:p>
            <a:r>
              <a:rPr lang="en-GB" b="1" i="1" dirty="0">
                <a:solidFill>
                  <a:srgbClr val="0070C0"/>
                </a:solidFill>
                <a:latin typeface="Miller"/>
              </a:rPr>
              <a:t>Action for students</a:t>
            </a:r>
            <a:r>
              <a:rPr lang="en-GB" b="1" dirty="0">
                <a:solidFill>
                  <a:srgbClr val="0070C0"/>
                </a:solidFill>
                <a:latin typeface="Miller"/>
              </a:rPr>
              <a:t>: </a:t>
            </a:r>
            <a:r>
              <a:rPr lang="en-GB" dirty="0">
                <a:latin typeface="Miller"/>
              </a:rPr>
              <a:t>The issue </a:t>
            </a:r>
            <a:r>
              <a:rPr lang="en-GB" dirty="0" smtClean="0">
                <a:latin typeface="Miller"/>
              </a:rPr>
              <a:t>is with </a:t>
            </a:r>
            <a:r>
              <a:rPr lang="en-GB" dirty="0">
                <a:latin typeface="Miller"/>
              </a:rPr>
              <a:t>what we eat – too much meat!  </a:t>
            </a:r>
            <a:endParaRPr lang="en-GB" dirty="0" smtClean="0">
              <a:latin typeface="Miller"/>
            </a:endParaRPr>
          </a:p>
          <a:p>
            <a:pPr marL="342900" indent="-342900">
              <a:buAutoNum type="arabicPeriod"/>
            </a:pPr>
            <a:r>
              <a:rPr lang="en-GB" dirty="0" smtClean="0">
                <a:latin typeface="Miller"/>
              </a:rPr>
              <a:t>Watch </a:t>
            </a:r>
            <a:r>
              <a:rPr lang="en-GB" dirty="0">
                <a:latin typeface="Miller"/>
              </a:rPr>
              <a:t>the </a:t>
            </a:r>
            <a:r>
              <a:rPr lang="en-GB" dirty="0" smtClean="0">
                <a:latin typeface="Miller"/>
              </a:rPr>
              <a:t>Mark </a:t>
            </a:r>
            <a:r>
              <a:rPr lang="en-GB" dirty="0" err="1" smtClean="0">
                <a:latin typeface="Miller"/>
              </a:rPr>
              <a:t>Bittman</a:t>
            </a:r>
            <a:r>
              <a:rPr lang="en-GB" dirty="0" smtClean="0">
                <a:latin typeface="Miller"/>
              </a:rPr>
              <a:t> Ted </a:t>
            </a:r>
            <a:r>
              <a:rPr lang="en-GB" dirty="0">
                <a:latin typeface="Miller"/>
              </a:rPr>
              <a:t>Talk clip </a:t>
            </a:r>
            <a:r>
              <a:rPr lang="en-GB" dirty="0" smtClean="0">
                <a:latin typeface="Miller"/>
              </a:rPr>
              <a:t>and Michael </a:t>
            </a:r>
            <a:r>
              <a:rPr lang="en-GB" dirty="0" err="1" smtClean="0">
                <a:latin typeface="Miller"/>
              </a:rPr>
              <a:t>Pollan</a:t>
            </a:r>
            <a:r>
              <a:rPr lang="en-GB" dirty="0" smtClean="0">
                <a:latin typeface="Miller"/>
              </a:rPr>
              <a:t> Oprah interview and </a:t>
            </a:r>
          </a:p>
          <a:p>
            <a:pPr marL="342900" indent="-342900">
              <a:buAutoNum type="arabicPeriod"/>
            </a:pPr>
            <a:r>
              <a:rPr lang="en-GB" dirty="0" smtClean="0">
                <a:latin typeface="Miller"/>
              </a:rPr>
              <a:t>Read “Increasing homogeneity of world food supplies warns of serious implications for farming and nutrition” </a:t>
            </a:r>
            <a:r>
              <a:rPr lang="en-GB" sz="1200" dirty="0" smtClean="0">
                <a:latin typeface="Miller"/>
              </a:rPr>
              <a:t>http://www.sciencedaily.com/releases/2014/03/140303154102.htm</a:t>
            </a:r>
          </a:p>
          <a:p>
            <a:pPr marL="342900" indent="-342900">
              <a:buAutoNum type="arabicPeriod"/>
            </a:pPr>
            <a:r>
              <a:rPr lang="en-GB" dirty="0" smtClean="0">
                <a:latin typeface="Miller"/>
              </a:rPr>
              <a:t>write </a:t>
            </a:r>
            <a:r>
              <a:rPr lang="en-GB" dirty="0">
                <a:latin typeface="Miller"/>
              </a:rPr>
              <a:t>a paragraph supporting or disagreeing with the statement that we must reduce meat </a:t>
            </a:r>
            <a:r>
              <a:rPr lang="en-GB" dirty="0" smtClean="0">
                <a:latin typeface="Miller"/>
              </a:rPr>
              <a:t>consumption </a:t>
            </a:r>
          </a:p>
          <a:p>
            <a:pPr marL="180975" indent="-180975">
              <a:buFont typeface="Arial" pitchFamily="34" charset="0"/>
              <a:buChar char="•"/>
            </a:pPr>
            <a:r>
              <a:rPr lang="en-GB" sz="1000" dirty="0" smtClean="0">
                <a:latin typeface="Miller text roman"/>
                <a:hlinkClick r:id="rId7"/>
              </a:rPr>
              <a:t>http</a:t>
            </a:r>
            <a:r>
              <a:rPr lang="en-GB" sz="1000" dirty="0">
                <a:latin typeface="Miller text roman"/>
                <a:hlinkClick r:id="rId7"/>
              </a:rPr>
              <a:t>://</a:t>
            </a:r>
            <a:r>
              <a:rPr lang="en-GB" sz="1000" dirty="0" smtClean="0">
                <a:latin typeface="Miller text roman"/>
                <a:hlinkClick r:id="rId7"/>
              </a:rPr>
              <a:t>www.globalissues.org/article/558/obesity#NumberofPeopleOverweightorWithObesityRivalsWorldsHungry</a:t>
            </a:r>
            <a:endParaRPr lang="en-GB" sz="1000" b="1" dirty="0" smtClean="0">
              <a:solidFill>
                <a:srgbClr val="FF0000"/>
              </a:solidFill>
              <a:latin typeface="Miller text roman"/>
            </a:endParaRPr>
          </a:p>
          <a:p>
            <a:pPr indent="180975">
              <a:buFont typeface="Arial" pitchFamily="34" charset="0"/>
              <a:buChar char="•"/>
            </a:pPr>
            <a:r>
              <a:rPr lang="en-GB" sz="1000" b="1" dirty="0" smtClean="0">
                <a:latin typeface="Miller text roman"/>
                <a:hlinkClick r:id="rId8"/>
              </a:rPr>
              <a:t>http://www.oprah.com/oprahshow/Michael-Pollan-on-Eating-Meat-Video</a:t>
            </a:r>
            <a:endParaRPr lang="en-GB" sz="1000" b="1" dirty="0" smtClean="0">
              <a:latin typeface="Miller text roman"/>
            </a:endParaRPr>
          </a:p>
          <a:p>
            <a:pPr indent="180975">
              <a:buFont typeface="Arial" pitchFamily="34" charset="0"/>
              <a:buChar char="•"/>
            </a:pPr>
            <a:endParaRPr lang="en-GB" sz="1000" b="1" dirty="0">
              <a:latin typeface="Miller text roman"/>
            </a:endParaRPr>
          </a:p>
          <a:p>
            <a:endParaRPr lang="en-GB" dirty="0">
              <a:latin typeface="Miller"/>
            </a:endParaRPr>
          </a:p>
        </p:txBody>
      </p:sp>
      <p:pic>
        <p:nvPicPr>
          <p:cNvPr id="406530" name="Picture 2" descr="http://cdn.static-economist.com/sites/default/files/imagecache/full-width/images/print-edition/20121215_SRC487.png"/>
          <p:cNvPicPr>
            <a:picLocks noChangeAspect="1" noChangeArrowheads="1"/>
          </p:cNvPicPr>
          <p:nvPr/>
        </p:nvPicPr>
        <p:blipFill>
          <a:blip r:embed="rId9" cstate="print"/>
          <a:srcRect l="-2229" t="-4348" r="-292"/>
          <a:stretch>
            <a:fillRect/>
          </a:stretch>
        </p:blipFill>
        <p:spPr bwMode="auto">
          <a:xfrm>
            <a:off x="4788024" y="3573016"/>
            <a:ext cx="4140460" cy="2160240"/>
          </a:xfrm>
          <a:prstGeom prst="rect">
            <a:avLst/>
          </a:prstGeo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sz="3600" dirty="0" smtClean="0"/>
              <a:t>Consumption culture</a:t>
            </a:r>
            <a:endParaRPr lang="en-GB" sz="3600" dirty="0"/>
          </a:p>
        </p:txBody>
      </p:sp>
      <p:sp>
        <p:nvSpPr>
          <p:cNvPr id="8" name="Rectangle 7"/>
          <p:cNvSpPr/>
          <p:nvPr/>
        </p:nvSpPr>
        <p:spPr>
          <a:xfrm>
            <a:off x="2267744" y="3501008"/>
            <a:ext cx="6624736" cy="3262432"/>
          </a:xfrm>
          <a:prstGeom prst="rect">
            <a:avLst/>
          </a:prstGeom>
        </p:spPr>
        <p:txBody>
          <a:bodyPr wrap="square">
            <a:spAutoFit/>
          </a:bodyPr>
          <a:lstStyle/>
          <a:p>
            <a:r>
              <a:rPr lang="en-GB" sz="1700" dirty="0" smtClean="0">
                <a:latin typeface="Miller"/>
              </a:rPr>
              <a:t>Many consider obesity  a personal decision or weakness, but actually a </a:t>
            </a:r>
            <a:r>
              <a:rPr lang="en-GB" sz="1700" b="1" dirty="0" smtClean="0">
                <a:latin typeface="Miller"/>
              </a:rPr>
              <a:t>culture of consumption </a:t>
            </a:r>
            <a:r>
              <a:rPr lang="en-GB" sz="1700" dirty="0" smtClean="0">
                <a:latin typeface="Miller"/>
              </a:rPr>
              <a:t>with much </a:t>
            </a:r>
            <a:r>
              <a:rPr lang="en-GB" sz="1700" b="1" dirty="0" smtClean="0">
                <a:latin typeface="Miller"/>
              </a:rPr>
              <a:t>broader forces </a:t>
            </a:r>
            <a:r>
              <a:rPr lang="en-GB" sz="1700" dirty="0" smtClean="0">
                <a:latin typeface="Miller"/>
              </a:rPr>
              <a:t>must be at work given the growing  scale of the problem around the world.</a:t>
            </a:r>
          </a:p>
          <a:p>
            <a:endParaRPr lang="en-GB" sz="1700" dirty="0" smtClean="0">
              <a:latin typeface="Miller"/>
            </a:endParaRPr>
          </a:p>
          <a:p>
            <a:r>
              <a:rPr lang="en-GB" sz="1700" dirty="0" smtClean="0">
                <a:latin typeface="Miller"/>
              </a:rPr>
              <a:t>Many answers to deal with obesity have to do with culture and the food system and are not medical or personal, but the chronic health problems created in part by the food system tend to be </a:t>
            </a:r>
            <a:r>
              <a:rPr lang="en-GB" sz="1700" dirty="0" err="1" smtClean="0">
                <a:latin typeface="Miller"/>
              </a:rPr>
              <a:t>medicalised</a:t>
            </a:r>
            <a:r>
              <a:rPr lang="en-GB" sz="1700" dirty="0" smtClean="0">
                <a:latin typeface="Miller"/>
              </a:rPr>
              <a:t> by healthcare systems (hooking us up to machines and onto medicines).</a:t>
            </a:r>
          </a:p>
          <a:p>
            <a:endParaRPr lang="en-GB" dirty="0" smtClean="0">
              <a:latin typeface="Miller"/>
            </a:endParaRPr>
          </a:p>
          <a:p>
            <a:endParaRPr lang="en-GB" dirty="0" smtClean="0">
              <a:latin typeface="Miller"/>
            </a:endParaRPr>
          </a:p>
        </p:txBody>
      </p:sp>
      <p:pic>
        <p:nvPicPr>
          <p:cNvPr id="1028" name="Picture 4" descr="http://artobserved.com/artimages/2009/01/andy-warhol-hamburger-1985-61.jpg">
            <a:hlinkClick r:id="rId3"/>
          </p:cNvPr>
          <p:cNvPicPr>
            <a:picLocks noChangeAspect="1" noChangeArrowheads="1"/>
          </p:cNvPicPr>
          <p:nvPr/>
        </p:nvPicPr>
        <p:blipFill>
          <a:blip r:embed="rId4" cstate="print"/>
          <a:srcRect/>
          <a:stretch>
            <a:fillRect/>
          </a:stretch>
        </p:blipFill>
        <p:spPr bwMode="auto">
          <a:xfrm>
            <a:off x="539552" y="1340768"/>
            <a:ext cx="1728192" cy="1561204"/>
          </a:xfrm>
          <a:prstGeom prst="rect">
            <a:avLst/>
          </a:prstGeom>
          <a:noFill/>
        </p:spPr>
      </p:pic>
      <p:sp>
        <p:nvSpPr>
          <p:cNvPr id="12" name="Rectangle 11"/>
          <p:cNvSpPr/>
          <p:nvPr/>
        </p:nvSpPr>
        <p:spPr>
          <a:xfrm>
            <a:off x="467544" y="6165304"/>
            <a:ext cx="8280920" cy="400110"/>
          </a:xfrm>
          <a:prstGeom prst="rect">
            <a:avLst/>
          </a:prstGeom>
        </p:spPr>
        <p:txBody>
          <a:bodyPr wrap="square">
            <a:spAutoFit/>
          </a:bodyPr>
          <a:lstStyle/>
          <a:p>
            <a:r>
              <a:rPr lang="en-GB" sz="1000" dirty="0" smtClean="0">
                <a:latin typeface="Miller"/>
              </a:rPr>
              <a:t>Source: </a:t>
            </a:r>
            <a:r>
              <a:rPr lang="en-GB" sz="1000" dirty="0" smtClean="0">
                <a:latin typeface="Miller"/>
                <a:hlinkClick r:id="rId5"/>
              </a:rPr>
              <a:t>http://artobserved.com/artimages/2009/01/andy-warhol-hamburger-1985-61.jpg</a:t>
            </a:r>
            <a:r>
              <a:rPr lang="en-GB" sz="1000" dirty="0" smtClean="0">
                <a:latin typeface="Miller"/>
              </a:rPr>
              <a:t>; </a:t>
            </a:r>
            <a:r>
              <a:rPr lang="en-GB" sz="1000" dirty="0" smtClean="0">
                <a:latin typeface="Miller"/>
                <a:hlinkClick r:id="rId6"/>
              </a:rPr>
              <a:t>http://teoteodora.files.wordpress.com/2013/04/andy-warhol-three-coke-bottles.jpg</a:t>
            </a:r>
            <a:r>
              <a:rPr lang="en-GB" sz="1000" dirty="0" smtClean="0">
                <a:latin typeface="Miller"/>
              </a:rPr>
              <a:t>; http://mitusa.files.wordpress.com/2009/12/consumption.jpg</a:t>
            </a:r>
            <a:endParaRPr lang="en-GB" sz="1000" dirty="0">
              <a:latin typeface="Miller"/>
            </a:endParaRPr>
          </a:p>
        </p:txBody>
      </p:sp>
      <p:pic>
        <p:nvPicPr>
          <p:cNvPr id="1030" name="Picture 6" descr="http://teoteodora.files.wordpress.com/2013/04/andy-warhol-three-coke-bottles.jpg"/>
          <p:cNvPicPr>
            <a:picLocks noChangeAspect="1" noChangeArrowheads="1"/>
          </p:cNvPicPr>
          <p:nvPr/>
        </p:nvPicPr>
        <p:blipFill>
          <a:blip r:embed="rId7" cstate="print"/>
          <a:srcRect t="7500" b="6250"/>
          <a:stretch>
            <a:fillRect/>
          </a:stretch>
        </p:blipFill>
        <p:spPr bwMode="auto">
          <a:xfrm>
            <a:off x="467544" y="3068960"/>
            <a:ext cx="1440160" cy="1656184"/>
          </a:xfrm>
          <a:prstGeom prst="rect">
            <a:avLst/>
          </a:prstGeom>
          <a:noFill/>
        </p:spPr>
      </p:pic>
      <p:pic>
        <p:nvPicPr>
          <p:cNvPr id="1034" name="Picture 10" descr="http://mitusa.files.wordpress.com/2009/12/consumption.jpg"/>
          <p:cNvPicPr>
            <a:picLocks noChangeAspect="1" noChangeArrowheads="1"/>
          </p:cNvPicPr>
          <p:nvPr/>
        </p:nvPicPr>
        <p:blipFill>
          <a:blip r:embed="rId8" cstate="print"/>
          <a:srcRect/>
          <a:stretch>
            <a:fillRect/>
          </a:stretch>
        </p:blipFill>
        <p:spPr bwMode="auto">
          <a:xfrm>
            <a:off x="2411760" y="1340768"/>
            <a:ext cx="5412210" cy="1950298"/>
          </a:xfrm>
          <a:prstGeom prst="rect">
            <a:avLst/>
          </a:prstGeom>
          <a:noFill/>
        </p:spPr>
      </p:pic>
      <p:pic>
        <p:nvPicPr>
          <p:cNvPr id="10" name="Picture 2" descr="http://upload.wikimedia.org/wikipedia/commons/thumb/2/2f/Mac_Japan.jpg/220px-Mac_Japan.jpg"/>
          <p:cNvPicPr>
            <a:picLocks noChangeAspect="1" noChangeArrowheads="1"/>
          </p:cNvPicPr>
          <p:nvPr/>
        </p:nvPicPr>
        <p:blipFill>
          <a:blip r:embed="rId9" cstate="print"/>
          <a:srcRect/>
          <a:stretch>
            <a:fillRect/>
          </a:stretch>
        </p:blipFill>
        <p:spPr bwMode="auto">
          <a:xfrm>
            <a:off x="467544" y="4797152"/>
            <a:ext cx="1691058" cy="1268760"/>
          </a:xfrm>
          <a:prstGeom prst="rect">
            <a:avLst/>
          </a:prstGeom>
          <a:noFill/>
          <a:ln w="9525">
            <a:noFill/>
            <a:miter lim="800000"/>
            <a:headEnd/>
            <a:tailEnd/>
          </a:ln>
        </p:spPr>
      </p:pic>
      <p:pic>
        <p:nvPicPr>
          <p:cNvPr id="11" name="Picture 4" descr="http://school.discoveryeducation.com/clipart/images/teacher2.gif"/>
          <p:cNvPicPr>
            <a:picLocks noChangeAspect="1" noChangeArrowheads="1"/>
          </p:cNvPicPr>
          <p:nvPr/>
        </p:nvPicPr>
        <p:blipFill>
          <a:blip r:embed="rId10" cstate="print">
            <a:duotone>
              <a:prstClr val="black"/>
              <a:schemeClr val="bg1">
                <a:lumMod val="75000"/>
                <a:tint val="45000"/>
                <a:satMod val="400000"/>
              </a:schemeClr>
            </a:duotone>
          </a:blip>
          <a:srcRect/>
          <a:stretch>
            <a:fillRect/>
          </a:stretch>
        </p:blipFill>
        <p:spPr bwMode="auto">
          <a:xfrm>
            <a:off x="8279904" y="0"/>
            <a:ext cx="864096" cy="870381"/>
          </a:xfrm>
          <a:prstGeom prst="rect">
            <a:avLst/>
          </a:prstGeom>
          <a:noFill/>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Double pyramid</a:t>
            </a:r>
            <a:br>
              <a:rPr lang="en-GB" sz="3200" dirty="0" smtClean="0"/>
            </a:br>
            <a:r>
              <a:rPr lang="en-GB" sz="3200" dirty="0" smtClean="0"/>
              <a:t>Environmental impact of food choices </a:t>
            </a:r>
            <a:endParaRPr lang="en-GB" sz="3200" dirty="0"/>
          </a:p>
        </p:txBody>
      </p:sp>
      <p:pic>
        <p:nvPicPr>
          <p:cNvPr id="694274" name="Picture 2" descr="http://www.thefoodsection.com/.a/6a00d8341c4ec753ef0133f5df7c82970b-800wi"/>
          <p:cNvPicPr>
            <a:picLocks noChangeAspect="1" noChangeArrowheads="1"/>
          </p:cNvPicPr>
          <p:nvPr/>
        </p:nvPicPr>
        <p:blipFill>
          <a:blip r:embed="rId2" cstate="print"/>
          <a:srcRect/>
          <a:stretch>
            <a:fillRect/>
          </a:stretch>
        </p:blipFill>
        <p:spPr bwMode="auto">
          <a:xfrm>
            <a:off x="755576" y="1628800"/>
            <a:ext cx="7764821" cy="4355579"/>
          </a:xfrm>
          <a:prstGeom prst="rect">
            <a:avLst/>
          </a:prstGeom>
          <a:noFill/>
        </p:spPr>
      </p:pic>
      <p:sp>
        <p:nvSpPr>
          <p:cNvPr id="7" name="Rectangle 6"/>
          <p:cNvSpPr/>
          <p:nvPr/>
        </p:nvSpPr>
        <p:spPr>
          <a:xfrm>
            <a:off x="467544" y="5934670"/>
            <a:ext cx="7344816" cy="400110"/>
          </a:xfrm>
          <a:prstGeom prst="rect">
            <a:avLst/>
          </a:prstGeom>
        </p:spPr>
        <p:txBody>
          <a:bodyPr wrap="square">
            <a:spAutoFit/>
          </a:bodyPr>
          <a:lstStyle/>
          <a:p>
            <a:r>
              <a:rPr lang="en-GB" sz="1000" dirty="0" smtClean="0">
                <a:latin typeface="Miller"/>
              </a:rPr>
              <a:t>Image: http://www.thefoodsection.com/foodsection/2010/11/double-pyramid-recommends-foods-for-health-and-environmental-protection.html</a:t>
            </a:r>
            <a:endParaRPr lang="en-GB" sz="1000" dirty="0">
              <a:latin typeface="Miller"/>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rtlCol="0">
            <a:normAutofit fontScale="90000"/>
          </a:bodyPr>
          <a:lstStyle/>
          <a:p>
            <a:pPr eaLnBrk="1" fontAlgn="auto" hangingPunct="1">
              <a:spcAft>
                <a:spcPts val="0"/>
              </a:spcAft>
              <a:defRPr/>
            </a:pPr>
            <a:r>
              <a:rPr lang="en-GB" dirty="0" smtClean="0">
                <a:ea typeface="+mj-ea"/>
              </a:rPr>
              <a:t>Transition Paradox</a:t>
            </a:r>
            <a:br>
              <a:rPr lang="en-GB" dirty="0" smtClean="0">
                <a:ea typeface="+mj-ea"/>
              </a:rPr>
            </a:br>
            <a:r>
              <a:rPr lang="en-GB" dirty="0" smtClean="0">
                <a:ea typeface="+mj-ea"/>
              </a:rPr>
              <a:t>and globesity (1)</a:t>
            </a:r>
            <a:endParaRPr lang="en-GB" dirty="0">
              <a:ea typeface="+mj-ea"/>
            </a:endParaRPr>
          </a:p>
        </p:txBody>
      </p:sp>
      <p:sp>
        <p:nvSpPr>
          <p:cNvPr id="113669" name="Rectangle 5"/>
          <p:cNvSpPr>
            <a:spLocks noChangeArrowheads="1"/>
          </p:cNvSpPr>
          <p:nvPr/>
        </p:nvSpPr>
        <p:spPr bwMode="auto">
          <a:xfrm>
            <a:off x="395536" y="1628800"/>
            <a:ext cx="8280400" cy="4308872"/>
          </a:xfrm>
          <a:prstGeom prst="rect">
            <a:avLst/>
          </a:prstGeom>
          <a:noFill/>
          <a:ln w="9525">
            <a:noFill/>
            <a:miter lim="800000"/>
            <a:headEnd/>
            <a:tailEnd/>
          </a:ln>
        </p:spPr>
        <p:txBody>
          <a:bodyPr wrap="square">
            <a:spAutoFit/>
          </a:bodyPr>
          <a:lstStyle/>
          <a:p>
            <a:pPr marL="342900" indent="-342900"/>
            <a:r>
              <a:rPr lang="en-GB" sz="2200" b="1" i="1" dirty="0">
                <a:solidFill>
                  <a:srgbClr val="0070C0"/>
                </a:solidFill>
                <a:latin typeface="Miller"/>
              </a:rPr>
              <a:t>Action for students</a:t>
            </a:r>
            <a:r>
              <a:rPr lang="en-GB" sz="2200" b="1" dirty="0">
                <a:solidFill>
                  <a:srgbClr val="0070C0"/>
                </a:solidFill>
                <a:latin typeface="Miller"/>
              </a:rPr>
              <a:t>: </a:t>
            </a:r>
            <a:endParaRPr lang="en-GB" sz="2200" b="1" dirty="0" smtClean="0">
              <a:solidFill>
                <a:srgbClr val="0070C0"/>
              </a:solidFill>
              <a:latin typeface="Miller"/>
            </a:endParaRPr>
          </a:p>
          <a:p>
            <a:pPr marL="342900" indent="-342900"/>
            <a:endParaRPr lang="en-GB" sz="2000" b="1" dirty="0">
              <a:solidFill>
                <a:srgbClr val="0070C0"/>
              </a:solidFill>
              <a:latin typeface="Miller"/>
            </a:endParaRPr>
          </a:p>
          <a:p>
            <a:pPr marL="342900" indent="-342900">
              <a:buFont typeface="Calibri" pitchFamily="34" charset="0"/>
              <a:buAutoNum type="arabicPeriod"/>
            </a:pPr>
            <a:r>
              <a:rPr lang="en-GB" sz="2000" dirty="0">
                <a:latin typeface="Miller"/>
              </a:rPr>
              <a:t>Looking at </a:t>
            </a:r>
            <a:r>
              <a:rPr lang="en-GB" sz="2000" dirty="0" smtClean="0">
                <a:latin typeface="Miller"/>
              </a:rPr>
              <a:t>the </a:t>
            </a:r>
            <a:r>
              <a:rPr lang="en-GB" sz="2000" dirty="0">
                <a:latin typeface="Miller"/>
              </a:rPr>
              <a:t>PowerPoint </a:t>
            </a:r>
            <a:r>
              <a:rPr lang="en-GB" altLang="en-US" sz="2000" dirty="0">
                <a:latin typeface="Miller"/>
              </a:rPr>
              <a:t>“</a:t>
            </a:r>
            <a:r>
              <a:rPr lang="en-GB" sz="2000" dirty="0">
                <a:latin typeface="Miller"/>
              </a:rPr>
              <a:t>World Is Fat: New Dynamics Shifts in Patterns of </a:t>
            </a:r>
            <a:r>
              <a:rPr lang="en-GB" sz="2000" b="1" dirty="0">
                <a:latin typeface="Miller"/>
              </a:rPr>
              <a:t>The Nutrition Transition</a:t>
            </a:r>
            <a:r>
              <a:rPr lang="en-GB" altLang="en-US" sz="2000" b="1" dirty="0">
                <a:latin typeface="Miller"/>
              </a:rPr>
              <a:t>”</a:t>
            </a:r>
            <a:r>
              <a:rPr lang="en-GB" altLang="ja-JP" sz="2000" dirty="0">
                <a:latin typeface="Miller"/>
              </a:rPr>
              <a:t> </a:t>
            </a:r>
            <a:r>
              <a:rPr lang="en-GB" altLang="ja-JP" sz="2000" dirty="0">
                <a:latin typeface="Miller"/>
                <a:hlinkClick r:id="rId3"/>
              </a:rPr>
              <a:t>http://www.cpc.unc.edu/projects/nutrans/presentations/worldisfat.ppt/view</a:t>
            </a:r>
            <a:r>
              <a:rPr lang="en-GB" altLang="ja-JP" sz="2000" dirty="0">
                <a:latin typeface="Miller"/>
              </a:rPr>
              <a:t> note in your folder what is meant by transition paradox</a:t>
            </a:r>
            <a:r>
              <a:rPr lang="en-GB" altLang="ja-JP" sz="2000" dirty="0" smtClean="0">
                <a:latin typeface="Miller"/>
              </a:rPr>
              <a:t>.</a:t>
            </a:r>
          </a:p>
          <a:p>
            <a:pPr marL="342900" indent="-342900"/>
            <a:endParaRPr lang="en-GB" sz="2000" dirty="0">
              <a:latin typeface="Miller"/>
            </a:endParaRPr>
          </a:p>
          <a:p>
            <a:pPr marL="342900" indent="-342900"/>
            <a:r>
              <a:rPr lang="en-GB" sz="2000" dirty="0" smtClean="0">
                <a:latin typeface="Miller"/>
              </a:rPr>
              <a:t>2.	Using </a:t>
            </a:r>
            <a:r>
              <a:rPr lang="en-GB" sz="2000" dirty="0">
                <a:latin typeface="Miller"/>
              </a:rPr>
              <a:t>the information in the slides in this section write a report </a:t>
            </a:r>
            <a:r>
              <a:rPr lang="en-GB" sz="2000" dirty="0" smtClean="0">
                <a:latin typeface="Miller"/>
              </a:rPr>
              <a:t>explaining </a:t>
            </a:r>
            <a:r>
              <a:rPr lang="en-GB" sz="2000" dirty="0">
                <a:latin typeface="Miller"/>
              </a:rPr>
              <a:t>the Nutrition transition  and the consequences it may have for food supply, agriculture and health in non-western countries and regions. OR Write a plan, an introductory paragraph and methodology for a report: The nutrition transition is at the root of the growing  global obesity (globesity).</a:t>
            </a:r>
          </a:p>
          <a:p>
            <a:pPr marL="342900" indent="-342900"/>
            <a:endParaRPr lang="en-GB" sz="1400" b="1" dirty="0">
              <a:latin typeface="Miller"/>
            </a:endParaRP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Transition Paradox</a:t>
            </a:r>
            <a:br>
              <a:rPr lang="en-GB" dirty="0" smtClean="0"/>
            </a:br>
            <a:r>
              <a:rPr lang="en-GB" dirty="0" smtClean="0"/>
              <a:t>and globesity (2)</a:t>
            </a:r>
            <a:endParaRPr lang="en-GB" dirty="0"/>
          </a:p>
        </p:txBody>
      </p:sp>
      <p:sp>
        <p:nvSpPr>
          <p:cNvPr id="4" name="Slide Number Placeholder 3"/>
          <p:cNvSpPr>
            <a:spLocks noGrp="1"/>
          </p:cNvSpPr>
          <p:nvPr>
            <p:ph type="sldNum" sz="quarter" idx="10"/>
          </p:nvPr>
        </p:nvSpPr>
        <p:spPr/>
        <p:txBody>
          <a:bodyPr/>
          <a:lstStyle/>
          <a:p>
            <a:pPr>
              <a:defRPr/>
            </a:pPr>
            <a:r>
              <a:rPr lang="en-GB" smtClean="0"/>
              <a:t>contents</a:t>
            </a:r>
            <a:endParaRPr lang="en-GB"/>
          </a:p>
        </p:txBody>
      </p:sp>
      <p:pic>
        <p:nvPicPr>
          <p:cNvPr id="5" name="Picture 2"/>
          <p:cNvPicPr>
            <a:picLocks noGrp="1" noChangeAspect="1" noChangeArrowheads="1"/>
          </p:cNvPicPr>
          <p:nvPr>
            <p:ph idx="1"/>
          </p:nvPr>
        </p:nvPicPr>
        <p:blipFill>
          <a:blip r:embed="rId2" cstate="print"/>
          <a:srcRect t="8611"/>
          <a:stretch>
            <a:fillRect/>
          </a:stretch>
        </p:blipFill>
        <p:spPr bwMode="auto">
          <a:xfrm>
            <a:off x="1257218" y="1600200"/>
            <a:ext cx="6629564" cy="4525963"/>
          </a:xfrm>
          <a:prstGeom prst="rect">
            <a:avLst/>
          </a:prstGeom>
          <a:noFill/>
          <a:ln w="9525">
            <a:noFill/>
            <a:miter lim="800000"/>
            <a:headEnd/>
            <a:tailEnd/>
          </a:ln>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eaLnBrk="1" hangingPunct="1">
              <a:defRPr/>
            </a:pPr>
            <a:r>
              <a:rPr lang="en-GB" sz="3200" dirty="0" smtClean="0">
                <a:solidFill>
                  <a:srgbClr val="FF0000"/>
                </a:solidFill>
              </a:rPr>
              <a:t>Teacher resources</a:t>
            </a:r>
            <a:br>
              <a:rPr lang="en-GB" sz="3200" dirty="0" smtClean="0">
                <a:solidFill>
                  <a:srgbClr val="FF0000"/>
                </a:solidFill>
              </a:rPr>
            </a:br>
            <a:r>
              <a:rPr lang="en-GB" sz="3200" dirty="0" smtClean="0">
                <a:solidFill>
                  <a:srgbClr val="FF0000"/>
                </a:solidFill>
              </a:rPr>
              <a:t>Slides</a:t>
            </a:r>
            <a:endParaRPr lang="en-GB" sz="3200" dirty="0">
              <a:solidFill>
                <a:srgbClr val="FF0000"/>
              </a:solidFill>
            </a:endParaRP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p:cNvPicPr>
            <a:picLocks noChangeAspect="1" noChangeArrowheads="1"/>
          </p:cNvPicPr>
          <p:nvPr/>
        </p:nvPicPr>
        <p:blipFill>
          <a:blip r:embed="rId3" cstate="print"/>
          <a:srcRect l="9451" t="22148" r="31488" b="40324"/>
          <a:stretch>
            <a:fillRect/>
          </a:stretch>
        </p:blipFill>
        <p:spPr bwMode="auto">
          <a:xfrm>
            <a:off x="900113" y="2636838"/>
            <a:ext cx="7200900" cy="3660775"/>
          </a:xfrm>
          <a:prstGeom prst="rect">
            <a:avLst/>
          </a:prstGeom>
          <a:noFill/>
          <a:ln w="9525">
            <a:solidFill>
              <a:schemeClr val="bg1"/>
            </a:solidFill>
            <a:miter lim="800000"/>
            <a:headEnd/>
            <a:tailEnd/>
          </a:ln>
        </p:spPr>
      </p:pic>
      <p:sp>
        <p:nvSpPr>
          <p:cNvPr id="5" name="Title 4"/>
          <p:cNvSpPr>
            <a:spLocks noGrp="1"/>
          </p:cNvSpPr>
          <p:nvPr>
            <p:ph type="title"/>
          </p:nvPr>
        </p:nvSpPr>
        <p:spPr/>
        <p:txBody>
          <a:bodyPr rtlCol="0">
            <a:normAutofit fontScale="90000"/>
          </a:bodyPr>
          <a:lstStyle/>
          <a:p>
            <a:pPr eaLnBrk="1" fontAlgn="auto" hangingPunct="1">
              <a:spcAft>
                <a:spcPts val="0"/>
              </a:spcAft>
              <a:defRPr/>
            </a:pPr>
            <a:r>
              <a:rPr lang="en-GB" sz="3600" dirty="0" smtClean="0">
                <a:ea typeface="+mj-ea"/>
              </a:rPr>
              <a:t>Cartogram: proportion of </a:t>
            </a:r>
            <a:br>
              <a:rPr lang="en-GB" sz="3600" dirty="0" smtClean="0">
                <a:ea typeface="+mj-ea"/>
              </a:rPr>
            </a:br>
            <a:r>
              <a:rPr lang="en-GB" sz="3600" dirty="0" smtClean="0">
                <a:ea typeface="+mj-ea"/>
              </a:rPr>
              <a:t>underweight children by country</a:t>
            </a:r>
            <a:endParaRPr lang="en-GB" sz="3600" dirty="0">
              <a:ea typeface="+mj-ea"/>
            </a:endParaRPr>
          </a:p>
        </p:txBody>
      </p:sp>
      <p:sp>
        <p:nvSpPr>
          <p:cNvPr id="82948" name="Content Placeholder 6"/>
          <p:cNvSpPr>
            <a:spLocks noGrp="1"/>
          </p:cNvSpPr>
          <p:nvPr>
            <p:ph idx="1"/>
          </p:nvPr>
        </p:nvSpPr>
        <p:spPr>
          <a:xfrm>
            <a:off x="457200" y="1341438"/>
            <a:ext cx="8507413" cy="4784725"/>
          </a:xfrm>
        </p:spPr>
        <p:txBody>
          <a:bodyPr/>
          <a:lstStyle/>
          <a:p>
            <a:pPr eaLnBrk="1" hangingPunct="1">
              <a:buFont typeface="Arial" pitchFamily="34" charset="0"/>
              <a:buNone/>
            </a:pPr>
            <a:r>
              <a:rPr lang="en-GB" sz="1600" b="1" i="1" dirty="0" smtClean="0">
                <a:solidFill>
                  <a:srgbClr val="0070C0"/>
                </a:solidFill>
              </a:rPr>
              <a:t>Action for students: </a:t>
            </a:r>
          </a:p>
          <a:p>
            <a:pPr eaLnBrk="1" hangingPunct="1">
              <a:buFont typeface="Calibri" pitchFamily="34" charset="0"/>
              <a:buAutoNum type="arabicPeriod"/>
            </a:pPr>
            <a:r>
              <a:rPr lang="en-GB" sz="1400" dirty="0" smtClean="0"/>
              <a:t>Label the countries with the biggest burden such as India, Pakistan, Nigeria, Bangladesh and the Philippines.  </a:t>
            </a:r>
          </a:p>
          <a:p>
            <a:pPr eaLnBrk="1" hangingPunct="1">
              <a:buFont typeface="Arial" pitchFamily="34" charset="0"/>
              <a:buNone/>
            </a:pPr>
            <a:r>
              <a:rPr lang="en-GB" sz="1400" dirty="0" smtClean="0"/>
              <a:t>2.	Relate this </a:t>
            </a:r>
            <a:r>
              <a:rPr lang="en-GB" sz="1400" b="1" dirty="0" err="1" smtClean="0"/>
              <a:t>worldmapper</a:t>
            </a:r>
            <a:r>
              <a:rPr lang="en-GB" sz="1400" b="1" dirty="0" smtClean="0"/>
              <a:t> </a:t>
            </a:r>
            <a:r>
              <a:rPr lang="en-GB" sz="1400" dirty="0" smtClean="0"/>
              <a:t>cartogram</a:t>
            </a:r>
            <a:r>
              <a:rPr lang="en-GB" sz="1400" b="1" dirty="0" smtClean="0"/>
              <a:t> </a:t>
            </a:r>
            <a:r>
              <a:rPr lang="en-GB" sz="1400" dirty="0" smtClean="0"/>
              <a:t>to earlier one on human development – is the proportion of underweight children related to development?</a:t>
            </a:r>
          </a:p>
        </p:txBody>
      </p:sp>
      <p:sp>
        <p:nvSpPr>
          <p:cNvPr id="82949" name="TextBox 5"/>
          <p:cNvSpPr txBox="1">
            <a:spLocks noChangeArrowheads="1"/>
          </p:cNvSpPr>
          <p:nvPr/>
        </p:nvSpPr>
        <p:spPr bwMode="auto">
          <a:xfrm>
            <a:off x="900113" y="6303963"/>
            <a:ext cx="7488237" cy="554037"/>
          </a:xfrm>
          <a:prstGeom prst="rect">
            <a:avLst/>
          </a:prstGeom>
          <a:noFill/>
          <a:ln w="9525">
            <a:noFill/>
            <a:miter lim="800000"/>
            <a:headEnd/>
            <a:tailEnd/>
          </a:ln>
        </p:spPr>
        <p:txBody>
          <a:bodyPr>
            <a:spAutoFit/>
          </a:bodyPr>
          <a:lstStyle/>
          <a:p>
            <a:r>
              <a:rPr lang="en-GB" sz="1200">
                <a:latin typeface="Miller"/>
              </a:rPr>
              <a:t>Source: http://sasi.group.shef.ac.uk/worldmapper/posters/worldmapper_map182_ver5.pdf</a:t>
            </a:r>
          </a:p>
          <a:p>
            <a:endParaRPr lang="en-GB"/>
          </a:p>
        </p:txBody>
      </p:sp>
      <p:pic>
        <p:nvPicPr>
          <p:cNvPr id="82951" name="Picture 2" descr="http://www.worldmapper.org/images/index/land_area_index.png"/>
          <p:cNvPicPr>
            <a:picLocks noChangeAspect="1" noChangeArrowheads="1"/>
          </p:cNvPicPr>
          <p:nvPr/>
        </p:nvPicPr>
        <p:blipFill>
          <a:blip r:embed="rId4" cstate="print"/>
          <a:srcRect t="8009"/>
          <a:stretch>
            <a:fillRect/>
          </a:stretch>
        </p:blipFill>
        <p:spPr bwMode="auto">
          <a:xfrm>
            <a:off x="0" y="3860800"/>
            <a:ext cx="2484438" cy="1339850"/>
          </a:xfrm>
          <a:prstGeom prst="rect">
            <a:avLst/>
          </a:prstGeom>
          <a:noFill/>
          <a:ln w="9525">
            <a:noFill/>
            <a:miter lim="800000"/>
            <a:headEnd/>
            <a:tailEnd/>
          </a:ln>
        </p:spPr>
      </p:pic>
      <p:sp>
        <p:nvSpPr>
          <p:cNvPr id="9" name="TextBox 8"/>
          <p:cNvSpPr txBox="1"/>
          <p:nvPr/>
        </p:nvSpPr>
        <p:spPr>
          <a:xfrm>
            <a:off x="0" y="3573463"/>
            <a:ext cx="2484438" cy="307975"/>
          </a:xfrm>
          <a:prstGeom prst="rect">
            <a:avLst/>
          </a:prstGeom>
          <a:solidFill>
            <a:srgbClr val="FFFFCC"/>
          </a:solidFill>
          <a:ln>
            <a:solidFill>
              <a:schemeClr val="accent1">
                <a:lumMod val="75000"/>
              </a:schemeClr>
            </a:solidFill>
          </a:ln>
        </p:spPr>
        <p:txBody>
          <a:bodyPr>
            <a:spAutoFit/>
          </a:bodyPr>
          <a:lstStyle/>
          <a:p>
            <a:pPr algn="ctr" fontAlgn="auto">
              <a:spcBef>
                <a:spcPts val="0"/>
              </a:spcBef>
              <a:spcAft>
                <a:spcPts val="0"/>
              </a:spcAft>
              <a:defRPr/>
            </a:pPr>
            <a:r>
              <a:rPr lang="en-GB" sz="1400" b="1" dirty="0">
                <a:latin typeface="Miller"/>
                <a:ea typeface="+mn-ea"/>
              </a:rPr>
              <a:t>Equal area cartogram*</a:t>
            </a: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Title 6"/>
          <p:cNvSpPr>
            <a:spLocks noGrp="1"/>
          </p:cNvSpPr>
          <p:nvPr>
            <p:ph type="title"/>
          </p:nvPr>
        </p:nvSpPr>
        <p:spPr/>
        <p:txBody>
          <a:bodyPr/>
          <a:lstStyle/>
          <a:p>
            <a:pPr eaLnBrk="1" hangingPunct="1"/>
            <a:r>
              <a:rPr lang="en-GB" sz="3200" smtClean="0"/>
              <a:t>     Food availability and access </a:t>
            </a:r>
            <a:br>
              <a:rPr lang="en-GB" sz="3200" smtClean="0"/>
            </a:br>
            <a:r>
              <a:rPr lang="en-GB" sz="3200" smtClean="0"/>
              <a:t>    do not always mean a good diet</a:t>
            </a:r>
          </a:p>
        </p:txBody>
      </p:sp>
      <p:sp>
        <p:nvSpPr>
          <p:cNvPr id="101379" name="Content Placeholder 7"/>
          <p:cNvSpPr>
            <a:spLocks noGrp="1"/>
          </p:cNvSpPr>
          <p:nvPr>
            <p:ph idx="1"/>
          </p:nvPr>
        </p:nvSpPr>
        <p:spPr>
          <a:xfrm>
            <a:off x="323850" y="1557338"/>
            <a:ext cx="4402138" cy="4679974"/>
          </a:xfrm>
          <a:ln>
            <a:solidFill>
              <a:srgbClr val="0070C0"/>
            </a:solidFill>
          </a:ln>
        </p:spPr>
        <p:txBody>
          <a:bodyPr/>
          <a:lstStyle/>
          <a:p>
            <a:pPr eaLnBrk="1" hangingPunct="1">
              <a:buFont typeface="Arial" pitchFamily="34" charset="0"/>
              <a:buNone/>
            </a:pPr>
            <a:r>
              <a:rPr lang="en-GB" sz="2000" dirty="0" smtClean="0"/>
              <a:t>Availability and access to good</a:t>
            </a:r>
          </a:p>
          <a:p>
            <a:pPr eaLnBrk="1" hangingPunct="1">
              <a:buFont typeface="Arial" pitchFamily="34" charset="0"/>
              <a:buNone/>
            </a:pPr>
            <a:r>
              <a:rPr lang="en-GB" sz="2000" dirty="0" smtClean="0"/>
              <a:t>food alone do not suffice for</a:t>
            </a:r>
          </a:p>
          <a:p>
            <a:pPr eaLnBrk="1" hangingPunct="1">
              <a:buFont typeface="Arial" pitchFamily="34" charset="0"/>
              <a:buNone/>
            </a:pPr>
            <a:r>
              <a:rPr lang="en-GB" sz="2000" dirty="0" smtClean="0"/>
              <a:t>balanced, good nutrition, which is</a:t>
            </a:r>
          </a:p>
          <a:p>
            <a:pPr eaLnBrk="1" hangingPunct="1">
              <a:buFont typeface="Arial" pitchFamily="34" charset="0"/>
              <a:buNone/>
            </a:pPr>
            <a:r>
              <a:rPr lang="en-GB" sz="2000" dirty="0" smtClean="0"/>
              <a:t>necessary for optimal growth and</a:t>
            </a:r>
          </a:p>
          <a:p>
            <a:pPr eaLnBrk="1" hangingPunct="1">
              <a:buFont typeface="Arial" pitchFamily="34" charset="0"/>
              <a:buNone/>
            </a:pPr>
            <a:r>
              <a:rPr lang="en-GB" sz="2000" dirty="0" smtClean="0"/>
              <a:t>mental development.</a:t>
            </a:r>
          </a:p>
          <a:p>
            <a:pPr eaLnBrk="1" hangingPunct="1">
              <a:buFont typeface="Arial" pitchFamily="34" charset="0"/>
              <a:buNone/>
            </a:pPr>
            <a:endParaRPr lang="en-GB" sz="2000" dirty="0" smtClean="0"/>
          </a:p>
          <a:p>
            <a:pPr eaLnBrk="1" hangingPunct="1">
              <a:buFont typeface="Arial" pitchFamily="34" charset="0"/>
              <a:buNone/>
            </a:pPr>
            <a:r>
              <a:rPr lang="en-GB" sz="2000" dirty="0" smtClean="0"/>
              <a:t>In Bangladesh (see Figure 3), </a:t>
            </a:r>
          </a:p>
          <a:p>
            <a:pPr eaLnBrk="1" hangingPunct="1">
              <a:buFont typeface="Arial" pitchFamily="34" charset="0"/>
              <a:buNone/>
            </a:pPr>
            <a:r>
              <a:rPr lang="en-GB" sz="2000" dirty="0" smtClean="0"/>
              <a:t>for example:</a:t>
            </a:r>
          </a:p>
          <a:p>
            <a:pPr eaLnBrk="1" hangingPunct="1"/>
            <a:r>
              <a:rPr lang="en-GB" sz="2000" dirty="0" smtClean="0"/>
              <a:t>65 % of women live in households with food security, but 1 in 5 food secure women are malnourished</a:t>
            </a:r>
          </a:p>
          <a:p>
            <a:pPr eaLnBrk="1" hangingPunct="1"/>
            <a:r>
              <a:rPr lang="en-GB" sz="2000" dirty="0" smtClean="0"/>
              <a:t>Still 26% of children in wealthiest households are stunted!</a:t>
            </a:r>
          </a:p>
          <a:p>
            <a:pPr eaLnBrk="1" hangingPunct="1"/>
            <a:endParaRPr lang="en-GB" dirty="0" smtClean="0"/>
          </a:p>
        </p:txBody>
      </p:sp>
      <p:pic>
        <p:nvPicPr>
          <p:cNvPr id="101381" name="Picture 2"/>
          <p:cNvPicPr>
            <a:picLocks noChangeAspect="1" noChangeArrowheads="1"/>
          </p:cNvPicPr>
          <p:nvPr/>
        </p:nvPicPr>
        <p:blipFill>
          <a:blip r:embed="rId3" cstate="print"/>
          <a:srcRect/>
          <a:stretch>
            <a:fillRect/>
          </a:stretch>
        </p:blipFill>
        <p:spPr bwMode="auto">
          <a:xfrm>
            <a:off x="4859338" y="1989138"/>
            <a:ext cx="4127500" cy="3186112"/>
          </a:xfrm>
          <a:prstGeom prst="rect">
            <a:avLst/>
          </a:prstGeom>
          <a:noFill/>
          <a:ln w="9525">
            <a:noFill/>
            <a:miter lim="800000"/>
            <a:headEnd/>
            <a:tailEnd/>
          </a:ln>
        </p:spPr>
      </p:pic>
      <p:sp>
        <p:nvSpPr>
          <p:cNvPr id="101382" name="Rectangle 9"/>
          <p:cNvSpPr>
            <a:spLocks noChangeArrowheads="1"/>
          </p:cNvSpPr>
          <p:nvPr/>
        </p:nvSpPr>
        <p:spPr bwMode="auto">
          <a:xfrm>
            <a:off x="4787900" y="5300663"/>
            <a:ext cx="4211638" cy="277812"/>
          </a:xfrm>
          <a:prstGeom prst="rect">
            <a:avLst/>
          </a:prstGeom>
          <a:noFill/>
          <a:ln w="9525">
            <a:noFill/>
            <a:miter lim="800000"/>
            <a:headEnd/>
            <a:tailEnd/>
          </a:ln>
        </p:spPr>
        <p:txBody>
          <a:bodyPr>
            <a:spAutoFit/>
          </a:bodyPr>
          <a:lstStyle/>
          <a:p>
            <a:r>
              <a:rPr lang="en-GB" sz="1200" dirty="0"/>
              <a:t>Source: http://www.measuredhs.com/pubs/pdf/PB6/PB6.pdf</a:t>
            </a:r>
          </a:p>
        </p:txBody>
      </p:sp>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sz="3600" dirty="0" smtClean="0"/>
              <a:t>Obesity prevalence </a:t>
            </a:r>
            <a:br>
              <a:rPr lang="en-GB" sz="3600" dirty="0" smtClean="0"/>
            </a:br>
            <a:r>
              <a:rPr lang="en-GB" sz="3600" dirty="0" smtClean="0"/>
              <a:t>over time</a:t>
            </a:r>
            <a:endParaRPr lang="en-GB" sz="3600" dirty="0"/>
          </a:p>
        </p:txBody>
      </p:sp>
      <p:pic>
        <p:nvPicPr>
          <p:cNvPr id="692226" name="Picture 2" descr="http://cdn.static-economist.com/sites/default/files/imagecache/full-width/images/2012/12/articles/body/20121215_srm002.png"/>
          <p:cNvPicPr>
            <a:picLocks noChangeAspect="1" noChangeArrowheads="1"/>
          </p:cNvPicPr>
          <p:nvPr/>
        </p:nvPicPr>
        <p:blipFill>
          <a:blip r:embed="rId2" cstate="print"/>
          <a:srcRect/>
          <a:stretch>
            <a:fillRect/>
          </a:stretch>
        </p:blipFill>
        <p:spPr bwMode="auto">
          <a:xfrm>
            <a:off x="827584" y="1700808"/>
            <a:ext cx="7510434" cy="4417902"/>
          </a:xfrm>
          <a:prstGeom prst="rect">
            <a:avLst/>
          </a:prstGeom>
          <a:noFill/>
        </p:spPr>
      </p:pic>
      <p:sp>
        <p:nvSpPr>
          <p:cNvPr id="8" name="Rectangle 7"/>
          <p:cNvSpPr/>
          <p:nvPr/>
        </p:nvSpPr>
        <p:spPr>
          <a:xfrm>
            <a:off x="611560" y="6237312"/>
            <a:ext cx="7344816" cy="400110"/>
          </a:xfrm>
          <a:prstGeom prst="rect">
            <a:avLst/>
          </a:prstGeom>
        </p:spPr>
        <p:txBody>
          <a:bodyPr wrap="square">
            <a:spAutoFit/>
          </a:bodyPr>
          <a:lstStyle/>
          <a:p>
            <a:r>
              <a:rPr lang="en-GB" sz="1000" dirty="0" smtClean="0">
                <a:latin typeface="Miller"/>
              </a:rPr>
              <a:t>Source: http://www.economist.com/news/special-report/21568065-world-getting-wider-says-charlotte-howard-what-can-be-done-about-it-big</a:t>
            </a:r>
            <a:endParaRPr lang="en-GB" sz="1000" dirty="0">
              <a:latin typeface="Miller"/>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 obesity</a:t>
            </a:r>
            <a:br>
              <a:rPr lang="en-GB" dirty="0" smtClean="0"/>
            </a:br>
            <a:r>
              <a:rPr lang="en-GB" dirty="0" smtClean="0"/>
              <a:t>on the rise</a:t>
            </a:r>
            <a:endParaRPr lang="en-GB"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555208" y="1600200"/>
            <a:ext cx="8033584" cy="4525963"/>
          </a:xfrm>
          <a:prstGeom prst="rect">
            <a:avLst/>
          </a:prstGeom>
          <a:noFill/>
          <a:ln w="9525">
            <a:noFill/>
            <a:miter lim="800000"/>
            <a:headEnd/>
            <a:tailEnd/>
          </a:ln>
        </p:spPr>
      </p:pic>
      <p:sp>
        <p:nvSpPr>
          <p:cNvPr id="6" name="Rectangle 5"/>
          <p:cNvSpPr/>
          <p:nvPr/>
        </p:nvSpPr>
        <p:spPr>
          <a:xfrm>
            <a:off x="539552" y="6211669"/>
            <a:ext cx="7488832" cy="246221"/>
          </a:xfrm>
          <a:prstGeom prst="rect">
            <a:avLst/>
          </a:prstGeom>
        </p:spPr>
        <p:txBody>
          <a:bodyPr wrap="square">
            <a:spAutoFit/>
          </a:bodyPr>
          <a:lstStyle/>
          <a:p>
            <a:r>
              <a:rPr lang="en-GB" sz="1000" dirty="0" smtClean="0">
                <a:latin typeface="Miller"/>
              </a:rPr>
              <a:t>Source: http://download.thelancet.com/flatcontentassets/pdfs/nutrition_2.pdf</a:t>
            </a:r>
            <a:endParaRPr lang="en-GB" sz="1000" dirty="0">
              <a:latin typeface="Miller"/>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3008313" cy="648072"/>
          </a:xfrm>
        </p:spPr>
        <p:txBody>
          <a:bodyPr/>
          <a:lstStyle/>
          <a:p>
            <a:r>
              <a:rPr lang="en-GB" sz="2400" dirty="0" smtClean="0"/>
              <a:t>Converging diets</a:t>
            </a:r>
            <a:endParaRPr lang="en-GB" sz="2400" dirty="0"/>
          </a:p>
        </p:txBody>
      </p:sp>
      <p:pic>
        <p:nvPicPr>
          <p:cNvPr id="512002" name="Picture 2"/>
          <p:cNvPicPr>
            <a:picLocks noGrp="1" noChangeAspect="1" noChangeArrowheads="1"/>
          </p:cNvPicPr>
          <p:nvPr>
            <p:ph idx="1"/>
          </p:nvPr>
        </p:nvPicPr>
        <p:blipFill>
          <a:blip r:embed="rId2" cstate="print"/>
          <a:stretch>
            <a:fillRect/>
          </a:stretch>
        </p:blipFill>
        <p:spPr bwMode="auto">
          <a:xfrm>
            <a:off x="4313876" y="3789040"/>
            <a:ext cx="4603462" cy="2924944"/>
          </a:xfrm>
          <a:prstGeom prst="rect">
            <a:avLst/>
          </a:prstGeom>
          <a:noFill/>
          <a:ln w="9525">
            <a:noFill/>
            <a:miter lim="800000"/>
            <a:headEnd/>
            <a:tailEnd/>
          </a:ln>
        </p:spPr>
      </p:pic>
      <p:sp>
        <p:nvSpPr>
          <p:cNvPr id="6" name="TextBox 5"/>
          <p:cNvSpPr txBox="1"/>
          <p:nvPr/>
        </p:nvSpPr>
        <p:spPr>
          <a:xfrm>
            <a:off x="0" y="6309320"/>
            <a:ext cx="4032448" cy="400110"/>
          </a:xfrm>
          <a:prstGeom prst="rect">
            <a:avLst/>
          </a:prstGeom>
          <a:noFill/>
        </p:spPr>
        <p:txBody>
          <a:bodyPr wrap="square" rtlCol="0">
            <a:spAutoFit/>
          </a:bodyPr>
          <a:lstStyle/>
          <a:p>
            <a:r>
              <a:rPr lang="en-GB" sz="1000" dirty="0" smtClean="0">
                <a:latin typeface="Miller"/>
              </a:rPr>
              <a:t>Source: </a:t>
            </a:r>
            <a:r>
              <a:rPr lang="en-GB" sz="1000" dirty="0" smtClean="0">
                <a:latin typeface="Miller"/>
                <a:hlinkClick r:id="rId3"/>
              </a:rPr>
              <a:t>http://www.fao.org/publications/sofi/en/</a:t>
            </a:r>
            <a:r>
              <a:rPr lang="en-GB" sz="1000" dirty="0" smtClean="0">
                <a:latin typeface="Miller"/>
              </a:rPr>
              <a:t>; http://geodev.grid.unep.ch/extras/geg_slider.php</a:t>
            </a:r>
            <a:endParaRPr lang="en-GB" sz="1000" dirty="0">
              <a:latin typeface="Miller"/>
            </a:endParaRPr>
          </a:p>
        </p:txBody>
      </p:sp>
      <p:pic>
        <p:nvPicPr>
          <p:cNvPr id="512003" name="Picture 3"/>
          <p:cNvPicPr>
            <a:picLocks noChangeAspect="1" noChangeArrowheads="1"/>
          </p:cNvPicPr>
          <p:nvPr/>
        </p:nvPicPr>
        <p:blipFill>
          <a:blip r:embed="rId4" cstate="print"/>
          <a:srcRect/>
          <a:stretch>
            <a:fillRect/>
          </a:stretch>
        </p:blipFill>
        <p:spPr bwMode="auto">
          <a:xfrm>
            <a:off x="3851920" y="188640"/>
            <a:ext cx="5094012" cy="3501008"/>
          </a:xfrm>
          <a:prstGeom prst="rect">
            <a:avLst/>
          </a:prstGeom>
          <a:noFill/>
          <a:ln w="9525">
            <a:noFill/>
            <a:miter lim="800000"/>
            <a:headEnd/>
            <a:tailEnd/>
          </a:ln>
        </p:spPr>
      </p:pic>
      <p:pic>
        <p:nvPicPr>
          <p:cNvPr id="512004" name="Picture 4"/>
          <p:cNvPicPr>
            <a:picLocks noChangeAspect="1" noChangeArrowheads="1"/>
          </p:cNvPicPr>
          <p:nvPr/>
        </p:nvPicPr>
        <p:blipFill>
          <a:blip r:embed="rId5" cstate="print"/>
          <a:srcRect/>
          <a:stretch>
            <a:fillRect/>
          </a:stretch>
        </p:blipFill>
        <p:spPr bwMode="auto">
          <a:xfrm>
            <a:off x="467544" y="1196752"/>
            <a:ext cx="3019213" cy="2808312"/>
          </a:xfrm>
          <a:prstGeom prst="rect">
            <a:avLst/>
          </a:prstGeom>
          <a:noFill/>
          <a:ln w="9525">
            <a:noFill/>
            <a:miter lim="800000"/>
            <a:headEnd/>
            <a:tailEnd/>
          </a:ln>
        </p:spPr>
      </p:pic>
      <p:pic>
        <p:nvPicPr>
          <p:cNvPr id="361474" name="Picture 2" descr="http://geodev.grid.unep.ch/images/kt_food_supply.png"/>
          <p:cNvPicPr>
            <a:picLocks noChangeAspect="1" noChangeArrowheads="1"/>
          </p:cNvPicPr>
          <p:nvPr/>
        </p:nvPicPr>
        <p:blipFill>
          <a:blip r:embed="rId6" cstate="print"/>
          <a:srcRect/>
          <a:stretch>
            <a:fillRect/>
          </a:stretch>
        </p:blipFill>
        <p:spPr bwMode="auto">
          <a:xfrm>
            <a:off x="0" y="4005064"/>
            <a:ext cx="4142329" cy="2321099"/>
          </a:xfrm>
          <a:prstGeom prst="rect">
            <a:avLst/>
          </a:prstGeom>
          <a:noFill/>
        </p:spPr>
      </p:pic>
      <p:sp>
        <p:nvSpPr>
          <p:cNvPr id="8" name="Rectangle 7"/>
          <p:cNvSpPr/>
          <p:nvPr/>
        </p:nvSpPr>
        <p:spPr>
          <a:xfrm>
            <a:off x="755576" y="3645024"/>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
        <p:nvSpPr>
          <p:cNvPr id="9" name="Rectangle 8"/>
          <p:cNvSpPr/>
          <p:nvPr/>
        </p:nvSpPr>
        <p:spPr>
          <a:xfrm>
            <a:off x="7668344" y="4293096"/>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
        <p:nvSpPr>
          <p:cNvPr id="10" name="Rectangle 9"/>
          <p:cNvSpPr/>
          <p:nvPr/>
        </p:nvSpPr>
        <p:spPr>
          <a:xfrm>
            <a:off x="5580112" y="3068960"/>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Rising food </a:t>
            </a:r>
            <a:br>
              <a:rPr lang="en-GB" dirty="0" smtClean="0"/>
            </a:br>
            <a:r>
              <a:rPr lang="en-GB" dirty="0" smtClean="0"/>
              <a:t>consumption</a:t>
            </a:r>
            <a:endParaRPr lang="en-GB" dirty="0"/>
          </a:p>
        </p:txBody>
      </p:sp>
      <p:pic>
        <p:nvPicPr>
          <p:cNvPr id="510978" name="Picture 2"/>
          <p:cNvPicPr>
            <a:picLocks noGrp="1" noChangeAspect="1" noChangeArrowheads="1"/>
          </p:cNvPicPr>
          <p:nvPr>
            <p:ph idx="1"/>
          </p:nvPr>
        </p:nvPicPr>
        <p:blipFill>
          <a:blip r:embed="rId2" cstate="print"/>
          <a:srcRect/>
          <a:stretch>
            <a:fillRect/>
          </a:stretch>
        </p:blipFill>
        <p:spPr bwMode="auto">
          <a:xfrm>
            <a:off x="323528" y="2420888"/>
            <a:ext cx="3259734" cy="4143325"/>
          </a:xfrm>
          <a:prstGeom prst="rect">
            <a:avLst/>
          </a:prstGeom>
          <a:noFill/>
          <a:ln w="9525">
            <a:noFill/>
            <a:miter lim="800000"/>
            <a:headEnd/>
            <a:tailEnd/>
          </a:ln>
        </p:spPr>
      </p:pic>
      <p:pic>
        <p:nvPicPr>
          <p:cNvPr id="510979" name="Picture 3"/>
          <p:cNvPicPr>
            <a:picLocks noChangeAspect="1" noChangeArrowheads="1"/>
          </p:cNvPicPr>
          <p:nvPr/>
        </p:nvPicPr>
        <p:blipFill>
          <a:blip r:embed="rId3" cstate="print"/>
          <a:srcRect/>
          <a:stretch>
            <a:fillRect/>
          </a:stretch>
        </p:blipFill>
        <p:spPr bwMode="auto">
          <a:xfrm>
            <a:off x="3867150" y="2492896"/>
            <a:ext cx="5276850" cy="3581400"/>
          </a:xfrm>
          <a:prstGeom prst="rect">
            <a:avLst/>
          </a:prstGeom>
          <a:noFill/>
          <a:ln w="9525">
            <a:noFill/>
            <a:miter lim="800000"/>
            <a:headEnd/>
            <a:tailEnd/>
          </a:ln>
        </p:spPr>
      </p:pic>
      <p:sp>
        <p:nvSpPr>
          <p:cNvPr id="7" name="TextBox 6"/>
          <p:cNvSpPr txBox="1"/>
          <p:nvPr/>
        </p:nvSpPr>
        <p:spPr>
          <a:xfrm>
            <a:off x="3779912" y="6093296"/>
            <a:ext cx="4896544" cy="246221"/>
          </a:xfrm>
          <a:prstGeom prst="rect">
            <a:avLst/>
          </a:prstGeom>
          <a:noFill/>
        </p:spPr>
        <p:txBody>
          <a:bodyPr wrap="square" rtlCol="0">
            <a:spAutoFit/>
          </a:bodyPr>
          <a:lstStyle/>
          <a:p>
            <a:r>
              <a:rPr lang="en-GB" sz="1000" dirty="0" smtClean="0">
                <a:latin typeface="Miller"/>
              </a:rPr>
              <a:t>Source: http://www.fao.org/publications/sofi/en/</a:t>
            </a:r>
            <a:endParaRPr lang="en-GB" sz="1000" dirty="0">
              <a:latin typeface="Miller"/>
            </a:endParaRPr>
          </a:p>
        </p:txBody>
      </p:sp>
      <p:sp>
        <p:nvSpPr>
          <p:cNvPr id="8" name="TextBox 7"/>
          <p:cNvSpPr txBox="1"/>
          <p:nvPr/>
        </p:nvSpPr>
        <p:spPr>
          <a:xfrm>
            <a:off x="251520" y="1556792"/>
            <a:ext cx="8640960" cy="830997"/>
          </a:xfrm>
          <a:prstGeom prst="rect">
            <a:avLst/>
          </a:prstGeom>
          <a:noFill/>
        </p:spPr>
        <p:txBody>
          <a:bodyPr wrap="square" rtlCol="0">
            <a:spAutoFit/>
          </a:bodyPr>
          <a:lstStyle/>
          <a:p>
            <a:r>
              <a:rPr lang="en-GB" sz="1600" dirty="0" smtClean="0">
                <a:latin typeface="Miller"/>
              </a:rPr>
              <a:t>Global meat production and consumption is projected to rise by 70% between 2000 and 2030 and by 120% between 2000 and 2050.  This growth and land degradation drive an increase in fertiliser use (IAASTD 2009)  </a:t>
            </a:r>
            <a:endParaRPr lang="en-GB" sz="1600" dirty="0">
              <a:latin typeface="Miller"/>
            </a:endParaRPr>
          </a:p>
        </p:txBody>
      </p:sp>
      <p:sp>
        <p:nvSpPr>
          <p:cNvPr id="9" name="Rectangle 8"/>
          <p:cNvSpPr/>
          <p:nvPr/>
        </p:nvSpPr>
        <p:spPr>
          <a:xfrm>
            <a:off x="0" y="5517232"/>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
        <p:nvSpPr>
          <p:cNvPr id="10" name="Rectangle 9"/>
          <p:cNvSpPr/>
          <p:nvPr/>
        </p:nvSpPr>
        <p:spPr>
          <a:xfrm>
            <a:off x="5220072" y="5373216"/>
            <a:ext cx="432048" cy="461665"/>
          </a:xfrm>
          <a:prstGeom prst="rect">
            <a:avLst/>
          </a:prstGeom>
        </p:spPr>
        <p:txBody>
          <a:bodyPr>
            <a:spAutoFit/>
          </a:bodyPr>
          <a:lstStyle/>
          <a:p>
            <a:pPr fontAlgn="auto">
              <a:spcBef>
                <a:spcPts val="0"/>
              </a:spcBef>
              <a:spcAft>
                <a:spcPts val="0"/>
              </a:spcAft>
              <a:defRPr/>
            </a:pPr>
            <a:r>
              <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iller text roman"/>
                <a:ea typeface="+mn-ea"/>
              </a:rPr>
              <a:t>K</a:t>
            </a:r>
            <a:endParaRPr lang="en-GB"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mn-lt"/>
              <a:ea typeface="+mn-ea"/>
            </a:endParaRPr>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84784"/>
            <a:ext cx="8229600" cy="1143000"/>
          </a:xfrm>
        </p:spPr>
        <p:txBody>
          <a:bodyPr>
            <a:normAutofit/>
          </a:bodyPr>
          <a:lstStyle/>
          <a:p>
            <a:pPr algn="l"/>
            <a:r>
              <a:rPr lang="en-GB" sz="2800" b="1" dirty="0" smtClean="0">
                <a:solidFill>
                  <a:srgbClr val="FF0000"/>
                </a:solidFill>
                <a:latin typeface="Miller text roman"/>
              </a:rPr>
              <a:t>MSF</a:t>
            </a:r>
            <a:r>
              <a:rPr lang="en-GB" sz="2800" b="1" dirty="0" smtClean="0">
                <a:latin typeface="Miller text roman"/>
              </a:rPr>
              <a:t>: Contact us or find out more</a:t>
            </a:r>
            <a:endParaRPr lang="en-US" sz="2800" b="1" dirty="0">
              <a:latin typeface="Miller text roman"/>
            </a:endParaRPr>
          </a:p>
        </p:txBody>
      </p:sp>
      <p:sp>
        <p:nvSpPr>
          <p:cNvPr id="3" name="Content Placeholder 2"/>
          <p:cNvSpPr>
            <a:spLocks noGrp="1"/>
          </p:cNvSpPr>
          <p:nvPr>
            <p:ph idx="1"/>
          </p:nvPr>
        </p:nvSpPr>
        <p:spPr>
          <a:xfrm>
            <a:off x="467544" y="2636912"/>
            <a:ext cx="8229600" cy="3633267"/>
          </a:xfrm>
        </p:spPr>
        <p:txBody>
          <a:bodyPr>
            <a:normAutofit fontScale="85000" lnSpcReduction="20000"/>
          </a:bodyPr>
          <a:lstStyle/>
          <a:p>
            <a:pPr>
              <a:buNone/>
            </a:pPr>
            <a:r>
              <a:rPr lang="en-GB" sz="2200" dirty="0" smtClean="0">
                <a:latin typeface="Miller text roman"/>
              </a:rPr>
              <a:t>Visit our website: </a:t>
            </a:r>
            <a:r>
              <a:rPr lang="en-GB" sz="2200" dirty="0" smtClean="0">
                <a:latin typeface="Miller text roman"/>
                <a:hlinkClick r:id="rId3"/>
              </a:rPr>
              <a:t>www.msf.org.uk</a:t>
            </a:r>
            <a:endParaRPr lang="en-GB" sz="2200" dirty="0" smtClean="0">
              <a:latin typeface="Miller text roman"/>
            </a:endParaRPr>
          </a:p>
          <a:p>
            <a:pPr>
              <a:buNone/>
            </a:pPr>
            <a:r>
              <a:rPr lang="en-GB" sz="2200" dirty="0" smtClean="0">
                <a:latin typeface="Miller text roman"/>
              </a:rPr>
              <a:t>About </a:t>
            </a:r>
            <a:r>
              <a:rPr lang="en-GB" sz="2200" b="1" dirty="0" smtClean="0">
                <a:solidFill>
                  <a:srgbClr val="FF0000"/>
                </a:solidFill>
                <a:latin typeface="Miller text roman"/>
              </a:rPr>
              <a:t>MSF</a:t>
            </a:r>
            <a:r>
              <a:rPr lang="en-GB" sz="2200" dirty="0" smtClean="0">
                <a:latin typeface="Miller text roman"/>
              </a:rPr>
              <a:t>: </a:t>
            </a:r>
            <a:r>
              <a:rPr lang="en-GB" sz="2200" dirty="0" smtClean="0">
                <a:latin typeface="Miller text roman"/>
                <a:hlinkClick r:id="rId4"/>
              </a:rPr>
              <a:t>http://www.msf.org.uk/about.aspx</a:t>
            </a:r>
            <a:endParaRPr lang="en-GB" sz="2200" dirty="0" smtClean="0">
              <a:latin typeface="Miller text roman"/>
            </a:endParaRPr>
          </a:p>
          <a:p>
            <a:pPr marL="0" indent="0">
              <a:buNone/>
            </a:pPr>
            <a:r>
              <a:rPr lang="en-GB" sz="2200" dirty="0" smtClean="0">
                <a:latin typeface="Miller text roman"/>
              </a:rPr>
              <a:t>Email us: </a:t>
            </a:r>
            <a:r>
              <a:rPr lang="en-GB" sz="2200" dirty="0" smtClean="0">
                <a:latin typeface="Miller text roman"/>
                <a:hlinkClick r:id="rId5"/>
              </a:rPr>
              <a:t>schools@loondon.msf.org</a:t>
            </a:r>
            <a:endParaRPr lang="en-GB" sz="2200" dirty="0" smtClean="0">
              <a:latin typeface="Miller text roman"/>
            </a:endParaRPr>
          </a:p>
          <a:p>
            <a:pPr>
              <a:buNone/>
            </a:pPr>
            <a:r>
              <a:rPr lang="en-GB" sz="2200" dirty="0" smtClean="0">
                <a:latin typeface="Miller text roman"/>
              </a:rPr>
              <a:t>Find us on facebook: </a:t>
            </a:r>
            <a:r>
              <a:rPr lang="en-GB" sz="2200" dirty="0" smtClean="0">
                <a:latin typeface="Miller text roman"/>
                <a:hlinkClick r:id="rId6"/>
              </a:rPr>
              <a:t>www.facebook.com/MSF.english</a:t>
            </a:r>
            <a:endParaRPr lang="en-GB" sz="2200" dirty="0" smtClean="0">
              <a:latin typeface="Miller text roman"/>
            </a:endParaRPr>
          </a:p>
          <a:p>
            <a:pPr>
              <a:buNone/>
            </a:pPr>
            <a:r>
              <a:rPr lang="en-GB" sz="2200" dirty="0" smtClean="0">
                <a:latin typeface="Miller text roman"/>
              </a:rPr>
              <a:t>Follow us on Twitter: </a:t>
            </a:r>
            <a:r>
              <a:rPr lang="en-GB" sz="2200" dirty="0" smtClean="0">
                <a:latin typeface="Miller text roman"/>
                <a:hlinkClick r:id="rId7"/>
              </a:rPr>
              <a:t>www.twitter.com/MSF_UK</a:t>
            </a:r>
            <a:endParaRPr lang="en-GB" sz="2200" dirty="0" smtClean="0">
              <a:latin typeface="Miller text roman"/>
            </a:endParaRPr>
          </a:p>
          <a:p>
            <a:pPr>
              <a:buNone/>
            </a:pPr>
            <a:r>
              <a:rPr lang="en-GB" sz="2200" dirty="0" smtClean="0">
                <a:latin typeface="Miller text roman"/>
              </a:rPr>
              <a:t>Follow us on You tube: </a:t>
            </a:r>
            <a:r>
              <a:rPr lang="en-GB" sz="2200" dirty="0" smtClean="0">
                <a:latin typeface="Miller text roman"/>
                <a:hlinkClick r:id="rId8"/>
              </a:rPr>
              <a:t>www.youtube.com/user/MSFUK</a:t>
            </a:r>
            <a:endParaRPr lang="en-GB" sz="2200" dirty="0" smtClean="0">
              <a:latin typeface="Miller text roman"/>
            </a:endParaRPr>
          </a:p>
          <a:p>
            <a:pPr>
              <a:buNone/>
            </a:pPr>
            <a:endParaRPr lang="en-GB" sz="2200" dirty="0" smtClean="0"/>
          </a:p>
          <a:p>
            <a:pPr>
              <a:buNone/>
            </a:pPr>
            <a:endParaRPr lang="en-GB" sz="2200" dirty="0" smtClean="0"/>
          </a:p>
          <a:p>
            <a:pPr>
              <a:buNone/>
            </a:pPr>
            <a:endParaRPr lang="en-GB" sz="2200" b="1" dirty="0" smtClean="0"/>
          </a:p>
          <a:p>
            <a:pPr>
              <a:buNone/>
            </a:pPr>
            <a:endParaRPr lang="en-GB" sz="2200" dirty="0" smtClean="0"/>
          </a:p>
          <a:p>
            <a:pPr>
              <a:buNone/>
            </a:pPr>
            <a:r>
              <a:rPr lang="en-GB" sz="2200" dirty="0" smtClean="0"/>
              <a:t>The </a:t>
            </a:r>
            <a:r>
              <a:rPr lang="en-GB" sz="2200" b="1" dirty="0" smtClean="0">
                <a:solidFill>
                  <a:srgbClr val="FF0000"/>
                </a:solidFill>
              </a:rPr>
              <a:t>MSF</a:t>
            </a:r>
            <a:r>
              <a:rPr lang="en-GB" sz="2200" dirty="0" smtClean="0"/>
              <a:t> movement was awarded the 1999 Nobel Peace Prize. </a:t>
            </a:r>
            <a:r>
              <a:rPr lang="en-GB" sz="2400" dirty="0" smtClean="0"/>
              <a:t> </a:t>
            </a:r>
          </a:p>
          <a:p>
            <a:pPr>
              <a:buNone/>
            </a:pPr>
            <a:r>
              <a:rPr lang="en-GB" sz="2400" dirty="0" smtClean="0"/>
              <a:t> </a:t>
            </a:r>
          </a:p>
          <a:p>
            <a:pPr>
              <a:buNone/>
            </a:pPr>
            <a:endParaRPr lang="en-US" sz="2400" dirty="0">
              <a:latin typeface="Miller text roman"/>
            </a:endParaRPr>
          </a:p>
        </p:txBody>
      </p:sp>
      <p:sp>
        <p:nvSpPr>
          <p:cNvPr id="4" name="Slide Number Placeholder 3"/>
          <p:cNvSpPr>
            <a:spLocks noGrp="1"/>
          </p:cNvSpPr>
          <p:nvPr>
            <p:ph type="sldNum" sz="quarter" idx="4294967295"/>
          </p:nvPr>
        </p:nvSpPr>
        <p:spPr>
          <a:xfrm>
            <a:off x="6553200" y="6356350"/>
            <a:ext cx="2133600" cy="365125"/>
          </a:xfrm>
          <a:prstGeom prst="rect">
            <a:avLst/>
          </a:prstGeom>
        </p:spPr>
        <p:txBody>
          <a:bodyPr/>
          <a:lstStyle/>
          <a:p>
            <a:fld id="{B6F15528-21DE-4FAA-801E-634DDDAF4B2B}" type="slidenum">
              <a:rPr lang="en-US" smtClean="0"/>
              <a:pPr/>
              <a:t>88</a:t>
            </a:fld>
            <a:endParaRPr lang="en-US" dirty="0"/>
          </a:p>
        </p:txBody>
      </p:sp>
      <p:pic>
        <p:nvPicPr>
          <p:cNvPr id="5" name="Picture 2" descr="J:\Office\Forms, Templates, Logo\Logos\NEW Dual Logos 2011\JPG\MSF_dual_English_RGB.jpg"/>
          <p:cNvPicPr>
            <a:picLocks noChangeAspect="1" noChangeArrowheads="1"/>
          </p:cNvPicPr>
          <p:nvPr/>
        </p:nvPicPr>
        <p:blipFill>
          <a:blip r:embed="rId9" cstate="print"/>
          <a:srcRect/>
          <a:stretch>
            <a:fillRect/>
          </a:stretch>
        </p:blipFill>
        <p:spPr bwMode="auto">
          <a:xfrm>
            <a:off x="395536" y="260648"/>
            <a:ext cx="1832769" cy="663209"/>
          </a:xfrm>
          <a:prstGeom prst="rect">
            <a:avLst/>
          </a:prstGeom>
          <a:noFill/>
        </p:spPr>
      </p:pic>
      <p:pic>
        <p:nvPicPr>
          <p:cNvPr id="1026" name="Picture 2"/>
          <p:cNvPicPr>
            <a:picLocks noChangeAspect="1" noChangeArrowheads="1"/>
          </p:cNvPicPr>
          <p:nvPr/>
        </p:nvPicPr>
        <p:blipFill>
          <a:blip r:embed="rId10" cstate="print"/>
          <a:srcRect/>
          <a:stretch>
            <a:fillRect/>
          </a:stretch>
        </p:blipFill>
        <p:spPr bwMode="auto">
          <a:xfrm>
            <a:off x="6948264" y="836712"/>
            <a:ext cx="1836866" cy="2529759"/>
          </a:xfrm>
          <a:prstGeom prst="rect">
            <a:avLst/>
          </a:prstGeom>
          <a:noFill/>
          <a:ln w="9525">
            <a:noFill/>
            <a:miter lim="800000"/>
            <a:headEnd/>
            <a:tailEnd/>
          </a:ln>
        </p:spPr>
      </p:pic>
      <p:pic>
        <p:nvPicPr>
          <p:cNvPr id="8" name="Picture 2"/>
          <p:cNvPicPr>
            <a:picLocks noChangeAspect="1" noChangeArrowheads="1"/>
          </p:cNvPicPr>
          <p:nvPr/>
        </p:nvPicPr>
        <p:blipFill>
          <a:blip r:embed="rId11" cstate="print"/>
          <a:srcRect/>
          <a:stretch>
            <a:fillRect/>
          </a:stretch>
        </p:blipFill>
        <p:spPr bwMode="auto">
          <a:xfrm>
            <a:off x="6948264" y="4077072"/>
            <a:ext cx="1779591" cy="1198409"/>
          </a:xfrm>
          <a:prstGeom prst="rect">
            <a:avLst/>
          </a:prstGeom>
          <a:noFill/>
          <a:ln w="9525">
            <a:noFill/>
            <a:miter lim="800000"/>
            <a:headEnd/>
            <a:tailEnd/>
          </a:ln>
        </p:spPr>
      </p:pic>
      <p:pic>
        <p:nvPicPr>
          <p:cNvPr id="10" name="Picture 4" descr="MSF Nobel Peace Prize Icon"/>
          <p:cNvPicPr>
            <a:picLocks noChangeAspect="1" noChangeArrowheads="1"/>
          </p:cNvPicPr>
          <p:nvPr/>
        </p:nvPicPr>
        <p:blipFill>
          <a:blip r:embed="rId12" cstate="print"/>
          <a:srcRect/>
          <a:stretch>
            <a:fillRect/>
          </a:stretch>
        </p:blipFill>
        <p:spPr bwMode="auto">
          <a:xfrm>
            <a:off x="467544" y="4365104"/>
            <a:ext cx="1169665" cy="1155904"/>
          </a:xfrm>
          <a:prstGeom prst="rect">
            <a:avLst/>
          </a:prstGeom>
          <a:noFill/>
        </p:spPr>
      </p:pic>
      <p:pic>
        <p:nvPicPr>
          <p:cNvPr id="11" name="Picture 2"/>
          <p:cNvPicPr>
            <a:picLocks noChangeAspect="1" noChangeArrowheads="1"/>
          </p:cNvPicPr>
          <p:nvPr/>
        </p:nvPicPr>
        <p:blipFill>
          <a:blip r:embed="rId13" cstate="print"/>
          <a:srcRect/>
          <a:stretch>
            <a:fillRect/>
          </a:stretch>
        </p:blipFill>
        <p:spPr bwMode="auto">
          <a:xfrm>
            <a:off x="179512" y="2492896"/>
            <a:ext cx="288032" cy="420970"/>
          </a:xfrm>
          <a:prstGeom prst="rect">
            <a:avLst/>
          </a:prstGeom>
          <a:noFill/>
          <a:ln w="9525">
            <a:noFill/>
            <a:miter lim="800000"/>
            <a:headEnd/>
            <a:tailEnd/>
          </a:ln>
        </p:spPr>
      </p:pic>
      <p:sp>
        <p:nvSpPr>
          <p:cNvPr id="13" name="TextBox 12">
            <a:hlinkClick r:id="rId14" action="ppaction://hlinksldjump"/>
          </p:cNvPr>
          <p:cNvSpPr txBox="1"/>
          <p:nvPr/>
        </p:nvSpPr>
        <p:spPr>
          <a:xfrm>
            <a:off x="7308304" y="6093296"/>
            <a:ext cx="1080120" cy="276999"/>
          </a:xfrm>
          <a:prstGeom prst="rect">
            <a:avLst/>
          </a:prstGeom>
          <a:noFill/>
        </p:spPr>
        <p:txBody>
          <a:bodyPr wrap="square" rtlCol="0">
            <a:spAutoFit/>
          </a:bodyPr>
          <a:lstStyle/>
          <a:p>
            <a:r>
              <a:rPr lang="en-GB" sz="1200" dirty="0" smtClean="0">
                <a:latin typeface="Miller text roman"/>
                <a:hlinkClick r:id="rId14" action="ppaction://hlinksldjump"/>
              </a:rPr>
              <a:t>Contents</a:t>
            </a:r>
            <a:endParaRPr lang="en-GB" sz="1200" dirty="0">
              <a:latin typeface="Miller text roman"/>
            </a:endParaRPr>
          </a:p>
        </p:txBody>
      </p:sp>
      <p:pic>
        <p:nvPicPr>
          <p:cNvPr id="12" name="Picture 11" descr="J:\Office\Forms, Templates, Logo\Logos\NEW Dual Logos 2011\JPG\MSF_dual_English_RGB.jpg"/>
          <p:cNvPicPr>
            <a:picLocks noChangeAspect="1" noChangeArrowheads="1"/>
          </p:cNvPicPr>
          <p:nvPr/>
        </p:nvPicPr>
        <p:blipFill>
          <a:blip r:embed="rId9" cstate="print"/>
          <a:srcRect/>
          <a:stretch>
            <a:fillRect/>
          </a:stretch>
        </p:blipFill>
        <p:spPr bwMode="auto">
          <a:xfrm>
            <a:off x="251520" y="1"/>
            <a:ext cx="4340860" cy="1570792"/>
          </a:xfrm>
          <a:prstGeom prst="rect">
            <a:avLst/>
          </a:prstGeom>
          <a:noFill/>
        </p:spPr>
      </p:pic>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a:t>
            </a:r>
            <a:endParaRPr lang="en-GB" dirty="0">
              <a:solidFill>
                <a:schemeClr val="bg1"/>
              </a:solidFill>
            </a:endParaRPr>
          </a:p>
        </p:txBody>
      </p:sp>
      <p:sp>
        <p:nvSpPr>
          <p:cNvPr id="5" name="Text Placeholder 4"/>
          <p:cNvSpPr>
            <a:spLocks noGrp="1"/>
          </p:cNvSpPr>
          <p:nvPr>
            <p:ph type="body" idx="1"/>
          </p:nvPr>
        </p:nvSpPr>
        <p:spPr/>
        <p:txBody>
          <a:bodyPr/>
          <a:lstStyle/>
          <a:p>
            <a:r>
              <a:rPr lang="en-GB" dirty="0" smtClean="0">
                <a:solidFill>
                  <a:schemeClr val="bg1"/>
                </a:solidFill>
              </a:rPr>
              <a:t>.</a:t>
            </a:r>
            <a:endParaRPr lang="en-GB" dirty="0">
              <a:solidFill>
                <a:schemeClr val="bg1"/>
              </a:solidFill>
            </a:endParaRPr>
          </a:p>
        </p:txBody>
      </p:sp>
      <p:sp>
        <p:nvSpPr>
          <p:cNvPr id="2" name="Slide Number Placeholder 1"/>
          <p:cNvSpPr>
            <a:spLocks noGrp="1"/>
          </p:cNvSpPr>
          <p:nvPr>
            <p:ph type="sldNum" sz="quarter" idx="4294967295"/>
          </p:nvPr>
        </p:nvSpPr>
        <p:spPr>
          <a:xfrm>
            <a:off x="6553200" y="6356350"/>
            <a:ext cx="2133600" cy="365125"/>
          </a:xfrm>
          <a:prstGeom prst="rect">
            <a:avLst/>
          </a:prstGeom>
        </p:spPr>
        <p:txBody>
          <a:bodyPr/>
          <a:lstStyle/>
          <a:p>
            <a:fld id="{724C3274-6A65-4D9A-8DA9-64576172B09E}" type="slidenum">
              <a:rPr lang="en-GB" smtClean="0"/>
              <a:pPr/>
              <a:t>89</a:t>
            </a:fld>
            <a:endParaRPr lang="en-GB" dirty="0"/>
          </a:p>
        </p:txBody>
      </p:sp>
      <p:pic>
        <p:nvPicPr>
          <p:cNvPr id="3" name="Picture 2" descr="J:\Office\Forms, Templates, Logo\Logos\NEW Dual Logos 2011\JPG\MSF_dual_English_RGB.jpg"/>
          <p:cNvPicPr>
            <a:picLocks noChangeAspect="1" noChangeArrowheads="1"/>
          </p:cNvPicPr>
          <p:nvPr/>
        </p:nvPicPr>
        <p:blipFill>
          <a:blip r:embed="rId2" cstate="print"/>
          <a:srcRect/>
          <a:stretch>
            <a:fillRect/>
          </a:stretch>
        </p:blipFill>
        <p:spPr bwMode="auto">
          <a:xfrm>
            <a:off x="2051720" y="4293096"/>
            <a:ext cx="4520372" cy="163575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32297</TotalTime>
  <Words>9178</Words>
  <Application>Microsoft Office PowerPoint</Application>
  <PresentationFormat>On-screen Show (4:3)</PresentationFormat>
  <Paragraphs>825</Paragraphs>
  <Slides>89</Slides>
  <Notes>51</Notes>
  <HiddenSlides>0</HiddenSlides>
  <MMClips>0</MMClips>
  <ScaleCrop>false</ScaleCrop>
  <HeadingPairs>
    <vt:vector size="4" baseType="variant">
      <vt:variant>
        <vt:lpstr>Theme</vt:lpstr>
      </vt:variant>
      <vt:variant>
        <vt:i4>2</vt:i4>
      </vt:variant>
      <vt:variant>
        <vt:lpstr>Slide Titles</vt:lpstr>
      </vt:variant>
      <vt:variant>
        <vt:i4>89</vt:i4>
      </vt:variant>
    </vt:vector>
  </HeadingPairs>
  <TitlesOfParts>
    <vt:vector size="91" baseType="lpstr">
      <vt:lpstr>Office Theme</vt:lpstr>
      <vt:lpstr>Custom Design</vt:lpstr>
      <vt:lpstr> Famine and Feast Life on the margins: the inequality of food and nutrition security MALNUTRITION </vt:lpstr>
      <vt:lpstr>PowerPoint Presentation</vt:lpstr>
      <vt:lpstr>PowerPoint Presentation</vt:lpstr>
      <vt:lpstr>Malnutrition terms</vt:lpstr>
      <vt:lpstr>Malnutrition terms</vt:lpstr>
      <vt:lpstr>Undernutrition</vt:lpstr>
      <vt:lpstr>Undernourishment  Famine</vt:lpstr>
      <vt:lpstr>Starvation</vt:lpstr>
      <vt:lpstr>Hunger IQ and FAQs</vt:lpstr>
      <vt:lpstr>Hunger case studies</vt:lpstr>
      <vt:lpstr>World economic growth  and undernourishment</vt:lpstr>
      <vt:lpstr>Rise in  hungry people</vt:lpstr>
      <vt:lpstr>Factors in  rise of hungry people</vt:lpstr>
      <vt:lpstr>PowerPoint Presentation</vt:lpstr>
      <vt:lpstr>PowerPoint Presentation</vt:lpstr>
      <vt:lpstr>Global Hunger Index</vt:lpstr>
      <vt:lpstr>Hunger and Nutrition  Commitment Index</vt:lpstr>
      <vt:lpstr>How to measure  malnutrition</vt:lpstr>
      <vt:lpstr>Food is not enough</vt:lpstr>
      <vt:lpstr> Marasmus </vt:lpstr>
      <vt:lpstr>PowerPoint Presentation</vt:lpstr>
      <vt:lpstr>Kwashiorkor</vt:lpstr>
      <vt:lpstr>Clinical signs of  Kwashiorkor</vt:lpstr>
      <vt:lpstr>Determinants of  child nutrition and development</vt:lpstr>
      <vt:lpstr>The wrong start</vt:lpstr>
      <vt:lpstr>Wasting and stunting</vt:lpstr>
      <vt:lpstr>Undernutrition  hotspot</vt:lpstr>
      <vt:lpstr>PowerPoint Presentation</vt:lpstr>
      <vt:lpstr>PowerPoint Presentation</vt:lpstr>
      <vt:lpstr>Stunting in children and  income growth</vt:lpstr>
      <vt:lpstr>Silent emergency of stunting</vt:lpstr>
      <vt:lpstr>PowerPoint Presentation</vt:lpstr>
      <vt:lpstr>What is at the root  of the problem?</vt:lpstr>
      <vt:lpstr>Childhood malnutrition: causes, campaign and Sahel (1)</vt:lpstr>
      <vt:lpstr>Childhood malnutrition: causes, campaign and Sahel (2)</vt:lpstr>
      <vt:lpstr>Girls and women</vt:lpstr>
      <vt:lpstr>Women’s  empowerment (1)</vt:lpstr>
      <vt:lpstr> Women’s  empowerment (2)  </vt:lpstr>
      <vt:lpstr>Women’s inequality drives the cycle</vt:lpstr>
      <vt:lpstr>Women’s inequality and food and nutritional security</vt:lpstr>
      <vt:lpstr>Feast or Famine</vt:lpstr>
      <vt:lpstr>Malnutrition in  Bangladesh And India</vt:lpstr>
      <vt:lpstr>Bangladesh and India</vt:lpstr>
      <vt:lpstr>Malnutrition in  South Asia</vt:lpstr>
      <vt:lpstr>Bangladesh  profile (1)</vt:lpstr>
      <vt:lpstr>Bangladesh  profile (2)</vt:lpstr>
      <vt:lpstr>Bangladesh health  profile</vt:lpstr>
      <vt:lpstr>Bangladesh indicators</vt:lpstr>
      <vt:lpstr>India case study:  country profile sources</vt:lpstr>
      <vt:lpstr>Nutritional status: Bangladesh and India</vt:lpstr>
      <vt:lpstr>The Double Burden of Malnutrition AND Nutrition Transition</vt:lpstr>
      <vt:lpstr>PowerPoint Presentation</vt:lpstr>
      <vt:lpstr>Double burden of malnutrition (1)</vt:lpstr>
      <vt:lpstr>Double burden of  malnutrition (2)</vt:lpstr>
      <vt:lpstr>Nutritional adequacy </vt:lpstr>
      <vt:lpstr>Hunger and obesity - both forms of malnutrition  </vt:lpstr>
      <vt:lpstr>Poorest are most vulnerable to malnutrition</vt:lpstr>
      <vt:lpstr>Hunger and obesity</vt:lpstr>
      <vt:lpstr>Hunger and obesity  afflict poorest populations most (1)</vt:lpstr>
      <vt:lpstr>Hunger and obesity  afflict poorest populations most (2)</vt:lpstr>
      <vt:lpstr>Silent killers:  hunger, malnutrition and obesity</vt:lpstr>
      <vt:lpstr>Globalisation of hunger and obesity</vt:lpstr>
      <vt:lpstr>Globalisation of hunger and obesity</vt:lpstr>
      <vt:lpstr>Prevalence  of obesity</vt:lpstr>
      <vt:lpstr>Public health  issue</vt:lpstr>
      <vt:lpstr>                    Obesity:                     Physical factors</vt:lpstr>
      <vt:lpstr>Health consequences  of obesity</vt:lpstr>
      <vt:lpstr>Impact of obesity </vt:lpstr>
      <vt:lpstr>Obesity and social  inequality in the UK</vt:lpstr>
      <vt:lpstr> Globesity  epidemic (1)  </vt:lpstr>
      <vt:lpstr>Globesity  epidemic (2)</vt:lpstr>
      <vt:lpstr>                     Obese children</vt:lpstr>
      <vt:lpstr>                      Transition paradox</vt:lpstr>
      <vt:lpstr>Busy bee or  couch potato?</vt:lpstr>
      <vt:lpstr>Nutrition  transition</vt:lpstr>
      <vt:lpstr>Shifting consumption</vt:lpstr>
      <vt:lpstr>Consumption culture</vt:lpstr>
      <vt:lpstr>Double pyramid Environmental impact of food choices </vt:lpstr>
      <vt:lpstr>Transition Paradox and globesity (1)</vt:lpstr>
      <vt:lpstr>Transition Paradox and globesity (2)</vt:lpstr>
      <vt:lpstr>Teacher resources Slides</vt:lpstr>
      <vt:lpstr>Cartogram: proportion of  underweight children by country</vt:lpstr>
      <vt:lpstr>     Food availability and access      do not always mean a good diet</vt:lpstr>
      <vt:lpstr>Obesity prevalence  over time</vt:lpstr>
      <vt:lpstr>Child obesity on the rise</vt:lpstr>
      <vt:lpstr>Converging diets</vt:lpstr>
      <vt:lpstr>Rising food  consumption</vt:lpstr>
      <vt:lpstr>MSF: Contact us or find out more</vt:lpstr>
      <vt:lpstr>.</vt:lpstr>
    </vt:vector>
  </TitlesOfParts>
  <Company>MSF</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severa</dc:creator>
  <cp:lastModifiedBy>Administrator</cp:lastModifiedBy>
  <cp:revision>9047</cp:revision>
  <cp:lastPrinted>2013-07-30T14:38:08Z</cp:lastPrinted>
  <dcterms:created xsi:type="dcterms:W3CDTF">2013-03-19T11:42:40Z</dcterms:created>
  <dcterms:modified xsi:type="dcterms:W3CDTF">2016-11-21T11:10:37Z</dcterms:modified>
</cp:coreProperties>
</file>