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2" r:id="rId4"/>
    <p:sldId id="258" r:id="rId5"/>
    <p:sldId id="259" r:id="rId6"/>
    <p:sldId id="260" r:id="rId7"/>
    <p:sldId id="261"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5680"/>
  </p:normalViewPr>
  <p:slideViewPr>
    <p:cSldViewPr snapToGrid="0">
      <p:cViewPr varScale="1">
        <p:scale>
          <a:sx n="51" d="100"/>
          <a:sy n="51" d="100"/>
        </p:scale>
        <p:origin x="869"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_rels/drawing1.xml.rels><?xml version="1.0" encoding="UTF-8" standalone="yes"?>
<Relationships xmlns="http://schemas.openxmlformats.org/package/2006/relationships"><Relationship Id="rId1" Type="http://schemas.openxmlformats.org/officeDocument/2006/relationships/image" Target="../media/image1.jpe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068880-CBA2-4D6B-BCBE-7DD426B84E51}"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US"/>
        </a:p>
      </dgm:t>
    </dgm:pt>
    <dgm:pt modelId="{39763502-53C8-4035-9D3F-3EFBD521B6ED}">
      <dgm:prSet/>
      <dgm:spPr/>
      <dgm:t>
        <a:bodyPr/>
        <a:lstStyle/>
        <a:p>
          <a:r>
            <a:rPr lang="en-GB" dirty="0"/>
            <a:t>Companies’ description</a:t>
          </a:r>
          <a:endParaRPr lang="en-US" dirty="0"/>
        </a:p>
      </dgm:t>
    </dgm:pt>
    <dgm:pt modelId="{0E50B788-86E4-4E7F-9A61-6C6850BA79C1}" type="parTrans" cxnId="{4A563F91-A334-44FE-B795-DD98085E51F4}">
      <dgm:prSet/>
      <dgm:spPr/>
      <dgm:t>
        <a:bodyPr/>
        <a:lstStyle/>
        <a:p>
          <a:endParaRPr lang="en-US"/>
        </a:p>
      </dgm:t>
    </dgm:pt>
    <dgm:pt modelId="{15F7EFEA-C774-4C9C-A9D9-10446FBD1AC3}" type="sibTrans" cxnId="{4A563F91-A334-44FE-B795-DD98085E51F4}">
      <dgm:prSet/>
      <dgm:spPr/>
      <dgm:t>
        <a:bodyPr/>
        <a:lstStyle/>
        <a:p>
          <a:endParaRPr lang="en-US"/>
        </a:p>
      </dgm:t>
    </dgm:pt>
    <dgm:pt modelId="{5AEDDFC7-8E3B-4BCA-8FA3-8D674FA60470}">
      <dgm:prSet/>
      <dgm:spPr/>
      <dgm:t>
        <a:bodyPr/>
        <a:lstStyle/>
        <a:p>
          <a:pPr>
            <a:buNone/>
          </a:pPr>
          <a:r>
            <a:rPr lang="en-GB" dirty="0"/>
            <a:t>Virgin Media, a prominent subsidiary of Liberty Global, is one of the United Kingdom's leading entertainment and communications service providers. Established in 2006 through the merger of NTL, </a:t>
          </a:r>
          <a:r>
            <a:rPr lang="en-GB" dirty="0" err="1"/>
            <a:t>Telewest</a:t>
          </a:r>
          <a:r>
            <a:rPr lang="en-GB" dirty="0"/>
            <a:t>, and Virgin Mobile, the company has since established a solid foothold in the UK's telecommunications landscape, offering a comprehensive suite of services including broadband, television, mobile, and landline services (Liberty Global, 2016).</a:t>
          </a:r>
          <a:endParaRPr lang="en-US" dirty="0"/>
        </a:p>
      </dgm:t>
    </dgm:pt>
    <dgm:pt modelId="{32645E38-9B79-4DD5-82BD-9B549FDA7B6F}" type="parTrans" cxnId="{6C7F14C3-A294-4135-B271-3BAE9A3A2834}">
      <dgm:prSet/>
      <dgm:spPr/>
      <dgm:t>
        <a:bodyPr/>
        <a:lstStyle/>
        <a:p>
          <a:endParaRPr lang="en-US"/>
        </a:p>
      </dgm:t>
    </dgm:pt>
    <dgm:pt modelId="{C06E1A7F-6BEB-4D1C-84D3-AFD4B354FA1F}" type="sibTrans" cxnId="{6C7F14C3-A294-4135-B271-3BAE9A3A2834}">
      <dgm:prSet/>
      <dgm:spPr/>
      <dgm:t>
        <a:bodyPr/>
        <a:lstStyle/>
        <a:p>
          <a:endParaRPr lang="en-US"/>
        </a:p>
      </dgm:t>
    </dgm:pt>
    <dgm:pt modelId="{6EE4677D-BE66-4DD0-A1B5-EEA65C6DEFB8}">
      <dgm:prSet/>
      <dgm:spPr/>
      <dgm:t>
        <a:bodyPr/>
        <a:lstStyle/>
        <a:p>
          <a:pPr>
            <a:buNone/>
          </a:pPr>
          <a:r>
            <a:rPr lang="en-GB" dirty="0"/>
            <a:t>British Airways (BA) stands as one of the world's leading premium international airlines and the largest international carrier in the United Kingdom. Established in 1974 through the merger of the British Overseas Airways Corporation (BOAC) and British European Airways (BEA), BA has grown to service over 200 destinations worldwide, both directly and through its affiliations with the </a:t>
          </a:r>
          <a:r>
            <a:rPr lang="en-GB" dirty="0" err="1"/>
            <a:t>Oneworld</a:t>
          </a:r>
          <a:r>
            <a:rPr lang="en-GB" dirty="0"/>
            <a:t> airline alliance (Bamber et al., 2009).</a:t>
          </a:r>
          <a:endParaRPr lang="en-US" dirty="0"/>
        </a:p>
      </dgm:t>
    </dgm:pt>
    <dgm:pt modelId="{86FFC799-B5C5-4887-BFA9-B901AB148BD3}" type="parTrans" cxnId="{D9194EBA-AD26-4C00-8961-CACDD946A607}">
      <dgm:prSet/>
      <dgm:spPr/>
      <dgm:t>
        <a:bodyPr/>
        <a:lstStyle/>
        <a:p>
          <a:endParaRPr lang="en-US"/>
        </a:p>
      </dgm:t>
    </dgm:pt>
    <dgm:pt modelId="{7F732CCA-921F-4649-BFFB-B0D0AC9E7F0B}" type="sibTrans" cxnId="{D9194EBA-AD26-4C00-8961-CACDD946A607}">
      <dgm:prSet/>
      <dgm:spPr/>
      <dgm:t>
        <a:bodyPr/>
        <a:lstStyle/>
        <a:p>
          <a:endParaRPr lang="en-US"/>
        </a:p>
      </dgm:t>
    </dgm:pt>
    <dgm:pt modelId="{28FDB758-959C-CA45-A54F-DBBFD629C99E}">
      <dgm:prSet/>
      <dgm:spPr/>
      <dgm:t>
        <a:bodyPr/>
        <a:lstStyle/>
        <a:p>
          <a:pPr>
            <a:buNone/>
          </a:pPr>
          <a:endParaRPr lang="en-US" dirty="0"/>
        </a:p>
      </dgm:t>
    </dgm:pt>
    <dgm:pt modelId="{5CA748F8-6F40-B64E-84F7-F77C8C29C621}" type="parTrans" cxnId="{0CDE6725-7EB2-8D46-AA6F-ABDFAEEF2E07}">
      <dgm:prSet/>
      <dgm:spPr/>
      <dgm:t>
        <a:bodyPr/>
        <a:lstStyle/>
        <a:p>
          <a:endParaRPr lang="en-GB"/>
        </a:p>
      </dgm:t>
    </dgm:pt>
    <dgm:pt modelId="{90CAE1AD-CC95-2245-A878-6DC24C544927}" type="sibTrans" cxnId="{0CDE6725-7EB2-8D46-AA6F-ABDFAEEF2E07}">
      <dgm:prSet/>
      <dgm:spPr/>
      <dgm:t>
        <a:bodyPr/>
        <a:lstStyle/>
        <a:p>
          <a:endParaRPr lang="en-GB"/>
        </a:p>
      </dgm:t>
    </dgm:pt>
    <dgm:pt modelId="{E32305F4-EAB5-9046-A4B1-5E0227D4D328}">
      <dgm:prSet/>
      <dgm:spPr/>
      <dgm:t>
        <a:bodyPr/>
        <a:lstStyle/>
        <a:p>
          <a:pPr>
            <a:buNone/>
          </a:pPr>
          <a:endParaRPr lang="en-US" dirty="0"/>
        </a:p>
      </dgm:t>
    </dgm:pt>
    <dgm:pt modelId="{9E80071D-1712-6B43-A95D-C6B11FC7054E}" type="parTrans" cxnId="{911EE8B5-223C-9D42-8DD4-FD99AD8BADCB}">
      <dgm:prSet/>
      <dgm:spPr/>
      <dgm:t>
        <a:bodyPr/>
        <a:lstStyle/>
        <a:p>
          <a:endParaRPr lang="en-GB"/>
        </a:p>
      </dgm:t>
    </dgm:pt>
    <dgm:pt modelId="{E43B3B54-40C7-3B48-8DF4-0D83343D808E}" type="sibTrans" cxnId="{911EE8B5-223C-9D42-8DD4-FD99AD8BADCB}">
      <dgm:prSet/>
      <dgm:spPr/>
      <dgm:t>
        <a:bodyPr/>
        <a:lstStyle/>
        <a:p>
          <a:endParaRPr lang="en-GB"/>
        </a:p>
      </dgm:t>
    </dgm:pt>
    <dgm:pt modelId="{DE22DFBD-871B-B84C-A69D-FE35AB212558}" type="pres">
      <dgm:prSet presAssocID="{D0068880-CBA2-4D6B-BCBE-7DD426B84E51}" presName="linear" presStyleCnt="0">
        <dgm:presLayoutVars>
          <dgm:animLvl val="lvl"/>
          <dgm:resizeHandles val="exact"/>
        </dgm:presLayoutVars>
      </dgm:prSet>
      <dgm:spPr/>
    </dgm:pt>
    <dgm:pt modelId="{4A25CAF0-B7B6-244F-A877-DE8BBF746B1B}" type="pres">
      <dgm:prSet presAssocID="{39763502-53C8-4035-9D3F-3EFBD521B6ED}" presName="parentText" presStyleLbl="node1" presStyleIdx="0" presStyleCnt="1">
        <dgm:presLayoutVars>
          <dgm:chMax val="0"/>
          <dgm:bulletEnabled val="1"/>
        </dgm:presLayoutVars>
      </dgm:prSet>
      <dgm:spPr/>
    </dgm:pt>
    <dgm:pt modelId="{0DC95A47-18EC-7F4F-9C44-2D8643F62F4D}" type="pres">
      <dgm:prSet presAssocID="{39763502-53C8-4035-9D3F-3EFBD521B6ED}" presName="childText" presStyleLbl="revTx" presStyleIdx="0" presStyleCnt="1">
        <dgm:presLayoutVars>
          <dgm:bulletEnabled val="1"/>
        </dgm:presLayoutVars>
      </dgm:prSet>
      <dgm:spPr/>
    </dgm:pt>
  </dgm:ptLst>
  <dgm:cxnLst>
    <dgm:cxn modelId="{3475EA19-94D4-EF48-A27B-DA4F83072513}" type="presOf" srcId="{39763502-53C8-4035-9D3F-3EFBD521B6ED}" destId="{4A25CAF0-B7B6-244F-A877-DE8BBF746B1B}" srcOrd="0" destOrd="0" presId="urn:microsoft.com/office/officeart/2005/8/layout/vList2"/>
    <dgm:cxn modelId="{0CDE6725-7EB2-8D46-AA6F-ABDFAEEF2E07}" srcId="{39763502-53C8-4035-9D3F-3EFBD521B6ED}" destId="{28FDB758-959C-CA45-A54F-DBBFD629C99E}" srcOrd="2" destOrd="0" parTransId="{5CA748F8-6F40-B64E-84F7-F77C8C29C621}" sibTransId="{90CAE1AD-CC95-2245-A878-6DC24C544927}"/>
    <dgm:cxn modelId="{30E06B2B-F490-B947-929E-411DEB4C687F}" type="presOf" srcId="{28FDB758-959C-CA45-A54F-DBBFD629C99E}" destId="{0DC95A47-18EC-7F4F-9C44-2D8643F62F4D}" srcOrd="0" destOrd="2" presId="urn:microsoft.com/office/officeart/2005/8/layout/vList2"/>
    <dgm:cxn modelId="{007B3132-27B6-D247-A5CA-70A792B6CE11}" type="presOf" srcId="{E32305F4-EAB5-9046-A4B1-5E0227D4D328}" destId="{0DC95A47-18EC-7F4F-9C44-2D8643F62F4D}" srcOrd="0" destOrd="0" presId="urn:microsoft.com/office/officeart/2005/8/layout/vList2"/>
    <dgm:cxn modelId="{E333C83B-7576-2A4E-9AC9-4CA532119179}" type="presOf" srcId="{6EE4677D-BE66-4DD0-A1B5-EEA65C6DEFB8}" destId="{0DC95A47-18EC-7F4F-9C44-2D8643F62F4D}" srcOrd="0" destOrd="3" presId="urn:microsoft.com/office/officeart/2005/8/layout/vList2"/>
    <dgm:cxn modelId="{8EA7A045-0224-3D42-99E2-6E076CDA2B0F}" type="presOf" srcId="{D0068880-CBA2-4D6B-BCBE-7DD426B84E51}" destId="{DE22DFBD-871B-B84C-A69D-FE35AB212558}" srcOrd="0" destOrd="0" presId="urn:microsoft.com/office/officeart/2005/8/layout/vList2"/>
    <dgm:cxn modelId="{4A563F91-A334-44FE-B795-DD98085E51F4}" srcId="{D0068880-CBA2-4D6B-BCBE-7DD426B84E51}" destId="{39763502-53C8-4035-9D3F-3EFBD521B6ED}" srcOrd="0" destOrd="0" parTransId="{0E50B788-86E4-4E7F-9A61-6C6850BA79C1}" sibTransId="{15F7EFEA-C774-4C9C-A9D9-10446FBD1AC3}"/>
    <dgm:cxn modelId="{911EE8B5-223C-9D42-8DD4-FD99AD8BADCB}" srcId="{39763502-53C8-4035-9D3F-3EFBD521B6ED}" destId="{E32305F4-EAB5-9046-A4B1-5E0227D4D328}" srcOrd="0" destOrd="0" parTransId="{9E80071D-1712-6B43-A95D-C6B11FC7054E}" sibTransId="{E43B3B54-40C7-3B48-8DF4-0D83343D808E}"/>
    <dgm:cxn modelId="{D9194EBA-AD26-4C00-8961-CACDD946A607}" srcId="{39763502-53C8-4035-9D3F-3EFBD521B6ED}" destId="{6EE4677D-BE66-4DD0-A1B5-EEA65C6DEFB8}" srcOrd="3" destOrd="0" parTransId="{86FFC799-B5C5-4887-BFA9-B901AB148BD3}" sibTransId="{7F732CCA-921F-4649-BFFB-B0D0AC9E7F0B}"/>
    <dgm:cxn modelId="{6C7F14C3-A294-4135-B271-3BAE9A3A2834}" srcId="{39763502-53C8-4035-9D3F-3EFBD521B6ED}" destId="{5AEDDFC7-8E3B-4BCA-8FA3-8D674FA60470}" srcOrd="1" destOrd="0" parTransId="{32645E38-9B79-4DD5-82BD-9B549FDA7B6F}" sibTransId="{C06E1A7F-6BEB-4D1C-84D3-AFD4B354FA1F}"/>
    <dgm:cxn modelId="{BC4854E2-744B-BE4C-97E8-B854D5432F37}" type="presOf" srcId="{5AEDDFC7-8E3B-4BCA-8FA3-8D674FA60470}" destId="{0DC95A47-18EC-7F4F-9C44-2D8643F62F4D}" srcOrd="0" destOrd="1" presId="urn:microsoft.com/office/officeart/2005/8/layout/vList2"/>
    <dgm:cxn modelId="{5B634759-46DC-6C4F-90BE-9E1B201F8D96}" type="presParOf" srcId="{DE22DFBD-871B-B84C-A69D-FE35AB212558}" destId="{4A25CAF0-B7B6-244F-A877-DE8BBF746B1B}" srcOrd="0" destOrd="0" presId="urn:microsoft.com/office/officeart/2005/8/layout/vList2"/>
    <dgm:cxn modelId="{8D387B05-B147-C54D-B105-E2D22B2DF8B8}" type="presParOf" srcId="{DE22DFBD-871B-B84C-A69D-FE35AB212558}" destId="{0DC95A47-18EC-7F4F-9C44-2D8643F62F4D}" srcOrd="1"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25CAF0-B7B6-244F-A877-DE8BBF746B1B}">
      <dsp:nvSpPr>
        <dsp:cNvPr id="0" name=""/>
        <dsp:cNvSpPr/>
      </dsp:nvSpPr>
      <dsp:spPr>
        <a:xfrm>
          <a:off x="0" y="22338"/>
          <a:ext cx="5914209" cy="538200"/>
        </a:xfrm>
        <a:prstGeom prst="roundRect">
          <a:avLst/>
        </a:prstGeom>
        <a:blipFill>
          <a:blip xmlns:r="http://schemas.openxmlformats.org/officeDocument/2006/relationships" r:embed="rId1">
            <a:duotone>
              <a:schemeClr val="accent5">
                <a:hueOff val="0"/>
                <a:satOff val="0"/>
                <a:lumOff val="0"/>
                <a:alphaOff val="0"/>
                <a:shade val="74000"/>
                <a:satMod val="130000"/>
                <a:lumMod val="90000"/>
              </a:schemeClr>
              <a:schemeClr val="accent5">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dirty="0"/>
            <a:t>Companies’ description</a:t>
          </a:r>
          <a:endParaRPr lang="en-US" sz="2300" kern="1200" dirty="0"/>
        </a:p>
      </dsp:txBody>
      <dsp:txXfrm>
        <a:off x="26273" y="48611"/>
        <a:ext cx="5861663" cy="485654"/>
      </dsp:txXfrm>
    </dsp:sp>
    <dsp:sp modelId="{0DC95A47-18EC-7F4F-9C44-2D8643F62F4D}">
      <dsp:nvSpPr>
        <dsp:cNvPr id="0" name=""/>
        <dsp:cNvSpPr/>
      </dsp:nvSpPr>
      <dsp:spPr>
        <a:xfrm>
          <a:off x="0" y="560538"/>
          <a:ext cx="5914209" cy="46657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7776" tIns="29210" rIns="163576" bIns="29210" numCol="1" spcCol="1270" anchor="t" anchorCtr="0">
          <a:noAutofit/>
        </a:bodyPr>
        <a:lstStyle/>
        <a:p>
          <a:pPr marL="171450" lvl="1" indent="-171450" algn="l" defTabSz="800100">
            <a:lnSpc>
              <a:spcPct val="90000"/>
            </a:lnSpc>
            <a:spcBef>
              <a:spcPct val="0"/>
            </a:spcBef>
            <a:spcAft>
              <a:spcPct val="20000"/>
            </a:spcAft>
            <a:buNone/>
          </a:pPr>
          <a:endParaRPr lang="en-US" sz="1800" kern="1200" dirty="0"/>
        </a:p>
        <a:p>
          <a:pPr marL="171450" lvl="1" indent="-171450" algn="l" defTabSz="800100">
            <a:lnSpc>
              <a:spcPct val="90000"/>
            </a:lnSpc>
            <a:spcBef>
              <a:spcPct val="0"/>
            </a:spcBef>
            <a:spcAft>
              <a:spcPct val="20000"/>
            </a:spcAft>
            <a:buNone/>
          </a:pPr>
          <a:r>
            <a:rPr lang="en-GB" sz="1800" kern="1200" dirty="0"/>
            <a:t>Virgin Media, a prominent subsidiary of Liberty Global, is one of the United Kingdom's leading entertainment and communications service providers. Established in 2006 through the merger of NTL, </a:t>
          </a:r>
          <a:r>
            <a:rPr lang="en-GB" sz="1800" kern="1200" dirty="0" err="1"/>
            <a:t>Telewest</a:t>
          </a:r>
          <a:r>
            <a:rPr lang="en-GB" sz="1800" kern="1200" dirty="0"/>
            <a:t>, and Virgin Mobile, the company has since established a solid foothold in the UK's telecommunications landscape, offering a comprehensive suite of services including broadband, television, mobile, and landline services (Liberty Global, 2016).</a:t>
          </a:r>
          <a:endParaRPr lang="en-US" sz="1800" kern="1200" dirty="0"/>
        </a:p>
        <a:p>
          <a:pPr marL="171450" lvl="1" indent="-171450" algn="l" defTabSz="800100">
            <a:lnSpc>
              <a:spcPct val="90000"/>
            </a:lnSpc>
            <a:spcBef>
              <a:spcPct val="0"/>
            </a:spcBef>
            <a:spcAft>
              <a:spcPct val="20000"/>
            </a:spcAft>
            <a:buNone/>
          </a:pPr>
          <a:endParaRPr lang="en-US" sz="1800" kern="1200" dirty="0"/>
        </a:p>
        <a:p>
          <a:pPr marL="171450" lvl="1" indent="-171450" algn="l" defTabSz="800100">
            <a:lnSpc>
              <a:spcPct val="90000"/>
            </a:lnSpc>
            <a:spcBef>
              <a:spcPct val="0"/>
            </a:spcBef>
            <a:spcAft>
              <a:spcPct val="20000"/>
            </a:spcAft>
            <a:buNone/>
          </a:pPr>
          <a:r>
            <a:rPr lang="en-GB" sz="1800" kern="1200" dirty="0"/>
            <a:t>British Airways (BA) stands as one of the world's leading premium international airlines and the largest international carrier in the United Kingdom. Established in 1974 through the merger of the British Overseas Airways Corporation (BOAC) and British European Airways (BEA), BA has grown to service over 200 destinations worldwide, both directly and through its affiliations with the </a:t>
          </a:r>
          <a:r>
            <a:rPr lang="en-GB" sz="1800" kern="1200" dirty="0" err="1"/>
            <a:t>Oneworld</a:t>
          </a:r>
          <a:r>
            <a:rPr lang="en-GB" sz="1800" kern="1200" dirty="0"/>
            <a:t> airline alliance (Bamber et al., 2009).</a:t>
          </a:r>
          <a:endParaRPr lang="en-US" sz="1800" kern="1200" dirty="0"/>
        </a:p>
      </dsp:txBody>
      <dsp:txXfrm>
        <a:off x="0" y="560538"/>
        <a:ext cx="5914209" cy="466578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GB"/>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11/12/2023</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11/12/2023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11/12/2023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11/12/2023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11/12/2023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11/12/2023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GB"/>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GB"/>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11/12/2023</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13" Type="http://schemas.openxmlformats.org/officeDocument/2006/relationships/hyperlink" Target="https://usitcolours.bg/bg/samoletni-bileti/redovni-aviokompanii/british-airways/s/4" TargetMode="External"/><Relationship Id="rId3" Type="http://schemas.openxmlformats.org/officeDocument/2006/relationships/image" Target="../media/image4.png"/><Relationship Id="rId7" Type="http://schemas.openxmlformats.org/officeDocument/2006/relationships/diagramQuickStyle" Target="../diagrams/quickStyle1.xml"/><Relationship Id="rId12"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Layout" Target="../diagrams/layout1.xml"/><Relationship Id="rId11" Type="http://schemas.openxmlformats.org/officeDocument/2006/relationships/hyperlink" Target="https://niknaksoldpeculiarblog.blogspot.com/2011/06/virgin-and-cabaret-warning-and-film.html" TargetMode="External"/><Relationship Id="rId5" Type="http://schemas.openxmlformats.org/officeDocument/2006/relationships/diagramData" Target="../diagrams/data1.xml"/><Relationship Id="rId10" Type="http://schemas.openxmlformats.org/officeDocument/2006/relationships/image" Target="../media/image8.jpg"/><Relationship Id="rId4" Type="http://schemas.openxmlformats.org/officeDocument/2006/relationships/image" Target="../media/image7.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10.jp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hyperlink" Target="https://croydon.randomness.org.uk/wiki.cgi?Virgin_Media,_76_Centrale" TargetMode="External"/><Relationship Id="rId5" Type="http://schemas.openxmlformats.org/officeDocument/2006/relationships/image" Target="../media/image11.jp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hyperlink" Target="https://extremoperoduro.blogspot.com/2017/10/british-airways-boeing-787-8-dreamliner.html" TargetMode="External"/><Relationship Id="rId5" Type="http://schemas.openxmlformats.org/officeDocument/2006/relationships/image" Target="../media/image12.jp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CCAEE-9527-8DF2-5B99-F525CB21844E}"/>
              </a:ext>
            </a:extLst>
          </p:cNvPr>
          <p:cNvSpPr>
            <a:spLocks noGrp="1"/>
          </p:cNvSpPr>
          <p:nvPr>
            <p:ph type="ctrTitle"/>
          </p:nvPr>
        </p:nvSpPr>
        <p:spPr/>
        <p:txBody>
          <a:bodyPr/>
          <a:lstStyle/>
          <a:p>
            <a:pPr marL="39370"/>
            <a:r>
              <a:rPr lang="en-GB" sz="4000" dirty="0">
                <a:effectLst/>
                <a:ea typeface="Times New Roman" panose="02020603050405020304" pitchFamily="18" charset="0"/>
              </a:rPr>
              <a:t>Virgin Media and British Airways</a:t>
            </a:r>
            <a:endParaRPr lang="en-RO" sz="4000" dirty="0"/>
          </a:p>
        </p:txBody>
      </p:sp>
      <p:sp>
        <p:nvSpPr>
          <p:cNvPr id="3" name="Subtitle 2">
            <a:extLst>
              <a:ext uri="{FF2B5EF4-FFF2-40B4-BE49-F238E27FC236}">
                <a16:creationId xmlns:a16="http://schemas.microsoft.com/office/drawing/2014/main" id="{67A6D1BE-2BB0-1C85-9062-A42F1044BB8F}"/>
              </a:ext>
            </a:extLst>
          </p:cNvPr>
          <p:cNvSpPr>
            <a:spLocks noGrp="1"/>
          </p:cNvSpPr>
          <p:nvPr>
            <p:ph type="subTitle" idx="1"/>
          </p:nvPr>
        </p:nvSpPr>
        <p:spPr>
          <a:xfrm>
            <a:off x="2692398" y="3578084"/>
            <a:ext cx="6815669" cy="1320802"/>
          </a:xfrm>
        </p:spPr>
        <p:txBody>
          <a:bodyPr>
            <a:noAutofit/>
          </a:bodyPr>
          <a:lstStyle/>
          <a:p>
            <a:pPr algn="ctr">
              <a:lnSpc>
                <a:spcPct val="150000"/>
              </a:lnSpc>
            </a:pPr>
            <a:r>
              <a:rPr lang="en-GB" sz="1200" dirty="0">
                <a:effectLst/>
                <a:ea typeface="Times New Roman" panose="02020603050405020304" pitchFamily="18" charset="0"/>
              </a:rPr>
              <a:t>Name: Cristian </a:t>
            </a:r>
            <a:r>
              <a:rPr lang="en-GB" sz="1200" dirty="0" err="1">
                <a:effectLst/>
                <a:ea typeface="Times New Roman" panose="02020603050405020304" pitchFamily="18" charset="0"/>
              </a:rPr>
              <a:t>Ioan</a:t>
            </a:r>
            <a:r>
              <a:rPr lang="en-GB" sz="1200" dirty="0">
                <a:effectLst/>
                <a:ea typeface="Times New Roman" panose="02020603050405020304" pitchFamily="18" charset="0"/>
              </a:rPr>
              <a:t> </a:t>
            </a:r>
            <a:r>
              <a:rPr lang="en-GB" sz="1200" dirty="0" err="1">
                <a:effectLst/>
                <a:ea typeface="Times New Roman" panose="02020603050405020304" pitchFamily="18" charset="0"/>
              </a:rPr>
              <a:t>Spridon</a:t>
            </a:r>
            <a:endParaRPr lang="en-RO" sz="1200" dirty="0">
              <a:effectLst/>
              <a:ea typeface="Times New Roman" panose="02020603050405020304" pitchFamily="18" charset="0"/>
            </a:endParaRPr>
          </a:p>
          <a:p>
            <a:pPr algn="ctr">
              <a:lnSpc>
                <a:spcPct val="150000"/>
              </a:lnSpc>
            </a:pPr>
            <a:r>
              <a:rPr lang="en-GB" sz="1200" dirty="0">
                <a:effectLst/>
                <a:ea typeface="Times New Roman" panose="02020603050405020304" pitchFamily="18" charset="0"/>
              </a:rPr>
              <a:t>Student ID: 2118625</a:t>
            </a:r>
            <a:endParaRPr lang="en-RO" sz="1200" dirty="0">
              <a:effectLst/>
              <a:ea typeface="Times New Roman" panose="02020603050405020304" pitchFamily="18" charset="0"/>
            </a:endParaRPr>
          </a:p>
          <a:p>
            <a:pPr algn="ctr">
              <a:lnSpc>
                <a:spcPct val="150000"/>
              </a:lnSpc>
            </a:pPr>
            <a:r>
              <a:rPr lang="en-GB" sz="1200" dirty="0">
                <a:effectLst/>
                <a:ea typeface="Times New Roman" panose="02020603050405020304" pitchFamily="18" charset="0"/>
              </a:rPr>
              <a:t>Module title and number: BMSW5106 – Knowledge</a:t>
            </a:r>
            <a:r>
              <a:rPr lang="en-GB" sz="1200" spc="-45" dirty="0">
                <a:effectLst/>
                <a:ea typeface="Times New Roman" panose="02020603050405020304" pitchFamily="18" charset="0"/>
              </a:rPr>
              <a:t> </a:t>
            </a:r>
            <a:r>
              <a:rPr lang="en-GB" sz="1200" dirty="0">
                <a:effectLst/>
                <a:ea typeface="Times New Roman" panose="02020603050405020304" pitchFamily="18" charset="0"/>
              </a:rPr>
              <a:t>and</a:t>
            </a:r>
            <a:r>
              <a:rPr lang="en-GB" sz="1200" spc="-35" dirty="0">
                <a:effectLst/>
                <a:ea typeface="Times New Roman" panose="02020603050405020304" pitchFamily="18" charset="0"/>
              </a:rPr>
              <a:t> </a:t>
            </a:r>
            <a:r>
              <a:rPr lang="en-GB" sz="1200" dirty="0">
                <a:effectLst/>
                <a:ea typeface="Times New Roman" panose="02020603050405020304" pitchFamily="18" charset="0"/>
              </a:rPr>
              <a:t>Information</a:t>
            </a:r>
            <a:r>
              <a:rPr lang="en-GB" sz="1200" spc="-30" dirty="0">
                <a:effectLst/>
                <a:ea typeface="Times New Roman" panose="02020603050405020304" pitchFamily="18" charset="0"/>
              </a:rPr>
              <a:t> </a:t>
            </a:r>
            <a:r>
              <a:rPr lang="en-GB" sz="1200" dirty="0">
                <a:effectLst/>
                <a:ea typeface="Times New Roman" panose="02020603050405020304" pitchFamily="18" charset="0"/>
              </a:rPr>
              <a:t>Management</a:t>
            </a:r>
            <a:r>
              <a:rPr lang="en-GB" sz="1200" spc="-35" dirty="0">
                <a:effectLst/>
                <a:ea typeface="Times New Roman" panose="02020603050405020304" pitchFamily="18" charset="0"/>
              </a:rPr>
              <a:t> </a:t>
            </a:r>
            <a:r>
              <a:rPr lang="en-GB" sz="1200" dirty="0">
                <a:effectLst/>
                <a:ea typeface="Times New Roman" panose="02020603050405020304" pitchFamily="18" charset="0"/>
              </a:rPr>
              <a:t>Skills</a:t>
            </a:r>
            <a:r>
              <a:rPr lang="en-GB" sz="1200" spc="-35" dirty="0">
                <a:effectLst/>
                <a:ea typeface="Times New Roman" panose="02020603050405020304" pitchFamily="18" charset="0"/>
              </a:rPr>
              <a:t> </a:t>
            </a:r>
            <a:r>
              <a:rPr lang="en-GB" sz="1200" dirty="0">
                <a:effectLst/>
                <a:ea typeface="Times New Roman" panose="02020603050405020304" pitchFamily="18" charset="0"/>
              </a:rPr>
              <a:t>for</a:t>
            </a:r>
            <a:r>
              <a:rPr lang="en-GB" sz="1200" spc="-35" dirty="0">
                <a:effectLst/>
                <a:ea typeface="Times New Roman" panose="02020603050405020304" pitchFamily="18" charset="0"/>
              </a:rPr>
              <a:t> </a:t>
            </a:r>
            <a:r>
              <a:rPr lang="en-GB" sz="1200" dirty="0">
                <a:effectLst/>
                <a:ea typeface="Times New Roman" panose="02020603050405020304" pitchFamily="18" charset="0"/>
              </a:rPr>
              <a:t>the</a:t>
            </a:r>
            <a:r>
              <a:rPr lang="en-GB" sz="1200" spc="-30" dirty="0">
                <a:effectLst/>
                <a:ea typeface="Times New Roman" panose="02020603050405020304" pitchFamily="18" charset="0"/>
              </a:rPr>
              <a:t> </a:t>
            </a:r>
            <a:r>
              <a:rPr lang="en-GB" sz="1200" spc="-10" dirty="0">
                <a:effectLst/>
                <a:ea typeface="Times New Roman" panose="02020603050405020304" pitchFamily="18" charset="0"/>
              </a:rPr>
              <a:t>Workplace</a:t>
            </a:r>
            <a:endParaRPr lang="en-RO" sz="1200" dirty="0">
              <a:effectLst/>
              <a:ea typeface="Times New Roman" panose="02020603050405020304" pitchFamily="18" charset="0"/>
            </a:endParaRPr>
          </a:p>
          <a:p>
            <a:pPr algn="ctr">
              <a:lnSpc>
                <a:spcPct val="150000"/>
              </a:lnSpc>
            </a:pPr>
            <a:r>
              <a:rPr lang="en-GB" sz="1200" dirty="0">
                <a:effectLst/>
                <a:ea typeface="Times New Roman" panose="02020603050405020304" pitchFamily="18" charset="0"/>
              </a:rPr>
              <a:t>Lecturer’s name: </a:t>
            </a:r>
            <a:r>
              <a:rPr lang="en-GB" sz="1200" dirty="0" err="1">
                <a:effectLst/>
                <a:ea typeface="Times New Roman" panose="02020603050405020304" pitchFamily="18" charset="0"/>
              </a:rPr>
              <a:t>Dr.</a:t>
            </a:r>
            <a:r>
              <a:rPr lang="en-GB" sz="1200" dirty="0">
                <a:effectLst/>
                <a:ea typeface="Times New Roman" panose="02020603050405020304" pitchFamily="18" charset="0"/>
              </a:rPr>
              <a:t> </a:t>
            </a:r>
            <a:r>
              <a:rPr lang="en-GB" sz="1200" dirty="0" err="1">
                <a:effectLst/>
                <a:ea typeface="Times New Roman" panose="02020603050405020304" pitchFamily="18" charset="0"/>
              </a:rPr>
              <a:t>Oluwaseun</a:t>
            </a:r>
            <a:r>
              <a:rPr lang="en-GB" sz="1200" dirty="0">
                <a:effectLst/>
                <a:ea typeface="Times New Roman" panose="02020603050405020304" pitchFamily="18" charset="0"/>
              </a:rPr>
              <a:t> (Olu) Adegbite</a:t>
            </a:r>
            <a:endParaRPr lang="en-RO" sz="1200" dirty="0">
              <a:effectLst/>
              <a:ea typeface="Times New Roman" panose="02020603050405020304" pitchFamily="18" charset="0"/>
            </a:endParaRPr>
          </a:p>
          <a:p>
            <a:pPr marL="39370" algn="ctr"/>
            <a:r>
              <a:rPr lang="en-GB" sz="1200" dirty="0">
                <a:effectLst/>
                <a:ea typeface="Times New Roman" panose="02020603050405020304" pitchFamily="18" charset="0"/>
              </a:rPr>
              <a:t>Title of report: Task 2</a:t>
            </a:r>
            <a:endParaRPr lang="en-RO" sz="1200" dirty="0">
              <a:effectLst/>
              <a:ea typeface="Times New Roman" panose="02020603050405020304" pitchFamily="18" charset="0"/>
            </a:endParaRPr>
          </a:p>
        </p:txBody>
      </p:sp>
    </p:spTree>
    <p:extLst>
      <p:ext uri="{BB962C8B-B14F-4D97-AF65-F5344CB8AC3E}">
        <p14:creationId xmlns:p14="http://schemas.microsoft.com/office/powerpoint/2010/main" val="39701127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C93797FD-7F0A-483E-966E-7FE88F8D87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0" name="Picture 9">
              <a:extLst>
                <a:ext uri="{FF2B5EF4-FFF2-40B4-BE49-F238E27FC236}">
                  <a16:creationId xmlns:a16="http://schemas.microsoft.com/office/drawing/2014/main" id="{94299858-315B-4242-A342-32FD05E4DEE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1" name="Rectangle 10">
              <a:extLst>
                <a:ext uri="{FF2B5EF4-FFF2-40B4-BE49-F238E27FC236}">
                  <a16:creationId xmlns:a16="http://schemas.microsoft.com/office/drawing/2014/main" id="{5783D501-1479-4FE1-A62C-B9C862498C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RO"/>
            </a:p>
          </p:txBody>
        </p:sp>
        <p:pic>
          <p:nvPicPr>
            <p:cNvPr id="12" name="Picture 11">
              <a:extLst>
                <a:ext uri="{FF2B5EF4-FFF2-40B4-BE49-F238E27FC236}">
                  <a16:creationId xmlns:a16="http://schemas.microsoft.com/office/drawing/2014/main" id="{C53C2CCF-3504-410A-A978-9BCC7D295A0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3" name="Picture 12">
              <a:extLst>
                <a:ext uri="{FF2B5EF4-FFF2-40B4-BE49-F238E27FC236}">
                  <a16:creationId xmlns:a16="http://schemas.microsoft.com/office/drawing/2014/main" id="{444AA77E-0BD7-413F-9123-2CDF296BADF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15" name="Straight Connector 14">
            <a:extLst>
              <a:ext uri="{FF2B5EF4-FFF2-40B4-BE49-F238E27FC236}">
                <a16:creationId xmlns:a16="http://schemas.microsoft.com/office/drawing/2014/main" id="{DDB3BAEE-5BE4-4B17-A2DA-B334759C47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17" name="Rectangle 16">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4"/>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RO"/>
          </a:p>
        </p:txBody>
      </p:sp>
      <p:sp useBgFill="1">
        <p:nvSpPr>
          <p:cNvPr id="23" name="Rectangle 22">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extBox 2">
            <a:extLst>
              <a:ext uri="{FF2B5EF4-FFF2-40B4-BE49-F238E27FC236}">
                <a16:creationId xmlns:a16="http://schemas.microsoft.com/office/drawing/2014/main" id="{797D0C0C-CC26-EF9E-078F-F9AF3B469DCA}"/>
              </a:ext>
            </a:extLst>
          </p:cNvPr>
          <p:cNvGraphicFramePr/>
          <p:nvPr>
            <p:extLst>
              <p:ext uri="{D42A27DB-BD31-4B8C-83A1-F6EECF244321}">
                <p14:modId xmlns:p14="http://schemas.microsoft.com/office/powerpoint/2010/main" val="2807710332"/>
              </p:ext>
            </p:extLst>
          </p:nvPr>
        </p:nvGraphicFramePr>
        <p:xfrm>
          <a:off x="5470072" y="804670"/>
          <a:ext cx="5914209" cy="524865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6" name="Picture 5" descr="A logo of a company&#10;&#10;Description automatically generated">
            <a:extLst>
              <a:ext uri="{FF2B5EF4-FFF2-40B4-BE49-F238E27FC236}">
                <a16:creationId xmlns:a16="http://schemas.microsoft.com/office/drawing/2014/main" id="{8137AFC5-A24A-BDB4-DFAA-73136C9FB672}"/>
              </a:ext>
            </a:extLst>
          </p:cNvPr>
          <p:cNvPicPr>
            <a:picLocks noChangeAspect="1"/>
          </p:cNvPicPr>
          <p:nvPr/>
        </p:nvPicPr>
        <p:blipFill>
          <a:blip r:embed="rId10">
            <a:extLst>
              <a:ext uri="{837473B0-CC2E-450A-ABE3-18F120FF3D39}">
                <a1611:picAttrSrcUrl xmlns:a1611="http://schemas.microsoft.com/office/drawing/2016/11/main" r:id="rId11"/>
              </a:ext>
            </a:extLst>
          </a:blip>
          <a:stretch>
            <a:fillRect/>
          </a:stretch>
        </p:blipFill>
        <p:spPr>
          <a:xfrm>
            <a:off x="655709" y="755083"/>
            <a:ext cx="3456610" cy="2962808"/>
          </a:xfrm>
          <a:prstGeom prst="rect">
            <a:avLst/>
          </a:prstGeom>
        </p:spPr>
      </p:pic>
      <p:pic>
        <p:nvPicPr>
          <p:cNvPr id="14" name="Picture 13" descr="A logo of a company&#10;&#10;Description automatically generated">
            <a:extLst>
              <a:ext uri="{FF2B5EF4-FFF2-40B4-BE49-F238E27FC236}">
                <a16:creationId xmlns:a16="http://schemas.microsoft.com/office/drawing/2014/main" id="{5D8B31DA-B92F-BA17-2508-CC3D5CAD53D7}"/>
              </a:ext>
            </a:extLst>
          </p:cNvPr>
          <p:cNvPicPr>
            <a:picLocks noChangeAspect="1"/>
          </p:cNvPicPr>
          <p:nvPr/>
        </p:nvPicPr>
        <p:blipFill>
          <a:blip r:embed="rId12">
            <a:extLst>
              <a:ext uri="{837473B0-CC2E-450A-ABE3-18F120FF3D39}">
                <a1611:picAttrSrcUrl xmlns:a1611="http://schemas.microsoft.com/office/drawing/2016/11/main" r:id="rId13"/>
              </a:ext>
            </a:extLst>
          </a:blip>
          <a:stretch>
            <a:fillRect/>
          </a:stretch>
        </p:blipFill>
        <p:spPr>
          <a:xfrm>
            <a:off x="649599" y="3696161"/>
            <a:ext cx="3439393" cy="2309307"/>
          </a:xfrm>
          <a:prstGeom prst="rect">
            <a:avLst/>
          </a:prstGeom>
        </p:spPr>
      </p:pic>
    </p:spTree>
    <p:extLst>
      <p:ext uri="{BB962C8B-B14F-4D97-AF65-F5344CB8AC3E}">
        <p14:creationId xmlns:p14="http://schemas.microsoft.com/office/powerpoint/2010/main" val="26570123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49C117F-F390-437B-ADB0-57E87EFF34F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934" y="0"/>
            <a:ext cx="12231160" cy="6856214"/>
            <a:chOff x="-16934" y="0"/>
            <a:chExt cx="12231160" cy="6856214"/>
          </a:xfrm>
        </p:grpSpPr>
        <p:pic>
          <p:nvPicPr>
            <p:cNvPr id="10" name="Picture 9">
              <a:extLst>
                <a:ext uri="{FF2B5EF4-FFF2-40B4-BE49-F238E27FC236}">
                  <a16:creationId xmlns:a16="http://schemas.microsoft.com/office/drawing/2014/main" id="{A7EF42F8-2417-49A6-95CE-DE9503B0AA6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1" name="Rectangle 10">
              <a:extLst>
                <a:ext uri="{FF2B5EF4-FFF2-40B4-BE49-F238E27FC236}">
                  <a16:creationId xmlns:a16="http://schemas.microsoft.com/office/drawing/2014/main" id="{AC6F623B-2003-4AED-B02F-541A150EC1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txBody>
            <a:bodyPr/>
            <a:lstStyle/>
            <a:p>
              <a:endParaRPr lang="en-RO"/>
            </a:p>
          </p:txBody>
        </p:sp>
        <p:pic>
          <p:nvPicPr>
            <p:cNvPr id="12" name="Picture 11">
              <a:extLst>
                <a:ext uri="{FF2B5EF4-FFF2-40B4-BE49-F238E27FC236}">
                  <a16:creationId xmlns:a16="http://schemas.microsoft.com/office/drawing/2014/main" id="{CD11837A-4F3D-419F-ACE2-E80B1EA2846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13" name="Picture 12">
              <a:extLst>
                <a:ext uri="{FF2B5EF4-FFF2-40B4-BE49-F238E27FC236}">
                  <a16:creationId xmlns:a16="http://schemas.microsoft.com/office/drawing/2014/main" id="{B9411D1A-7E2C-4A36-BE32-BF7A8E13072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cxnSp>
        <p:nvCxnSpPr>
          <p:cNvPr id="15" name="Straight Connector 14">
            <a:extLst>
              <a:ext uri="{FF2B5EF4-FFF2-40B4-BE49-F238E27FC236}">
                <a16:creationId xmlns:a16="http://schemas.microsoft.com/office/drawing/2014/main" id="{20742BC3-654B-4E41-9A6A-73A42E47763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
        <p:nvSpPr>
          <p:cNvPr id="17" name="Rectangle 16">
            <a:extLst>
              <a:ext uri="{FF2B5EF4-FFF2-40B4-BE49-F238E27FC236}">
                <a16:creationId xmlns:a16="http://schemas.microsoft.com/office/drawing/2014/main" id="{9401732C-37EE-4B98-A709-9530173F38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grpSp>
        <p:nvGrpSpPr>
          <p:cNvPr id="19" name="Group 18">
            <a:extLst>
              <a:ext uri="{FF2B5EF4-FFF2-40B4-BE49-F238E27FC236}">
                <a16:creationId xmlns:a16="http://schemas.microsoft.com/office/drawing/2014/main" id="{654E48C8-2A00-4C54-BC9C-B18EE49E9C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786"/>
            <a:ext cx="12229962" cy="6856214"/>
            <a:chOff x="-15736" y="0"/>
            <a:chExt cx="12229962" cy="6856214"/>
          </a:xfrm>
        </p:grpSpPr>
        <p:pic>
          <p:nvPicPr>
            <p:cNvPr id="20" name="Picture 19">
              <a:extLst>
                <a:ext uri="{FF2B5EF4-FFF2-40B4-BE49-F238E27FC236}">
                  <a16:creationId xmlns:a16="http://schemas.microsoft.com/office/drawing/2014/main" id="{CE0A0544-8F52-43F0-AC3E-DF683908B56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1" name="Rectangle 20">
              <a:extLst>
                <a:ext uri="{FF2B5EF4-FFF2-40B4-BE49-F238E27FC236}">
                  <a16:creationId xmlns:a16="http://schemas.microsoft.com/office/drawing/2014/main" id="{2F4057D3-A680-4443-9E51-ED920A691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RO"/>
            </a:p>
          </p:txBody>
        </p:sp>
        <p:pic>
          <p:nvPicPr>
            <p:cNvPr id="22" name="Picture 21">
              <a:extLst>
                <a:ext uri="{FF2B5EF4-FFF2-40B4-BE49-F238E27FC236}">
                  <a16:creationId xmlns:a16="http://schemas.microsoft.com/office/drawing/2014/main" id="{2F6853A4-7B38-4FDE-B024-AE8BA71E738C}"/>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3" name="Picture 22">
              <a:extLst>
                <a:ext uri="{FF2B5EF4-FFF2-40B4-BE49-F238E27FC236}">
                  <a16:creationId xmlns:a16="http://schemas.microsoft.com/office/drawing/2014/main" id="{86ADF4DB-4290-4441-8F8E-04152FE6063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3" name="TextBox 2">
            <a:extLst>
              <a:ext uri="{FF2B5EF4-FFF2-40B4-BE49-F238E27FC236}">
                <a16:creationId xmlns:a16="http://schemas.microsoft.com/office/drawing/2014/main" id="{11C8E610-A03A-92D2-E93F-609C51424628}"/>
              </a:ext>
            </a:extLst>
          </p:cNvPr>
          <p:cNvSpPr txBox="1"/>
          <p:nvPr/>
        </p:nvSpPr>
        <p:spPr>
          <a:xfrm>
            <a:off x="865934" y="936377"/>
            <a:ext cx="4094017" cy="2823880"/>
          </a:xfrm>
          <a:prstGeom prst="rect">
            <a:avLst/>
          </a:prstGeom>
        </p:spPr>
        <p:txBody>
          <a:bodyPr vert="horz" lIns="91440" tIns="45720" rIns="91440" bIns="45720" rtlCol="0" anchor="b">
            <a:normAutofit/>
          </a:bodyPr>
          <a:lstStyle/>
          <a:p>
            <a:pPr algn="ctr">
              <a:spcBef>
                <a:spcPct val="0"/>
              </a:spcBef>
              <a:spcAft>
                <a:spcPts val="600"/>
              </a:spcAft>
            </a:pPr>
            <a:r>
              <a:rPr lang="en-US" sz="4800" dirty="0">
                <a:ln w="3175" cmpd="sng">
                  <a:noFill/>
                </a:ln>
                <a:solidFill>
                  <a:srgbClr val="262626"/>
                </a:solidFill>
                <a:latin typeface="+mj-lt"/>
                <a:ea typeface="+mj-ea"/>
                <a:cs typeface="+mj-cs"/>
              </a:rPr>
              <a:t>Virgin Media TOWS Analysis:</a:t>
            </a:r>
          </a:p>
        </p:txBody>
      </p:sp>
      <p:graphicFrame>
        <p:nvGraphicFramePr>
          <p:cNvPr id="4" name="Table 3">
            <a:extLst>
              <a:ext uri="{FF2B5EF4-FFF2-40B4-BE49-F238E27FC236}">
                <a16:creationId xmlns:a16="http://schemas.microsoft.com/office/drawing/2014/main" id="{117600B2-7AD6-0071-DAD9-A169BEBB8702}"/>
              </a:ext>
            </a:extLst>
          </p:cNvPr>
          <p:cNvGraphicFramePr>
            <a:graphicFrameLocks noGrp="1"/>
          </p:cNvGraphicFramePr>
          <p:nvPr>
            <p:extLst>
              <p:ext uri="{D42A27DB-BD31-4B8C-83A1-F6EECF244321}">
                <p14:modId xmlns:p14="http://schemas.microsoft.com/office/powerpoint/2010/main" val="4167638616"/>
              </p:ext>
            </p:extLst>
          </p:nvPr>
        </p:nvGraphicFramePr>
        <p:xfrm>
          <a:off x="5107281" y="824211"/>
          <a:ext cx="6208420" cy="5207792"/>
        </p:xfrm>
        <a:graphic>
          <a:graphicData uri="http://schemas.openxmlformats.org/drawingml/2006/table">
            <a:tbl>
              <a:tblPr firstRow="1" firstCol="1" bandRow="1">
                <a:noFill/>
                <a:tableStyleId>{5C22544A-7EE6-4342-B048-85BDC9FD1C3A}</a:tableStyleId>
              </a:tblPr>
              <a:tblGrid>
                <a:gridCol w="1065943">
                  <a:extLst>
                    <a:ext uri="{9D8B030D-6E8A-4147-A177-3AD203B41FA5}">
                      <a16:colId xmlns:a16="http://schemas.microsoft.com/office/drawing/2014/main" val="3136032209"/>
                    </a:ext>
                  </a:extLst>
                </a:gridCol>
                <a:gridCol w="2518745">
                  <a:extLst>
                    <a:ext uri="{9D8B030D-6E8A-4147-A177-3AD203B41FA5}">
                      <a16:colId xmlns:a16="http://schemas.microsoft.com/office/drawing/2014/main" val="2598314078"/>
                    </a:ext>
                  </a:extLst>
                </a:gridCol>
                <a:gridCol w="2623732">
                  <a:extLst>
                    <a:ext uri="{9D8B030D-6E8A-4147-A177-3AD203B41FA5}">
                      <a16:colId xmlns:a16="http://schemas.microsoft.com/office/drawing/2014/main" val="2084076052"/>
                    </a:ext>
                  </a:extLst>
                </a:gridCol>
              </a:tblGrid>
              <a:tr h="449718">
                <a:tc>
                  <a:txBody>
                    <a:bodyPr/>
                    <a:lstStyle/>
                    <a:p>
                      <a:endParaRPr lang="en-RO" sz="1400" b="0" kern="100" cap="none" spc="60">
                        <a:solidFill>
                          <a:schemeClr val="bg1"/>
                        </a:solidFill>
                        <a:effectLst/>
                        <a:latin typeface="Calibri" panose="020F0502020204030204" pitchFamily="34" charset="0"/>
                        <a:cs typeface="Times New Roman" panose="02020603050405020304" pitchFamily="18" charset="0"/>
                      </a:endParaRPr>
                    </a:p>
                  </a:txBody>
                  <a:tcPr marL="40518" marR="40518" marT="66593" marB="0" anchor="ctr">
                    <a:lnL w="12700" cmpd="sng">
                      <a:noFill/>
                    </a:lnL>
                    <a:lnR w="12700" cmpd="sng">
                      <a:noFill/>
                    </a:lnR>
                    <a:lnT w="19050" cap="flat" cmpd="sng" algn="ctr">
                      <a:noFill/>
                      <a:prstDash val="solid"/>
                    </a:lnT>
                    <a:lnB w="38100" cmpd="sng">
                      <a:noFill/>
                    </a:lnB>
                    <a:solidFill>
                      <a:schemeClr val="accent1"/>
                    </a:solidFill>
                  </a:tcPr>
                </a:tc>
                <a:tc>
                  <a:txBody>
                    <a:bodyPr/>
                    <a:lstStyle/>
                    <a:p>
                      <a:pPr>
                        <a:lnSpc>
                          <a:spcPct val="150000"/>
                        </a:lnSpc>
                      </a:pPr>
                      <a:r>
                        <a:rPr lang="en-GB" sz="1400" b="0" kern="100" cap="none" spc="60">
                          <a:solidFill>
                            <a:schemeClr val="bg1"/>
                          </a:solidFill>
                          <a:effectLst/>
                        </a:rPr>
                        <a:t>Opportunities (O)</a:t>
                      </a:r>
                      <a:endParaRPr lang="en-RO" sz="1400" b="0" kern="100" cap="none" spc="6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0518" marR="40518" marT="66593" marB="0" anchor="ctr">
                    <a:lnL w="12700" cmpd="sng">
                      <a:noFill/>
                    </a:lnL>
                    <a:lnR w="12700" cmpd="sng">
                      <a:noFill/>
                    </a:lnR>
                    <a:lnT w="19050" cap="flat" cmpd="sng" algn="ctr">
                      <a:noFill/>
                      <a:prstDash val="solid"/>
                    </a:lnT>
                    <a:lnB w="38100" cmpd="sng">
                      <a:noFill/>
                    </a:lnB>
                    <a:solidFill>
                      <a:schemeClr val="accent1"/>
                    </a:solidFill>
                  </a:tcPr>
                </a:tc>
                <a:tc>
                  <a:txBody>
                    <a:bodyPr/>
                    <a:lstStyle/>
                    <a:p>
                      <a:pPr>
                        <a:lnSpc>
                          <a:spcPct val="150000"/>
                        </a:lnSpc>
                      </a:pPr>
                      <a:r>
                        <a:rPr lang="en-GB" sz="1400" b="0" kern="100" cap="none" spc="60">
                          <a:solidFill>
                            <a:schemeClr val="bg1"/>
                          </a:solidFill>
                          <a:effectLst/>
                        </a:rPr>
                        <a:t>Threats (T)</a:t>
                      </a:r>
                      <a:endParaRPr lang="en-RO" sz="1400" b="0" kern="100" cap="none" spc="6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0518" marR="40518" marT="66593" marB="0" anchor="ctr">
                    <a:lnL w="12700" cmpd="sng">
                      <a:noFill/>
                    </a:lnL>
                    <a:lnR w="12700" cmpd="sng">
                      <a:noFill/>
                    </a:lnR>
                    <a:lnT w="19050" cap="flat" cmpd="sng" algn="ctr">
                      <a:noFill/>
                      <a:prstDash val="solid"/>
                    </a:lnT>
                    <a:lnB w="38100" cmpd="sng">
                      <a:noFill/>
                    </a:lnB>
                    <a:solidFill>
                      <a:schemeClr val="accent1"/>
                    </a:solidFill>
                  </a:tcPr>
                </a:tc>
                <a:extLst>
                  <a:ext uri="{0D108BD9-81ED-4DB2-BD59-A6C34878D82A}">
                    <a16:rowId xmlns:a16="http://schemas.microsoft.com/office/drawing/2014/main" val="537883265"/>
                  </a:ext>
                </a:extLst>
              </a:tr>
              <a:tr h="2310055">
                <a:tc>
                  <a:txBody>
                    <a:bodyPr/>
                    <a:lstStyle/>
                    <a:p>
                      <a:pPr>
                        <a:lnSpc>
                          <a:spcPct val="150000"/>
                        </a:lnSpc>
                      </a:pPr>
                      <a:r>
                        <a:rPr lang="en-GB" sz="1400" b="1" kern="100" cap="none" spc="0">
                          <a:solidFill>
                            <a:schemeClr val="tx1"/>
                          </a:solidFill>
                          <a:effectLst/>
                        </a:rPr>
                        <a:t>Strengths (S)</a:t>
                      </a:r>
                      <a:endParaRPr lang="en-RO" sz="1400" b="1"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0518" marR="40518" marT="66593" marB="0">
                    <a:lnL w="12700" cmpd="sng">
                      <a:noFill/>
                      <a:prstDash val="solid"/>
                    </a:lnL>
                    <a:lnR w="12700" cmpd="sng">
                      <a:noFill/>
                      <a:prstDash val="solid"/>
                    </a:lnR>
                    <a:lnT w="38100" cmpd="sng">
                      <a:noFill/>
                    </a:lnT>
                    <a:lnB w="12700" cap="flat" cmpd="sng" algn="ctr">
                      <a:noFill/>
                      <a:prstDash val="solid"/>
                    </a:lnB>
                    <a:noFill/>
                  </a:tcPr>
                </a:tc>
                <a:tc>
                  <a:txBody>
                    <a:bodyPr/>
                    <a:lstStyle/>
                    <a:p>
                      <a:pPr>
                        <a:lnSpc>
                          <a:spcPct val="150000"/>
                        </a:lnSpc>
                      </a:pPr>
                      <a:r>
                        <a:rPr lang="en-GB" sz="1400" kern="100" cap="none" spc="0" dirty="0">
                          <a:solidFill>
                            <a:schemeClr val="tx1"/>
                          </a:solidFill>
                          <a:effectLst/>
                        </a:rPr>
                        <a:t>SO Strategies: </a:t>
                      </a:r>
                      <a:endParaRPr lang="en-RO" sz="1400" kern="100" cap="none" spc="0" dirty="0">
                        <a:solidFill>
                          <a:schemeClr val="tx1"/>
                        </a:solidFill>
                        <a:effectLst/>
                      </a:endParaRPr>
                    </a:p>
                    <a:p>
                      <a:pPr>
                        <a:lnSpc>
                          <a:spcPct val="150000"/>
                        </a:lnSpc>
                      </a:pPr>
                      <a:r>
                        <a:rPr lang="en-GB" sz="1400" kern="100" cap="none" spc="0" dirty="0">
                          <a:solidFill>
                            <a:schemeClr val="tx1"/>
                          </a:solidFill>
                          <a:effectLst/>
                        </a:rPr>
                        <a:t>- Exploit technological prowess to enhance service offerings (Grant, 2016). </a:t>
                      </a:r>
                      <a:endParaRPr lang="en-RO" sz="1400" kern="100" cap="none" spc="0" dirty="0">
                        <a:solidFill>
                          <a:schemeClr val="tx1"/>
                        </a:solidFill>
                        <a:effectLst/>
                      </a:endParaRPr>
                    </a:p>
                    <a:p>
                      <a:pPr>
                        <a:lnSpc>
                          <a:spcPct val="150000"/>
                        </a:lnSpc>
                      </a:pPr>
                      <a:r>
                        <a:rPr lang="en-GB" sz="1400" kern="100" cap="none" spc="0" dirty="0">
                          <a:solidFill>
                            <a:schemeClr val="tx1"/>
                          </a:solidFill>
                          <a:effectLst/>
                        </a:rPr>
                        <a:t>- Utilize brand equity to explore new market segments.</a:t>
                      </a:r>
                      <a:endParaRPr lang="en-RO" sz="1400" kern="100" cap="none" spc="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0518" marR="40518" marT="66593" marB="0">
                    <a:lnL w="12700" cmpd="sng">
                      <a:noFill/>
                      <a:prstDash val="solid"/>
                    </a:lnL>
                    <a:lnR w="12700" cmpd="sng">
                      <a:noFill/>
                      <a:prstDash val="solid"/>
                    </a:lnR>
                    <a:lnT w="38100" cmpd="sng">
                      <a:noFill/>
                    </a:lnT>
                    <a:lnB w="12700" cap="flat" cmpd="sng" algn="ctr">
                      <a:noFill/>
                      <a:prstDash val="solid"/>
                    </a:lnB>
                    <a:noFill/>
                  </a:tcPr>
                </a:tc>
                <a:tc>
                  <a:txBody>
                    <a:bodyPr/>
                    <a:lstStyle/>
                    <a:p>
                      <a:pPr>
                        <a:lnSpc>
                          <a:spcPct val="150000"/>
                        </a:lnSpc>
                      </a:pPr>
                      <a:r>
                        <a:rPr lang="en-GB" sz="1400" kern="100" cap="none" spc="0" dirty="0">
                          <a:solidFill>
                            <a:schemeClr val="tx1"/>
                          </a:solidFill>
                          <a:effectLst/>
                        </a:rPr>
                        <a:t>ST Strategies: </a:t>
                      </a:r>
                      <a:endParaRPr lang="en-RO" sz="1400" kern="100" cap="none" spc="0" dirty="0">
                        <a:solidFill>
                          <a:schemeClr val="tx1"/>
                        </a:solidFill>
                        <a:effectLst/>
                      </a:endParaRPr>
                    </a:p>
                    <a:p>
                      <a:pPr>
                        <a:lnSpc>
                          <a:spcPct val="150000"/>
                        </a:lnSpc>
                      </a:pPr>
                      <a:r>
                        <a:rPr lang="en-GB" sz="1400" kern="100" cap="none" spc="0" dirty="0">
                          <a:solidFill>
                            <a:schemeClr val="tx1"/>
                          </a:solidFill>
                          <a:effectLst/>
                        </a:rPr>
                        <a:t>- Leverage strong brand image to maintain customer base in the face of growing competition. </a:t>
                      </a:r>
                      <a:endParaRPr lang="en-RO" sz="1400" kern="100" cap="none" spc="0" dirty="0">
                        <a:solidFill>
                          <a:schemeClr val="tx1"/>
                        </a:solidFill>
                        <a:effectLst/>
                      </a:endParaRPr>
                    </a:p>
                    <a:p>
                      <a:pPr>
                        <a:lnSpc>
                          <a:spcPct val="150000"/>
                        </a:lnSpc>
                      </a:pPr>
                      <a:r>
                        <a:rPr lang="en-GB" sz="1400" kern="100" cap="none" spc="0" dirty="0">
                          <a:solidFill>
                            <a:schemeClr val="tx1"/>
                          </a:solidFill>
                          <a:effectLst/>
                        </a:rPr>
                        <a:t>- Diversify service portfolio to decrease vulnerability to market changes (Johnson et al., 2017).</a:t>
                      </a:r>
                      <a:endParaRPr lang="en-RO" sz="1400" kern="100" cap="none" spc="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0518" marR="40518" marT="66593" marB="0">
                    <a:lnL w="12700" cmpd="sng">
                      <a:noFill/>
                      <a:prstDash val="solid"/>
                    </a:lnL>
                    <a:lnR w="12700" cmpd="sng">
                      <a:noFill/>
                      <a:prstDash val="solid"/>
                    </a:lnR>
                    <a:lnT w="38100" cmpd="sng">
                      <a:noFill/>
                    </a:lnT>
                    <a:lnB w="12700" cap="flat" cmpd="sng" algn="ctr">
                      <a:noFill/>
                      <a:prstDash val="solid"/>
                    </a:lnB>
                    <a:noFill/>
                  </a:tcPr>
                </a:tc>
                <a:extLst>
                  <a:ext uri="{0D108BD9-81ED-4DB2-BD59-A6C34878D82A}">
                    <a16:rowId xmlns:a16="http://schemas.microsoft.com/office/drawing/2014/main" val="1459567941"/>
                  </a:ext>
                </a:extLst>
              </a:tr>
              <a:tr h="2448019">
                <a:tc>
                  <a:txBody>
                    <a:bodyPr/>
                    <a:lstStyle/>
                    <a:p>
                      <a:pPr>
                        <a:lnSpc>
                          <a:spcPct val="150000"/>
                        </a:lnSpc>
                      </a:pPr>
                      <a:r>
                        <a:rPr lang="en-GB" sz="1400" b="1" kern="100" cap="none" spc="0">
                          <a:solidFill>
                            <a:schemeClr val="tx1"/>
                          </a:solidFill>
                          <a:effectLst/>
                        </a:rPr>
                        <a:t>Weaknesses (W)</a:t>
                      </a:r>
                      <a:endParaRPr lang="en-RO" sz="1400" b="1"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0518" marR="40518" marT="66593" marB="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pPr>
                      <a:r>
                        <a:rPr lang="en-GB" sz="1400" kern="100" cap="none" spc="0">
                          <a:solidFill>
                            <a:schemeClr val="tx1"/>
                          </a:solidFill>
                          <a:effectLst/>
                        </a:rPr>
                        <a:t>WO Strategies: </a:t>
                      </a:r>
                      <a:endParaRPr lang="en-RO" sz="1400" kern="100" cap="none" spc="0">
                        <a:solidFill>
                          <a:schemeClr val="tx1"/>
                        </a:solidFill>
                        <a:effectLst/>
                      </a:endParaRPr>
                    </a:p>
                    <a:p>
                      <a:pPr>
                        <a:lnSpc>
                          <a:spcPct val="150000"/>
                        </a:lnSpc>
                      </a:pPr>
                      <a:r>
                        <a:rPr lang="en-GB" sz="1400" kern="100" cap="none" spc="0">
                          <a:solidFill>
                            <a:schemeClr val="tx1"/>
                          </a:solidFill>
                          <a:effectLst/>
                        </a:rPr>
                        <a:t>- Address service disruptions by investing in resilient infrastructure. </a:t>
                      </a:r>
                      <a:endParaRPr lang="en-RO" sz="1400" kern="100" cap="none" spc="0">
                        <a:solidFill>
                          <a:schemeClr val="tx1"/>
                        </a:solidFill>
                        <a:effectLst/>
                      </a:endParaRPr>
                    </a:p>
                    <a:p>
                      <a:pPr>
                        <a:lnSpc>
                          <a:spcPct val="150000"/>
                        </a:lnSpc>
                      </a:pPr>
                      <a:r>
                        <a:rPr lang="en-GB" sz="1400" kern="100" cap="none" spc="0">
                          <a:solidFill>
                            <a:schemeClr val="tx1"/>
                          </a:solidFill>
                          <a:effectLst/>
                        </a:rPr>
                        <a:t>- Elevate customer satisfaction by integrating advanced customer service technologies (Peppers &amp; Rogers, 2016).</a:t>
                      </a:r>
                      <a:endParaRPr lang="en-RO" sz="1400" kern="1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0518" marR="40518" marT="66593" marB="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pPr>
                      <a:r>
                        <a:rPr lang="en-GB" sz="1400" kern="100" cap="none" spc="0" dirty="0">
                          <a:solidFill>
                            <a:schemeClr val="tx1"/>
                          </a:solidFill>
                          <a:effectLst/>
                        </a:rPr>
                        <a:t>WT Strategies: </a:t>
                      </a:r>
                      <a:endParaRPr lang="en-RO" sz="1400" kern="100" cap="none" spc="0" dirty="0">
                        <a:solidFill>
                          <a:schemeClr val="tx1"/>
                        </a:solidFill>
                        <a:effectLst/>
                      </a:endParaRPr>
                    </a:p>
                    <a:p>
                      <a:pPr>
                        <a:lnSpc>
                          <a:spcPct val="150000"/>
                        </a:lnSpc>
                      </a:pPr>
                      <a:r>
                        <a:rPr lang="en-GB" sz="1400" kern="100" cap="none" spc="0" dirty="0">
                          <a:solidFill>
                            <a:schemeClr val="tx1"/>
                          </a:solidFill>
                          <a:effectLst/>
                        </a:rPr>
                        <a:t>- Optimize cost structure to remain competitive against aggressive pricing by rivals.</a:t>
                      </a:r>
                      <a:endParaRPr lang="en-RO" sz="1400" kern="100" cap="none" spc="0" dirty="0">
                        <a:solidFill>
                          <a:schemeClr val="tx1"/>
                        </a:solidFill>
                        <a:effectLst/>
                      </a:endParaRPr>
                    </a:p>
                    <a:p>
                      <a:pPr>
                        <a:lnSpc>
                          <a:spcPct val="150000"/>
                        </a:lnSpc>
                      </a:pPr>
                      <a:r>
                        <a:rPr lang="en-GB" sz="1400" kern="100" cap="none" spc="0" dirty="0">
                          <a:solidFill>
                            <a:schemeClr val="tx1"/>
                          </a:solidFill>
                          <a:effectLst/>
                        </a:rPr>
                        <a:t>- Strengthen cybersecurity measures in response to escalating cyber threats (Kaplan &amp; </a:t>
                      </a:r>
                      <a:r>
                        <a:rPr lang="en-GB" sz="1400" kern="100" cap="none" spc="0" dirty="0" err="1">
                          <a:solidFill>
                            <a:schemeClr val="tx1"/>
                          </a:solidFill>
                          <a:effectLst/>
                        </a:rPr>
                        <a:t>Haenlein</a:t>
                      </a:r>
                      <a:r>
                        <a:rPr lang="en-GB" sz="1400" kern="100" cap="none" spc="0" dirty="0">
                          <a:solidFill>
                            <a:schemeClr val="tx1"/>
                          </a:solidFill>
                          <a:effectLst/>
                        </a:rPr>
                        <a:t>, 2010).</a:t>
                      </a:r>
                      <a:endParaRPr lang="en-RO" sz="1400" kern="100" cap="none" spc="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0518" marR="40518" marT="66593" marB="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467739528"/>
                  </a:ext>
                </a:extLst>
              </a:tr>
            </a:tbl>
          </a:graphicData>
        </a:graphic>
      </p:graphicFrame>
    </p:spTree>
    <p:extLst>
      <p:ext uri="{BB962C8B-B14F-4D97-AF65-F5344CB8AC3E}">
        <p14:creationId xmlns:p14="http://schemas.microsoft.com/office/powerpoint/2010/main" val="22289453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49C117F-F390-437B-ADB0-57E87EFF34F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934" y="0"/>
            <a:ext cx="12231160" cy="6856214"/>
            <a:chOff x="-16934" y="0"/>
            <a:chExt cx="12231160" cy="6856214"/>
          </a:xfrm>
        </p:grpSpPr>
        <p:pic>
          <p:nvPicPr>
            <p:cNvPr id="10" name="Picture 9">
              <a:extLst>
                <a:ext uri="{FF2B5EF4-FFF2-40B4-BE49-F238E27FC236}">
                  <a16:creationId xmlns:a16="http://schemas.microsoft.com/office/drawing/2014/main" id="{A7EF42F8-2417-49A6-95CE-DE9503B0AA6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1" name="Rectangle 10">
              <a:extLst>
                <a:ext uri="{FF2B5EF4-FFF2-40B4-BE49-F238E27FC236}">
                  <a16:creationId xmlns:a16="http://schemas.microsoft.com/office/drawing/2014/main" id="{AC6F623B-2003-4AED-B02F-541A150EC1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txBody>
            <a:bodyPr/>
            <a:lstStyle/>
            <a:p>
              <a:endParaRPr lang="en-RO"/>
            </a:p>
          </p:txBody>
        </p:sp>
        <p:pic>
          <p:nvPicPr>
            <p:cNvPr id="12" name="Picture 11">
              <a:extLst>
                <a:ext uri="{FF2B5EF4-FFF2-40B4-BE49-F238E27FC236}">
                  <a16:creationId xmlns:a16="http://schemas.microsoft.com/office/drawing/2014/main" id="{CD11837A-4F3D-419F-ACE2-E80B1EA2846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13" name="Picture 12">
              <a:extLst>
                <a:ext uri="{FF2B5EF4-FFF2-40B4-BE49-F238E27FC236}">
                  <a16:creationId xmlns:a16="http://schemas.microsoft.com/office/drawing/2014/main" id="{B9411D1A-7E2C-4A36-BE32-BF7A8E13072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cxnSp>
        <p:nvCxnSpPr>
          <p:cNvPr id="15" name="Straight Connector 14">
            <a:extLst>
              <a:ext uri="{FF2B5EF4-FFF2-40B4-BE49-F238E27FC236}">
                <a16:creationId xmlns:a16="http://schemas.microsoft.com/office/drawing/2014/main" id="{20742BC3-654B-4E41-9A6A-73A42E47763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
        <p:nvSpPr>
          <p:cNvPr id="17" name="Rectangle 16">
            <a:extLst>
              <a:ext uri="{FF2B5EF4-FFF2-40B4-BE49-F238E27FC236}">
                <a16:creationId xmlns:a16="http://schemas.microsoft.com/office/drawing/2014/main" id="{9401732C-37EE-4B98-A709-9530173F38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grpSp>
        <p:nvGrpSpPr>
          <p:cNvPr id="19" name="Group 18">
            <a:extLst>
              <a:ext uri="{FF2B5EF4-FFF2-40B4-BE49-F238E27FC236}">
                <a16:creationId xmlns:a16="http://schemas.microsoft.com/office/drawing/2014/main" id="{654E48C8-2A00-4C54-BC9C-B18EE49E9C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786"/>
            <a:ext cx="12229962" cy="6856214"/>
            <a:chOff x="-15736" y="0"/>
            <a:chExt cx="12229962" cy="6856214"/>
          </a:xfrm>
        </p:grpSpPr>
        <p:pic>
          <p:nvPicPr>
            <p:cNvPr id="20" name="Picture 19">
              <a:extLst>
                <a:ext uri="{FF2B5EF4-FFF2-40B4-BE49-F238E27FC236}">
                  <a16:creationId xmlns:a16="http://schemas.microsoft.com/office/drawing/2014/main" id="{CE0A0544-8F52-43F0-AC3E-DF683908B56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1" name="Rectangle 20">
              <a:extLst>
                <a:ext uri="{FF2B5EF4-FFF2-40B4-BE49-F238E27FC236}">
                  <a16:creationId xmlns:a16="http://schemas.microsoft.com/office/drawing/2014/main" id="{2F4057D3-A680-4443-9E51-ED920A691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RO"/>
            </a:p>
          </p:txBody>
        </p:sp>
        <p:pic>
          <p:nvPicPr>
            <p:cNvPr id="22" name="Picture 21">
              <a:extLst>
                <a:ext uri="{FF2B5EF4-FFF2-40B4-BE49-F238E27FC236}">
                  <a16:creationId xmlns:a16="http://schemas.microsoft.com/office/drawing/2014/main" id="{2F6853A4-7B38-4FDE-B024-AE8BA71E738C}"/>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3" name="Picture 22">
              <a:extLst>
                <a:ext uri="{FF2B5EF4-FFF2-40B4-BE49-F238E27FC236}">
                  <a16:creationId xmlns:a16="http://schemas.microsoft.com/office/drawing/2014/main" id="{86ADF4DB-4290-4441-8F8E-04152FE6063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3" name="TextBox 2">
            <a:extLst>
              <a:ext uri="{FF2B5EF4-FFF2-40B4-BE49-F238E27FC236}">
                <a16:creationId xmlns:a16="http://schemas.microsoft.com/office/drawing/2014/main" id="{FCA4FF31-3B22-B0E5-457F-8A395AED348E}"/>
              </a:ext>
            </a:extLst>
          </p:cNvPr>
          <p:cNvSpPr txBox="1"/>
          <p:nvPr/>
        </p:nvSpPr>
        <p:spPr>
          <a:xfrm>
            <a:off x="850527" y="936377"/>
            <a:ext cx="4094017" cy="2823880"/>
          </a:xfrm>
          <a:prstGeom prst="rect">
            <a:avLst/>
          </a:prstGeom>
        </p:spPr>
        <p:txBody>
          <a:bodyPr vert="horz" lIns="91440" tIns="45720" rIns="91440" bIns="45720" rtlCol="0" anchor="b">
            <a:normAutofit/>
          </a:bodyPr>
          <a:lstStyle/>
          <a:p>
            <a:pPr algn="ctr">
              <a:spcBef>
                <a:spcPct val="0"/>
              </a:spcBef>
              <a:spcAft>
                <a:spcPts val="600"/>
              </a:spcAft>
            </a:pPr>
            <a:r>
              <a:rPr lang="en-US" sz="4800" dirty="0">
                <a:ln w="3175" cmpd="sng">
                  <a:noFill/>
                </a:ln>
                <a:solidFill>
                  <a:srgbClr val="262626"/>
                </a:solidFill>
                <a:latin typeface="+mj-lt"/>
                <a:ea typeface="+mj-ea"/>
                <a:cs typeface="+mj-cs"/>
              </a:rPr>
              <a:t>British Airways TOWS Analysis:</a:t>
            </a:r>
          </a:p>
        </p:txBody>
      </p:sp>
      <p:graphicFrame>
        <p:nvGraphicFramePr>
          <p:cNvPr id="4" name="Table 3">
            <a:extLst>
              <a:ext uri="{FF2B5EF4-FFF2-40B4-BE49-F238E27FC236}">
                <a16:creationId xmlns:a16="http://schemas.microsoft.com/office/drawing/2014/main" id="{F004E131-AA39-F598-E3C2-68D33D17C9CF}"/>
              </a:ext>
            </a:extLst>
          </p:cNvPr>
          <p:cNvGraphicFramePr>
            <a:graphicFrameLocks noGrp="1"/>
          </p:cNvGraphicFramePr>
          <p:nvPr>
            <p:extLst>
              <p:ext uri="{D42A27DB-BD31-4B8C-83A1-F6EECF244321}">
                <p14:modId xmlns:p14="http://schemas.microsoft.com/office/powerpoint/2010/main" val="772221542"/>
              </p:ext>
            </p:extLst>
          </p:nvPr>
        </p:nvGraphicFramePr>
        <p:xfrm>
          <a:off x="5091545" y="816564"/>
          <a:ext cx="6358002" cy="5223085"/>
        </p:xfrm>
        <a:graphic>
          <a:graphicData uri="http://schemas.openxmlformats.org/drawingml/2006/table">
            <a:tbl>
              <a:tblPr firstRow="1" firstCol="1" bandRow="1">
                <a:tableStyleId>{5C22544A-7EE6-4342-B048-85BDC9FD1C3A}</a:tableStyleId>
              </a:tblPr>
              <a:tblGrid>
                <a:gridCol w="1226128">
                  <a:extLst>
                    <a:ext uri="{9D8B030D-6E8A-4147-A177-3AD203B41FA5}">
                      <a16:colId xmlns:a16="http://schemas.microsoft.com/office/drawing/2014/main" val="2233840032"/>
                    </a:ext>
                  </a:extLst>
                </a:gridCol>
                <a:gridCol w="2313025">
                  <a:extLst>
                    <a:ext uri="{9D8B030D-6E8A-4147-A177-3AD203B41FA5}">
                      <a16:colId xmlns:a16="http://schemas.microsoft.com/office/drawing/2014/main" val="561541711"/>
                    </a:ext>
                  </a:extLst>
                </a:gridCol>
                <a:gridCol w="2818849">
                  <a:extLst>
                    <a:ext uri="{9D8B030D-6E8A-4147-A177-3AD203B41FA5}">
                      <a16:colId xmlns:a16="http://schemas.microsoft.com/office/drawing/2014/main" val="3834713436"/>
                    </a:ext>
                  </a:extLst>
                </a:gridCol>
              </a:tblGrid>
              <a:tr h="355260">
                <a:tc>
                  <a:txBody>
                    <a:bodyPr/>
                    <a:lstStyle/>
                    <a:p>
                      <a:endParaRPr lang="en-RO" sz="1400" kern="100">
                        <a:effectLst/>
                        <a:latin typeface="Calibri" panose="020F0502020204030204" pitchFamily="34" charset="0"/>
                        <a:cs typeface="Times New Roman" panose="02020603050405020304" pitchFamily="18" charset="0"/>
                      </a:endParaRPr>
                    </a:p>
                  </a:txBody>
                  <a:tcPr marL="48258" marR="48258" marT="0" marB="0"/>
                </a:tc>
                <a:tc>
                  <a:txBody>
                    <a:bodyPr/>
                    <a:lstStyle/>
                    <a:p>
                      <a:pPr>
                        <a:lnSpc>
                          <a:spcPct val="150000"/>
                        </a:lnSpc>
                      </a:pPr>
                      <a:r>
                        <a:rPr lang="en-GB" sz="1400" kern="100">
                          <a:effectLst/>
                        </a:rPr>
                        <a:t>Opportunities (O)</a:t>
                      </a:r>
                      <a:endParaRPr lang="en-RO"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8258" marR="48258" marT="0" marB="0"/>
                </a:tc>
                <a:tc>
                  <a:txBody>
                    <a:bodyPr/>
                    <a:lstStyle/>
                    <a:p>
                      <a:pPr>
                        <a:lnSpc>
                          <a:spcPct val="150000"/>
                        </a:lnSpc>
                      </a:pPr>
                      <a:r>
                        <a:rPr lang="en-GB" sz="1400" kern="100">
                          <a:effectLst/>
                        </a:rPr>
                        <a:t>Threats (T)</a:t>
                      </a:r>
                      <a:endParaRPr lang="en-RO"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8258" marR="48258" marT="0" marB="0"/>
                </a:tc>
                <a:extLst>
                  <a:ext uri="{0D108BD9-81ED-4DB2-BD59-A6C34878D82A}">
                    <a16:rowId xmlns:a16="http://schemas.microsoft.com/office/drawing/2014/main" val="741090519"/>
                  </a:ext>
                </a:extLst>
              </a:tr>
              <a:tr h="2289102">
                <a:tc>
                  <a:txBody>
                    <a:bodyPr/>
                    <a:lstStyle/>
                    <a:p>
                      <a:pPr>
                        <a:lnSpc>
                          <a:spcPct val="150000"/>
                        </a:lnSpc>
                      </a:pPr>
                      <a:r>
                        <a:rPr lang="en-GB" sz="1400" kern="100">
                          <a:effectLst/>
                        </a:rPr>
                        <a:t>Strengths (S)</a:t>
                      </a:r>
                      <a:endParaRPr lang="en-RO"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8258" marR="48258" marT="0" marB="0"/>
                </a:tc>
                <a:tc>
                  <a:txBody>
                    <a:bodyPr/>
                    <a:lstStyle/>
                    <a:p>
                      <a:pPr>
                        <a:lnSpc>
                          <a:spcPct val="150000"/>
                        </a:lnSpc>
                      </a:pPr>
                      <a:r>
                        <a:rPr lang="en-GB" sz="1400" kern="100">
                          <a:effectLst/>
                        </a:rPr>
                        <a:t>SO Strategies: </a:t>
                      </a:r>
                      <a:endParaRPr lang="en-RO" sz="1400" kern="100">
                        <a:effectLst/>
                      </a:endParaRPr>
                    </a:p>
                    <a:p>
                      <a:pPr>
                        <a:lnSpc>
                          <a:spcPct val="150000"/>
                        </a:lnSpc>
                      </a:pPr>
                      <a:r>
                        <a:rPr lang="en-GB" sz="1400" kern="100">
                          <a:effectLst/>
                        </a:rPr>
                        <a:t>- Capitalise on the revival of global travel to expand flight operations (Gössling &amp; Upham, 2009). </a:t>
                      </a:r>
                      <a:endParaRPr lang="en-RO" sz="1400" kern="100">
                        <a:effectLst/>
                      </a:endParaRPr>
                    </a:p>
                    <a:p>
                      <a:pPr>
                        <a:lnSpc>
                          <a:spcPct val="150000"/>
                        </a:lnSpc>
                      </a:pPr>
                      <a:r>
                        <a:rPr lang="en-GB" sz="1400" kern="100">
                          <a:effectLst/>
                        </a:rPr>
                        <a:t>- Leverage market dominance to form beneficial alliances.</a:t>
                      </a:r>
                      <a:endParaRPr lang="en-RO"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8258" marR="48258" marT="0" marB="0"/>
                </a:tc>
                <a:tc>
                  <a:txBody>
                    <a:bodyPr/>
                    <a:lstStyle/>
                    <a:p>
                      <a:pPr>
                        <a:lnSpc>
                          <a:spcPct val="150000"/>
                        </a:lnSpc>
                      </a:pPr>
                      <a:r>
                        <a:rPr lang="en-GB" sz="1400" kern="100">
                          <a:effectLst/>
                        </a:rPr>
                        <a:t>ST Strategies: </a:t>
                      </a:r>
                      <a:endParaRPr lang="en-RO" sz="1400" kern="100">
                        <a:effectLst/>
                      </a:endParaRPr>
                    </a:p>
                    <a:p>
                      <a:pPr>
                        <a:lnSpc>
                          <a:spcPct val="150000"/>
                        </a:lnSpc>
                      </a:pPr>
                      <a:r>
                        <a:rPr lang="en-GB" sz="1400" kern="100">
                          <a:effectLst/>
                        </a:rPr>
                        <a:t>- Emphasize premium offerings to outperform low-cost competitors.</a:t>
                      </a:r>
                      <a:endParaRPr lang="en-RO" sz="1400" kern="100">
                        <a:effectLst/>
                      </a:endParaRPr>
                    </a:p>
                    <a:p>
                      <a:pPr>
                        <a:lnSpc>
                          <a:spcPct val="150000"/>
                        </a:lnSpc>
                      </a:pPr>
                      <a:r>
                        <a:rPr lang="en-GB" sz="1400" kern="100">
                          <a:effectLst/>
                        </a:rPr>
                        <a:t>- Adopt flexible strategies to cope with economic and geopolitical instabilities (Buckley &amp; Ghauri, 2004).</a:t>
                      </a:r>
                      <a:endParaRPr lang="en-RO"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8258" marR="48258" marT="0" marB="0"/>
                </a:tc>
                <a:extLst>
                  <a:ext uri="{0D108BD9-81ED-4DB2-BD59-A6C34878D82A}">
                    <a16:rowId xmlns:a16="http://schemas.microsoft.com/office/drawing/2014/main" val="1755714310"/>
                  </a:ext>
                </a:extLst>
              </a:tr>
              <a:tr h="2578723">
                <a:tc>
                  <a:txBody>
                    <a:bodyPr/>
                    <a:lstStyle/>
                    <a:p>
                      <a:pPr>
                        <a:lnSpc>
                          <a:spcPct val="150000"/>
                        </a:lnSpc>
                      </a:pPr>
                      <a:r>
                        <a:rPr lang="en-GB" sz="1400" kern="100">
                          <a:effectLst/>
                        </a:rPr>
                        <a:t>Weaknesses (W)</a:t>
                      </a:r>
                      <a:endParaRPr lang="en-RO"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48258" marR="48258" marT="0" marB="0"/>
                </a:tc>
                <a:tc>
                  <a:txBody>
                    <a:bodyPr/>
                    <a:lstStyle/>
                    <a:p>
                      <a:pPr>
                        <a:lnSpc>
                          <a:spcPct val="150000"/>
                        </a:lnSpc>
                      </a:pPr>
                      <a:r>
                        <a:rPr lang="en-GB" sz="1400" kern="100" dirty="0">
                          <a:effectLst/>
                        </a:rPr>
                        <a:t>WO Strategies: </a:t>
                      </a:r>
                      <a:endParaRPr lang="en-RO" sz="1400" kern="100" dirty="0">
                        <a:effectLst/>
                      </a:endParaRPr>
                    </a:p>
                    <a:p>
                      <a:pPr>
                        <a:lnSpc>
                          <a:spcPct val="150000"/>
                        </a:lnSpc>
                      </a:pPr>
                      <a:r>
                        <a:rPr lang="en-GB" sz="1400" kern="100" dirty="0">
                          <a:effectLst/>
                        </a:rPr>
                        <a:t>- Advance operational efficiency to seize opportunities in recovering tourism sectors (</a:t>
                      </a:r>
                      <a:r>
                        <a:rPr lang="en-GB" sz="1400" kern="100" dirty="0" err="1">
                          <a:effectLst/>
                        </a:rPr>
                        <a:t>Kasemsap</a:t>
                      </a:r>
                      <a:r>
                        <a:rPr lang="en-GB" sz="1400" kern="100" dirty="0">
                          <a:effectLst/>
                        </a:rPr>
                        <a:t>, 2017). </a:t>
                      </a:r>
                      <a:endParaRPr lang="en-RO" sz="1400" kern="100" dirty="0">
                        <a:effectLst/>
                      </a:endParaRPr>
                    </a:p>
                    <a:p>
                      <a:pPr>
                        <a:lnSpc>
                          <a:spcPct val="150000"/>
                        </a:lnSpc>
                      </a:pPr>
                      <a:r>
                        <a:rPr lang="en-GB" sz="1400" kern="100" dirty="0">
                          <a:effectLst/>
                        </a:rPr>
                        <a:t>- Modernize in-flight services and customer support to improve the travel experience.</a:t>
                      </a:r>
                      <a:endParaRPr lang="en-RO"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8258" marR="48258" marT="0" marB="0"/>
                </a:tc>
                <a:tc>
                  <a:txBody>
                    <a:bodyPr/>
                    <a:lstStyle/>
                    <a:p>
                      <a:pPr>
                        <a:lnSpc>
                          <a:spcPct val="150000"/>
                        </a:lnSpc>
                      </a:pPr>
                      <a:r>
                        <a:rPr lang="en-GB" sz="1400" kern="100" dirty="0">
                          <a:effectLst/>
                        </a:rPr>
                        <a:t>WT Strategies: </a:t>
                      </a:r>
                      <a:endParaRPr lang="en-RO" sz="1400" kern="100" dirty="0">
                        <a:effectLst/>
                      </a:endParaRPr>
                    </a:p>
                    <a:p>
                      <a:pPr>
                        <a:lnSpc>
                          <a:spcPct val="150000"/>
                        </a:lnSpc>
                      </a:pPr>
                      <a:r>
                        <a:rPr lang="en-GB" sz="1400" kern="100" dirty="0">
                          <a:effectLst/>
                        </a:rPr>
                        <a:t>- Implement cost-effective measures and improve fuel efficiency against fluctuating fuel costs. </a:t>
                      </a:r>
                      <a:endParaRPr lang="en-RO" sz="1400" kern="100" dirty="0">
                        <a:effectLst/>
                      </a:endParaRPr>
                    </a:p>
                    <a:p>
                      <a:pPr>
                        <a:lnSpc>
                          <a:spcPct val="150000"/>
                        </a:lnSpc>
                      </a:pPr>
                      <a:r>
                        <a:rPr lang="en-GB" sz="1400" kern="100" dirty="0">
                          <a:effectLst/>
                        </a:rPr>
                        <a:t>- Develop dynamic response plans for international health crises and travel restrictions (Ritchie &amp; Jiang, 2019).</a:t>
                      </a:r>
                      <a:endParaRPr lang="en-RO"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8258" marR="48258" marT="0" marB="0"/>
                </a:tc>
                <a:extLst>
                  <a:ext uri="{0D108BD9-81ED-4DB2-BD59-A6C34878D82A}">
                    <a16:rowId xmlns:a16="http://schemas.microsoft.com/office/drawing/2014/main" val="2744453354"/>
                  </a:ext>
                </a:extLst>
              </a:tr>
            </a:tbl>
          </a:graphicData>
        </a:graphic>
      </p:graphicFrame>
    </p:spTree>
    <p:extLst>
      <p:ext uri="{BB962C8B-B14F-4D97-AF65-F5344CB8AC3E}">
        <p14:creationId xmlns:p14="http://schemas.microsoft.com/office/powerpoint/2010/main" val="33615705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45" name="Group 26">
            <a:extLst>
              <a:ext uri="{FF2B5EF4-FFF2-40B4-BE49-F238E27FC236}">
                <a16:creationId xmlns:a16="http://schemas.microsoft.com/office/drawing/2014/main" id="{3F6D81C7-B083-478E-82FE-089A8CB72E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28" name="Picture 27">
              <a:extLst>
                <a:ext uri="{FF2B5EF4-FFF2-40B4-BE49-F238E27FC236}">
                  <a16:creationId xmlns:a16="http://schemas.microsoft.com/office/drawing/2014/main" id="{8398EDA2-4889-433D-AC01-5214D79764E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46" name="Rectangle 28">
              <a:extLst>
                <a:ext uri="{FF2B5EF4-FFF2-40B4-BE49-F238E27FC236}">
                  <a16:creationId xmlns:a16="http://schemas.microsoft.com/office/drawing/2014/main" id="{0099D46A-AF52-46FD-938B-D31189460A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RO"/>
            </a:p>
          </p:txBody>
        </p:sp>
        <p:pic>
          <p:nvPicPr>
            <p:cNvPr id="30" name="Picture 29">
              <a:extLst>
                <a:ext uri="{FF2B5EF4-FFF2-40B4-BE49-F238E27FC236}">
                  <a16:creationId xmlns:a16="http://schemas.microsoft.com/office/drawing/2014/main" id="{C933E919-C473-4F0E-9DBC-CC65FC9E926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31" name="Picture 30">
              <a:extLst>
                <a:ext uri="{FF2B5EF4-FFF2-40B4-BE49-F238E27FC236}">
                  <a16:creationId xmlns:a16="http://schemas.microsoft.com/office/drawing/2014/main" id="{FBBF3BDD-5C99-4FDC-BBCB-E711359D93F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47" name="Straight Connector 32">
            <a:extLst>
              <a:ext uri="{FF2B5EF4-FFF2-40B4-BE49-F238E27FC236}">
                <a16:creationId xmlns:a16="http://schemas.microsoft.com/office/drawing/2014/main" id="{F06B54F2-CD11-4359-A7D6-DA7C76C091A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48" name="Rectangle 34">
            <a:extLst>
              <a:ext uri="{FF2B5EF4-FFF2-40B4-BE49-F238E27FC236}">
                <a16:creationId xmlns:a16="http://schemas.microsoft.com/office/drawing/2014/main" id="{7E61F402-3445-458A-9A2B-D28FD2883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9" name="Group 36">
            <a:extLst>
              <a:ext uri="{FF2B5EF4-FFF2-40B4-BE49-F238E27FC236}">
                <a16:creationId xmlns:a16="http://schemas.microsoft.com/office/drawing/2014/main" id="{A673C096-95AE-4644-B76C-1DF1B667DC4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38" name="Picture 37">
              <a:extLst>
                <a:ext uri="{FF2B5EF4-FFF2-40B4-BE49-F238E27FC236}">
                  <a16:creationId xmlns:a16="http://schemas.microsoft.com/office/drawing/2014/main" id="{77A91835-418B-4867-87D7-1376A57F3F75}"/>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50" name="Rectangle 38">
              <a:extLst>
                <a:ext uri="{FF2B5EF4-FFF2-40B4-BE49-F238E27FC236}">
                  <a16:creationId xmlns:a16="http://schemas.microsoft.com/office/drawing/2014/main" id="{65B511A1-E0EC-49FE-8068-9DA29CD00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RO"/>
            </a:p>
          </p:txBody>
        </p:sp>
        <p:pic>
          <p:nvPicPr>
            <p:cNvPr id="40" name="Picture 39">
              <a:extLst>
                <a:ext uri="{FF2B5EF4-FFF2-40B4-BE49-F238E27FC236}">
                  <a16:creationId xmlns:a16="http://schemas.microsoft.com/office/drawing/2014/main" id="{4A61BC5F-ADA4-4DBA-9C6B-E17E0B82EC5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41" name="Picture 40">
              <a:extLst>
                <a:ext uri="{FF2B5EF4-FFF2-40B4-BE49-F238E27FC236}">
                  <a16:creationId xmlns:a16="http://schemas.microsoft.com/office/drawing/2014/main" id="{1CE6F7D2-ACED-47D2-BEFD-FB26F75374A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51" name="Straight Connector 42">
            <a:extLst>
              <a:ext uri="{FF2B5EF4-FFF2-40B4-BE49-F238E27FC236}">
                <a16:creationId xmlns:a16="http://schemas.microsoft.com/office/drawing/2014/main" id="{2BE880E9-2B86-4CDB-B5B7-308745CDD1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95401" y="2400639"/>
            <a:ext cx="3660057"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TextBox 2">
            <a:extLst>
              <a:ext uri="{FF2B5EF4-FFF2-40B4-BE49-F238E27FC236}">
                <a16:creationId xmlns:a16="http://schemas.microsoft.com/office/drawing/2014/main" id="{6CA8251C-E58C-2784-8D4C-5E0131902EAB}"/>
              </a:ext>
            </a:extLst>
          </p:cNvPr>
          <p:cNvSpPr txBox="1"/>
          <p:nvPr/>
        </p:nvSpPr>
        <p:spPr>
          <a:xfrm>
            <a:off x="844265" y="2313001"/>
            <a:ext cx="4648511" cy="3382094"/>
          </a:xfrm>
          <a:prstGeom prst="rect">
            <a:avLst/>
          </a:prstGeom>
        </p:spPr>
        <p:txBody>
          <a:bodyPr vert="horz" lIns="91440" tIns="45720" rIns="91440" bIns="45720" rtlCol="0" anchor="t">
            <a:noAutofit/>
          </a:bodyPr>
          <a:lstStyle/>
          <a:p>
            <a:pPr marL="88900">
              <a:lnSpc>
                <a:spcPct val="90000"/>
              </a:lnSpc>
              <a:spcBef>
                <a:spcPct val="20000"/>
              </a:spcBef>
              <a:spcAft>
                <a:spcPts val="600"/>
              </a:spcAft>
              <a:buClr>
                <a:schemeClr val="accent1"/>
              </a:buClr>
              <a:buSzPct val="115000"/>
            </a:pPr>
            <a:r>
              <a:rPr lang="en-US" sz="1100" dirty="0">
                <a:solidFill>
                  <a:srgbClr val="262626"/>
                </a:solidFill>
              </a:rPr>
              <a:t> </a:t>
            </a:r>
          </a:p>
          <a:p>
            <a:pPr>
              <a:lnSpc>
                <a:spcPct val="90000"/>
              </a:lnSpc>
              <a:spcBef>
                <a:spcPct val="20000"/>
              </a:spcBef>
              <a:spcAft>
                <a:spcPts val="600"/>
              </a:spcAft>
              <a:buClr>
                <a:schemeClr val="accent1"/>
              </a:buClr>
              <a:buSzPct val="115000"/>
            </a:pPr>
            <a:r>
              <a:rPr lang="en-US" sz="1100" dirty="0">
                <a:solidFill>
                  <a:srgbClr val="262626"/>
                </a:solidFill>
              </a:rPr>
              <a:t>Similarities:</a:t>
            </a:r>
          </a:p>
          <a:p>
            <a:pPr>
              <a:lnSpc>
                <a:spcPct val="90000"/>
              </a:lnSpc>
              <a:spcBef>
                <a:spcPct val="20000"/>
              </a:spcBef>
              <a:spcAft>
                <a:spcPts val="600"/>
              </a:spcAft>
              <a:buClr>
                <a:schemeClr val="accent1"/>
              </a:buClr>
              <a:buSzPct val="115000"/>
              <a:buFont typeface="Arial"/>
              <a:buChar char="•"/>
            </a:pPr>
            <a:r>
              <a:rPr lang="en-US" sz="1100" dirty="0">
                <a:solidFill>
                  <a:srgbClr val="262626"/>
                </a:solidFill>
              </a:rPr>
              <a:t>Cybersecurity Risks: Both BA and Virgin Media face threats related to data breaches due to their increased reliance on digital systems (Lawton, 2000; Virgin Media, 2019).</a:t>
            </a:r>
          </a:p>
          <a:p>
            <a:pPr>
              <a:lnSpc>
                <a:spcPct val="90000"/>
              </a:lnSpc>
              <a:spcBef>
                <a:spcPct val="20000"/>
              </a:spcBef>
              <a:spcAft>
                <a:spcPts val="600"/>
              </a:spcAft>
              <a:buClr>
                <a:schemeClr val="accent1"/>
              </a:buClr>
              <a:buSzPct val="115000"/>
              <a:buFont typeface="Arial"/>
              <a:buChar char="•"/>
            </a:pPr>
            <a:r>
              <a:rPr lang="en-US" sz="1100" dirty="0">
                <a:solidFill>
                  <a:srgbClr val="262626"/>
                </a:solidFill>
              </a:rPr>
              <a:t>Technological Opportunities: Advances in technology offer both companies the potential to enhance their KM systems, be it through better data analytics or more integrated platforms.</a:t>
            </a:r>
          </a:p>
          <a:p>
            <a:pPr>
              <a:lnSpc>
                <a:spcPct val="90000"/>
              </a:lnSpc>
              <a:spcBef>
                <a:spcPct val="20000"/>
              </a:spcBef>
              <a:spcAft>
                <a:spcPts val="600"/>
              </a:spcAft>
              <a:buClr>
                <a:schemeClr val="accent1"/>
              </a:buClr>
              <a:buSzPct val="115000"/>
              <a:buFont typeface="Arial"/>
              <a:buChar char="•"/>
            </a:pPr>
            <a:r>
              <a:rPr lang="en-US" sz="1100" dirty="0">
                <a:solidFill>
                  <a:srgbClr val="262626"/>
                </a:solidFill>
              </a:rPr>
              <a:t>Global Orientation: Both companies operate in a global context, necessitating a KM system that caters to diverse markets and cultures.</a:t>
            </a:r>
          </a:p>
          <a:p>
            <a:pPr>
              <a:lnSpc>
                <a:spcPct val="90000"/>
              </a:lnSpc>
              <a:spcBef>
                <a:spcPct val="20000"/>
              </a:spcBef>
              <a:spcAft>
                <a:spcPts val="600"/>
              </a:spcAft>
              <a:buClr>
                <a:schemeClr val="accent1"/>
              </a:buClr>
              <a:buSzPct val="115000"/>
              <a:buFont typeface="Arial"/>
              <a:buChar char="•"/>
            </a:pPr>
            <a:r>
              <a:rPr lang="en-US" sz="1100" dirty="0">
                <a:solidFill>
                  <a:srgbClr val="262626"/>
                </a:solidFill>
              </a:rPr>
              <a:t>Differences:</a:t>
            </a:r>
          </a:p>
          <a:p>
            <a:pPr>
              <a:lnSpc>
                <a:spcPct val="90000"/>
              </a:lnSpc>
              <a:spcBef>
                <a:spcPct val="20000"/>
              </a:spcBef>
              <a:spcAft>
                <a:spcPts val="600"/>
              </a:spcAft>
              <a:buClr>
                <a:schemeClr val="accent1"/>
              </a:buClr>
              <a:buSzPct val="115000"/>
              <a:buFont typeface="Arial"/>
              <a:buChar char="•"/>
            </a:pPr>
            <a:r>
              <a:rPr lang="en-US" sz="1100" dirty="0" err="1">
                <a:solidFill>
                  <a:srgbClr val="262626"/>
                </a:solidFill>
              </a:rPr>
              <a:t>Organisational</a:t>
            </a:r>
            <a:r>
              <a:rPr lang="en-US" sz="1100" dirty="0">
                <a:solidFill>
                  <a:srgbClr val="262626"/>
                </a:solidFill>
              </a:rPr>
              <a:t> Legacy: BA's long-standing history means it might have more legacy systems and </a:t>
            </a:r>
            <a:r>
              <a:rPr lang="en-US" sz="1100" dirty="0" err="1">
                <a:solidFill>
                  <a:srgbClr val="262626"/>
                </a:solidFill>
              </a:rPr>
              <a:t>institutionalised</a:t>
            </a:r>
            <a:r>
              <a:rPr lang="en-US" sz="1100" dirty="0">
                <a:solidFill>
                  <a:srgbClr val="262626"/>
                </a:solidFill>
              </a:rPr>
              <a:t> knowledge, which can be both a strength and a weakness (Bamber et al., 2009). In contrast, Virgin Media's relatively shorter history as an integrated entity might offer more agility in its KM approach (Liberty Global, 2016).</a:t>
            </a:r>
          </a:p>
          <a:p>
            <a:pPr>
              <a:lnSpc>
                <a:spcPct val="90000"/>
              </a:lnSpc>
              <a:spcBef>
                <a:spcPct val="20000"/>
              </a:spcBef>
              <a:spcAft>
                <a:spcPts val="600"/>
              </a:spcAft>
              <a:buClr>
                <a:schemeClr val="accent1"/>
              </a:buClr>
              <a:buSzPct val="115000"/>
              <a:buFont typeface="Arial"/>
              <a:buChar char="•"/>
            </a:pPr>
            <a:r>
              <a:rPr lang="en-US" sz="1100" dirty="0">
                <a:solidFill>
                  <a:srgbClr val="262626"/>
                </a:solidFill>
              </a:rPr>
              <a:t>Industry Dynamics: The aviation and telecommunications industries have different knowledge requirements. For BA, knowledge related to safety, flight operations, and customer service is critical, while Virgin Media might focus more on technological knowledge and customer usage patterns.</a:t>
            </a:r>
          </a:p>
        </p:txBody>
      </p:sp>
      <p:pic>
        <p:nvPicPr>
          <p:cNvPr id="5" name="Picture 4" descr="Hand and arrows pointing up">
            <a:extLst>
              <a:ext uri="{FF2B5EF4-FFF2-40B4-BE49-F238E27FC236}">
                <a16:creationId xmlns:a16="http://schemas.microsoft.com/office/drawing/2014/main" id="{FE4EEBE3-3D02-4BB0-A4E6-67CCB4F4FD66}"/>
              </a:ext>
            </a:extLst>
          </p:cNvPr>
          <p:cNvPicPr>
            <a:picLocks noChangeAspect="1"/>
          </p:cNvPicPr>
          <p:nvPr/>
        </p:nvPicPr>
        <p:blipFill>
          <a:blip r:embed="rId5"/>
          <a:stretch>
            <a:fillRect/>
          </a:stretch>
        </p:blipFill>
        <p:spPr>
          <a:xfrm>
            <a:off x="5563470" y="1737953"/>
            <a:ext cx="5834782" cy="3382094"/>
          </a:xfrm>
          <a:prstGeom prst="rect">
            <a:avLst/>
          </a:prstGeom>
          <a:ln w="57150" cmpd="thickThin">
            <a:solidFill>
              <a:srgbClr val="7F7F7F"/>
            </a:solidFill>
            <a:miter lim="800000"/>
          </a:ln>
        </p:spPr>
      </p:pic>
      <p:sp>
        <p:nvSpPr>
          <p:cNvPr id="7" name="TextBox 6">
            <a:extLst>
              <a:ext uri="{FF2B5EF4-FFF2-40B4-BE49-F238E27FC236}">
                <a16:creationId xmlns:a16="http://schemas.microsoft.com/office/drawing/2014/main" id="{17B052A4-95C4-5111-8E95-CDA1CCBB69A3}"/>
              </a:ext>
            </a:extLst>
          </p:cNvPr>
          <p:cNvSpPr txBox="1"/>
          <p:nvPr/>
        </p:nvSpPr>
        <p:spPr>
          <a:xfrm>
            <a:off x="1160486" y="1826312"/>
            <a:ext cx="3929885" cy="593368"/>
          </a:xfrm>
          <a:prstGeom prst="rect">
            <a:avLst/>
          </a:prstGeom>
          <a:noFill/>
        </p:spPr>
        <p:txBody>
          <a:bodyPr wrap="square">
            <a:spAutoFit/>
          </a:bodyPr>
          <a:lstStyle/>
          <a:p>
            <a:pPr marL="88900" algn="ctr">
              <a:lnSpc>
                <a:spcPct val="90000"/>
              </a:lnSpc>
              <a:spcBef>
                <a:spcPct val="20000"/>
              </a:spcBef>
              <a:spcAft>
                <a:spcPts val="600"/>
              </a:spcAft>
              <a:buClr>
                <a:schemeClr val="accent1"/>
              </a:buClr>
              <a:buSzPct val="115000"/>
            </a:pPr>
            <a:r>
              <a:rPr lang="en-US" sz="1800" b="1" dirty="0">
                <a:solidFill>
                  <a:srgbClr val="262626"/>
                </a:solidFill>
              </a:rPr>
              <a:t>Similarities/Differences in Knowledge Management</a:t>
            </a:r>
          </a:p>
        </p:txBody>
      </p:sp>
    </p:spTree>
    <p:extLst>
      <p:ext uri="{BB962C8B-B14F-4D97-AF65-F5344CB8AC3E}">
        <p14:creationId xmlns:p14="http://schemas.microsoft.com/office/powerpoint/2010/main" val="36190168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58" name="Group 57">
            <a:extLst>
              <a:ext uri="{FF2B5EF4-FFF2-40B4-BE49-F238E27FC236}">
                <a16:creationId xmlns:a16="http://schemas.microsoft.com/office/drawing/2014/main" id="{DFB5D1BB-0703-437B-BD1E-1D07F8A2730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59" name="Picture 58">
              <a:extLst>
                <a:ext uri="{FF2B5EF4-FFF2-40B4-BE49-F238E27FC236}">
                  <a16:creationId xmlns:a16="http://schemas.microsoft.com/office/drawing/2014/main" id="{3886586B-3F0F-4593-B272-AE75AD0F092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60" name="Rectangle 59">
              <a:extLst>
                <a:ext uri="{FF2B5EF4-FFF2-40B4-BE49-F238E27FC236}">
                  <a16:creationId xmlns:a16="http://schemas.microsoft.com/office/drawing/2014/main" id="{020DEB59-BF94-41B5-8F16-8B10442EE0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RO"/>
            </a:p>
          </p:txBody>
        </p:sp>
        <p:pic>
          <p:nvPicPr>
            <p:cNvPr id="61" name="Picture 60">
              <a:extLst>
                <a:ext uri="{FF2B5EF4-FFF2-40B4-BE49-F238E27FC236}">
                  <a16:creationId xmlns:a16="http://schemas.microsoft.com/office/drawing/2014/main" id="{9A3BEF6F-FC03-43B1-8D1B-8DA3A360DBF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62" name="Picture 61">
              <a:extLst>
                <a:ext uri="{FF2B5EF4-FFF2-40B4-BE49-F238E27FC236}">
                  <a16:creationId xmlns:a16="http://schemas.microsoft.com/office/drawing/2014/main" id="{0F49BA32-A501-4C79-9A72-92587AB9EEF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64" name="Straight Connector 63">
            <a:extLst>
              <a:ext uri="{FF2B5EF4-FFF2-40B4-BE49-F238E27FC236}">
                <a16:creationId xmlns:a16="http://schemas.microsoft.com/office/drawing/2014/main" id="{883F92AF-2403-4558-B1D7-72130A1E4BC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66" name="Rectangle 65">
            <a:extLst>
              <a:ext uri="{FF2B5EF4-FFF2-40B4-BE49-F238E27FC236}">
                <a16:creationId xmlns:a16="http://schemas.microsoft.com/office/drawing/2014/main" id="{572F6A24-139E-4EB5-86D2-431F42EF8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8" name="Group 67">
            <a:extLst>
              <a:ext uri="{FF2B5EF4-FFF2-40B4-BE49-F238E27FC236}">
                <a16:creationId xmlns:a16="http://schemas.microsoft.com/office/drawing/2014/main" id="{3963AE85-BE5D-4975-BACF-DDDCC9C2AC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69" name="Picture 68">
              <a:extLst>
                <a:ext uri="{FF2B5EF4-FFF2-40B4-BE49-F238E27FC236}">
                  <a16:creationId xmlns:a16="http://schemas.microsoft.com/office/drawing/2014/main" id="{1E7751F0-16BF-4A9D-B778-5D46B92B447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70" name="Rectangle 69">
              <a:extLst>
                <a:ext uri="{FF2B5EF4-FFF2-40B4-BE49-F238E27FC236}">
                  <a16:creationId xmlns:a16="http://schemas.microsoft.com/office/drawing/2014/main" id="{1D755924-121A-47AA-8613-995D4108BC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RO"/>
            </a:p>
          </p:txBody>
        </p:sp>
        <p:pic>
          <p:nvPicPr>
            <p:cNvPr id="71" name="Picture 70">
              <a:extLst>
                <a:ext uri="{FF2B5EF4-FFF2-40B4-BE49-F238E27FC236}">
                  <a16:creationId xmlns:a16="http://schemas.microsoft.com/office/drawing/2014/main" id="{B4D2AFDA-19BE-4455-830E-1541E5D7BAE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72" name="Picture 71">
              <a:extLst>
                <a:ext uri="{FF2B5EF4-FFF2-40B4-BE49-F238E27FC236}">
                  <a16:creationId xmlns:a16="http://schemas.microsoft.com/office/drawing/2014/main" id="{0FB15EBF-E414-4E00-87E7-700A78A60F6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5" name="TextBox 4">
            <a:extLst>
              <a:ext uri="{FF2B5EF4-FFF2-40B4-BE49-F238E27FC236}">
                <a16:creationId xmlns:a16="http://schemas.microsoft.com/office/drawing/2014/main" id="{B374D281-3D78-9032-DA26-9322DDA3F700}"/>
              </a:ext>
            </a:extLst>
          </p:cNvPr>
          <p:cNvSpPr txBox="1"/>
          <p:nvPr/>
        </p:nvSpPr>
        <p:spPr>
          <a:xfrm>
            <a:off x="6094412" y="982132"/>
            <a:ext cx="4802185" cy="1303867"/>
          </a:xfrm>
          <a:prstGeom prst="rect">
            <a:avLst/>
          </a:prstGeom>
        </p:spPr>
        <p:txBody>
          <a:bodyPr vert="horz" lIns="91440" tIns="45720" rIns="91440" bIns="45720" rtlCol="0" anchor="ctr">
            <a:normAutofit/>
          </a:bodyPr>
          <a:lstStyle/>
          <a:p>
            <a:pPr algn="ctr">
              <a:lnSpc>
                <a:spcPct val="90000"/>
              </a:lnSpc>
              <a:spcBef>
                <a:spcPct val="0"/>
              </a:spcBef>
              <a:spcAft>
                <a:spcPts val="600"/>
              </a:spcAft>
              <a:buClr>
                <a:schemeClr val="accent1"/>
              </a:buClr>
              <a:buSzPct val="115000"/>
            </a:pPr>
            <a:r>
              <a:rPr lang="en-US" sz="4100" dirty="0">
                <a:ln w="3175" cmpd="sng">
                  <a:noFill/>
                </a:ln>
                <a:solidFill>
                  <a:schemeClr val="tx1">
                    <a:lumMod val="85000"/>
                    <a:lumOff val="15000"/>
                  </a:schemeClr>
                </a:solidFill>
                <a:latin typeface="+mj-lt"/>
                <a:ea typeface="+mj-ea"/>
                <a:cs typeface="+mj-cs"/>
              </a:rPr>
              <a:t>KM Value Chain in Virgin Media</a:t>
            </a:r>
          </a:p>
        </p:txBody>
      </p:sp>
      <p:sp>
        <p:nvSpPr>
          <p:cNvPr id="74" name="Rectangle 73">
            <a:extLst>
              <a:ext uri="{FF2B5EF4-FFF2-40B4-BE49-F238E27FC236}">
                <a16:creationId xmlns:a16="http://schemas.microsoft.com/office/drawing/2014/main" id="{C9DA5B05-DD14-4860-AC45-02A8D2EE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3" y="1092200"/>
            <a:ext cx="4517009"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large building with a sign&#10;&#10;Description automatically generated with medium confidence">
            <a:extLst>
              <a:ext uri="{FF2B5EF4-FFF2-40B4-BE49-F238E27FC236}">
                <a16:creationId xmlns:a16="http://schemas.microsoft.com/office/drawing/2014/main" id="{91756D1E-E505-1309-0DA8-0FD31039B0F1}"/>
              </a:ext>
            </a:extLst>
          </p:cNvPr>
          <p:cNvPicPr>
            <a:picLocks noChangeAspect="1"/>
          </p:cNvPicPr>
          <p:nvPr/>
        </p:nvPicPr>
        <p:blipFill rotWithShape="1">
          <a:blip r:embed="rId5">
            <a:extLst>
              <a:ext uri="{837473B0-CC2E-450A-ABE3-18F120FF3D39}">
                <a1611:picAttrSrcUrl xmlns:a1611="http://schemas.microsoft.com/office/drawing/2016/11/main" r:id="rId6"/>
              </a:ext>
            </a:extLst>
          </a:blip>
          <a:srcRect l="6161" r="18069" b="-1"/>
          <a:stretch/>
        </p:blipFill>
        <p:spPr>
          <a:xfrm>
            <a:off x="1412683" y="1410208"/>
            <a:ext cx="3876801" cy="3858780"/>
          </a:xfrm>
          <a:prstGeom prst="rect">
            <a:avLst/>
          </a:prstGeom>
        </p:spPr>
      </p:pic>
      <p:cxnSp>
        <p:nvCxnSpPr>
          <p:cNvPr id="76" name="Straight Connector 75">
            <a:extLst>
              <a:ext uri="{FF2B5EF4-FFF2-40B4-BE49-F238E27FC236}">
                <a16:creationId xmlns:a16="http://schemas.microsoft.com/office/drawing/2014/main" id="{36BE37AC-AD36-4C42-9B8C-C5500F4E7C6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4412" y="2400639"/>
            <a:ext cx="4802185"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TextBox 2">
            <a:extLst>
              <a:ext uri="{FF2B5EF4-FFF2-40B4-BE49-F238E27FC236}">
                <a16:creationId xmlns:a16="http://schemas.microsoft.com/office/drawing/2014/main" id="{BF68707C-9920-86C8-234D-494B21CC4CBD}"/>
              </a:ext>
            </a:extLst>
          </p:cNvPr>
          <p:cNvSpPr txBox="1"/>
          <p:nvPr/>
        </p:nvSpPr>
        <p:spPr>
          <a:xfrm>
            <a:off x="5625388" y="2379813"/>
            <a:ext cx="6016011" cy="3318936"/>
          </a:xfrm>
          <a:prstGeom prst="rect">
            <a:avLst/>
          </a:prstGeom>
        </p:spPr>
        <p:txBody>
          <a:bodyPr vert="horz" lIns="91440" tIns="45720" rIns="91440" bIns="45720" rtlCol="0" anchor="t">
            <a:noAutofit/>
          </a:bodyPr>
          <a:lstStyle/>
          <a:p>
            <a:pPr>
              <a:buClr>
                <a:schemeClr val="accent1"/>
              </a:buClr>
              <a:buSzPct val="115000"/>
            </a:pPr>
            <a:r>
              <a:rPr lang="en-US" sz="1200" dirty="0">
                <a:solidFill>
                  <a:schemeClr val="tx1">
                    <a:lumMod val="85000"/>
                    <a:lumOff val="15000"/>
                  </a:schemeClr>
                </a:solidFill>
                <a:latin typeface="Calibri" panose="020F0502020204030204" pitchFamily="34" charset="0"/>
                <a:cs typeface="Calibri" panose="020F0502020204030204" pitchFamily="34" charset="0"/>
              </a:rPr>
              <a:t>Knowledge Acquisition:</a:t>
            </a:r>
          </a:p>
          <a:p>
            <a:pPr marL="342900" lvl="0" indent="-342900">
              <a:buClr>
                <a:schemeClr val="accent1"/>
              </a:buClr>
              <a:buSzPct val="115000"/>
              <a:buFont typeface="Arial"/>
              <a:buChar char="•"/>
            </a:pPr>
            <a:r>
              <a:rPr lang="en-US" sz="1200" dirty="0">
                <a:solidFill>
                  <a:schemeClr val="tx1">
                    <a:lumMod val="85000"/>
                    <a:lumOff val="15000"/>
                  </a:schemeClr>
                </a:solidFill>
                <a:latin typeface="Calibri" panose="020F0502020204030204" pitchFamily="34" charset="0"/>
                <a:cs typeface="Calibri" panose="020F0502020204030204" pitchFamily="34" charset="0"/>
              </a:rPr>
              <a:t>Benefits from a rich pool of global knowledge resources.</a:t>
            </a:r>
          </a:p>
          <a:p>
            <a:pPr marL="342900" lvl="0" indent="-342900">
              <a:buClr>
                <a:schemeClr val="accent1"/>
              </a:buClr>
              <a:buSzPct val="115000"/>
              <a:buFont typeface="Arial"/>
              <a:buChar char="•"/>
            </a:pPr>
            <a:r>
              <a:rPr lang="en-US" sz="1200" dirty="0">
                <a:solidFill>
                  <a:schemeClr val="tx1">
                    <a:lumMod val="85000"/>
                    <a:lumOff val="15000"/>
                  </a:schemeClr>
                </a:solidFill>
                <a:latin typeface="Calibri" panose="020F0502020204030204" pitchFamily="34" charset="0"/>
                <a:cs typeface="Calibri" panose="020F0502020204030204" pitchFamily="34" charset="0"/>
              </a:rPr>
              <a:t>Constant engagement with cutting-edge technologies and global markets </a:t>
            </a:r>
          </a:p>
          <a:p>
            <a:pPr marL="342900" lvl="0" indent="-342900">
              <a:buClr>
                <a:schemeClr val="accent1"/>
              </a:buClr>
              <a:buSzPct val="115000"/>
              <a:buFont typeface="Arial"/>
              <a:buChar char="•"/>
            </a:pPr>
            <a:r>
              <a:rPr lang="en-US" sz="1200" dirty="0">
                <a:solidFill>
                  <a:schemeClr val="tx1">
                    <a:lumMod val="85000"/>
                    <a:lumOff val="15000"/>
                  </a:schemeClr>
                </a:solidFill>
                <a:latin typeface="Calibri" panose="020F0502020204030204" pitchFamily="34" charset="0"/>
                <a:cs typeface="Calibri" panose="020F0502020204030204" pitchFamily="34" charset="0"/>
              </a:rPr>
              <a:t>Customer feedback, acquired through their digital platforms. </a:t>
            </a:r>
          </a:p>
          <a:p>
            <a:pPr>
              <a:buClr>
                <a:schemeClr val="accent1"/>
              </a:buClr>
              <a:buSzPct val="115000"/>
            </a:pPr>
            <a:r>
              <a:rPr lang="en-US" sz="1200" dirty="0">
                <a:solidFill>
                  <a:schemeClr val="tx1">
                    <a:lumMod val="85000"/>
                    <a:lumOff val="15000"/>
                  </a:schemeClr>
                </a:solidFill>
                <a:latin typeface="Calibri" panose="020F0502020204030204" pitchFamily="34" charset="0"/>
                <a:cs typeface="Calibri" panose="020F0502020204030204" pitchFamily="34" charset="0"/>
              </a:rPr>
              <a:t>Knowledge Storage: Digital platforms and cloud technologies </a:t>
            </a:r>
          </a:p>
          <a:p>
            <a:pPr lvl="0">
              <a:buClr>
                <a:schemeClr val="accent1"/>
              </a:buClr>
              <a:buSzPct val="115000"/>
            </a:pPr>
            <a:r>
              <a:rPr lang="en-US" sz="1200" dirty="0">
                <a:solidFill>
                  <a:schemeClr val="tx1">
                    <a:lumMod val="85000"/>
                    <a:lumOff val="15000"/>
                  </a:schemeClr>
                </a:solidFill>
                <a:latin typeface="Calibri" panose="020F0502020204030204" pitchFamily="34" charset="0"/>
                <a:cs typeface="Calibri" panose="020F0502020204030204" pitchFamily="34" charset="0"/>
              </a:rPr>
              <a:t>Knowledge Dissemination: Advanced Intranet platforms, collaborative tools, and cross-functional teams </a:t>
            </a:r>
          </a:p>
          <a:p>
            <a:pPr lvl="0">
              <a:buClr>
                <a:schemeClr val="accent1"/>
              </a:buClr>
              <a:buSzPct val="115000"/>
            </a:pPr>
            <a:r>
              <a:rPr lang="en-US" sz="1200" dirty="0">
                <a:solidFill>
                  <a:schemeClr val="tx1">
                    <a:lumMod val="85000"/>
                    <a:lumOff val="15000"/>
                  </a:schemeClr>
                </a:solidFill>
                <a:latin typeface="Calibri" panose="020F0502020204030204" pitchFamily="34" charset="0"/>
                <a:cs typeface="Calibri" panose="020F0502020204030204" pitchFamily="34" charset="0"/>
              </a:rPr>
              <a:t>Knowledge Application: Leveraging knowledge to enhance customer experiences, improve network connectivity, or develop innovative product offerings. </a:t>
            </a:r>
          </a:p>
          <a:p>
            <a:pPr>
              <a:buClr>
                <a:schemeClr val="accent1"/>
              </a:buClr>
              <a:buSzPct val="115000"/>
            </a:pPr>
            <a:r>
              <a:rPr lang="en-US" sz="1200" dirty="0">
                <a:solidFill>
                  <a:schemeClr val="tx1">
                    <a:lumMod val="85000"/>
                    <a:lumOff val="15000"/>
                  </a:schemeClr>
                </a:solidFill>
                <a:latin typeface="Calibri" panose="020F0502020204030204" pitchFamily="34" charset="0"/>
                <a:cs typeface="Calibri" panose="020F0502020204030204" pitchFamily="34" charset="0"/>
              </a:rPr>
              <a:t>Supporting IT Systems: Enterprise Resource Planning (ERP) systems </a:t>
            </a:r>
          </a:p>
          <a:p>
            <a:pPr>
              <a:buClr>
                <a:schemeClr val="accent1"/>
              </a:buClr>
              <a:buSzPct val="115000"/>
            </a:pPr>
            <a:r>
              <a:rPr lang="en-US" sz="1200" dirty="0">
                <a:solidFill>
                  <a:schemeClr val="tx1">
                    <a:lumMod val="85000"/>
                    <a:lumOff val="15000"/>
                  </a:schemeClr>
                </a:solidFill>
                <a:latin typeface="Calibri" panose="020F0502020204030204" pitchFamily="34" charset="0"/>
                <a:cs typeface="Calibri" panose="020F0502020204030204" pitchFamily="34" charset="0"/>
              </a:rPr>
              <a:t>Comparison with Other </a:t>
            </a:r>
            <a:r>
              <a:rPr lang="en-US" sz="1200" dirty="0" err="1">
                <a:solidFill>
                  <a:schemeClr val="tx1">
                    <a:lumMod val="85000"/>
                    <a:lumOff val="15000"/>
                  </a:schemeClr>
                </a:solidFill>
                <a:latin typeface="Calibri" panose="020F0502020204030204" pitchFamily="34" charset="0"/>
                <a:cs typeface="Calibri" panose="020F0502020204030204" pitchFamily="34" charset="0"/>
              </a:rPr>
              <a:t>Organisations</a:t>
            </a:r>
            <a:r>
              <a:rPr lang="en-US" sz="1200" dirty="0">
                <a:solidFill>
                  <a:schemeClr val="tx1">
                    <a:lumMod val="85000"/>
                    <a:lumOff val="15000"/>
                  </a:schemeClr>
                </a:solidFill>
                <a:latin typeface="Calibri" panose="020F0502020204030204" pitchFamily="34" charset="0"/>
                <a:cs typeface="Calibri" panose="020F0502020204030204" pitchFamily="34" charset="0"/>
              </a:rPr>
              <a:t>: </a:t>
            </a:r>
          </a:p>
          <a:p>
            <a:pPr marL="342900" lvl="0" indent="-342900">
              <a:buClr>
                <a:schemeClr val="accent1"/>
              </a:buClr>
              <a:buSzPct val="115000"/>
              <a:buFont typeface="Arial"/>
              <a:buChar char="•"/>
            </a:pPr>
            <a:r>
              <a:rPr lang="en-US" sz="1200" dirty="0">
                <a:solidFill>
                  <a:schemeClr val="tx1">
                    <a:lumMod val="85000"/>
                    <a:lumOff val="15000"/>
                  </a:schemeClr>
                </a:solidFill>
                <a:latin typeface="Calibri" panose="020F0502020204030204" pitchFamily="34" charset="0"/>
                <a:cs typeface="Calibri" panose="020F0502020204030204" pitchFamily="34" charset="0"/>
              </a:rPr>
              <a:t>A company like British Airways, might focus more on safety, flight operations, and customer service in its KM approach. The knowledge they acquire, store, and apply would differ considerably from that of Virgin Media. However, the underlying IT systems supporting the KM initiatives (like ERP, CRM) might have similarities.</a:t>
            </a:r>
          </a:p>
          <a:p>
            <a:pPr>
              <a:buClr>
                <a:schemeClr val="accent1"/>
              </a:buClr>
              <a:buSzPct val="115000"/>
            </a:pPr>
            <a:r>
              <a:rPr lang="en-US" sz="1200" dirty="0">
                <a:solidFill>
                  <a:schemeClr val="tx1">
                    <a:lumMod val="85000"/>
                    <a:lumOff val="15000"/>
                  </a:schemeClr>
                </a:solidFill>
                <a:latin typeface="Calibri" panose="020F0502020204030204" pitchFamily="34" charset="0"/>
                <a:cs typeface="Calibri" panose="020F0502020204030204" pitchFamily="34" charset="0"/>
              </a:rPr>
              <a:t>Critique: </a:t>
            </a:r>
          </a:p>
          <a:p>
            <a:pPr marL="342900" lvl="0" indent="-342900">
              <a:buClr>
                <a:schemeClr val="accent1"/>
              </a:buClr>
              <a:buSzPct val="115000"/>
              <a:buFont typeface="Arial"/>
              <a:buChar char="•"/>
            </a:pPr>
            <a:r>
              <a:rPr lang="en-US" sz="1200" dirty="0">
                <a:solidFill>
                  <a:schemeClr val="tx1">
                    <a:lumMod val="85000"/>
                    <a:lumOff val="15000"/>
                  </a:schemeClr>
                </a:solidFill>
                <a:latin typeface="Calibri" panose="020F0502020204030204" pitchFamily="34" charset="0"/>
                <a:cs typeface="Calibri" panose="020F0502020204030204" pitchFamily="34" charset="0"/>
              </a:rPr>
              <a:t>An over-reliance on digital systems could lead to overlooking the tacit knowledge that resides within employees. </a:t>
            </a:r>
          </a:p>
          <a:p>
            <a:pPr marL="342900" lvl="0" indent="-342900">
              <a:buClr>
                <a:schemeClr val="accent1"/>
              </a:buClr>
              <a:buSzPct val="115000"/>
              <a:buFont typeface="Arial"/>
              <a:buChar char="•"/>
            </a:pPr>
            <a:r>
              <a:rPr lang="en-US" sz="1200" dirty="0">
                <a:solidFill>
                  <a:schemeClr val="tx1">
                    <a:lumMod val="85000"/>
                    <a:lumOff val="15000"/>
                  </a:schemeClr>
                </a:solidFill>
                <a:latin typeface="Calibri" panose="020F0502020204030204" pitchFamily="34" charset="0"/>
                <a:cs typeface="Calibri" panose="020F0502020204030204" pitchFamily="34" charset="0"/>
              </a:rPr>
              <a:t>Fast-paced technological evolution in telecommunications could render certain knowledge obsolete quickly, necessitating constant updates to the KM system.</a:t>
            </a:r>
          </a:p>
          <a:p>
            <a:pPr marL="342900" lvl="0" indent="-342900">
              <a:buClr>
                <a:schemeClr val="accent1"/>
              </a:buClr>
              <a:buSzPct val="115000"/>
              <a:buFont typeface="Arial"/>
              <a:buChar char="•"/>
            </a:pPr>
            <a:r>
              <a:rPr lang="en-US" sz="1200" dirty="0">
                <a:solidFill>
                  <a:schemeClr val="tx1">
                    <a:lumMod val="85000"/>
                    <a:lumOff val="15000"/>
                  </a:schemeClr>
                </a:solidFill>
                <a:latin typeface="Calibri" panose="020F0502020204030204" pitchFamily="34" charset="0"/>
                <a:cs typeface="Calibri" panose="020F0502020204030204" pitchFamily="34" charset="0"/>
              </a:rPr>
              <a:t>Cybersecurity remains a threat.</a:t>
            </a:r>
          </a:p>
        </p:txBody>
      </p:sp>
    </p:spTree>
    <p:extLst>
      <p:ext uri="{BB962C8B-B14F-4D97-AF65-F5344CB8AC3E}">
        <p14:creationId xmlns:p14="http://schemas.microsoft.com/office/powerpoint/2010/main" val="10000499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96" name="Group 95">
            <a:extLst>
              <a:ext uri="{FF2B5EF4-FFF2-40B4-BE49-F238E27FC236}">
                <a16:creationId xmlns:a16="http://schemas.microsoft.com/office/drawing/2014/main" id="{DFB5D1BB-0703-437B-BD1E-1D07F8A2730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97" name="Picture 96">
              <a:extLst>
                <a:ext uri="{FF2B5EF4-FFF2-40B4-BE49-F238E27FC236}">
                  <a16:creationId xmlns:a16="http://schemas.microsoft.com/office/drawing/2014/main" id="{3886586B-3F0F-4593-B272-AE75AD0F092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8" name="Rectangle 97">
              <a:extLst>
                <a:ext uri="{FF2B5EF4-FFF2-40B4-BE49-F238E27FC236}">
                  <a16:creationId xmlns:a16="http://schemas.microsoft.com/office/drawing/2014/main" id="{020DEB59-BF94-41B5-8F16-8B10442EE0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RO"/>
            </a:p>
          </p:txBody>
        </p:sp>
        <p:pic>
          <p:nvPicPr>
            <p:cNvPr id="99" name="Picture 98">
              <a:extLst>
                <a:ext uri="{FF2B5EF4-FFF2-40B4-BE49-F238E27FC236}">
                  <a16:creationId xmlns:a16="http://schemas.microsoft.com/office/drawing/2014/main" id="{9A3BEF6F-FC03-43B1-8D1B-8DA3A360DBF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00" name="Picture 99">
              <a:extLst>
                <a:ext uri="{FF2B5EF4-FFF2-40B4-BE49-F238E27FC236}">
                  <a16:creationId xmlns:a16="http://schemas.microsoft.com/office/drawing/2014/main" id="{0F49BA32-A501-4C79-9A72-92587AB9EEF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102" name="Straight Connector 101">
            <a:extLst>
              <a:ext uri="{FF2B5EF4-FFF2-40B4-BE49-F238E27FC236}">
                <a16:creationId xmlns:a16="http://schemas.microsoft.com/office/drawing/2014/main" id="{883F92AF-2403-4558-B1D7-72130A1E4BC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104" name="Rectangle 103">
            <a:extLst>
              <a:ext uri="{FF2B5EF4-FFF2-40B4-BE49-F238E27FC236}">
                <a16:creationId xmlns:a16="http://schemas.microsoft.com/office/drawing/2014/main" id="{572F6A24-139E-4EB5-86D2-431F42EF8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6" name="Group 105">
            <a:extLst>
              <a:ext uri="{FF2B5EF4-FFF2-40B4-BE49-F238E27FC236}">
                <a16:creationId xmlns:a16="http://schemas.microsoft.com/office/drawing/2014/main" id="{3963AE85-BE5D-4975-BACF-DDDCC9C2AC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07" name="Picture 106">
              <a:extLst>
                <a:ext uri="{FF2B5EF4-FFF2-40B4-BE49-F238E27FC236}">
                  <a16:creationId xmlns:a16="http://schemas.microsoft.com/office/drawing/2014/main" id="{1E7751F0-16BF-4A9D-B778-5D46B92B447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08" name="Rectangle 107">
              <a:extLst>
                <a:ext uri="{FF2B5EF4-FFF2-40B4-BE49-F238E27FC236}">
                  <a16:creationId xmlns:a16="http://schemas.microsoft.com/office/drawing/2014/main" id="{1D755924-121A-47AA-8613-995D4108BC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RO"/>
            </a:p>
          </p:txBody>
        </p:sp>
        <p:pic>
          <p:nvPicPr>
            <p:cNvPr id="109" name="Picture 108">
              <a:extLst>
                <a:ext uri="{FF2B5EF4-FFF2-40B4-BE49-F238E27FC236}">
                  <a16:creationId xmlns:a16="http://schemas.microsoft.com/office/drawing/2014/main" id="{B4D2AFDA-19BE-4455-830E-1541E5D7BAE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0" name="Picture 109">
              <a:extLst>
                <a:ext uri="{FF2B5EF4-FFF2-40B4-BE49-F238E27FC236}">
                  <a16:creationId xmlns:a16="http://schemas.microsoft.com/office/drawing/2014/main" id="{0FB15EBF-E414-4E00-87E7-700A78A60F6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112" name="Rectangle 111">
            <a:extLst>
              <a:ext uri="{FF2B5EF4-FFF2-40B4-BE49-F238E27FC236}">
                <a16:creationId xmlns:a16="http://schemas.microsoft.com/office/drawing/2014/main" id="{C9DA5B05-DD14-4860-AC45-02A8D2EE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3" y="1092200"/>
            <a:ext cx="4517009"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large airplane taking off&#10;&#10;Description automatically generated">
            <a:extLst>
              <a:ext uri="{FF2B5EF4-FFF2-40B4-BE49-F238E27FC236}">
                <a16:creationId xmlns:a16="http://schemas.microsoft.com/office/drawing/2014/main" id="{3F7E0E64-3FDA-3D6E-B76B-206B32481B65}"/>
              </a:ext>
            </a:extLst>
          </p:cNvPr>
          <p:cNvPicPr>
            <a:picLocks noChangeAspect="1"/>
          </p:cNvPicPr>
          <p:nvPr/>
        </p:nvPicPr>
        <p:blipFill rotWithShape="1">
          <a:blip r:embed="rId5">
            <a:extLst>
              <a:ext uri="{837473B0-CC2E-450A-ABE3-18F120FF3D39}">
                <a1611:picAttrSrcUrl xmlns:a1611="http://schemas.microsoft.com/office/drawing/2016/11/main" r:id="rId6"/>
              </a:ext>
            </a:extLst>
          </a:blip>
          <a:srcRect l="30849" t="557" r="2088" b="-559"/>
          <a:stretch/>
        </p:blipFill>
        <p:spPr>
          <a:xfrm>
            <a:off x="1412683" y="1410208"/>
            <a:ext cx="3876801" cy="3858780"/>
          </a:xfrm>
          <a:prstGeom prst="rect">
            <a:avLst/>
          </a:prstGeom>
        </p:spPr>
      </p:pic>
      <p:cxnSp>
        <p:nvCxnSpPr>
          <p:cNvPr id="114" name="Straight Connector 113">
            <a:extLst>
              <a:ext uri="{FF2B5EF4-FFF2-40B4-BE49-F238E27FC236}">
                <a16:creationId xmlns:a16="http://schemas.microsoft.com/office/drawing/2014/main" id="{36BE37AC-AD36-4C42-9B8C-C5500F4E7C6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4412" y="2400639"/>
            <a:ext cx="4802185"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TextBox 2">
            <a:extLst>
              <a:ext uri="{FF2B5EF4-FFF2-40B4-BE49-F238E27FC236}">
                <a16:creationId xmlns:a16="http://schemas.microsoft.com/office/drawing/2014/main" id="{37AC35F6-196F-DDE3-73BE-C62A87FDD317}"/>
              </a:ext>
            </a:extLst>
          </p:cNvPr>
          <p:cNvSpPr txBox="1"/>
          <p:nvPr/>
        </p:nvSpPr>
        <p:spPr>
          <a:xfrm>
            <a:off x="5764697" y="2556932"/>
            <a:ext cx="5672162" cy="3318936"/>
          </a:xfrm>
          <a:prstGeom prst="rect">
            <a:avLst/>
          </a:prstGeom>
        </p:spPr>
        <p:txBody>
          <a:bodyPr vert="horz" lIns="91440" tIns="45720" rIns="91440" bIns="45720" rtlCol="0" anchor="t">
            <a:noAutofit/>
          </a:bodyPr>
          <a:lstStyle/>
          <a:p>
            <a:pPr>
              <a:lnSpc>
                <a:spcPct val="90000"/>
              </a:lnSpc>
              <a:buClr>
                <a:schemeClr val="accent1"/>
              </a:buClr>
              <a:buSzPct val="115000"/>
            </a:pPr>
            <a:r>
              <a:rPr lang="en-US" sz="1200" dirty="0">
                <a:solidFill>
                  <a:schemeClr val="tx1">
                    <a:lumMod val="85000"/>
                    <a:lumOff val="15000"/>
                  </a:schemeClr>
                </a:solidFill>
              </a:rPr>
              <a:t>Knowledge Acquisition: Extensive network of flights, customer feedback, crew experiences, and constant engagement with aviation technologies and regulations.</a:t>
            </a:r>
          </a:p>
          <a:p>
            <a:pPr>
              <a:lnSpc>
                <a:spcPct val="90000"/>
              </a:lnSpc>
              <a:buClr>
                <a:schemeClr val="accent1"/>
              </a:buClr>
              <a:buSzPct val="115000"/>
            </a:pPr>
            <a:r>
              <a:rPr lang="en-US" sz="1200" dirty="0">
                <a:solidFill>
                  <a:schemeClr val="tx1">
                    <a:lumMod val="85000"/>
                    <a:lumOff val="15000"/>
                  </a:schemeClr>
                </a:solidFill>
              </a:rPr>
              <a:t>Knowledge Storage Advanced database systems, with a focus on cloud storage for scalability and accessibility. Institutional knowledge, standard operating procedures, and insights from flight data recorders could be examples of stored knowledge.</a:t>
            </a:r>
          </a:p>
          <a:p>
            <a:pPr>
              <a:lnSpc>
                <a:spcPct val="90000"/>
              </a:lnSpc>
              <a:buClr>
                <a:schemeClr val="accent1"/>
              </a:buClr>
              <a:buSzPct val="115000"/>
            </a:pPr>
            <a:r>
              <a:rPr lang="en-US" sz="1200" dirty="0">
                <a:solidFill>
                  <a:schemeClr val="tx1">
                    <a:lumMod val="85000"/>
                    <a:lumOff val="15000"/>
                  </a:schemeClr>
                </a:solidFill>
              </a:rPr>
              <a:t>Knowledge Dissemination:  Ensuring that flight crews, ground staff, and customer service representatives have access to real-time and relevant knowledge is crucial. BA uses advanced intranet systems, training modules, and perhaps augmented reality (AR) tools for training and knowledge sharing.</a:t>
            </a:r>
          </a:p>
          <a:p>
            <a:pPr>
              <a:lnSpc>
                <a:spcPct val="90000"/>
              </a:lnSpc>
              <a:buClr>
                <a:schemeClr val="accent1"/>
              </a:buClr>
              <a:buSzPct val="115000"/>
            </a:pPr>
            <a:r>
              <a:rPr lang="en-US" sz="1200" dirty="0">
                <a:solidFill>
                  <a:schemeClr val="tx1">
                    <a:lumMod val="85000"/>
                    <a:lumOff val="15000"/>
                  </a:schemeClr>
                </a:solidFill>
              </a:rPr>
              <a:t>Knowledge Application: Improving flight routes based on weather data, enhancing in-flight service based on customer feedback, or addressing mechanical issues based on crew reports.</a:t>
            </a:r>
          </a:p>
          <a:p>
            <a:pPr>
              <a:lnSpc>
                <a:spcPct val="90000"/>
              </a:lnSpc>
              <a:buClr>
                <a:schemeClr val="accent1"/>
              </a:buClr>
              <a:buSzPct val="115000"/>
            </a:pPr>
            <a:r>
              <a:rPr lang="en-US" sz="1200" dirty="0">
                <a:solidFill>
                  <a:schemeClr val="tx1">
                    <a:lumMod val="85000"/>
                    <a:lumOff val="15000"/>
                  </a:schemeClr>
                </a:solidFill>
              </a:rPr>
              <a:t>Supporting IT Systems: Enterprise Resource Planning (ERP) Systems</a:t>
            </a:r>
          </a:p>
          <a:p>
            <a:pPr>
              <a:lnSpc>
                <a:spcPct val="90000"/>
              </a:lnSpc>
              <a:buClr>
                <a:schemeClr val="accent1"/>
              </a:buClr>
              <a:buSzPct val="115000"/>
            </a:pPr>
            <a:r>
              <a:rPr lang="en-US" sz="1200" dirty="0">
                <a:solidFill>
                  <a:schemeClr val="tx1">
                    <a:lumMod val="85000"/>
                    <a:lumOff val="15000"/>
                  </a:schemeClr>
                </a:solidFill>
              </a:rPr>
              <a:t>Comparison with Other </a:t>
            </a:r>
            <a:r>
              <a:rPr lang="en-US" sz="1200" dirty="0" err="1">
                <a:solidFill>
                  <a:schemeClr val="tx1">
                    <a:lumMod val="85000"/>
                    <a:lumOff val="15000"/>
                  </a:schemeClr>
                </a:solidFill>
              </a:rPr>
              <a:t>Organisations</a:t>
            </a:r>
            <a:r>
              <a:rPr lang="en-US" sz="1200" dirty="0">
                <a:solidFill>
                  <a:schemeClr val="tx1">
                    <a:lumMod val="85000"/>
                    <a:lumOff val="15000"/>
                  </a:schemeClr>
                </a:solidFill>
              </a:rPr>
              <a:t>: Compared to Virgin Media, the focus areas differ. While both would rely on ERP and CRM systems, BA’s emphasis would be more on safety, flight data, and global operations, whereas Virgin Media would be more oriented towards technology solutions, customer usage patterns, and network management.</a:t>
            </a:r>
          </a:p>
          <a:p>
            <a:pPr>
              <a:lnSpc>
                <a:spcPct val="90000"/>
              </a:lnSpc>
              <a:buClr>
                <a:schemeClr val="accent1"/>
              </a:buClr>
              <a:buSzPct val="115000"/>
            </a:pPr>
            <a:r>
              <a:rPr lang="en-US" sz="1200" dirty="0">
                <a:solidFill>
                  <a:schemeClr val="tx1">
                    <a:lumMod val="85000"/>
                    <a:lumOff val="15000"/>
                  </a:schemeClr>
                </a:solidFill>
              </a:rPr>
              <a:t>Critique: </a:t>
            </a:r>
          </a:p>
          <a:p>
            <a:pPr marL="342900" lvl="0" indent="-342900">
              <a:lnSpc>
                <a:spcPct val="90000"/>
              </a:lnSpc>
              <a:buClr>
                <a:schemeClr val="accent1"/>
              </a:buClr>
              <a:buSzPct val="115000"/>
              <a:buFont typeface="Arial"/>
              <a:buChar char="•"/>
            </a:pPr>
            <a:r>
              <a:rPr lang="en-US" sz="1200" dirty="0">
                <a:solidFill>
                  <a:schemeClr val="tx1">
                    <a:lumMod val="85000"/>
                    <a:lumOff val="15000"/>
                  </a:schemeClr>
                </a:solidFill>
              </a:rPr>
              <a:t>Legacy systems might not be agile enough for rapid KM adaptations.</a:t>
            </a:r>
          </a:p>
          <a:p>
            <a:pPr marL="342900" lvl="0" indent="-342900">
              <a:lnSpc>
                <a:spcPct val="90000"/>
              </a:lnSpc>
              <a:buClr>
                <a:schemeClr val="accent1"/>
              </a:buClr>
              <a:buSzPct val="115000"/>
              <a:buFont typeface="Arial"/>
              <a:buChar char="•"/>
            </a:pPr>
            <a:r>
              <a:rPr lang="en-US" sz="1200" dirty="0">
                <a:solidFill>
                  <a:schemeClr val="tx1">
                    <a:lumMod val="85000"/>
                    <a:lumOff val="15000"/>
                  </a:schemeClr>
                </a:solidFill>
              </a:rPr>
              <a:t>The diverse and global nature of its operations might present challenges in </a:t>
            </a:r>
            <a:r>
              <a:rPr lang="en-US" sz="1200" dirty="0" err="1">
                <a:solidFill>
                  <a:schemeClr val="tx1">
                    <a:lumMod val="85000"/>
                    <a:lumOff val="15000"/>
                  </a:schemeClr>
                </a:solidFill>
              </a:rPr>
              <a:t>standardising</a:t>
            </a:r>
            <a:r>
              <a:rPr lang="en-US" sz="1200" dirty="0">
                <a:solidFill>
                  <a:schemeClr val="tx1">
                    <a:lumMod val="85000"/>
                    <a:lumOff val="15000"/>
                  </a:schemeClr>
                </a:solidFill>
              </a:rPr>
              <a:t> KM practices. </a:t>
            </a:r>
          </a:p>
          <a:p>
            <a:pPr marL="342900" lvl="0" indent="-342900">
              <a:lnSpc>
                <a:spcPct val="90000"/>
              </a:lnSpc>
              <a:buClr>
                <a:schemeClr val="accent1"/>
              </a:buClr>
              <a:buSzPct val="115000"/>
              <a:buFont typeface="Arial"/>
              <a:buChar char="•"/>
            </a:pPr>
            <a:r>
              <a:rPr lang="en-US" sz="1200" dirty="0">
                <a:solidFill>
                  <a:schemeClr val="tx1">
                    <a:lumMod val="85000"/>
                    <a:lumOff val="15000"/>
                  </a:schemeClr>
                </a:solidFill>
              </a:rPr>
              <a:t>Cybersecurity, is another critical concern, given the increased reliance on digital KM systems (Lawton, 2000).</a:t>
            </a:r>
          </a:p>
          <a:p>
            <a:pPr>
              <a:lnSpc>
                <a:spcPct val="90000"/>
              </a:lnSpc>
              <a:buClr>
                <a:schemeClr val="accent1"/>
              </a:buClr>
              <a:buSzPct val="115000"/>
              <a:buFont typeface="Arial"/>
              <a:buChar char="•"/>
            </a:pPr>
            <a:endParaRPr lang="en-US" sz="1200" dirty="0">
              <a:solidFill>
                <a:schemeClr val="tx1">
                  <a:lumMod val="85000"/>
                  <a:lumOff val="15000"/>
                </a:schemeClr>
              </a:solidFill>
            </a:endParaRPr>
          </a:p>
        </p:txBody>
      </p:sp>
      <p:sp>
        <p:nvSpPr>
          <p:cNvPr id="13" name="TextBox 12">
            <a:extLst>
              <a:ext uri="{FF2B5EF4-FFF2-40B4-BE49-F238E27FC236}">
                <a16:creationId xmlns:a16="http://schemas.microsoft.com/office/drawing/2014/main" id="{0E01E44C-5DFD-7E8C-0980-AC9F28863EFF}"/>
              </a:ext>
            </a:extLst>
          </p:cNvPr>
          <p:cNvSpPr txBox="1"/>
          <p:nvPr/>
        </p:nvSpPr>
        <p:spPr>
          <a:xfrm>
            <a:off x="5955598" y="1248207"/>
            <a:ext cx="5079812" cy="1205843"/>
          </a:xfrm>
          <a:prstGeom prst="rect">
            <a:avLst/>
          </a:prstGeom>
          <a:noFill/>
        </p:spPr>
        <p:txBody>
          <a:bodyPr wrap="square">
            <a:spAutoFit/>
          </a:bodyPr>
          <a:lstStyle/>
          <a:p>
            <a:pPr algn="ctr">
              <a:lnSpc>
                <a:spcPct val="90000"/>
              </a:lnSpc>
              <a:spcBef>
                <a:spcPct val="20000"/>
              </a:spcBef>
              <a:spcAft>
                <a:spcPts val="600"/>
              </a:spcAft>
              <a:buClr>
                <a:schemeClr val="accent1"/>
              </a:buClr>
              <a:buSzPct val="115000"/>
            </a:pPr>
            <a:r>
              <a:rPr lang="en-US" sz="4000" dirty="0">
                <a:solidFill>
                  <a:schemeClr val="tx1">
                    <a:lumMod val="85000"/>
                    <a:lumOff val="15000"/>
                  </a:schemeClr>
                </a:solidFill>
              </a:rPr>
              <a:t>KM Value Chain in British Airways</a:t>
            </a:r>
          </a:p>
        </p:txBody>
      </p:sp>
    </p:spTree>
    <p:extLst>
      <p:ext uri="{BB962C8B-B14F-4D97-AF65-F5344CB8AC3E}">
        <p14:creationId xmlns:p14="http://schemas.microsoft.com/office/powerpoint/2010/main" val="781287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3F6D81C7-B083-478E-82FE-089A8CB72E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1" name="Picture 10">
              <a:extLst>
                <a:ext uri="{FF2B5EF4-FFF2-40B4-BE49-F238E27FC236}">
                  <a16:creationId xmlns:a16="http://schemas.microsoft.com/office/drawing/2014/main" id="{8398EDA2-4889-433D-AC01-5214D79764E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2" name="Rectangle 11">
              <a:extLst>
                <a:ext uri="{FF2B5EF4-FFF2-40B4-BE49-F238E27FC236}">
                  <a16:creationId xmlns:a16="http://schemas.microsoft.com/office/drawing/2014/main" id="{0099D46A-AF52-46FD-938B-D31189460A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RO"/>
            </a:p>
          </p:txBody>
        </p:sp>
        <p:pic>
          <p:nvPicPr>
            <p:cNvPr id="13" name="Picture 12">
              <a:extLst>
                <a:ext uri="{FF2B5EF4-FFF2-40B4-BE49-F238E27FC236}">
                  <a16:creationId xmlns:a16="http://schemas.microsoft.com/office/drawing/2014/main" id="{C933E919-C473-4F0E-9DBC-CC65FC9E926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4" name="Picture 13">
              <a:extLst>
                <a:ext uri="{FF2B5EF4-FFF2-40B4-BE49-F238E27FC236}">
                  <a16:creationId xmlns:a16="http://schemas.microsoft.com/office/drawing/2014/main" id="{FBBF3BDD-5C99-4FDC-BBCB-E711359D93F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16" name="Straight Connector 15">
            <a:extLst>
              <a:ext uri="{FF2B5EF4-FFF2-40B4-BE49-F238E27FC236}">
                <a16:creationId xmlns:a16="http://schemas.microsoft.com/office/drawing/2014/main" id="{F06B54F2-CD11-4359-A7D6-DA7C76C091A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18" name="Rectangle 17">
            <a:extLst>
              <a:ext uri="{FF2B5EF4-FFF2-40B4-BE49-F238E27FC236}">
                <a16:creationId xmlns:a16="http://schemas.microsoft.com/office/drawing/2014/main" id="{ED56E41F-B8E0-4D18-B554-FD40260DE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19">
            <a:extLst>
              <a:ext uri="{FF2B5EF4-FFF2-40B4-BE49-F238E27FC236}">
                <a16:creationId xmlns:a16="http://schemas.microsoft.com/office/drawing/2014/main" id="{2DB31E17-E562-4F82-98D0-858C84120F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21" name="Picture 20">
              <a:extLst>
                <a:ext uri="{FF2B5EF4-FFF2-40B4-BE49-F238E27FC236}">
                  <a16:creationId xmlns:a16="http://schemas.microsoft.com/office/drawing/2014/main" id="{58BF3B07-5EF6-4E5B-834E-C1398DB60ADA}"/>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2" name="Rectangle 21">
              <a:extLst>
                <a:ext uri="{FF2B5EF4-FFF2-40B4-BE49-F238E27FC236}">
                  <a16:creationId xmlns:a16="http://schemas.microsoft.com/office/drawing/2014/main" id="{3DDA1859-D108-4C60-B38B-C85485AB38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RO"/>
            </a:p>
          </p:txBody>
        </p:sp>
        <p:pic>
          <p:nvPicPr>
            <p:cNvPr id="23" name="Picture 22">
              <a:extLst>
                <a:ext uri="{FF2B5EF4-FFF2-40B4-BE49-F238E27FC236}">
                  <a16:creationId xmlns:a16="http://schemas.microsoft.com/office/drawing/2014/main" id="{E498EA77-084B-43CC-B94D-566F1D8E1EE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4" name="Picture 23">
              <a:extLst>
                <a:ext uri="{FF2B5EF4-FFF2-40B4-BE49-F238E27FC236}">
                  <a16:creationId xmlns:a16="http://schemas.microsoft.com/office/drawing/2014/main" id="{99B16D3F-47E8-419E-9C4E-ED6FC918FBB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6" name="Rectangle 25">
            <a:extLst>
              <a:ext uri="{FF2B5EF4-FFF2-40B4-BE49-F238E27FC236}">
                <a16:creationId xmlns:a16="http://schemas.microsoft.com/office/drawing/2014/main" id="{23E937B9-07EE-456A-A31C-41A8866E28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3" y="1092200"/>
            <a:ext cx="5942687"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Head with Gears">
            <a:extLst>
              <a:ext uri="{FF2B5EF4-FFF2-40B4-BE49-F238E27FC236}">
                <a16:creationId xmlns:a16="http://schemas.microsoft.com/office/drawing/2014/main" id="{25D16106-B7B6-EC20-BD9F-BCECF4B4AF0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122681" y="1410208"/>
            <a:ext cx="3858780" cy="3858780"/>
          </a:xfrm>
          <a:prstGeom prst="rect">
            <a:avLst/>
          </a:prstGeom>
        </p:spPr>
      </p:pic>
      <p:cxnSp>
        <p:nvCxnSpPr>
          <p:cNvPr id="28" name="Straight Connector 27">
            <a:extLst>
              <a:ext uri="{FF2B5EF4-FFF2-40B4-BE49-F238E27FC236}">
                <a16:creationId xmlns:a16="http://schemas.microsoft.com/office/drawing/2014/main" id="{FD2308B7-2829-44DD-B213-27EEBDED14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20089" y="2400639"/>
            <a:ext cx="3376508"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TextBox 2">
            <a:extLst>
              <a:ext uri="{FF2B5EF4-FFF2-40B4-BE49-F238E27FC236}">
                <a16:creationId xmlns:a16="http://schemas.microsoft.com/office/drawing/2014/main" id="{1FB1BE7E-EDCD-A9EF-185A-93AAA99E1E7C}"/>
              </a:ext>
            </a:extLst>
          </p:cNvPr>
          <p:cNvSpPr txBox="1"/>
          <p:nvPr/>
        </p:nvSpPr>
        <p:spPr>
          <a:xfrm>
            <a:off x="7535824" y="2556932"/>
            <a:ext cx="3360771" cy="3318936"/>
          </a:xfrm>
          <a:prstGeom prst="rect">
            <a:avLst/>
          </a:prstGeom>
        </p:spPr>
        <p:txBody>
          <a:bodyPr vert="horz" lIns="91440" tIns="45720" rIns="91440" bIns="45720" rtlCol="0" anchor="t">
            <a:normAutofit/>
          </a:bodyPr>
          <a:lstStyle/>
          <a:p>
            <a:pPr marL="342900" lvl="0" indent="-342900">
              <a:lnSpc>
                <a:spcPct val="90000"/>
              </a:lnSpc>
              <a:spcBef>
                <a:spcPct val="20000"/>
              </a:spcBef>
              <a:spcAft>
                <a:spcPts val="600"/>
              </a:spcAft>
              <a:buClr>
                <a:schemeClr val="accent1"/>
              </a:buClr>
              <a:buSzPct val="115000"/>
              <a:buFont typeface="Arial"/>
              <a:buChar char="•"/>
            </a:pPr>
            <a:r>
              <a:rPr lang="en-US" sz="1100" dirty="0">
                <a:solidFill>
                  <a:srgbClr val="262626"/>
                </a:solidFill>
              </a:rPr>
              <a:t>Embrace Advanced Analytics and AI </a:t>
            </a:r>
          </a:p>
          <a:p>
            <a:pPr marL="342900" lvl="0" indent="-342900">
              <a:lnSpc>
                <a:spcPct val="90000"/>
              </a:lnSpc>
              <a:spcBef>
                <a:spcPct val="20000"/>
              </a:spcBef>
              <a:spcAft>
                <a:spcPts val="600"/>
              </a:spcAft>
              <a:buClr>
                <a:schemeClr val="accent1"/>
              </a:buClr>
              <a:buSzPct val="115000"/>
              <a:buFont typeface="Arial"/>
              <a:buChar char="•"/>
            </a:pPr>
            <a:r>
              <a:rPr lang="en-US" sz="1100" dirty="0">
                <a:solidFill>
                  <a:srgbClr val="262626"/>
                </a:solidFill>
              </a:rPr>
              <a:t>Strengthen Tacit Knowledge Capture</a:t>
            </a:r>
          </a:p>
          <a:p>
            <a:pPr marL="342900" lvl="0" indent="-342900">
              <a:lnSpc>
                <a:spcPct val="90000"/>
              </a:lnSpc>
              <a:spcBef>
                <a:spcPct val="20000"/>
              </a:spcBef>
              <a:spcAft>
                <a:spcPts val="600"/>
              </a:spcAft>
              <a:buClr>
                <a:schemeClr val="accent1"/>
              </a:buClr>
              <a:buSzPct val="115000"/>
              <a:buFont typeface="Arial"/>
              <a:buChar char="•"/>
            </a:pPr>
            <a:r>
              <a:rPr lang="en-US" sz="1100" dirty="0">
                <a:solidFill>
                  <a:srgbClr val="262626"/>
                </a:solidFill>
              </a:rPr>
              <a:t>Improve Integration with Other IT Systems</a:t>
            </a:r>
          </a:p>
          <a:p>
            <a:pPr marL="342900" lvl="0" indent="-342900">
              <a:lnSpc>
                <a:spcPct val="90000"/>
              </a:lnSpc>
              <a:spcBef>
                <a:spcPct val="20000"/>
              </a:spcBef>
              <a:spcAft>
                <a:spcPts val="600"/>
              </a:spcAft>
              <a:buClr>
                <a:schemeClr val="accent1"/>
              </a:buClr>
              <a:buSzPct val="115000"/>
              <a:buFont typeface="Arial"/>
              <a:buChar char="•"/>
            </a:pPr>
            <a:r>
              <a:rPr lang="en-US" sz="1100" dirty="0" err="1">
                <a:solidFill>
                  <a:srgbClr val="262626"/>
                </a:solidFill>
              </a:rPr>
              <a:t>Prioritise</a:t>
            </a:r>
            <a:r>
              <a:rPr lang="en-US" sz="1100" dirty="0">
                <a:solidFill>
                  <a:srgbClr val="262626"/>
                </a:solidFill>
              </a:rPr>
              <a:t> Cybersecurity</a:t>
            </a:r>
          </a:p>
          <a:p>
            <a:pPr marL="342900" lvl="0" indent="-342900">
              <a:lnSpc>
                <a:spcPct val="90000"/>
              </a:lnSpc>
              <a:spcBef>
                <a:spcPct val="20000"/>
              </a:spcBef>
              <a:spcAft>
                <a:spcPts val="600"/>
              </a:spcAft>
              <a:buClr>
                <a:schemeClr val="accent1"/>
              </a:buClr>
              <a:buSzPct val="115000"/>
              <a:buFont typeface="Arial"/>
              <a:buChar char="•"/>
            </a:pPr>
            <a:r>
              <a:rPr lang="en-US" sz="1100" dirty="0">
                <a:solidFill>
                  <a:srgbClr val="262626"/>
                </a:solidFill>
              </a:rPr>
              <a:t>Promote a Knowledge-Sharing Culture</a:t>
            </a:r>
          </a:p>
          <a:p>
            <a:pPr marL="342900" lvl="0" indent="-342900">
              <a:lnSpc>
                <a:spcPct val="90000"/>
              </a:lnSpc>
              <a:spcBef>
                <a:spcPct val="20000"/>
              </a:spcBef>
              <a:spcAft>
                <a:spcPts val="600"/>
              </a:spcAft>
              <a:buClr>
                <a:schemeClr val="accent1"/>
              </a:buClr>
              <a:buSzPct val="115000"/>
              <a:buFont typeface="Arial"/>
              <a:buChar char="•"/>
            </a:pPr>
            <a:r>
              <a:rPr lang="en-US" sz="1100" dirty="0">
                <a:solidFill>
                  <a:srgbClr val="262626"/>
                </a:solidFill>
              </a:rPr>
              <a:t>Ensure KM System Agility</a:t>
            </a:r>
          </a:p>
          <a:p>
            <a:pPr marL="342900" lvl="0" indent="-342900">
              <a:lnSpc>
                <a:spcPct val="90000"/>
              </a:lnSpc>
              <a:spcBef>
                <a:spcPct val="20000"/>
              </a:spcBef>
              <a:spcAft>
                <a:spcPts val="600"/>
              </a:spcAft>
              <a:buClr>
                <a:schemeClr val="accent1"/>
              </a:buClr>
              <a:buSzPct val="115000"/>
              <a:buFont typeface="Arial"/>
              <a:buChar char="•"/>
            </a:pPr>
            <a:r>
              <a:rPr lang="en-US" sz="1100" dirty="0">
                <a:solidFill>
                  <a:srgbClr val="262626"/>
                </a:solidFill>
              </a:rPr>
              <a:t>Frequent Training and Workshops</a:t>
            </a:r>
          </a:p>
          <a:p>
            <a:pPr marL="342900" lvl="0" indent="-342900">
              <a:lnSpc>
                <a:spcPct val="90000"/>
              </a:lnSpc>
              <a:spcBef>
                <a:spcPct val="20000"/>
              </a:spcBef>
              <a:spcAft>
                <a:spcPts val="600"/>
              </a:spcAft>
              <a:buClr>
                <a:schemeClr val="accent1"/>
              </a:buClr>
              <a:buSzPct val="115000"/>
              <a:buFont typeface="Arial"/>
              <a:buChar char="•"/>
            </a:pPr>
            <a:r>
              <a:rPr lang="en-US" sz="1100" dirty="0">
                <a:solidFill>
                  <a:srgbClr val="262626"/>
                </a:solidFill>
              </a:rPr>
              <a:t>Feedback Mechanism</a:t>
            </a:r>
          </a:p>
          <a:p>
            <a:pPr marL="342900" lvl="0" indent="-342900">
              <a:lnSpc>
                <a:spcPct val="90000"/>
              </a:lnSpc>
              <a:spcBef>
                <a:spcPct val="20000"/>
              </a:spcBef>
              <a:spcAft>
                <a:spcPts val="600"/>
              </a:spcAft>
              <a:buClr>
                <a:schemeClr val="accent1"/>
              </a:buClr>
              <a:buSzPct val="115000"/>
              <a:buFont typeface="Arial"/>
              <a:buChar char="•"/>
            </a:pPr>
            <a:r>
              <a:rPr lang="en-US" sz="1100" dirty="0">
                <a:solidFill>
                  <a:srgbClr val="262626"/>
                </a:solidFill>
              </a:rPr>
              <a:t>Explore Augmented Reality (AR) and Virtual Reality (VR) for Training</a:t>
            </a:r>
          </a:p>
          <a:p>
            <a:pPr marL="342900" lvl="0" indent="-342900">
              <a:lnSpc>
                <a:spcPct val="90000"/>
              </a:lnSpc>
              <a:spcBef>
                <a:spcPct val="20000"/>
              </a:spcBef>
              <a:spcAft>
                <a:spcPts val="600"/>
              </a:spcAft>
              <a:buClr>
                <a:schemeClr val="accent1"/>
              </a:buClr>
              <a:buSzPct val="115000"/>
              <a:buFont typeface="Arial"/>
              <a:buChar char="•"/>
            </a:pPr>
            <a:r>
              <a:rPr lang="en-US" sz="1100" dirty="0">
                <a:solidFill>
                  <a:srgbClr val="262626"/>
                </a:solidFill>
              </a:rPr>
              <a:t>Regular KM System Audits</a:t>
            </a:r>
          </a:p>
        </p:txBody>
      </p:sp>
      <p:sp>
        <p:nvSpPr>
          <p:cNvPr id="5" name="TextBox 4">
            <a:extLst>
              <a:ext uri="{FF2B5EF4-FFF2-40B4-BE49-F238E27FC236}">
                <a16:creationId xmlns:a16="http://schemas.microsoft.com/office/drawing/2014/main" id="{9FC25B2B-1A7E-FB1C-C5EC-BFE6BF59D0FB}"/>
              </a:ext>
            </a:extLst>
          </p:cNvPr>
          <p:cNvSpPr txBox="1"/>
          <p:nvPr/>
        </p:nvSpPr>
        <p:spPr>
          <a:xfrm>
            <a:off x="7519961" y="1972637"/>
            <a:ext cx="6117336" cy="428002"/>
          </a:xfrm>
          <a:prstGeom prst="rect">
            <a:avLst/>
          </a:prstGeom>
          <a:noFill/>
        </p:spPr>
        <p:txBody>
          <a:bodyPr wrap="square">
            <a:spAutoFit/>
          </a:bodyPr>
          <a:lstStyle/>
          <a:p>
            <a:pPr>
              <a:lnSpc>
                <a:spcPct val="90000"/>
              </a:lnSpc>
              <a:spcBef>
                <a:spcPct val="20000"/>
              </a:spcBef>
              <a:spcAft>
                <a:spcPts val="600"/>
              </a:spcAft>
              <a:buClr>
                <a:schemeClr val="accent1"/>
              </a:buClr>
              <a:buSzPct val="115000"/>
            </a:pPr>
            <a:r>
              <a:rPr lang="en-US" sz="2400" dirty="0">
                <a:solidFill>
                  <a:srgbClr val="262626"/>
                </a:solidFill>
              </a:rPr>
              <a:t>Recommendations</a:t>
            </a:r>
          </a:p>
        </p:txBody>
      </p:sp>
    </p:spTree>
    <p:extLst>
      <p:ext uri="{BB962C8B-B14F-4D97-AF65-F5344CB8AC3E}">
        <p14:creationId xmlns:p14="http://schemas.microsoft.com/office/powerpoint/2010/main" val="38246559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26" name="Group 7">
            <a:extLst>
              <a:ext uri="{FF2B5EF4-FFF2-40B4-BE49-F238E27FC236}">
                <a16:creationId xmlns:a16="http://schemas.microsoft.com/office/drawing/2014/main" id="{614F7DB2-2747-44B1-8CCD-EA4CF6EABA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9" name="Picture 8">
              <a:extLst>
                <a:ext uri="{FF2B5EF4-FFF2-40B4-BE49-F238E27FC236}">
                  <a16:creationId xmlns:a16="http://schemas.microsoft.com/office/drawing/2014/main" id="{6B274392-2BAA-4EFD-A7A4-941ABF7B2B1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7" name="Rectangle 9">
              <a:extLst>
                <a:ext uri="{FF2B5EF4-FFF2-40B4-BE49-F238E27FC236}">
                  <a16:creationId xmlns:a16="http://schemas.microsoft.com/office/drawing/2014/main" id="{54E9F97B-B428-4C46-8004-BC4A40DEF3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RO"/>
            </a:p>
          </p:txBody>
        </p:sp>
        <p:pic>
          <p:nvPicPr>
            <p:cNvPr id="11" name="Picture 10">
              <a:extLst>
                <a:ext uri="{FF2B5EF4-FFF2-40B4-BE49-F238E27FC236}">
                  <a16:creationId xmlns:a16="http://schemas.microsoft.com/office/drawing/2014/main" id="{F6C42F04-DEA1-45C3-9F84-8B1652F9C90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2" name="Picture 11">
              <a:extLst>
                <a:ext uri="{FF2B5EF4-FFF2-40B4-BE49-F238E27FC236}">
                  <a16:creationId xmlns:a16="http://schemas.microsoft.com/office/drawing/2014/main" id="{DA860151-6D39-4EDD-99B8-908690A0DD3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28" name="Straight Connector 13">
            <a:extLst>
              <a:ext uri="{FF2B5EF4-FFF2-40B4-BE49-F238E27FC236}">
                <a16:creationId xmlns:a16="http://schemas.microsoft.com/office/drawing/2014/main" id="{2C02D87C-1E23-4B24-AFE6-A85743C72F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29" name="Rectangle 15">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17">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1" y="484632"/>
            <a:ext cx="11222737"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19">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747" y="648377"/>
            <a:ext cx="10890504"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RO"/>
          </a:p>
        </p:txBody>
      </p:sp>
      <p:sp>
        <p:nvSpPr>
          <p:cNvPr id="22" name="Rectangle 21">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B4421B9-6EBB-2418-EF98-6B71C45385B2}"/>
              </a:ext>
            </a:extLst>
          </p:cNvPr>
          <p:cNvSpPr txBox="1"/>
          <p:nvPr/>
        </p:nvSpPr>
        <p:spPr>
          <a:xfrm>
            <a:off x="650747" y="2618461"/>
            <a:ext cx="9601196" cy="3263612"/>
          </a:xfrm>
          <a:prstGeom prst="rect">
            <a:avLst/>
          </a:prstGeom>
        </p:spPr>
        <p:txBody>
          <a:bodyPr vert="horz" lIns="91440" tIns="45720" rIns="91440" bIns="45720" rtlCol="0" anchor="t">
            <a:noAutofit/>
          </a:bodyPr>
          <a:lstStyle/>
          <a:p>
            <a:pPr marL="88900">
              <a:lnSpc>
                <a:spcPct val="90000"/>
              </a:lnSpc>
              <a:buClr>
                <a:schemeClr val="accent1"/>
              </a:buClr>
              <a:buSzPct val="115000"/>
            </a:pPr>
            <a:endParaRPr lang="en-US" sz="1000" b="1" dirty="0">
              <a:solidFill>
                <a:schemeClr val="tx1">
                  <a:lumMod val="85000"/>
                  <a:lumOff val="15000"/>
                </a:schemeClr>
              </a:solidFill>
            </a:endParaRPr>
          </a:p>
          <a:p>
            <a:pPr>
              <a:lnSpc>
                <a:spcPct val="90000"/>
              </a:lnSpc>
              <a:buClr>
                <a:schemeClr val="accent1"/>
              </a:buClr>
              <a:buSzPct val="115000"/>
            </a:pPr>
            <a:r>
              <a:rPr lang="en-US" sz="1000" dirty="0">
                <a:solidFill>
                  <a:schemeClr val="tx1">
                    <a:lumMod val="85000"/>
                    <a:lumOff val="15000"/>
                  </a:schemeClr>
                </a:solidFill>
              </a:rPr>
              <a:t> </a:t>
            </a:r>
            <a:r>
              <a:rPr lang="en-US" sz="1000" dirty="0" err="1">
                <a:solidFill>
                  <a:schemeClr val="tx1">
                    <a:lumMod val="85000"/>
                    <a:lumOff val="15000"/>
                  </a:schemeClr>
                </a:solidFill>
              </a:rPr>
              <a:t>Alavi</a:t>
            </a:r>
            <a:r>
              <a:rPr lang="en-US" sz="1000" dirty="0">
                <a:solidFill>
                  <a:schemeClr val="tx1">
                    <a:lumMod val="85000"/>
                    <a:lumOff val="15000"/>
                  </a:schemeClr>
                </a:solidFill>
              </a:rPr>
              <a:t>, M., &amp; </a:t>
            </a:r>
            <a:r>
              <a:rPr lang="en-US" sz="1000" dirty="0" err="1">
                <a:solidFill>
                  <a:schemeClr val="tx1">
                    <a:lumMod val="85000"/>
                    <a:lumOff val="15000"/>
                  </a:schemeClr>
                </a:solidFill>
              </a:rPr>
              <a:t>Leidner</a:t>
            </a:r>
            <a:r>
              <a:rPr lang="en-US" sz="1000" dirty="0">
                <a:solidFill>
                  <a:schemeClr val="tx1">
                    <a:lumMod val="85000"/>
                    <a:lumOff val="15000"/>
                  </a:schemeClr>
                </a:solidFill>
              </a:rPr>
              <a:t>, D.E. (2001). Knowledge management and knowledge management systems: Conceptual foundations and research issues. MIS quarterly, 107-136.</a:t>
            </a:r>
          </a:p>
          <a:p>
            <a:pPr>
              <a:lnSpc>
                <a:spcPct val="90000"/>
              </a:lnSpc>
              <a:buClr>
                <a:schemeClr val="accent1"/>
              </a:buClr>
              <a:buSzPct val="115000"/>
            </a:pPr>
            <a:r>
              <a:rPr lang="en-US" sz="1000" dirty="0">
                <a:solidFill>
                  <a:schemeClr val="tx1">
                    <a:lumMod val="85000"/>
                    <a:lumOff val="15000"/>
                  </a:schemeClr>
                </a:solidFill>
              </a:rPr>
              <a:t> Bamber, G.J., </a:t>
            </a:r>
            <a:r>
              <a:rPr lang="en-US" sz="1000" dirty="0" err="1">
                <a:solidFill>
                  <a:schemeClr val="tx1">
                    <a:lumMod val="85000"/>
                    <a:lumOff val="15000"/>
                  </a:schemeClr>
                </a:solidFill>
              </a:rPr>
              <a:t>Gittell</a:t>
            </a:r>
            <a:r>
              <a:rPr lang="en-US" sz="1000" dirty="0">
                <a:solidFill>
                  <a:schemeClr val="tx1">
                    <a:lumMod val="85000"/>
                    <a:lumOff val="15000"/>
                  </a:schemeClr>
                </a:solidFill>
              </a:rPr>
              <a:t>, J.H., </a:t>
            </a:r>
            <a:r>
              <a:rPr lang="en-US" sz="1000" dirty="0" err="1">
                <a:solidFill>
                  <a:schemeClr val="tx1">
                    <a:lumMod val="85000"/>
                    <a:lumOff val="15000"/>
                  </a:schemeClr>
                </a:solidFill>
              </a:rPr>
              <a:t>Kochan</a:t>
            </a:r>
            <a:r>
              <a:rPr lang="en-US" sz="1000" dirty="0">
                <a:solidFill>
                  <a:schemeClr val="tx1">
                    <a:lumMod val="85000"/>
                    <a:lumOff val="15000"/>
                  </a:schemeClr>
                </a:solidFill>
              </a:rPr>
              <a:t>, T.A., &amp; von </a:t>
            </a:r>
            <a:r>
              <a:rPr lang="en-US" sz="1000" dirty="0" err="1">
                <a:solidFill>
                  <a:schemeClr val="tx1">
                    <a:lumMod val="85000"/>
                    <a:lumOff val="15000"/>
                  </a:schemeClr>
                </a:solidFill>
              </a:rPr>
              <a:t>Nordenflycht</a:t>
            </a:r>
            <a:r>
              <a:rPr lang="en-US" sz="1000" dirty="0">
                <a:solidFill>
                  <a:schemeClr val="tx1">
                    <a:lumMod val="85000"/>
                    <a:lumOff val="15000"/>
                  </a:schemeClr>
                </a:solidFill>
              </a:rPr>
              <a:t>, A. (2009). Up in the Air: How Airlines Can Improve Performance by Engaging their Employees. Cornell University Press.</a:t>
            </a:r>
          </a:p>
          <a:p>
            <a:pPr>
              <a:lnSpc>
                <a:spcPct val="90000"/>
              </a:lnSpc>
              <a:buClr>
                <a:schemeClr val="accent1"/>
              </a:buClr>
              <a:buSzPct val="115000"/>
            </a:pPr>
            <a:r>
              <a:rPr lang="en-US" sz="1000" dirty="0">
                <a:solidFill>
                  <a:schemeClr val="tx1">
                    <a:lumMod val="85000"/>
                    <a:lumOff val="15000"/>
                  </a:schemeClr>
                </a:solidFill>
              </a:rPr>
              <a:t> Becerra-Fernandez, I., &amp; </a:t>
            </a:r>
            <a:r>
              <a:rPr lang="en-US" sz="1000" dirty="0" err="1">
                <a:solidFill>
                  <a:schemeClr val="tx1">
                    <a:lumMod val="85000"/>
                    <a:lumOff val="15000"/>
                  </a:schemeClr>
                </a:solidFill>
              </a:rPr>
              <a:t>Sabherwal</a:t>
            </a:r>
            <a:r>
              <a:rPr lang="en-US" sz="1000" dirty="0">
                <a:solidFill>
                  <a:schemeClr val="tx1">
                    <a:lumMod val="85000"/>
                    <a:lumOff val="15000"/>
                  </a:schemeClr>
                </a:solidFill>
              </a:rPr>
              <a:t>, R. (2014). Knowledge management: Systems and processes. Routledge.</a:t>
            </a:r>
          </a:p>
          <a:p>
            <a:pPr>
              <a:lnSpc>
                <a:spcPct val="90000"/>
              </a:lnSpc>
              <a:buClr>
                <a:schemeClr val="accent1"/>
              </a:buClr>
              <a:buSzPct val="115000"/>
            </a:pPr>
            <a:r>
              <a:rPr lang="en-US" sz="1000" dirty="0">
                <a:solidFill>
                  <a:schemeClr val="tx1">
                    <a:lumMod val="85000"/>
                    <a:lumOff val="15000"/>
                  </a:schemeClr>
                </a:solidFill>
              </a:rPr>
              <a:t> Buckley, P. J., &amp; </a:t>
            </a:r>
            <a:r>
              <a:rPr lang="en-US" sz="1000" dirty="0" err="1">
                <a:solidFill>
                  <a:schemeClr val="tx1">
                    <a:lumMod val="85000"/>
                    <a:lumOff val="15000"/>
                  </a:schemeClr>
                </a:solidFill>
              </a:rPr>
              <a:t>Ghauri</a:t>
            </a:r>
            <a:r>
              <a:rPr lang="en-US" sz="1000" dirty="0">
                <a:solidFill>
                  <a:schemeClr val="tx1">
                    <a:lumMod val="85000"/>
                    <a:lumOff val="15000"/>
                  </a:schemeClr>
                </a:solidFill>
              </a:rPr>
              <a:t>, P. N. (2004). </a:t>
            </a:r>
            <a:r>
              <a:rPr lang="en-US" sz="1000" dirty="0" err="1">
                <a:solidFill>
                  <a:schemeClr val="tx1">
                    <a:lumMod val="85000"/>
                    <a:lumOff val="15000"/>
                  </a:schemeClr>
                </a:solidFill>
              </a:rPr>
              <a:t>Globalisation</a:t>
            </a:r>
            <a:r>
              <a:rPr lang="en-US" sz="1000" dirty="0">
                <a:solidFill>
                  <a:schemeClr val="tx1">
                    <a:lumMod val="85000"/>
                    <a:lumOff val="15000"/>
                  </a:schemeClr>
                </a:solidFill>
              </a:rPr>
              <a:t>, economic geography and the strategy of multinational enterprises. Journal of International Business Studies, 35(2), 81-98.</a:t>
            </a:r>
          </a:p>
          <a:p>
            <a:pPr>
              <a:lnSpc>
                <a:spcPct val="90000"/>
              </a:lnSpc>
              <a:buClr>
                <a:schemeClr val="accent1"/>
              </a:buClr>
              <a:buSzPct val="115000"/>
            </a:pPr>
            <a:r>
              <a:rPr lang="en-US" sz="1000" dirty="0">
                <a:solidFill>
                  <a:schemeClr val="tx1">
                    <a:lumMod val="85000"/>
                    <a:lumOff val="15000"/>
                  </a:schemeClr>
                </a:solidFill>
              </a:rPr>
              <a:t> </a:t>
            </a:r>
            <a:r>
              <a:rPr lang="en-US" sz="1000" dirty="0" err="1">
                <a:solidFill>
                  <a:schemeClr val="tx1">
                    <a:lumMod val="85000"/>
                    <a:lumOff val="15000"/>
                  </a:schemeClr>
                </a:solidFill>
              </a:rPr>
              <a:t>Carmigniani</a:t>
            </a:r>
            <a:r>
              <a:rPr lang="en-US" sz="1000" dirty="0">
                <a:solidFill>
                  <a:schemeClr val="tx1">
                    <a:lumMod val="85000"/>
                    <a:lumOff val="15000"/>
                  </a:schemeClr>
                </a:solidFill>
              </a:rPr>
              <a:t>, J., &amp; </a:t>
            </a:r>
            <a:r>
              <a:rPr lang="en-US" sz="1000" dirty="0" err="1">
                <a:solidFill>
                  <a:schemeClr val="tx1">
                    <a:lumMod val="85000"/>
                    <a:lumOff val="15000"/>
                  </a:schemeClr>
                </a:solidFill>
              </a:rPr>
              <a:t>Furht</a:t>
            </a:r>
            <a:r>
              <a:rPr lang="en-US" sz="1000" dirty="0">
                <a:solidFill>
                  <a:schemeClr val="tx1">
                    <a:lumMod val="85000"/>
                    <a:lumOff val="15000"/>
                  </a:schemeClr>
                </a:solidFill>
              </a:rPr>
              <a:t>, B. (2011). Augmented reality: an overview. In Handbook of Augmented Reality (pp. 3-46). Springer.</a:t>
            </a:r>
          </a:p>
          <a:p>
            <a:pPr>
              <a:lnSpc>
                <a:spcPct val="90000"/>
              </a:lnSpc>
              <a:buClr>
                <a:schemeClr val="accent1"/>
              </a:buClr>
              <a:buSzPct val="115000"/>
            </a:pPr>
            <a:r>
              <a:rPr lang="en-US" sz="1000" dirty="0">
                <a:solidFill>
                  <a:schemeClr val="tx1">
                    <a:lumMod val="85000"/>
                    <a:lumOff val="15000"/>
                  </a:schemeClr>
                </a:solidFill>
              </a:rPr>
              <a:t> Davenport, T.H., &amp; </a:t>
            </a:r>
            <a:r>
              <a:rPr lang="en-US" sz="1000" dirty="0" err="1">
                <a:solidFill>
                  <a:schemeClr val="tx1">
                    <a:lumMod val="85000"/>
                    <a:lumOff val="15000"/>
                  </a:schemeClr>
                </a:solidFill>
              </a:rPr>
              <a:t>Prusak</a:t>
            </a:r>
            <a:r>
              <a:rPr lang="en-US" sz="1000" dirty="0">
                <a:solidFill>
                  <a:schemeClr val="tx1">
                    <a:lumMod val="85000"/>
                    <a:lumOff val="15000"/>
                  </a:schemeClr>
                </a:solidFill>
              </a:rPr>
              <a:t>, L. (1998). Working knowledge: How organizations manage what they know. Harvard Business Press.</a:t>
            </a:r>
          </a:p>
          <a:p>
            <a:pPr>
              <a:lnSpc>
                <a:spcPct val="90000"/>
              </a:lnSpc>
              <a:buClr>
                <a:schemeClr val="accent1"/>
              </a:buClr>
              <a:buSzPct val="115000"/>
            </a:pPr>
            <a:r>
              <a:rPr lang="en-US" sz="1000" dirty="0">
                <a:solidFill>
                  <a:schemeClr val="tx1">
                    <a:lumMod val="85000"/>
                    <a:lumOff val="15000"/>
                  </a:schemeClr>
                </a:solidFill>
              </a:rPr>
              <a:t> Davenport, T.H., &amp; </a:t>
            </a:r>
            <a:r>
              <a:rPr lang="en-US" sz="1000" dirty="0" err="1">
                <a:solidFill>
                  <a:schemeClr val="tx1">
                    <a:lumMod val="85000"/>
                    <a:lumOff val="15000"/>
                  </a:schemeClr>
                </a:solidFill>
              </a:rPr>
              <a:t>Ronanki</a:t>
            </a:r>
            <a:r>
              <a:rPr lang="en-US" sz="1000" dirty="0">
                <a:solidFill>
                  <a:schemeClr val="tx1">
                    <a:lumMod val="85000"/>
                    <a:lumOff val="15000"/>
                  </a:schemeClr>
                </a:solidFill>
              </a:rPr>
              <a:t>, R. (2018). Artificial intelligence for the real world. Harvard business review, 96(1), 108-116.</a:t>
            </a:r>
          </a:p>
          <a:p>
            <a:pPr>
              <a:lnSpc>
                <a:spcPct val="90000"/>
              </a:lnSpc>
              <a:buClr>
                <a:schemeClr val="accent1"/>
              </a:buClr>
              <a:buSzPct val="115000"/>
            </a:pPr>
            <a:r>
              <a:rPr lang="en-US" sz="1000" dirty="0">
                <a:solidFill>
                  <a:schemeClr val="tx1">
                    <a:lumMod val="85000"/>
                    <a:lumOff val="15000"/>
                  </a:schemeClr>
                </a:solidFill>
              </a:rPr>
              <a:t> </a:t>
            </a:r>
            <a:r>
              <a:rPr lang="en-US" sz="1000" dirty="0" err="1">
                <a:solidFill>
                  <a:schemeClr val="tx1">
                    <a:lumMod val="85000"/>
                    <a:lumOff val="15000"/>
                  </a:schemeClr>
                </a:solidFill>
              </a:rPr>
              <a:t>Doganis</a:t>
            </a:r>
            <a:r>
              <a:rPr lang="en-US" sz="1000" dirty="0">
                <a:solidFill>
                  <a:schemeClr val="tx1">
                    <a:lumMod val="85000"/>
                    <a:lumOff val="15000"/>
                  </a:schemeClr>
                </a:solidFill>
              </a:rPr>
              <a:t>, R. (2006). The Airline Business. Routledge.</a:t>
            </a:r>
          </a:p>
          <a:p>
            <a:pPr>
              <a:lnSpc>
                <a:spcPct val="90000"/>
              </a:lnSpc>
              <a:buClr>
                <a:schemeClr val="accent1"/>
              </a:buClr>
              <a:buSzPct val="115000"/>
            </a:pPr>
            <a:r>
              <a:rPr lang="en-US" sz="1000" dirty="0">
                <a:solidFill>
                  <a:schemeClr val="tx1">
                    <a:lumMod val="85000"/>
                    <a:lumOff val="15000"/>
                  </a:schemeClr>
                </a:solidFill>
              </a:rPr>
              <a:t> Dove, R. (2001). Response Ability: The Language, Structure, and Culture of the Agile Enterprise. Wiley.</a:t>
            </a:r>
          </a:p>
          <a:p>
            <a:pPr>
              <a:lnSpc>
                <a:spcPct val="90000"/>
              </a:lnSpc>
              <a:buClr>
                <a:schemeClr val="accent1"/>
              </a:buClr>
              <a:buSzPct val="115000"/>
            </a:pPr>
            <a:r>
              <a:rPr lang="en-US" sz="1000" dirty="0">
                <a:solidFill>
                  <a:schemeClr val="tx1">
                    <a:lumMod val="85000"/>
                    <a:lumOff val="15000"/>
                  </a:schemeClr>
                </a:solidFill>
              </a:rPr>
              <a:t>Grant, R. M. (2016). Contemporary strategy analysis: Text and cases edition. John Wiley &amp; Sons</a:t>
            </a:r>
          </a:p>
          <a:p>
            <a:pPr>
              <a:lnSpc>
                <a:spcPct val="90000"/>
              </a:lnSpc>
              <a:buClr>
                <a:schemeClr val="accent1"/>
              </a:buClr>
              <a:buSzPct val="115000"/>
            </a:pPr>
            <a:r>
              <a:rPr lang="en-US" sz="1000" dirty="0">
                <a:solidFill>
                  <a:schemeClr val="tx1">
                    <a:lumMod val="85000"/>
                    <a:lumOff val="15000"/>
                  </a:schemeClr>
                </a:solidFill>
              </a:rPr>
              <a:t>Hansen, M.T., </a:t>
            </a:r>
            <a:r>
              <a:rPr lang="en-US" sz="1000" dirty="0" err="1">
                <a:solidFill>
                  <a:schemeClr val="tx1">
                    <a:lumMod val="85000"/>
                    <a:lumOff val="15000"/>
                  </a:schemeClr>
                </a:solidFill>
              </a:rPr>
              <a:t>Nohria</a:t>
            </a:r>
            <a:r>
              <a:rPr lang="en-US" sz="1000" dirty="0">
                <a:solidFill>
                  <a:schemeClr val="tx1">
                    <a:lumMod val="85000"/>
                    <a:lumOff val="15000"/>
                  </a:schemeClr>
                </a:solidFill>
              </a:rPr>
              <a:t>, N., &amp; Tierney, T. (1999). What’s your strategy for managing knowledge? Harvard Business Review, 77(2), 106-116.</a:t>
            </a:r>
          </a:p>
          <a:p>
            <a:pPr>
              <a:lnSpc>
                <a:spcPct val="90000"/>
              </a:lnSpc>
              <a:buClr>
                <a:schemeClr val="accent1"/>
              </a:buClr>
              <a:buSzPct val="115000"/>
            </a:pPr>
            <a:r>
              <a:rPr lang="en-US" sz="1000" dirty="0">
                <a:solidFill>
                  <a:schemeClr val="tx1">
                    <a:lumMod val="85000"/>
                    <a:lumOff val="15000"/>
                  </a:schemeClr>
                </a:solidFill>
              </a:rPr>
              <a:t> Johnson, G., Whittington, R., Scholes, K., Angwin, D., &amp; </a:t>
            </a:r>
            <a:r>
              <a:rPr lang="en-US" sz="1000" dirty="0" err="1">
                <a:solidFill>
                  <a:schemeClr val="tx1">
                    <a:lumMod val="85000"/>
                    <a:lumOff val="15000"/>
                  </a:schemeClr>
                </a:solidFill>
              </a:rPr>
              <a:t>Regnér</a:t>
            </a:r>
            <a:r>
              <a:rPr lang="en-US" sz="1000" dirty="0">
                <a:solidFill>
                  <a:schemeClr val="tx1">
                    <a:lumMod val="85000"/>
                    <a:lumOff val="15000"/>
                  </a:schemeClr>
                </a:solidFill>
              </a:rPr>
              <a:t>, P. (2017). Exploring strategy: text and cases. Pearson Education.</a:t>
            </a:r>
          </a:p>
          <a:p>
            <a:pPr>
              <a:lnSpc>
                <a:spcPct val="90000"/>
              </a:lnSpc>
              <a:buClr>
                <a:schemeClr val="accent1"/>
              </a:buClr>
              <a:buSzPct val="115000"/>
            </a:pPr>
            <a:r>
              <a:rPr lang="en-US" sz="1000" dirty="0">
                <a:solidFill>
                  <a:schemeClr val="tx1">
                    <a:lumMod val="85000"/>
                    <a:lumOff val="15000"/>
                  </a:schemeClr>
                </a:solidFill>
              </a:rPr>
              <a:t> Kapoor, K.K., </a:t>
            </a:r>
            <a:r>
              <a:rPr lang="en-US" sz="1000" dirty="0" err="1">
                <a:solidFill>
                  <a:schemeClr val="tx1">
                    <a:lumMod val="85000"/>
                    <a:lumOff val="15000"/>
                  </a:schemeClr>
                </a:solidFill>
              </a:rPr>
              <a:t>Tamilmani</a:t>
            </a:r>
            <a:r>
              <a:rPr lang="en-US" sz="1000" dirty="0">
                <a:solidFill>
                  <a:schemeClr val="tx1">
                    <a:lumMod val="85000"/>
                    <a:lumOff val="15000"/>
                  </a:schemeClr>
                </a:solidFill>
              </a:rPr>
              <a:t>, K., Rana, N.P., Patil, P., Dwivedi, Y.K., &amp; </a:t>
            </a:r>
            <a:r>
              <a:rPr lang="en-US" sz="1000" dirty="0" err="1">
                <a:solidFill>
                  <a:schemeClr val="tx1">
                    <a:lumMod val="85000"/>
                    <a:lumOff val="15000"/>
                  </a:schemeClr>
                </a:solidFill>
              </a:rPr>
              <a:t>Nerur</a:t>
            </a:r>
            <a:r>
              <a:rPr lang="en-US" sz="1000" dirty="0">
                <a:solidFill>
                  <a:schemeClr val="tx1">
                    <a:lumMod val="85000"/>
                    <a:lumOff val="15000"/>
                  </a:schemeClr>
                </a:solidFill>
              </a:rPr>
              <a:t>, S. (2018). Advances in social media research: past, present and future. Information Systems Frontiers, 20(3), 531-558.</a:t>
            </a:r>
          </a:p>
          <a:p>
            <a:pPr>
              <a:lnSpc>
                <a:spcPct val="90000"/>
              </a:lnSpc>
              <a:buClr>
                <a:schemeClr val="accent1"/>
              </a:buClr>
              <a:buSzPct val="115000"/>
            </a:pPr>
            <a:r>
              <a:rPr lang="en-US" sz="1000" dirty="0">
                <a:solidFill>
                  <a:schemeClr val="tx1">
                    <a:lumMod val="85000"/>
                    <a:lumOff val="15000"/>
                  </a:schemeClr>
                </a:solidFill>
              </a:rPr>
              <a:t> Kaplan, A. M., &amp; </a:t>
            </a:r>
            <a:r>
              <a:rPr lang="en-US" sz="1000" dirty="0" err="1">
                <a:solidFill>
                  <a:schemeClr val="tx1">
                    <a:lumMod val="85000"/>
                    <a:lumOff val="15000"/>
                  </a:schemeClr>
                </a:solidFill>
              </a:rPr>
              <a:t>Haenlein</a:t>
            </a:r>
            <a:r>
              <a:rPr lang="en-US" sz="1000" dirty="0">
                <a:solidFill>
                  <a:schemeClr val="tx1">
                    <a:lumMod val="85000"/>
                    <a:lumOff val="15000"/>
                  </a:schemeClr>
                </a:solidFill>
              </a:rPr>
              <a:t>, M. (2010). Users of the world, unite! The challenges and opportunities of Social Media. Business Horizons, 53(1), 59-68.</a:t>
            </a:r>
          </a:p>
          <a:p>
            <a:pPr>
              <a:lnSpc>
                <a:spcPct val="90000"/>
              </a:lnSpc>
              <a:buClr>
                <a:schemeClr val="accent1"/>
              </a:buClr>
              <a:buSzPct val="115000"/>
            </a:pPr>
            <a:r>
              <a:rPr lang="en-US" sz="1000" dirty="0">
                <a:solidFill>
                  <a:schemeClr val="tx1">
                    <a:lumMod val="85000"/>
                    <a:lumOff val="15000"/>
                  </a:schemeClr>
                </a:solidFill>
              </a:rPr>
              <a:t> </a:t>
            </a:r>
            <a:r>
              <a:rPr lang="en-US" sz="1000" dirty="0" err="1">
                <a:solidFill>
                  <a:schemeClr val="tx1">
                    <a:lumMod val="85000"/>
                    <a:lumOff val="15000"/>
                  </a:schemeClr>
                </a:solidFill>
              </a:rPr>
              <a:t>Kasemsap</a:t>
            </a:r>
            <a:r>
              <a:rPr lang="en-US" sz="1000" dirty="0">
                <a:solidFill>
                  <a:schemeClr val="tx1">
                    <a:lumMod val="85000"/>
                    <a:lumOff val="15000"/>
                  </a:schemeClr>
                </a:solidFill>
              </a:rPr>
              <a:t>, K. (2017). The role of operational efficiency in the modern business world. In Handbook of Research on Organizational Culture and Diversity in the Modern Workforce (pp. 1-20). IGI Global.</a:t>
            </a:r>
          </a:p>
          <a:p>
            <a:pPr>
              <a:lnSpc>
                <a:spcPct val="90000"/>
              </a:lnSpc>
              <a:buClr>
                <a:schemeClr val="accent1"/>
              </a:buClr>
              <a:buSzPct val="115000"/>
            </a:pPr>
            <a:r>
              <a:rPr lang="en-US" sz="1000" dirty="0">
                <a:solidFill>
                  <a:schemeClr val="tx1">
                    <a:lumMod val="85000"/>
                    <a:lumOff val="15000"/>
                  </a:schemeClr>
                </a:solidFill>
              </a:rPr>
              <a:t> Lawton, T.C. (2000). Technology and the New Economics of Business. Journal of Air Transport Management, 6(1), 59-66.</a:t>
            </a:r>
          </a:p>
          <a:p>
            <a:pPr>
              <a:lnSpc>
                <a:spcPct val="90000"/>
              </a:lnSpc>
              <a:buClr>
                <a:schemeClr val="accent1"/>
              </a:buClr>
              <a:buSzPct val="115000"/>
            </a:pPr>
            <a:r>
              <a:rPr lang="en-US" sz="1000" dirty="0">
                <a:solidFill>
                  <a:schemeClr val="tx1">
                    <a:lumMod val="85000"/>
                    <a:lumOff val="15000"/>
                  </a:schemeClr>
                </a:solidFill>
              </a:rPr>
              <a:t> Liberty Global. (2016). About Virgin Media. Retrieved from Liberty Global website.</a:t>
            </a:r>
          </a:p>
          <a:p>
            <a:pPr>
              <a:lnSpc>
                <a:spcPct val="90000"/>
              </a:lnSpc>
              <a:buClr>
                <a:schemeClr val="accent1"/>
              </a:buClr>
              <a:buSzPct val="115000"/>
            </a:pPr>
            <a:r>
              <a:rPr lang="en-US" sz="1000" dirty="0">
                <a:solidFill>
                  <a:schemeClr val="tx1">
                    <a:lumMod val="85000"/>
                    <a:lumOff val="15000"/>
                  </a:schemeClr>
                </a:solidFill>
              </a:rPr>
              <a:t> Morrell, P.S. (2007). Airline finance: developments since 2000 for 126 airlines. Journal of Air Transport Management, 13(5), 351-355.</a:t>
            </a:r>
          </a:p>
          <a:p>
            <a:pPr>
              <a:lnSpc>
                <a:spcPct val="90000"/>
              </a:lnSpc>
              <a:buClr>
                <a:schemeClr val="accent1"/>
              </a:buClr>
              <a:buSzPct val="115000"/>
            </a:pPr>
            <a:r>
              <a:rPr lang="en-US" sz="1000" dirty="0">
                <a:solidFill>
                  <a:schemeClr val="tx1">
                    <a:lumMod val="85000"/>
                    <a:lumOff val="15000"/>
                  </a:schemeClr>
                </a:solidFill>
              </a:rPr>
              <a:t> Nonaka, I., &amp; Takeuchi, H. (1995). The knowledge-creating company: How Japanese companies create the dynamics of innovation. Oxford university press.</a:t>
            </a:r>
          </a:p>
          <a:p>
            <a:pPr>
              <a:lnSpc>
                <a:spcPct val="90000"/>
              </a:lnSpc>
              <a:buClr>
                <a:schemeClr val="accent1"/>
              </a:buClr>
              <a:buSzPct val="115000"/>
            </a:pPr>
            <a:r>
              <a:rPr lang="en-US" sz="1000" dirty="0">
                <a:solidFill>
                  <a:schemeClr val="tx1">
                    <a:lumMod val="85000"/>
                    <a:lumOff val="15000"/>
                  </a:schemeClr>
                </a:solidFill>
              </a:rPr>
              <a:t> Peppers, D., &amp; Rogers, M. (2016). Managing customer experience and relationships: A strategic framework. John Wiley &amp; Sons.</a:t>
            </a:r>
          </a:p>
          <a:p>
            <a:pPr>
              <a:lnSpc>
                <a:spcPct val="90000"/>
              </a:lnSpc>
              <a:buClr>
                <a:schemeClr val="accent1"/>
              </a:buClr>
              <a:buSzPct val="115000"/>
            </a:pPr>
            <a:r>
              <a:rPr lang="en-US" sz="1000" dirty="0">
                <a:solidFill>
                  <a:schemeClr val="tx1">
                    <a:lumMod val="85000"/>
                    <a:lumOff val="15000"/>
                  </a:schemeClr>
                </a:solidFill>
              </a:rPr>
              <a:t> Ritchie, B. W., &amp; Jiang, Y. (2019). A review of research on tourism risk, crisis and disaster management: Launching the annals of tourism research curated collection on tourism risk, crisis and disaster management. Annals of Tourism Research, 79, 102812.</a:t>
            </a:r>
          </a:p>
          <a:p>
            <a:pPr>
              <a:lnSpc>
                <a:spcPct val="90000"/>
              </a:lnSpc>
              <a:buClr>
                <a:schemeClr val="accent1"/>
              </a:buClr>
              <a:buSzPct val="115000"/>
            </a:pPr>
            <a:r>
              <a:rPr lang="en-US" sz="1000" dirty="0">
                <a:solidFill>
                  <a:schemeClr val="tx1">
                    <a:lumMod val="85000"/>
                    <a:lumOff val="15000"/>
                  </a:schemeClr>
                </a:solidFill>
              </a:rPr>
              <a:t> Rosenberg, M.J. (2001). E-Learning: Strategies for Delivering Knowledge in the Digital Age. McGraw-Hill.</a:t>
            </a:r>
          </a:p>
          <a:p>
            <a:pPr>
              <a:lnSpc>
                <a:spcPct val="90000"/>
              </a:lnSpc>
              <a:buClr>
                <a:schemeClr val="accent1"/>
              </a:buClr>
              <a:buSzPct val="115000"/>
            </a:pPr>
            <a:r>
              <a:rPr lang="en-US" sz="1000" dirty="0">
                <a:solidFill>
                  <a:schemeClr val="tx1">
                    <a:lumMod val="85000"/>
                    <a:lumOff val="15000"/>
                  </a:schemeClr>
                </a:solidFill>
              </a:rPr>
              <a:t> Virgin Media. (2019). Annual Report &amp; Accounts. Virgin Media Inc.</a:t>
            </a:r>
          </a:p>
          <a:p>
            <a:pPr>
              <a:lnSpc>
                <a:spcPct val="90000"/>
              </a:lnSpc>
              <a:buClr>
                <a:schemeClr val="accent1"/>
              </a:buClr>
              <a:buSzPct val="115000"/>
            </a:pPr>
            <a:endParaRPr lang="en-US" sz="1000" dirty="0">
              <a:solidFill>
                <a:schemeClr val="tx1">
                  <a:lumMod val="85000"/>
                  <a:lumOff val="15000"/>
                </a:schemeClr>
              </a:solidFill>
            </a:endParaRPr>
          </a:p>
        </p:txBody>
      </p:sp>
      <p:sp>
        <p:nvSpPr>
          <p:cNvPr id="5" name="TextBox 4">
            <a:extLst>
              <a:ext uri="{FF2B5EF4-FFF2-40B4-BE49-F238E27FC236}">
                <a16:creationId xmlns:a16="http://schemas.microsoft.com/office/drawing/2014/main" id="{6C3C2C9C-AB2C-BBBD-E6E9-B2D98DFC7E49}"/>
              </a:ext>
            </a:extLst>
          </p:cNvPr>
          <p:cNvSpPr txBox="1"/>
          <p:nvPr/>
        </p:nvSpPr>
        <p:spPr>
          <a:xfrm>
            <a:off x="761504" y="982132"/>
            <a:ext cx="6117336" cy="344069"/>
          </a:xfrm>
          <a:prstGeom prst="rect">
            <a:avLst/>
          </a:prstGeom>
          <a:noFill/>
        </p:spPr>
        <p:txBody>
          <a:bodyPr wrap="square">
            <a:spAutoFit/>
          </a:bodyPr>
          <a:lstStyle/>
          <a:p>
            <a:pPr marL="88900">
              <a:lnSpc>
                <a:spcPct val="90000"/>
              </a:lnSpc>
              <a:buClr>
                <a:schemeClr val="accent1"/>
              </a:buClr>
              <a:buSzPct val="115000"/>
            </a:pPr>
            <a:r>
              <a:rPr lang="en-US" sz="1800" b="1" dirty="0">
                <a:solidFill>
                  <a:schemeClr val="bg1"/>
                </a:solidFill>
              </a:rPr>
              <a:t>References</a:t>
            </a:r>
          </a:p>
        </p:txBody>
      </p:sp>
    </p:spTree>
    <p:extLst>
      <p:ext uri="{BB962C8B-B14F-4D97-AF65-F5344CB8AC3E}">
        <p14:creationId xmlns:p14="http://schemas.microsoft.com/office/powerpoint/2010/main" val="75473177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28</TotalTime>
  <Words>1917</Words>
  <Application>Microsoft Office PowerPoint</Application>
  <PresentationFormat>Widescreen</PresentationFormat>
  <Paragraphs>114</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Garamond</vt:lpstr>
      <vt:lpstr>Organic</vt:lpstr>
      <vt:lpstr>Virgin Media and British Airways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Virgin Media and British Airways</dc:title>
  <dc:creator>TG</dc:creator>
  <cp:lastModifiedBy>Cristian Ioan Spridon</cp:lastModifiedBy>
  <cp:revision>1</cp:revision>
  <dcterms:created xsi:type="dcterms:W3CDTF">2023-11-06T17:45:34Z</dcterms:created>
  <dcterms:modified xsi:type="dcterms:W3CDTF">2023-11-12T14:03:37Z</dcterms:modified>
</cp:coreProperties>
</file>