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ShapeType="1"/>
          </p:cNvSpPr>
          <p:nvPr>
            <p:ph type="hd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099" name="Rectangle 3"/>
          <p:cNvSpPr>
            <a:spLocks noGrp="1" noChangeShapeType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0" name="Rectangle 4"/>
          <p:cNvSpPr>
            <a:spLocks noGrp="1" noRot="1" noChangeAspect="1" noChangeShapeType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1" name="Rectangle 5"/>
          <p:cNvSpPr>
            <a:spLocks noGrp="1" noChangeShapeType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102" name="Rectangle 6"/>
          <p:cNvSpPr>
            <a:spLocks noGrp="1" noChangeShapeType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4103" name="Rectangle 7"/>
          <p:cNvSpPr>
            <a:spLocks noGrp="1" noChangeShapeType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1BD4B72-D97C-1F94-D84A-1D3F40516275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DD14D92-CB83-12C2-B81E-CFE7B7499515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8AECA38-BE4D-B841-0E0B-FAC516CF3642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DDFE240-D5E3-4AF8-5C52-9462E7861904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6BC8E87-E7CB-D286-F5FF-F433DC1ED3DD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18E3217-B56B-080B-9FC6-055180F8406B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42476479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77239622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728977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8161A67-E209-CA03-E31C-FFB065472E79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0810F59-C411-4C43-403A-1AF7E6F591E7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A51F3F0-880F-5753-C17F-30F65A92339D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D8A660C-B165-7A2E-DFD5-E933DBBF60DC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B8B9504-6885-F5AA-C123-EE2BA3BD063C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4DFE486-559A-3871-D64F-D484492A6A9F}" type="slidenum">
              <a:rPr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26526CA-F9AE-35CD-B06F-CF256399D105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906AFE6-125F-3A24-634F-95D2761B0E7A}" type="slidenum">
              <a:rPr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37C8DFA-4E03-D350-7C32-B11362F56AA2}" type="slidenum">
              <a:rPr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69C3105-6563-B796-F5A8-D2D42AF07694}" type="slidenum">
              <a:rPr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E1AFEC0-AC92-FB0A-15B8-67FB53B56EC6}" type="slidenum">
              <a:rPr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BA4C4F5-59DE-9A45-E28D-91F4344B3BDF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24AA3EB-705A-EBDE-13B2-433672108D69}" type="slidenum">
              <a:rPr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37C5FE9-A916-DC6F-61E1-37629D453F58}" type="slidenum">
              <a:rPr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EE340BB-AF4B-4D95-387B-C93593CC4320}" type="slidenum">
              <a:rPr/>
              <a:t>21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Grp="1" noChangeShapeType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Grp="1" noChangeShapeType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 userDrawn="1">
  <p:cSld name="1_20140311PresentationUWTSDTemplat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Grp="1" noChangeShapeType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 userDrawn="1">
  <p:cSld name="2_20140311PresentationUWTSDTemplat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Grp="1" noChangeShapeType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6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ShapeType="1"/>
          </p:cNvSpPr>
          <p:nvPr>
            <p:ph type="ctrTitle"/>
          </p:nvPr>
        </p:nvSpPr>
        <p:spPr bwMode="auto">
          <a:xfrm>
            <a:off x="758323" y="181141"/>
            <a:ext cx="7772400" cy="1512887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LCBB5012 </a:t>
            </a:r>
            <a:br>
              <a:rPr lang="en-GB" b="1"/>
            </a:br>
            <a:endParaRPr b="1"/>
          </a:p>
        </p:txBody>
      </p:sp>
      <p:sp>
        <p:nvSpPr>
          <p:cNvPr id="6147" name="Subtitle 4"/>
          <p:cNvSpPr>
            <a:spLocks noGrp="1" noChangeShapeType="1"/>
          </p:cNvSpPr>
          <p:nvPr>
            <p:ph type="subTitle"/>
          </p:nvPr>
        </p:nvSpPr>
        <p:spPr bwMode="auto">
          <a:xfrm>
            <a:off x="0" y="1628775"/>
            <a:ext cx="8812212" cy="38163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600" b="1" i="0" u="none" dirty="0"/>
              <a:t>Principles of Human Resource Management</a:t>
            </a:r>
            <a:endParaRPr sz="3600" dirty="0"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3600" dirty="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600" b="1" i="0" u="none" dirty="0"/>
              <a:t>WEEK 1</a:t>
            </a:r>
            <a:endParaRPr sz="3600" dirty="0"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3600" dirty="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600" b="1" i="0" u="none" dirty="0"/>
              <a:t>Session </a:t>
            </a:r>
            <a:r>
              <a:rPr lang="en-GB" sz="3600" b="1" i="0" u="none" dirty="0"/>
              <a:t>1</a:t>
            </a:r>
            <a:endParaRPr sz="3600" dirty="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800" b="0" i="1" u="none" dirty="0"/>
              <a:t>Human Resource Management in Context</a:t>
            </a:r>
            <a:endParaRPr dirty="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dirty="0"/>
              <a:t> </a:t>
            </a:r>
            <a:endParaRPr dirty="0"/>
          </a:p>
        </p:txBody>
      </p:sp>
      <p:sp>
        <p:nvSpPr>
          <p:cNvPr id="6148" name="Date Placeholder 2"/>
          <p:cNvSpPr txBox="1">
            <a:spLocks noGrp="1" noChangeShapeType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22/02/2026</a:t>
            </a:fld>
            <a:endParaRPr/>
          </a:p>
        </p:txBody>
      </p:sp>
      <p:sp>
        <p:nvSpPr>
          <p:cNvPr id="6149" name="Slide Number Placeholder 5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1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Welcome to this Module!</a:t>
            </a:r>
            <a:br>
              <a:rPr lang="en-GB" sz="4000" b="1" i="0" u="none"/>
            </a:br>
            <a:r>
              <a:rPr lang="en-GB" sz="4000" b="1" i="0" u="none"/>
              <a:t>Module Aim:</a:t>
            </a:r>
            <a:endParaRPr/>
          </a:p>
        </p:txBody>
      </p:sp>
      <p:sp>
        <p:nvSpPr>
          <p:cNvPr id="7171" name="Rectangle 3"/>
          <p:cNvSpPr>
            <a:spLocks noGrp="1" noChangeShapeType="1"/>
          </p:cNvSpPr>
          <p:nvPr>
            <p:ph type="body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742950" lvl="1" indent="-285750" algn="just">
              <a:spcBef>
                <a:spcPts val="0"/>
              </a:spcBef>
              <a:buChar char="–"/>
              <a:defRPr/>
            </a:pPr>
            <a:r>
              <a:rPr lang="en-US" sz="3200"/>
              <a:t>To enhance student’s knowledge and understanding of the administration for HR functions and HR management process within an organisation.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1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13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13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Learning Outcomes</a:t>
            </a:r>
            <a:endParaRPr/>
          </a:p>
        </p:txBody>
      </p:sp>
      <p:sp>
        <p:nvSpPr>
          <p:cNvPr id="819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268412"/>
            <a:ext cx="8229600" cy="42481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5pPr>
            <a:lvl6pPr>
              <a:tabLst>
                <a:tab pos="619125" algn="l"/>
              </a:tabLst>
              <a:defRPr lang="en-US" sz="1800"/>
            </a:lvl6pPr>
            <a:lvl7pPr>
              <a:tabLst>
                <a:tab pos="619125" algn="l"/>
              </a:tabLst>
              <a:defRPr lang="en-US" sz="1800"/>
            </a:lvl7pPr>
            <a:lvl8pPr>
              <a:tabLst>
                <a:tab pos="619125" algn="l"/>
              </a:tabLst>
              <a:defRPr lang="en-US" sz="1800"/>
            </a:lvl8pPr>
            <a:lvl9pPr>
              <a:tabLst>
                <a:tab pos="619125" algn="l"/>
              </a:tabLst>
              <a:defRPr lang="en-US" sz="1800"/>
            </a:lvl9pPr>
          </a:lstStyle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r>
              <a:rPr lang="en-GB" sz="2400" b="0" i="1" u="none"/>
              <a:t>Upon the successful completion of this module, the student should be able to demonstrate the ability to:</a:t>
            </a:r>
            <a:endParaRPr/>
          </a:p>
          <a:p>
            <a:pPr marL="457200" lvl="1" indent="0">
              <a:lnSpc>
                <a:spcPct val="112000"/>
              </a:lnSpc>
              <a:spcBef>
                <a:spcPts val="0"/>
              </a:spcBef>
              <a:buFont typeface="Wingdings"/>
              <a:buChar char="Ø"/>
              <a:tabLst>
                <a:tab pos="619125" algn="l"/>
              </a:tabLst>
              <a:defRPr/>
            </a:pPr>
            <a:r>
              <a:rPr lang="en-GB" sz="1800" b="0" i="0" u="none">
                <a:latin typeface="Arial"/>
                <a:ea typeface="Symbol"/>
              </a:rPr>
              <a:t>D</a:t>
            </a:r>
            <a:r>
              <a:rPr lang="en-US" sz="1800" b="0" i="0" u="none">
                <a:latin typeface="Arial"/>
                <a:ea typeface="Symbol"/>
              </a:rPr>
              <a:t>emonstrate an understanding of how human resource management (HRM) systems can be designed to contribute to the organisational environment in an effective and efficient way;</a:t>
            </a:r>
            <a:endParaRPr/>
          </a:p>
          <a:p>
            <a:pPr marL="457200" lvl="1" indent="0">
              <a:lnSpc>
                <a:spcPct val="110000"/>
              </a:lnSpc>
              <a:spcBef>
                <a:spcPts val="25"/>
              </a:spcBef>
              <a:buFont typeface="Wingdings"/>
              <a:buChar char="Ø"/>
              <a:tabLst>
                <a:tab pos="619125" algn="l"/>
              </a:tabLst>
              <a:defRPr/>
            </a:pPr>
            <a:r>
              <a:rPr lang="en-GB" sz="1800" b="0" i="0" u="none">
                <a:latin typeface="Arial"/>
                <a:ea typeface="Symbol"/>
              </a:rPr>
              <a:t>Critically evaluate how human resource management (HRM) can contribute to the achievement of organisational goals in national and international contexts;</a:t>
            </a:r>
            <a:endParaRPr/>
          </a:p>
          <a:p>
            <a:pPr marL="457200" lvl="1" indent="0">
              <a:lnSpc>
                <a:spcPct val="112999"/>
              </a:lnSpc>
              <a:spcBef>
                <a:spcPts val="50"/>
              </a:spcBef>
              <a:buFont typeface="Wingdings"/>
              <a:buChar char="Ø"/>
              <a:tabLst>
                <a:tab pos="619125" algn="l"/>
              </a:tabLst>
              <a:defRPr/>
            </a:pPr>
            <a:r>
              <a:rPr lang="en-GB" sz="1800" b="0" i="0" u="none">
                <a:latin typeface="Arial"/>
                <a:ea typeface="Symbol"/>
              </a:rPr>
              <a:t>A</a:t>
            </a:r>
            <a:r>
              <a:rPr lang="en-US" sz="1800" b="0" i="0" u="none">
                <a:latin typeface="Arial"/>
                <a:ea typeface="Symbol"/>
              </a:rPr>
              <a:t>nalyse the context of various human resource processes and how they are best implemented in organisations.</a:t>
            </a:r>
            <a:endParaRPr/>
          </a:p>
          <a:p>
            <a:pPr marL="0" lvl="0" indent="0"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</p:txBody>
      </p:sp>
      <p:sp>
        <p:nvSpPr>
          <p:cNvPr id="8196" name="Date Placeholder 4"/>
          <p:cNvSpPr txBox="1">
            <a:spLocks noGrp="1" noChangeShapeType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22/02/2026</a:t>
            </a:fld>
            <a:endParaRPr/>
          </a:p>
        </p:txBody>
      </p:sp>
      <p:sp>
        <p:nvSpPr>
          <p:cNvPr id="8197" name="Slide Number Placeholder 5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Today’s Learning Outcomes</a:t>
            </a:r>
            <a:endParaRPr/>
          </a:p>
        </p:txBody>
      </p:sp>
      <p:sp>
        <p:nvSpPr>
          <p:cNvPr id="921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tabLst>
                <a:tab pos="619125" algn="l"/>
              </a:tabLst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tabLst>
                <a:tab pos="619125" algn="l"/>
              </a:tabLst>
              <a:defRPr sz="2000" b="0" i="0">
                <a:solidFill>
                  <a:schemeClr val="dk1"/>
                </a:solidFill>
                <a:latin typeface="Myriad Pro"/>
              </a:defRPr>
            </a:lvl5pPr>
            <a:lvl6pPr>
              <a:tabLst>
                <a:tab pos="619125" algn="l"/>
              </a:tabLst>
              <a:defRPr lang="en-US" sz="1800"/>
            </a:lvl6pPr>
            <a:lvl7pPr>
              <a:tabLst>
                <a:tab pos="619125" algn="l"/>
              </a:tabLst>
              <a:defRPr lang="en-US" sz="1800"/>
            </a:lvl7pPr>
            <a:lvl8pPr>
              <a:tabLst>
                <a:tab pos="619125" algn="l"/>
              </a:tabLst>
              <a:defRPr lang="en-US" sz="1800"/>
            </a:lvl8pPr>
            <a:lvl9pPr>
              <a:tabLst>
                <a:tab pos="619125" algn="l"/>
              </a:tabLst>
              <a:defRPr lang="en-US" sz="1800"/>
            </a:lvl9pPr>
          </a:lstStyle>
          <a:p>
            <a:pPr marL="457200" lvl="1" indent="0">
              <a:lnSpc>
                <a:spcPct val="112000"/>
              </a:lnSpc>
              <a:spcBef>
                <a:spcPts val="0"/>
              </a:spcBef>
              <a:buNone/>
              <a:tabLst>
                <a:tab pos="619125" algn="l"/>
              </a:tabLst>
              <a:defRPr/>
            </a:pPr>
            <a:r>
              <a:rPr lang="en-GB" sz="2400" b="0" i="1" u="none"/>
              <a:t>Upon the successful completion of today’s topic, you should be able to: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tabLst>
                <a:tab pos="619125" algn="l"/>
              </a:tabLst>
              <a:defRPr/>
            </a:pPr>
            <a:r>
              <a:rPr lang="en-GB" sz="2400" b="0" i="0" u="none"/>
              <a:t>Understand the role of the HR function across different sectors and business sizes.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tabLst>
                <a:tab pos="619125" algn="l"/>
              </a:tabLst>
              <a:defRPr/>
            </a:pPr>
            <a:r>
              <a:rPr lang="en-GB" sz="2400" b="0" i="0" u="none"/>
              <a:t>Recognise HR responsibilities and challenges in small, medium, and large enterprises.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tabLst>
                <a:tab pos="619125" algn="l"/>
              </a:tabLst>
              <a:defRPr/>
            </a:pPr>
            <a:r>
              <a:rPr lang="en-GB" sz="2400" b="0" i="0" u="none"/>
              <a:t>Identify key HR functions such as recruitment, employee development, and compliance.</a:t>
            </a:r>
            <a:endParaRPr/>
          </a:p>
          <a:p>
            <a:pPr marL="342900" lvl="0" indent="-342900">
              <a:spcBef>
                <a:spcPts val="0"/>
              </a:spcBef>
              <a:buNone/>
              <a:tabLst>
                <a:tab pos="619125" algn="l"/>
              </a:tabLst>
              <a:defRPr/>
            </a:pPr>
            <a:endParaRPr/>
          </a:p>
        </p:txBody>
      </p:sp>
      <p:sp>
        <p:nvSpPr>
          <p:cNvPr id="9220" name="Date Placeholder 4"/>
          <p:cNvSpPr txBox="1">
            <a:spLocks noGrp="1" noChangeShapeType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22/02/2026</a:t>
            </a:fld>
            <a:endParaRPr/>
          </a:p>
        </p:txBody>
      </p:sp>
      <p:sp>
        <p:nvSpPr>
          <p:cNvPr id="9221" name="Slide Number Placeholder 5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4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Human Resource Management (HRM): Introduction  </a:t>
            </a:r>
            <a:endParaRPr sz="3600" b="1"/>
          </a:p>
        </p:txBody>
      </p:sp>
      <p:sp>
        <p:nvSpPr>
          <p:cNvPr id="1126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indent="0">
              <a:buFont typeface="Arial"/>
              <a:buNone/>
              <a:defRPr/>
            </a:pPr>
            <a:r>
              <a:rPr sz="1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Definition of HR</a:t>
            </a: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endParaRPr sz="2800"/>
          </a:p>
          <a:p>
            <a:pPr marL="342900" indent="0">
              <a:buFont typeface="Arial"/>
              <a:buNone/>
              <a:defRPr/>
            </a:pP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Importance of HR</a:t>
            </a: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in organi</a:t>
            </a: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ations</a:t>
            </a:r>
            <a:endParaRPr sz="2800"/>
          </a:p>
          <a:p>
            <a:pPr marL="342900" indent="0">
              <a:buFont typeface="Arial"/>
              <a:buNone/>
              <a:defRPr/>
            </a:pP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Overview of topics to be covered</a:t>
            </a:r>
            <a:endParaRPr sz="2800"/>
          </a:p>
        </p:txBody>
      </p:sp>
      <p:pic>
        <p:nvPicPr>
          <p:cNvPr id="1813682364" name="Picture 181368236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5220999" y="3200399"/>
            <a:ext cx="3567399" cy="18541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What is HRM?</a:t>
            </a:r>
            <a:endParaRPr/>
          </a:p>
        </p:txBody>
      </p:sp>
      <p:sp>
        <p:nvSpPr>
          <p:cNvPr id="1229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182436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The term Human Resource Management (HRM) has been defined in a number of different ways</a:t>
            </a:r>
            <a:endParaRPr sz="26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HRM (more strategic management of people) vs. Personnel administration (more traditional, less strategic)</a:t>
            </a:r>
            <a:endParaRPr sz="26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Nowadays, HRM refers to the range of different activities that are involved in the relationship an organisation has with its people. 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GB" sz="2600"/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r>
              <a:rPr lang="en-GB" sz="2600"/>
              <a:t>(Torrington et al., 2020)</a:t>
            </a:r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06491503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6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Importance of HRM</a:t>
            </a:r>
            <a:endParaRPr/>
          </a:p>
        </p:txBody>
      </p:sp>
      <p:sp>
        <p:nvSpPr>
          <p:cNvPr id="1432212132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390357" y="1417636"/>
            <a:ext cx="8229600" cy="391636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Increased competition and radical changes to the workplace and skills requirement emanating from Industry 4.0.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Remote working, Covid -19, among others 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600"/>
              <a:t>Helping people cope and perform in the midst of “perfect storms” is therefore of utmost importance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GB" sz="26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GB" sz="2600"/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r>
              <a:rPr lang="en-GB" sz="2600"/>
              <a:t>(Potgieter and Ferreira, 2022)</a:t>
            </a:r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Role of 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 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in Various Sectors</a:t>
            </a:r>
            <a:endParaRPr sz="3600" b="1"/>
          </a:p>
        </p:txBody>
      </p:sp>
      <p:sp>
        <p:nvSpPr>
          <p:cNvPr id="1331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indent="0">
              <a:buFont typeface="Arial"/>
              <a:buNone/>
              <a:defRPr/>
            </a:pP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Overview of sectors: Private, Public, No</a:t>
            </a: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t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</a:t>
            </a: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for-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Profit</a:t>
            </a:r>
            <a:endParaRPr sz="2600"/>
          </a:p>
          <a:p>
            <a:pPr marL="342900" indent="0">
              <a:buFont typeface="Arial"/>
              <a:buNone/>
              <a:defRPr/>
            </a:pPr>
            <a:r>
              <a:rPr lang="en-GB" sz="2600"/>
              <a:t>-</a:t>
            </a: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Variance in HR</a:t>
            </a: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roles based on the sector</a:t>
            </a:r>
            <a:endParaRPr sz="2600"/>
          </a:p>
        </p:txBody>
      </p:sp>
      <p:pic>
        <p:nvPicPr>
          <p:cNvPr id="909522946" name="Picture 909522945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2585826" y="2503469"/>
            <a:ext cx="5115052" cy="31969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HRM in the Private Sector</a:t>
            </a:r>
            <a:endParaRPr sz="3600" b="1"/>
          </a:p>
        </p:txBody>
      </p:sp>
      <p:sp>
        <p:nvSpPr>
          <p:cNvPr id="1433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349542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Objective: Profit maximization and competitive advantage.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Key Functions: </a:t>
            </a:r>
            <a:endParaRPr sz="2400">
              <a:latin typeface="Arial"/>
              <a:cs typeface="Arial"/>
            </a:endParaRPr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- Talent acquisition through competitive recruitment and selection processes.</a:t>
            </a:r>
            <a:endParaRPr sz="2400">
              <a:latin typeface="Arial"/>
              <a:cs typeface="Arial"/>
            </a:endParaRPr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- Training and development focused on performance improvement.</a:t>
            </a:r>
            <a:endParaRPr sz="2400">
              <a:latin typeface="Arial"/>
              <a:cs typeface="Arial"/>
            </a:endParaRPr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- Performance management tied to organizational success and profitability.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Employee Relations: Focus on individual incentives, employee satisfaction, and retention strategies.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HRM in Public</a:t>
            </a:r>
            <a:r>
              <a:rPr lang="en-GB" sz="3600" b="1"/>
              <a:t> Sector</a:t>
            </a:r>
            <a:endParaRPr sz="3600" b="1"/>
          </a:p>
        </p:txBody>
      </p:sp>
      <p:sp>
        <p:nvSpPr>
          <p:cNvPr id="1536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Objective: Providing public services efficiently; service delivery over profitability.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Key Function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: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Recruitment often based on merit and standardized testing.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Employee training linked to compliance and public service quality.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Performance management focuses on accountability and public outcomes.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Employee Relations: Emphasis on job security, union negotiations, and public accountability.</a:t>
            </a:r>
            <a:endParaRPr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HRM in Not-for-Profit Sector</a:t>
            </a:r>
            <a:endParaRPr sz="3600" b="1"/>
          </a:p>
        </p:txBody>
      </p:sp>
      <p:sp>
        <p:nvSpPr>
          <p:cNvPr id="1638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Objective: Mission-driven focus; fulfilling social or community needs.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Key Functions: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Recruitment based on values and passion for the mission.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Training emphasizes skill-building and volunteer management.</a:t>
            </a:r>
            <a:endParaRPr sz="2400"/>
          </a:p>
          <a:p>
            <a:pPr marL="342900" indent="0">
              <a:buFont typeface="Arial"/>
              <a:buNone/>
              <a:defRPr/>
            </a:pP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- Performance management focuses on impact measurement rather than profit.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Employee Relations: Focus on engagement and motivation through non-monetary rewards..</a:t>
            </a:r>
            <a:endParaRPr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Differences in 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Across Business Sizes</a:t>
            </a:r>
            <a:endParaRPr sz="3600" b="1"/>
          </a:p>
        </p:txBody>
      </p:sp>
      <p:sp>
        <p:nvSpPr>
          <p:cNvPr id="1741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Small enterprises (up to 50 employees)</a:t>
            </a:r>
            <a:endParaRPr sz="2800"/>
          </a:p>
          <a:p>
            <a:pPr>
              <a:defRPr/>
            </a:pP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Medium enterprises (51-250 employees)</a:t>
            </a:r>
            <a:endParaRPr sz="2800"/>
          </a:p>
          <a:p>
            <a:pPr>
              <a:defRPr/>
            </a:pPr>
            <a:r>
              <a:rPr lang="en-GB"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8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Large enterprises (251+ employees)</a:t>
            </a:r>
            <a:endParaRPr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in Small Enterprises</a:t>
            </a:r>
            <a:endParaRPr sz="3600" b="1"/>
          </a:p>
        </p:txBody>
      </p:sp>
      <p:sp>
        <p:nvSpPr>
          <p:cNvPr id="1843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Limited HR resources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Multi-role employees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Focus on recruitment and immediate complian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ce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in Medium Enterprises</a:t>
            </a:r>
            <a:endParaRPr sz="3600" b="1"/>
          </a:p>
        </p:txBody>
      </p:sp>
      <p:sp>
        <p:nvSpPr>
          <p:cNvPr id="1945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395286" y="1727115"/>
            <a:ext cx="6842081" cy="398779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Dedicated HR staff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Specialized roles begin to emerge</a:t>
            </a:r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Development of employee engagement and strategic HR practices</a:t>
            </a:r>
            <a:r>
              <a:rPr lang="en-US" sz="2400"/>
              <a:t>.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in Large Enterprises</a:t>
            </a:r>
            <a:endParaRPr sz="3600" b="1"/>
          </a:p>
        </p:txBody>
      </p:sp>
      <p:sp>
        <p:nvSpPr>
          <p:cNvPr id="2048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6997404" cy="398938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Established HR departments with specialized functions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Complex compliance and regulatory requirements</a:t>
            </a:r>
            <a:endParaRPr sz="2400">
              <a:latin typeface="Arial"/>
              <a:cs typeface="Arial"/>
            </a:endParaRPr>
          </a:p>
          <a:p>
            <a:pPr>
              <a:defRPr/>
            </a:pPr>
            <a:r>
              <a:rPr lang="en-GB"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Strategic planning and development initiatives</a:t>
            </a:r>
            <a:br>
              <a:rPr sz="24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</a:b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Key HR</a:t>
            </a:r>
            <a:r>
              <a:rPr lang="en-GB"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M</a:t>
            </a: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functions</a:t>
            </a:r>
            <a:endParaRPr sz="3600" b="1"/>
          </a:p>
        </p:txBody>
      </p:sp>
      <p:sp>
        <p:nvSpPr>
          <p:cNvPr id="2150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434306"/>
            <a:ext cx="7649115" cy="398938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indent="0">
              <a:buFont typeface="Arial"/>
              <a:buNone/>
              <a:defRPr/>
            </a:pP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Recruitment </a:t>
            </a: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and Selection</a:t>
            </a:r>
            <a:endParaRPr sz="2000" b="0" i="0" u="none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>
              <a:defRPr/>
            </a:pP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Process of attracting, selecting, and onboarding talent</a:t>
            </a:r>
            <a:endParaRPr sz="2000"/>
          </a:p>
          <a:p>
            <a:pPr>
              <a:defRPr/>
            </a:pP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Importance of a strong recruitment strategy at all business sizes</a:t>
            </a:r>
          </a:p>
          <a:p>
            <a:pPr>
              <a:defRPr/>
            </a:pPr>
            <a:endParaRPr sz="2000"/>
          </a:p>
          <a:p>
            <a:pPr marL="342900" indent="0">
              <a:buFont typeface="Arial"/>
              <a:buNone/>
              <a:defRPr/>
            </a:pP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Employee Development</a:t>
            </a:r>
            <a:endParaRPr sz="2000"/>
          </a:p>
          <a:p>
            <a:pPr>
              <a:defRPr/>
            </a:pP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Continuous learning and training programs</a:t>
            </a:r>
            <a:endParaRPr sz="2000"/>
          </a:p>
          <a:p>
            <a:pPr>
              <a:defRPr/>
            </a:pP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Evaluating employee performance and feedback mechanisms</a:t>
            </a:r>
          </a:p>
          <a:p>
            <a:pPr>
              <a:defRPr/>
            </a:pP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Tailoring development initiatives to organizational goals</a:t>
            </a:r>
            <a:endParaRPr sz="2000"/>
          </a:p>
          <a:p>
            <a:pPr marL="342900" indent="0">
              <a:buFont typeface="Arial"/>
              <a:buNone/>
              <a:defRPr/>
            </a:pPr>
            <a:endParaRPr sz="2000"/>
          </a:p>
          <a:p>
            <a:pPr marL="342900" indent="0">
              <a:buFont typeface="Arial"/>
              <a:buNone/>
              <a:defRPr/>
            </a:pP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Compliance in HR</a:t>
            </a:r>
          </a:p>
          <a:p>
            <a:pPr>
              <a:defRPr/>
            </a:pP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Navigating regulations: </a:t>
            </a: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employment </a:t>
            </a: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laws, health and safety, anti-discrimination</a:t>
            </a:r>
            <a:r>
              <a:rPr lang="en-GB"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(Equality Act, for example)</a:t>
            </a:r>
            <a:endParaRPr sz="2000" b="0" i="0" u="none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>
              <a:defRPr/>
            </a:pPr>
            <a:r>
              <a:rPr sz="20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Importance of policy adherence in various business sizes</a:t>
            </a:r>
            <a:endParaRPr sz="20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620712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Challenges Faced by HR</a:t>
            </a:r>
            <a:endParaRPr sz="3600" b="1"/>
          </a:p>
        </p:txBody>
      </p:sp>
      <p:sp>
        <p:nvSpPr>
          <p:cNvPr id="2253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3070225" y="2133600"/>
            <a:ext cx="5616575" cy="398780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Recruitment in a competitive job market</a:t>
            </a:r>
            <a:endParaRPr sz="2600">
              <a:latin typeface="Arial"/>
              <a:cs typeface="Arial"/>
            </a:endParaRPr>
          </a:p>
          <a:p>
            <a:pPr>
              <a:defRPr/>
            </a:pPr>
            <a:r>
              <a:rPr lang="en-GB"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Employee retention and satisfaction</a:t>
            </a:r>
            <a:endParaRPr sz="2600">
              <a:latin typeface="Arial"/>
              <a:cs typeface="Arial"/>
            </a:endParaRPr>
          </a:p>
          <a:p>
            <a:pPr>
              <a:defRPr/>
            </a:pPr>
            <a:r>
              <a:rPr lang="en-GB"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Adapting to change in regulations and technology</a:t>
            </a:r>
            <a:br>
              <a:rPr sz="2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</a:br>
            <a:endParaRPr sz="2600">
              <a:latin typeface="Arial"/>
              <a:cs typeface="Arial"/>
            </a:endParaRPr>
          </a:p>
        </p:txBody>
      </p:sp>
      <p:pic>
        <p:nvPicPr>
          <p:cNvPr id="22532" name="Content Placeholder 4"/>
          <p:cNvPicPr>
            <a:picLocks noGrp="1" noChangeAspect="1"/>
          </p:cNvPicPr>
          <p:nvPr>
            <p:ph/>
          </p:nvPr>
        </p:nvPicPr>
        <p:blipFill>
          <a:blip r:embed="rId3"/>
          <a:srcRect/>
          <a:stretch/>
        </p:blipFill>
        <p:spPr bwMode="auto">
          <a:xfrm>
            <a:off x="250825" y="2419350"/>
            <a:ext cx="2266950" cy="2019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549275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sz="3600" b="1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Best Practices in HR</a:t>
            </a:r>
            <a:endParaRPr sz="3600" b="1"/>
          </a:p>
        </p:txBody>
      </p:sp>
      <p:sp>
        <p:nvSpPr>
          <p:cNvPr id="2355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989137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Tailoring HR functions to fit organi</a:t>
            </a: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ational culture and size</a:t>
            </a:r>
            <a:endParaRPr sz="2600"/>
          </a:p>
          <a:p>
            <a:pPr>
              <a:defRPr/>
            </a:pP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Leveraging technology to improve HR processes</a:t>
            </a:r>
            <a:endParaRPr sz="2600"/>
          </a:p>
          <a:p>
            <a:pPr>
              <a:defRPr/>
            </a:pPr>
            <a:r>
              <a:rPr lang="en-GB"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C</a:t>
            </a:r>
            <a:r>
              <a:rPr sz="26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ontinuous evaluation and adaptation of HR strategies</a:t>
            </a:r>
            <a:endParaRPr sz="26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Recap </a:t>
            </a:r>
            <a:endParaRPr/>
          </a:p>
        </p:txBody>
      </p:sp>
      <p:sp>
        <p:nvSpPr>
          <p:cNvPr id="2457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Definition of HRM: The strategic approach to managing an organi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ation’s most valued assets – its people.</a:t>
            </a:r>
            <a:endParaRPr sz="2400"/>
          </a:p>
          <a:p>
            <a:pPr>
              <a:defRPr/>
            </a:pPr>
            <a:r>
              <a:rPr lang="en-GB" sz="2400"/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Importance of HRM: Aligning workforce management with organi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ational goals.</a:t>
            </a:r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HRM strategies vary significantly across sectors due to differing goals—profitability, public service, and social impact.</a:t>
            </a:r>
            <a:endParaRPr sz="2400"/>
          </a:p>
          <a:p>
            <a:pPr>
              <a:defRPr/>
            </a:pP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Importance of Understanding Differences: Tailoring HRM practices to align with sector-specific objective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; this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 enhances organi</a:t>
            </a:r>
            <a:r>
              <a:rPr lang="en-GB"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s</a:t>
            </a:r>
            <a:r>
              <a:rPr sz="2400" b="0" i="0" u="none">
                <a:solidFill>
                  <a:srgbClr val="222222"/>
                </a:solidFill>
                <a:latin typeface="Arial"/>
                <a:ea typeface="Arial"/>
                <a:cs typeface="Arial"/>
              </a:rPr>
              <a:t>ational effectiveness and employee satisfaction.</a:t>
            </a:r>
            <a:endParaRPr sz="2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60350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/>
              <a:t>Activity</a:t>
            </a:r>
            <a:endParaRPr/>
          </a:p>
        </p:txBody>
      </p:sp>
      <p:sp>
        <p:nvSpPr>
          <p:cNvPr id="2560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199" y="1664869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/>
              <a:t> Working in a group, search the websites of specific organisations classified as private, public and not-for-profit ones. Did you find any differences in their HR functions? Discuss and justify your answer as a group. </a:t>
            </a:r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800"/>
              <a:t> You will present your findings in the second session (seminar).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References</a:t>
            </a:r>
            <a:endParaRPr/>
          </a:p>
        </p:txBody>
      </p:sp>
      <p:sp>
        <p:nvSpPr>
          <p:cNvPr id="2662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1268" indent="0" algn="l">
              <a:lnSpc>
                <a:spcPct val="107915"/>
              </a:lnSpc>
              <a:spcAft>
                <a:spcPts val="0"/>
              </a:spcAft>
              <a:buFont typeface="Arial"/>
              <a:buNone/>
              <a:defRPr/>
            </a:pPr>
            <a:r>
              <a:rPr sz="2400"/>
              <a:t>Potgieter, I. L.</a:t>
            </a:r>
            <a:r>
              <a:rPr lang="en-GB" sz="2400"/>
              <a:t> and </a:t>
            </a:r>
            <a:r>
              <a:rPr sz="2400"/>
              <a:t>Ferreira, N. (2022). </a:t>
            </a:r>
            <a:r>
              <a:rPr sz="2400" i="1"/>
              <a:t>Managing Human Resources – The New Normal. </a:t>
            </a:r>
            <a:r>
              <a:rPr sz="2400"/>
              <a:t>London: Springer Publishers. </a:t>
            </a:r>
          </a:p>
          <a:p>
            <a:pPr marL="1268" indent="0" algn="l">
              <a:lnSpc>
                <a:spcPct val="107915"/>
              </a:lnSpc>
              <a:spcAft>
                <a:spcPts val="0"/>
              </a:spcAft>
              <a:buFont typeface="Arial"/>
              <a:buNone/>
              <a:defRPr/>
            </a:pPr>
            <a:endParaRPr sz="2400"/>
          </a:p>
          <a:p>
            <a:pPr marL="1268" indent="0" algn="l">
              <a:lnSpc>
                <a:spcPct val="107915"/>
              </a:lnSpc>
              <a:spcAft>
                <a:spcPts val="0"/>
              </a:spcAft>
              <a:buFont typeface="Arial"/>
              <a:buNone/>
              <a:defRPr/>
            </a:pPr>
            <a:r>
              <a:rPr sz="2400"/>
              <a:t>Torrington, D., Hall, L., Taylor, S., Atkinson, C. (2020). </a:t>
            </a:r>
            <a:r>
              <a:rPr sz="2400" i="1"/>
              <a:t>Human Resource Management. </a:t>
            </a:r>
            <a:r>
              <a:rPr sz="2400"/>
              <a:t>11th ed. UK: Pearson.</a:t>
            </a:r>
            <a:r>
              <a:rPr lang="en-GB" sz="2400"/>
              <a:t> </a:t>
            </a:r>
            <a:endParaRPr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73</TotalTime>
  <Words>1034</Words>
  <Application>Microsoft Office PowerPoint</Application>
  <PresentationFormat>On-screen Show (4:3)</PresentationFormat>
  <Paragraphs>137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Verdana</vt:lpstr>
      <vt:lpstr>Wingdings</vt:lpstr>
      <vt:lpstr>20140311PresentationUWTSDTemplate</vt:lpstr>
      <vt:lpstr>LCBB5012  </vt:lpstr>
      <vt:lpstr>Welcome to this Module! Module Aim:</vt:lpstr>
      <vt:lpstr>Learning Outcomes</vt:lpstr>
      <vt:lpstr>Today’s Learning Outcomes</vt:lpstr>
      <vt:lpstr>Human Resource Management (HRM): Introduction  </vt:lpstr>
      <vt:lpstr>What is HRM?</vt:lpstr>
      <vt:lpstr>Importance of HRM</vt:lpstr>
      <vt:lpstr>Role of HRM  in Various Sectors</vt:lpstr>
      <vt:lpstr>HRM in the Private Sector</vt:lpstr>
      <vt:lpstr>HRM in Public Sector</vt:lpstr>
      <vt:lpstr>HRM in Not-for-Profit Sector</vt:lpstr>
      <vt:lpstr>Differences in HRM Across Business Sizes</vt:lpstr>
      <vt:lpstr>HRM in Small Enterprises</vt:lpstr>
      <vt:lpstr>HRM in Medium Enterprises</vt:lpstr>
      <vt:lpstr>HRM in Large Enterprises</vt:lpstr>
      <vt:lpstr> Key HRM functions</vt:lpstr>
      <vt:lpstr>Challenges Faced by HR</vt:lpstr>
      <vt:lpstr>Best Practices in HR</vt:lpstr>
      <vt:lpstr>Recap </vt:lpstr>
      <vt:lpstr>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Rameses Manalang</cp:lastModifiedBy>
  <cp:revision>71</cp:revision>
  <dcterms:created xsi:type="dcterms:W3CDTF">2002-10-07T19:43:00Z</dcterms:created>
  <dcterms:modified xsi:type="dcterms:W3CDTF">2026-02-22T10:30:42Z</dcterms:modified>
</cp:coreProperties>
</file>