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7" r:id="rId3"/>
    <p:sldId id="258" r:id="rId4"/>
    <p:sldId id="259" r:id="rId5"/>
    <p:sldId id="260" r:id="rId6"/>
    <p:sldId id="261" r:id="rId7"/>
    <p:sldId id="262" r:id="rId8"/>
    <p:sldId id="263" r:id="rId9"/>
    <p:sldId id="264" r:id="rId10"/>
    <p:sldId id="265" r:id="rId11"/>
    <p:sldId id="268" r:id="rId12"/>
    <p:sldId id="266" r:id="rId13"/>
    <p:sldId id="267" r:id="rId14"/>
    <p:sldId id="269" r:id="rId15"/>
    <p:sldId id="271" r:id="rId16"/>
    <p:sldId id="270" r:id="rId17"/>
    <p:sldId id="272" r:id="rId18"/>
    <p:sldId id="273" r:id="rId19"/>
    <p:sldId id="362" r:id="rId20"/>
    <p:sldId id="274" r:id="rId21"/>
    <p:sldId id="280" r:id="rId22"/>
    <p:sldId id="275" r:id="rId23"/>
    <p:sldId id="276" r:id="rId24"/>
    <p:sldId id="277" r:id="rId25"/>
    <p:sldId id="278" r:id="rId26"/>
    <p:sldId id="347" r:id="rId27"/>
    <p:sldId id="287" r:id="rId28"/>
    <p:sldId id="288" r:id="rId29"/>
    <p:sldId id="289" r:id="rId30"/>
    <p:sldId id="290" r:id="rId31"/>
    <p:sldId id="291" r:id="rId32"/>
    <p:sldId id="322" r:id="rId33"/>
    <p:sldId id="283" r:id="rId34"/>
    <p:sldId id="282" r:id="rId35"/>
    <p:sldId id="284" r:id="rId36"/>
    <p:sldId id="285" r:id="rId37"/>
    <p:sldId id="286"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8" r:id="rId62"/>
    <p:sldId id="317" r:id="rId63"/>
    <p:sldId id="319" r:id="rId64"/>
    <p:sldId id="320" r:id="rId65"/>
    <p:sldId id="321" r:id="rId6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willd"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5122" name="Line 2"/>
          <p:cNvSpPr>
            <a:spLocks noChangeShapeType="1"/>
          </p:cNvSpPr>
          <p:nvPr/>
        </p:nvSpPr>
        <p:spPr bwMode="auto">
          <a:xfrm>
            <a:off x="7315200" y="1066800"/>
            <a:ext cx="0" cy="449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23" name="Rectangle 3"/>
          <p:cNvSpPr>
            <a:spLocks noGrp="1" noChangeArrowheads="1"/>
          </p:cNvSpPr>
          <p:nvPr>
            <p:ph type="ctrTitle"/>
          </p:nvPr>
        </p:nvSpPr>
        <p:spPr>
          <a:xfrm>
            <a:off x="315913" y="466725"/>
            <a:ext cx="6781800" cy="2133600"/>
          </a:xfrm>
        </p:spPr>
        <p:txBody>
          <a:bodyPr/>
          <a:lstStyle>
            <a:lvl1pPr algn="r">
              <a:defRPr sz="4400"/>
            </a:lvl1pPr>
          </a:lstStyle>
          <a:p>
            <a:pPr lvl="0"/>
            <a:r>
              <a:rPr lang="en-GB" altLang="en-US" noProof="0" smtClean="0"/>
              <a:t>Click to edit Master title style</a:t>
            </a:r>
          </a:p>
        </p:txBody>
      </p:sp>
      <p:sp>
        <p:nvSpPr>
          <p:cNvPr id="5124"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2600"/>
            </a:lvl1pPr>
          </a:lstStyle>
          <a:p>
            <a:pPr lvl="0"/>
            <a:r>
              <a:rPr lang="en-GB" altLang="en-US" noProof="0" smtClean="0"/>
              <a:t>Click to edit Master subtitle style</a:t>
            </a:r>
          </a:p>
        </p:txBody>
      </p:sp>
      <p:sp>
        <p:nvSpPr>
          <p:cNvPr id="5125" name="Rectangle 5"/>
          <p:cNvSpPr>
            <a:spLocks noGrp="1" noChangeArrowheads="1"/>
          </p:cNvSpPr>
          <p:nvPr>
            <p:ph type="dt" sz="half" idx="2"/>
          </p:nvPr>
        </p:nvSpPr>
        <p:spPr/>
        <p:txBody>
          <a:bodyPr/>
          <a:lstStyle>
            <a:lvl1pPr>
              <a:defRPr/>
            </a:lvl1pPr>
          </a:lstStyle>
          <a:p>
            <a:endParaRPr lang="en-GB" altLang="en-US"/>
          </a:p>
        </p:txBody>
      </p:sp>
      <p:sp>
        <p:nvSpPr>
          <p:cNvPr id="5126" name="Rectangle 6"/>
          <p:cNvSpPr>
            <a:spLocks noGrp="1" noChangeArrowheads="1"/>
          </p:cNvSpPr>
          <p:nvPr>
            <p:ph type="ftr" sz="quarter" idx="3"/>
          </p:nvPr>
        </p:nvSpPr>
        <p:spPr/>
        <p:txBody>
          <a:bodyPr/>
          <a:lstStyle>
            <a:lvl1pPr>
              <a:defRPr/>
            </a:lvl1pPr>
          </a:lstStyle>
          <a:p>
            <a:endParaRPr lang="en-GB" altLang="en-US"/>
          </a:p>
        </p:txBody>
      </p:sp>
      <p:sp>
        <p:nvSpPr>
          <p:cNvPr id="5127" name="Rectangle 7"/>
          <p:cNvSpPr>
            <a:spLocks noGrp="1" noChangeArrowheads="1"/>
          </p:cNvSpPr>
          <p:nvPr>
            <p:ph type="sldNum" sz="quarter" idx="4"/>
          </p:nvPr>
        </p:nvSpPr>
        <p:spPr/>
        <p:txBody>
          <a:bodyPr/>
          <a:lstStyle>
            <a:lvl1pPr>
              <a:defRPr/>
            </a:lvl1pPr>
          </a:lstStyle>
          <a:p>
            <a:fld id="{35F78DE5-E2F3-47F3-AFBC-32AAED32EF70}" type="slidenum">
              <a:rPr lang="en-GB" altLang="en-US"/>
              <a:pPr/>
              <a:t>‹#›</a:t>
            </a:fld>
            <a:endParaRPr lang="en-GB" altLang="en-US"/>
          </a:p>
        </p:txBody>
      </p:sp>
      <p:grpSp>
        <p:nvGrpSpPr>
          <p:cNvPr id="5128" name="Group 8"/>
          <p:cNvGrpSpPr>
            <a:grpSpLocks/>
          </p:cNvGrpSpPr>
          <p:nvPr/>
        </p:nvGrpSpPr>
        <p:grpSpPr bwMode="auto">
          <a:xfrm>
            <a:off x="7493000" y="2992438"/>
            <a:ext cx="1338263" cy="2189162"/>
            <a:chOff x="4704" y="1885"/>
            <a:chExt cx="843" cy="1379"/>
          </a:xfrm>
        </p:grpSpPr>
        <p:sp>
          <p:nvSpPr>
            <p:cNvPr id="5129" name="Oval 9"/>
            <p:cNvSpPr>
              <a:spLocks noChangeArrowheads="1"/>
            </p:cNvSpPr>
            <p:nvPr/>
          </p:nvSpPr>
          <p:spPr bwMode="auto">
            <a:xfrm>
              <a:off x="4704"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0" name="Oval 10"/>
            <p:cNvSpPr>
              <a:spLocks noChangeArrowheads="1"/>
            </p:cNvSpPr>
            <p:nvPr/>
          </p:nvSpPr>
          <p:spPr bwMode="auto">
            <a:xfrm>
              <a:off x="4883"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1" name="Oval 11"/>
            <p:cNvSpPr>
              <a:spLocks noChangeArrowheads="1"/>
            </p:cNvSpPr>
            <p:nvPr/>
          </p:nvSpPr>
          <p:spPr bwMode="auto">
            <a:xfrm>
              <a:off x="5062"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2" name="Oval 12"/>
            <p:cNvSpPr>
              <a:spLocks noChangeArrowheads="1"/>
            </p:cNvSpPr>
            <p:nvPr/>
          </p:nvSpPr>
          <p:spPr bwMode="auto">
            <a:xfrm>
              <a:off x="4704"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3" name="Oval 13"/>
            <p:cNvSpPr>
              <a:spLocks noChangeArrowheads="1"/>
            </p:cNvSpPr>
            <p:nvPr/>
          </p:nvSpPr>
          <p:spPr bwMode="auto">
            <a:xfrm>
              <a:off x="4883"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4" name="Oval 14"/>
            <p:cNvSpPr>
              <a:spLocks noChangeArrowheads="1"/>
            </p:cNvSpPr>
            <p:nvPr/>
          </p:nvSpPr>
          <p:spPr bwMode="auto">
            <a:xfrm>
              <a:off x="5062"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5" name="Oval 15"/>
            <p:cNvSpPr>
              <a:spLocks noChangeArrowheads="1"/>
            </p:cNvSpPr>
            <p:nvPr/>
          </p:nvSpPr>
          <p:spPr bwMode="auto">
            <a:xfrm>
              <a:off x="5241" y="2064"/>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6" name="Oval 16"/>
            <p:cNvSpPr>
              <a:spLocks noChangeArrowheads="1"/>
            </p:cNvSpPr>
            <p:nvPr/>
          </p:nvSpPr>
          <p:spPr bwMode="auto">
            <a:xfrm>
              <a:off x="4704" y="2243"/>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7" name="Oval 17"/>
            <p:cNvSpPr>
              <a:spLocks noChangeArrowheads="1"/>
            </p:cNvSpPr>
            <p:nvPr/>
          </p:nvSpPr>
          <p:spPr bwMode="auto">
            <a:xfrm>
              <a:off x="4883" y="2243"/>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8" name="Oval 18"/>
            <p:cNvSpPr>
              <a:spLocks noChangeArrowheads="1"/>
            </p:cNvSpPr>
            <p:nvPr/>
          </p:nvSpPr>
          <p:spPr bwMode="auto">
            <a:xfrm>
              <a:off x="5062" y="2243"/>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39" name="Oval 19"/>
            <p:cNvSpPr>
              <a:spLocks noChangeArrowheads="1"/>
            </p:cNvSpPr>
            <p:nvPr/>
          </p:nvSpPr>
          <p:spPr bwMode="auto">
            <a:xfrm>
              <a:off x="5241" y="2243"/>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0" name="Oval 20"/>
            <p:cNvSpPr>
              <a:spLocks noChangeArrowheads="1"/>
            </p:cNvSpPr>
            <p:nvPr/>
          </p:nvSpPr>
          <p:spPr bwMode="auto">
            <a:xfrm>
              <a:off x="5420" y="2243"/>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1" name="Oval 21"/>
            <p:cNvSpPr>
              <a:spLocks noChangeArrowheads="1"/>
            </p:cNvSpPr>
            <p:nvPr/>
          </p:nvSpPr>
          <p:spPr bwMode="auto">
            <a:xfrm>
              <a:off x="4704" y="2421"/>
              <a:ext cx="127" cy="128"/>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2" name="Oval 22"/>
            <p:cNvSpPr>
              <a:spLocks noChangeArrowheads="1"/>
            </p:cNvSpPr>
            <p:nvPr/>
          </p:nvSpPr>
          <p:spPr bwMode="auto">
            <a:xfrm>
              <a:off x="4883" y="2421"/>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3" name="Oval 23"/>
            <p:cNvSpPr>
              <a:spLocks noChangeArrowheads="1"/>
            </p:cNvSpPr>
            <p:nvPr/>
          </p:nvSpPr>
          <p:spPr bwMode="auto">
            <a:xfrm>
              <a:off x="5062" y="2421"/>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4" name="Oval 24"/>
            <p:cNvSpPr>
              <a:spLocks noChangeArrowheads="1"/>
            </p:cNvSpPr>
            <p:nvPr/>
          </p:nvSpPr>
          <p:spPr bwMode="auto">
            <a:xfrm>
              <a:off x="5241" y="2421"/>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5" name="Oval 25"/>
            <p:cNvSpPr>
              <a:spLocks noChangeArrowheads="1"/>
            </p:cNvSpPr>
            <p:nvPr/>
          </p:nvSpPr>
          <p:spPr bwMode="auto">
            <a:xfrm>
              <a:off x="4704" y="2600"/>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6" name="Oval 26"/>
            <p:cNvSpPr>
              <a:spLocks noChangeArrowheads="1"/>
            </p:cNvSpPr>
            <p:nvPr/>
          </p:nvSpPr>
          <p:spPr bwMode="auto">
            <a:xfrm>
              <a:off x="4883" y="2600"/>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7" name="Oval 27"/>
            <p:cNvSpPr>
              <a:spLocks noChangeArrowheads="1"/>
            </p:cNvSpPr>
            <p:nvPr/>
          </p:nvSpPr>
          <p:spPr bwMode="auto">
            <a:xfrm>
              <a:off x="5062" y="2600"/>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8" name="Oval 28"/>
            <p:cNvSpPr>
              <a:spLocks noChangeArrowheads="1"/>
            </p:cNvSpPr>
            <p:nvPr/>
          </p:nvSpPr>
          <p:spPr bwMode="auto">
            <a:xfrm>
              <a:off x="5241" y="2600"/>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49" name="Oval 29"/>
            <p:cNvSpPr>
              <a:spLocks noChangeArrowheads="1"/>
            </p:cNvSpPr>
            <p:nvPr/>
          </p:nvSpPr>
          <p:spPr bwMode="auto">
            <a:xfrm>
              <a:off x="5420" y="2600"/>
              <a:ext cx="127" cy="128"/>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0" name="Oval 30"/>
            <p:cNvSpPr>
              <a:spLocks noChangeArrowheads="1"/>
            </p:cNvSpPr>
            <p:nvPr/>
          </p:nvSpPr>
          <p:spPr bwMode="auto">
            <a:xfrm>
              <a:off x="4704" y="2779"/>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1" name="Oval 31"/>
            <p:cNvSpPr>
              <a:spLocks noChangeArrowheads="1"/>
            </p:cNvSpPr>
            <p:nvPr/>
          </p:nvSpPr>
          <p:spPr bwMode="auto">
            <a:xfrm>
              <a:off x="4883" y="2779"/>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2" name="Oval 32"/>
            <p:cNvSpPr>
              <a:spLocks noChangeArrowheads="1"/>
            </p:cNvSpPr>
            <p:nvPr/>
          </p:nvSpPr>
          <p:spPr bwMode="auto">
            <a:xfrm>
              <a:off x="5062" y="2779"/>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3" name="Oval 33"/>
            <p:cNvSpPr>
              <a:spLocks noChangeArrowheads="1"/>
            </p:cNvSpPr>
            <p:nvPr/>
          </p:nvSpPr>
          <p:spPr bwMode="auto">
            <a:xfrm>
              <a:off x="5241" y="2779"/>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4" name="Oval 34"/>
            <p:cNvSpPr>
              <a:spLocks noChangeArrowheads="1"/>
            </p:cNvSpPr>
            <p:nvPr/>
          </p:nvSpPr>
          <p:spPr bwMode="auto">
            <a:xfrm>
              <a:off x="4704" y="2958"/>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5" name="Oval 35"/>
            <p:cNvSpPr>
              <a:spLocks noChangeArrowheads="1"/>
            </p:cNvSpPr>
            <p:nvPr/>
          </p:nvSpPr>
          <p:spPr bwMode="auto">
            <a:xfrm>
              <a:off x="4883" y="2958"/>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6" name="Oval 36"/>
            <p:cNvSpPr>
              <a:spLocks noChangeArrowheads="1"/>
            </p:cNvSpPr>
            <p:nvPr/>
          </p:nvSpPr>
          <p:spPr bwMode="auto">
            <a:xfrm>
              <a:off x="5062" y="2958"/>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7" name="Oval 37"/>
            <p:cNvSpPr>
              <a:spLocks noChangeArrowheads="1"/>
            </p:cNvSpPr>
            <p:nvPr/>
          </p:nvSpPr>
          <p:spPr bwMode="auto">
            <a:xfrm>
              <a:off x="5241" y="2958"/>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8" name="Oval 38"/>
            <p:cNvSpPr>
              <a:spLocks noChangeArrowheads="1"/>
            </p:cNvSpPr>
            <p:nvPr/>
          </p:nvSpPr>
          <p:spPr bwMode="auto">
            <a:xfrm>
              <a:off x="4883" y="3137"/>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59" name="Oval 39"/>
            <p:cNvSpPr>
              <a:spLocks noChangeArrowheads="1"/>
            </p:cNvSpPr>
            <p:nvPr/>
          </p:nvSpPr>
          <p:spPr bwMode="auto">
            <a:xfrm>
              <a:off x="5241" y="3137"/>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5160" name="Line 40"/>
          <p:cNvSpPr>
            <a:spLocks noChangeShapeType="1"/>
          </p:cNvSpPr>
          <p:nvPr/>
        </p:nvSpPr>
        <p:spPr bwMode="auto">
          <a:xfrm>
            <a:off x="304800" y="2819400"/>
            <a:ext cx="8229600" cy="0"/>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124">
                                            <p:txEl>
                                              <p:pRg st="0" end="0"/>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build="p">
        <p:tmplLst>
          <p:tmpl lvl="1">
            <p:tnLst>
              <p:par>
                <p:cTn presetID="1" presetClass="entr" presetSubtype="0" fill="hold" nodeType="clickEffect">
                  <p:stCondLst>
                    <p:cond delay="0"/>
                  </p:stCondLst>
                  <p:childTnLst>
                    <p:set>
                      <p:cBhvr>
                        <p:cTn dur="1" fill="hold">
                          <p:stCondLst>
                            <p:cond delay="0"/>
                          </p:stCondLst>
                        </p:cTn>
                        <p:tgtEl>
                          <p:spTgt spid="5124"/>
                        </p:tgtEl>
                        <p:attrNameLst>
                          <p:attrName>style.visibility</p:attrName>
                        </p:attrNameLst>
                      </p:cBhvr>
                      <p:to>
                        <p:strVal val="visible"/>
                      </p:to>
                    </p:set>
                  </p:childTnLst>
                  <p:subTnLst>
                    <p:animClr clrSpc="rgb" dir="cw">
                      <p:cBhvr override="childStyle">
                        <p:cTn dur="1" fill="hold" display="0" masterRel="nextClick" afterEffect="1"/>
                        <p:tgtEl>
                          <p:spTgt spid="5124"/>
                        </p:tgtEl>
                        <p:attrNameLst>
                          <p:attrName>ppt_c</p:attrName>
                        </p:attrNameLst>
                      </p:cBhvr>
                      <p:to>
                        <a:schemeClr val="bg2"/>
                      </p:to>
                    </p:animClr>
                  </p:sub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D8856626-C217-4FD3-BB3B-D6145AE57855}" type="slidenum">
              <a:rPr lang="en-GB" altLang="en-US"/>
              <a:pPr/>
              <a:t>‹#›</a:t>
            </a:fld>
            <a:endParaRPr lang="en-GB" altLang="en-US"/>
          </a:p>
        </p:txBody>
      </p:sp>
    </p:spTree>
    <p:extLst>
      <p:ext uri="{BB962C8B-B14F-4D97-AF65-F5344CB8AC3E}">
        <p14:creationId xmlns:p14="http://schemas.microsoft.com/office/powerpoint/2010/main" val="1509839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995A5877-AE7C-433F-BAFF-6D8DFA24419D}" type="slidenum">
              <a:rPr lang="en-GB" altLang="en-US"/>
              <a:pPr/>
              <a:t>‹#›</a:t>
            </a:fld>
            <a:endParaRPr lang="en-GB" altLang="en-US"/>
          </a:p>
        </p:txBody>
      </p:sp>
    </p:spTree>
    <p:extLst>
      <p:ext uri="{BB962C8B-B14F-4D97-AF65-F5344CB8AC3E}">
        <p14:creationId xmlns:p14="http://schemas.microsoft.com/office/powerpoint/2010/main" val="3792999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70021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70021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3C069C4B-3BEB-4F4D-986F-289E2F929AFD}" type="slidenum">
              <a:rPr lang="en-GB" altLang="en-US"/>
              <a:pPr/>
              <a:t>‹#›</a:t>
            </a:fld>
            <a:endParaRPr lang="en-GB" altLang="en-US"/>
          </a:p>
        </p:txBody>
      </p:sp>
    </p:spTree>
    <p:extLst>
      <p:ext uri="{BB962C8B-B14F-4D97-AF65-F5344CB8AC3E}">
        <p14:creationId xmlns:p14="http://schemas.microsoft.com/office/powerpoint/2010/main" val="1284408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A4D7F253-2850-4D0A-A5CE-C4C7079B600E}" type="slidenum">
              <a:rPr lang="en-GB" altLang="en-US"/>
              <a:pPr/>
              <a:t>‹#›</a:t>
            </a:fld>
            <a:endParaRPr lang="en-GB" altLang="en-US"/>
          </a:p>
        </p:txBody>
      </p:sp>
    </p:spTree>
    <p:extLst>
      <p:ext uri="{BB962C8B-B14F-4D97-AF65-F5344CB8AC3E}">
        <p14:creationId xmlns:p14="http://schemas.microsoft.com/office/powerpoint/2010/main" val="3882269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9C22B9AC-1F91-4373-86DA-4CE98826374C}" type="slidenum">
              <a:rPr lang="en-GB" altLang="en-US"/>
              <a:pPr/>
              <a:t>‹#›</a:t>
            </a:fld>
            <a:endParaRPr lang="en-GB" altLang="en-US"/>
          </a:p>
        </p:txBody>
      </p:sp>
    </p:spTree>
    <p:extLst>
      <p:ext uri="{BB962C8B-B14F-4D97-AF65-F5344CB8AC3E}">
        <p14:creationId xmlns:p14="http://schemas.microsoft.com/office/powerpoint/2010/main" val="2501296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9E98D4F3-044A-443E-B072-CB4C0CE4589C}" type="slidenum">
              <a:rPr lang="en-GB" altLang="en-US"/>
              <a:pPr/>
              <a:t>‹#›</a:t>
            </a:fld>
            <a:endParaRPr lang="en-GB" altLang="en-US"/>
          </a:p>
        </p:txBody>
      </p:sp>
    </p:spTree>
    <p:extLst>
      <p:ext uri="{BB962C8B-B14F-4D97-AF65-F5344CB8AC3E}">
        <p14:creationId xmlns:p14="http://schemas.microsoft.com/office/powerpoint/2010/main" val="3529750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53407F66-8944-4AD4-BF2B-A7DD19E3CADD}" type="slidenum">
              <a:rPr lang="en-GB" altLang="en-US"/>
              <a:pPr/>
              <a:t>‹#›</a:t>
            </a:fld>
            <a:endParaRPr lang="en-GB" altLang="en-US"/>
          </a:p>
        </p:txBody>
      </p:sp>
    </p:spTree>
    <p:extLst>
      <p:ext uri="{BB962C8B-B14F-4D97-AF65-F5344CB8AC3E}">
        <p14:creationId xmlns:p14="http://schemas.microsoft.com/office/powerpoint/2010/main" val="1444659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719AEF66-6A2B-49C8-91EF-D4F3C943B1F5}" type="slidenum">
              <a:rPr lang="en-GB" altLang="en-US"/>
              <a:pPr/>
              <a:t>‹#›</a:t>
            </a:fld>
            <a:endParaRPr lang="en-GB" altLang="en-US"/>
          </a:p>
        </p:txBody>
      </p:sp>
    </p:spTree>
    <p:extLst>
      <p:ext uri="{BB962C8B-B14F-4D97-AF65-F5344CB8AC3E}">
        <p14:creationId xmlns:p14="http://schemas.microsoft.com/office/powerpoint/2010/main" val="3443169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780114E1-9A22-4092-A217-11D239935FBA}" type="slidenum">
              <a:rPr lang="en-GB" altLang="en-US"/>
              <a:pPr/>
              <a:t>‹#›</a:t>
            </a:fld>
            <a:endParaRPr lang="en-GB" altLang="en-US"/>
          </a:p>
        </p:txBody>
      </p:sp>
    </p:spTree>
    <p:extLst>
      <p:ext uri="{BB962C8B-B14F-4D97-AF65-F5344CB8AC3E}">
        <p14:creationId xmlns:p14="http://schemas.microsoft.com/office/powerpoint/2010/main" val="3340325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122238"/>
            <a:ext cx="2058988" cy="59896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22238"/>
            <a:ext cx="6029325" cy="59896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2E198A42-9A67-4D82-8224-507998DE6E3F}" type="slidenum">
              <a:rPr lang="en-GB" altLang="en-US"/>
              <a:pPr/>
              <a:t>‹#›</a:t>
            </a:fld>
            <a:endParaRPr lang="en-GB" altLang="en-US"/>
          </a:p>
        </p:txBody>
      </p:sp>
    </p:spTree>
    <p:extLst>
      <p:ext uri="{BB962C8B-B14F-4D97-AF65-F5344CB8AC3E}">
        <p14:creationId xmlns:p14="http://schemas.microsoft.com/office/powerpoint/2010/main" val="259021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Line 2"/>
          <p:cNvSpPr>
            <a:spLocks noChangeShapeType="1"/>
          </p:cNvSpPr>
          <p:nvPr/>
        </p:nvSpPr>
        <p:spPr bwMode="auto">
          <a:xfrm>
            <a:off x="7962900" y="1524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099" name="Rectangle 3"/>
          <p:cNvSpPr>
            <a:spLocks noGrp="1" noChangeArrowheads="1"/>
          </p:cNvSpPr>
          <p:nvPr>
            <p:ph type="title"/>
          </p:nvPr>
        </p:nvSpPr>
        <p:spPr bwMode="auto">
          <a:xfrm>
            <a:off x="457200" y="122238"/>
            <a:ext cx="754380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GB" altLang="en-US" smtClean="0"/>
              <a:t>Click to edit Master title style</a:t>
            </a:r>
          </a:p>
        </p:txBody>
      </p:sp>
      <p:sp>
        <p:nvSpPr>
          <p:cNvPr id="4100" name="Rectangle 4"/>
          <p:cNvSpPr>
            <a:spLocks noGrp="1" noChangeArrowheads="1"/>
          </p:cNvSpPr>
          <p:nvPr>
            <p:ph type="body" idx="1"/>
          </p:nvPr>
        </p:nvSpPr>
        <p:spPr bwMode="auto">
          <a:xfrm>
            <a:off x="468313" y="1700213"/>
            <a:ext cx="8229600" cy="441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4101" name="Rectangle 5"/>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en-GB" altLang="en-US"/>
          </a:p>
        </p:txBody>
      </p:sp>
      <p:sp>
        <p:nvSpPr>
          <p:cNvPr id="4102" name="Rectangle 6"/>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endParaRPr lang="en-GB" altLang="en-US"/>
          </a:p>
        </p:txBody>
      </p:sp>
      <p:sp>
        <p:nvSpPr>
          <p:cNvPr id="4103" name="Rectangle 7"/>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0D12553D-6905-441A-84DD-BB260653751F}" type="slidenum">
              <a:rPr lang="en-GB" altLang="en-US"/>
              <a:pPr/>
              <a:t>‹#›</a:t>
            </a:fld>
            <a:endParaRPr lang="en-GB" altLang="en-US"/>
          </a:p>
        </p:txBody>
      </p:sp>
      <p:grpSp>
        <p:nvGrpSpPr>
          <p:cNvPr id="4104" name="Group 8"/>
          <p:cNvGrpSpPr>
            <a:grpSpLocks/>
          </p:cNvGrpSpPr>
          <p:nvPr/>
        </p:nvGrpSpPr>
        <p:grpSpPr bwMode="auto">
          <a:xfrm>
            <a:off x="8153400" y="152400"/>
            <a:ext cx="792163" cy="1295400"/>
            <a:chOff x="5136" y="960"/>
            <a:chExt cx="528" cy="864"/>
          </a:xfrm>
        </p:grpSpPr>
        <p:sp>
          <p:nvSpPr>
            <p:cNvPr id="4105" name="Oval 9"/>
            <p:cNvSpPr>
              <a:spLocks noChangeArrowheads="1"/>
            </p:cNvSpPr>
            <p:nvPr/>
          </p:nvSpPr>
          <p:spPr bwMode="auto">
            <a:xfrm>
              <a:off x="5136" y="960"/>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06" name="Oval 10"/>
            <p:cNvSpPr>
              <a:spLocks noChangeArrowheads="1"/>
            </p:cNvSpPr>
            <p:nvPr/>
          </p:nvSpPr>
          <p:spPr bwMode="auto">
            <a:xfrm>
              <a:off x="5248" y="960"/>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07" name="Oval 11"/>
            <p:cNvSpPr>
              <a:spLocks noChangeArrowheads="1"/>
            </p:cNvSpPr>
            <p:nvPr/>
          </p:nvSpPr>
          <p:spPr bwMode="auto">
            <a:xfrm>
              <a:off x="5360" y="960"/>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08" name="Oval 12"/>
            <p:cNvSpPr>
              <a:spLocks noChangeArrowheads="1"/>
            </p:cNvSpPr>
            <p:nvPr/>
          </p:nvSpPr>
          <p:spPr bwMode="auto">
            <a:xfrm>
              <a:off x="5136" y="1072"/>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09" name="Oval 13"/>
            <p:cNvSpPr>
              <a:spLocks noChangeArrowheads="1"/>
            </p:cNvSpPr>
            <p:nvPr/>
          </p:nvSpPr>
          <p:spPr bwMode="auto">
            <a:xfrm>
              <a:off x="5248" y="1072"/>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0" name="Oval 14"/>
            <p:cNvSpPr>
              <a:spLocks noChangeArrowheads="1"/>
            </p:cNvSpPr>
            <p:nvPr/>
          </p:nvSpPr>
          <p:spPr bwMode="auto">
            <a:xfrm>
              <a:off x="5360" y="1072"/>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1" name="Oval 15"/>
            <p:cNvSpPr>
              <a:spLocks noChangeArrowheads="1"/>
            </p:cNvSpPr>
            <p:nvPr/>
          </p:nvSpPr>
          <p:spPr bwMode="auto">
            <a:xfrm>
              <a:off x="5472" y="1072"/>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2" name="Oval 16"/>
            <p:cNvSpPr>
              <a:spLocks noChangeArrowheads="1"/>
            </p:cNvSpPr>
            <p:nvPr/>
          </p:nvSpPr>
          <p:spPr bwMode="auto">
            <a:xfrm>
              <a:off x="5136" y="1184"/>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3" name="Oval 17"/>
            <p:cNvSpPr>
              <a:spLocks noChangeArrowheads="1"/>
            </p:cNvSpPr>
            <p:nvPr/>
          </p:nvSpPr>
          <p:spPr bwMode="auto">
            <a:xfrm>
              <a:off x="5248" y="1184"/>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4" name="Oval 18"/>
            <p:cNvSpPr>
              <a:spLocks noChangeArrowheads="1"/>
            </p:cNvSpPr>
            <p:nvPr/>
          </p:nvSpPr>
          <p:spPr bwMode="auto">
            <a:xfrm>
              <a:off x="5360" y="1184"/>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5" name="Oval 19"/>
            <p:cNvSpPr>
              <a:spLocks noChangeArrowheads="1"/>
            </p:cNvSpPr>
            <p:nvPr/>
          </p:nvSpPr>
          <p:spPr bwMode="auto">
            <a:xfrm>
              <a:off x="5472" y="1184"/>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6" name="Oval 20"/>
            <p:cNvSpPr>
              <a:spLocks noChangeArrowheads="1"/>
            </p:cNvSpPr>
            <p:nvPr/>
          </p:nvSpPr>
          <p:spPr bwMode="auto">
            <a:xfrm>
              <a:off x="5584" y="1184"/>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7" name="Oval 21"/>
            <p:cNvSpPr>
              <a:spLocks noChangeArrowheads="1"/>
            </p:cNvSpPr>
            <p:nvPr/>
          </p:nvSpPr>
          <p:spPr bwMode="auto">
            <a:xfrm>
              <a:off x="5136" y="1296"/>
              <a:ext cx="80" cy="80"/>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8" name="Oval 22"/>
            <p:cNvSpPr>
              <a:spLocks noChangeArrowheads="1"/>
            </p:cNvSpPr>
            <p:nvPr/>
          </p:nvSpPr>
          <p:spPr bwMode="auto">
            <a:xfrm>
              <a:off x="5248" y="1296"/>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19" name="Oval 23"/>
            <p:cNvSpPr>
              <a:spLocks noChangeArrowheads="1"/>
            </p:cNvSpPr>
            <p:nvPr/>
          </p:nvSpPr>
          <p:spPr bwMode="auto">
            <a:xfrm>
              <a:off x="5360" y="1296"/>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0" name="Oval 24"/>
            <p:cNvSpPr>
              <a:spLocks noChangeArrowheads="1"/>
            </p:cNvSpPr>
            <p:nvPr/>
          </p:nvSpPr>
          <p:spPr bwMode="auto">
            <a:xfrm>
              <a:off x="5472" y="1296"/>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1" name="Oval 25"/>
            <p:cNvSpPr>
              <a:spLocks noChangeArrowheads="1"/>
            </p:cNvSpPr>
            <p:nvPr/>
          </p:nvSpPr>
          <p:spPr bwMode="auto">
            <a:xfrm>
              <a:off x="5136" y="1408"/>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2" name="Oval 26"/>
            <p:cNvSpPr>
              <a:spLocks noChangeArrowheads="1"/>
            </p:cNvSpPr>
            <p:nvPr/>
          </p:nvSpPr>
          <p:spPr bwMode="auto">
            <a:xfrm>
              <a:off x="5248" y="1408"/>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3" name="Oval 27"/>
            <p:cNvSpPr>
              <a:spLocks noChangeArrowheads="1"/>
            </p:cNvSpPr>
            <p:nvPr/>
          </p:nvSpPr>
          <p:spPr bwMode="auto">
            <a:xfrm>
              <a:off x="5360" y="1408"/>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4" name="Oval 28"/>
            <p:cNvSpPr>
              <a:spLocks noChangeArrowheads="1"/>
            </p:cNvSpPr>
            <p:nvPr/>
          </p:nvSpPr>
          <p:spPr bwMode="auto">
            <a:xfrm>
              <a:off x="5472" y="1408"/>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5" name="Oval 29"/>
            <p:cNvSpPr>
              <a:spLocks noChangeArrowheads="1"/>
            </p:cNvSpPr>
            <p:nvPr/>
          </p:nvSpPr>
          <p:spPr bwMode="auto">
            <a:xfrm>
              <a:off x="5584" y="1408"/>
              <a:ext cx="80" cy="80"/>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6" name="Oval 30"/>
            <p:cNvSpPr>
              <a:spLocks noChangeArrowheads="1"/>
            </p:cNvSpPr>
            <p:nvPr/>
          </p:nvSpPr>
          <p:spPr bwMode="auto">
            <a:xfrm>
              <a:off x="5136" y="1520"/>
              <a:ext cx="80" cy="8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7" name="Oval 31"/>
            <p:cNvSpPr>
              <a:spLocks noChangeArrowheads="1"/>
            </p:cNvSpPr>
            <p:nvPr/>
          </p:nvSpPr>
          <p:spPr bwMode="auto">
            <a:xfrm>
              <a:off x="5248" y="1520"/>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8" name="Oval 32"/>
            <p:cNvSpPr>
              <a:spLocks noChangeArrowheads="1"/>
            </p:cNvSpPr>
            <p:nvPr/>
          </p:nvSpPr>
          <p:spPr bwMode="auto">
            <a:xfrm>
              <a:off x="5360" y="1520"/>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29" name="Oval 33"/>
            <p:cNvSpPr>
              <a:spLocks noChangeArrowheads="1"/>
            </p:cNvSpPr>
            <p:nvPr/>
          </p:nvSpPr>
          <p:spPr bwMode="auto">
            <a:xfrm>
              <a:off x="5472" y="1520"/>
              <a:ext cx="80" cy="80"/>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30" name="Oval 34"/>
            <p:cNvSpPr>
              <a:spLocks noChangeArrowheads="1"/>
            </p:cNvSpPr>
            <p:nvPr/>
          </p:nvSpPr>
          <p:spPr bwMode="auto">
            <a:xfrm>
              <a:off x="5136" y="1632"/>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31" name="Oval 35"/>
            <p:cNvSpPr>
              <a:spLocks noChangeArrowheads="1"/>
            </p:cNvSpPr>
            <p:nvPr/>
          </p:nvSpPr>
          <p:spPr bwMode="auto">
            <a:xfrm>
              <a:off x="5248" y="1632"/>
              <a:ext cx="80" cy="80"/>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32" name="Oval 36"/>
            <p:cNvSpPr>
              <a:spLocks noChangeArrowheads="1"/>
            </p:cNvSpPr>
            <p:nvPr/>
          </p:nvSpPr>
          <p:spPr bwMode="auto">
            <a:xfrm>
              <a:off x="5360" y="1632"/>
              <a:ext cx="80" cy="80"/>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33" name="Oval 37"/>
            <p:cNvSpPr>
              <a:spLocks noChangeArrowheads="1"/>
            </p:cNvSpPr>
            <p:nvPr/>
          </p:nvSpPr>
          <p:spPr bwMode="auto">
            <a:xfrm>
              <a:off x="5472" y="1632"/>
              <a:ext cx="80" cy="80"/>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34" name="Oval 38"/>
            <p:cNvSpPr>
              <a:spLocks noChangeArrowheads="1"/>
            </p:cNvSpPr>
            <p:nvPr/>
          </p:nvSpPr>
          <p:spPr bwMode="auto">
            <a:xfrm>
              <a:off x="5248" y="1744"/>
              <a:ext cx="80" cy="80"/>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135" name="Oval 39"/>
            <p:cNvSpPr>
              <a:spLocks noChangeArrowheads="1"/>
            </p:cNvSpPr>
            <p:nvPr/>
          </p:nvSpPr>
          <p:spPr bwMode="auto">
            <a:xfrm>
              <a:off x="5472" y="1744"/>
              <a:ext cx="80" cy="80"/>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100">
                                            <p:txEl>
                                              <p:pRg st="0" end="0"/>
                                            </p:txEl>
                                          </p:spTgt>
                                        </p:tgtEl>
                                        <p:attrNameLst>
                                          <p:attrName>ppt_c</p:attrName>
                                        </p:attrNameLst>
                                      </p:cBhvr>
                                      <p:to>
                                        <a:schemeClr val="bg2"/>
                                      </p:to>
                                    </p:animClr>
                                  </p:subTnLst>
                                </p:cTn>
                              </p:par>
                              <p:par>
                                <p:cTn id="7" presetID="1" presetClass="entr" presetSubtype="0" fill="hold" grpId="0" nodeType="withEffect">
                                  <p:stCondLst>
                                    <p:cond delay="0"/>
                                  </p:stCondLst>
                                  <p:childTnLst>
                                    <p:set>
                                      <p:cBhvr>
                                        <p:cTn id="8" dur="1" fill="hold">
                                          <p:stCondLst>
                                            <p:cond delay="0"/>
                                          </p:stCondLst>
                                        </p:cTn>
                                        <p:tgtEl>
                                          <p:spTgt spid="4100">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4100">
                                            <p:txEl>
                                              <p:pRg st="1" end="1"/>
                                            </p:txEl>
                                          </p:spTgt>
                                        </p:tgtEl>
                                        <p:attrNameLst>
                                          <p:attrName>ppt_c</p:attrName>
                                        </p:attrNameLst>
                                      </p:cBhvr>
                                      <p:to>
                                        <a:schemeClr val="bg2"/>
                                      </p:to>
                                    </p:animClr>
                                  </p:subTnLst>
                                </p:cTn>
                              </p:par>
                              <p:par>
                                <p:cTn id="9" presetID="1" presetClass="entr" presetSubtype="0" fill="hold" grpId="0" nodeType="withEffect">
                                  <p:stCondLst>
                                    <p:cond delay="0"/>
                                  </p:stCondLst>
                                  <p:childTnLst>
                                    <p:set>
                                      <p:cBhvr>
                                        <p:cTn id="10" dur="1" fill="hold">
                                          <p:stCondLst>
                                            <p:cond delay="0"/>
                                          </p:stCondLst>
                                        </p:cTn>
                                        <p:tgtEl>
                                          <p:spTgt spid="4100">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4100">
                                            <p:txEl>
                                              <p:pRg st="2" end="2"/>
                                            </p:txEl>
                                          </p:spTgt>
                                        </p:tgtEl>
                                        <p:attrNameLst>
                                          <p:attrName>ppt_c</p:attrName>
                                        </p:attrNameLst>
                                      </p:cBhvr>
                                      <p:to>
                                        <a:schemeClr val="bg2"/>
                                      </p:to>
                                    </p:animClr>
                                  </p:subTnLst>
                                </p:cTn>
                              </p:par>
                              <p:par>
                                <p:cTn id="11" presetID="1" presetClass="entr" presetSubtype="0" fill="hold" grpId="0" nodeType="withEffect">
                                  <p:stCondLst>
                                    <p:cond delay="0"/>
                                  </p:stCondLst>
                                  <p:childTnLst>
                                    <p:set>
                                      <p:cBhvr>
                                        <p:cTn id="12" dur="1" fill="hold">
                                          <p:stCondLst>
                                            <p:cond delay="0"/>
                                          </p:stCondLst>
                                        </p:cTn>
                                        <p:tgtEl>
                                          <p:spTgt spid="4100">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4100">
                                            <p:txEl>
                                              <p:pRg st="3" end="3"/>
                                            </p:txEl>
                                          </p:spTgt>
                                        </p:tgtEl>
                                        <p:attrNameLst>
                                          <p:attrName>ppt_c</p:attrName>
                                        </p:attrNameLst>
                                      </p:cBhvr>
                                      <p:to>
                                        <a:schemeClr val="bg2"/>
                                      </p:to>
                                    </p:animClr>
                                  </p:subTnLst>
                                </p:cTn>
                              </p:par>
                              <p:par>
                                <p:cTn id="13" presetID="1" presetClass="entr" presetSubtype="0" fill="hold" grpId="0" nodeType="withEffect">
                                  <p:stCondLst>
                                    <p:cond delay="0"/>
                                  </p:stCondLst>
                                  <p:childTnLst>
                                    <p:set>
                                      <p:cBhvr>
                                        <p:cTn id="14" dur="1" fill="hold">
                                          <p:stCondLst>
                                            <p:cond delay="0"/>
                                          </p:stCondLst>
                                        </p:cTn>
                                        <p:tgtEl>
                                          <p:spTgt spid="4100">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4100">
                                            <p:txEl>
                                              <p:pRg st="4" end="4"/>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build="p">
        <p:tmplLst>
          <p:tmpl lvl="1">
            <p:tnLst>
              <p:par>
                <p:cTn presetID="1" presetClass="entr" presetSubtype="0" fill="hold" nodeType="clickEffect">
                  <p:stCondLst>
                    <p:cond delay="0"/>
                  </p:stCondLst>
                  <p:childTnLst>
                    <p:set>
                      <p:cBhvr>
                        <p:cTn dur="1" fill="hold">
                          <p:stCondLst>
                            <p:cond delay="0"/>
                          </p:stCondLst>
                        </p:cTn>
                        <p:tgtEl>
                          <p:spTgt spid="4100"/>
                        </p:tgtEl>
                        <p:attrNameLst>
                          <p:attrName>style.visibility</p:attrName>
                        </p:attrNameLst>
                      </p:cBhvr>
                      <p:to>
                        <p:strVal val="visible"/>
                      </p:to>
                    </p:set>
                  </p:childTnLst>
                  <p:subTnLst>
                    <p:animClr clrSpc="rgb" dir="cw">
                      <p:cBhvr override="childStyle">
                        <p:cTn dur="1" fill="hold" display="0" masterRel="nextClick" afterEffect="1"/>
                        <p:tgtEl>
                          <p:spTgt spid="4100"/>
                        </p:tgtEl>
                        <p:attrNameLst>
                          <p:attrName>ppt_c</p:attrName>
                        </p:attrNameLst>
                      </p:cBhvr>
                      <p:to>
                        <a:schemeClr val="bg2"/>
                      </p:to>
                    </p:animClr>
                  </p:subTnLst>
                </p:cTn>
              </p:par>
            </p:tnLst>
          </p:tmpl>
          <p:tmpl lvl="2">
            <p:tnLst>
              <p:par>
                <p:cTn presetID="1" presetClass="entr" presetSubtype="0" fill="hold" nodeType="withEffect">
                  <p:stCondLst>
                    <p:cond delay="0"/>
                  </p:stCondLst>
                  <p:childTnLst>
                    <p:set>
                      <p:cBhvr>
                        <p:cTn dur="1" fill="hold">
                          <p:stCondLst>
                            <p:cond delay="0"/>
                          </p:stCondLst>
                        </p:cTn>
                        <p:tgtEl>
                          <p:spTgt spid="4100"/>
                        </p:tgtEl>
                        <p:attrNameLst>
                          <p:attrName>style.visibility</p:attrName>
                        </p:attrNameLst>
                      </p:cBhvr>
                      <p:to>
                        <p:strVal val="visible"/>
                      </p:to>
                    </p:set>
                  </p:childTnLst>
                  <p:subTnLst>
                    <p:animClr clrSpc="rgb" dir="cw">
                      <p:cBhvr override="childStyle">
                        <p:cTn dur="1" fill="hold" display="0" masterRel="nextClick" afterEffect="1"/>
                        <p:tgtEl>
                          <p:spTgt spid="4100"/>
                        </p:tgtEl>
                        <p:attrNameLst>
                          <p:attrName>ppt_c</p:attrName>
                        </p:attrNameLst>
                      </p:cBhvr>
                      <p:to>
                        <a:schemeClr val="bg2"/>
                      </p:to>
                    </p:animClr>
                  </p:subTnLst>
                </p:cTn>
              </p:par>
            </p:tnLst>
          </p:tmpl>
          <p:tmpl lvl="3">
            <p:tnLst>
              <p:par>
                <p:cTn presetID="1" presetClass="entr" presetSubtype="0" fill="hold" nodeType="withEffect">
                  <p:stCondLst>
                    <p:cond delay="0"/>
                  </p:stCondLst>
                  <p:childTnLst>
                    <p:set>
                      <p:cBhvr>
                        <p:cTn dur="1" fill="hold">
                          <p:stCondLst>
                            <p:cond delay="0"/>
                          </p:stCondLst>
                        </p:cTn>
                        <p:tgtEl>
                          <p:spTgt spid="4100"/>
                        </p:tgtEl>
                        <p:attrNameLst>
                          <p:attrName>style.visibility</p:attrName>
                        </p:attrNameLst>
                      </p:cBhvr>
                      <p:to>
                        <p:strVal val="visible"/>
                      </p:to>
                    </p:set>
                  </p:childTnLst>
                  <p:subTnLst>
                    <p:animClr clrSpc="rgb" dir="cw">
                      <p:cBhvr override="childStyle">
                        <p:cTn dur="1" fill="hold" display="0" masterRel="nextClick" afterEffect="1"/>
                        <p:tgtEl>
                          <p:spTgt spid="4100"/>
                        </p:tgtEl>
                        <p:attrNameLst>
                          <p:attrName>ppt_c</p:attrName>
                        </p:attrNameLst>
                      </p:cBhvr>
                      <p:to>
                        <a:schemeClr val="bg2"/>
                      </p:to>
                    </p:animClr>
                  </p:subTnLst>
                </p:cTn>
              </p:par>
            </p:tnLst>
          </p:tmpl>
          <p:tmpl lvl="4">
            <p:tnLst>
              <p:par>
                <p:cTn presetID="1" presetClass="entr" presetSubtype="0" fill="hold" nodeType="withEffect">
                  <p:stCondLst>
                    <p:cond delay="0"/>
                  </p:stCondLst>
                  <p:childTnLst>
                    <p:set>
                      <p:cBhvr>
                        <p:cTn dur="1" fill="hold">
                          <p:stCondLst>
                            <p:cond delay="0"/>
                          </p:stCondLst>
                        </p:cTn>
                        <p:tgtEl>
                          <p:spTgt spid="4100"/>
                        </p:tgtEl>
                        <p:attrNameLst>
                          <p:attrName>style.visibility</p:attrName>
                        </p:attrNameLst>
                      </p:cBhvr>
                      <p:to>
                        <p:strVal val="visible"/>
                      </p:to>
                    </p:set>
                  </p:childTnLst>
                  <p:subTnLst>
                    <p:animClr clrSpc="rgb" dir="cw">
                      <p:cBhvr override="childStyle">
                        <p:cTn dur="1" fill="hold" display="0" masterRel="nextClick" afterEffect="1"/>
                        <p:tgtEl>
                          <p:spTgt spid="4100"/>
                        </p:tgtEl>
                        <p:attrNameLst>
                          <p:attrName>ppt_c</p:attrName>
                        </p:attrNameLst>
                      </p:cBhvr>
                      <p:to>
                        <a:schemeClr val="bg2"/>
                      </p:to>
                    </p:animClr>
                  </p:subTnLst>
                </p:cTn>
              </p:par>
            </p:tnLst>
          </p:tmpl>
          <p:tmpl lvl="5">
            <p:tnLst>
              <p:par>
                <p:cTn presetID="1" presetClass="entr" presetSubtype="0" fill="hold" nodeType="withEffect">
                  <p:stCondLst>
                    <p:cond delay="0"/>
                  </p:stCondLst>
                  <p:childTnLst>
                    <p:set>
                      <p:cBhvr>
                        <p:cTn dur="1" fill="hold">
                          <p:stCondLst>
                            <p:cond delay="0"/>
                          </p:stCondLst>
                        </p:cTn>
                        <p:tgtEl>
                          <p:spTgt spid="4100"/>
                        </p:tgtEl>
                        <p:attrNameLst>
                          <p:attrName>style.visibility</p:attrName>
                        </p:attrNameLst>
                      </p:cBhvr>
                      <p:to>
                        <p:strVal val="visible"/>
                      </p:to>
                    </p:set>
                  </p:childTnLst>
                  <p:subTnLst>
                    <p:animClr clrSpc="rgb" dir="cw">
                      <p:cBhvr override="childStyle">
                        <p:cTn dur="1" fill="hold" display="0" masterRel="nextClick" afterEffect="1"/>
                        <p:tgtEl>
                          <p:spTgt spid="4100"/>
                        </p:tgtEl>
                        <p:attrNameLst>
                          <p:attrName>ppt_c</p:attrName>
                        </p:attrNameLst>
                      </p:cBhvr>
                      <p:to>
                        <a:schemeClr val="bg2"/>
                      </p:to>
                    </p:animClr>
                  </p:subTnLst>
                </p:cTn>
              </p:par>
            </p:tnLst>
          </p:tmpl>
        </p:tmplLst>
      </p:bldP>
    </p:bldLst>
  </p:timing>
  <p:txStyles>
    <p:titleStyle>
      <a:lvl1pPr algn="l" rtl="0" fontAlgn="base">
        <a:spcBef>
          <a:spcPct val="0"/>
        </a:spcBef>
        <a:spcAft>
          <a:spcPct val="0"/>
        </a:spcAft>
        <a:defRPr sz="3600" b="1">
          <a:solidFill>
            <a:schemeClr val="tx2"/>
          </a:solidFill>
          <a:latin typeface="+mj-lt"/>
          <a:ea typeface="+mj-ea"/>
          <a:cs typeface="+mj-cs"/>
        </a:defRPr>
      </a:lvl1pPr>
      <a:lvl2pPr algn="l" rtl="0" fontAlgn="base">
        <a:spcBef>
          <a:spcPct val="0"/>
        </a:spcBef>
        <a:spcAft>
          <a:spcPct val="0"/>
        </a:spcAft>
        <a:defRPr sz="3600" b="1">
          <a:solidFill>
            <a:schemeClr val="tx2"/>
          </a:solidFill>
          <a:latin typeface="Arial" charset="0"/>
        </a:defRPr>
      </a:lvl2pPr>
      <a:lvl3pPr algn="l" rtl="0" fontAlgn="base">
        <a:spcBef>
          <a:spcPct val="0"/>
        </a:spcBef>
        <a:spcAft>
          <a:spcPct val="0"/>
        </a:spcAft>
        <a:defRPr sz="3600" b="1">
          <a:solidFill>
            <a:schemeClr val="tx2"/>
          </a:solidFill>
          <a:latin typeface="Arial" charset="0"/>
        </a:defRPr>
      </a:lvl3pPr>
      <a:lvl4pPr algn="l" rtl="0" fontAlgn="base">
        <a:spcBef>
          <a:spcPct val="0"/>
        </a:spcBef>
        <a:spcAft>
          <a:spcPct val="0"/>
        </a:spcAft>
        <a:defRPr sz="3600" b="1">
          <a:solidFill>
            <a:schemeClr val="tx2"/>
          </a:solidFill>
          <a:latin typeface="Arial" charset="0"/>
        </a:defRPr>
      </a:lvl4pPr>
      <a:lvl5pPr algn="l" rtl="0" fontAlgn="base">
        <a:spcBef>
          <a:spcPct val="0"/>
        </a:spcBef>
        <a:spcAft>
          <a:spcPct val="0"/>
        </a:spcAft>
        <a:defRPr sz="3600" b="1">
          <a:solidFill>
            <a:schemeClr val="tx2"/>
          </a:solidFill>
          <a:latin typeface="Arial" charset="0"/>
        </a:defRPr>
      </a:lvl5pPr>
      <a:lvl6pPr marL="457200" algn="l" rtl="0" fontAlgn="base">
        <a:spcBef>
          <a:spcPct val="0"/>
        </a:spcBef>
        <a:spcAft>
          <a:spcPct val="0"/>
        </a:spcAft>
        <a:defRPr sz="3600" b="1">
          <a:solidFill>
            <a:schemeClr val="tx2"/>
          </a:solidFill>
          <a:latin typeface="Arial" charset="0"/>
        </a:defRPr>
      </a:lvl6pPr>
      <a:lvl7pPr marL="914400" algn="l" rtl="0" fontAlgn="base">
        <a:spcBef>
          <a:spcPct val="0"/>
        </a:spcBef>
        <a:spcAft>
          <a:spcPct val="0"/>
        </a:spcAft>
        <a:defRPr sz="3600" b="1">
          <a:solidFill>
            <a:schemeClr val="tx2"/>
          </a:solidFill>
          <a:latin typeface="Arial" charset="0"/>
        </a:defRPr>
      </a:lvl7pPr>
      <a:lvl8pPr marL="1371600" algn="l" rtl="0" fontAlgn="base">
        <a:spcBef>
          <a:spcPct val="0"/>
        </a:spcBef>
        <a:spcAft>
          <a:spcPct val="0"/>
        </a:spcAft>
        <a:defRPr sz="3600" b="1">
          <a:solidFill>
            <a:schemeClr val="tx2"/>
          </a:solidFill>
          <a:latin typeface="Arial" charset="0"/>
        </a:defRPr>
      </a:lvl8pPr>
      <a:lvl9pPr marL="1828800" algn="l" rtl="0" fontAlgn="base">
        <a:spcBef>
          <a:spcPct val="0"/>
        </a:spcBef>
        <a:spcAft>
          <a:spcPct val="0"/>
        </a:spcAft>
        <a:defRPr sz="3600" b="1">
          <a:solidFill>
            <a:schemeClr val="tx2"/>
          </a:solidFill>
          <a:latin typeface="Arial" charset="0"/>
        </a:defRPr>
      </a:lvl9pPr>
    </p:titleStyle>
    <p:bodyStyle>
      <a:lvl1pPr marL="342900" indent="-342900" algn="l" rtl="0" fontAlgn="base">
        <a:spcBef>
          <a:spcPct val="20000"/>
        </a:spcBef>
        <a:spcAft>
          <a:spcPct val="0"/>
        </a:spcAft>
        <a:buClr>
          <a:schemeClr val="tx2"/>
        </a:buClr>
        <a:buSzPct val="70000"/>
        <a:buFont typeface="Wingdings" pitchFamily="2" charset="2"/>
        <a:buChar char="l"/>
        <a:defRPr sz="2400">
          <a:solidFill>
            <a:schemeClr val="tx1"/>
          </a:solidFill>
          <a:latin typeface="+mn-lt"/>
          <a:ea typeface="+mn-ea"/>
          <a:cs typeface="+mn-cs"/>
        </a:defRPr>
      </a:lvl1pPr>
      <a:lvl2pPr marL="692150" indent="-347663" algn="l" rtl="0" fontAlgn="base">
        <a:spcBef>
          <a:spcPct val="20000"/>
        </a:spcBef>
        <a:spcAft>
          <a:spcPct val="0"/>
        </a:spcAft>
        <a:buClr>
          <a:schemeClr val="accent2"/>
        </a:buClr>
        <a:buSzPct val="70000"/>
        <a:buFont typeface="Wingdings" pitchFamily="2" charset="2"/>
        <a:buChar char="l"/>
        <a:defRPr sz="2000">
          <a:solidFill>
            <a:schemeClr val="tx1"/>
          </a:solidFill>
          <a:latin typeface="+mn-lt"/>
        </a:defRPr>
      </a:lvl2pPr>
      <a:lvl3pPr marL="987425" indent="-293688" algn="l" rtl="0" fontAlgn="base">
        <a:spcBef>
          <a:spcPct val="20000"/>
        </a:spcBef>
        <a:spcAft>
          <a:spcPct val="0"/>
        </a:spcAft>
        <a:buClr>
          <a:schemeClr val="accent1"/>
        </a:buClr>
        <a:buSzPct val="70000"/>
        <a:buFont typeface="Wingdings" pitchFamily="2" charset="2"/>
        <a:buChar char="l"/>
        <a:defRPr sz="1900">
          <a:solidFill>
            <a:schemeClr val="tx1"/>
          </a:solidFill>
          <a:latin typeface="+mn-lt"/>
        </a:defRPr>
      </a:lvl3pPr>
      <a:lvl4pPr marL="1281113" indent="-292100" algn="l" rtl="0" fontAlgn="base">
        <a:spcBef>
          <a:spcPct val="20000"/>
        </a:spcBef>
        <a:spcAft>
          <a:spcPct val="0"/>
        </a:spcAft>
        <a:buClr>
          <a:schemeClr val="tx2"/>
        </a:buClr>
        <a:buSzPct val="75000"/>
        <a:buFont typeface="Wingdings" pitchFamily="2" charset="2"/>
        <a:buChar char="§"/>
        <a:defRPr sz="1600">
          <a:solidFill>
            <a:schemeClr val="tx1"/>
          </a:solidFill>
          <a:latin typeface="+mn-lt"/>
        </a:defRPr>
      </a:lvl4pPr>
      <a:lvl5pPr marL="1598613" indent="-315913" algn="l" rtl="0" fontAlgn="base">
        <a:spcBef>
          <a:spcPct val="20000"/>
        </a:spcBef>
        <a:spcAft>
          <a:spcPct val="0"/>
        </a:spcAft>
        <a:buClr>
          <a:schemeClr val="folHlink"/>
        </a:buClr>
        <a:buSzPct val="80000"/>
        <a:buFont typeface="Wingdings" pitchFamily="2" charset="2"/>
        <a:buChar char="§"/>
        <a:defRPr sz="16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16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16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16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3.bin"/></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6.bin"/></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7.bin"/></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8.bin"/></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3.emf"/><Relationship Id="rId5" Type="http://schemas.openxmlformats.org/officeDocument/2006/relationships/image" Target="../media/image1.wmf"/><Relationship Id="rId4" Type="http://schemas.openxmlformats.org/officeDocument/2006/relationships/oleObject" Target="../embeddings/oleObject9.bin"/></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hyperlink" Target="http://www.meto.gov.uk/" TargetMode="Externa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3.emf"/><Relationship Id="rId7" Type="http://schemas.openxmlformats.org/officeDocument/2006/relationships/hyperlink" Target="http://www.bbc.co.uk/"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www.bbc.co.uk" TargetMode="External"/><Relationship Id="rId5" Type="http://schemas.openxmlformats.org/officeDocument/2006/relationships/hyperlink" Target="../../DATACOMMS-2008/Dcomms4Q-IP/www.bbc.co.uk" TargetMode="External"/><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image" Target="../media/image3.emf"/><Relationship Id="rId7" Type="http://schemas.openxmlformats.org/officeDocument/2006/relationships/hyperlink" Target="http://www.bbc.co.uk/"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www.bbc.co.uk" TargetMode="External"/><Relationship Id="rId5" Type="http://schemas.openxmlformats.org/officeDocument/2006/relationships/hyperlink" Target="../../DATACOMMS-2008/Dcomms4Q-IP/www.bbc.co.uk" TargetMode="External"/><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proxify.com/" TargetMode="External"/><Relationship Id="rId2" Type="http://schemas.openxmlformats.org/officeDocument/2006/relationships/hyperlink" Target="http://www.anonymizer.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proxify.co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wmf"/><Relationship Id="rId2" Type="http://schemas.openxmlformats.org/officeDocument/2006/relationships/hyperlink" Target="http://www.hardcore.com/" TargetMode="Externa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w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8.wm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www.hardcore.com/" TargetMode="External"/><Relationship Id="rId5" Type="http://schemas.openxmlformats.org/officeDocument/2006/relationships/image" Target="../media/image5.emf"/><Relationship Id="rId4" Type="http://schemas.openxmlformats.org/officeDocument/2006/relationships/image" Target="../media/image4.w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8.wm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www.hardcore.com/" TargetMode="External"/><Relationship Id="rId5" Type="http://schemas.openxmlformats.org/officeDocument/2006/relationships/image" Target="../media/image5.emf"/><Relationship Id="rId4" Type="http://schemas.openxmlformats.org/officeDocument/2006/relationships/image" Target="../media/image4.wmf"/></Relationships>
</file>

<file path=ppt/slides/_rels/slide25.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hyperlink" Target="http://lockdowncorp.com/stealth/" TargetMode="External"/><Relationship Id="rId7" Type="http://schemas.openxmlformats.org/officeDocument/2006/relationships/image" Target="../media/image3.emf"/><Relationship Id="rId2" Type="http://schemas.openxmlformats.org/officeDocument/2006/relationships/hyperlink" Target="http://www.freeproxy.ru/en/free_proxy/faq/index.htm" TargetMode="External"/><Relationship Id="rId1" Type="http://schemas.openxmlformats.org/officeDocument/2006/relationships/slideLayout" Target="../slideLayouts/slideLayout2.xml"/><Relationship Id="rId6" Type="http://schemas.openxmlformats.org/officeDocument/2006/relationships/image" Target="../media/image2.jpeg"/><Relationship Id="rId11" Type="http://schemas.openxmlformats.org/officeDocument/2006/relationships/image" Target="../media/image8.wmf"/><Relationship Id="rId5" Type="http://schemas.openxmlformats.org/officeDocument/2006/relationships/hyperlink" Target="http://www.freeproxy.ru/download/lists/goodproxy.txt" TargetMode="External"/><Relationship Id="rId10" Type="http://schemas.openxmlformats.org/officeDocument/2006/relationships/hyperlink" Target="http://www.hardcore.com/" TargetMode="External"/><Relationship Id="rId4" Type="http://schemas.openxmlformats.org/officeDocument/2006/relationships/hyperlink" Target="http://atomintersoft.com/products/alive-proxy/proxy-list/" TargetMode="External"/><Relationship Id="rId9" Type="http://schemas.openxmlformats.org/officeDocument/2006/relationships/image" Target="../media/image5.emf"/></Relationships>
</file>

<file path=ppt/slides/_rels/slide26.xml.rels><?xml version="1.0" encoding="UTF-8" standalone="yes"?>
<Relationships xmlns="http://schemas.openxmlformats.org/package/2006/relationships"><Relationship Id="rId8" Type="http://schemas.openxmlformats.org/officeDocument/2006/relationships/hyperlink" Target="http://www.hardcore.com/" TargetMode="External"/><Relationship Id="rId3" Type="http://schemas.openxmlformats.org/officeDocument/2006/relationships/hyperlink" Target="http://proxy-list.org/en/index.php" TargetMode="External"/><Relationship Id="rId7" Type="http://schemas.openxmlformats.org/officeDocument/2006/relationships/image" Target="../media/image5.emf"/><Relationship Id="rId2" Type="http://schemas.openxmlformats.org/officeDocument/2006/relationships/hyperlink" Target="http://www.proxy4free.com/page1.html" TargetMode="External"/><Relationship Id="rId1" Type="http://schemas.openxmlformats.org/officeDocument/2006/relationships/slideLayout" Target="../slideLayouts/slideLayout2.xml"/><Relationship Id="rId6" Type="http://schemas.openxmlformats.org/officeDocument/2006/relationships/image" Target="../media/image4.wmf"/><Relationship Id="rId5" Type="http://schemas.openxmlformats.org/officeDocument/2006/relationships/image" Target="../media/image3.emf"/><Relationship Id="rId4" Type="http://schemas.openxmlformats.org/officeDocument/2006/relationships/image" Target="../media/image2.jpeg"/><Relationship Id="rId9" Type="http://schemas.openxmlformats.org/officeDocument/2006/relationships/image" Target="../media/image8.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lockdowncorp.com/"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lockdowncorp.co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lockdowncorp.com/" TargetMode="External"/><Relationship Id="rId1" Type="http://schemas.openxmlformats.org/officeDocument/2006/relationships/slideLayout" Target="../slideLayouts/slideLayout2.xml"/><Relationship Id="rId4" Type="http://schemas.openxmlformats.org/officeDocument/2006/relationships/image" Target="http://www.lockdowncorp.com/proxygif.gif"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theproxyconnection.com/" TargetMode="External"/><Relationship Id="rId2" Type="http://schemas.openxmlformats.org/officeDocument/2006/relationships/hyperlink" Target="http://www.lockdowncorp.com/"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8.wmf"/><Relationship Id="rId2" Type="http://schemas.openxmlformats.org/officeDocument/2006/relationships/hyperlink" Target="http://www.proxyserverprivacy.com/adv-free-proxy-detector.shtml" TargetMode="Externa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wmf"/><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www.proxyserverprivacy.com/adv-free-proxy-detector.shtml"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2.jpeg"/><Relationship Id="rId5" Type="http://schemas.openxmlformats.org/officeDocument/2006/relationships/image" Target="../media/image3.emf"/><Relationship Id="rId4" Type="http://schemas.openxmlformats.org/officeDocument/2006/relationships/image" Target="../media/image12.w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3.emf"/><Relationship Id="rId5" Type="http://schemas.openxmlformats.org/officeDocument/2006/relationships/image" Target="../media/image13.wmf"/><Relationship Id="rId4" Type="http://schemas.openxmlformats.org/officeDocument/2006/relationships/oleObject" Target="../embeddings/oleObject11.bin"/></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5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4.w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jpeg"/></Relationships>
</file>

<file path=ppt/slides/_rels/slide5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3.e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www.niap-ccevs.org/cc-scheme/vpl/?c=1" TargetMode="External"/><Relationship Id="rId2" Type="http://schemas.openxmlformats.org/officeDocument/2006/relationships/hyperlink" Target="http://www.cesg.gov.uk/find_a/cert_products/index.cfm"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GB"/>
              <a:t>IP Section 2</a:t>
            </a:r>
          </a:p>
        </p:txBody>
      </p:sp>
      <p:sp>
        <p:nvSpPr>
          <p:cNvPr id="2053" name="Rectangle 5"/>
          <p:cNvSpPr>
            <a:spLocks noGrp="1" noChangeArrowheads="1"/>
          </p:cNvSpPr>
          <p:nvPr>
            <p:ph type="body" idx="1"/>
          </p:nvPr>
        </p:nvSpPr>
        <p:spPr/>
        <p:txBody>
          <a:bodyPr/>
          <a:lstStyle/>
          <a:p>
            <a:endParaRPr lang="en-GB" b="1"/>
          </a:p>
          <a:p>
            <a:r>
              <a:rPr lang="en-GB" b="1"/>
              <a:t>NATs</a:t>
            </a:r>
          </a:p>
          <a:p>
            <a:r>
              <a:rPr lang="en-GB" b="1"/>
              <a:t>Firewalls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a:t>IP Section 3</a:t>
            </a:r>
            <a:br>
              <a:rPr lang="en-GB"/>
            </a:br>
            <a:r>
              <a:rPr lang="en-GB" b="0"/>
              <a:t>Network Address Translator (NAT)</a:t>
            </a:r>
            <a:endParaRPr lang="en-GB"/>
          </a:p>
        </p:txBody>
      </p:sp>
      <p:sp>
        <p:nvSpPr>
          <p:cNvPr id="8195" name="Rectangle 3"/>
          <p:cNvSpPr>
            <a:spLocks noGrp="1" noChangeArrowheads="1"/>
          </p:cNvSpPr>
          <p:nvPr>
            <p:ph type="body" idx="1"/>
          </p:nvPr>
        </p:nvSpPr>
        <p:spPr>
          <a:xfrm>
            <a:off x="395288" y="4292600"/>
            <a:ext cx="8229600" cy="1406525"/>
          </a:xfrm>
        </p:spPr>
        <p:txBody>
          <a:bodyPr/>
          <a:lstStyle/>
          <a:p>
            <a:pPr>
              <a:buFont typeface="Wingdings" pitchFamily="2" charset="2"/>
              <a:buNone/>
            </a:pPr>
            <a:r>
              <a:rPr lang="en-GB"/>
              <a:t>The Network Address Translator has a pool of assigned IP addresses from the Internet, which it ‘loans’ to users as they access the Internet. </a:t>
            </a:r>
          </a:p>
          <a:p>
            <a:pPr>
              <a:buFont typeface="Wingdings" pitchFamily="2" charset="2"/>
              <a:buNone/>
            </a:pPr>
            <a:r>
              <a:rPr lang="en-GB"/>
              <a:t>It translates these public addresses to their private IP addresses for each transfer. </a:t>
            </a:r>
          </a:p>
        </p:txBody>
      </p:sp>
      <p:grpSp>
        <p:nvGrpSpPr>
          <p:cNvPr id="8222" name="Group 30"/>
          <p:cNvGrpSpPr>
            <a:grpSpLocks/>
          </p:cNvGrpSpPr>
          <p:nvPr/>
        </p:nvGrpSpPr>
        <p:grpSpPr bwMode="auto">
          <a:xfrm>
            <a:off x="468313" y="1628775"/>
            <a:ext cx="8280400" cy="2206625"/>
            <a:chOff x="2109" y="4504"/>
            <a:chExt cx="8412" cy="2319"/>
          </a:xfrm>
        </p:grpSpPr>
        <p:sp>
          <p:nvSpPr>
            <p:cNvPr id="8223" name="Freeform 31"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8224" name="Object 32"/>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8241" name="Picture" r:id="rId4" imgW="1099800" imgH="857880" progId="Word.Picture.8">
                    <p:embed/>
                  </p:oleObj>
                </mc:Choice>
                <mc:Fallback>
                  <p:oleObj name="Picture" r:id="rId4" imgW="1099800" imgH="857880" progId="Word.Picture.8">
                    <p:embed/>
                    <p:pic>
                      <p:nvPicPr>
                        <p:cNvPr id="0" name="Object 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25" name="Line 33"/>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8226" name="Text Box 34"/>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8227" name="Line 35"/>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28" name="Text Box 36"/>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8229" name="Line 37"/>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30" name="Text Box 38"/>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8231" name="Picture 3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8232" name="Picture 4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8233" name="Picture 4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8234" name="Line 42"/>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35" name="Line 43"/>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36" name="Line 44"/>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37" name="Text Box 45"/>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8238" name="Text Box 46"/>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8239" name="Text Box 47"/>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8240" name="Text Box 48"/>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t>IP Section 3</a:t>
            </a:r>
            <a:br>
              <a:rPr lang="en-GB"/>
            </a:br>
            <a:r>
              <a:rPr lang="en-GB" b="0"/>
              <a:t>Network Address Translator (NAT)</a:t>
            </a:r>
            <a:endParaRPr lang="en-GB"/>
          </a:p>
        </p:txBody>
      </p:sp>
      <p:sp>
        <p:nvSpPr>
          <p:cNvPr id="9219" name="Rectangle 3"/>
          <p:cNvSpPr>
            <a:spLocks noGrp="1" noChangeArrowheads="1"/>
          </p:cNvSpPr>
          <p:nvPr>
            <p:ph type="body" idx="1"/>
          </p:nvPr>
        </p:nvSpPr>
        <p:spPr>
          <a:xfrm>
            <a:off x="395288" y="4292600"/>
            <a:ext cx="8208962" cy="2376488"/>
          </a:xfrm>
        </p:spPr>
        <p:txBody>
          <a:bodyPr/>
          <a:lstStyle/>
          <a:p>
            <a:pPr>
              <a:buFont typeface="Wingdings" pitchFamily="2" charset="2"/>
              <a:buNone/>
            </a:pPr>
            <a:r>
              <a:rPr lang="en-GB"/>
              <a:t>The addresses used on the private side of the network are never seen outside on the public side. </a:t>
            </a:r>
          </a:p>
          <a:p>
            <a:pPr>
              <a:buFont typeface="Wingdings" pitchFamily="2" charset="2"/>
              <a:buNone/>
            </a:pPr>
            <a:r>
              <a:rPr lang="en-GB"/>
              <a:t>Hence this reduces the number of public IP4 addresses required, and also gives some security to the private network. </a:t>
            </a:r>
          </a:p>
        </p:txBody>
      </p:sp>
      <p:grpSp>
        <p:nvGrpSpPr>
          <p:cNvPr id="9220" name="Group 4"/>
          <p:cNvGrpSpPr>
            <a:grpSpLocks/>
          </p:cNvGrpSpPr>
          <p:nvPr/>
        </p:nvGrpSpPr>
        <p:grpSpPr bwMode="auto">
          <a:xfrm>
            <a:off x="468313" y="1628775"/>
            <a:ext cx="8280400" cy="2206625"/>
            <a:chOff x="2109" y="4504"/>
            <a:chExt cx="8412" cy="2319"/>
          </a:xfrm>
        </p:grpSpPr>
        <p:sp>
          <p:nvSpPr>
            <p:cNvPr id="9221"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9222"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9239"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23"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9224"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9225"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26"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9227"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28"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9229"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9230"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9231"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9232"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33"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34"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35"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9236"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9237"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9238"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t>IP Section 3</a:t>
            </a:r>
            <a:br>
              <a:rPr lang="en-GB"/>
            </a:br>
            <a:r>
              <a:rPr lang="en-GB" b="0"/>
              <a:t>Network Address Translator (NAT)</a:t>
            </a:r>
            <a:endParaRPr lang="en-GB"/>
          </a:p>
        </p:txBody>
      </p:sp>
      <p:sp>
        <p:nvSpPr>
          <p:cNvPr id="10243" name="Rectangle 3"/>
          <p:cNvSpPr>
            <a:spLocks noGrp="1" noChangeArrowheads="1"/>
          </p:cNvSpPr>
          <p:nvPr>
            <p:ph type="body" idx="1"/>
          </p:nvPr>
        </p:nvSpPr>
        <p:spPr>
          <a:xfrm>
            <a:off x="395288" y="4292600"/>
            <a:ext cx="8569325" cy="2376488"/>
          </a:xfrm>
        </p:spPr>
        <p:txBody>
          <a:bodyPr/>
          <a:lstStyle/>
          <a:p>
            <a:r>
              <a:rPr lang="en-GB"/>
              <a:t>No. of PCs connected to Internet limited by NAT “pool size”</a:t>
            </a:r>
          </a:p>
          <a:p>
            <a:r>
              <a:rPr lang="en-GB"/>
              <a:t>Here a /27 means….</a:t>
            </a:r>
          </a:p>
          <a:p>
            <a:r>
              <a:rPr lang="en-GB"/>
              <a:t>…. 5 bits for hosts </a:t>
            </a:r>
            <a:r>
              <a:rPr lang="en-GB">
                <a:sym typeface="Wingdings" pitchFamily="2" charset="2"/>
              </a:rPr>
              <a:t>2</a:t>
            </a:r>
            <a:r>
              <a:rPr lang="en-GB" baseline="30000">
                <a:sym typeface="Wingdings" pitchFamily="2" charset="2"/>
              </a:rPr>
              <a:t>5</a:t>
            </a:r>
            <a:r>
              <a:rPr lang="en-GB">
                <a:sym typeface="Wingdings" pitchFamily="2" charset="2"/>
              </a:rPr>
              <a:t> – 2 = 30 hosts possible.</a:t>
            </a:r>
          </a:p>
          <a:p>
            <a:r>
              <a:rPr lang="en-GB">
                <a:sym typeface="Wingdings" pitchFamily="2" charset="2"/>
              </a:rPr>
              <a:t>When all used, no one else can get online.</a:t>
            </a:r>
            <a:r>
              <a:rPr lang="en-GB"/>
              <a:t> </a:t>
            </a:r>
          </a:p>
        </p:txBody>
      </p:sp>
      <p:grpSp>
        <p:nvGrpSpPr>
          <p:cNvPr id="10244" name="Group 4"/>
          <p:cNvGrpSpPr>
            <a:grpSpLocks/>
          </p:cNvGrpSpPr>
          <p:nvPr/>
        </p:nvGrpSpPr>
        <p:grpSpPr bwMode="auto">
          <a:xfrm>
            <a:off x="468313" y="1628775"/>
            <a:ext cx="8280400" cy="2206625"/>
            <a:chOff x="2109" y="4504"/>
            <a:chExt cx="8412" cy="2319"/>
          </a:xfrm>
        </p:grpSpPr>
        <p:sp>
          <p:nvSpPr>
            <p:cNvPr id="10245"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0246"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0263"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247"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0248"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0249"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50"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10251"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52"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0253"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0255"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0256"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57"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58"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59"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0260"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10261"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0262"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t>IP Section 3</a:t>
            </a:r>
            <a:br>
              <a:rPr lang="en-GB"/>
            </a:br>
            <a:r>
              <a:rPr lang="en-GB" b="0"/>
              <a:t>Network Address Translator (NAT)</a:t>
            </a:r>
            <a:endParaRPr lang="en-GB"/>
          </a:p>
        </p:txBody>
      </p:sp>
      <p:sp>
        <p:nvSpPr>
          <p:cNvPr id="11267" name="Rectangle 3"/>
          <p:cNvSpPr>
            <a:spLocks noGrp="1" noChangeArrowheads="1"/>
          </p:cNvSpPr>
          <p:nvPr>
            <p:ph type="body" idx="1"/>
          </p:nvPr>
        </p:nvSpPr>
        <p:spPr>
          <a:xfrm>
            <a:off x="395288" y="4292600"/>
            <a:ext cx="8569325" cy="2376488"/>
          </a:xfrm>
        </p:spPr>
        <p:txBody>
          <a:bodyPr/>
          <a:lstStyle/>
          <a:p>
            <a:pPr>
              <a:buFont typeface="Wingdings" pitchFamily="2" charset="2"/>
              <a:buNone/>
            </a:pPr>
            <a:r>
              <a:rPr lang="en-GB"/>
              <a:t>The NAT hides the private network addresses.</a:t>
            </a:r>
          </a:p>
          <a:p>
            <a:pPr>
              <a:buFont typeface="Wingdings" pitchFamily="2" charset="2"/>
              <a:buNone/>
            </a:pPr>
            <a:r>
              <a:rPr lang="en-GB"/>
              <a:t>This is also known as </a:t>
            </a:r>
            <a:r>
              <a:rPr lang="en-GB" b="1" i="1"/>
              <a:t>masquerading</a:t>
            </a:r>
            <a:r>
              <a:rPr lang="en-GB"/>
              <a:t>.</a:t>
            </a:r>
          </a:p>
        </p:txBody>
      </p:sp>
      <p:grpSp>
        <p:nvGrpSpPr>
          <p:cNvPr id="11268" name="Group 4"/>
          <p:cNvGrpSpPr>
            <a:grpSpLocks/>
          </p:cNvGrpSpPr>
          <p:nvPr/>
        </p:nvGrpSpPr>
        <p:grpSpPr bwMode="auto">
          <a:xfrm>
            <a:off x="468313" y="1628775"/>
            <a:ext cx="8280400" cy="2206625"/>
            <a:chOff x="2109" y="4504"/>
            <a:chExt cx="8412" cy="2319"/>
          </a:xfrm>
        </p:grpSpPr>
        <p:sp>
          <p:nvSpPr>
            <p:cNvPr id="11269"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1270"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1287"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271"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1272"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1273"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74"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11275"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76"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1277"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1278"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1279"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1280"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81"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82"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83"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1284"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11285"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1286"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t>IP Section 3</a:t>
            </a:r>
            <a:br>
              <a:rPr lang="en-GB"/>
            </a:br>
            <a:r>
              <a:rPr lang="en-GB" b="0"/>
              <a:t>Network Address Translator (NAT)</a:t>
            </a:r>
            <a:endParaRPr lang="en-GB"/>
          </a:p>
        </p:txBody>
      </p:sp>
      <p:sp>
        <p:nvSpPr>
          <p:cNvPr id="12291" name="Rectangle 3"/>
          <p:cNvSpPr>
            <a:spLocks noGrp="1" noChangeArrowheads="1"/>
          </p:cNvSpPr>
          <p:nvPr>
            <p:ph type="body" idx="1"/>
          </p:nvPr>
        </p:nvSpPr>
        <p:spPr>
          <a:xfrm>
            <a:off x="574675" y="4005263"/>
            <a:ext cx="8245475" cy="2663825"/>
          </a:xfrm>
        </p:spPr>
        <p:txBody>
          <a:bodyPr/>
          <a:lstStyle/>
          <a:p>
            <a:pPr>
              <a:buFont typeface="Wingdings" pitchFamily="2" charset="2"/>
              <a:buNone/>
            </a:pPr>
            <a:r>
              <a:rPr lang="en-GB" sz="2200" b="1"/>
              <a:t>IP addresses for Private Networks</a:t>
            </a:r>
          </a:p>
          <a:p>
            <a:r>
              <a:rPr lang="en-GB" sz="2200"/>
              <a:t>Three IP addresses reserved for private networks defined in RFC 1918, and which are never routed on the public Internet. They are:</a:t>
            </a:r>
          </a:p>
          <a:p>
            <a:r>
              <a:rPr lang="en-GB" sz="2200"/>
              <a:t>		one class A address:	 10.0.0.0 	/ 8</a:t>
            </a:r>
          </a:p>
          <a:p>
            <a:r>
              <a:rPr lang="en-GB" sz="2200"/>
              <a:t>		one  /12  address:	 172.16.0.0 	/ 12 </a:t>
            </a:r>
          </a:p>
          <a:p>
            <a:r>
              <a:rPr lang="en-GB" sz="2200"/>
              <a:t> 		one  /16  address:	 192.168.0.0 	/ 16</a:t>
            </a:r>
          </a:p>
        </p:txBody>
      </p:sp>
      <p:grpSp>
        <p:nvGrpSpPr>
          <p:cNvPr id="12292" name="Group 4"/>
          <p:cNvGrpSpPr>
            <a:grpSpLocks/>
          </p:cNvGrpSpPr>
          <p:nvPr/>
        </p:nvGrpSpPr>
        <p:grpSpPr bwMode="auto">
          <a:xfrm>
            <a:off x="468313" y="1628775"/>
            <a:ext cx="8280400" cy="2206625"/>
            <a:chOff x="2109" y="4504"/>
            <a:chExt cx="8412" cy="2319"/>
          </a:xfrm>
        </p:grpSpPr>
        <p:sp>
          <p:nvSpPr>
            <p:cNvPr id="12293"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2294"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2311"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5"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2296"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2297"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298"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12299"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00"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2301"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2303"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2304"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05"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06"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07"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2308"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12309"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2310"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t>IP Section 3</a:t>
            </a:r>
            <a:br>
              <a:rPr lang="en-GB"/>
            </a:br>
            <a:r>
              <a:rPr lang="en-GB" b="0"/>
              <a:t>Network Address Translator (NAT)</a:t>
            </a:r>
            <a:endParaRPr lang="en-GB"/>
          </a:p>
        </p:txBody>
      </p:sp>
      <p:sp>
        <p:nvSpPr>
          <p:cNvPr id="13315" name="Rectangle 3"/>
          <p:cNvSpPr>
            <a:spLocks noGrp="1" noChangeArrowheads="1"/>
          </p:cNvSpPr>
          <p:nvPr>
            <p:ph type="body" idx="1"/>
          </p:nvPr>
        </p:nvSpPr>
        <p:spPr>
          <a:xfrm>
            <a:off x="395288" y="4005263"/>
            <a:ext cx="8748712" cy="2663825"/>
          </a:xfrm>
        </p:spPr>
        <p:txBody>
          <a:bodyPr/>
          <a:lstStyle/>
          <a:p>
            <a:pPr>
              <a:buFont typeface="Wingdings" pitchFamily="2" charset="2"/>
              <a:buNone/>
            </a:pPr>
            <a:r>
              <a:rPr lang="en-GB" sz="2200" b="1"/>
              <a:t>IP addresses for Private Networks</a:t>
            </a:r>
          </a:p>
          <a:p>
            <a:r>
              <a:rPr lang="en-GB" sz="2200"/>
              <a:t>These 3 private address ranges can be freely used by anyone without the need of registering. </a:t>
            </a:r>
          </a:p>
          <a:p>
            <a:r>
              <a:rPr lang="en-GB" sz="2200"/>
              <a:t>The same address is used many times in the world on different LANs, but only once per LAN. </a:t>
            </a:r>
          </a:p>
          <a:p>
            <a:r>
              <a:rPr lang="en-GB" sz="2200"/>
              <a:t>‘Private’ addresses will never appear on the Internet as they are translated into valid IP addresses by a NAT, PAT or Proxy Server</a:t>
            </a:r>
            <a:r>
              <a:rPr lang="en-GB" sz="2200" b="1"/>
              <a:t>.</a:t>
            </a:r>
          </a:p>
        </p:txBody>
      </p:sp>
      <p:grpSp>
        <p:nvGrpSpPr>
          <p:cNvPr id="13316" name="Group 4"/>
          <p:cNvGrpSpPr>
            <a:grpSpLocks/>
          </p:cNvGrpSpPr>
          <p:nvPr/>
        </p:nvGrpSpPr>
        <p:grpSpPr bwMode="auto">
          <a:xfrm>
            <a:off x="468313" y="1628775"/>
            <a:ext cx="8280400" cy="2206625"/>
            <a:chOff x="2109" y="4504"/>
            <a:chExt cx="8412" cy="2319"/>
          </a:xfrm>
        </p:grpSpPr>
        <p:sp>
          <p:nvSpPr>
            <p:cNvPr id="13317"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3318"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3335"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319"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3320"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3321"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2"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13323"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4"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3325"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3326"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3327"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3328"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29"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30"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31"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3332"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13333"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3334"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t/>
            </a:r>
            <a:br>
              <a:rPr lang="en-GB"/>
            </a:br>
            <a:r>
              <a:rPr lang="en-GB" b="0"/>
              <a:t>Network Address Translator (NAT)</a:t>
            </a:r>
            <a:endParaRPr lang="en-GB"/>
          </a:p>
        </p:txBody>
      </p:sp>
      <p:sp>
        <p:nvSpPr>
          <p:cNvPr id="14339" name="Rectangle 3"/>
          <p:cNvSpPr>
            <a:spLocks noGrp="1" noChangeArrowheads="1"/>
          </p:cNvSpPr>
          <p:nvPr>
            <p:ph type="body" idx="1"/>
          </p:nvPr>
        </p:nvSpPr>
        <p:spPr>
          <a:xfrm>
            <a:off x="395288" y="4005263"/>
            <a:ext cx="8748712" cy="2663825"/>
          </a:xfrm>
        </p:spPr>
        <p:txBody>
          <a:bodyPr/>
          <a:lstStyle/>
          <a:p>
            <a:pPr>
              <a:buFont typeface="Wingdings" pitchFamily="2" charset="2"/>
              <a:buNone/>
            </a:pPr>
            <a:r>
              <a:rPr lang="en-GB" sz="2200" b="1"/>
              <a:t>IP addresses for Private Networks</a:t>
            </a:r>
          </a:p>
          <a:p>
            <a:r>
              <a:rPr lang="en-GB"/>
              <a:t>Also </a:t>
            </a:r>
            <a:r>
              <a:rPr lang="en-GB" b="1"/>
              <a:t>169.254.0.0/16</a:t>
            </a:r>
            <a:r>
              <a:rPr lang="en-GB"/>
              <a:t> is reserved for autoconfiguration, as mentioned in RFC 3330, where there is no DHCP server. Microsoft have created an implementation called </a:t>
            </a:r>
            <a:r>
              <a:rPr lang="en-GB" i="1"/>
              <a:t>Automatic Private IP Addressing (APIPA)</a:t>
            </a:r>
            <a:r>
              <a:rPr lang="en-GB"/>
              <a:t>. </a:t>
            </a:r>
          </a:p>
          <a:p>
            <a:r>
              <a:rPr lang="en-GB"/>
              <a:t>Also known as Zeroconf.</a:t>
            </a:r>
          </a:p>
        </p:txBody>
      </p:sp>
      <p:grpSp>
        <p:nvGrpSpPr>
          <p:cNvPr id="14340" name="Group 4"/>
          <p:cNvGrpSpPr>
            <a:grpSpLocks/>
          </p:cNvGrpSpPr>
          <p:nvPr/>
        </p:nvGrpSpPr>
        <p:grpSpPr bwMode="auto">
          <a:xfrm>
            <a:off x="468313" y="1628775"/>
            <a:ext cx="8280400" cy="2206625"/>
            <a:chOff x="2109" y="4504"/>
            <a:chExt cx="8412" cy="2319"/>
          </a:xfrm>
        </p:grpSpPr>
        <p:sp>
          <p:nvSpPr>
            <p:cNvPr id="14341"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4342"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4359"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343"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4344"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4345"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46"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NAT router</a:t>
              </a:r>
              <a:endParaRPr lang="en-GB" sz="3600"/>
            </a:p>
          </p:txBody>
        </p:sp>
        <p:sp>
          <p:nvSpPr>
            <p:cNvPr id="14347"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48"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4349"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4351"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4352"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53"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54"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55"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4356"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194.66.73.0/27</a:t>
              </a:r>
              <a:endParaRPr lang="en-GB" sz="3600"/>
            </a:p>
          </p:txBody>
        </p:sp>
        <p:sp>
          <p:nvSpPr>
            <p:cNvPr id="14357"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4358"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t/>
            </a:r>
            <a:br>
              <a:rPr lang="en-GB"/>
            </a:br>
            <a:r>
              <a:rPr lang="en-GB" b="0"/>
              <a:t>Port Address Translator (PAT)</a:t>
            </a:r>
            <a:endParaRPr lang="en-GB"/>
          </a:p>
        </p:txBody>
      </p:sp>
      <p:sp>
        <p:nvSpPr>
          <p:cNvPr id="15363" name="Rectangle 3"/>
          <p:cNvSpPr>
            <a:spLocks noGrp="1" noChangeArrowheads="1"/>
          </p:cNvSpPr>
          <p:nvPr>
            <p:ph type="body" idx="1"/>
          </p:nvPr>
        </p:nvSpPr>
        <p:spPr>
          <a:xfrm>
            <a:off x="395288" y="4005263"/>
            <a:ext cx="8569325" cy="2663825"/>
          </a:xfrm>
        </p:spPr>
        <p:txBody>
          <a:bodyPr/>
          <a:lstStyle/>
          <a:p>
            <a:pPr>
              <a:buFont typeface="Wingdings" pitchFamily="2" charset="2"/>
              <a:buNone/>
            </a:pPr>
            <a:r>
              <a:rPr lang="en-GB" b="1"/>
              <a:t>Port Address Translator (PAT)</a:t>
            </a:r>
          </a:p>
          <a:p>
            <a:r>
              <a:rPr lang="en-GB" b="1"/>
              <a:t>This is an advancement on the NAT in that it only requires a single public IP address. </a:t>
            </a:r>
          </a:p>
          <a:p>
            <a:r>
              <a:rPr lang="en-GB" b="1"/>
              <a:t>Hence it is also known as a single address NAT or a one-to-many (1:many) NAT. </a:t>
            </a:r>
          </a:p>
          <a:p>
            <a:r>
              <a:rPr lang="en-GB" b="1"/>
              <a:t>In Linux documentation it is known as IP-Masquerade. </a:t>
            </a:r>
          </a:p>
        </p:txBody>
      </p:sp>
      <p:grpSp>
        <p:nvGrpSpPr>
          <p:cNvPr id="15364" name="Group 4"/>
          <p:cNvGrpSpPr>
            <a:grpSpLocks/>
          </p:cNvGrpSpPr>
          <p:nvPr/>
        </p:nvGrpSpPr>
        <p:grpSpPr bwMode="auto">
          <a:xfrm>
            <a:off x="468313" y="1628775"/>
            <a:ext cx="8280400" cy="2206625"/>
            <a:chOff x="2109" y="4504"/>
            <a:chExt cx="8412" cy="2319"/>
          </a:xfrm>
        </p:grpSpPr>
        <p:sp>
          <p:nvSpPr>
            <p:cNvPr id="15365"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5366"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5383"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7"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5368"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5369"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70"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PAT router</a:t>
              </a:r>
              <a:endParaRPr lang="en-GB" sz="3600"/>
            </a:p>
          </p:txBody>
        </p:sp>
        <p:sp>
          <p:nvSpPr>
            <p:cNvPr id="15371"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72"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5373"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5374"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5375"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5376"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77"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78"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79"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5380"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194.66.73.1/32</a:t>
              </a:r>
              <a:endParaRPr lang="en-GB" sz="3600"/>
            </a:p>
          </p:txBody>
        </p:sp>
        <p:sp>
          <p:nvSpPr>
            <p:cNvPr id="15381"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5382"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t/>
            </a:r>
            <a:br>
              <a:rPr lang="en-GB"/>
            </a:br>
            <a:r>
              <a:rPr lang="en-GB" b="0"/>
              <a:t>Port Address Translator (PAT)</a:t>
            </a:r>
            <a:endParaRPr lang="en-GB"/>
          </a:p>
        </p:txBody>
      </p:sp>
      <p:sp>
        <p:nvSpPr>
          <p:cNvPr id="17411" name="Rectangle 3"/>
          <p:cNvSpPr>
            <a:spLocks noGrp="1" noChangeArrowheads="1"/>
          </p:cNvSpPr>
          <p:nvPr>
            <p:ph type="body" idx="1"/>
          </p:nvPr>
        </p:nvSpPr>
        <p:spPr>
          <a:xfrm>
            <a:off x="395288" y="4365625"/>
            <a:ext cx="8497887" cy="2087563"/>
          </a:xfrm>
        </p:spPr>
        <p:txBody>
          <a:bodyPr/>
          <a:lstStyle/>
          <a:p>
            <a:pPr>
              <a:buFont typeface="Wingdings" pitchFamily="2" charset="2"/>
              <a:buNone/>
            </a:pPr>
            <a:r>
              <a:rPr lang="en-GB" b="1"/>
              <a:t>Port Address Translator (PAT)</a:t>
            </a:r>
          </a:p>
          <a:p>
            <a:pPr>
              <a:buFont typeface="Wingdings" pitchFamily="2" charset="2"/>
              <a:buNone/>
            </a:pPr>
            <a:r>
              <a:rPr lang="en-GB" b="1"/>
              <a:t>How does the PAT manage with only one IP address?</a:t>
            </a:r>
          </a:p>
          <a:p>
            <a:r>
              <a:rPr lang="en-GB" b="1"/>
              <a:t>By using a single out-going IP address with </a:t>
            </a:r>
            <a:r>
              <a:rPr lang="en-GB" b="1" u="sng"/>
              <a:t>different port numbers</a:t>
            </a:r>
            <a:r>
              <a:rPr lang="en-GB" b="1"/>
              <a:t> for each private-side address, the PAT can keep track of which packet belongs to which host.</a:t>
            </a:r>
          </a:p>
        </p:txBody>
      </p:sp>
      <p:grpSp>
        <p:nvGrpSpPr>
          <p:cNvPr id="17412" name="Group 4"/>
          <p:cNvGrpSpPr>
            <a:grpSpLocks/>
          </p:cNvGrpSpPr>
          <p:nvPr/>
        </p:nvGrpSpPr>
        <p:grpSpPr bwMode="auto">
          <a:xfrm>
            <a:off x="468313" y="1628775"/>
            <a:ext cx="8280400" cy="2206625"/>
            <a:chOff x="2109" y="4504"/>
            <a:chExt cx="8412" cy="2319"/>
          </a:xfrm>
        </p:grpSpPr>
        <p:sp>
          <p:nvSpPr>
            <p:cNvPr id="17413" name="Freeform 5" descr="White marble"/>
            <p:cNvSpPr>
              <a:spLocks/>
            </p:cNvSpPr>
            <p:nvPr/>
          </p:nvSpPr>
          <p:spPr bwMode="auto">
            <a:xfrm>
              <a:off x="8850" y="486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graphicFrame>
          <p:nvGraphicFramePr>
            <p:cNvPr id="17414" name="Object 6"/>
            <p:cNvGraphicFramePr>
              <a:graphicFrameLocks noChangeAspect="1"/>
            </p:cNvGraphicFramePr>
            <p:nvPr/>
          </p:nvGraphicFramePr>
          <p:xfrm>
            <a:off x="6021" y="5044"/>
            <a:ext cx="1732" cy="1351"/>
          </p:xfrm>
          <a:graphic>
            <a:graphicData uri="http://schemas.openxmlformats.org/presentationml/2006/ole">
              <mc:AlternateContent xmlns:mc="http://schemas.openxmlformats.org/markup-compatibility/2006">
                <mc:Choice xmlns:v="urn:schemas-microsoft-com:vml" Requires="v">
                  <p:oleObj spid="_x0000_s17431" name="Picture" r:id="rId4" imgW="1099800" imgH="857880" progId="Word.Picture.8">
                    <p:embed/>
                  </p:oleObj>
                </mc:Choice>
                <mc:Fallback>
                  <p:oleObj name="Picture" r:id="rId4" imgW="1099800" imgH="857880" progId="Word.Picture.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0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5" name="Line 7"/>
            <p:cNvSpPr>
              <a:spLocks noChangeShapeType="1"/>
            </p:cNvSpPr>
            <p:nvPr/>
          </p:nvSpPr>
          <p:spPr bwMode="auto">
            <a:xfrm flipH="1">
              <a:off x="6741" y="4864"/>
              <a:ext cx="0" cy="146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7416" name="Text Box 8"/>
            <p:cNvSpPr txBox="1">
              <a:spLocks noChangeArrowheads="1"/>
            </p:cNvSpPr>
            <p:nvPr/>
          </p:nvSpPr>
          <p:spPr bwMode="auto">
            <a:xfrm>
              <a:off x="9081" y="558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400">
                  <a:latin typeface="Times New Roman" pitchFamily="18" charset="0"/>
                </a:rPr>
                <a:t>Internet</a:t>
              </a:r>
              <a:endParaRPr lang="en-GB" sz="3600"/>
            </a:p>
          </p:txBody>
        </p:sp>
        <p:sp>
          <p:nvSpPr>
            <p:cNvPr id="17417" name="Line 9"/>
            <p:cNvSpPr>
              <a:spLocks noChangeShapeType="1"/>
            </p:cNvSpPr>
            <p:nvPr/>
          </p:nvSpPr>
          <p:spPr bwMode="auto">
            <a:xfrm>
              <a:off x="7281" y="576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18" name="Text Box 10"/>
            <p:cNvSpPr txBox="1">
              <a:spLocks noChangeArrowheads="1"/>
            </p:cNvSpPr>
            <p:nvPr/>
          </p:nvSpPr>
          <p:spPr bwMode="auto">
            <a:xfrm>
              <a:off x="5661" y="6484"/>
              <a:ext cx="185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100" b="1">
                  <a:latin typeface="Times New Roman" pitchFamily="18" charset="0"/>
                </a:rPr>
                <a:t>PAT router</a:t>
              </a:r>
              <a:endParaRPr lang="en-GB" sz="3600"/>
            </a:p>
          </p:txBody>
        </p:sp>
        <p:sp>
          <p:nvSpPr>
            <p:cNvPr id="17419" name="Line 11"/>
            <p:cNvSpPr>
              <a:spLocks noChangeShapeType="1"/>
            </p:cNvSpPr>
            <p:nvPr/>
          </p:nvSpPr>
          <p:spPr bwMode="auto">
            <a:xfrm>
              <a:off x="2714"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20" name="Text Box 12"/>
            <p:cNvSpPr txBox="1">
              <a:spLocks noChangeArrowheads="1"/>
            </p:cNvSpPr>
            <p:nvPr/>
          </p:nvSpPr>
          <p:spPr bwMode="auto">
            <a:xfrm>
              <a:off x="3141" y="450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Private’ side</a:t>
              </a:r>
              <a:endParaRPr lang="en-GB" sz="3600"/>
            </a:p>
          </p:txBody>
        </p:sp>
        <p:pic>
          <p:nvPicPr>
            <p:cNvPr id="17421"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75"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7422"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31" y="505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7423" name="Picture 1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4" y="502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7424" name="Line 16"/>
            <p:cNvSpPr>
              <a:spLocks noChangeShapeType="1"/>
            </p:cNvSpPr>
            <p:nvPr/>
          </p:nvSpPr>
          <p:spPr bwMode="auto">
            <a:xfrm>
              <a:off x="4070"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25" name="Line 17"/>
            <p:cNvSpPr>
              <a:spLocks noChangeShapeType="1"/>
            </p:cNvSpPr>
            <p:nvPr/>
          </p:nvSpPr>
          <p:spPr bwMode="auto">
            <a:xfrm>
              <a:off x="5313" y="550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26" name="Line 18"/>
            <p:cNvSpPr>
              <a:spLocks noChangeShapeType="1"/>
            </p:cNvSpPr>
            <p:nvPr/>
          </p:nvSpPr>
          <p:spPr bwMode="auto">
            <a:xfrm flipH="1" flipV="1">
              <a:off x="2109" y="574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27" name="Text Box 19"/>
            <p:cNvSpPr txBox="1">
              <a:spLocks noChangeArrowheads="1"/>
            </p:cNvSpPr>
            <p:nvPr/>
          </p:nvSpPr>
          <p:spPr bwMode="auto">
            <a:xfrm>
              <a:off x="2781" y="576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endParaRPr lang="en-GB" sz="3600"/>
            </a:p>
          </p:txBody>
        </p:sp>
        <p:sp>
          <p:nvSpPr>
            <p:cNvPr id="17428" name="Text Box 20"/>
            <p:cNvSpPr txBox="1">
              <a:spLocks noChangeArrowheads="1"/>
            </p:cNvSpPr>
            <p:nvPr/>
          </p:nvSpPr>
          <p:spPr bwMode="auto">
            <a:xfrm>
              <a:off x="6741" y="59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194.66.73.1/32</a:t>
              </a:r>
              <a:endParaRPr lang="en-GB" sz="3600"/>
            </a:p>
          </p:txBody>
        </p:sp>
        <p:sp>
          <p:nvSpPr>
            <p:cNvPr id="17429" name="Text Box 21"/>
            <p:cNvSpPr txBox="1">
              <a:spLocks noChangeArrowheads="1"/>
            </p:cNvSpPr>
            <p:nvPr/>
          </p:nvSpPr>
          <p:spPr bwMode="auto">
            <a:xfrm>
              <a:off x="7461" y="468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a:t>
              </a:r>
              <a:r>
                <a:rPr lang="en-GB" sz="2100">
                  <a:latin typeface="Times New Roman" pitchFamily="18" charset="0"/>
                </a:rPr>
                <a:t>Public’ side	         </a:t>
              </a:r>
              <a:endParaRPr lang="en-GB" sz="3600"/>
            </a:p>
          </p:txBody>
        </p:sp>
        <p:sp>
          <p:nvSpPr>
            <p:cNvPr id="17430" name="Text Box 22"/>
            <p:cNvSpPr txBox="1">
              <a:spLocks noChangeArrowheads="1"/>
            </p:cNvSpPr>
            <p:nvPr/>
          </p:nvSpPr>
          <p:spPr bwMode="auto">
            <a:xfrm>
              <a:off x="5393" y="591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3600"/>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b="0"/>
              <a:t>Port Address Translator (PAT)</a:t>
            </a:r>
          </a:p>
        </p:txBody>
      </p:sp>
      <p:sp>
        <p:nvSpPr>
          <p:cNvPr id="20483" name="Rectangle 3"/>
          <p:cNvSpPr>
            <a:spLocks noGrp="1" noChangeArrowheads="1"/>
          </p:cNvSpPr>
          <p:nvPr>
            <p:ph type="body" idx="1"/>
          </p:nvPr>
        </p:nvSpPr>
        <p:spPr>
          <a:xfrm>
            <a:off x="468313" y="3860800"/>
            <a:ext cx="1943100" cy="1295400"/>
          </a:xfrm>
        </p:spPr>
        <p:txBody>
          <a:bodyPr/>
          <a:lstStyle/>
          <a:p>
            <a:pPr>
              <a:buFont typeface="Wingdings" pitchFamily="2" charset="2"/>
              <a:buNone/>
            </a:pPr>
            <a:r>
              <a:rPr lang="en-GB"/>
              <a:t>Example:</a:t>
            </a:r>
          </a:p>
        </p:txBody>
      </p:sp>
      <p:sp>
        <p:nvSpPr>
          <p:cNvPr id="20485" name="Text Box 5"/>
          <p:cNvSpPr txBox="1">
            <a:spLocks noChangeArrowheads="1"/>
          </p:cNvSpPr>
          <p:nvPr/>
        </p:nvSpPr>
        <p:spPr bwMode="auto">
          <a:xfrm>
            <a:off x="4821238" y="1887538"/>
            <a:ext cx="10445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PAT</a:t>
            </a:r>
            <a:endParaRPr lang="en-GB" sz="3200"/>
          </a:p>
        </p:txBody>
      </p:sp>
      <p:grpSp>
        <p:nvGrpSpPr>
          <p:cNvPr id="20507" name="Group 27"/>
          <p:cNvGrpSpPr>
            <a:grpSpLocks/>
          </p:cNvGrpSpPr>
          <p:nvPr/>
        </p:nvGrpSpPr>
        <p:grpSpPr bwMode="auto">
          <a:xfrm>
            <a:off x="2916238" y="1700213"/>
            <a:ext cx="4535487" cy="3546475"/>
            <a:chOff x="1837" y="1071"/>
            <a:chExt cx="2857" cy="2234"/>
          </a:xfrm>
        </p:grpSpPr>
        <p:sp>
          <p:nvSpPr>
            <p:cNvPr id="20487" name="Line 7"/>
            <p:cNvSpPr>
              <a:spLocks noChangeShapeType="1"/>
            </p:cNvSpPr>
            <p:nvPr/>
          </p:nvSpPr>
          <p:spPr bwMode="auto">
            <a:xfrm flipH="1">
              <a:off x="3061" y="1071"/>
              <a:ext cx="6" cy="208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20488" name="Text Box 8"/>
            <p:cNvSpPr txBox="1">
              <a:spLocks noChangeArrowheads="1"/>
            </p:cNvSpPr>
            <p:nvPr/>
          </p:nvSpPr>
          <p:spPr bwMode="auto">
            <a:xfrm>
              <a:off x="1837" y="2387"/>
              <a:ext cx="2857" cy="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b="1">
                  <a:latin typeface="Times New Roman" pitchFamily="18" charset="0"/>
                </a:rPr>
                <a:t>IP    	Port(in)	  IP	   Port (out)</a:t>
              </a:r>
            </a:p>
            <a:p>
              <a:r>
                <a:rPr lang="en-GB" sz="2000">
                  <a:latin typeface="Times New Roman" pitchFamily="18" charset="0"/>
                </a:rPr>
                <a:t>10.0.0.01:  1024	 194.66.73.1: 1056</a:t>
              </a:r>
            </a:p>
            <a:p>
              <a:r>
                <a:rPr lang="en-GB" sz="2000">
                  <a:latin typeface="Times New Roman" pitchFamily="18" charset="0"/>
                </a:rPr>
                <a:t>10.0.0.05:  1044	 194.66.73.1: 1050</a:t>
              </a:r>
            </a:p>
            <a:p>
              <a:r>
                <a:rPr lang="en-GB" sz="2000">
                  <a:latin typeface="Times New Roman" pitchFamily="18" charset="0"/>
                </a:rPr>
                <a:t>10.0.0.11:  1036	 194.66.73.1: 1060</a:t>
              </a:r>
            </a:p>
          </p:txBody>
        </p:sp>
        <p:pic>
          <p:nvPicPr>
            <p:cNvPr id="20489" name="Picture 9" descr="DESK08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61" y="1590"/>
              <a:ext cx="461" cy="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0" name="Freeform 10" descr="White marble"/>
          <p:cNvSpPr>
            <a:spLocks/>
          </p:cNvSpPr>
          <p:nvPr/>
        </p:nvSpPr>
        <p:spPr bwMode="auto">
          <a:xfrm>
            <a:off x="6988175" y="2074863"/>
            <a:ext cx="1616075" cy="167640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sp>
        <p:nvSpPr>
          <p:cNvPr id="20491" name="Text Box 11"/>
          <p:cNvSpPr txBox="1">
            <a:spLocks noChangeArrowheads="1"/>
          </p:cNvSpPr>
          <p:nvPr/>
        </p:nvSpPr>
        <p:spPr bwMode="auto">
          <a:xfrm>
            <a:off x="7212013" y="2824163"/>
            <a:ext cx="1312862"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Internet</a:t>
            </a:r>
            <a:endParaRPr lang="en-GB" sz="3200"/>
          </a:p>
        </p:txBody>
      </p:sp>
      <p:sp>
        <p:nvSpPr>
          <p:cNvPr id="20492" name="Line 12"/>
          <p:cNvSpPr>
            <a:spLocks noChangeShapeType="1"/>
          </p:cNvSpPr>
          <p:nvPr/>
        </p:nvSpPr>
        <p:spPr bwMode="auto">
          <a:xfrm>
            <a:off x="5470525" y="3011488"/>
            <a:ext cx="1565275"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3" name="Line 13"/>
          <p:cNvSpPr>
            <a:spLocks noChangeShapeType="1"/>
          </p:cNvSpPr>
          <p:nvPr/>
        </p:nvSpPr>
        <p:spPr bwMode="auto">
          <a:xfrm>
            <a:off x="1054100" y="2746375"/>
            <a:ext cx="0" cy="265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4" name="Text Box 14"/>
          <p:cNvSpPr txBox="1">
            <a:spLocks noChangeArrowheads="1"/>
          </p:cNvSpPr>
          <p:nvPr/>
        </p:nvSpPr>
        <p:spPr bwMode="auto">
          <a:xfrm>
            <a:off x="1466850" y="1700213"/>
            <a:ext cx="2436813"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Private’ side</a:t>
            </a:r>
            <a:endParaRPr lang="en-GB" sz="3200"/>
          </a:p>
        </p:txBody>
      </p:sp>
      <p:pic>
        <p:nvPicPr>
          <p:cNvPr id="20495"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5488" y="2276475"/>
            <a:ext cx="635000" cy="520700"/>
          </a:xfrm>
          <a:prstGeom prst="rect">
            <a:avLst/>
          </a:prstGeom>
          <a:noFill/>
          <a:extLst>
            <a:ext uri="{909E8E84-426E-40DD-AFC4-6F175D3DCCD1}">
              <a14:hiddenFill xmlns:a14="http://schemas.microsoft.com/office/drawing/2010/main">
                <a:solidFill>
                  <a:srgbClr val="FFFFFF"/>
                </a:solidFill>
              </a14:hiddenFill>
            </a:ext>
          </a:extLst>
        </p:spPr>
      </p:pic>
      <p:pic>
        <p:nvPicPr>
          <p:cNvPr id="20496"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36763" y="2276475"/>
            <a:ext cx="635000" cy="520700"/>
          </a:xfrm>
          <a:prstGeom prst="rect">
            <a:avLst/>
          </a:prstGeom>
          <a:noFill/>
          <a:extLst>
            <a:ext uri="{909E8E84-426E-40DD-AFC4-6F175D3DCCD1}">
              <a14:hiddenFill xmlns:a14="http://schemas.microsoft.com/office/drawing/2010/main">
                <a:solidFill>
                  <a:srgbClr val="FFFFFF"/>
                </a:solidFill>
              </a14:hiddenFill>
            </a:ext>
          </a:extLst>
        </p:spPr>
      </p:pic>
      <p:pic>
        <p:nvPicPr>
          <p:cNvPr id="20497"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8500" y="2239963"/>
            <a:ext cx="635000" cy="522287"/>
          </a:xfrm>
          <a:prstGeom prst="rect">
            <a:avLst/>
          </a:prstGeom>
          <a:noFill/>
          <a:extLst>
            <a:ext uri="{909E8E84-426E-40DD-AFC4-6F175D3DCCD1}">
              <a14:hiddenFill xmlns:a14="http://schemas.microsoft.com/office/drawing/2010/main">
                <a:solidFill>
                  <a:srgbClr val="FFFFFF"/>
                </a:solidFill>
              </a14:hiddenFill>
            </a:ext>
          </a:extLst>
        </p:spPr>
      </p:pic>
      <p:sp>
        <p:nvSpPr>
          <p:cNvPr id="20498" name="Line 18"/>
          <p:cNvSpPr>
            <a:spLocks noChangeShapeType="1"/>
          </p:cNvSpPr>
          <p:nvPr/>
        </p:nvSpPr>
        <p:spPr bwMode="auto">
          <a:xfrm>
            <a:off x="2365375" y="2746375"/>
            <a:ext cx="0" cy="265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9" name="Line 19"/>
          <p:cNvSpPr>
            <a:spLocks noChangeShapeType="1"/>
          </p:cNvSpPr>
          <p:nvPr/>
        </p:nvSpPr>
        <p:spPr bwMode="auto">
          <a:xfrm>
            <a:off x="3567113" y="2746375"/>
            <a:ext cx="0" cy="265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500" name="Line 20"/>
          <p:cNvSpPr>
            <a:spLocks noChangeShapeType="1"/>
          </p:cNvSpPr>
          <p:nvPr/>
        </p:nvSpPr>
        <p:spPr bwMode="auto">
          <a:xfrm flipH="1" flipV="1">
            <a:off x="468313" y="2994025"/>
            <a:ext cx="4022725" cy="1746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501" name="Text Box 21"/>
          <p:cNvSpPr txBox="1">
            <a:spLocks noChangeArrowheads="1"/>
          </p:cNvSpPr>
          <p:nvPr/>
        </p:nvSpPr>
        <p:spPr bwMode="auto">
          <a:xfrm>
            <a:off x="1117600" y="3011488"/>
            <a:ext cx="226377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10.0.0.0 /24</a:t>
            </a:r>
          </a:p>
        </p:txBody>
      </p:sp>
      <p:sp>
        <p:nvSpPr>
          <p:cNvPr id="20502" name="Text Box 22"/>
          <p:cNvSpPr txBox="1">
            <a:spLocks noChangeArrowheads="1"/>
          </p:cNvSpPr>
          <p:nvPr/>
        </p:nvSpPr>
        <p:spPr bwMode="auto">
          <a:xfrm>
            <a:off x="4948238" y="3386138"/>
            <a:ext cx="226377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194.66.73.1</a:t>
            </a:r>
            <a:endParaRPr lang="en-GB" sz="2000"/>
          </a:p>
        </p:txBody>
      </p:sp>
      <p:sp>
        <p:nvSpPr>
          <p:cNvPr id="20503" name="Text Box 23"/>
          <p:cNvSpPr txBox="1">
            <a:spLocks noChangeArrowheads="1"/>
          </p:cNvSpPr>
          <p:nvPr/>
        </p:nvSpPr>
        <p:spPr bwMode="auto">
          <a:xfrm>
            <a:off x="5645150" y="1887538"/>
            <a:ext cx="1392238"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Public’ side	         </a:t>
            </a:r>
            <a:endParaRPr lang="en-GB" sz="3200"/>
          </a:p>
        </p:txBody>
      </p:sp>
      <p:sp>
        <p:nvSpPr>
          <p:cNvPr id="20504" name="Text Box 24"/>
          <p:cNvSpPr txBox="1">
            <a:spLocks noChangeArrowheads="1"/>
          </p:cNvSpPr>
          <p:nvPr/>
        </p:nvSpPr>
        <p:spPr bwMode="auto">
          <a:xfrm>
            <a:off x="3644900" y="3163888"/>
            <a:ext cx="1392238"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10.0.0.1</a:t>
            </a:r>
            <a:endParaRPr lang="en-GB" sz="20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b="0"/>
              <a:t>Proxy server</a:t>
            </a:r>
          </a:p>
        </p:txBody>
      </p:sp>
      <p:sp>
        <p:nvSpPr>
          <p:cNvPr id="18435" name="Rectangle 3"/>
          <p:cNvSpPr>
            <a:spLocks noGrp="1" noChangeArrowheads="1"/>
          </p:cNvSpPr>
          <p:nvPr>
            <p:ph type="body" idx="1"/>
          </p:nvPr>
        </p:nvSpPr>
        <p:spPr>
          <a:xfrm>
            <a:off x="468313" y="4292600"/>
            <a:ext cx="8229600" cy="2305050"/>
          </a:xfrm>
        </p:spPr>
        <p:txBody>
          <a:bodyPr/>
          <a:lstStyle/>
          <a:p>
            <a:pPr>
              <a:buFont typeface="Wingdings" pitchFamily="2" charset="2"/>
              <a:buNone/>
            </a:pPr>
            <a:r>
              <a:rPr lang="en-GB" dirty="0"/>
              <a:t>A proxy server is a computer or program that acts as a go-between to fetch the files requested by an authorised client on one network from a server on another network. </a:t>
            </a:r>
          </a:p>
          <a:p>
            <a:r>
              <a:rPr lang="en-GB" dirty="0"/>
              <a:t>Proxy servers </a:t>
            </a:r>
            <a:r>
              <a:rPr lang="en-GB" dirty="0" smtClean="0"/>
              <a:t>are </a:t>
            </a:r>
            <a:r>
              <a:rPr lang="en-GB" dirty="0"/>
              <a:t>often incorporated into </a:t>
            </a:r>
            <a:r>
              <a:rPr lang="en-GB" b="1" dirty="0"/>
              <a:t>firewalls </a:t>
            </a:r>
            <a:r>
              <a:rPr lang="en-GB" dirty="0"/>
              <a:t>(see next section).</a:t>
            </a:r>
          </a:p>
        </p:txBody>
      </p:sp>
      <p:grpSp>
        <p:nvGrpSpPr>
          <p:cNvPr id="18436" name="Group 4"/>
          <p:cNvGrpSpPr>
            <a:grpSpLocks/>
          </p:cNvGrpSpPr>
          <p:nvPr/>
        </p:nvGrpSpPr>
        <p:grpSpPr bwMode="auto">
          <a:xfrm>
            <a:off x="468313" y="1700213"/>
            <a:ext cx="8135937" cy="2376487"/>
            <a:chOff x="1521" y="7924"/>
            <a:chExt cx="8412" cy="2283"/>
          </a:xfrm>
        </p:grpSpPr>
        <p:sp>
          <p:nvSpPr>
            <p:cNvPr id="18437" name="Text Box 5"/>
            <p:cNvSpPr txBox="1">
              <a:spLocks noChangeArrowheads="1"/>
            </p:cNvSpPr>
            <p:nvPr/>
          </p:nvSpPr>
          <p:spPr bwMode="auto">
            <a:xfrm>
              <a:off x="6021" y="8104"/>
              <a:ext cx="108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Proxy Server</a:t>
              </a:r>
              <a:endParaRPr lang="en-GB" sz="3200"/>
            </a:p>
          </p:txBody>
        </p:sp>
        <p:grpSp>
          <p:nvGrpSpPr>
            <p:cNvPr id="18438" name="Group 6"/>
            <p:cNvGrpSpPr>
              <a:grpSpLocks/>
            </p:cNvGrpSpPr>
            <p:nvPr/>
          </p:nvGrpSpPr>
          <p:grpSpPr bwMode="auto">
            <a:xfrm>
              <a:off x="4941" y="7924"/>
              <a:ext cx="1549" cy="2283"/>
              <a:chOff x="4604" y="5851"/>
              <a:chExt cx="1549" cy="2283"/>
            </a:xfrm>
          </p:grpSpPr>
          <p:sp>
            <p:nvSpPr>
              <p:cNvPr id="18439" name="Line 7"/>
              <p:cNvSpPr>
                <a:spLocks noChangeShapeType="1"/>
              </p:cNvSpPr>
              <p:nvPr/>
            </p:nvSpPr>
            <p:spPr bwMode="auto">
              <a:xfrm>
                <a:off x="5734" y="5851"/>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8440" name="Text Box 8"/>
              <p:cNvSpPr txBox="1">
                <a:spLocks noChangeArrowheads="1"/>
              </p:cNvSpPr>
              <p:nvPr/>
            </p:nvSpPr>
            <p:spPr bwMode="auto">
              <a:xfrm>
                <a:off x="4604" y="7772"/>
                <a:ext cx="1441"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1">
                    <a:latin typeface="Times New Roman" pitchFamily="18" charset="0"/>
                  </a:rPr>
                  <a:t>Firewall</a:t>
                </a:r>
                <a:endParaRPr lang="en-GB" sz="3200"/>
              </a:p>
            </p:txBody>
          </p:sp>
          <p:pic>
            <p:nvPicPr>
              <p:cNvPr id="18441" name="Picture 9" descr="DESK08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 y="6642"/>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42" name="Freeform 10" descr="White marble"/>
            <p:cNvSpPr>
              <a:spLocks/>
            </p:cNvSpPr>
            <p:nvPr/>
          </p:nvSpPr>
          <p:spPr bwMode="auto">
            <a:xfrm>
              <a:off x="8262" y="828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sp>
          <p:nvSpPr>
            <p:cNvPr id="18443" name="Text Box 11"/>
            <p:cNvSpPr txBox="1">
              <a:spLocks noChangeArrowheads="1"/>
            </p:cNvSpPr>
            <p:nvPr/>
          </p:nvSpPr>
          <p:spPr bwMode="auto">
            <a:xfrm>
              <a:off x="8493" y="900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Internet</a:t>
              </a:r>
              <a:endParaRPr lang="en-GB" sz="3200"/>
            </a:p>
          </p:txBody>
        </p:sp>
        <p:sp>
          <p:nvSpPr>
            <p:cNvPr id="18444" name="Line 12"/>
            <p:cNvSpPr>
              <a:spLocks noChangeShapeType="1"/>
            </p:cNvSpPr>
            <p:nvPr/>
          </p:nvSpPr>
          <p:spPr bwMode="auto">
            <a:xfrm>
              <a:off x="6693" y="918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45" name="Line 13"/>
            <p:cNvSpPr>
              <a:spLocks noChangeShapeType="1"/>
            </p:cNvSpPr>
            <p:nvPr/>
          </p:nvSpPr>
          <p:spPr bwMode="auto">
            <a:xfrm>
              <a:off x="2126"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46" name="Text Box 14"/>
            <p:cNvSpPr txBox="1">
              <a:spLocks noChangeArrowheads="1"/>
            </p:cNvSpPr>
            <p:nvPr/>
          </p:nvSpPr>
          <p:spPr bwMode="auto">
            <a:xfrm>
              <a:off x="2553" y="792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Private’ side</a:t>
              </a:r>
              <a:endParaRPr lang="en-GB" sz="3200"/>
            </a:p>
          </p:txBody>
        </p:sp>
        <p:pic>
          <p:nvPicPr>
            <p:cNvPr id="18447"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87" y="847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8448"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43" y="847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8449"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 y="844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8450" name="Line 18"/>
            <p:cNvSpPr>
              <a:spLocks noChangeShapeType="1"/>
            </p:cNvSpPr>
            <p:nvPr/>
          </p:nvSpPr>
          <p:spPr bwMode="auto">
            <a:xfrm>
              <a:off x="3482"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51" name="Line 19"/>
            <p:cNvSpPr>
              <a:spLocks noChangeShapeType="1"/>
            </p:cNvSpPr>
            <p:nvPr/>
          </p:nvSpPr>
          <p:spPr bwMode="auto">
            <a:xfrm>
              <a:off x="4725"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52" name="Line 20"/>
            <p:cNvSpPr>
              <a:spLocks noChangeShapeType="1"/>
            </p:cNvSpPr>
            <p:nvPr/>
          </p:nvSpPr>
          <p:spPr bwMode="auto">
            <a:xfrm flipH="1" flipV="1">
              <a:off x="1521" y="916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53" name="Text Box 21"/>
            <p:cNvSpPr txBox="1">
              <a:spLocks noChangeArrowheads="1"/>
            </p:cNvSpPr>
            <p:nvPr/>
          </p:nvSpPr>
          <p:spPr bwMode="auto">
            <a:xfrm>
              <a:off x="2193" y="918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10.0.0.0 /24</a:t>
              </a:r>
              <a:endParaRPr lang="en-GB" sz="3200"/>
            </a:p>
          </p:txBody>
        </p:sp>
        <p:sp>
          <p:nvSpPr>
            <p:cNvPr id="18454" name="Text Box 22"/>
            <p:cNvSpPr txBox="1">
              <a:spLocks noChangeArrowheads="1"/>
            </p:cNvSpPr>
            <p:nvPr/>
          </p:nvSpPr>
          <p:spPr bwMode="auto">
            <a:xfrm>
              <a:off x="6153" y="95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194.66.73.1</a:t>
              </a:r>
              <a:endParaRPr lang="en-GB" sz="3200"/>
            </a:p>
          </p:txBody>
        </p:sp>
        <p:sp>
          <p:nvSpPr>
            <p:cNvPr id="18455" name="Text Box 23"/>
            <p:cNvSpPr txBox="1">
              <a:spLocks noChangeArrowheads="1"/>
            </p:cNvSpPr>
            <p:nvPr/>
          </p:nvSpPr>
          <p:spPr bwMode="auto">
            <a:xfrm>
              <a:off x="6873" y="810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Public’ side	         </a:t>
              </a:r>
              <a:endParaRPr lang="en-GB" sz="3200"/>
            </a:p>
          </p:txBody>
        </p:sp>
        <p:sp>
          <p:nvSpPr>
            <p:cNvPr id="18456" name="Text Box 24"/>
            <p:cNvSpPr txBox="1">
              <a:spLocks noChangeArrowheads="1"/>
            </p:cNvSpPr>
            <p:nvPr/>
          </p:nvSpPr>
          <p:spPr bwMode="auto">
            <a:xfrm>
              <a:off x="4805" y="933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10.0.0.1</a:t>
              </a:r>
              <a:endParaRPr lang="en-GB" sz="3200"/>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b="0"/>
              <a:t>Proxy server</a:t>
            </a:r>
          </a:p>
        </p:txBody>
      </p:sp>
      <p:sp>
        <p:nvSpPr>
          <p:cNvPr id="19459" name="Rectangle 3"/>
          <p:cNvSpPr>
            <a:spLocks noGrp="1" noChangeArrowheads="1"/>
          </p:cNvSpPr>
          <p:nvPr>
            <p:ph type="body" idx="1"/>
          </p:nvPr>
        </p:nvSpPr>
        <p:spPr>
          <a:xfrm>
            <a:off x="468313" y="4292600"/>
            <a:ext cx="8229600" cy="2305050"/>
          </a:xfrm>
        </p:spPr>
        <p:txBody>
          <a:bodyPr/>
          <a:lstStyle/>
          <a:p>
            <a:pPr>
              <a:buFont typeface="Wingdings" pitchFamily="2" charset="2"/>
              <a:buNone/>
            </a:pPr>
            <a:r>
              <a:rPr lang="en-GB"/>
              <a:t>A proxy server only needs </a:t>
            </a:r>
            <a:r>
              <a:rPr lang="en-GB" b="1"/>
              <a:t>one IP</a:t>
            </a:r>
            <a:r>
              <a:rPr lang="en-GB"/>
              <a:t> </a:t>
            </a:r>
            <a:r>
              <a:rPr lang="en-GB" b="1"/>
              <a:t>address (</a:t>
            </a:r>
            <a:r>
              <a:rPr lang="en-GB"/>
              <a:t>like a PAT) by</a:t>
            </a:r>
          </a:p>
          <a:p>
            <a:pPr>
              <a:buFont typeface="Wingdings" pitchFamily="2" charset="2"/>
              <a:buNone/>
            </a:pPr>
            <a:r>
              <a:rPr lang="en-GB"/>
              <a:t>clever use of Port Addresses.</a:t>
            </a:r>
          </a:p>
        </p:txBody>
      </p:sp>
      <p:grpSp>
        <p:nvGrpSpPr>
          <p:cNvPr id="19460" name="Group 4"/>
          <p:cNvGrpSpPr>
            <a:grpSpLocks/>
          </p:cNvGrpSpPr>
          <p:nvPr/>
        </p:nvGrpSpPr>
        <p:grpSpPr bwMode="auto">
          <a:xfrm>
            <a:off x="468313" y="1700213"/>
            <a:ext cx="8135937" cy="2376487"/>
            <a:chOff x="1521" y="7924"/>
            <a:chExt cx="8412" cy="2283"/>
          </a:xfrm>
        </p:grpSpPr>
        <p:sp>
          <p:nvSpPr>
            <p:cNvPr id="19461" name="Text Box 5"/>
            <p:cNvSpPr txBox="1">
              <a:spLocks noChangeArrowheads="1"/>
            </p:cNvSpPr>
            <p:nvPr/>
          </p:nvSpPr>
          <p:spPr bwMode="auto">
            <a:xfrm>
              <a:off x="6021" y="8104"/>
              <a:ext cx="108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Proxy Server</a:t>
              </a:r>
              <a:endParaRPr lang="en-GB" sz="3200"/>
            </a:p>
          </p:txBody>
        </p:sp>
        <p:grpSp>
          <p:nvGrpSpPr>
            <p:cNvPr id="19462" name="Group 6"/>
            <p:cNvGrpSpPr>
              <a:grpSpLocks/>
            </p:cNvGrpSpPr>
            <p:nvPr/>
          </p:nvGrpSpPr>
          <p:grpSpPr bwMode="auto">
            <a:xfrm>
              <a:off x="4941" y="7924"/>
              <a:ext cx="1549" cy="2283"/>
              <a:chOff x="4604" y="5851"/>
              <a:chExt cx="1549" cy="2283"/>
            </a:xfrm>
          </p:grpSpPr>
          <p:sp>
            <p:nvSpPr>
              <p:cNvPr id="19463" name="Line 7"/>
              <p:cNvSpPr>
                <a:spLocks noChangeShapeType="1"/>
              </p:cNvSpPr>
              <p:nvPr/>
            </p:nvSpPr>
            <p:spPr bwMode="auto">
              <a:xfrm>
                <a:off x="5734" y="5851"/>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19464" name="Text Box 8"/>
              <p:cNvSpPr txBox="1">
                <a:spLocks noChangeArrowheads="1"/>
              </p:cNvSpPr>
              <p:nvPr/>
            </p:nvSpPr>
            <p:spPr bwMode="auto">
              <a:xfrm>
                <a:off x="4604" y="7772"/>
                <a:ext cx="1441"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1">
                    <a:latin typeface="Times New Roman" pitchFamily="18" charset="0"/>
                  </a:rPr>
                  <a:t>Firewall</a:t>
                </a:r>
                <a:endParaRPr lang="en-GB" sz="3200"/>
              </a:p>
            </p:txBody>
          </p:sp>
          <p:pic>
            <p:nvPicPr>
              <p:cNvPr id="19465" name="Picture 9" descr="DESK08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 y="6642"/>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66" name="Freeform 10" descr="White marble"/>
            <p:cNvSpPr>
              <a:spLocks/>
            </p:cNvSpPr>
            <p:nvPr/>
          </p:nvSpPr>
          <p:spPr bwMode="auto">
            <a:xfrm>
              <a:off x="8262" y="828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sp>
          <p:nvSpPr>
            <p:cNvPr id="19467" name="Text Box 11"/>
            <p:cNvSpPr txBox="1">
              <a:spLocks noChangeArrowheads="1"/>
            </p:cNvSpPr>
            <p:nvPr/>
          </p:nvSpPr>
          <p:spPr bwMode="auto">
            <a:xfrm>
              <a:off x="8493" y="900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Internet</a:t>
              </a:r>
              <a:endParaRPr lang="en-GB" sz="3200"/>
            </a:p>
          </p:txBody>
        </p:sp>
        <p:sp>
          <p:nvSpPr>
            <p:cNvPr id="19468" name="Line 12"/>
            <p:cNvSpPr>
              <a:spLocks noChangeShapeType="1"/>
            </p:cNvSpPr>
            <p:nvPr/>
          </p:nvSpPr>
          <p:spPr bwMode="auto">
            <a:xfrm>
              <a:off x="6693" y="918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69" name="Line 13"/>
            <p:cNvSpPr>
              <a:spLocks noChangeShapeType="1"/>
            </p:cNvSpPr>
            <p:nvPr/>
          </p:nvSpPr>
          <p:spPr bwMode="auto">
            <a:xfrm>
              <a:off x="2126"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70" name="Text Box 14"/>
            <p:cNvSpPr txBox="1">
              <a:spLocks noChangeArrowheads="1"/>
            </p:cNvSpPr>
            <p:nvPr/>
          </p:nvSpPr>
          <p:spPr bwMode="auto">
            <a:xfrm>
              <a:off x="2553" y="792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Private’ side</a:t>
              </a:r>
              <a:endParaRPr lang="en-GB" sz="3200"/>
            </a:p>
          </p:txBody>
        </p:sp>
        <p:pic>
          <p:nvPicPr>
            <p:cNvPr id="19471"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87" y="847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9472"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43" y="847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19473"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 y="844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19474" name="Line 18"/>
            <p:cNvSpPr>
              <a:spLocks noChangeShapeType="1"/>
            </p:cNvSpPr>
            <p:nvPr/>
          </p:nvSpPr>
          <p:spPr bwMode="auto">
            <a:xfrm>
              <a:off x="3482"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75" name="Line 19"/>
            <p:cNvSpPr>
              <a:spLocks noChangeShapeType="1"/>
            </p:cNvSpPr>
            <p:nvPr/>
          </p:nvSpPr>
          <p:spPr bwMode="auto">
            <a:xfrm>
              <a:off x="4725"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76" name="Line 20"/>
            <p:cNvSpPr>
              <a:spLocks noChangeShapeType="1"/>
            </p:cNvSpPr>
            <p:nvPr/>
          </p:nvSpPr>
          <p:spPr bwMode="auto">
            <a:xfrm flipH="1" flipV="1">
              <a:off x="1521" y="916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77" name="Text Box 21"/>
            <p:cNvSpPr txBox="1">
              <a:spLocks noChangeArrowheads="1"/>
            </p:cNvSpPr>
            <p:nvPr/>
          </p:nvSpPr>
          <p:spPr bwMode="auto">
            <a:xfrm>
              <a:off x="2193" y="918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10.0.0.0 /24</a:t>
              </a:r>
              <a:endParaRPr lang="en-GB" sz="3200"/>
            </a:p>
          </p:txBody>
        </p:sp>
        <p:sp>
          <p:nvSpPr>
            <p:cNvPr id="19478" name="Text Box 22"/>
            <p:cNvSpPr txBox="1">
              <a:spLocks noChangeArrowheads="1"/>
            </p:cNvSpPr>
            <p:nvPr/>
          </p:nvSpPr>
          <p:spPr bwMode="auto">
            <a:xfrm>
              <a:off x="6153" y="95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194.66.73.1</a:t>
              </a:r>
              <a:endParaRPr lang="en-GB" sz="3200"/>
            </a:p>
          </p:txBody>
        </p:sp>
        <p:sp>
          <p:nvSpPr>
            <p:cNvPr id="19479" name="Text Box 23"/>
            <p:cNvSpPr txBox="1">
              <a:spLocks noChangeArrowheads="1"/>
            </p:cNvSpPr>
            <p:nvPr/>
          </p:nvSpPr>
          <p:spPr bwMode="auto">
            <a:xfrm>
              <a:off x="6873" y="810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Public’ side	         </a:t>
              </a:r>
              <a:endParaRPr lang="en-GB" sz="3200"/>
            </a:p>
          </p:txBody>
        </p:sp>
        <p:sp>
          <p:nvSpPr>
            <p:cNvPr id="19480" name="Text Box 24"/>
            <p:cNvSpPr txBox="1">
              <a:spLocks noChangeArrowheads="1"/>
            </p:cNvSpPr>
            <p:nvPr/>
          </p:nvSpPr>
          <p:spPr bwMode="auto">
            <a:xfrm>
              <a:off x="4805" y="933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10.0.0.1</a:t>
              </a:r>
              <a:endParaRPr lang="en-GB" sz="3200"/>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b="0"/>
              <a:t>Proxy server</a:t>
            </a:r>
          </a:p>
        </p:txBody>
      </p:sp>
      <p:sp>
        <p:nvSpPr>
          <p:cNvPr id="21507" name="Rectangle 3"/>
          <p:cNvSpPr>
            <a:spLocks noGrp="1" noChangeArrowheads="1"/>
          </p:cNvSpPr>
          <p:nvPr>
            <p:ph type="body" idx="1"/>
          </p:nvPr>
        </p:nvSpPr>
        <p:spPr>
          <a:xfrm>
            <a:off x="468313" y="4149725"/>
            <a:ext cx="8229600" cy="2708275"/>
          </a:xfrm>
        </p:spPr>
        <p:txBody>
          <a:bodyPr/>
          <a:lstStyle/>
          <a:p>
            <a:pPr>
              <a:buFont typeface="Wingdings" pitchFamily="2" charset="2"/>
              <a:buNone/>
            </a:pPr>
            <a:r>
              <a:rPr lang="en-GB" sz="2200" b="1"/>
              <a:t>Proxy Server – cache</a:t>
            </a:r>
          </a:p>
          <a:p>
            <a:r>
              <a:rPr lang="en-GB" sz="2200"/>
              <a:t>In addition to privacy considerations, a proxy server (especially a local one) can improve access times by keeping a </a:t>
            </a:r>
            <a:r>
              <a:rPr lang="en-GB" sz="2200" b="1" i="1"/>
              <a:t>cache</a:t>
            </a:r>
            <a:r>
              <a:rPr lang="en-GB" sz="2200"/>
              <a:t> of frequently accessed web pages. </a:t>
            </a:r>
          </a:p>
          <a:p>
            <a:r>
              <a:rPr lang="en-GB" sz="2200"/>
              <a:t>E.g. if you access </a:t>
            </a:r>
            <a:r>
              <a:rPr lang="en-GB" sz="2200">
                <a:hlinkClick r:id="rId2"/>
              </a:rPr>
              <a:t>www.bbc.co.uk</a:t>
            </a:r>
            <a:r>
              <a:rPr lang="en-GB" sz="2200"/>
              <a:t>  you might get fast access to the web-page as it may be held in the proxy’s cache as other people may have recently accessed  it. </a:t>
            </a:r>
          </a:p>
        </p:txBody>
      </p:sp>
      <p:grpSp>
        <p:nvGrpSpPr>
          <p:cNvPr id="21508" name="Group 4"/>
          <p:cNvGrpSpPr>
            <a:grpSpLocks/>
          </p:cNvGrpSpPr>
          <p:nvPr/>
        </p:nvGrpSpPr>
        <p:grpSpPr bwMode="auto">
          <a:xfrm>
            <a:off x="468313" y="1700213"/>
            <a:ext cx="8135937" cy="2376487"/>
            <a:chOff x="1521" y="7924"/>
            <a:chExt cx="8412" cy="2283"/>
          </a:xfrm>
        </p:grpSpPr>
        <p:sp>
          <p:nvSpPr>
            <p:cNvPr id="21509" name="Text Box 5"/>
            <p:cNvSpPr txBox="1">
              <a:spLocks noChangeArrowheads="1"/>
            </p:cNvSpPr>
            <p:nvPr/>
          </p:nvSpPr>
          <p:spPr bwMode="auto">
            <a:xfrm>
              <a:off x="6021" y="8104"/>
              <a:ext cx="108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Proxy Server</a:t>
              </a:r>
              <a:endParaRPr lang="en-GB" sz="3200"/>
            </a:p>
          </p:txBody>
        </p:sp>
        <p:grpSp>
          <p:nvGrpSpPr>
            <p:cNvPr id="21510" name="Group 6"/>
            <p:cNvGrpSpPr>
              <a:grpSpLocks/>
            </p:cNvGrpSpPr>
            <p:nvPr/>
          </p:nvGrpSpPr>
          <p:grpSpPr bwMode="auto">
            <a:xfrm>
              <a:off x="4941" y="7924"/>
              <a:ext cx="1549" cy="2283"/>
              <a:chOff x="4604" y="5851"/>
              <a:chExt cx="1549" cy="2283"/>
            </a:xfrm>
          </p:grpSpPr>
          <p:sp>
            <p:nvSpPr>
              <p:cNvPr id="21511" name="Line 7"/>
              <p:cNvSpPr>
                <a:spLocks noChangeShapeType="1"/>
              </p:cNvSpPr>
              <p:nvPr/>
            </p:nvSpPr>
            <p:spPr bwMode="auto">
              <a:xfrm>
                <a:off x="5734" y="5851"/>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21512" name="Text Box 8"/>
              <p:cNvSpPr txBox="1">
                <a:spLocks noChangeArrowheads="1"/>
              </p:cNvSpPr>
              <p:nvPr/>
            </p:nvSpPr>
            <p:spPr bwMode="auto">
              <a:xfrm>
                <a:off x="4604" y="7772"/>
                <a:ext cx="1441"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1">
                    <a:latin typeface="Times New Roman" pitchFamily="18" charset="0"/>
                  </a:rPr>
                  <a:t>Firewall</a:t>
                </a:r>
                <a:endParaRPr lang="en-GB" sz="3200"/>
              </a:p>
            </p:txBody>
          </p:sp>
          <p:pic>
            <p:nvPicPr>
              <p:cNvPr id="21513" name="Picture 9" descr="DESK08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 y="6642"/>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14" name="Freeform 10" descr="White marble"/>
            <p:cNvSpPr>
              <a:spLocks/>
            </p:cNvSpPr>
            <p:nvPr/>
          </p:nvSpPr>
          <p:spPr bwMode="auto">
            <a:xfrm>
              <a:off x="8262" y="828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4"/>
              <a:srcRect/>
              <a:tile tx="0" ty="0" sx="100000" sy="100000" flip="none" algn="tl"/>
            </a:blipFill>
            <a:ln w="9525">
              <a:solidFill>
                <a:srgbClr val="000000"/>
              </a:solidFill>
              <a:round/>
              <a:headEnd/>
              <a:tailEnd/>
            </a:ln>
          </p:spPr>
          <p:txBody>
            <a:bodyPr/>
            <a:lstStyle/>
            <a:p>
              <a:endParaRPr lang="en-GB"/>
            </a:p>
          </p:txBody>
        </p:sp>
        <p:sp>
          <p:nvSpPr>
            <p:cNvPr id="21515" name="Text Box 11"/>
            <p:cNvSpPr txBox="1">
              <a:spLocks noChangeArrowheads="1"/>
            </p:cNvSpPr>
            <p:nvPr/>
          </p:nvSpPr>
          <p:spPr bwMode="auto">
            <a:xfrm>
              <a:off x="8493" y="900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Internet</a:t>
              </a:r>
              <a:endParaRPr lang="en-GB" sz="3200"/>
            </a:p>
          </p:txBody>
        </p:sp>
        <p:sp>
          <p:nvSpPr>
            <p:cNvPr id="21516" name="Line 12"/>
            <p:cNvSpPr>
              <a:spLocks noChangeShapeType="1"/>
            </p:cNvSpPr>
            <p:nvPr/>
          </p:nvSpPr>
          <p:spPr bwMode="auto">
            <a:xfrm>
              <a:off x="6693" y="9184"/>
              <a:ext cx="161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17" name="Line 13"/>
            <p:cNvSpPr>
              <a:spLocks noChangeShapeType="1"/>
            </p:cNvSpPr>
            <p:nvPr/>
          </p:nvSpPr>
          <p:spPr bwMode="auto">
            <a:xfrm>
              <a:off x="2126"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18" name="Text Box 14"/>
            <p:cNvSpPr txBox="1">
              <a:spLocks noChangeArrowheads="1"/>
            </p:cNvSpPr>
            <p:nvPr/>
          </p:nvSpPr>
          <p:spPr bwMode="auto">
            <a:xfrm>
              <a:off x="2553" y="7924"/>
              <a:ext cx="252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Private’ side</a:t>
              </a:r>
              <a:endParaRPr lang="en-GB" sz="3200"/>
            </a:p>
          </p:txBody>
        </p:sp>
        <p:pic>
          <p:nvPicPr>
            <p:cNvPr id="21519"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87" y="847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21520" name="Picture 1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43" y="8477"/>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21521"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6" y="8443"/>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21522" name="Line 18"/>
            <p:cNvSpPr>
              <a:spLocks noChangeShapeType="1"/>
            </p:cNvSpPr>
            <p:nvPr/>
          </p:nvSpPr>
          <p:spPr bwMode="auto">
            <a:xfrm>
              <a:off x="3482"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23" name="Line 19"/>
            <p:cNvSpPr>
              <a:spLocks noChangeShapeType="1"/>
            </p:cNvSpPr>
            <p:nvPr/>
          </p:nvSpPr>
          <p:spPr bwMode="auto">
            <a:xfrm>
              <a:off x="4725" y="8929"/>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24" name="Line 20"/>
            <p:cNvSpPr>
              <a:spLocks noChangeShapeType="1"/>
            </p:cNvSpPr>
            <p:nvPr/>
          </p:nvSpPr>
          <p:spPr bwMode="auto">
            <a:xfrm flipH="1" flipV="1">
              <a:off x="1521" y="9167"/>
              <a:ext cx="416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25" name="Text Box 21"/>
            <p:cNvSpPr txBox="1">
              <a:spLocks noChangeArrowheads="1"/>
            </p:cNvSpPr>
            <p:nvPr/>
          </p:nvSpPr>
          <p:spPr bwMode="auto">
            <a:xfrm>
              <a:off x="2193" y="918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10.0.0.0 /24</a:t>
              </a:r>
              <a:endParaRPr lang="en-GB" sz="3200"/>
            </a:p>
          </p:txBody>
        </p:sp>
        <p:sp>
          <p:nvSpPr>
            <p:cNvPr id="21526" name="Text Box 22"/>
            <p:cNvSpPr txBox="1">
              <a:spLocks noChangeArrowheads="1"/>
            </p:cNvSpPr>
            <p:nvPr/>
          </p:nvSpPr>
          <p:spPr bwMode="auto">
            <a:xfrm>
              <a:off x="6153" y="9544"/>
              <a:ext cx="23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194.66.73.1</a:t>
              </a:r>
              <a:endParaRPr lang="en-GB" sz="3200"/>
            </a:p>
          </p:txBody>
        </p:sp>
        <p:sp>
          <p:nvSpPr>
            <p:cNvPr id="21527" name="Text Box 23"/>
            <p:cNvSpPr txBox="1">
              <a:spLocks noChangeArrowheads="1"/>
            </p:cNvSpPr>
            <p:nvPr/>
          </p:nvSpPr>
          <p:spPr bwMode="auto">
            <a:xfrm>
              <a:off x="6873" y="8104"/>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t>
              </a:r>
              <a:r>
                <a:rPr lang="en-GB" sz="1900">
                  <a:latin typeface="Times New Roman" pitchFamily="18" charset="0"/>
                </a:rPr>
                <a:t>Public’ side	         </a:t>
              </a:r>
              <a:endParaRPr lang="en-GB" sz="3200"/>
            </a:p>
          </p:txBody>
        </p:sp>
        <p:sp>
          <p:nvSpPr>
            <p:cNvPr id="21528" name="Text Box 24"/>
            <p:cNvSpPr txBox="1">
              <a:spLocks noChangeArrowheads="1"/>
            </p:cNvSpPr>
            <p:nvPr/>
          </p:nvSpPr>
          <p:spPr bwMode="auto">
            <a:xfrm>
              <a:off x="4805" y="9330"/>
              <a:ext cx="14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10.0.0.1</a:t>
              </a:r>
              <a:endParaRPr lang="en-GB" sz="3200"/>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t>Firewall NAT vs. Proxy Server.</a:t>
            </a:r>
          </a:p>
        </p:txBody>
      </p:sp>
      <p:sp>
        <p:nvSpPr>
          <p:cNvPr id="23555" name="Rectangle 3"/>
          <p:cNvSpPr>
            <a:spLocks noGrp="1" noChangeArrowheads="1"/>
          </p:cNvSpPr>
          <p:nvPr>
            <p:ph type="body" idx="1"/>
          </p:nvPr>
        </p:nvSpPr>
        <p:spPr/>
        <p:txBody>
          <a:bodyPr/>
          <a:lstStyle/>
          <a:p>
            <a:pPr>
              <a:buFont typeface="Wingdings" pitchFamily="2" charset="2"/>
              <a:buNone/>
            </a:pPr>
            <a:r>
              <a:rPr lang="en-GB"/>
              <a:t>The following slides shows a connection via </a:t>
            </a:r>
          </a:p>
          <a:p>
            <a:pPr>
              <a:buFont typeface="Wingdings" pitchFamily="2" charset="2"/>
              <a:buNone/>
            </a:pPr>
            <a:r>
              <a:rPr lang="en-GB"/>
              <a:t>	(a) a Firewall NAT </a:t>
            </a:r>
          </a:p>
          <a:p>
            <a:pPr>
              <a:buFont typeface="Wingdings" pitchFamily="2" charset="2"/>
              <a:buNone/>
            </a:pPr>
            <a:r>
              <a:rPr lang="en-GB"/>
              <a:t>	(b) a proxy server. </a:t>
            </a:r>
          </a:p>
          <a:p>
            <a:pPr>
              <a:buFont typeface="Wingdings" pitchFamily="2" charset="2"/>
              <a:buNone/>
            </a:pPr>
            <a:r>
              <a:rPr lang="en-GB"/>
              <a:t>Note:	</a:t>
            </a:r>
          </a:p>
          <a:p>
            <a:pPr>
              <a:buFont typeface="Wingdings" pitchFamily="2" charset="2"/>
              <a:buNone/>
            </a:pPr>
            <a:r>
              <a:rPr lang="en-GB"/>
              <a:t>	1.  In the NAT case, both parties are unaware that they are talking through the NAT.</a:t>
            </a:r>
          </a:p>
          <a:p>
            <a:pPr>
              <a:buFont typeface="Wingdings" pitchFamily="2" charset="2"/>
              <a:buNone/>
            </a:pPr>
            <a:r>
              <a:rPr lang="en-GB"/>
              <a:t>	2.   In the Proxy server case, the client host knows that it is talking to the proxy (and requires special settings to do so). The server cannot ‘see’ the client, only the proxy server.</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395288" y="6237288"/>
            <a:ext cx="8229600" cy="377825"/>
          </a:xfrm>
        </p:spPr>
        <p:txBody>
          <a:bodyPr/>
          <a:lstStyle/>
          <a:p>
            <a:pPr marL="0" indent="0">
              <a:buNone/>
            </a:pPr>
            <a:endParaRPr lang="en-US" dirty="0"/>
          </a:p>
        </p:txBody>
      </p:sp>
      <p:sp>
        <p:nvSpPr>
          <p:cNvPr id="22533" name="Line 5"/>
          <p:cNvSpPr>
            <a:spLocks noChangeShapeType="1"/>
          </p:cNvSpPr>
          <p:nvPr/>
        </p:nvSpPr>
        <p:spPr bwMode="auto">
          <a:xfrm>
            <a:off x="7951788" y="1514475"/>
            <a:ext cx="695325" cy="53657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34" name="Line 6"/>
          <p:cNvSpPr>
            <a:spLocks noChangeShapeType="1"/>
          </p:cNvSpPr>
          <p:nvPr/>
        </p:nvSpPr>
        <p:spPr bwMode="auto">
          <a:xfrm>
            <a:off x="4375150" y="1620838"/>
            <a:ext cx="32781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35" name="Freeform 7" descr="White marble"/>
          <p:cNvSpPr>
            <a:spLocks/>
          </p:cNvSpPr>
          <p:nvPr/>
        </p:nvSpPr>
        <p:spPr bwMode="auto">
          <a:xfrm>
            <a:off x="6559550" y="655638"/>
            <a:ext cx="1508125" cy="163195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22536" name="Text Box 8"/>
          <p:cNvSpPr txBox="1">
            <a:spLocks noChangeArrowheads="1"/>
          </p:cNvSpPr>
          <p:nvPr/>
        </p:nvSpPr>
        <p:spPr bwMode="auto">
          <a:xfrm>
            <a:off x="3776663" y="333375"/>
            <a:ext cx="1292225"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Firewall</a:t>
            </a:r>
          </a:p>
          <a:p>
            <a:pPr algn="ctr"/>
            <a:r>
              <a:rPr lang="en-GB" b="1">
                <a:latin typeface="Times New Roman" pitchFamily="18" charset="0"/>
              </a:rPr>
              <a:t>NAT Router</a:t>
            </a:r>
            <a:endParaRPr lang="en-GB" sz="3200"/>
          </a:p>
        </p:txBody>
      </p:sp>
      <p:sp>
        <p:nvSpPr>
          <p:cNvPr id="22537" name="Text Box 9"/>
          <p:cNvSpPr txBox="1">
            <a:spLocks noChangeArrowheads="1"/>
          </p:cNvSpPr>
          <p:nvPr/>
        </p:nvSpPr>
        <p:spPr bwMode="auto">
          <a:xfrm>
            <a:off x="5665788" y="441325"/>
            <a:ext cx="158908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a:t>
            </a:r>
            <a:r>
              <a:rPr lang="en-GB" sz="1900">
                <a:latin typeface="Times New Roman" pitchFamily="18" charset="0"/>
              </a:rPr>
              <a:t>ublic network</a:t>
            </a:r>
            <a:endParaRPr lang="en-GB" sz="3200"/>
          </a:p>
        </p:txBody>
      </p:sp>
      <p:sp>
        <p:nvSpPr>
          <p:cNvPr id="22538" name="Text Box 10"/>
          <p:cNvSpPr txBox="1">
            <a:spLocks noChangeArrowheads="1"/>
          </p:cNvSpPr>
          <p:nvPr/>
        </p:nvSpPr>
        <p:spPr bwMode="auto">
          <a:xfrm>
            <a:off x="1093788" y="333375"/>
            <a:ext cx="19875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Private  network</a:t>
            </a:r>
            <a:endParaRPr lang="en-GB" sz="3200"/>
          </a:p>
        </p:txBody>
      </p:sp>
      <p:sp>
        <p:nvSpPr>
          <p:cNvPr id="22539" name="Text Box 11"/>
          <p:cNvSpPr txBox="1">
            <a:spLocks noChangeArrowheads="1"/>
          </p:cNvSpPr>
          <p:nvPr/>
        </p:nvSpPr>
        <p:spPr bwMode="auto">
          <a:xfrm>
            <a:off x="2386013" y="2051050"/>
            <a:ext cx="42735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        (10.0.0.1)	194.66.73.5: 2345	</a:t>
            </a:r>
            <a:endParaRPr lang="en-GB" sz="3200"/>
          </a:p>
        </p:txBody>
      </p:sp>
      <p:sp>
        <p:nvSpPr>
          <p:cNvPr id="22540" name="Line 12"/>
          <p:cNvSpPr>
            <a:spLocks noChangeShapeType="1"/>
          </p:cNvSpPr>
          <p:nvPr/>
        </p:nvSpPr>
        <p:spPr bwMode="auto">
          <a:xfrm>
            <a:off x="4273550" y="977900"/>
            <a:ext cx="0" cy="440055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22541" name="Group 13"/>
          <p:cNvGrpSpPr>
            <a:grpSpLocks/>
          </p:cNvGrpSpPr>
          <p:nvPr/>
        </p:nvGrpSpPr>
        <p:grpSpPr bwMode="auto">
          <a:xfrm>
            <a:off x="2981325" y="901700"/>
            <a:ext cx="593725" cy="719138"/>
            <a:chOff x="4407" y="2328"/>
            <a:chExt cx="674" cy="757"/>
          </a:xfrm>
        </p:grpSpPr>
        <p:pic>
          <p:nvPicPr>
            <p:cNvPr id="22542"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2543" name="Line 1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2544" name="Line 16"/>
          <p:cNvSpPr>
            <a:spLocks noChangeShapeType="1"/>
          </p:cNvSpPr>
          <p:nvPr/>
        </p:nvSpPr>
        <p:spPr bwMode="auto">
          <a:xfrm flipV="1">
            <a:off x="298450" y="1620838"/>
            <a:ext cx="3776663"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22545"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47113" y="1406525"/>
            <a:ext cx="450850" cy="1073150"/>
          </a:xfrm>
          <a:prstGeom prst="rect">
            <a:avLst/>
          </a:prstGeom>
          <a:noFill/>
          <a:extLst>
            <a:ext uri="{909E8E84-426E-40DD-AFC4-6F175D3DCCD1}">
              <a14:hiddenFill xmlns:a14="http://schemas.microsoft.com/office/drawing/2010/main">
                <a:solidFill>
                  <a:srgbClr val="FFFFFF"/>
                </a:solidFill>
              </a14:hiddenFill>
            </a:ext>
          </a:extLst>
        </p:spPr>
      </p:pic>
      <p:sp>
        <p:nvSpPr>
          <p:cNvPr id="22546" name="Text Box 18"/>
          <p:cNvSpPr txBox="1">
            <a:spLocks noChangeArrowheads="1"/>
          </p:cNvSpPr>
          <p:nvPr/>
        </p:nvSpPr>
        <p:spPr bwMode="auto">
          <a:xfrm>
            <a:off x="6546850" y="2384425"/>
            <a:ext cx="2346325"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132.185.132.204: 0080</a:t>
            </a:r>
          </a:p>
          <a:p>
            <a:r>
              <a:rPr lang="en-GB">
                <a:latin typeface="Times New Roman" pitchFamily="18" charset="0"/>
                <a:hlinkClick r:id="rId5" action="ppaction://hlinkfile"/>
              </a:rPr>
              <a:t>www.bbc.co.uk</a:t>
            </a:r>
            <a:endParaRPr lang="en-GB" sz="3200"/>
          </a:p>
        </p:txBody>
      </p:sp>
      <p:grpSp>
        <p:nvGrpSpPr>
          <p:cNvPr id="22547" name="Group 19"/>
          <p:cNvGrpSpPr>
            <a:grpSpLocks/>
          </p:cNvGrpSpPr>
          <p:nvPr/>
        </p:nvGrpSpPr>
        <p:grpSpPr bwMode="auto">
          <a:xfrm>
            <a:off x="2087563" y="901700"/>
            <a:ext cx="592137" cy="719138"/>
            <a:chOff x="4407" y="2328"/>
            <a:chExt cx="674" cy="757"/>
          </a:xfrm>
        </p:grpSpPr>
        <p:pic>
          <p:nvPicPr>
            <p:cNvPr id="22548" name="Picture 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2549" name="Line 21"/>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22550" name="Group 22"/>
          <p:cNvGrpSpPr>
            <a:grpSpLocks/>
          </p:cNvGrpSpPr>
          <p:nvPr/>
        </p:nvGrpSpPr>
        <p:grpSpPr bwMode="auto">
          <a:xfrm>
            <a:off x="298450" y="901700"/>
            <a:ext cx="592138" cy="719138"/>
            <a:chOff x="4407" y="2328"/>
            <a:chExt cx="674" cy="757"/>
          </a:xfrm>
        </p:grpSpPr>
        <p:pic>
          <p:nvPicPr>
            <p:cNvPr id="22551" name="Picture 2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2552" name="Line 24"/>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2553" name="Text Box 25"/>
          <p:cNvSpPr txBox="1">
            <a:spLocks noChangeArrowheads="1"/>
          </p:cNvSpPr>
          <p:nvPr/>
        </p:nvSpPr>
        <p:spPr bwMode="auto">
          <a:xfrm>
            <a:off x="6757988" y="1300163"/>
            <a:ext cx="12255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Internet</a:t>
            </a:r>
            <a:endParaRPr lang="en-GB" sz="3200"/>
          </a:p>
        </p:txBody>
      </p:sp>
      <p:sp>
        <p:nvSpPr>
          <p:cNvPr id="22554" name="Text Box 26"/>
          <p:cNvSpPr txBox="1">
            <a:spLocks noChangeArrowheads="1"/>
          </p:cNvSpPr>
          <p:nvPr/>
        </p:nvSpPr>
        <p:spPr bwMode="auto">
          <a:xfrm>
            <a:off x="0" y="2051050"/>
            <a:ext cx="228600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10.0.0.2: 1234</a:t>
            </a:r>
            <a:endParaRPr lang="en-GB" sz="3200"/>
          </a:p>
        </p:txBody>
      </p:sp>
      <p:sp>
        <p:nvSpPr>
          <p:cNvPr id="22555" name="Line 27"/>
          <p:cNvSpPr>
            <a:spLocks noChangeShapeType="1"/>
          </p:cNvSpPr>
          <p:nvPr/>
        </p:nvSpPr>
        <p:spPr bwMode="auto">
          <a:xfrm>
            <a:off x="298450" y="3660775"/>
            <a:ext cx="387667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556" name="Line 28"/>
          <p:cNvSpPr>
            <a:spLocks noChangeShapeType="1"/>
          </p:cNvSpPr>
          <p:nvPr/>
        </p:nvSpPr>
        <p:spPr bwMode="auto">
          <a:xfrm>
            <a:off x="4471988" y="3660775"/>
            <a:ext cx="387667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557" name="Text Box 29"/>
          <p:cNvSpPr txBox="1">
            <a:spLocks noChangeArrowheads="1"/>
          </p:cNvSpPr>
          <p:nvPr/>
        </p:nvSpPr>
        <p:spPr bwMode="auto">
          <a:xfrm>
            <a:off x="179388" y="2781300"/>
            <a:ext cx="3776662"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①</a:t>
            </a:r>
            <a:r>
              <a:rPr lang="en-GB">
                <a:latin typeface="Times New Roman" pitchFamily="18" charset="0"/>
              </a:rPr>
              <a:t> GET </a:t>
            </a:r>
          </a:p>
          <a:p>
            <a:r>
              <a:rPr lang="en-GB">
                <a:latin typeface="Times New Roman" pitchFamily="18" charset="0"/>
                <a:hlinkClick r:id="rId6"/>
              </a:rPr>
              <a:t>http://www.bbc.co.uk</a:t>
            </a:r>
            <a:r>
              <a:rPr lang="en-GB">
                <a:latin typeface="Times New Roman" pitchFamily="18" charset="0"/>
              </a:rPr>
              <a:t> </a:t>
            </a:r>
          </a:p>
          <a:p>
            <a:r>
              <a:rPr lang="en-GB">
                <a:latin typeface="Times New Roman" pitchFamily="18" charset="0"/>
              </a:rPr>
              <a:t>132.185.132.204: 0080</a:t>
            </a:r>
          </a:p>
          <a:p>
            <a:r>
              <a:rPr lang="en-GB">
                <a:latin typeface="Times New Roman" pitchFamily="18" charset="0"/>
              </a:rPr>
              <a:t>from </a:t>
            </a:r>
            <a:r>
              <a:rPr lang="en-GB" b="1">
                <a:latin typeface="Times New Roman" pitchFamily="18" charset="0"/>
              </a:rPr>
              <a:t>10.0.0.2: 1234</a:t>
            </a:r>
            <a:endParaRPr lang="en-GB" sz="3200" b="1"/>
          </a:p>
        </p:txBody>
      </p:sp>
      <p:sp>
        <p:nvSpPr>
          <p:cNvPr id="22558" name="Text Box 30"/>
          <p:cNvSpPr txBox="1">
            <a:spLocks noChangeArrowheads="1"/>
          </p:cNvSpPr>
          <p:nvPr/>
        </p:nvSpPr>
        <p:spPr bwMode="auto">
          <a:xfrm>
            <a:off x="4471988" y="2801938"/>
            <a:ext cx="377825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②</a:t>
            </a:r>
            <a:r>
              <a:rPr lang="en-GB">
                <a:latin typeface="Times New Roman" pitchFamily="18" charset="0"/>
              </a:rPr>
              <a:t> GET </a:t>
            </a:r>
          </a:p>
          <a:p>
            <a:r>
              <a:rPr lang="en-GB">
                <a:latin typeface="Times New Roman" pitchFamily="18" charset="0"/>
                <a:hlinkClick r:id="rId7"/>
              </a:rPr>
              <a:t>http://www.bbc.co.uk</a:t>
            </a:r>
            <a:r>
              <a:rPr lang="en-GB">
                <a:latin typeface="Times New Roman" pitchFamily="18" charset="0"/>
              </a:rPr>
              <a:t> </a:t>
            </a:r>
          </a:p>
          <a:p>
            <a:r>
              <a:rPr lang="en-GB">
                <a:latin typeface="Times New Roman" pitchFamily="18" charset="0"/>
              </a:rPr>
              <a:t>132.185.132.204: 0080</a:t>
            </a:r>
          </a:p>
          <a:p>
            <a:r>
              <a:rPr lang="en-GB">
                <a:latin typeface="Times New Roman" pitchFamily="18" charset="0"/>
              </a:rPr>
              <a:t>from </a:t>
            </a:r>
            <a:r>
              <a:rPr lang="en-GB" b="1">
                <a:solidFill>
                  <a:srgbClr val="FF3300"/>
                </a:solidFill>
                <a:latin typeface="Times New Roman" pitchFamily="18" charset="0"/>
              </a:rPr>
              <a:t>194.66.73.5: 2345</a:t>
            </a:r>
            <a:endParaRPr lang="en-GB" sz="3200" b="1">
              <a:solidFill>
                <a:srgbClr val="FF3300"/>
              </a:solidFill>
            </a:endParaRPr>
          </a:p>
        </p:txBody>
      </p:sp>
      <p:sp>
        <p:nvSpPr>
          <p:cNvPr id="22559" name="Line 31"/>
          <p:cNvSpPr>
            <a:spLocks noChangeShapeType="1"/>
          </p:cNvSpPr>
          <p:nvPr/>
        </p:nvSpPr>
        <p:spPr bwMode="auto">
          <a:xfrm flipH="1">
            <a:off x="4672013" y="4841875"/>
            <a:ext cx="377666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560" name="Text Box 32"/>
          <p:cNvSpPr txBox="1">
            <a:spLocks noChangeArrowheads="1"/>
          </p:cNvSpPr>
          <p:nvPr/>
        </p:nvSpPr>
        <p:spPr bwMode="auto">
          <a:xfrm>
            <a:off x="6227763" y="4221163"/>
            <a:ext cx="2916237"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③</a:t>
            </a:r>
            <a:r>
              <a:rPr lang="en-GB">
                <a:latin typeface="Times New Roman" pitchFamily="18" charset="0"/>
              </a:rPr>
              <a:t>  reply to </a:t>
            </a:r>
          </a:p>
          <a:p>
            <a:r>
              <a:rPr lang="en-GB" b="1">
                <a:solidFill>
                  <a:srgbClr val="FF3300"/>
                </a:solidFill>
                <a:latin typeface="Times New Roman" pitchFamily="18" charset="0"/>
              </a:rPr>
              <a:t>194.66.73.5: 2345</a:t>
            </a:r>
          </a:p>
          <a:p>
            <a:r>
              <a:rPr lang="en-GB">
                <a:latin typeface="Times New Roman" pitchFamily="18" charset="0"/>
              </a:rPr>
              <a:t>from </a:t>
            </a:r>
            <a:r>
              <a:rPr lang="en-GB">
                <a:latin typeface="Times New Roman" pitchFamily="18" charset="0"/>
                <a:hlinkClick r:id="rId6"/>
              </a:rPr>
              <a:t>http://www.bbc.co.uk</a:t>
            </a:r>
            <a:r>
              <a:rPr lang="en-GB">
                <a:latin typeface="Times New Roman" pitchFamily="18" charset="0"/>
              </a:rPr>
              <a:t> </a:t>
            </a:r>
          </a:p>
          <a:p>
            <a:r>
              <a:rPr lang="en-GB">
                <a:latin typeface="Times New Roman" pitchFamily="18" charset="0"/>
              </a:rPr>
              <a:t>132.185.132.204: 0080</a:t>
            </a:r>
          </a:p>
          <a:p>
            <a:endParaRPr lang="en-GB">
              <a:latin typeface="Times New Roman" pitchFamily="18" charset="0"/>
            </a:endParaRPr>
          </a:p>
          <a:p>
            <a:endParaRPr lang="en-GB" sz="3200"/>
          </a:p>
        </p:txBody>
      </p:sp>
      <p:sp>
        <p:nvSpPr>
          <p:cNvPr id="22561" name="Text Box 33"/>
          <p:cNvSpPr txBox="1">
            <a:spLocks noChangeArrowheads="1"/>
          </p:cNvSpPr>
          <p:nvPr/>
        </p:nvSpPr>
        <p:spPr bwMode="auto">
          <a:xfrm>
            <a:off x="1619250" y="4221163"/>
            <a:ext cx="28813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④</a:t>
            </a:r>
            <a:r>
              <a:rPr lang="en-GB">
                <a:latin typeface="Times New Roman" pitchFamily="18" charset="0"/>
              </a:rPr>
              <a:t>  reply to </a:t>
            </a:r>
          </a:p>
          <a:p>
            <a:r>
              <a:rPr lang="en-GB" b="1">
                <a:latin typeface="Times New Roman" pitchFamily="18" charset="0"/>
              </a:rPr>
              <a:t>10.0.0.2: 1234</a:t>
            </a:r>
          </a:p>
          <a:p>
            <a:r>
              <a:rPr lang="en-GB">
                <a:latin typeface="Times New Roman" pitchFamily="18" charset="0"/>
              </a:rPr>
              <a:t>from </a:t>
            </a:r>
            <a:r>
              <a:rPr lang="en-GB">
                <a:latin typeface="Times New Roman" pitchFamily="18" charset="0"/>
                <a:hlinkClick r:id="rId6"/>
              </a:rPr>
              <a:t>http://www.bbc.co.uk</a:t>
            </a:r>
            <a:r>
              <a:rPr lang="en-GB">
                <a:latin typeface="Times New Roman" pitchFamily="18" charset="0"/>
              </a:rPr>
              <a:t> </a:t>
            </a:r>
          </a:p>
          <a:p>
            <a:r>
              <a:rPr lang="en-GB">
                <a:latin typeface="Times New Roman" pitchFamily="18" charset="0"/>
              </a:rPr>
              <a:t>132.185.132.204: 0080</a:t>
            </a:r>
          </a:p>
          <a:p>
            <a:endParaRPr lang="en-GB">
              <a:latin typeface="Times New Roman" pitchFamily="18" charset="0"/>
            </a:endParaRPr>
          </a:p>
          <a:p>
            <a:endParaRPr lang="en-GB" sz="3200"/>
          </a:p>
        </p:txBody>
      </p:sp>
      <p:sp>
        <p:nvSpPr>
          <p:cNvPr id="22562" name="Line 34"/>
          <p:cNvSpPr>
            <a:spLocks noChangeShapeType="1"/>
          </p:cNvSpPr>
          <p:nvPr/>
        </p:nvSpPr>
        <p:spPr bwMode="auto">
          <a:xfrm flipH="1">
            <a:off x="396875" y="4841875"/>
            <a:ext cx="377825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563" name="Line 35"/>
          <p:cNvSpPr>
            <a:spLocks noChangeShapeType="1"/>
          </p:cNvSpPr>
          <p:nvPr/>
        </p:nvSpPr>
        <p:spPr bwMode="auto">
          <a:xfrm flipV="1">
            <a:off x="298450" y="1406525"/>
            <a:ext cx="198438" cy="7524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2564" name="Text Box 36"/>
          <p:cNvSpPr txBox="1">
            <a:spLocks noChangeArrowheads="1"/>
          </p:cNvSpPr>
          <p:nvPr/>
        </p:nvSpPr>
        <p:spPr bwMode="auto">
          <a:xfrm>
            <a:off x="1889125" y="5808663"/>
            <a:ext cx="536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400" b="1">
                <a:latin typeface="Times New Roman" pitchFamily="18" charset="0"/>
              </a:rPr>
              <a:t>(a)  Connection via a NAT</a:t>
            </a:r>
            <a:endParaRPr lang="en-GB" sz="2400"/>
          </a:p>
        </p:txBody>
      </p:sp>
      <p:pic>
        <p:nvPicPr>
          <p:cNvPr id="22565" name="Picture 3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76663" y="1312863"/>
            <a:ext cx="1065212" cy="644525"/>
          </a:xfrm>
          <a:prstGeom prst="rect">
            <a:avLst/>
          </a:prstGeom>
          <a:noFill/>
          <a:extLst>
            <a:ext uri="{909E8E84-426E-40DD-AFC4-6F175D3DCCD1}">
              <a14:hiddenFill xmlns:a14="http://schemas.microsoft.com/office/drawing/2010/main">
                <a:solidFill>
                  <a:srgbClr val="FFFF00"/>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5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55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55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5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56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559"/>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56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5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55" grpId="0" animBg="1"/>
      <p:bldP spid="22556" grpId="0" animBg="1"/>
      <p:bldP spid="22557" grpId="0"/>
      <p:bldP spid="22558" grpId="0"/>
      <p:bldP spid="22559" grpId="0" animBg="1"/>
      <p:bldP spid="22560" grpId="0"/>
      <p:bldP spid="22561" grpId="0"/>
      <p:bldP spid="225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Line 4"/>
          <p:cNvSpPr>
            <a:spLocks noChangeShapeType="1"/>
          </p:cNvSpPr>
          <p:nvPr/>
        </p:nvSpPr>
        <p:spPr bwMode="auto">
          <a:xfrm>
            <a:off x="7951788" y="1514475"/>
            <a:ext cx="695325" cy="53657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81" name="Line 5"/>
          <p:cNvSpPr>
            <a:spLocks noChangeShapeType="1"/>
          </p:cNvSpPr>
          <p:nvPr/>
        </p:nvSpPr>
        <p:spPr bwMode="auto">
          <a:xfrm>
            <a:off x="4375150" y="1620838"/>
            <a:ext cx="327818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82" name="Freeform 6" descr="White marble"/>
          <p:cNvSpPr>
            <a:spLocks/>
          </p:cNvSpPr>
          <p:nvPr/>
        </p:nvSpPr>
        <p:spPr bwMode="auto">
          <a:xfrm>
            <a:off x="6559550" y="655638"/>
            <a:ext cx="1508125" cy="163195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24583" name="Text Box 7"/>
          <p:cNvSpPr txBox="1">
            <a:spLocks noChangeArrowheads="1"/>
          </p:cNvSpPr>
          <p:nvPr/>
        </p:nvSpPr>
        <p:spPr bwMode="auto">
          <a:xfrm>
            <a:off x="3776663" y="333375"/>
            <a:ext cx="1292225"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t>Firewall</a:t>
            </a:r>
          </a:p>
          <a:p>
            <a:pPr algn="ctr"/>
            <a:r>
              <a:rPr lang="en-GB" b="1"/>
              <a:t>Proxy Server</a:t>
            </a:r>
          </a:p>
        </p:txBody>
      </p:sp>
      <p:sp>
        <p:nvSpPr>
          <p:cNvPr id="24584" name="Text Box 8"/>
          <p:cNvSpPr txBox="1">
            <a:spLocks noChangeArrowheads="1"/>
          </p:cNvSpPr>
          <p:nvPr/>
        </p:nvSpPr>
        <p:spPr bwMode="auto">
          <a:xfrm>
            <a:off x="5665788" y="441325"/>
            <a:ext cx="158908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a:t>
            </a:r>
            <a:r>
              <a:rPr lang="en-GB" sz="1900">
                <a:latin typeface="Times New Roman" pitchFamily="18" charset="0"/>
              </a:rPr>
              <a:t>ublic network</a:t>
            </a:r>
            <a:endParaRPr lang="en-GB" sz="3200"/>
          </a:p>
        </p:txBody>
      </p:sp>
      <p:sp>
        <p:nvSpPr>
          <p:cNvPr id="24585" name="Text Box 9"/>
          <p:cNvSpPr txBox="1">
            <a:spLocks noChangeArrowheads="1"/>
          </p:cNvSpPr>
          <p:nvPr/>
        </p:nvSpPr>
        <p:spPr bwMode="auto">
          <a:xfrm>
            <a:off x="1093788" y="333375"/>
            <a:ext cx="19875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Private  network</a:t>
            </a:r>
            <a:endParaRPr lang="en-GB" sz="3200"/>
          </a:p>
        </p:txBody>
      </p:sp>
      <p:sp>
        <p:nvSpPr>
          <p:cNvPr id="24586" name="Text Box 10"/>
          <p:cNvSpPr txBox="1">
            <a:spLocks noChangeArrowheads="1"/>
          </p:cNvSpPr>
          <p:nvPr/>
        </p:nvSpPr>
        <p:spPr bwMode="auto">
          <a:xfrm>
            <a:off x="2386013" y="2051050"/>
            <a:ext cx="42735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        (10.0.0.1)	194.66.73.5: 2345	</a:t>
            </a:r>
            <a:endParaRPr lang="en-GB" sz="3200"/>
          </a:p>
        </p:txBody>
      </p:sp>
      <p:sp>
        <p:nvSpPr>
          <p:cNvPr id="24587" name="Line 11"/>
          <p:cNvSpPr>
            <a:spLocks noChangeShapeType="1"/>
          </p:cNvSpPr>
          <p:nvPr/>
        </p:nvSpPr>
        <p:spPr bwMode="auto">
          <a:xfrm>
            <a:off x="4273550" y="977900"/>
            <a:ext cx="0" cy="440055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24588" name="Group 12"/>
          <p:cNvGrpSpPr>
            <a:grpSpLocks/>
          </p:cNvGrpSpPr>
          <p:nvPr/>
        </p:nvGrpSpPr>
        <p:grpSpPr bwMode="auto">
          <a:xfrm>
            <a:off x="2981325" y="901700"/>
            <a:ext cx="593725" cy="719138"/>
            <a:chOff x="4407" y="2328"/>
            <a:chExt cx="674" cy="757"/>
          </a:xfrm>
        </p:grpSpPr>
        <p:pic>
          <p:nvPicPr>
            <p:cNvPr id="24589"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4590" name="Line 14"/>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4591" name="Line 15"/>
          <p:cNvSpPr>
            <a:spLocks noChangeShapeType="1"/>
          </p:cNvSpPr>
          <p:nvPr/>
        </p:nvSpPr>
        <p:spPr bwMode="auto">
          <a:xfrm flipV="1">
            <a:off x="298450" y="1620838"/>
            <a:ext cx="3776663"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24592"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47113" y="1406525"/>
            <a:ext cx="450850" cy="1073150"/>
          </a:xfrm>
          <a:prstGeom prst="rect">
            <a:avLst/>
          </a:prstGeom>
          <a:noFill/>
          <a:extLst>
            <a:ext uri="{909E8E84-426E-40DD-AFC4-6F175D3DCCD1}">
              <a14:hiddenFill xmlns:a14="http://schemas.microsoft.com/office/drawing/2010/main">
                <a:solidFill>
                  <a:srgbClr val="FFFFFF"/>
                </a:solidFill>
              </a14:hiddenFill>
            </a:ext>
          </a:extLst>
        </p:spPr>
      </p:pic>
      <p:sp>
        <p:nvSpPr>
          <p:cNvPr id="24593" name="Text Box 17"/>
          <p:cNvSpPr txBox="1">
            <a:spLocks noChangeArrowheads="1"/>
          </p:cNvSpPr>
          <p:nvPr/>
        </p:nvSpPr>
        <p:spPr bwMode="auto">
          <a:xfrm>
            <a:off x="6546850" y="2384425"/>
            <a:ext cx="2346325"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132.185.132.204: 0080</a:t>
            </a:r>
          </a:p>
          <a:p>
            <a:r>
              <a:rPr lang="en-GB">
                <a:latin typeface="Times New Roman" pitchFamily="18" charset="0"/>
                <a:hlinkClick r:id="rId5" action="ppaction://hlinkfile"/>
              </a:rPr>
              <a:t>www.bbc.co.uk</a:t>
            </a:r>
            <a:endParaRPr lang="en-GB" sz="3200"/>
          </a:p>
        </p:txBody>
      </p:sp>
      <p:grpSp>
        <p:nvGrpSpPr>
          <p:cNvPr id="24594" name="Group 18"/>
          <p:cNvGrpSpPr>
            <a:grpSpLocks/>
          </p:cNvGrpSpPr>
          <p:nvPr/>
        </p:nvGrpSpPr>
        <p:grpSpPr bwMode="auto">
          <a:xfrm>
            <a:off x="2087563" y="901700"/>
            <a:ext cx="592137" cy="719138"/>
            <a:chOff x="4407" y="2328"/>
            <a:chExt cx="674" cy="757"/>
          </a:xfrm>
        </p:grpSpPr>
        <p:pic>
          <p:nvPicPr>
            <p:cNvPr id="24595" name="Picture 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4596" name="Line 20"/>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24597" name="Group 21"/>
          <p:cNvGrpSpPr>
            <a:grpSpLocks/>
          </p:cNvGrpSpPr>
          <p:nvPr/>
        </p:nvGrpSpPr>
        <p:grpSpPr bwMode="auto">
          <a:xfrm>
            <a:off x="298450" y="901700"/>
            <a:ext cx="592138" cy="719138"/>
            <a:chOff x="4407" y="2328"/>
            <a:chExt cx="674" cy="757"/>
          </a:xfrm>
        </p:grpSpPr>
        <p:pic>
          <p:nvPicPr>
            <p:cNvPr id="24598" name="Picture 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4599" name="Line 23"/>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4600" name="Text Box 24"/>
          <p:cNvSpPr txBox="1">
            <a:spLocks noChangeArrowheads="1"/>
          </p:cNvSpPr>
          <p:nvPr/>
        </p:nvSpPr>
        <p:spPr bwMode="auto">
          <a:xfrm>
            <a:off x="6757988" y="1300163"/>
            <a:ext cx="12255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000">
                <a:latin typeface="Times New Roman" pitchFamily="18" charset="0"/>
              </a:rPr>
              <a:t>Internet</a:t>
            </a:r>
            <a:endParaRPr lang="en-GB" sz="3200"/>
          </a:p>
        </p:txBody>
      </p:sp>
      <p:sp>
        <p:nvSpPr>
          <p:cNvPr id="24601" name="Text Box 25"/>
          <p:cNvSpPr txBox="1">
            <a:spLocks noChangeArrowheads="1"/>
          </p:cNvSpPr>
          <p:nvPr/>
        </p:nvSpPr>
        <p:spPr bwMode="auto">
          <a:xfrm>
            <a:off x="0" y="2051050"/>
            <a:ext cx="228600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10.0.0.2: 1234</a:t>
            </a:r>
            <a:endParaRPr lang="en-GB" sz="3200"/>
          </a:p>
        </p:txBody>
      </p:sp>
      <p:sp>
        <p:nvSpPr>
          <p:cNvPr id="24602" name="Line 26"/>
          <p:cNvSpPr>
            <a:spLocks noChangeShapeType="1"/>
          </p:cNvSpPr>
          <p:nvPr/>
        </p:nvSpPr>
        <p:spPr bwMode="auto">
          <a:xfrm>
            <a:off x="298450" y="3660775"/>
            <a:ext cx="387667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03" name="Line 27"/>
          <p:cNvSpPr>
            <a:spLocks noChangeShapeType="1"/>
          </p:cNvSpPr>
          <p:nvPr/>
        </p:nvSpPr>
        <p:spPr bwMode="auto">
          <a:xfrm>
            <a:off x="4471988" y="3660775"/>
            <a:ext cx="387667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04" name="Text Box 28"/>
          <p:cNvSpPr txBox="1">
            <a:spLocks noChangeArrowheads="1"/>
          </p:cNvSpPr>
          <p:nvPr/>
        </p:nvSpPr>
        <p:spPr bwMode="auto">
          <a:xfrm>
            <a:off x="179388" y="2781300"/>
            <a:ext cx="3776662"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①</a:t>
            </a:r>
            <a:r>
              <a:rPr lang="en-GB">
                <a:latin typeface="Times New Roman" pitchFamily="18" charset="0"/>
              </a:rPr>
              <a:t> GET </a:t>
            </a:r>
          </a:p>
          <a:p>
            <a:r>
              <a:rPr lang="en-GB">
                <a:latin typeface="Times New Roman" pitchFamily="18" charset="0"/>
                <a:hlinkClick r:id="rId6"/>
              </a:rPr>
              <a:t>http://www.bbc.co.uk</a:t>
            </a:r>
            <a:r>
              <a:rPr lang="en-GB">
                <a:latin typeface="Times New Roman" pitchFamily="18" charset="0"/>
              </a:rPr>
              <a:t> </a:t>
            </a:r>
          </a:p>
          <a:p>
            <a:r>
              <a:rPr lang="en-GB">
                <a:latin typeface="Times New Roman" pitchFamily="18" charset="0"/>
              </a:rPr>
              <a:t>to 10.0.0.1: 8080 (proxy server)</a:t>
            </a:r>
          </a:p>
          <a:p>
            <a:r>
              <a:rPr lang="en-GB">
                <a:latin typeface="Times New Roman" pitchFamily="18" charset="0"/>
              </a:rPr>
              <a:t>from </a:t>
            </a:r>
            <a:r>
              <a:rPr lang="en-GB" b="1">
                <a:latin typeface="Times New Roman" pitchFamily="18" charset="0"/>
              </a:rPr>
              <a:t>10.0.0.2:1234</a:t>
            </a:r>
          </a:p>
        </p:txBody>
      </p:sp>
      <p:sp>
        <p:nvSpPr>
          <p:cNvPr id="24605" name="Text Box 29"/>
          <p:cNvSpPr txBox="1">
            <a:spLocks noChangeArrowheads="1"/>
          </p:cNvSpPr>
          <p:nvPr/>
        </p:nvSpPr>
        <p:spPr bwMode="auto">
          <a:xfrm>
            <a:off x="4471988" y="2801938"/>
            <a:ext cx="35560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②</a:t>
            </a:r>
            <a:r>
              <a:rPr lang="en-GB">
                <a:latin typeface="Times New Roman" pitchFamily="18" charset="0"/>
              </a:rPr>
              <a:t> GET </a:t>
            </a:r>
          </a:p>
          <a:p>
            <a:r>
              <a:rPr lang="en-GB">
                <a:latin typeface="Times New Roman" pitchFamily="18" charset="0"/>
                <a:hlinkClick r:id="rId7"/>
              </a:rPr>
              <a:t>http://www.bbc.co.uk</a:t>
            </a:r>
            <a:r>
              <a:rPr lang="en-GB">
                <a:latin typeface="Times New Roman" pitchFamily="18" charset="0"/>
              </a:rPr>
              <a:t> </a:t>
            </a:r>
          </a:p>
          <a:p>
            <a:r>
              <a:rPr lang="en-GB">
                <a:latin typeface="Times New Roman" pitchFamily="18" charset="0"/>
              </a:rPr>
              <a:t>[132.185.132.204: 0080]</a:t>
            </a:r>
          </a:p>
          <a:p>
            <a:r>
              <a:rPr lang="en-GB">
                <a:latin typeface="Times New Roman" pitchFamily="18" charset="0"/>
              </a:rPr>
              <a:t>from </a:t>
            </a:r>
            <a:r>
              <a:rPr lang="en-GB" b="1">
                <a:solidFill>
                  <a:srgbClr val="FF3300"/>
                </a:solidFill>
                <a:latin typeface="Times New Roman" pitchFamily="18" charset="0"/>
              </a:rPr>
              <a:t>194.66.73.254: 65000</a:t>
            </a:r>
          </a:p>
          <a:p>
            <a:endParaRPr lang="en-GB" sz="3200" b="1">
              <a:solidFill>
                <a:srgbClr val="FF3300"/>
              </a:solidFill>
            </a:endParaRPr>
          </a:p>
        </p:txBody>
      </p:sp>
      <p:sp>
        <p:nvSpPr>
          <p:cNvPr id="24606" name="Line 30"/>
          <p:cNvSpPr>
            <a:spLocks noChangeShapeType="1"/>
          </p:cNvSpPr>
          <p:nvPr/>
        </p:nvSpPr>
        <p:spPr bwMode="auto">
          <a:xfrm flipH="1">
            <a:off x="4672013" y="4841875"/>
            <a:ext cx="377666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07" name="Text Box 31"/>
          <p:cNvSpPr txBox="1">
            <a:spLocks noChangeArrowheads="1"/>
          </p:cNvSpPr>
          <p:nvPr/>
        </p:nvSpPr>
        <p:spPr bwMode="auto">
          <a:xfrm>
            <a:off x="6227763" y="4221163"/>
            <a:ext cx="2916237"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③</a:t>
            </a:r>
            <a:r>
              <a:rPr lang="en-GB">
                <a:latin typeface="Times New Roman" pitchFamily="18" charset="0"/>
              </a:rPr>
              <a:t> reply to </a:t>
            </a:r>
          </a:p>
          <a:p>
            <a:r>
              <a:rPr lang="en-GB" b="1">
                <a:solidFill>
                  <a:srgbClr val="FF3300"/>
                </a:solidFill>
                <a:latin typeface="Times New Roman" pitchFamily="18" charset="0"/>
              </a:rPr>
              <a:t>194.66.73.254: 65000</a:t>
            </a:r>
          </a:p>
          <a:p>
            <a:r>
              <a:rPr lang="en-GB">
                <a:latin typeface="Times New Roman" pitchFamily="18" charset="0"/>
              </a:rPr>
              <a:t>from </a:t>
            </a:r>
            <a:r>
              <a:rPr lang="en-GB">
                <a:latin typeface="Times New Roman" pitchFamily="18" charset="0"/>
                <a:hlinkClick r:id="rId7"/>
              </a:rPr>
              <a:t>http://www.bbc.co.uk</a:t>
            </a:r>
            <a:r>
              <a:rPr lang="en-GB">
                <a:latin typeface="Times New Roman" pitchFamily="18" charset="0"/>
              </a:rPr>
              <a:t> </a:t>
            </a:r>
          </a:p>
          <a:p>
            <a:r>
              <a:rPr lang="en-GB">
                <a:latin typeface="Times New Roman" pitchFamily="18" charset="0"/>
              </a:rPr>
              <a:t>[132.185.132.204: 0080]</a:t>
            </a:r>
          </a:p>
          <a:p>
            <a:endParaRPr lang="en-GB">
              <a:latin typeface="Times New Roman" pitchFamily="18" charset="0"/>
            </a:endParaRPr>
          </a:p>
          <a:p>
            <a:endParaRPr lang="en-GB" sz="3200"/>
          </a:p>
        </p:txBody>
      </p:sp>
      <p:sp>
        <p:nvSpPr>
          <p:cNvPr id="24608" name="Text Box 32"/>
          <p:cNvSpPr txBox="1">
            <a:spLocks noChangeArrowheads="1"/>
          </p:cNvSpPr>
          <p:nvPr/>
        </p:nvSpPr>
        <p:spPr bwMode="auto">
          <a:xfrm>
            <a:off x="1835150" y="4221163"/>
            <a:ext cx="28813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Arial Unicode MS" pitchFamily="34" charset="-128"/>
              </a:rPr>
              <a:t>④</a:t>
            </a:r>
            <a:r>
              <a:rPr lang="en-GB">
                <a:latin typeface="Times New Roman" pitchFamily="18" charset="0"/>
              </a:rPr>
              <a:t> reply to </a:t>
            </a:r>
          </a:p>
          <a:p>
            <a:r>
              <a:rPr lang="en-GB" b="1">
                <a:latin typeface="Times New Roman" pitchFamily="18" charset="0"/>
              </a:rPr>
              <a:t>10.0.0.2: 1234</a:t>
            </a:r>
          </a:p>
          <a:p>
            <a:r>
              <a:rPr lang="en-GB">
                <a:latin typeface="Times New Roman" pitchFamily="18" charset="0"/>
              </a:rPr>
              <a:t>from 10.0.0.1: 8080 </a:t>
            </a:r>
          </a:p>
          <a:p>
            <a:r>
              <a:rPr lang="en-GB">
                <a:latin typeface="Times New Roman" pitchFamily="18" charset="0"/>
              </a:rPr>
              <a:t>(proxy server)</a:t>
            </a:r>
          </a:p>
          <a:p>
            <a:endParaRPr lang="en-GB">
              <a:latin typeface="Times New Roman" pitchFamily="18" charset="0"/>
            </a:endParaRPr>
          </a:p>
          <a:p>
            <a:endParaRPr lang="en-GB">
              <a:latin typeface="Times New Roman" pitchFamily="18" charset="0"/>
            </a:endParaRPr>
          </a:p>
          <a:p>
            <a:endParaRPr lang="en-GB" sz="3200"/>
          </a:p>
        </p:txBody>
      </p:sp>
      <p:sp>
        <p:nvSpPr>
          <p:cNvPr id="24609" name="Line 33"/>
          <p:cNvSpPr>
            <a:spLocks noChangeShapeType="1"/>
          </p:cNvSpPr>
          <p:nvPr/>
        </p:nvSpPr>
        <p:spPr bwMode="auto">
          <a:xfrm flipH="1">
            <a:off x="396875" y="4841875"/>
            <a:ext cx="377825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10" name="Line 34"/>
          <p:cNvSpPr>
            <a:spLocks noChangeShapeType="1"/>
          </p:cNvSpPr>
          <p:nvPr/>
        </p:nvSpPr>
        <p:spPr bwMode="auto">
          <a:xfrm flipV="1">
            <a:off x="298450" y="1406525"/>
            <a:ext cx="198438" cy="7524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11" name="Text Box 35"/>
          <p:cNvSpPr txBox="1">
            <a:spLocks noChangeArrowheads="1"/>
          </p:cNvSpPr>
          <p:nvPr/>
        </p:nvSpPr>
        <p:spPr bwMode="auto">
          <a:xfrm>
            <a:off x="1889125" y="5808663"/>
            <a:ext cx="5365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400" b="1">
                <a:latin typeface="Times New Roman" pitchFamily="18" charset="0"/>
              </a:rPr>
              <a:t>(b)  Connection via a Proxy Server</a:t>
            </a:r>
            <a:r>
              <a:rPr lang="en-GB"/>
              <a:t> </a:t>
            </a:r>
          </a:p>
        </p:txBody>
      </p:sp>
      <p:pic>
        <p:nvPicPr>
          <p:cNvPr id="24613" name="Picture 37" descr="DESK08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67175" y="1341438"/>
            <a:ext cx="481013"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60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60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460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60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60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60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460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6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2" grpId="0" animBg="1"/>
      <p:bldP spid="24603" grpId="0" animBg="1"/>
      <p:bldP spid="24604" grpId="0"/>
      <p:bldP spid="24605" grpId="0"/>
      <p:bldP spid="24606" grpId="0" animBg="1"/>
      <p:bldP spid="24607" grpId="0"/>
      <p:bldP spid="24608" grpId="0"/>
      <p:bldP spid="2460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GB"/>
              <a:t>Remote Proxy Server</a:t>
            </a:r>
          </a:p>
        </p:txBody>
      </p:sp>
      <p:sp>
        <p:nvSpPr>
          <p:cNvPr id="25603" name="Rectangle 3"/>
          <p:cNvSpPr>
            <a:spLocks noGrp="1" noChangeArrowheads="1"/>
          </p:cNvSpPr>
          <p:nvPr>
            <p:ph type="body" idx="1"/>
          </p:nvPr>
        </p:nvSpPr>
        <p:spPr>
          <a:xfrm>
            <a:off x="468313" y="1700213"/>
            <a:ext cx="8496300" cy="4411662"/>
          </a:xfrm>
        </p:spPr>
        <p:txBody>
          <a:bodyPr/>
          <a:lstStyle/>
          <a:p>
            <a:pPr>
              <a:buFont typeface="Wingdings" pitchFamily="2" charset="2"/>
              <a:buNone/>
            </a:pPr>
            <a:r>
              <a:rPr lang="en-GB"/>
              <a:t>Connections may also be made to a remote proxy server, of which there are 10,000 ’s in the Internet. </a:t>
            </a:r>
          </a:p>
          <a:p>
            <a:pPr>
              <a:buFont typeface="Wingdings" pitchFamily="2" charset="2"/>
              <a:buNone/>
            </a:pPr>
            <a:r>
              <a:rPr lang="en-GB"/>
              <a:t>There are two ways you can use these:</a:t>
            </a:r>
          </a:p>
          <a:p>
            <a:r>
              <a:rPr lang="en-GB"/>
              <a:t>via a web-page</a:t>
            </a:r>
          </a:p>
          <a:p>
            <a:r>
              <a:rPr lang="en-GB"/>
              <a:t>setting Internet Explorer to use a proxy server.</a:t>
            </a:r>
          </a:p>
          <a:p>
            <a:endParaRPr lang="en-GB"/>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r>
              <a:rPr lang="en-GB"/>
              <a:t>Remote Proxy Server</a:t>
            </a:r>
          </a:p>
        </p:txBody>
      </p:sp>
      <p:sp>
        <p:nvSpPr>
          <p:cNvPr id="123907" name="Rectangle 3"/>
          <p:cNvSpPr>
            <a:spLocks noGrp="1" noChangeArrowheads="1"/>
          </p:cNvSpPr>
          <p:nvPr>
            <p:ph type="body" idx="1"/>
          </p:nvPr>
        </p:nvSpPr>
        <p:spPr>
          <a:xfrm>
            <a:off x="468313" y="1700213"/>
            <a:ext cx="8496300" cy="4411662"/>
          </a:xfrm>
        </p:spPr>
        <p:txBody>
          <a:bodyPr/>
          <a:lstStyle/>
          <a:p>
            <a:pPr>
              <a:buFont typeface="Wingdings" pitchFamily="2" charset="2"/>
              <a:buNone/>
            </a:pPr>
            <a:endParaRPr lang="en-GB"/>
          </a:p>
          <a:p>
            <a:pPr>
              <a:buFont typeface="Wingdings" pitchFamily="2" charset="2"/>
              <a:buNone/>
            </a:pPr>
            <a:r>
              <a:rPr lang="en-GB" b="1"/>
              <a:t>Proxy server via a web page</a:t>
            </a:r>
          </a:p>
          <a:p>
            <a:r>
              <a:rPr lang="en-GB"/>
              <a:t>Here the user accesses the web page of an anonymous proxy server, </a:t>
            </a:r>
          </a:p>
          <a:p>
            <a:r>
              <a:rPr lang="en-GB"/>
              <a:t>e.g. </a:t>
            </a:r>
            <a:r>
              <a:rPr lang="en-GB">
                <a:hlinkClick r:id="rId2"/>
              </a:rPr>
              <a:t>http://www.anonymizer.com/</a:t>
            </a:r>
            <a:r>
              <a:rPr lang="en-GB"/>
              <a:t>  (download) </a:t>
            </a:r>
          </a:p>
          <a:p>
            <a:r>
              <a:rPr lang="en-GB"/>
              <a:t>or </a:t>
            </a:r>
            <a:r>
              <a:rPr lang="en-GB">
                <a:hlinkClick r:id="rId3"/>
              </a:rPr>
              <a:t>http://proxify.com/</a:t>
            </a:r>
            <a:r>
              <a:rPr lang="en-GB"/>
              <a:t> </a:t>
            </a:r>
          </a:p>
          <a:p>
            <a:endParaRPr lang="en-GB"/>
          </a:p>
          <a:p>
            <a:r>
              <a:rPr lang="en-GB"/>
              <a:t>and on that web page types in the required web address.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a:t>Remote Proxy Server</a:t>
            </a:r>
            <a:br>
              <a:rPr lang="en-GB"/>
            </a:br>
            <a:endParaRPr lang="en-GB"/>
          </a:p>
        </p:txBody>
      </p:sp>
      <p:sp>
        <p:nvSpPr>
          <p:cNvPr id="26627" name="Rectangle 3"/>
          <p:cNvSpPr>
            <a:spLocks noGrp="1" noChangeArrowheads="1"/>
          </p:cNvSpPr>
          <p:nvPr>
            <p:ph type="body" idx="1"/>
          </p:nvPr>
        </p:nvSpPr>
        <p:spPr>
          <a:xfrm>
            <a:off x="468313" y="5876925"/>
            <a:ext cx="8229600" cy="234950"/>
          </a:xfrm>
        </p:spPr>
        <p:txBody>
          <a:bodyPr/>
          <a:lstStyle/>
          <a:p>
            <a:pPr>
              <a:buFont typeface="Wingdings" pitchFamily="2" charset="2"/>
              <a:buNone/>
            </a:pPr>
            <a:endParaRPr lang="en-US"/>
          </a:p>
        </p:txBody>
      </p:sp>
      <p:pic>
        <p:nvPicPr>
          <p:cNvPr id="266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981075"/>
            <a:ext cx="7848600" cy="587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GB"/>
              <a:t>Remote Proxy Server</a:t>
            </a:r>
            <a:br>
              <a:rPr lang="en-GB"/>
            </a:br>
            <a:endParaRPr lang="en-GB"/>
          </a:p>
        </p:txBody>
      </p:sp>
      <p:sp>
        <p:nvSpPr>
          <p:cNvPr id="32771" name="Rectangle 3"/>
          <p:cNvSpPr>
            <a:spLocks noGrp="1" noChangeArrowheads="1"/>
          </p:cNvSpPr>
          <p:nvPr>
            <p:ph type="body" idx="1"/>
          </p:nvPr>
        </p:nvSpPr>
        <p:spPr>
          <a:xfrm>
            <a:off x="468313" y="2133600"/>
            <a:ext cx="8229600" cy="1223963"/>
          </a:xfrm>
        </p:spPr>
        <p:txBody>
          <a:bodyPr/>
          <a:lstStyle/>
          <a:p>
            <a:pPr>
              <a:buFont typeface="Wingdings" pitchFamily="2" charset="2"/>
              <a:buNone/>
            </a:pPr>
            <a:r>
              <a:rPr lang="en-GB"/>
              <a:t>Try out…</a:t>
            </a:r>
          </a:p>
          <a:p>
            <a:r>
              <a:rPr lang="en-GB">
                <a:hlinkClick r:id="rId2"/>
              </a:rPr>
              <a:t>http://proxify.com/</a:t>
            </a:r>
            <a:r>
              <a:rPr lang="en-GB"/>
              <a:t> </a:t>
            </a:r>
          </a:p>
          <a:p>
            <a:endParaRPr lang="en-GB"/>
          </a:p>
          <a:p>
            <a:pPr>
              <a:buFont typeface="Wingdings" pitchFamily="2" charset="2"/>
              <a:buNone/>
            </a:pPr>
            <a:endParaRPr lang="en-GB"/>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GB"/>
              <a:t>Remote Proxy Server</a:t>
            </a:r>
            <a:br>
              <a:rPr lang="en-GB"/>
            </a:br>
            <a:endParaRPr lang="en-GB"/>
          </a:p>
        </p:txBody>
      </p:sp>
      <p:sp>
        <p:nvSpPr>
          <p:cNvPr id="27651" name="Rectangle 3"/>
          <p:cNvSpPr>
            <a:spLocks noGrp="1" noChangeArrowheads="1"/>
          </p:cNvSpPr>
          <p:nvPr>
            <p:ph type="body" idx="1"/>
          </p:nvPr>
        </p:nvSpPr>
        <p:spPr>
          <a:xfrm>
            <a:off x="468313" y="4365625"/>
            <a:ext cx="8229600" cy="1746250"/>
          </a:xfrm>
        </p:spPr>
        <p:txBody>
          <a:bodyPr/>
          <a:lstStyle/>
          <a:p>
            <a:r>
              <a:rPr lang="en-GB"/>
              <a:t>What IP address does the firewall think has been accessed? …………………………………..</a:t>
            </a:r>
          </a:p>
          <a:p>
            <a:pPr>
              <a:buFont typeface="Wingdings" pitchFamily="2" charset="2"/>
              <a:buNone/>
            </a:pPr>
            <a:r>
              <a:rPr lang="en-GB"/>
              <a:t>(Note: the firewall administrator may think he has blocked access to </a:t>
            </a:r>
            <a:r>
              <a:rPr lang="en-GB">
                <a:hlinkClick r:id="rId2"/>
              </a:rPr>
              <a:t>www.hardcore.com</a:t>
            </a:r>
            <a:r>
              <a:rPr lang="en-GB"/>
              <a:t> .) </a:t>
            </a:r>
          </a:p>
          <a:p>
            <a:r>
              <a:rPr lang="en-GB"/>
              <a:t>What does </a:t>
            </a:r>
            <a:r>
              <a:rPr lang="en-GB">
                <a:hlinkClick r:id="rId2"/>
              </a:rPr>
              <a:t>www.hardcore.com</a:t>
            </a:r>
            <a:r>
              <a:rPr lang="en-GB"/>
              <a:t> think is the address of the user? ……………………………….</a:t>
            </a:r>
          </a:p>
        </p:txBody>
      </p:sp>
      <p:grpSp>
        <p:nvGrpSpPr>
          <p:cNvPr id="27685" name="Group 37"/>
          <p:cNvGrpSpPr>
            <a:grpSpLocks/>
          </p:cNvGrpSpPr>
          <p:nvPr/>
        </p:nvGrpSpPr>
        <p:grpSpPr bwMode="auto">
          <a:xfrm>
            <a:off x="179388" y="574675"/>
            <a:ext cx="8642350" cy="3790950"/>
            <a:chOff x="113" y="362"/>
            <a:chExt cx="5444" cy="2388"/>
          </a:xfrm>
        </p:grpSpPr>
        <p:sp>
          <p:nvSpPr>
            <p:cNvPr id="27654" name="Line 6"/>
            <p:cNvSpPr>
              <a:spLocks noChangeShapeType="1"/>
            </p:cNvSpPr>
            <p:nvPr/>
          </p:nvSpPr>
          <p:spPr bwMode="auto">
            <a:xfrm flipV="1">
              <a:off x="4231" y="823"/>
              <a:ext cx="673" cy="5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655" name="Line 7"/>
            <p:cNvSpPr>
              <a:spLocks noChangeShapeType="1"/>
            </p:cNvSpPr>
            <p:nvPr/>
          </p:nvSpPr>
          <p:spPr bwMode="auto">
            <a:xfrm>
              <a:off x="2473" y="1664"/>
              <a:ext cx="222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656" name="Freeform 8" descr="White marble"/>
            <p:cNvSpPr>
              <a:spLocks/>
            </p:cNvSpPr>
            <p:nvPr/>
          </p:nvSpPr>
          <p:spPr bwMode="auto">
            <a:xfrm>
              <a:off x="3793" y="1113"/>
              <a:ext cx="912" cy="998"/>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sp>
          <p:nvSpPr>
            <p:cNvPr id="27657" name="Text Box 9"/>
            <p:cNvSpPr txBox="1">
              <a:spLocks noChangeArrowheads="1"/>
            </p:cNvSpPr>
            <p:nvPr/>
          </p:nvSpPr>
          <p:spPr bwMode="auto">
            <a:xfrm>
              <a:off x="2110" y="916"/>
              <a:ext cx="781"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1600" b="1">
                  <a:latin typeface="Times New Roman" pitchFamily="18" charset="0"/>
                </a:rPr>
                <a:t>Firewall</a:t>
              </a:r>
            </a:p>
            <a:p>
              <a:endParaRPr lang="en-GB" sz="2800"/>
            </a:p>
          </p:txBody>
        </p:sp>
        <p:sp>
          <p:nvSpPr>
            <p:cNvPr id="27658" name="Text Box 10"/>
            <p:cNvSpPr txBox="1">
              <a:spLocks noChangeArrowheads="1"/>
            </p:cNvSpPr>
            <p:nvPr/>
          </p:nvSpPr>
          <p:spPr bwMode="auto">
            <a:xfrm>
              <a:off x="3253" y="981"/>
              <a:ext cx="961"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a:t>
              </a:r>
              <a:r>
                <a:rPr lang="en-GB" sz="1700">
                  <a:latin typeface="Times New Roman" pitchFamily="18" charset="0"/>
                </a:rPr>
                <a:t>ublic network</a:t>
              </a:r>
              <a:endParaRPr lang="en-GB" sz="2800"/>
            </a:p>
          </p:txBody>
        </p:sp>
        <p:sp>
          <p:nvSpPr>
            <p:cNvPr id="27659" name="Text Box 11"/>
            <p:cNvSpPr txBox="1">
              <a:spLocks noChangeArrowheads="1"/>
            </p:cNvSpPr>
            <p:nvPr/>
          </p:nvSpPr>
          <p:spPr bwMode="auto">
            <a:xfrm>
              <a:off x="487" y="916"/>
              <a:ext cx="120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Private  network</a:t>
              </a:r>
              <a:endParaRPr lang="en-GB" sz="2800"/>
            </a:p>
          </p:txBody>
        </p:sp>
        <p:sp>
          <p:nvSpPr>
            <p:cNvPr id="27660" name="Text Box 12"/>
            <p:cNvSpPr txBox="1">
              <a:spLocks noChangeArrowheads="1"/>
            </p:cNvSpPr>
            <p:nvPr/>
          </p:nvSpPr>
          <p:spPr bwMode="auto">
            <a:xfrm>
              <a:off x="1269" y="1966"/>
              <a:ext cx="2004"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    	10.0.0.1		194.66.73.254	</a:t>
              </a:r>
              <a:endParaRPr lang="en-GB" sz="2800"/>
            </a:p>
          </p:txBody>
        </p:sp>
        <p:sp>
          <p:nvSpPr>
            <p:cNvPr id="27661" name="Line 13"/>
            <p:cNvSpPr>
              <a:spLocks noChangeShapeType="1"/>
            </p:cNvSpPr>
            <p:nvPr/>
          </p:nvSpPr>
          <p:spPr bwMode="auto">
            <a:xfrm>
              <a:off x="2411" y="916"/>
              <a:ext cx="1" cy="163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27662" name="Group 14"/>
            <p:cNvGrpSpPr>
              <a:grpSpLocks/>
            </p:cNvGrpSpPr>
            <p:nvPr/>
          </p:nvGrpSpPr>
          <p:grpSpPr bwMode="auto">
            <a:xfrm>
              <a:off x="1629" y="1264"/>
              <a:ext cx="358" cy="440"/>
              <a:chOff x="4407" y="2328"/>
              <a:chExt cx="674" cy="757"/>
            </a:xfrm>
          </p:grpSpPr>
          <p:pic>
            <p:nvPicPr>
              <p:cNvPr id="27663"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7664" name="Line 16"/>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7665" name="Line 17"/>
            <p:cNvSpPr>
              <a:spLocks noChangeShapeType="1"/>
            </p:cNvSpPr>
            <p:nvPr/>
          </p:nvSpPr>
          <p:spPr bwMode="auto">
            <a:xfrm flipV="1">
              <a:off x="496" y="1706"/>
              <a:ext cx="18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27666" name="Picture 18" descr="DESK08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30" y="1375"/>
              <a:ext cx="404" cy="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7" name="Picture 1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06" y="1872"/>
              <a:ext cx="272" cy="657"/>
            </a:xfrm>
            <a:prstGeom prst="rect">
              <a:avLst/>
            </a:prstGeom>
            <a:noFill/>
            <a:extLst>
              <a:ext uri="{909E8E84-426E-40DD-AFC4-6F175D3DCCD1}">
                <a14:hiddenFill xmlns:a14="http://schemas.microsoft.com/office/drawing/2010/main">
                  <a:solidFill>
                    <a:srgbClr val="FFFFFF"/>
                  </a:solidFill>
                </a14:hiddenFill>
              </a:ext>
            </a:extLst>
          </p:spPr>
        </p:pic>
        <p:sp>
          <p:nvSpPr>
            <p:cNvPr id="27668" name="Text Box 20"/>
            <p:cNvSpPr txBox="1">
              <a:spLocks noChangeArrowheads="1"/>
            </p:cNvSpPr>
            <p:nvPr/>
          </p:nvSpPr>
          <p:spPr bwMode="auto">
            <a:xfrm>
              <a:off x="3703" y="2290"/>
              <a:ext cx="114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hlinkClick r:id="rId2"/>
                </a:rPr>
                <a:t>www.hardcore.com</a:t>
              </a:r>
              <a:r>
                <a:rPr lang="en-GB" sz="1600">
                  <a:latin typeface="Times New Roman" pitchFamily="18" charset="0"/>
                </a:rPr>
                <a:t> </a:t>
              </a:r>
            </a:p>
            <a:p>
              <a:r>
                <a:rPr lang="en-GB" sz="1600">
                  <a:latin typeface="Times New Roman" pitchFamily="18" charset="0"/>
                </a:rPr>
                <a:t>66.67.68.69</a:t>
              </a:r>
              <a:endParaRPr lang="en-GB" sz="2800"/>
            </a:p>
          </p:txBody>
        </p:sp>
        <p:grpSp>
          <p:nvGrpSpPr>
            <p:cNvPr id="27669" name="Group 21"/>
            <p:cNvGrpSpPr>
              <a:grpSpLocks/>
            </p:cNvGrpSpPr>
            <p:nvPr/>
          </p:nvGrpSpPr>
          <p:grpSpPr bwMode="auto">
            <a:xfrm>
              <a:off x="1088" y="1264"/>
              <a:ext cx="359" cy="440"/>
              <a:chOff x="4407" y="2328"/>
              <a:chExt cx="674" cy="757"/>
            </a:xfrm>
          </p:grpSpPr>
          <p:pic>
            <p:nvPicPr>
              <p:cNvPr id="27670"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7671" name="Line 23"/>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27672" name="Group 24"/>
            <p:cNvGrpSpPr>
              <a:grpSpLocks/>
            </p:cNvGrpSpPr>
            <p:nvPr/>
          </p:nvGrpSpPr>
          <p:grpSpPr bwMode="auto">
            <a:xfrm>
              <a:off x="496" y="1242"/>
              <a:ext cx="359" cy="440"/>
              <a:chOff x="4407" y="2328"/>
              <a:chExt cx="674" cy="757"/>
            </a:xfrm>
          </p:grpSpPr>
          <p:pic>
            <p:nvPicPr>
              <p:cNvPr id="27673" name="Picture 2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7674" name="Line 26"/>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7675" name="Text Box 27"/>
            <p:cNvSpPr txBox="1">
              <a:spLocks noChangeArrowheads="1"/>
            </p:cNvSpPr>
            <p:nvPr/>
          </p:nvSpPr>
          <p:spPr bwMode="auto">
            <a:xfrm>
              <a:off x="3973" y="1572"/>
              <a:ext cx="74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sp>
          <p:nvSpPr>
            <p:cNvPr id="27676" name="Text Box 28"/>
            <p:cNvSpPr txBox="1">
              <a:spLocks noChangeArrowheads="1"/>
            </p:cNvSpPr>
            <p:nvPr/>
          </p:nvSpPr>
          <p:spPr bwMode="auto">
            <a:xfrm>
              <a:off x="113" y="1966"/>
              <a:ext cx="575"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10.0.0.2</a:t>
              </a:r>
              <a:endParaRPr lang="en-GB" sz="2800"/>
            </a:p>
          </p:txBody>
        </p:sp>
        <p:sp>
          <p:nvSpPr>
            <p:cNvPr id="27677" name="Line 29"/>
            <p:cNvSpPr>
              <a:spLocks noChangeShapeType="1"/>
            </p:cNvSpPr>
            <p:nvPr/>
          </p:nvSpPr>
          <p:spPr bwMode="auto">
            <a:xfrm flipV="1">
              <a:off x="471" y="1572"/>
              <a:ext cx="12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7678" name="Text Box 30"/>
            <p:cNvSpPr txBox="1">
              <a:spLocks noChangeArrowheads="1"/>
            </p:cNvSpPr>
            <p:nvPr/>
          </p:nvSpPr>
          <p:spPr bwMode="auto">
            <a:xfrm>
              <a:off x="595" y="2290"/>
              <a:ext cx="324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Connection via an Anonymous Proxy Server</a:t>
              </a:r>
              <a:endParaRPr lang="en-GB" sz="2800"/>
            </a:p>
          </p:txBody>
        </p:sp>
        <p:pic>
          <p:nvPicPr>
            <p:cNvPr id="27679" name="Picture 31" descr="DESK045"/>
            <p:cNvPicPr>
              <a:picLocks noChangeAspect="1" noChangeArrowheads="1"/>
            </p:cNvPicPr>
            <p:nvPr/>
          </p:nvPicPr>
          <p:blipFill>
            <a:blip r:embed="rId7" cstate="print">
              <a:lum bright="60000" contrast="36000"/>
              <a:extLst>
                <a:ext uri="{28A0092B-C50C-407E-A947-70E740481C1C}">
                  <a14:useLocalDpi xmlns:a14="http://schemas.microsoft.com/office/drawing/2010/main" val="0"/>
                </a:ext>
              </a:extLst>
            </a:blip>
            <a:srcRect/>
            <a:stretch>
              <a:fillRect/>
            </a:stretch>
          </p:blipFill>
          <p:spPr bwMode="auto">
            <a:xfrm>
              <a:off x="4901" y="614"/>
              <a:ext cx="245"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pic>
        <p:sp>
          <p:nvSpPr>
            <p:cNvPr id="27680" name="Text Box 32"/>
            <p:cNvSpPr txBox="1">
              <a:spLocks noChangeArrowheads="1"/>
            </p:cNvSpPr>
            <p:nvPr/>
          </p:nvSpPr>
          <p:spPr bwMode="auto">
            <a:xfrm>
              <a:off x="4313" y="362"/>
              <a:ext cx="765" cy="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Anonymous proxy</a:t>
              </a:r>
            </a:p>
            <a:p>
              <a:r>
                <a:rPr lang="en-GB" sz="1600">
                  <a:latin typeface="Times New Roman" pitchFamily="18" charset="0"/>
                </a:rPr>
                <a:t>12.13.14.15</a:t>
              </a:r>
              <a:endParaRPr lang="en-GB" sz="2800"/>
            </a:p>
          </p:txBody>
        </p:sp>
        <p:sp>
          <p:nvSpPr>
            <p:cNvPr id="27681" name="Freeform 33"/>
            <p:cNvSpPr>
              <a:spLocks/>
            </p:cNvSpPr>
            <p:nvPr/>
          </p:nvSpPr>
          <p:spPr bwMode="auto">
            <a:xfrm>
              <a:off x="4502" y="1032"/>
              <a:ext cx="414" cy="1273"/>
            </a:xfrm>
            <a:custGeom>
              <a:avLst/>
              <a:gdLst>
                <a:gd name="T0" fmla="*/ 779 w 779"/>
                <a:gd name="T1" fmla="*/ 0 h 2190"/>
                <a:gd name="T2" fmla="*/ 327 w 779"/>
                <a:gd name="T3" fmla="*/ 450 h 2190"/>
                <a:gd name="T4" fmla="*/ 25 w 779"/>
                <a:gd name="T5" fmla="*/ 900 h 2190"/>
                <a:gd name="T6" fmla="*/ 176 w 779"/>
                <a:gd name="T7" fmla="*/ 1575 h 2190"/>
                <a:gd name="T8" fmla="*/ 669 w 779"/>
                <a:gd name="T9" fmla="*/ 2190 h 2190"/>
              </a:gdLst>
              <a:ahLst/>
              <a:cxnLst>
                <a:cxn ang="0">
                  <a:pos x="T0" y="T1"/>
                </a:cxn>
                <a:cxn ang="0">
                  <a:pos x="T2" y="T3"/>
                </a:cxn>
                <a:cxn ang="0">
                  <a:pos x="T4" y="T5"/>
                </a:cxn>
                <a:cxn ang="0">
                  <a:pos x="T6" y="T7"/>
                </a:cxn>
                <a:cxn ang="0">
                  <a:pos x="T8" y="T9"/>
                </a:cxn>
              </a:cxnLst>
              <a:rect l="0" t="0" r="r" b="b"/>
              <a:pathLst>
                <a:path w="779" h="2190">
                  <a:moveTo>
                    <a:pt x="779" y="0"/>
                  </a:moveTo>
                  <a:cubicBezTo>
                    <a:pt x="616" y="150"/>
                    <a:pt x="452" y="300"/>
                    <a:pt x="327" y="450"/>
                  </a:cubicBezTo>
                  <a:cubicBezTo>
                    <a:pt x="201" y="600"/>
                    <a:pt x="50" y="713"/>
                    <a:pt x="25" y="900"/>
                  </a:cubicBezTo>
                  <a:cubicBezTo>
                    <a:pt x="0" y="1088"/>
                    <a:pt x="69" y="1360"/>
                    <a:pt x="176" y="1575"/>
                  </a:cubicBezTo>
                  <a:cubicBezTo>
                    <a:pt x="283" y="1790"/>
                    <a:pt x="566" y="2062"/>
                    <a:pt x="669" y="2190"/>
                  </a:cubicBezTo>
                </a:path>
              </a:pathLst>
            </a:custGeom>
            <a:noFill/>
            <a:ln w="19050" cap="flat" cmpd="sng">
              <a:solidFill>
                <a:srgbClr val="000000"/>
              </a:solidFill>
              <a:prstDash val="dash"/>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682" name="Freeform 34"/>
            <p:cNvSpPr>
              <a:spLocks/>
            </p:cNvSpPr>
            <p:nvPr/>
          </p:nvSpPr>
          <p:spPr bwMode="auto">
            <a:xfrm>
              <a:off x="3800" y="1187"/>
              <a:ext cx="622" cy="479"/>
            </a:xfrm>
            <a:custGeom>
              <a:avLst/>
              <a:gdLst>
                <a:gd name="T0" fmla="*/ 0 w 1170"/>
                <a:gd name="T1" fmla="*/ 827 h 827"/>
                <a:gd name="T2" fmla="*/ 138 w 1170"/>
                <a:gd name="T3" fmla="*/ 810 h 827"/>
                <a:gd name="T4" fmla="*/ 703 w 1170"/>
                <a:gd name="T5" fmla="*/ 707 h 827"/>
                <a:gd name="T6" fmla="*/ 1046 w 1170"/>
                <a:gd name="T7" fmla="*/ 433 h 827"/>
                <a:gd name="T8" fmla="*/ 1170 w 1170"/>
                <a:gd name="T9" fmla="*/ 0 h 827"/>
              </a:gdLst>
              <a:ahLst/>
              <a:cxnLst>
                <a:cxn ang="0">
                  <a:pos x="T0" y="T1"/>
                </a:cxn>
                <a:cxn ang="0">
                  <a:pos x="T2" y="T3"/>
                </a:cxn>
                <a:cxn ang="0">
                  <a:pos x="T4" y="T5"/>
                </a:cxn>
                <a:cxn ang="0">
                  <a:pos x="T6" y="T7"/>
                </a:cxn>
                <a:cxn ang="0">
                  <a:pos x="T8" y="T9"/>
                </a:cxn>
              </a:cxnLst>
              <a:rect l="0" t="0" r="r" b="b"/>
              <a:pathLst>
                <a:path w="1170" h="827">
                  <a:moveTo>
                    <a:pt x="0" y="827"/>
                  </a:moveTo>
                  <a:cubicBezTo>
                    <a:pt x="79" y="801"/>
                    <a:pt x="34" y="810"/>
                    <a:pt x="138" y="810"/>
                  </a:cubicBezTo>
                  <a:lnTo>
                    <a:pt x="703" y="707"/>
                  </a:lnTo>
                  <a:lnTo>
                    <a:pt x="1046" y="433"/>
                  </a:lnTo>
                  <a:lnTo>
                    <a:pt x="1170" y="0"/>
                  </a:lnTo>
                </a:path>
              </a:pathLst>
            </a:custGeom>
            <a:noFill/>
            <a:ln w="19050" cap="flat" cmpd="sng">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683" name="Text Box 35"/>
            <p:cNvSpPr txBox="1">
              <a:spLocks noChangeArrowheads="1"/>
            </p:cNvSpPr>
            <p:nvPr/>
          </p:nvSpPr>
          <p:spPr bwMode="auto">
            <a:xfrm>
              <a:off x="4791" y="1095"/>
              <a:ext cx="766"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57.32.2.1</a:t>
              </a:r>
              <a:endParaRPr lang="en-GB" sz="2800"/>
            </a:p>
          </p:txBody>
        </p:sp>
      </p:grpSp>
      <p:sp>
        <p:nvSpPr>
          <p:cNvPr id="27686" name="Text Box 38"/>
          <p:cNvSpPr txBox="1">
            <a:spLocks noChangeArrowheads="1"/>
          </p:cNvSpPr>
          <p:nvPr/>
        </p:nvSpPr>
        <p:spPr bwMode="auto">
          <a:xfrm>
            <a:off x="2555875" y="4676775"/>
            <a:ext cx="2843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2400" b="1" i="1">
                <a:solidFill>
                  <a:srgbClr val="0033CC"/>
                </a:solidFill>
              </a:rPr>
              <a:t>12.13.14.15</a:t>
            </a:r>
          </a:p>
        </p:txBody>
      </p:sp>
      <p:sp>
        <p:nvSpPr>
          <p:cNvPr id="27687" name="Text Box 39"/>
          <p:cNvSpPr txBox="1">
            <a:spLocks noChangeArrowheads="1"/>
          </p:cNvSpPr>
          <p:nvPr/>
        </p:nvSpPr>
        <p:spPr bwMode="auto">
          <a:xfrm>
            <a:off x="2411413" y="6316663"/>
            <a:ext cx="2843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2400" b="1" i="1">
                <a:solidFill>
                  <a:srgbClr val="0033CC"/>
                </a:solidFill>
              </a:rPr>
              <a:t>57.32.2.1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68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76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uiExpand="1" build="p"/>
      <p:bldP spid="27686" grpId="0"/>
      <p:bldP spid="2768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t>Remote Proxy Server</a:t>
            </a:r>
            <a:br>
              <a:rPr lang="en-GB"/>
            </a:br>
            <a:endParaRPr lang="en-GB"/>
          </a:p>
        </p:txBody>
      </p:sp>
      <p:sp>
        <p:nvSpPr>
          <p:cNvPr id="28675" name="Rectangle 3"/>
          <p:cNvSpPr>
            <a:spLocks noGrp="1" noChangeArrowheads="1"/>
          </p:cNvSpPr>
          <p:nvPr>
            <p:ph type="body" idx="1"/>
          </p:nvPr>
        </p:nvSpPr>
        <p:spPr>
          <a:xfrm>
            <a:off x="468313" y="4005263"/>
            <a:ext cx="8229600" cy="2852737"/>
          </a:xfrm>
        </p:spPr>
        <p:txBody>
          <a:bodyPr/>
          <a:lstStyle/>
          <a:p>
            <a:r>
              <a:rPr lang="en-GB"/>
              <a:t>The </a:t>
            </a:r>
            <a:r>
              <a:rPr lang="en-GB" u="sng"/>
              <a:t>Anonymous Proxy Server</a:t>
            </a:r>
            <a:r>
              <a:rPr lang="en-GB"/>
              <a:t> replaces your IP address with its own IP address. The web-site knows the information has gone via a proxy server, but doesn’t know where to.</a:t>
            </a:r>
          </a:p>
          <a:p>
            <a:r>
              <a:rPr lang="en-GB"/>
              <a:t>If you use a </a:t>
            </a:r>
            <a:r>
              <a:rPr lang="en-GB" u="sng"/>
              <a:t>High Anonymity Proxy Server</a:t>
            </a:r>
            <a:r>
              <a:rPr lang="en-GB"/>
              <a:t>, your IP address is withheld as above, but in addition, the fact that a proxy server is being used, is also withheld.</a:t>
            </a:r>
          </a:p>
        </p:txBody>
      </p:sp>
      <p:grpSp>
        <p:nvGrpSpPr>
          <p:cNvPr id="28676" name="Group 4"/>
          <p:cNvGrpSpPr>
            <a:grpSpLocks/>
          </p:cNvGrpSpPr>
          <p:nvPr/>
        </p:nvGrpSpPr>
        <p:grpSpPr bwMode="auto">
          <a:xfrm>
            <a:off x="179388" y="574675"/>
            <a:ext cx="8642350" cy="3359150"/>
            <a:chOff x="113" y="362"/>
            <a:chExt cx="5444" cy="2388"/>
          </a:xfrm>
        </p:grpSpPr>
        <p:sp>
          <p:nvSpPr>
            <p:cNvPr id="28677" name="Line 5"/>
            <p:cNvSpPr>
              <a:spLocks noChangeShapeType="1"/>
            </p:cNvSpPr>
            <p:nvPr/>
          </p:nvSpPr>
          <p:spPr bwMode="auto">
            <a:xfrm flipV="1">
              <a:off x="4231" y="823"/>
              <a:ext cx="673" cy="5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678" name="Line 6"/>
            <p:cNvSpPr>
              <a:spLocks noChangeShapeType="1"/>
            </p:cNvSpPr>
            <p:nvPr/>
          </p:nvSpPr>
          <p:spPr bwMode="auto">
            <a:xfrm>
              <a:off x="2473" y="1664"/>
              <a:ext cx="222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679" name="Freeform 7" descr="White marble"/>
            <p:cNvSpPr>
              <a:spLocks/>
            </p:cNvSpPr>
            <p:nvPr/>
          </p:nvSpPr>
          <p:spPr bwMode="auto">
            <a:xfrm>
              <a:off x="3793" y="1113"/>
              <a:ext cx="912" cy="998"/>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28680" name="Text Box 8"/>
            <p:cNvSpPr txBox="1">
              <a:spLocks noChangeArrowheads="1"/>
            </p:cNvSpPr>
            <p:nvPr/>
          </p:nvSpPr>
          <p:spPr bwMode="auto">
            <a:xfrm>
              <a:off x="2110" y="916"/>
              <a:ext cx="781"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1600" b="1">
                  <a:latin typeface="Times New Roman" pitchFamily="18" charset="0"/>
                </a:rPr>
                <a:t>Firewall</a:t>
              </a:r>
            </a:p>
            <a:p>
              <a:endParaRPr lang="en-GB" sz="2800"/>
            </a:p>
          </p:txBody>
        </p:sp>
        <p:sp>
          <p:nvSpPr>
            <p:cNvPr id="28681" name="Text Box 9"/>
            <p:cNvSpPr txBox="1">
              <a:spLocks noChangeArrowheads="1"/>
            </p:cNvSpPr>
            <p:nvPr/>
          </p:nvSpPr>
          <p:spPr bwMode="auto">
            <a:xfrm>
              <a:off x="3253" y="981"/>
              <a:ext cx="961"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a:t>
              </a:r>
              <a:r>
                <a:rPr lang="en-GB" sz="1700">
                  <a:latin typeface="Times New Roman" pitchFamily="18" charset="0"/>
                </a:rPr>
                <a:t>ublic network</a:t>
              </a:r>
              <a:endParaRPr lang="en-GB" sz="2800"/>
            </a:p>
          </p:txBody>
        </p:sp>
        <p:sp>
          <p:nvSpPr>
            <p:cNvPr id="28682" name="Text Box 10"/>
            <p:cNvSpPr txBox="1">
              <a:spLocks noChangeArrowheads="1"/>
            </p:cNvSpPr>
            <p:nvPr/>
          </p:nvSpPr>
          <p:spPr bwMode="auto">
            <a:xfrm>
              <a:off x="487" y="916"/>
              <a:ext cx="120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Private  network</a:t>
              </a:r>
              <a:endParaRPr lang="en-GB" sz="2800"/>
            </a:p>
          </p:txBody>
        </p:sp>
        <p:sp>
          <p:nvSpPr>
            <p:cNvPr id="28683" name="Text Box 11"/>
            <p:cNvSpPr txBox="1">
              <a:spLocks noChangeArrowheads="1"/>
            </p:cNvSpPr>
            <p:nvPr/>
          </p:nvSpPr>
          <p:spPr bwMode="auto">
            <a:xfrm>
              <a:off x="1269" y="1966"/>
              <a:ext cx="2004"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    	10.0.0.1		194.66.73.254	</a:t>
              </a:r>
              <a:endParaRPr lang="en-GB" sz="2800"/>
            </a:p>
          </p:txBody>
        </p:sp>
        <p:sp>
          <p:nvSpPr>
            <p:cNvPr id="28684" name="Line 12"/>
            <p:cNvSpPr>
              <a:spLocks noChangeShapeType="1"/>
            </p:cNvSpPr>
            <p:nvPr/>
          </p:nvSpPr>
          <p:spPr bwMode="auto">
            <a:xfrm>
              <a:off x="2411" y="916"/>
              <a:ext cx="1" cy="163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28685" name="Group 13"/>
            <p:cNvGrpSpPr>
              <a:grpSpLocks/>
            </p:cNvGrpSpPr>
            <p:nvPr/>
          </p:nvGrpSpPr>
          <p:grpSpPr bwMode="auto">
            <a:xfrm>
              <a:off x="1629" y="1264"/>
              <a:ext cx="358" cy="440"/>
              <a:chOff x="4407" y="2328"/>
              <a:chExt cx="674" cy="757"/>
            </a:xfrm>
          </p:grpSpPr>
          <p:pic>
            <p:nvPicPr>
              <p:cNvPr id="28686"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8687" name="Line 1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8688" name="Line 16"/>
            <p:cNvSpPr>
              <a:spLocks noChangeShapeType="1"/>
            </p:cNvSpPr>
            <p:nvPr/>
          </p:nvSpPr>
          <p:spPr bwMode="auto">
            <a:xfrm flipV="1">
              <a:off x="496" y="1706"/>
              <a:ext cx="18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28689" name="Picture 17" descr="DESK08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0" y="1375"/>
              <a:ext cx="404" cy="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0" name="Picture 1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06" y="1872"/>
              <a:ext cx="272" cy="657"/>
            </a:xfrm>
            <a:prstGeom prst="rect">
              <a:avLst/>
            </a:prstGeom>
            <a:noFill/>
            <a:extLst>
              <a:ext uri="{909E8E84-426E-40DD-AFC4-6F175D3DCCD1}">
                <a14:hiddenFill xmlns:a14="http://schemas.microsoft.com/office/drawing/2010/main">
                  <a:solidFill>
                    <a:srgbClr val="FFFFFF"/>
                  </a:solidFill>
                </a14:hiddenFill>
              </a:ext>
            </a:extLst>
          </p:spPr>
        </p:pic>
        <p:sp>
          <p:nvSpPr>
            <p:cNvPr id="28691" name="Text Box 19"/>
            <p:cNvSpPr txBox="1">
              <a:spLocks noChangeArrowheads="1"/>
            </p:cNvSpPr>
            <p:nvPr/>
          </p:nvSpPr>
          <p:spPr bwMode="auto">
            <a:xfrm>
              <a:off x="3703" y="2290"/>
              <a:ext cx="114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hlinkClick r:id="rId6"/>
                </a:rPr>
                <a:t>www.hardcore.com</a:t>
              </a:r>
              <a:r>
                <a:rPr lang="en-GB" sz="1600">
                  <a:latin typeface="Times New Roman" pitchFamily="18" charset="0"/>
                </a:rPr>
                <a:t> </a:t>
              </a:r>
            </a:p>
            <a:p>
              <a:r>
                <a:rPr lang="en-GB" sz="1600">
                  <a:latin typeface="Times New Roman" pitchFamily="18" charset="0"/>
                </a:rPr>
                <a:t>66.67.68.69</a:t>
              </a:r>
              <a:endParaRPr lang="en-GB" sz="2800"/>
            </a:p>
          </p:txBody>
        </p:sp>
        <p:grpSp>
          <p:nvGrpSpPr>
            <p:cNvPr id="28692" name="Group 20"/>
            <p:cNvGrpSpPr>
              <a:grpSpLocks/>
            </p:cNvGrpSpPr>
            <p:nvPr/>
          </p:nvGrpSpPr>
          <p:grpSpPr bwMode="auto">
            <a:xfrm>
              <a:off x="1088" y="1264"/>
              <a:ext cx="359" cy="440"/>
              <a:chOff x="4407" y="2328"/>
              <a:chExt cx="674" cy="757"/>
            </a:xfrm>
          </p:grpSpPr>
          <p:pic>
            <p:nvPicPr>
              <p:cNvPr id="28693" name="Picture 2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8694" name="Line 22"/>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28695" name="Group 23"/>
            <p:cNvGrpSpPr>
              <a:grpSpLocks/>
            </p:cNvGrpSpPr>
            <p:nvPr/>
          </p:nvGrpSpPr>
          <p:grpSpPr bwMode="auto">
            <a:xfrm>
              <a:off x="496" y="1242"/>
              <a:ext cx="359" cy="440"/>
              <a:chOff x="4407" y="2328"/>
              <a:chExt cx="674" cy="757"/>
            </a:xfrm>
          </p:grpSpPr>
          <p:pic>
            <p:nvPicPr>
              <p:cNvPr id="28696" name="Picture 2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8697" name="Line 2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8698" name="Text Box 26"/>
            <p:cNvSpPr txBox="1">
              <a:spLocks noChangeArrowheads="1"/>
            </p:cNvSpPr>
            <p:nvPr/>
          </p:nvSpPr>
          <p:spPr bwMode="auto">
            <a:xfrm>
              <a:off x="3973" y="1572"/>
              <a:ext cx="74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sp>
          <p:nvSpPr>
            <p:cNvPr id="28699" name="Text Box 27"/>
            <p:cNvSpPr txBox="1">
              <a:spLocks noChangeArrowheads="1"/>
            </p:cNvSpPr>
            <p:nvPr/>
          </p:nvSpPr>
          <p:spPr bwMode="auto">
            <a:xfrm>
              <a:off x="113" y="1966"/>
              <a:ext cx="575"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10.0.0.2</a:t>
              </a:r>
              <a:endParaRPr lang="en-GB" sz="2800"/>
            </a:p>
          </p:txBody>
        </p:sp>
        <p:sp>
          <p:nvSpPr>
            <p:cNvPr id="28700" name="Line 28"/>
            <p:cNvSpPr>
              <a:spLocks noChangeShapeType="1"/>
            </p:cNvSpPr>
            <p:nvPr/>
          </p:nvSpPr>
          <p:spPr bwMode="auto">
            <a:xfrm flipV="1">
              <a:off x="471" y="1572"/>
              <a:ext cx="12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8701" name="Text Box 29"/>
            <p:cNvSpPr txBox="1">
              <a:spLocks noChangeArrowheads="1"/>
            </p:cNvSpPr>
            <p:nvPr/>
          </p:nvSpPr>
          <p:spPr bwMode="auto">
            <a:xfrm>
              <a:off x="595" y="2290"/>
              <a:ext cx="324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Connection via an Anonymous Proxy Server</a:t>
              </a:r>
              <a:endParaRPr lang="en-GB" sz="2800"/>
            </a:p>
          </p:txBody>
        </p:sp>
        <p:pic>
          <p:nvPicPr>
            <p:cNvPr id="28702" name="Picture 30" descr="DESK045"/>
            <p:cNvPicPr>
              <a:picLocks noChangeAspect="1" noChangeArrowheads="1"/>
            </p:cNvPicPr>
            <p:nvPr/>
          </p:nvPicPr>
          <p:blipFill>
            <a:blip r:embed="rId7" cstate="print">
              <a:lum bright="60000" contrast="36000"/>
              <a:extLst>
                <a:ext uri="{28A0092B-C50C-407E-A947-70E740481C1C}">
                  <a14:useLocalDpi xmlns:a14="http://schemas.microsoft.com/office/drawing/2010/main" val="0"/>
                </a:ext>
              </a:extLst>
            </a:blip>
            <a:srcRect/>
            <a:stretch>
              <a:fillRect/>
            </a:stretch>
          </p:blipFill>
          <p:spPr bwMode="auto">
            <a:xfrm>
              <a:off x="4901" y="614"/>
              <a:ext cx="245"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pic>
        <p:sp>
          <p:nvSpPr>
            <p:cNvPr id="28703" name="Text Box 31"/>
            <p:cNvSpPr txBox="1">
              <a:spLocks noChangeArrowheads="1"/>
            </p:cNvSpPr>
            <p:nvPr/>
          </p:nvSpPr>
          <p:spPr bwMode="auto">
            <a:xfrm>
              <a:off x="4313" y="362"/>
              <a:ext cx="765" cy="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Anonymous proxy</a:t>
              </a:r>
            </a:p>
            <a:p>
              <a:r>
                <a:rPr lang="en-GB" sz="1600">
                  <a:latin typeface="Times New Roman" pitchFamily="18" charset="0"/>
                </a:rPr>
                <a:t>12.13.14.15</a:t>
              </a:r>
              <a:endParaRPr lang="en-GB" sz="2800"/>
            </a:p>
          </p:txBody>
        </p:sp>
        <p:sp>
          <p:nvSpPr>
            <p:cNvPr id="28704" name="Freeform 32"/>
            <p:cNvSpPr>
              <a:spLocks/>
            </p:cNvSpPr>
            <p:nvPr/>
          </p:nvSpPr>
          <p:spPr bwMode="auto">
            <a:xfrm>
              <a:off x="4502" y="1032"/>
              <a:ext cx="414" cy="1273"/>
            </a:xfrm>
            <a:custGeom>
              <a:avLst/>
              <a:gdLst>
                <a:gd name="T0" fmla="*/ 779 w 779"/>
                <a:gd name="T1" fmla="*/ 0 h 2190"/>
                <a:gd name="T2" fmla="*/ 327 w 779"/>
                <a:gd name="T3" fmla="*/ 450 h 2190"/>
                <a:gd name="T4" fmla="*/ 25 w 779"/>
                <a:gd name="T5" fmla="*/ 900 h 2190"/>
                <a:gd name="T6" fmla="*/ 176 w 779"/>
                <a:gd name="T7" fmla="*/ 1575 h 2190"/>
                <a:gd name="T8" fmla="*/ 669 w 779"/>
                <a:gd name="T9" fmla="*/ 2190 h 2190"/>
              </a:gdLst>
              <a:ahLst/>
              <a:cxnLst>
                <a:cxn ang="0">
                  <a:pos x="T0" y="T1"/>
                </a:cxn>
                <a:cxn ang="0">
                  <a:pos x="T2" y="T3"/>
                </a:cxn>
                <a:cxn ang="0">
                  <a:pos x="T4" y="T5"/>
                </a:cxn>
                <a:cxn ang="0">
                  <a:pos x="T6" y="T7"/>
                </a:cxn>
                <a:cxn ang="0">
                  <a:pos x="T8" y="T9"/>
                </a:cxn>
              </a:cxnLst>
              <a:rect l="0" t="0" r="r" b="b"/>
              <a:pathLst>
                <a:path w="779" h="2190">
                  <a:moveTo>
                    <a:pt x="779" y="0"/>
                  </a:moveTo>
                  <a:cubicBezTo>
                    <a:pt x="616" y="150"/>
                    <a:pt x="452" y="300"/>
                    <a:pt x="327" y="450"/>
                  </a:cubicBezTo>
                  <a:cubicBezTo>
                    <a:pt x="201" y="600"/>
                    <a:pt x="50" y="713"/>
                    <a:pt x="25" y="900"/>
                  </a:cubicBezTo>
                  <a:cubicBezTo>
                    <a:pt x="0" y="1088"/>
                    <a:pt x="69" y="1360"/>
                    <a:pt x="176" y="1575"/>
                  </a:cubicBezTo>
                  <a:cubicBezTo>
                    <a:pt x="283" y="1790"/>
                    <a:pt x="566" y="2062"/>
                    <a:pt x="669" y="2190"/>
                  </a:cubicBezTo>
                </a:path>
              </a:pathLst>
            </a:custGeom>
            <a:noFill/>
            <a:ln w="19050" cap="flat" cmpd="sng">
              <a:solidFill>
                <a:srgbClr val="000000"/>
              </a:solidFill>
              <a:prstDash val="dash"/>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705" name="Freeform 33"/>
            <p:cNvSpPr>
              <a:spLocks/>
            </p:cNvSpPr>
            <p:nvPr/>
          </p:nvSpPr>
          <p:spPr bwMode="auto">
            <a:xfrm>
              <a:off x="3800" y="1187"/>
              <a:ext cx="622" cy="479"/>
            </a:xfrm>
            <a:custGeom>
              <a:avLst/>
              <a:gdLst>
                <a:gd name="T0" fmla="*/ 0 w 1170"/>
                <a:gd name="T1" fmla="*/ 827 h 827"/>
                <a:gd name="T2" fmla="*/ 138 w 1170"/>
                <a:gd name="T3" fmla="*/ 810 h 827"/>
                <a:gd name="T4" fmla="*/ 703 w 1170"/>
                <a:gd name="T5" fmla="*/ 707 h 827"/>
                <a:gd name="T6" fmla="*/ 1046 w 1170"/>
                <a:gd name="T7" fmla="*/ 433 h 827"/>
                <a:gd name="T8" fmla="*/ 1170 w 1170"/>
                <a:gd name="T9" fmla="*/ 0 h 827"/>
              </a:gdLst>
              <a:ahLst/>
              <a:cxnLst>
                <a:cxn ang="0">
                  <a:pos x="T0" y="T1"/>
                </a:cxn>
                <a:cxn ang="0">
                  <a:pos x="T2" y="T3"/>
                </a:cxn>
                <a:cxn ang="0">
                  <a:pos x="T4" y="T5"/>
                </a:cxn>
                <a:cxn ang="0">
                  <a:pos x="T6" y="T7"/>
                </a:cxn>
                <a:cxn ang="0">
                  <a:pos x="T8" y="T9"/>
                </a:cxn>
              </a:cxnLst>
              <a:rect l="0" t="0" r="r" b="b"/>
              <a:pathLst>
                <a:path w="1170" h="827">
                  <a:moveTo>
                    <a:pt x="0" y="827"/>
                  </a:moveTo>
                  <a:cubicBezTo>
                    <a:pt x="79" y="801"/>
                    <a:pt x="34" y="810"/>
                    <a:pt x="138" y="810"/>
                  </a:cubicBezTo>
                  <a:lnTo>
                    <a:pt x="703" y="707"/>
                  </a:lnTo>
                  <a:lnTo>
                    <a:pt x="1046" y="433"/>
                  </a:lnTo>
                  <a:lnTo>
                    <a:pt x="1170" y="0"/>
                  </a:lnTo>
                </a:path>
              </a:pathLst>
            </a:custGeom>
            <a:noFill/>
            <a:ln w="19050" cap="flat" cmpd="sng">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706" name="Text Box 34"/>
            <p:cNvSpPr txBox="1">
              <a:spLocks noChangeArrowheads="1"/>
            </p:cNvSpPr>
            <p:nvPr/>
          </p:nvSpPr>
          <p:spPr bwMode="auto">
            <a:xfrm>
              <a:off x="4791" y="1095"/>
              <a:ext cx="766"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57.32.2.1</a:t>
              </a:r>
              <a:endParaRPr lang="en-GB" sz="2800"/>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GB"/>
              <a:t>Remote Proxy Server</a:t>
            </a:r>
            <a:br>
              <a:rPr lang="en-GB"/>
            </a:br>
            <a:endParaRPr lang="en-GB"/>
          </a:p>
        </p:txBody>
      </p:sp>
      <p:sp>
        <p:nvSpPr>
          <p:cNvPr id="29699" name="Rectangle 3"/>
          <p:cNvSpPr>
            <a:spLocks noGrp="1" noChangeArrowheads="1"/>
          </p:cNvSpPr>
          <p:nvPr>
            <p:ph type="body" idx="1"/>
          </p:nvPr>
        </p:nvSpPr>
        <p:spPr>
          <a:xfrm>
            <a:off x="468313" y="4005263"/>
            <a:ext cx="8229600" cy="2852737"/>
          </a:xfrm>
        </p:spPr>
        <p:txBody>
          <a:bodyPr/>
          <a:lstStyle/>
          <a:p>
            <a:r>
              <a:rPr lang="en-GB"/>
              <a:t>A </a:t>
            </a:r>
            <a:r>
              <a:rPr lang="en-GB" u="sng"/>
              <a:t>Transparent Proxy Server</a:t>
            </a:r>
            <a:r>
              <a:rPr lang="en-GB"/>
              <a:t> will reveal your IP address and the fact that it is acting as a proxy server for you.</a:t>
            </a:r>
          </a:p>
          <a:p>
            <a:pPr>
              <a:buFont typeface="Wingdings" pitchFamily="2" charset="2"/>
              <a:buNone/>
            </a:pPr>
            <a:endParaRPr lang="en-GB"/>
          </a:p>
        </p:txBody>
      </p:sp>
      <p:grpSp>
        <p:nvGrpSpPr>
          <p:cNvPr id="29700" name="Group 4"/>
          <p:cNvGrpSpPr>
            <a:grpSpLocks/>
          </p:cNvGrpSpPr>
          <p:nvPr/>
        </p:nvGrpSpPr>
        <p:grpSpPr bwMode="auto">
          <a:xfrm>
            <a:off x="179388" y="574675"/>
            <a:ext cx="8642350" cy="3359150"/>
            <a:chOff x="113" y="362"/>
            <a:chExt cx="5444" cy="2388"/>
          </a:xfrm>
        </p:grpSpPr>
        <p:sp>
          <p:nvSpPr>
            <p:cNvPr id="29701" name="Line 5"/>
            <p:cNvSpPr>
              <a:spLocks noChangeShapeType="1"/>
            </p:cNvSpPr>
            <p:nvPr/>
          </p:nvSpPr>
          <p:spPr bwMode="auto">
            <a:xfrm flipV="1">
              <a:off x="4231" y="823"/>
              <a:ext cx="673" cy="5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02" name="Line 6"/>
            <p:cNvSpPr>
              <a:spLocks noChangeShapeType="1"/>
            </p:cNvSpPr>
            <p:nvPr/>
          </p:nvSpPr>
          <p:spPr bwMode="auto">
            <a:xfrm>
              <a:off x="2473" y="1664"/>
              <a:ext cx="222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03" name="Freeform 7" descr="White marble"/>
            <p:cNvSpPr>
              <a:spLocks/>
            </p:cNvSpPr>
            <p:nvPr/>
          </p:nvSpPr>
          <p:spPr bwMode="auto">
            <a:xfrm>
              <a:off x="3793" y="1113"/>
              <a:ext cx="912" cy="998"/>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29704" name="Text Box 8"/>
            <p:cNvSpPr txBox="1">
              <a:spLocks noChangeArrowheads="1"/>
            </p:cNvSpPr>
            <p:nvPr/>
          </p:nvSpPr>
          <p:spPr bwMode="auto">
            <a:xfrm>
              <a:off x="2110" y="916"/>
              <a:ext cx="781"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1600" b="1">
                  <a:latin typeface="Times New Roman" pitchFamily="18" charset="0"/>
                </a:rPr>
                <a:t>Firewall</a:t>
              </a:r>
            </a:p>
            <a:p>
              <a:endParaRPr lang="en-GB" sz="2800"/>
            </a:p>
          </p:txBody>
        </p:sp>
        <p:sp>
          <p:nvSpPr>
            <p:cNvPr id="29705" name="Text Box 9"/>
            <p:cNvSpPr txBox="1">
              <a:spLocks noChangeArrowheads="1"/>
            </p:cNvSpPr>
            <p:nvPr/>
          </p:nvSpPr>
          <p:spPr bwMode="auto">
            <a:xfrm>
              <a:off x="3253" y="981"/>
              <a:ext cx="961"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a:t>
              </a:r>
              <a:r>
                <a:rPr lang="en-GB" sz="1700">
                  <a:latin typeface="Times New Roman" pitchFamily="18" charset="0"/>
                </a:rPr>
                <a:t>ublic network</a:t>
              </a:r>
              <a:endParaRPr lang="en-GB" sz="2800"/>
            </a:p>
          </p:txBody>
        </p:sp>
        <p:sp>
          <p:nvSpPr>
            <p:cNvPr id="29706" name="Text Box 10"/>
            <p:cNvSpPr txBox="1">
              <a:spLocks noChangeArrowheads="1"/>
            </p:cNvSpPr>
            <p:nvPr/>
          </p:nvSpPr>
          <p:spPr bwMode="auto">
            <a:xfrm>
              <a:off x="487" y="916"/>
              <a:ext cx="120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Private  network</a:t>
              </a:r>
              <a:endParaRPr lang="en-GB" sz="2800"/>
            </a:p>
          </p:txBody>
        </p:sp>
        <p:sp>
          <p:nvSpPr>
            <p:cNvPr id="29707" name="Text Box 11"/>
            <p:cNvSpPr txBox="1">
              <a:spLocks noChangeArrowheads="1"/>
            </p:cNvSpPr>
            <p:nvPr/>
          </p:nvSpPr>
          <p:spPr bwMode="auto">
            <a:xfrm>
              <a:off x="1269" y="1966"/>
              <a:ext cx="2004"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    	10.0.0.1		194.66.73.254	</a:t>
              </a:r>
              <a:endParaRPr lang="en-GB" sz="2800"/>
            </a:p>
          </p:txBody>
        </p:sp>
        <p:sp>
          <p:nvSpPr>
            <p:cNvPr id="29708" name="Line 12"/>
            <p:cNvSpPr>
              <a:spLocks noChangeShapeType="1"/>
            </p:cNvSpPr>
            <p:nvPr/>
          </p:nvSpPr>
          <p:spPr bwMode="auto">
            <a:xfrm>
              <a:off x="2411" y="916"/>
              <a:ext cx="1" cy="163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29709" name="Group 13"/>
            <p:cNvGrpSpPr>
              <a:grpSpLocks/>
            </p:cNvGrpSpPr>
            <p:nvPr/>
          </p:nvGrpSpPr>
          <p:grpSpPr bwMode="auto">
            <a:xfrm>
              <a:off x="1629" y="1264"/>
              <a:ext cx="358" cy="440"/>
              <a:chOff x="4407" y="2328"/>
              <a:chExt cx="674" cy="757"/>
            </a:xfrm>
          </p:grpSpPr>
          <p:pic>
            <p:nvPicPr>
              <p:cNvPr id="29710"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9711" name="Line 1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9712" name="Line 16"/>
            <p:cNvSpPr>
              <a:spLocks noChangeShapeType="1"/>
            </p:cNvSpPr>
            <p:nvPr/>
          </p:nvSpPr>
          <p:spPr bwMode="auto">
            <a:xfrm flipV="1">
              <a:off x="496" y="1706"/>
              <a:ext cx="18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29713" name="Picture 17" descr="DESK08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0" y="1375"/>
              <a:ext cx="404" cy="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4" name="Picture 1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06" y="1872"/>
              <a:ext cx="272" cy="657"/>
            </a:xfrm>
            <a:prstGeom prst="rect">
              <a:avLst/>
            </a:prstGeom>
            <a:noFill/>
            <a:extLst>
              <a:ext uri="{909E8E84-426E-40DD-AFC4-6F175D3DCCD1}">
                <a14:hiddenFill xmlns:a14="http://schemas.microsoft.com/office/drawing/2010/main">
                  <a:solidFill>
                    <a:srgbClr val="FFFFFF"/>
                  </a:solidFill>
                </a14:hiddenFill>
              </a:ext>
            </a:extLst>
          </p:spPr>
        </p:pic>
        <p:sp>
          <p:nvSpPr>
            <p:cNvPr id="29715" name="Text Box 19"/>
            <p:cNvSpPr txBox="1">
              <a:spLocks noChangeArrowheads="1"/>
            </p:cNvSpPr>
            <p:nvPr/>
          </p:nvSpPr>
          <p:spPr bwMode="auto">
            <a:xfrm>
              <a:off x="3703" y="2290"/>
              <a:ext cx="114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hlinkClick r:id="rId6"/>
                </a:rPr>
                <a:t>www.hardcore.com</a:t>
              </a:r>
              <a:r>
                <a:rPr lang="en-GB" sz="1600">
                  <a:latin typeface="Times New Roman" pitchFamily="18" charset="0"/>
                </a:rPr>
                <a:t> </a:t>
              </a:r>
            </a:p>
            <a:p>
              <a:r>
                <a:rPr lang="en-GB" sz="1600">
                  <a:latin typeface="Times New Roman" pitchFamily="18" charset="0"/>
                </a:rPr>
                <a:t>66.67.68.69</a:t>
              </a:r>
              <a:endParaRPr lang="en-GB" sz="2800"/>
            </a:p>
          </p:txBody>
        </p:sp>
        <p:grpSp>
          <p:nvGrpSpPr>
            <p:cNvPr id="29716" name="Group 20"/>
            <p:cNvGrpSpPr>
              <a:grpSpLocks/>
            </p:cNvGrpSpPr>
            <p:nvPr/>
          </p:nvGrpSpPr>
          <p:grpSpPr bwMode="auto">
            <a:xfrm>
              <a:off x="1088" y="1264"/>
              <a:ext cx="359" cy="440"/>
              <a:chOff x="4407" y="2328"/>
              <a:chExt cx="674" cy="757"/>
            </a:xfrm>
          </p:grpSpPr>
          <p:pic>
            <p:nvPicPr>
              <p:cNvPr id="29717" name="Picture 2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9718" name="Line 22"/>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29719" name="Group 23"/>
            <p:cNvGrpSpPr>
              <a:grpSpLocks/>
            </p:cNvGrpSpPr>
            <p:nvPr/>
          </p:nvGrpSpPr>
          <p:grpSpPr bwMode="auto">
            <a:xfrm>
              <a:off x="496" y="1242"/>
              <a:ext cx="359" cy="440"/>
              <a:chOff x="4407" y="2328"/>
              <a:chExt cx="674" cy="757"/>
            </a:xfrm>
          </p:grpSpPr>
          <p:pic>
            <p:nvPicPr>
              <p:cNvPr id="29720" name="Picture 2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29721" name="Line 2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9722" name="Text Box 26"/>
            <p:cNvSpPr txBox="1">
              <a:spLocks noChangeArrowheads="1"/>
            </p:cNvSpPr>
            <p:nvPr/>
          </p:nvSpPr>
          <p:spPr bwMode="auto">
            <a:xfrm>
              <a:off x="3973" y="1572"/>
              <a:ext cx="74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sp>
          <p:nvSpPr>
            <p:cNvPr id="29723" name="Text Box 27"/>
            <p:cNvSpPr txBox="1">
              <a:spLocks noChangeArrowheads="1"/>
            </p:cNvSpPr>
            <p:nvPr/>
          </p:nvSpPr>
          <p:spPr bwMode="auto">
            <a:xfrm>
              <a:off x="113" y="1966"/>
              <a:ext cx="575"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10.0.0.2</a:t>
              </a:r>
              <a:endParaRPr lang="en-GB" sz="2800"/>
            </a:p>
          </p:txBody>
        </p:sp>
        <p:sp>
          <p:nvSpPr>
            <p:cNvPr id="29724" name="Line 28"/>
            <p:cNvSpPr>
              <a:spLocks noChangeShapeType="1"/>
            </p:cNvSpPr>
            <p:nvPr/>
          </p:nvSpPr>
          <p:spPr bwMode="auto">
            <a:xfrm flipV="1">
              <a:off x="471" y="1572"/>
              <a:ext cx="12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9725" name="Text Box 29"/>
            <p:cNvSpPr txBox="1">
              <a:spLocks noChangeArrowheads="1"/>
            </p:cNvSpPr>
            <p:nvPr/>
          </p:nvSpPr>
          <p:spPr bwMode="auto">
            <a:xfrm>
              <a:off x="595" y="2290"/>
              <a:ext cx="324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Connection via an Anonymous Proxy Server</a:t>
              </a:r>
              <a:endParaRPr lang="en-GB" sz="2800"/>
            </a:p>
          </p:txBody>
        </p:sp>
        <p:pic>
          <p:nvPicPr>
            <p:cNvPr id="29726" name="Picture 30" descr="DESK045"/>
            <p:cNvPicPr>
              <a:picLocks noChangeAspect="1" noChangeArrowheads="1"/>
            </p:cNvPicPr>
            <p:nvPr/>
          </p:nvPicPr>
          <p:blipFill>
            <a:blip r:embed="rId7" cstate="print">
              <a:lum bright="60000" contrast="36000"/>
              <a:extLst>
                <a:ext uri="{28A0092B-C50C-407E-A947-70E740481C1C}">
                  <a14:useLocalDpi xmlns:a14="http://schemas.microsoft.com/office/drawing/2010/main" val="0"/>
                </a:ext>
              </a:extLst>
            </a:blip>
            <a:srcRect/>
            <a:stretch>
              <a:fillRect/>
            </a:stretch>
          </p:blipFill>
          <p:spPr bwMode="auto">
            <a:xfrm>
              <a:off x="4901" y="614"/>
              <a:ext cx="245"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pic>
        <p:sp>
          <p:nvSpPr>
            <p:cNvPr id="29727" name="Text Box 31"/>
            <p:cNvSpPr txBox="1">
              <a:spLocks noChangeArrowheads="1"/>
            </p:cNvSpPr>
            <p:nvPr/>
          </p:nvSpPr>
          <p:spPr bwMode="auto">
            <a:xfrm>
              <a:off x="4313" y="362"/>
              <a:ext cx="765" cy="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Anonymous proxy</a:t>
              </a:r>
            </a:p>
            <a:p>
              <a:r>
                <a:rPr lang="en-GB" sz="1600">
                  <a:latin typeface="Times New Roman" pitchFamily="18" charset="0"/>
                </a:rPr>
                <a:t>12.13.14.15</a:t>
              </a:r>
              <a:endParaRPr lang="en-GB" sz="2800"/>
            </a:p>
          </p:txBody>
        </p:sp>
        <p:sp>
          <p:nvSpPr>
            <p:cNvPr id="29728" name="Freeform 32"/>
            <p:cNvSpPr>
              <a:spLocks/>
            </p:cNvSpPr>
            <p:nvPr/>
          </p:nvSpPr>
          <p:spPr bwMode="auto">
            <a:xfrm>
              <a:off x="4502" y="1032"/>
              <a:ext cx="414" cy="1273"/>
            </a:xfrm>
            <a:custGeom>
              <a:avLst/>
              <a:gdLst>
                <a:gd name="T0" fmla="*/ 779 w 779"/>
                <a:gd name="T1" fmla="*/ 0 h 2190"/>
                <a:gd name="T2" fmla="*/ 327 w 779"/>
                <a:gd name="T3" fmla="*/ 450 h 2190"/>
                <a:gd name="T4" fmla="*/ 25 w 779"/>
                <a:gd name="T5" fmla="*/ 900 h 2190"/>
                <a:gd name="T6" fmla="*/ 176 w 779"/>
                <a:gd name="T7" fmla="*/ 1575 h 2190"/>
                <a:gd name="T8" fmla="*/ 669 w 779"/>
                <a:gd name="T9" fmla="*/ 2190 h 2190"/>
              </a:gdLst>
              <a:ahLst/>
              <a:cxnLst>
                <a:cxn ang="0">
                  <a:pos x="T0" y="T1"/>
                </a:cxn>
                <a:cxn ang="0">
                  <a:pos x="T2" y="T3"/>
                </a:cxn>
                <a:cxn ang="0">
                  <a:pos x="T4" y="T5"/>
                </a:cxn>
                <a:cxn ang="0">
                  <a:pos x="T6" y="T7"/>
                </a:cxn>
                <a:cxn ang="0">
                  <a:pos x="T8" y="T9"/>
                </a:cxn>
              </a:cxnLst>
              <a:rect l="0" t="0" r="r" b="b"/>
              <a:pathLst>
                <a:path w="779" h="2190">
                  <a:moveTo>
                    <a:pt x="779" y="0"/>
                  </a:moveTo>
                  <a:cubicBezTo>
                    <a:pt x="616" y="150"/>
                    <a:pt x="452" y="300"/>
                    <a:pt x="327" y="450"/>
                  </a:cubicBezTo>
                  <a:cubicBezTo>
                    <a:pt x="201" y="600"/>
                    <a:pt x="50" y="713"/>
                    <a:pt x="25" y="900"/>
                  </a:cubicBezTo>
                  <a:cubicBezTo>
                    <a:pt x="0" y="1088"/>
                    <a:pt x="69" y="1360"/>
                    <a:pt x="176" y="1575"/>
                  </a:cubicBezTo>
                  <a:cubicBezTo>
                    <a:pt x="283" y="1790"/>
                    <a:pt x="566" y="2062"/>
                    <a:pt x="669" y="2190"/>
                  </a:cubicBezTo>
                </a:path>
              </a:pathLst>
            </a:custGeom>
            <a:noFill/>
            <a:ln w="19050" cap="flat" cmpd="sng">
              <a:solidFill>
                <a:srgbClr val="000000"/>
              </a:solidFill>
              <a:prstDash val="dash"/>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729" name="Freeform 33"/>
            <p:cNvSpPr>
              <a:spLocks/>
            </p:cNvSpPr>
            <p:nvPr/>
          </p:nvSpPr>
          <p:spPr bwMode="auto">
            <a:xfrm>
              <a:off x="3800" y="1187"/>
              <a:ext cx="622" cy="479"/>
            </a:xfrm>
            <a:custGeom>
              <a:avLst/>
              <a:gdLst>
                <a:gd name="T0" fmla="*/ 0 w 1170"/>
                <a:gd name="T1" fmla="*/ 827 h 827"/>
                <a:gd name="T2" fmla="*/ 138 w 1170"/>
                <a:gd name="T3" fmla="*/ 810 h 827"/>
                <a:gd name="T4" fmla="*/ 703 w 1170"/>
                <a:gd name="T5" fmla="*/ 707 h 827"/>
                <a:gd name="T6" fmla="*/ 1046 w 1170"/>
                <a:gd name="T7" fmla="*/ 433 h 827"/>
                <a:gd name="T8" fmla="*/ 1170 w 1170"/>
                <a:gd name="T9" fmla="*/ 0 h 827"/>
              </a:gdLst>
              <a:ahLst/>
              <a:cxnLst>
                <a:cxn ang="0">
                  <a:pos x="T0" y="T1"/>
                </a:cxn>
                <a:cxn ang="0">
                  <a:pos x="T2" y="T3"/>
                </a:cxn>
                <a:cxn ang="0">
                  <a:pos x="T4" y="T5"/>
                </a:cxn>
                <a:cxn ang="0">
                  <a:pos x="T6" y="T7"/>
                </a:cxn>
                <a:cxn ang="0">
                  <a:pos x="T8" y="T9"/>
                </a:cxn>
              </a:cxnLst>
              <a:rect l="0" t="0" r="r" b="b"/>
              <a:pathLst>
                <a:path w="1170" h="827">
                  <a:moveTo>
                    <a:pt x="0" y="827"/>
                  </a:moveTo>
                  <a:cubicBezTo>
                    <a:pt x="79" y="801"/>
                    <a:pt x="34" y="810"/>
                    <a:pt x="138" y="810"/>
                  </a:cubicBezTo>
                  <a:lnTo>
                    <a:pt x="703" y="707"/>
                  </a:lnTo>
                  <a:lnTo>
                    <a:pt x="1046" y="433"/>
                  </a:lnTo>
                  <a:lnTo>
                    <a:pt x="1170" y="0"/>
                  </a:lnTo>
                </a:path>
              </a:pathLst>
            </a:custGeom>
            <a:noFill/>
            <a:ln w="19050" cap="flat" cmpd="sng">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730" name="Text Box 34"/>
            <p:cNvSpPr txBox="1">
              <a:spLocks noChangeArrowheads="1"/>
            </p:cNvSpPr>
            <p:nvPr/>
          </p:nvSpPr>
          <p:spPr bwMode="auto">
            <a:xfrm>
              <a:off x="4791" y="1095"/>
              <a:ext cx="766"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57.32.2.1</a:t>
              </a:r>
              <a:endParaRPr lang="en-GB" sz="2800"/>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t>Remote Proxy Server</a:t>
            </a:r>
            <a:br>
              <a:rPr lang="en-GB"/>
            </a:br>
            <a:endParaRPr lang="en-GB"/>
          </a:p>
        </p:txBody>
      </p:sp>
      <p:sp>
        <p:nvSpPr>
          <p:cNvPr id="30723" name="Rectangle 3"/>
          <p:cNvSpPr>
            <a:spLocks noGrp="1" noChangeArrowheads="1"/>
          </p:cNvSpPr>
          <p:nvPr>
            <p:ph type="body" idx="1"/>
          </p:nvPr>
        </p:nvSpPr>
        <p:spPr>
          <a:xfrm>
            <a:off x="468313" y="4005263"/>
            <a:ext cx="8229600" cy="2852737"/>
          </a:xfrm>
        </p:spPr>
        <p:txBody>
          <a:bodyPr/>
          <a:lstStyle/>
          <a:p>
            <a:r>
              <a:rPr lang="en-GB" sz="2000"/>
              <a:t>For good FAQs on the use and types of proxy servers: </a:t>
            </a:r>
            <a:r>
              <a:rPr lang="en-GB" sz="2000">
                <a:hlinkClick r:id="rId2"/>
              </a:rPr>
              <a:t>http://www.freeproxy.ru/en/free_proxy/faq/index.htm</a:t>
            </a:r>
            <a:r>
              <a:rPr lang="en-GB" sz="2000"/>
              <a:t>   and    </a:t>
            </a:r>
            <a:r>
              <a:rPr lang="en-GB" sz="2000">
                <a:hlinkClick r:id="rId3"/>
              </a:rPr>
              <a:t>http://lockdowncorp.com/stealth/</a:t>
            </a:r>
            <a:r>
              <a:rPr lang="en-GB" sz="2000"/>
              <a:t> </a:t>
            </a:r>
          </a:p>
          <a:p>
            <a:r>
              <a:rPr lang="en-GB" sz="2000"/>
              <a:t>For a good list of proxy servers see:  </a:t>
            </a:r>
            <a:r>
              <a:rPr lang="en-GB" sz="2000">
                <a:hlinkClick r:id="rId4"/>
              </a:rPr>
              <a:t>http://atomintersoft.com/products/alive-proxy/proxy-list/</a:t>
            </a:r>
            <a:r>
              <a:rPr lang="en-GB" sz="2000"/>
              <a:t> </a:t>
            </a:r>
            <a:endParaRPr lang="en-GB" sz="2000" b="1"/>
          </a:p>
          <a:p>
            <a:r>
              <a:rPr lang="en-GB" sz="2000" b="1"/>
              <a:t>Also a list of free proxies available from:  </a:t>
            </a:r>
            <a:r>
              <a:rPr lang="en-GB" sz="2000" b="1">
                <a:hlinkClick r:id="rId5"/>
              </a:rPr>
              <a:t>http://www.freeproxy.ru/download/lists/goodproxy.txt</a:t>
            </a:r>
            <a:r>
              <a:rPr lang="en-GB" sz="2000"/>
              <a:t>   </a:t>
            </a:r>
            <a:br>
              <a:rPr lang="en-GB" sz="2000"/>
            </a:br>
            <a:endParaRPr lang="en-GB" sz="2000"/>
          </a:p>
        </p:txBody>
      </p:sp>
      <p:grpSp>
        <p:nvGrpSpPr>
          <p:cNvPr id="30724" name="Group 4"/>
          <p:cNvGrpSpPr>
            <a:grpSpLocks/>
          </p:cNvGrpSpPr>
          <p:nvPr/>
        </p:nvGrpSpPr>
        <p:grpSpPr bwMode="auto">
          <a:xfrm>
            <a:off x="179388" y="574675"/>
            <a:ext cx="8642350" cy="3359150"/>
            <a:chOff x="113" y="362"/>
            <a:chExt cx="5444" cy="2388"/>
          </a:xfrm>
        </p:grpSpPr>
        <p:sp>
          <p:nvSpPr>
            <p:cNvPr id="30725" name="Line 5"/>
            <p:cNvSpPr>
              <a:spLocks noChangeShapeType="1"/>
            </p:cNvSpPr>
            <p:nvPr/>
          </p:nvSpPr>
          <p:spPr bwMode="auto">
            <a:xfrm flipV="1">
              <a:off x="4231" y="823"/>
              <a:ext cx="673" cy="5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0726" name="Line 6"/>
            <p:cNvSpPr>
              <a:spLocks noChangeShapeType="1"/>
            </p:cNvSpPr>
            <p:nvPr/>
          </p:nvSpPr>
          <p:spPr bwMode="auto">
            <a:xfrm>
              <a:off x="2473" y="1664"/>
              <a:ext cx="222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0727" name="Freeform 7" descr="White marble"/>
            <p:cNvSpPr>
              <a:spLocks/>
            </p:cNvSpPr>
            <p:nvPr/>
          </p:nvSpPr>
          <p:spPr bwMode="auto">
            <a:xfrm>
              <a:off x="3793" y="1113"/>
              <a:ext cx="912" cy="998"/>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6"/>
              <a:srcRect/>
              <a:tile tx="0" ty="0" sx="100000" sy="100000" flip="none" algn="tl"/>
            </a:blipFill>
            <a:ln w="9525">
              <a:solidFill>
                <a:srgbClr val="000000"/>
              </a:solidFill>
              <a:round/>
              <a:headEnd/>
              <a:tailEnd/>
            </a:ln>
          </p:spPr>
          <p:txBody>
            <a:bodyPr/>
            <a:lstStyle/>
            <a:p>
              <a:endParaRPr lang="en-GB"/>
            </a:p>
          </p:txBody>
        </p:sp>
        <p:sp>
          <p:nvSpPr>
            <p:cNvPr id="30728" name="Text Box 8"/>
            <p:cNvSpPr txBox="1">
              <a:spLocks noChangeArrowheads="1"/>
            </p:cNvSpPr>
            <p:nvPr/>
          </p:nvSpPr>
          <p:spPr bwMode="auto">
            <a:xfrm>
              <a:off x="2110" y="916"/>
              <a:ext cx="781"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1600" b="1">
                  <a:latin typeface="Times New Roman" pitchFamily="18" charset="0"/>
                </a:rPr>
                <a:t>Firewall</a:t>
              </a:r>
            </a:p>
            <a:p>
              <a:endParaRPr lang="en-GB" sz="2800"/>
            </a:p>
          </p:txBody>
        </p:sp>
        <p:sp>
          <p:nvSpPr>
            <p:cNvPr id="30729" name="Text Box 9"/>
            <p:cNvSpPr txBox="1">
              <a:spLocks noChangeArrowheads="1"/>
            </p:cNvSpPr>
            <p:nvPr/>
          </p:nvSpPr>
          <p:spPr bwMode="auto">
            <a:xfrm>
              <a:off x="3253" y="981"/>
              <a:ext cx="961"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a:t>
              </a:r>
              <a:r>
                <a:rPr lang="en-GB" sz="1700">
                  <a:latin typeface="Times New Roman" pitchFamily="18" charset="0"/>
                </a:rPr>
                <a:t>ublic network</a:t>
              </a:r>
              <a:endParaRPr lang="en-GB" sz="2800"/>
            </a:p>
          </p:txBody>
        </p:sp>
        <p:sp>
          <p:nvSpPr>
            <p:cNvPr id="30730" name="Text Box 10"/>
            <p:cNvSpPr txBox="1">
              <a:spLocks noChangeArrowheads="1"/>
            </p:cNvSpPr>
            <p:nvPr/>
          </p:nvSpPr>
          <p:spPr bwMode="auto">
            <a:xfrm>
              <a:off x="487" y="916"/>
              <a:ext cx="120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Private  network</a:t>
              </a:r>
              <a:endParaRPr lang="en-GB" sz="2800"/>
            </a:p>
          </p:txBody>
        </p:sp>
        <p:sp>
          <p:nvSpPr>
            <p:cNvPr id="30731" name="Text Box 11"/>
            <p:cNvSpPr txBox="1">
              <a:spLocks noChangeArrowheads="1"/>
            </p:cNvSpPr>
            <p:nvPr/>
          </p:nvSpPr>
          <p:spPr bwMode="auto">
            <a:xfrm>
              <a:off x="1269" y="1966"/>
              <a:ext cx="2004"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    	10.0.0.1		194.66.73.254	</a:t>
              </a:r>
              <a:endParaRPr lang="en-GB" sz="2800"/>
            </a:p>
          </p:txBody>
        </p:sp>
        <p:sp>
          <p:nvSpPr>
            <p:cNvPr id="30732" name="Line 12"/>
            <p:cNvSpPr>
              <a:spLocks noChangeShapeType="1"/>
            </p:cNvSpPr>
            <p:nvPr/>
          </p:nvSpPr>
          <p:spPr bwMode="auto">
            <a:xfrm>
              <a:off x="2411" y="916"/>
              <a:ext cx="1" cy="163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30733" name="Group 13"/>
            <p:cNvGrpSpPr>
              <a:grpSpLocks/>
            </p:cNvGrpSpPr>
            <p:nvPr/>
          </p:nvGrpSpPr>
          <p:grpSpPr bwMode="auto">
            <a:xfrm>
              <a:off x="1629" y="1264"/>
              <a:ext cx="358" cy="440"/>
              <a:chOff x="4407" y="2328"/>
              <a:chExt cx="674" cy="757"/>
            </a:xfrm>
          </p:grpSpPr>
          <p:pic>
            <p:nvPicPr>
              <p:cNvPr id="30734" name="Picture 1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30735" name="Line 1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0736" name="Line 16"/>
            <p:cNvSpPr>
              <a:spLocks noChangeShapeType="1"/>
            </p:cNvSpPr>
            <p:nvPr/>
          </p:nvSpPr>
          <p:spPr bwMode="auto">
            <a:xfrm flipV="1">
              <a:off x="496" y="1706"/>
              <a:ext cx="18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30737" name="Picture 17" descr="DESK08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30" y="1375"/>
              <a:ext cx="404" cy="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8" name="Picture 1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06" y="1872"/>
              <a:ext cx="272" cy="657"/>
            </a:xfrm>
            <a:prstGeom prst="rect">
              <a:avLst/>
            </a:prstGeom>
            <a:noFill/>
            <a:extLst>
              <a:ext uri="{909E8E84-426E-40DD-AFC4-6F175D3DCCD1}">
                <a14:hiddenFill xmlns:a14="http://schemas.microsoft.com/office/drawing/2010/main">
                  <a:solidFill>
                    <a:srgbClr val="FFFFFF"/>
                  </a:solidFill>
                </a14:hiddenFill>
              </a:ext>
            </a:extLst>
          </p:spPr>
        </p:pic>
        <p:sp>
          <p:nvSpPr>
            <p:cNvPr id="30739" name="Text Box 19"/>
            <p:cNvSpPr txBox="1">
              <a:spLocks noChangeArrowheads="1"/>
            </p:cNvSpPr>
            <p:nvPr/>
          </p:nvSpPr>
          <p:spPr bwMode="auto">
            <a:xfrm>
              <a:off x="3703" y="2290"/>
              <a:ext cx="114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hlinkClick r:id="rId10"/>
                </a:rPr>
                <a:t>www.hardcore.com</a:t>
              </a:r>
              <a:r>
                <a:rPr lang="en-GB" sz="1600">
                  <a:latin typeface="Times New Roman" pitchFamily="18" charset="0"/>
                </a:rPr>
                <a:t> </a:t>
              </a:r>
            </a:p>
            <a:p>
              <a:r>
                <a:rPr lang="en-GB" sz="1600">
                  <a:latin typeface="Times New Roman" pitchFamily="18" charset="0"/>
                </a:rPr>
                <a:t>66.67.68.69</a:t>
              </a:r>
              <a:endParaRPr lang="en-GB" sz="2800"/>
            </a:p>
          </p:txBody>
        </p:sp>
        <p:grpSp>
          <p:nvGrpSpPr>
            <p:cNvPr id="30740" name="Group 20"/>
            <p:cNvGrpSpPr>
              <a:grpSpLocks/>
            </p:cNvGrpSpPr>
            <p:nvPr/>
          </p:nvGrpSpPr>
          <p:grpSpPr bwMode="auto">
            <a:xfrm>
              <a:off x="1088" y="1264"/>
              <a:ext cx="359" cy="440"/>
              <a:chOff x="4407" y="2328"/>
              <a:chExt cx="674" cy="757"/>
            </a:xfrm>
          </p:grpSpPr>
          <p:pic>
            <p:nvPicPr>
              <p:cNvPr id="30741" name="Picture 2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30742" name="Line 22"/>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30743" name="Group 23"/>
            <p:cNvGrpSpPr>
              <a:grpSpLocks/>
            </p:cNvGrpSpPr>
            <p:nvPr/>
          </p:nvGrpSpPr>
          <p:grpSpPr bwMode="auto">
            <a:xfrm>
              <a:off x="496" y="1242"/>
              <a:ext cx="359" cy="440"/>
              <a:chOff x="4407" y="2328"/>
              <a:chExt cx="674" cy="757"/>
            </a:xfrm>
          </p:grpSpPr>
          <p:pic>
            <p:nvPicPr>
              <p:cNvPr id="30744" name="Picture 2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30745" name="Line 2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0746" name="Text Box 26"/>
            <p:cNvSpPr txBox="1">
              <a:spLocks noChangeArrowheads="1"/>
            </p:cNvSpPr>
            <p:nvPr/>
          </p:nvSpPr>
          <p:spPr bwMode="auto">
            <a:xfrm>
              <a:off x="3973" y="1572"/>
              <a:ext cx="74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sp>
          <p:nvSpPr>
            <p:cNvPr id="30747" name="Text Box 27"/>
            <p:cNvSpPr txBox="1">
              <a:spLocks noChangeArrowheads="1"/>
            </p:cNvSpPr>
            <p:nvPr/>
          </p:nvSpPr>
          <p:spPr bwMode="auto">
            <a:xfrm>
              <a:off x="113" y="1966"/>
              <a:ext cx="575"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10.0.0.2</a:t>
              </a:r>
              <a:endParaRPr lang="en-GB" sz="2800"/>
            </a:p>
          </p:txBody>
        </p:sp>
        <p:sp>
          <p:nvSpPr>
            <p:cNvPr id="30748" name="Line 28"/>
            <p:cNvSpPr>
              <a:spLocks noChangeShapeType="1"/>
            </p:cNvSpPr>
            <p:nvPr/>
          </p:nvSpPr>
          <p:spPr bwMode="auto">
            <a:xfrm flipV="1">
              <a:off x="471" y="1572"/>
              <a:ext cx="12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749" name="Text Box 29"/>
            <p:cNvSpPr txBox="1">
              <a:spLocks noChangeArrowheads="1"/>
            </p:cNvSpPr>
            <p:nvPr/>
          </p:nvSpPr>
          <p:spPr bwMode="auto">
            <a:xfrm>
              <a:off x="595" y="2290"/>
              <a:ext cx="324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Connection via an Anonymous Proxy Server</a:t>
              </a:r>
              <a:endParaRPr lang="en-GB" sz="2800"/>
            </a:p>
          </p:txBody>
        </p:sp>
        <p:pic>
          <p:nvPicPr>
            <p:cNvPr id="30750" name="Picture 30" descr="DESK045"/>
            <p:cNvPicPr>
              <a:picLocks noChangeAspect="1" noChangeArrowheads="1"/>
            </p:cNvPicPr>
            <p:nvPr/>
          </p:nvPicPr>
          <p:blipFill>
            <a:blip r:embed="rId11" cstate="print">
              <a:lum bright="60000" contrast="36000"/>
              <a:extLst>
                <a:ext uri="{28A0092B-C50C-407E-A947-70E740481C1C}">
                  <a14:useLocalDpi xmlns:a14="http://schemas.microsoft.com/office/drawing/2010/main" val="0"/>
                </a:ext>
              </a:extLst>
            </a:blip>
            <a:srcRect/>
            <a:stretch>
              <a:fillRect/>
            </a:stretch>
          </p:blipFill>
          <p:spPr bwMode="auto">
            <a:xfrm>
              <a:off x="4901" y="614"/>
              <a:ext cx="245"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pic>
        <p:sp>
          <p:nvSpPr>
            <p:cNvPr id="30751" name="Text Box 31"/>
            <p:cNvSpPr txBox="1">
              <a:spLocks noChangeArrowheads="1"/>
            </p:cNvSpPr>
            <p:nvPr/>
          </p:nvSpPr>
          <p:spPr bwMode="auto">
            <a:xfrm>
              <a:off x="4313" y="362"/>
              <a:ext cx="765" cy="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Anonymous proxy</a:t>
              </a:r>
            </a:p>
            <a:p>
              <a:r>
                <a:rPr lang="en-GB" sz="1600">
                  <a:latin typeface="Times New Roman" pitchFamily="18" charset="0"/>
                </a:rPr>
                <a:t>12.13.14.15</a:t>
              </a:r>
              <a:endParaRPr lang="en-GB" sz="2800"/>
            </a:p>
          </p:txBody>
        </p:sp>
        <p:sp>
          <p:nvSpPr>
            <p:cNvPr id="30752" name="Freeform 32"/>
            <p:cNvSpPr>
              <a:spLocks/>
            </p:cNvSpPr>
            <p:nvPr/>
          </p:nvSpPr>
          <p:spPr bwMode="auto">
            <a:xfrm>
              <a:off x="4502" y="1032"/>
              <a:ext cx="414" cy="1273"/>
            </a:xfrm>
            <a:custGeom>
              <a:avLst/>
              <a:gdLst>
                <a:gd name="T0" fmla="*/ 779 w 779"/>
                <a:gd name="T1" fmla="*/ 0 h 2190"/>
                <a:gd name="T2" fmla="*/ 327 w 779"/>
                <a:gd name="T3" fmla="*/ 450 h 2190"/>
                <a:gd name="T4" fmla="*/ 25 w 779"/>
                <a:gd name="T5" fmla="*/ 900 h 2190"/>
                <a:gd name="T6" fmla="*/ 176 w 779"/>
                <a:gd name="T7" fmla="*/ 1575 h 2190"/>
                <a:gd name="T8" fmla="*/ 669 w 779"/>
                <a:gd name="T9" fmla="*/ 2190 h 2190"/>
              </a:gdLst>
              <a:ahLst/>
              <a:cxnLst>
                <a:cxn ang="0">
                  <a:pos x="T0" y="T1"/>
                </a:cxn>
                <a:cxn ang="0">
                  <a:pos x="T2" y="T3"/>
                </a:cxn>
                <a:cxn ang="0">
                  <a:pos x="T4" y="T5"/>
                </a:cxn>
                <a:cxn ang="0">
                  <a:pos x="T6" y="T7"/>
                </a:cxn>
                <a:cxn ang="0">
                  <a:pos x="T8" y="T9"/>
                </a:cxn>
              </a:cxnLst>
              <a:rect l="0" t="0" r="r" b="b"/>
              <a:pathLst>
                <a:path w="779" h="2190">
                  <a:moveTo>
                    <a:pt x="779" y="0"/>
                  </a:moveTo>
                  <a:cubicBezTo>
                    <a:pt x="616" y="150"/>
                    <a:pt x="452" y="300"/>
                    <a:pt x="327" y="450"/>
                  </a:cubicBezTo>
                  <a:cubicBezTo>
                    <a:pt x="201" y="600"/>
                    <a:pt x="50" y="713"/>
                    <a:pt x="25" y="900"/>
                  </a:cubicBezTo>
                  <a:cubicBezTo>
                    <a:pt x="0" y="1088"/>
                    <a:pt x="69" y="1360"/>
                    <a:pt x="176" y="1575"/>
                  </a:cubicBezTo>
                  <a:cubicBezTo>
                    <a:pt x="283" y="1790"/>
                    <a:pt x="566" y="2062"/>
                    <a:pt x="669" y="2190"/>
                  </a:cubicBezTo>
                </a:path>
              </a:pathLst>
            </a:custGeom>
            <a:noFill/>
            <a:ln w="19050" cap="flat" cmpd="sng">
              <a:solidFill>
                <a:srgbClr val="000000"/>
              </a:solidFill>
              <a:prstDash val="dash"/>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753" name="Freeform 33"/>
            <p:cNvSpPr>
              <a:spLocks/>
            </p:cNvSpPr>
            <p:nvPr/>
          </p:nvSpPr>
          <p:spPr bwMode="auto">
            <a:xfrm>
              <a:off x="3800" y="1187"/>
              <a:ext cx="622" cy="479"/>
            </a:xfrm>
            <a:custGeom>
              <a:avLst/>
              <a:gdLst>
                <a:gd name="T0" fmla="*/ 0 w 1170"/>
                <a:gd name="T1" fmla="*/ 827 h 827"/>
                <a:gd name="T2" fmla="*/ 138 w 1170"/>
                <a:gd name="T3" fmla="*/ 810 h 827"/>
                <a:gd name="T4" fmla="*/ 703 w 1170"/>
                <a:gd name="T5" fmla="*/ 707 h 827"/>
                <a:gd name="T6" fmla="*/ 1046 w 1170"/>
                <a:gd name="T7" fmla="*/ 433 h 827"/>
                <a:gd name="T8" fmla="*/ 1170 w 1170"/>
                <a:gd name="T9" fmla="*/ 0 h 827"/>
              </a:gdLst>
              <a:ahLst/>
              <a:cxnLst>
                <a:cxn ang="0">
                  <a:pos x="T0" y="T1"/>
                </a:cxn>
                <a:cxn ang="0">
                  <a:pos x="T2" y="T3"/>
                </a:cxn>
                <a:cxn ang="0">
                  <a:pos x="T4" y="T5"/>
                </a:cxn>
                <a:cxn ang="0">
                  <a:pos x="T6" y="T7"/>
                </a:cxn>
                <a:cxn ang="0">
                  <a:pos x="T8" y="T9"/>
                </a:cxn>
              </a:cxnLst>
              <a:rect l="0" t="0" r="r" b="b"/>
              <a:pathLst>
                <a:path w="1170" h="827">
                  <a:moveTo>
                    <a:pt x="0" y="827"/>
                  </a:moveTo>
                  <a:cubicBezTo>
                    <a:pt x="79" y="801"/>
                    <a:pt x="34" y="810"/>
                    <a:pt x="138" y="810"/>
                  </a:cubicBezTo>
                  <a:lnTo>
                    <a:pt x="703" y="707"/>
                  </a:lnTo>
                  <a:lnTo>
                    <a:pt x="1046" y="433"/>
                  </a:lnTo>
                  <a:lnTo>
                    <a:pt x="1170" y="0"/>
                  </a:lnTo>
                </a:path>
              </a:pathLst>
            </a:custGeom>
            <a:noFill/>
            <a:ln w="19050" cap="flat" cmpd="sng">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754" name="Text Box 34"/>
            <p:cNvSpPr txBox="1">
              <a:spLocks noChangeArrowheads="1"/>
            </p:cNvSpPr>
            <p:nvPr/>
          </p:nvSpPr>
          <p:spPr bwMode="auto">
            <a:xfrm>
              <a:off x="4791" y="1095"/>
              <a:ext cx="766"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57.32.2.1</a:t>
              </a:r>
              <a:endParaRPr lang="en-GB" sz="2800"/>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GB"/>
              <a:t>Remote Proxy Server</a:t>
            </a:r>
            <a:br>
              <a:rPr lang="en-GB"/>
            </a:br>
            <a:endParaRPr lang="en-GB"/>
          </a:p>
        </p:txBody>
      </p:sp>
      <p:sp>
        <p:nvSpPr>
          <p:cNvPr id="106499" name="Rectangle 3"/>
          <p:cNvSpPr>
            <a:spLocks noGrp="1" noChangeArrowheads="1"/>
          </p:cNvSpPr>
          <p:nvPr>
            <p:ph type="body" idx="1"/>
          </p:nvPr>
        </p:nvSpPr>
        <p:spPr>
          <a:xfrm>
            <a:off x="468313" y="4005263"/>
            <a:ext cx="8229600" cy="2852737"/>
          </a:xfrm>
        </p:spPr>
        <p:txBody>
          <a:bodyPr/>
          <a:lstStyle/>
          <a:p>
            <a:r>
              <a:rPr lang="en-GB" sz="1800"/>
              <a:t>Today a good list at </a:t>
            </a:r>
            <a:r>
              <a:rPr lang="en-GB" sz="2000">
                <a:hlinkClick r:id="rId2"/>
              </a:rPr>
              <a:t>http://www.proxy4free.com/page1.html</a:t>
            </a:r>
            <a:r>
              <a:rPr lang="en-GB" sz="2000"/>
              <a:t> </a:t>
            </a:r>
            <a:r>
              <a:rPr lang="en-GB" sz="1800"/>
              <a:t> </a:t>
            </a:r>
          </a:p>
          <a:p>
            <a:r>
              <a:rPr lang="en-GB" sz="2000"/>
              <a:t>Or  </a:t>
            </a:r>
            <a:r>
              <a:rPr lang="en-GB" sz="2000">
                <a:hlinkClick r:id="rId3"/>
              </a:rPr>
              <a:t>http://proxy-list.org/en/index.php</a:t>
            </a:r>
            <a:r>
              <a:rPr lang="en-GB" sz="2000"/>
              <a:t> </a:t>
            </a:r>
            <a:r>
              <a:rPr lang="en-GB" sz="1800"/>
              <a:t>  </a:t>
            </a:r>
          </a:p>
          <a:p>
            <a:pPr>
              <a:buFont typeface="Wingdings" pitchFamily="2" charset="2"/>
              <a:buNone/>
            </a:pPr>
            <a:r>
              <a:rPr lang="en-GB" sz="2000"/>
              <a:t/>
            </a:r>
            <a:br>
              <a:rPr lang="en-GB" sz="2000"/>
            </a:br>
            <a:endParaRPr lang="en-GB" sz="2000"/>
          </a:p>
        </p:txBody>
      </p:sp>
      <p:grpSp>
        <p:nvGrpSpPr>
          <p:cNvPr id="106500" name="Group 4"/>
          <p:cNvGrpSpPr>
            <a:grpSpLocks/>
          </p:cNvGrpSpPr>
          <p:nvPr/>
        </p:nvGrpSpPr>
        <p:grpSpPr bwMode="auto">
          <a:xfrm>
            <a:off x="179388" y="574675"/>
            <a:ext cx="8642350" cy="3359150"/>
            <a:chOff x="113" y="362"/>
            <a:chExt cx="5444" cy="2388"/>
          </a:xfrm>
        </p:grpSpPr>
        <p:sp>
          <p:nvSpPr>
            <p:cNvPr id="106501" name="Line 5"/>
            <p:cNvSpPr>
              <a:spLocks noChangeShapeType="1"/>
            </p:cNvSpPr>
            <p:nvPr/>
          </p:nvSpPr>
          <p:spPr bwMode="auto">
            <a:xfrm flipV="1">
              <a:off x="4231" y="823"/>
              <a:ext cx="673" cy="5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502" name="Line 6"/>
            <p:cNvSpPr>
              <a:spLocks noChangeShapeType="1"/>
            </p:cNvSpPr>
            <p:nvPr/>
          </p:nvSpPr>
          <p:spPr bwMode="auto">
            <a:xfrm>
              <a:off x="2473" y="1664"/>
              <a:ext cx="222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503" name="Freeform 7" descr="White marble"/>
            <p:cNvSpPr>
              <a:spLocks/>
            </p:cNvSpPr>
            <p:nvPr/>
          </p:nvSpPr>
          <p:spPr bwMode="auto">
            <a:xfrm>
              <a:off x="3793" y="1113"/>
              <a:ext cx="912" cy="998"/>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4"/>
              <a:srcRect/>
              <a:tile tx="0" ty="0" sx="100000" sy="100000" flip="none" algn="tl"/>
            </a:blipFill>
            <a:ln w="9525">
              <a:solidFill>
                <a:srgbClr val="000000"/>
              </a:solidFill>
              <a:round/>
              <a:headEnd/>
              <a:tailEnd/>
            </a:ln>
          </p:spPr>
          <p:txBody>
            <a:bodyPr/>
            <a:lstStyle/>
            <a:p>
              <a:endParaRPr lang="en-GB"/>
            </a:p>
          </p:txBody>
        </p:sp>
        <p:sp>
          <p:nvSpPr>
            <p:cNvPr id="106504" name="Text Box 8"/>
            <p:cNvSpPr txBox="1">
              <a:spLocks noChangeArrowheads="1"/>
            </p:cNvSpPr>
            <p:nvPr/>
          </p:nvSpPr>
          <p:spPr bwMode="auto">
            <a:xfrm>
              <a:off x="2110" y="916"/>
              <a:ext cx="781"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1600" b="1">
                  <a:latin typeface="Times New Roman" pitchFamily="18" charset="0"/>
                </a:rPr>
                <a:t>Firewall</a:t>
              </a:r>
            </a:p>
            <a:p>
              <a:endParaRPr lang="en-GB" sz="2800"/>
            </a:p>
          </p:txBody>
        </p:sp>
        <p:sp>
          <p:nvSpPr>
            <p:cNvPr id="106505" name="Text Box 9"/>
            <p:cNvSpPr txBox="1">
              <a:spLocks noChangeArrowheads="1"/>
            </p:cNvSpPr>
            <p:nvPr/>
          </p:nvSpPr>
          <p:spPr bwMode="auto">
            <a:xfrm>
              <a:off x="3253" y="981"/>
              <a:ext cx="961"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a:t>
              </a:r>
              <a:r>
                <a:rPr lang="en-GB" sz="1700">
                  <a:latin typeface="Times New Roman" pitchFamily="18" charset="0"/>
                </a:rPr>
                <a:t>ublic network</a:t>
              </a:r>
              <a:endParaRPr lang="en-GB" sz="2800"/>
            </a:p>
          </p:txBody>
        </p:sp>
        <p:sp>
          <p:nvSpPr>
            <p:cNvPr id="106506" name="Text Box 10"/>
            <p:cNvSpPr txBox="1">
              <a:spLocks noChangeArrowheads="1"/>
            </p:cNvSpPr>
            <p:nvPr/>
          </p:nvSpPr>
          <p:spPr bwMode="auto">
            <a:xfrm>
              <a:off x="487" y="916"/>
              <a:ext cx="120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Private  network</a:t>
              </a:r>
              <a:endParaRPr lang="en-GB" sz="2800"/>
            </a:p>
          </p:txBody>
        </p:sp>
        <p:sp>
          <p:nvSpPr>
            <p:cNvPr id="106507" name="Text Box 11"/>
            <p:cNvSpPr txBox="1">
              <a:spLocks noChangeArrowheads="1"/>
            </p:cNvSpPr>
            <p:nvPr/>
          </p:nvSpPr>
          <p:spPr bwMode="auto">
            <a:xfrm>
              <a:off x="1269" y="1966"/>
              <a:ext cx="2004"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    	10.0.0.1		194.66.73.254	</a:t>
              </a:r>
              <a:endParaRPr lang="en-GB" sz="2800"/>
            </a:p>
          </p:txBody>
        </p:sp>
        <p:sp>
          <p:nvSpPr>
            <p:cNvPr id="106508" name="Line 12"/>
            <p:cNvSpPr>
              <a:spLocks noChangeShapeType="1"/>
            </p:cNvSpPr>
            <p:nvPr/>
          </p:nvSpPr>
          <p:spPr bwMode="auto">
            <a:xfrm>
              <a:off x="2411" y="916"/>
              <a:ext cx="1" cy="163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106509" name="Group 13"/>
            <p:cNvGrpSpPr>
              <a:grpSpLocks/>
            </p:cNvGrpSpPr>
            <p:nvPr/>
          </p:nvGrpSpPr>
          <p:grpSpPr bwMode="auto">
            <a:xfrm>
              <a:off x="1629" y="1264"/>
              <a:ext cx="358" cy="440"/>
              <a:chOff x="4407" y="2328"/>
              <a:chExt cx="674" cy="757"/>
            </a:xfrm>
          </p:grpSpPr>
          <p:pic>
            <p:nvPicPr>
              <p:cNvPr id="106510" name="Picture 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106511" name="Line 1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06512" name="Line 16"/>
            <p:cNvSpPr>
              <a:spLocks noChangeShapeType="1"/>
            </p:cNvSpPr>
            <p:nvPr/>
          </p:nvSpPr>
          <p:spPr bwMode="auto">
            <a:xfrm flipV="1">
              <a:off x="496" y="1706"/>
              <a:ext cx="18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106513" name="Picture 17" descr="DESK08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30" y="1375"/>
              <a:ext cx="404" cy="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14" name="Picture 1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06" y="1872"/>
              <a:ext cx="272" cy="657"/>
            </a:xfrm>
            <a:prstGeom prst="rect">
              <a:avLst/>
            </a:prstGeom>
            <a:noFill/>
            <a:extLst>
              <a:ext uri="{909E8E84-426E-40DD-AFC4-6F175D3DCCD1}">
                <a14:hiddenFill xmlns:a14="http://schemas.microsoft.com/office/drawing/2010/main">
                  <a:solidFill>
                    <a:srgbClr val="FFFFFF"/>
                  </a:solidFill>
                </a14:hiddenFill>
              </a:ext>
            </a:extLst>
          </p:spPr>
        </p:pic>
        <p:sp>
          <p:nvSpPr>
            <p:cNvPr id="106515" name="Text Box 19"/>
            <p:cNvSpPr txBox="1">
              <a:spLocks noChangeArrowheads="1"/>
            </p:cNvSpPr>
            <p:nvPr/>
          </p:nvSpPr>
          <p:spPr bwMode="auto">
            <a:xfrm>
              <a:off x="3703" y="2290"/>
              <a:ext cx="114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hlinkClick r:id="rId8"/>
                </a:rPr>
                <a:t>www.hardcore.com</a:t>
              </a:r>
              <a:r>
                <a:rPr lang="en-GB" sz="1600">
                  <a:latin typeface="Times New Roman" pitchFamily="18" charset="0"/>
                </a:rPr>
                <a:t> </a:t>
              </a:r>
            </a:p>
            <a:p>
              <a:r>
                <a:rPr lang="en-GB" sz="1600">
                  <a:latin typeface="Times New Roman" pitchFamily="18" charset="0"/>
                </a:rPr>
                <a:t>66.67.68.69</a:t>
              </a:r>
              <a:endParaRPr lang="en-GB" sz="2800"/>
            </a:p>
          </p:txBody>
        </p:sp>
        <p:grpSp>
          <p:nvGrpSpPr>
            <p:cNvPr id="106516" name="Group 20"/>
            <p:cNvGrpSpPr>
              <a:grpSpLocks/>
            </p:cNvGrpSpPr>
            <p:nvPr/>
          </p:nvGrpSpPr>
          <p:grpSpPr bwMode="auto">
            <a:xfrm>
              <a:off x="1088" y="1264"/>
              <a:ext cx="359" cy="440"/>
              <a:chOff x="4407" y="2328"/>
              <a:chExt cx="674" cy="757"/>
            </a:xfrm>
          </p:grpSpPr>
          <p:pic>
            <p:nvPicPr>
              <p:cNvPr id="106517" name="Picture 2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106518" name="Line 22"/>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106519" name="Group 23"/>
            <p:cNvGrpSpPr>
              <a:grpSpLocks/>
            </p:cNvGrpSpPr>
            <p:nvPr/>
          </p:nvGrpSpPr>
          <p:grpSpPr bwMode="auto">
            <a:xfrm>
              <a:off x="496" y="1242"/>
              <a:ext cx="359" cy="440"/>
              <a:chOff x="4407" y="2328"/>
              <a:chExt cx="674" cy="757"/>
            </a:xfrm>
          </p:grpSpPr>
          <p:pic>
            <p:nvPicPr>
              <p:cNvPr id="106520" name="Picture 2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106521" name="Line 2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06522" name="Text Box 26"/>
            <p:cNvSpPr txBox="1">
              <a:spLocks noChangeArrowheads="1"/>
            </p:cNvSpPr>
            <p:nvPr/>
          </p:nvSpPr>
          <p:spPr bwMode="auto">
            <a:xfrm>
              <a:off x="3973" y="1572"/>
              <a:ext cx="74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sp>
          <p:nvSpPr>
            <p:cNvPr id="106523" name="Text Box 27"/>
            <p:cNvSpPr txBox="1">
              <a:spLocks noChangeArrowheads="1"/>
            </p:cNvSpPr>
            <p:nvPr/>
          </p:nvSpPr>
          <p:spPr bwMode="auto">
            <a:xfrm>
              <a:off x="113" y="1966"/>
              <a:ext cx="575"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10.0.0.2</a:t>
              </a:r>
              <a:endParaRPr lang="en-GB" sz="2800"/>
            </a:p>
          </p:txBody>
        </p:sp>
        <p:sp>
          <p:nvSpPr>
            <p:cNvPr id="106524" name="Line 28"/>
            <p:cNvSpPr>
              <a:spLocks noChangeShapeType="1"/>
            </p:cNvSpPr>
            <p:nvPr/>
          </p:nvSpPr>
          <p:spPr bwMode="auto">
            <a:xfrm flipV="1">
              <a:off x="471" y="1572"/>
              <a:ext cx="12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06525" name="Text Box 29"/>
            <p:cNvSpPr txBox="1">
              <a:spLocks noChangeArrowheads="1"/>
            </p:cNvSpPr>
            <p:nvPr/>
          </p:nvSpPr>
          <p:spPr bwMode="auto">
            <a:xfrm>
              <a:off x="595" y="2290"/>
              <a:ext cx="324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Connection via an Anonymous Proxy Server</a:t>
              </a:r>
              <a:endParaRPr lang="en-GB" sz="2800"/>
            </a:p>
          </p:txBody>
        </p:sp>
        <p:pic>
          <p:nvPicPr>
            <p:cNvPr id="106526" name="Picture 30" descr="DESK045"/>
            <p:cNvPicPr>
              <a:picLocks noChangeAspect="1" noChangeArrowheads="1"/>
            </p:cNvPicPr>
            <p:nvPr/>
          </p:nvPicPr>
          <p:blipFill>
            <a:blip r:embed="rId9" cstate="print">
              <a:lum bright="60000" contrast="36000"/>
              <a:extLst>
                <a:ext uri="{28A0092B-C50C-407E-A947-70E740481C1C}">
                  <a14:useLocalDpi xmlns:a14="http://schemas.microsoft.com/office/drawing/2010/main" val="0"/>
                </a:ext>
              </a:extLst>
            </a:blip>
            <a:srcRect/>
            <a:stretch>
              <a:fillRect/>
            </a:stretch>
          </p:blipFill>
          <p:spPr bwMode="auto">
            <a:xfrm>
              <a:off x="4901" y="614"/>
              <a:ext cx="245"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pic>
        <p:sp>
          <p:nvSpPr>
            <p:cNvPr id="106527" name="Text Box 31"/>
            <p:cNvSpPr txBox="1">
              <a:spLocks noChangeArrowheads="1"/>
            </p:cNvSpPr>
            <p:nvPr/>
          </p:nvSpPr>
          <p:spPr bwMode="auto">
            <a:xfrm>
              <a:off x="4313" y="362"/>
              <a:ext cx="765" cy="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Anonymous proxy</a:t>
              </a:r>
            </a:p>
            <a:p>
              <a:r>
                <a:rPr lang="en-GB" sz="1600">
                  <a:latin typeface="Times New Roman" pitchFamily="18" charset="0"/>
                </a:rPr>
                <a:t>12.13.14.15</a:t>
              </a:r>
              <a:endParaRPr lang="en-GB" sz="2800"/>
            </a:p>
          </p:txBody>
        </p:sp>
        <p:sp>
          <p:nvSpPr>
            <p:cNvPr id="106528" name="Freeform 32"/>
            <p:cNvSpPr>
              <a:spLocks/>
            </p:cNvSpPr>
            <p:nvPr/>
          </p:nvSpPr>
          <p:spPr bwMode="auto">
            <a:xfrm>
              <a:off x="4502" y="1032"/>
              <a:ext cx="414" cy="1273"/>
            </a:xfrm>
            <a:custGeom>
              <a:avLst/>
              <a:gdLst>
                <a:gd name="T0" fmla="*/ 779 w 779"/>
                <a:gd name="T1" fmla="*/ 0 h 2190"/>
                <a:gd name="T2" fmla="*/ 327 w 779"/>
                <a:gd name="T3" fmla="*/ 450 h 2190"/>
                <a:gd name="T4" fmla="*/ 25 w 779"/>
                <a:gd name="T5" fmla="*/ 900 h 2190"/>
                <a:gd name="T6" fmla="*/ 176 w 779"/>
                <a:gd name="T7" fmla="*/ 1575 h 2190"/>
                <a:gd name="T8" fmla="*/ 669 w 779"/>
                <a:gd name="T9" fmla="*/ 2190 h 2190"/>
              </a:gdLst>
              <a:ahLst/>
              <a:cxnLst>
                <a:cxn ang="0">
                  <a:pos x="T0" y="T1"/>
                </a:cxn>
                <a:cxn ang="0">
                  <a:pos x="T2" y="T3"/>
                </a:cxn>
                <a:cxn ang="0">
                  <a:pos x="T4" y="T5"/>
                </a:cxn>
                <a:cxn ang="0">
                  <a:pos x="T6" y="T7"/>
                </a:cxn>
                <a:cxn ang="0">
                  <a:pos x="T8" y="T9"/>
                </a:cxn>
              </a:cxnLst>
              <a:rect l="0" t="0" r="r" b="b"/>
              <a:pathLst>
                <a:path w="779" h="2190">
                  <a:moveTo>
                    <a:pt x="779" y="0"/>
                  </a:moveTo>
                  <a:cubicBezTo>
                    <a:pt x="616" y="150"/>
                    <a:pt x="452" y="300"/>
                    <a:pt x="327" y="450"/>
                  </a:cubicBezTo>
                  <a:cubicBezTo>
                    <a:pt x="201" y="600"/>
                    <a:pt x="50" y="713"/>
                    <a:pt x="25" y="900"/>
                  </a:cubicBezTo>
                  <a:cubicBezTo>
                    <a:pt x="0" y="1088"/>
                    <a:pt x="69" y="1360"/>
                    <a:pt x="176" y="1575"/>
                  </a:cubicBezTo>
                  <a:cubicBezTo>
                    <a:pt x="283" y="1790"/>
                    <a:pt x="566" y="2062"/>
                    <a:pt x="669" y="2190"/>
                  </a:cubicBezTo>
                </a:path>
              </a:pathLst>
            </a:custGeom>
            <a:noFill/>
            <a:ln w="19050" cap="flat" cmpd="sng">
              <a:solidFill>
                <a:srgbClr val="000000"/>
              </a:solidFill>
              <a:prstDash val="dash"/>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6529" name="Freeform 33"/>
            <p:cNvSpPr>
              <a:spLocks/>
            </p:cNvSpPr>
            <p:nvPr/>
          </p:nvSpPr>
          <p:spPr bwMode="auto">
            <a:xfrm>
              <a:off x="3800" y="1187"/>
              <a:ext cx="622" cy="479"/>
            </a:xfrm>
            <a:custGeom>
              <a:avLst/>
              <a:gdLst>
                <a:gd name="T0" fmla="*/ 0 w 1170"/>
                <a:gd name="T1" fmla="*/ 827 h 827"/>
                <a:gd name="T2" fmla="*/ 138 w 1170"/>
                <a:gd name="T3" fmla="*/ 810 h 827"/>
                <a:gd name="T4" fmla="*/ 703 w 1170"/>
                <a:gd name="T5" fmla="*/ 707 h 827"/>
                <a:gd name="T6" fmla="*/ 1046 w 1170"/>
                <a:gd name="T7" fmla="*/ 433 h 827"/>
                <a:gd name="T8" fmla="*/ 1170 w 1170"/>
                <a:gd name="T9" fmla="*/ 0 h 827"/>
              </a:gdLst>
              <a:ahLst/>
              <a:cxnLst>
                <a:cxn ang="0">
                  <a:pos x="T0" y="T1"/>
                </a:cxn>
                <a:cxn ang="0">
                  <a:pos x="T2" y="T3"/>
                </a:cxn>
                <a:cxn ang="0">
                  <a:pos x="T4" y="T5"/>
                </a:cxn>
                <a:cxn ang="0">
                  <a:pos x="T6" y="T7"/>
                </a:cxn>
                <a:cxn ang="0">
                  <a:pos x="T8" y="T9"/>
                </a:cxn>
              </a:cxnLst>
              <a:rect l="0" t="0" r="r" b="b"/>
              <a:pathLst>
                <a:path w="1170" h="827">
                  <a:moveTo>
                    <a:pt x="0" y="827"/>
                  </a:moveTo>
                  <a:cubicBezTo>
                    <a:pt x="79" y="801"/>
                    <a:pt x="34" y="810"/>
                    <a:pt x="138" y="810"/>
                  </a:cubicBezTo>
                  <a:lnTo>
                    <a:pt x="703" y="707"/>
                  </a:lnTo>
                  <a:lnTo>
                    <a:pt x="1046" y="433"/>
                  </a:lnTo>
                  <a:lnTo>
                    <a:pt x="1170" y="0"/>
                  </a:lnTo>
                </a:path>
              </a:pathLst>
            </a:custGeom>
            <a:noFill/>
            <a:ln w="19050" cap="flat" cmpd="sng">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6530" name="Text Box 34"/>
            <p:cNvSpPr txBox="1">
              <a:spLocks noChangeArrowheads="1"/>
            </p:cNvSpPr>
            <p:nvPr/>
          </p:nvSpPr>
          <p:spPr bwMode="auto">
            <a:xfrm>
              <a:off x="4791" y="1095"/>
              <a:ext cx="766"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57.32.2.1</a:t>
              </a:r>
              <a:endParaRPr lang="en-GB" sz="2800"/>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64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64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64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GB" b="0"/>
              <a:t>Setting Internet Explorer to use a proxy server</a:t>
            </a:r>
          </a:p>
        </p:txBody>
      </p:sp>
      <p:sp>
        <p:nvSpPr>
          <p:cNvPr id="40963" name="Rectangle 3"/>
          <p:cNvSpPr>
            <a:spLocks noGrp="1" noChangeArrowheads="1"/>
          </p:cNvSpPr>
          <p:nvPr>
            <p:ph type="body" idx="1"/>
          </p:nvPr>
        </p:nvSpPr>
        <p:spPr>
          <a:xfrm>
            <a:off x="468313" y="1700213"/>
            <a:ext cx="8207375" cy="4968875"/>
          </a:xfrm>
        </p:spPr>
        <p:txBody>
          <a:bodyPr/>
          <a:lstStyle/>
          <a:p>
            <a:pPr marL="495300" indent="-495300">
              <a:buFont typeface="Wingdings" pitchFamily="2" charset="2"/>
              <a:buNone/>
            </a:pPr>
            <a:r>
              <a:rPr lang="en-GB" sz="1800"/>
              <a:t>You can get Internet Explorer to automatically use a proxy server every time by setting it as follows:</a:t>
            </a:r>
            <a:endParaRPr lang="en-GB" sz="1800" b="1"/>
          </a:p>
          <a:p>
            <a:pPr marL="495300" indent="-495300">
              <a:buFont typeface="Wingdings" pitchFamily="2" charset="2"/>
              <a:buNone/>
            </a:pPr>
            <a:r>
              <a:rPr lang="en-GB" sz="1800" b="1"/>
              <a:t>To set Proxy settings in Internet Explorer 7</a:t>
            </a:r>
          </a:p>
          <a:p>
            <a:pPr marL="495300" indent="-495300">
              <a:buFont typeface="Wingdings" pitchFamily="2" charset="2"/>
              <a:buAutoNum type="arabicPeriod"/>
            </a:pPr>
            <a:r>
              <a:rPr lang="en-GB" sz="1800"/>
              <a:t>Click "Tools" \ "Internet Options"; </a:t>
            </a:r>
          </a:p>
          <a:p>
            <a:pPr marL="495300" indent="-495300">
              <a:buFont typeface="Wingdings" pitchFamily="2" charset="2"/>
              <a:buAutoNum type="arabicPeriod"/>
            </a:pPr>
            <a:r>
              <a:rPr lang="en-GB" sz="1800"/>
              <a:t>Click "Connections"; </a:t>
            </a:r>
          </a:p>
          <a:p>
            <a:pPr marL="495300" indent="-495300">
              <a:buFont typeface="Wingdings" pitchFamily="2" charset="2"/>
              <a:buAutoNum type="arabicPeriod"/>
            </a:pPr>
            <a:r>
              <a:rPr lang="en-GB" sz="1800"/>
              <a:t>If you use Dial-Up connection, choose your connection and click "Settings" button.</a:t>
            </a:r>
            <a:br>
              <a:rPr lang="en-GB" sz="1800"/>
            </a:br>
            <a:r>
              <a:rPr lang="en-GB" sz="1800"/>
              <a:t>if you use LAN connection, click "LAN Settings" button in the "Local Area Network (LAN) Settings" group box; </a:t>
            </a:r>
          </a:p>
          <a:p>
            <a:pPr marL="495300" indent="-495300">
              <a:buFont typeface="Wingdings" pitchFamily="2" charset="2"/>
              <a:buAutoNum type="arabicPeriod"/>
            </a:pPr>
            <a:r>
              <a:rPr lang="en-GB" sz="1800"/>
              <a:t>Enable "use a proxy server"; </a:t>
            </a:r>
          </a:p>
          <a:p>
            <a:pPr marL="495300" indent="-495300">
              <a:buFont typeface="Wingdings" pitchFamily="2" charset="2"/>
              <a:buAutoNum type="arabicPeriod"/>
            </a:pPr>
            <a:r>
              <a:rPr lang="en-GB" sz="1800"/>
              <a:t>In fields "Address" and "port", type IP address/proxy name and proxy port number; </a:t>
            </a:r>
          </a:p>
          <a:p>
            <a:pPr marL="495300" indent="-495300">
              <a:buFont typeface="Wingdings" pitchFamily="2" charset="2"/>
              <a:buAutoNum type="arabicPeriod"/>
            </a:pPr>
            <a:r>
              <a:rPr lang="en-GB" sz="1800"/>
              <a:t>Enable "bypass proxy server for local addresses"; </a:t>
            </a:r>
          </a:p>
          <a:p>
            <a:pPr marL="495300" indent="-495300">
              <a:buFont typeface="Wingdings" pitchFamily="2" charset="2"/>
              <a:buAutoNum type="arabicPeriod"/>
            </a:pPr>
            <a:r>
              <a:rPr lang="en-GB" sz="1800"/>
              <a:t>Click "OK"; </a:t>
            </a:r>
          </a:p>
          <a:p>
            <a:pPr marL="495300" indent="-495300">
              <a:buFont typeface="Wingdings" pitchFamily="2" charset="2"/>
              <a:buAutoNum type="arabicPeriod"/>
            </a:pPr>
            <a:r>
              <a:rPr lang="en-GB" sz="1800"/>
              <a:t>Click "OK" to close IE settings. </a:t>
            </a:r>
          </a:p>
          <a:p>
            <a:pPr marL="495300" indent="-495300"/>
            <a:endParaRPr lang="en-GB" sz="180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GB" sz="3200"/>
              <a:t>Dial-up and Broadband Home Users</a:t>
            </a:r>
          </a:p>
        </p:txBody>
      </p:sp>
      <p:sp>
        <p:nvSpPr>
          <p:cNvPr id="41987" name="Rectangle 3"/>
          <p:cNvSpPr>
            <a:spLocks noGrp="1" noChangeArrowheads="1"/>
          </p:cNvSpPr>
          <p:nvPr>
            <p:ph type="body" idx="1"/>
          </p:nvPr>
        </p:nvSpPr>
        <p:spPr/>
        <p:txBody>
          <a:bodyPr/>
          <a:lstStyle/>
          <a:p>
            <a:endParaRPr lang="en-GB" b="1"/>
          </a:p>
          <a:p>
            <a:r>
              <a:rPr lang="en-GB"/>
              <a:t>Home users are dynamically allocated an IP address whenever they dial-up or connect to their ISP. </a:t>
            </a:r>
          </a:p>
          <a:p>
            <a:r>
              <a:rPr lang="en-GB"/>
              <a:t>Hence there is some security in that the IP address is different every time. </a:t>
            </a:r>
          </a:p>
          <a:p>
            <a:r>
              <a:rPr lang="en-GB"/>
              <a:t>However, for full security, it might be worth considering using a proxy server as shown below (from </a:t>
            </a:r>
            <a:r>
              <a:rPr lang="en-GB">
                <a:hlinkClick r:id="rId2"/>
              </a:rPr>
              <a:t>http://www.lockdowncorp.com/</a:t>
            </a:r>
            <a:r>
              <a:rPr lang="en-GB"/>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GB">
                <a:hlinkClick r:id="rId2"/>
              </a:rPr>
              <a:t>http://www.lockdowncorp.com/</a:t>
            </a:r>
            <a:endParaRPr lang="en-GB"/>
          </a:p>
        </p:txBody>
      </p:sp>
      <p:sp>
        <p:nvSpPr>
          <p:cNvPr id="43011" name="Rectangle 3"/>
          <p:cNvSpPr>
            <a:spLocks noGrp="1" noChangeArrowheads="1"/>
          </p:cNvSpPr>
          <p:nvPr>
            <p:ph type="body" idx="1"/>
          </p:nvPr>
        </p:nvSpPr>
        <p:spPr/>
        <p:txBody>
          <a:bodyPr/>
          <a:lstStyle/>
          <a:p>
            <a:pPr algn="ctr">
              <a:buFont typeface="Wingdings" pitchFamily="2" charset="2"/>
              <a:buNone/>
            </a:pPr>
            <a:r>
              <a:rPr lang="en-GB" sz="2000" b="1"/>
              <a:t>Firewalls</a:t>
            </a:r>
            <a:r>
              <a:rPr lang="en-GB" sz="2000"/>
              <a:t> Sometimes Stealth Your Ports, </a:t>
            </a:r>
            <a:br>
              <a:rPr lang="en-GB" sz="2000"/>
            </a:br>
            <a:r>
              <a:rPr lang="en-GB" sz="2000"/>
              <a:t>But They </a:t>
            </a:r>
            <a:r>
              <a:rPr lang="en-GB" sz="2000" b="1"/>
              <a:t>NEVER Block Your IP </a:t>
            </a:r>
            <a:r>
              <a:rPr lang="en-GB" sz="2000"/>
              <a:t>From </a:t>
            </a:r>
            <a:r>
              <a:rPr lang="en-GB" sz="2000" b="1"/>
              <a:t>ANYONE </a:t>
            </a:r>
            <a:br>
              <a:rPr lang="en-GB" sz="2000" b="1"/>
            </a:br>
            <a:r>
              <a:rPr lang="en-GB" sz="2000"/>
              <a:t>That Wants To</a:t>
            </a:r>
            <a:r>
              <a:rPr lang="en-GB" sz="2000" b="1"/>
              <a:t> See </a:t>
            </a:r>
            <a:r>
              <a:rPr lang="en-GB" sz="2000"/>
              <a:t>Or</a:t>
            </a:r>
            <a:r>
              <a:rPr lang="en-GB" sz="2000" b="1"/>
              <a:t> Probe It </a:t>
            </a:r>
            <a:r>
              <a:rPr lang="en-GB" sz="2000"/>
              <a:t>for trusted</a:t>
            </a:r>
            <a:r>
              <a:rPr lang="en-GB" sz="2000" b="1"/>
              <a:t> open </a:t>
            </a:r>
            <a:r>
              <a:rPr lang="en-GB" sz="2000"/>
              <a:t>ports! </a:t>
            </a:r>
          </a:p>
          <a:p>
            <a:pPr>
              <a:buFont typeface="Wingdings" pitchFamily="2" charset="2"/>
              <a:buNone/>
            </a:pPr>
            <a:r>
              <a:rPr lang="en-GB" sz="2000" b="1"/>
              <a:t>	Lets face it, </a:t>
            </a:r>
            <a:r>
              <a:rPr lang="en-GB" sz="2000"/>
              <a:t>you really never know who you or your children are talking to. Firewalls do not stop IP information from leaking out! Every email, ICQ, AIM and Yahoo Pager message, along with EVERY web page that you view and picture or file that you download gives this information away freely! </a:t>
            </a:r>
          </a:p>
          <a:p>
            <a:pPr>
              <a:buFont typeface="Wingdings" pitchFamily="2" charset="2"/>
              <a:buNone/>
            </a:pPr>
            <a:r>
              <a:rPr lang="en-GB" sz="2000" b="1"/>
              <a:t>	Did you know</a:t>
            </a:r>
            <a:r>
              <a:rPr lang="en-GB" sz="2000"/>
              <a:t> that every time you connect to the Internet, you are leaving your IP and ISP domain name behind? Many times this is all that is needed for anyone to know what city and state that you live in. This information, along with your email address is all that anyone needs to retrieve your name address and telephone number within minutes.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GB">
                <a:hlinkClick r:id="rId2"/>
              </a:rPr>
              <a:t>http://www.lockdowncorp.com/</a:t>
            </a:r>
            <a:endParaRPr lang="en-GB"/>
          </a:p>
        </p:txBody>
      </p:sp>
      <p:pic>
        <p:nvPicPr>
          <p:cNvPr id="45062" name="Picture 6" descr="http://www.lockdowncorp.com/proxygif.gif"/>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323850" y="2217738"/>
            <a:ext cx="7777163" cy="2890837"/>
          </a:xfrm>
          <a:prstGeom prst="rect">
            <a:avLst/>
          </a:prstGeom>
          <a:noFill/>
          <a:extLst>
            <a:ext uri="{909E8E84-426E-40DD-AFC4-6F175D3DCCD1}">
              <a14:hiddenFill xmlns:a14="http://schemas.microsoft.com/office/drawing/2010/main">
                <a:solidFill>
                  <a:srgbClr val="FFFFFF"/>
                </a:solidFill>
              </a14:hiddenFill>
            </a:ext>
          </a:extLst>
        </p:spPr>
      </p:pic>
      <p:sp>
        <p:nvSpPr>
          <p:cNvPr id="45063" name="Rectangle 7"/>
          <p:cNvSpPr>
            <a:spLocks noChangeArrowheads="1"/>
          </p:cNvSpPr>
          <p:nvPr/>
        </p:nvSpPr>
        <p:spPr bwMode="auto">
          <a:xfrm>
            <a:off x="323850" y="1700213"/>
            <a:ext cx="7918450" cy="43926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45064" name="Rectangle 8"/>
          <p:cNvSpPr>
            <a:spLocks noChangeArrowheads="1"/>
          </p:cNvSpPr>
          <p:nvPr/>
        </p:nvSpPr>
        <p:spPr bwMode="auto">
          <a:xfrm>
            <a:off x="3059113" y="1773238"/>
            <a:ext cx="2328862"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GB" sz="1600" b="1">
                <a:solidFill>
                  <a:srgbClr val="0000FF"/>
                </a:solidFill>
                <a:ea typeface="Times New Roman" pitchFamily="18" charset="0"/>
                <a:cs typeface="Arial" charset="0"/>
              </a:rPr>
              <a:t>How The Proxy Works</a:t>
            </a:r>
            <a:endParaRPr lang="en-GB" sz="1600">
              <a:solidFill>
                <a:srgbClr val="0000CC"/>
              </a:solidFill>
              <a:ea typeface="Times New Roman" pitchFamily="18" charset="0"/>
              <a:cs typeface="Arial" charset="0"/>
            </a:endParaRPr>
          </a:p>
          <a:p>
            <a:pPr eaLnBrk="0" hangingPunct="0"/>
            <a:endParaRPr lang="en-GB" sz="1600">
              <a:ea typeface="Times New Roman" pitchFamily="18" charset="0"/>
              <a:cs typeface="Arial" charset="0"/>
            </a:endParaRPr>
          </a:p>
        </p:txBody>
      </p:sp>
      <p:sp>
        <p:nvSpPr>
          <p:cNvPr id="45066" name="Rectangle 10"/>
          <p:cNvSpPr>
            <a:spLocks noChangeArrowheads="1"/>
          </p:cNvSpPr>
          <p:nvPr/>
        </p:nvSpPr>
        <p:spPr bwMode="auto">
          <a:xfrm>
            <a:off x="323850" y="5137150"/>
            <a:ext cx="7920038" cy="86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GB" sz="1700">
                <a:solidFill>
                  <a:srgbClr val="000000"/>
                </a:solidFill>
                <a:ea typeface="Times New Roman" pitchFamily="18" charset="0"/>
                <a:cs typeface="Arial" charset="0"/>
              </a:rPr>
              <a:t>Our Anonymous Proxy Service Allows You To Hide Your </a:t>
            </a:r>
            <a:r>
              <a:rPr lang="en-GB" sz="1700" b="1">
                <a:solidFill>
                  <a:srgbClr val="000000"/>
                </a:solidFill>
                <a:ea typeface="Times New Roman" pitchFamily="18" charset="0"/>
                <a:cs typeface="Arial" charset="0"/>
              </a:rPr>
              <a:t>Real</a:t>
            </a:r>
            <a:r>
              <a:rPr lang="en-GB" sz="1700">
                <a:solidFill>
                  <a:srgbClr val="000000"/>
                </a:solidFill>
                <a:ea typeface="Times New Roman" pitchFamily="18" charset="0"/>
                <a:cs typeface="Arial" charset="0"/>
              </a:rPr>
              <a:t> Internet Connection AND IP, While You Are Using Virtually </a:t>
            </a:r>
            <a:r>
              <a:rPr lang="en-GB" sz="1700" b="1">
                <a:solidFill>
                  <a:srgbClr val="000000"/>
                </a:solidFill>
                <a:ea typeface="Times New Roman" pitchFamily="18" charset="0"/>
                <a:cs typeface="Arial" charset="0"/>
              </a:rPr>
              <a:t>ANY</a:t>
            </a:r>
            <a:r>
              <a:rPr lang="en-GB" sz="1700">
                <a:solidFill>
                  <a:srgbClr val="000000"/>
                </a:solidFill>
                <a:ea typeface="Times New Roman" pitchFamily="18" charset="0"/>
                <a:cs typeface="Arial" charset="0"/>
              </a:rPr>
              <a:t> Internet Service </a:t>
            </a:r>
            <a:br>
              <a:rPr lang="en-GB" sz="1700">
                <a:solidFill>
                  <a:srgbClr val="000000"/>
                </a:solidFill>
                <a:ea typeface="Times New Roman" pitchFamily="18" charset="0"/>
                <a:cs typeface="Arial" charset="0"/>
              </a:rPr>
            </a:br>
            <a:r>
              <a:rPr lang="en-GB" sz="1700">
                <a:solidFill>
                  <a:srgbClr val="000000"/>
                </a:solidFill>
                <a:ea typeface="Times New Roman" pitchFamily="18" charset="0"/>
                <a:cs typeface="Arial" charset="0"/>
              </a:rPr>
              <a:t>Or Internet Program! </a:t>
            </a:r>
            <a:endParaRPr lang="en-GB" sz="2400">
              <a:ea typeface="Times New Roman" pitchFamily="18" charset="0"/>
              <a:cs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GB">
                <a:hlinkClick r:id="rId2"/>
              </a:rPr>
              <a:t>http://www.lockdowncorp.com/</a:t>
            </a:r>
            <a:endParaRPr lang="en-GB"/>
          </a:p>
        </p:txBody>
      </p:sp>
      <p:sp>
        <p:nvSpPr>
          <p:cNvPr id="46083" name="Rectangle 3"/>
          <p:cNvSpPr>
            <a:spLocks noGrp="1" noChangeArrowheads="1"/>
          </p:cNvSpPr>
          <p:nvPr>
            <p:ph type="body" idx="1"/>
          </p:nvPr>
        </p:nvSpPr>
        <p:spPr/>
        <p:txBody>
          <a:bodyPr/>
          <a:lstStyle/>
          <a:p>
            <a:r>
              <a:rPr lang="en-GB" b="1" i="1"/>
              <a:t>Is there as big a threat as lockdowncorp.com  would have us believe?</a:t>
            </a:r>
          </a:p>
          <a:p>
            <a:endParaRPr lang="en-GB" b="1" i="1"/>
          </a:p>
          <a:p>
            <a:r>
              <a:rPr lang="en-GB" b="1" i="1"/>
              <a:t>For broadband users they are offering a high anonymity proxy server web for $50 per month!</a:t>
            </a:r>
          </a:p>
          <a:p>
            <a:r>
              <a:rPr lang="en-GB" b="1" i="1"/>
              <a:t>at 	</a:t>
            </a:r>
            <a:r>
              <a:rPr lang="en-GB" b="1" i="1">
                <a:hlinkClick r:id="rId3"/>
              </a:rPr>
              <a:t>http://theproxyconnection.com/</a:t>
            </a:r>
            <a:r>
              <a:rPr lang="en-GB"/>
              <a:t>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en-GB"/>
              <a:t>Proxy Anonymity</a:t>
            </a:r>
          </a:p>
        </p:txBody>
      </p:sp>
      <p:sp>
        <p:nvSpPr>
          <p:cNvPr id="79875" name="Rectangle 3"/>
          <p:cNvSpPr>
            <a:spLocks noGrp="1" noChangeArrowheads="1"/>
          </p:cNvSpPr>
          <p:nvPr>
            <p:ph type="body" idx="1"/>
          </p:nvPr>
        </p:nvSpPr>
        <p:spPr/>
        <p:txBody>
          <a:bodyPr/>
          <a:lstStyle/>
          <a:p>
            <a:pPr>
              <a:buFont typeface="Wingdings" pitchFamily="2" charset="2"/>
              <a:buNone/>
            </a:pPr>
            <a:r>
              <a:rPr lang="en-GB"/>
              <a:t>What information is transmitted to a web-server (by a browser or proxy server)?</a:t>
            </a:r>
          </a:p>
          <a:p>
            <a:r>
              <a:rPr lang="en-GB"/>
              <a:t>a name and a version of your operating system </a:t>
            </a:r>
          </a:p>
          <a:p>
            <a:r>
              <a:rPr lang="en-GB"/>
              <a:t>a name and a version of your browser </a:t>
            </a:r>
          </a:p>
          <a:p>
            <a:r>
              <a:rPr lang="en-GB"/>
              <a:t>configuration of your browser (display resolution, color depth, java / javascript support, etc.) </a:t>
            </a:r>
          </a:p>
          <a:p>
            <a:r>
              <a:rPr lang="en-GB"/>
              <a:t>IP-address of the client (could be your real IP)</a:t>
            </a:r>
          </a:p>
          <a:p>
            <a:r>
              <a:rPr lang="en-GB"/>
              <a:t>proxy server information</a:t>
            </a:r>
          </a:p>
          <a:p>
            <a:r>
              <a:rPr lang="en-GB"/>
              <a:t>Other information </a:t>
            </a:r>
          </a:p>
          <a:p>
            <a:endParaRPr lang="en-GB"/>
          </a:p>
          <a:p>
            <a:endParaRPr lang="en-GB"/>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GB"/>
              <a:t>Proxy Server Test</a:t>
            </a:r>
            <a:br>
              <a:rPr lang="en-GB"/>
            </a:br>
            <a:endParaRPr lang="en-GB"/>
          </a:p>
        </p:txBody>
      </p:sp>
      <p:sp>
        <p:nvSpPr>
          <p:cNvPr id="36867" name="Rectangle 3"/>
          <p:cNvSpPr>
            <a:spLocks noGrp="1" noChangeArrowheads="1"/>
          </p:cNvSpPr>
          <p:nvPr>
            <p:ph type="body" idx="1"/>
          </p:nvPr>
        </p:nvSpPr>
        <p:spPr>
          <a:xfrm>
            <a:off x="250825" y="3933825"/>
            <a:ext cx="8893175" cy="2420938"/>
          </a:xfrm>
        </p:spPr>
        <p:txBody>
          <a:bodyPr/>
          <a:lstStyle/>
          <a:p>
            <a:pPr marL="457200" indent="-457200">
              <a:buFont typeface="Wingdings" pitchFamily="2" charset="2"/>
              <a:buNone/>
            </a:pPr>
            <a:r>
              <a:rPr lang="en-GB" b="1"/>
              <a:t>					 </a:t>
            </a:r>
            <a:r>
              <a:rPr lang="en-GB" sz="1200">
                <a:hlinkClick r:id="rId2"/>
              </a:rPr>
              <a:t>http://www.proxyserverprivacy.com/adv-free-proxy-detector.shtml</a:t>
            </a:r>
            <a:endParaRPr lang="en-GB" sz="1200"/>
          </a:p>
          <a:p>
            <a:pPr marL="457200" indent="-457200">
              <a:buFont typeface="Wingdings" pitchFamily="2" charset="2"/>
              <a:buNone/>
            </a:pPr>
            <a:r>
              <a:rPr lang="en-GB" b="1"/>
              <a:t>Practical test using four different configurations:</a:t>
            </a:r>
          </a:p>
          <a:p>
            <a:pPr marL="457200" indent="-457200"/>
            <a:r>
              <a:rPr lang="en-GB" b="1"/>
              <a:t>No proxy server  (Direct via NAT in F8) </a:t>
            </a:r>
            <a:endParaRPr lang="en-GB"/>
          </a:p>
          <a:p>
            <a:pPr marL="457200" indent="-457200"/>
            <a:r>
              <a:rPr lang="en-GB" b="1"/>
              <a:t>Via Transparent Proxy </a:t>
            </a:r>
          </a:p>
          <a:p>
            <a:pPr marL="457200" indent="-457200"/>
            <a:r>
              <a:rPr lang="en-GB" b="1"/>
              <a:t>Via Anonymous proxy </a:t>
            </a:r>
          </a:p>
          <a:p>
            <a:pPr marL="457200" indent="-457200"/>
            <a:r>
              <a:rPr lang="en-GB" b="1"/>
              <a:t>Via High Anonymity (“Elite”) Proxy </a:t>
            </a:r>
          </a:p>
          <a:p>
            <a:pPr marL="457200" indent="-457200"/>
            <a:r>
              <a:rPr lang="en-GB" sz="1800"/>
              <a:t>Results overleaf…</a:t>
            </a:r>
          </a:p>
        </p:txBody>
      </p:sp>
      <p:grpSp>
        <p:nvGrpSpPr>
          <p:cNvPr id="36868" name="Group 4"/>
          <p:cNvGrpSpPr>
            <a:grpSpLocks/>
          </p:cNvGrpSpPr>
          <p:nvPr/>
        </p:nvGrpSpPr>
        <p:grpSpPr bwMode="auto">
          <a:xfrm>
            <a:off x="179388" y="574675"/>
            <a:ext cx="8642350" cy="3359150"/>
            <a:chOff x="113" y="362"/>
            <a:chExt cx="5444" cy="2388"/>
          </a:xfrm>
        </p:grpSpPr>
        <p:sp>
          <p:nvSpPr>
            <p:cNvPr id="36869" name="Line 5"/>
            <p:cNvSpPr>
              <a:spLocks noChangeShapeType="1"/>
            </p:cNvSpPr>
            <p:nvPr/>
          </p:nvSpPr>
          <p:spPr bwMode="auto">
            <a:xfrm flipV="1">
              <a:off x="4231" y="823"/>
              <a:ext cx="673" cy="52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6870" name="Line 6"/>
            <p:cNvSpPr>
              <a:spLocks noChangeShapeType="1"/>
            </p:cNvSpPr>
            <p:nvPr/>
          </p:nvSpPr>
          <p:spPr bwMode="auto">
            <a:xfrm>
              <a:off x="2473" y="1664"/>
              <a:ext cx="222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6871" name="Freeform 7" descr="White marble"/>
            <p:cNvSpPr>
              <a:spLocks/>
            </p:cNvSpPr>
            <p:nvPr/>
          </p:nvSpPr>
          <p:spPr bwMode="auto">
            <a:xfrm>
              <a:off x="3793" y="1113"/>
              <a:ext cx="912" cy="998"/>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a:lstStyle/>
            <a:p>
              <a:endParaRPr lang="en-GB"/>
            </a:p>
          </p:txBody>
        </p:sp>
        <p:sp>
          <p:nvSpPr>
            <p:cNvPr id="36872" name="Text Box 8"/>
            <p:cNvSpPr txBox="1">
              <a:spLocks noChangeArrowheads="1"/>
            </p:cNvSpPr>
            <p:nvPr/>
          </p:nvSpPr>
          <p:spPr bwMode="auto">
            <a:xfrm>
              <a:off x="2110" y="916"/>
              <a:ext cx="781"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1600" b="1">
                  <a:latin typeface="Times New Roman" pitchFamily="18" charset="0"/>
                </a:rPr>
                <a:t>Firewall</a:t>
              </a:r>
            </a:p>
            <a:p>
              <a:endParaRPr lang="en-GB" sz="2800"/>
            </a:p>
          </p:txBody>
        </p:sp>
        <p:sp>
          <p:nvSpPr>
            <p:cNvPr id="36873" name="Text Box 9"/>
            <p:cNvSpPr txBox="1">
              <a:spLocks noChangeArrowheads="1"/>
            </p:cNvSpPr>
            <p:nvPr/>
          </p:nvSpPr>
          <p:spPr bwMode="auto">
            <a:xfrm>
              <a:off x="3253" y="981"/>
              <a:ext cx="961"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a:t>
              </a:r>
              <a:r>
                <a:rPr lang="en-GB" sz="1700">
                  <a:latin typeface="Times New Roman" pitchFamily="18" charset="0"/>
                </a:rPr>
                <a:t>ublic network</a:t>
              </a:r>
              <a:endParaRPr lang="en-GB" sz="2800"/>
            </a:p>
          </p:txBody>
        </p:sp>
        <p:sp>
          <p:nvSpPr>
            <p:cNvPr id="36874" name="Text Box 10"/>
            <p:cNvSpPr txBox="1">
              <a:spLocks noChangeArrowheads="1"/>
            </p:cNvSpPr>
            <p:nvPr/>
          </p:nvSpPr>
          <p:spPr bwMode="auto">
            <a:xfrm>
              <a:off x="487" y="916"/>
              <a:ext cx="1202"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Private  network</a:t>
              </a:r>
              <a:endParaRPr lang="en-GB" sz="2800"/>
            </a:p>
          </p:txBody>
        </p:sp>
        <p:sp>
          <p:nvSpPr>
            <p:cNvPr id="36875" name="Text Box 11"/>
            <p:cNvSpPr txBox="1">
              <a:spLocks noChangeArrowheads="1"/>
            </p:cNvSpPr>
            <p:nvPr/>
          </p:nvSpPr>
          <p:spPr bwMode="auto">
            <a:xfrm>
              <a:off x="1269" y="1966"/>
              <a:ext cx="2004" cy="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    	10.0.0.1		194.66.73.254	</a:t>
              </a:r>
              <a:endParaRPr lang="en-GB" sz="2800"/>
            </a:p>
          </p:txBody>
        </p:sp>
        <p:sp>
          <p:nvSpPr>
            <p:cNvPr id="36876" name="Line 12"/>
            <p:cNvSpPr>
              <a:spLocks noChangeShapeType="1"/>
            </p:cNvSpPr>
            <p:nvPr/>
          </p:nvSpPr>
          <p:spPr bwMode="auto">
            <a:xfrm>
              <a:off x="2411" y="916"/>
              <a:ext cx="1" cy="163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36877" name="Group 13"/>
            <p:cNvGrpSpPr>
              <a:grpSpLocks/>
            </p:cNvGrpSpPr>
            <p:nvPr/>
          </p:nvGrpSpPr>
          <p:grpSpPr bwMode="auto">
            <a:xfrm>
              <a:off x="1629" y="1264"/>
              <a:ext cx="358" cy="440"/>
              <a:chOff x="4407" y="2328"/>
              <a:chExt cx="674" cy="757"/>
            </a:xfrm>
          </p:grpSpPr>
          <p:pic>
            <p:nvPicPr>
              <p:cNvPr id="36878" name="Picture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36879" name="Line 1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6880" name="Line 16"/>
            <p:cNvSpPr>
              <a:spLocks noChangeShapeType="1"/>
            </p:cNvSpPr>
            <p:nvPr/>
          </p:nvSpPr>
          <p:spPr bwMode="auto">
            <a:xfrm flipV="1">
              <a:off x="496" y="1706"/>
              <a:ext cx="18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36881" name="Picture 17" descr="DESK08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30" y="1375"/>
              <a:ext cx="404" cy="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82" name="Picture 1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06" y="1872"/>
              <a:ext cx="272" cy="657"/>
            </a:xfrm>
            <a:prstGeom prst="rect">
              <a:avLst/>
            </a:prstGeom>
            <a:noFill/>
            <a:extLst>
              <a:ext uri="{909E8E84-426E-40DD-AFC4-6F175D3DCCD1}">
                <a14:hiddenFill xmlns:a14="http://schemas.microsoft.com/office/drawing/2010/main">
                  <a:solidFill>
                    <a:srgbClr val="FFFFFF"/>
                  </a:solidFill>
                </a14:hiddenFill>
              </a:ext>
            </a:extLst>
          </p:spPr>
        </p:pic>
        <p:sp>
          <p:nvSpPr>
            <p:cNvPr id="36883" name="Text Box 19"/>
            <p:cNvSpPr txBox="1">
              <a:spLocks noChangeArrowheads="1"/>
            </p:cNvSpPr>
            <p:nvPr/>
          </p:nvSpPr>
          <p:spPr bwMode="auto">
            <a:xfrm>
              <a:off x="3703" y="2290"/>
              <a:ext cx="114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1"/>
                <a:t>Proxy server detector</a:t>
              </a:r>
            </a:p>
          </p:txBody>
        </p:sp>
        <p:grpSp>
          <p:nvGrpSpPr>
            <p:cNvPr id="36884" name="Group 20"/>
            <p:cNvGrpSpPr>
              <a:grpSpLocks/>
            </p:cNvGrpSpPr>
            <p:nvPr/>
          </p:nvGrpSpPr>
          <p:grpSpPr bwMode="auto">
            <a:xfrm>
              <a:off x="1088" y="1264"/>
              <a:ext cx="359" cy="440"/>
              <a:chOff x="4407" y="2328"/>
              <a:chExt cx="674" cy="757"/>
            </a:xfrm>
          </p:grpSpPr>
          <p:pic>
            <p:nvPicPr>
              <p:cNvPr id="36885" name="Picture 2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36886" name="Line 22"/>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36887" name="Group 23"/>
            <p:cNvGrpSpPr>
              <a:grpSpLocks/>
            </p:cNvGrpSpPr>
            <p:nvPr/>
          </p:nvGrpSpPr>
          <p:grpSpPr bwMode="auto">
            <a:xfrm>
              <a:off x="496" y="1242"/>
              <a:ext cx="359" cy="440"/>
              <a:chOff x="4407" y="2328"/>
              <a:chExt cx="674" cy="757"/>
            </a:xfrm>
          </p:grpSpPr>
          <p:pic>
            <p:nvPicPr>
              <p:cNvPr id="36888" name="Picture 2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7" y="2328"/>
                <a:ext cx="674" cy="534"/>
              </a:xfrm>
              <a:prstGeom prst="rect">
                <a:avLst/>
              </a:prstGeom>
              <a:noFill/>
              <a:extLst>
                <a:ext uri="{909E8E84-426E-40DD-AFC4-6F175D3DCCD1}">
                  <a14:hiddenFill xmlns:a14="http://schemas.microsoft.com/office/drawing/2010/main">
                    <a:solidFill>
                      <a:srgbClr val="FFFFFF"/>
                    </a:solidFill>
                  </a14:hiddenFill>
                </a:ext>
              </a:extLst>
            </p:spPr>
          </p:pic>
          <p:sp>
            <p:nvSpPr>
              <p:cNvPr id="36889" name="Line 25"/>
              <p:cNvSpPr>
                <a:spLocks noChangeShapeType="1"/>
              </p:cNvSpPr>
              <p:nvPr/>
            </p:nvSpPr>
            <p:spPr bwMode="auto">
              <a:xfrm>
                <a:off x="4746" y="2814"/>
                <a:ext cx="0" cy="27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6890" name="Text Box 26"/>
            <p:cNvSpPr txBox="1">
              <a:spLocks noChangeArrowheads="1"/>
            </p:cNvSpPr>
            <p:nvPr/>
          </p:nvSpPr>
          <p:spPr bwMode="auto">
            <a:xfrm>
              <a:off x="3973" y="1572"/>
              <a:ext cx="74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sp>
          <p:nvSpPr>
            <p:cNvPr id="36891" name="Text Box 27"/>
            <p:cNvSpPr txBox="1">
              <a:spLocks noChangeArrowheads="1"/>
            </p:cNvSpPr>
            <p:nvPr/>
          </p:nvSpPr>
          <p:spPr bwMode="auto">
            <a:xfrm>
              <a:off x="113" y="1966"/>
              <a:ext cx="575"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10.0.0.2</a:t>
              </a:r>
              <a:endParaRPr lang="en-GB" sz="2800"/>
            </a:p>
          </p:txBody>
        </p:sp>
        <p:sp>
          <p:nvSpPr>
            <p:cNvPr id="36892" name="Line 28"/>
            <p:cNvSpPr>
              <a:spLocks noChangeShapeType="1"/>
            </p:cNvSpPr>
            <p:nvPr/>
          </p:nvSpPr>
          <p:spPr bwMode="auto">
            <a:xfrm flipV="1">
              <a:off x="471" y="1572"/>
              <a:ext cx="121" cy="4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6893" name="Text Box 29"/>
            <p:cNvSpPr txBox="1">
              <a:spLocks noChangeArrowheads="1"/>
            </p:cNvSpPr>
            <p:nvPr/>
          </p:nvSpPr>
          <p:spPr bwMode="auto">
            <a:xfrm>
              <a:off x="595" y="2290"/>
              <a:ext cx="324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b="1">
                  <a:latin typeface="Times New Roman" pitchFamily="18" charset="0"/>
                </a:rPr>
                <a:t>Connection via an Anonymous Proxy Server</a:t>
              </a:r>
              <a:endParaRPr lang="en-GB" sz="2800"/>
            </a:p>
          </p:txBody>
        </p:sp>
        <p:pic>
          <p:nvPicPr>
            <p:cNvPr id="36894" name="Picture 30" descr="DESK045"/>
            <p:cNvPicPr>
              <a:picLocks noChangeAspect="1" noChangeArrowheads="1"/>
            </p:cNvPicPr>
            <p:nvPr/>
          </p:nvPicPr>
          <p:blipFill>
            <a:blip r:embed="rId7" cstate="print">
              <a:lum bright="60000" contrast="36000"/>
              <a:extLst>
                <a:ext uri="{28A0092B-C50C-407E-A947-70E740481C1C}">
                  <a14:useLocalDpi xmlns:a14="http://schemas.microsoft.com/office/drawing/2010/main" val="0"/>
                </a:ext>
              </a:extLst>
            </a:blip>
            <a:srcRect/>
            <a:stretch>
              <a:fillRect/>
            </a:stretch>
          </p:blipFill>
          <p:spPr bwMode="auto">
            <a:xfrm>
              <a:off x="4901" y="614"/>
              <a:ext cx="245" cy="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pic>
        <p:sp>
          <p:nvSpPr>
            <p:cNvPr id="36895" name="Text Box 31"/>
            <p:cNvSpPr txBox="1">
              <a:spLocks noChangeArrowheads="1"/>
            </p:cNvSpPr>
            <p:nvPr/>
          </p:nvSpPr>
          <p:spPr bwMode="auto">
            <a:xfrm>
              <a:off x="4313" y="362"/>
              <a:ext cx="765" cy="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Anonymous proxy</a:t>
              </a:r>
            </a:p>
            <a:p>
              <a:r>
                <a:rPr lang="en-GB" sz="1600">
                  <a:latin typeface="Times New Roman" pitchFamily="18" charset="0"/>
                </a:rPr>
                <a:t>12.13.14.15</a:t>
              </a:r>
              <a:endParaRPr lang="en-GB" sz="2800"/>
            </a:p>
          </p:txBody>
        </p:sp>
        <p:sp>
          <p:nvSpPr>
            <p:cNvPr id="36896" name="Freeform 32"/>
            <p:cNvSpPr>
              <a:spLocks/>
            </p:cNvSpPr>
            <p:nvPr/>
          </p:nvSpPr>
          <p:spPr bwMode="auto">
            <a:xfrm>
              <a:off x="4502" y="1032"/>
              <a:ext cx="414" cy="1273"/>
            </a:xfrm>
            <a:custGeom>
              <a:avLst/>
              <a:gdLst>
                <a:gd name="T0" fmla="*/ 779 w 779"/>
                <a:gd name="T1" fmla="*/ 0 h 2190"/>
                <a:gd name="T2" fmla="*/ 327 w 779"/>
                <a:gd name="T3" fmla="*/ 450 h 2190"/>
                <a:gd name="T4" fmla="*/ 25 w 779"/>
                <a:gd name="T5" fmla="*/ 900 h 2190"/>
                <a:gd name="T6" fmla="*/ 176 w 779"/>
                <a:gd name="T7" fmla="*/ 1575 h 2190"/>
                <a:gd name="T8" fmla="*/ 669 w 779"/>
                <a:gd name="T9" fmla="*/ 2190 h 2190"/>
              </a:gdLst>
              <a:ahLst/>
              <a:cxnLst>
                <a:cxn ang="0">
                  <a:pos x="T0" y="T1"/>
                </a:cxn>
                <a:cxn ang="0">
                  <a:pos x="T2" y="T3"/>
                </a:cxn>
                <a:cxn ang="0">
                  <a:pos x="T4" y="T5"/>
                </a:cxn>
                <a:cxn ang="0">
                  <a:pos x="T6" y="T7"/>
                </a:cxn>
                <a:cxn ang="0">
                  <a:pos x="T8" y="T9"/>
                </a:cxn>
              </a:cxnLst>
              <a:rect l="0" t="0" r="r" b="b"/>
              <a:pathLst>
                <a:path w="779" h="2190">
                  <a:moveTo>
                    <a:pt x="779" y="0"/>
                  </a:moveTo>
                  <a:cubicBezTo>
                    <a:pt x="616" y="150"/>
                    <a:pt x="452" y="300"/>
                    <a:pt x="327" y="450"/>
                  </a:cubicBezTo>
                  <a:cubicBezTo>
                    <a:pt x="201" y="600"/>
                    <a:pt x="50" y="713"/>
                    <a:pt x="25" y="900"/>
                  </a:cubicBezTo>
                  <a:cubicBezTo>
                    <a:pt x="0" y="1088"/>
                    <a:pt x="69" y="1360"/>
                    <a:pt x="176" y="1575"/>
                  </a:cubicBezTo>
                  <a:cubicBezTo>
                    <a:pt x="283" y="1790"/>
                    <a:pt x="566" y="2062"/>
                    <a:pt x="669" y="2190"/>
                  </a:cubicBezTo>
                </a:path>
              </a:pathLst>
            </a:custGeom>
            <a:noFill/>
            <a:ln w="19050" cap="flat" cmpd="sng">
              <a:solidFill>
                <a:srgbClr val="000000"/>
              </a:solidFill>
              <a:prstDash val="dash"/>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97" name="Freeform 33"/>
            <p:cNvSpPr>
              <a:spLocks/>
            </p:cNvSpPr>
            <p:nvPr/>
          </p:nvSpPr>
          <p:spPr bwMode="auto">
            <a:xfrm>
              <a:off x="3800" y="1187"/>
              <a:ext cx="622" cy="479"/>
            </a:xfrm>
            <a:custGeom>
              <a:avLst/>
              <a:gdLst>
                <a:gd name="T0" fmla="*/ 0 w 1170"/>
                <a:gd name="T1" fmla="*/ 827 h 827"/>
                <a:gd name="T2" fmla="*/ 138 w 1170"/>
                <a:gd name="T3" fmla="*/ 810 h 827"/>
                <a:gd name="T4" fmla="*/ 703 w 1170"/>
                <a:gd name="T5" fmla="*/ 707 h 827"/>
                <a:gd name="T6" fmla="*/ 1046 w 1170"/>
                <a:gd name="T7" fmla="*/ 433 h 827"/>
                <a:gd name="T8" fmla="*/ 1170 w 1170"/>
                <a:gd name="T9" fmla="*/ 0 h 827"/>
              </a:gdLst>
              <a:ahLst/>
              <a:cxnLst>
                <a:cxn ang="0">
                  <a:pos x="T0" y="T1"/>
                </a:cxn>
                <a:cxn ang="0">
                  <a:pos x="T2" y="T3"/>
                </a:cxn>
                <a:cxn ang="0">
                  <a:pos x="T4" y="T5"/>
                </a:cxn>
                <a:cxn ang="0">
                  <a:pos x="T6" y="T7"/>
                </a:cxn>
                <a:cxn ang="0">
                  <a:pos x="T8" y="T9"/>
                </a:cxn>
              </a:cxnLst>
              <a:rect l="0" t="0" r="r" b="b"/>
              <a:pathLst>
                <a:path w="1170" h="827">
                  <a:moveTo>
                    <a:pt x="0" y="827"/>
                  </a:moveTo>
                  <a:cubicBezTo>
                    <a:pt x="79" y="801"/>
                    <a:pt x="34" y="810"/>
                    <a:pt x="138" y="810"/>
                  </a:cubicBezTo>
                  <a:lnTo>
                    <a:pt x="703" y="707"/>
                  </a:lnTo>
                  <a:lnTo>
                    <a:pt x="1046" y="433"/>
                  </a:lnTo>
                  <a:lnTo>
                    <a:pt x="1170" y="0"/>
                  </a:lnTo>
                </a:path>
              </a:pathLst>
            </a:custGeom>
            <a:noFill/>
            <a:ln w="19050" cap="flat" cmpd="sng">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98" name="Text Box 34"/>
            <p:cNvSpPr txBox="1">
              <a:spLocks noChangeArrowheads="1"/>
            </p:cNvSpPr>
            <p:nvPr/>
          </p:nvSpPr>
          <p:spPr bwMode="auto">
            <a:xfrm>
              <a:off x="4791" y="1095"/>
              <a:ext cx="766"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57.32.2.1</a:t>
              </a:r>
              <a:endParaRPr lang="en-GB" sz="2800"/>
            </a:p>
          </p:txBody>
        </p:sp>
      </p:grpSp>
      <p:sp>
        <p:nvSpPr>
          <p:cNvPr id="36983" name="Line 119"/>
          <p:cNvSpPr>
            <a:spLocks noChangeShapeType="1"/>
          </p:cNvSpPr>
          <p:nvPr/>
        </p:nvSpPr>
        <p:spPr bwMode="auto">
          <a:xfrm flipV="1">
            <a:off x="6877050" y="3500438"/>
            <a:ext cx="790575" cy="6492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86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GB"/>
              <a:t/>
            </a:r>
            <a:br>
              <a:rPr lang="en-GB"/>
            </a:br>
            <a:r>
              <a:rPr lang="en-GB" sz="2000"/>
              <a:t>Direct via F8 firewall</a:t>
            </a:r>
            <a:br>
              <a:rPr lang="en-GB" sz="2000"/>
            </a:br>
            <a:r>
              <a:rPr lang="en-GB" sz="2000"/>
              <a:t/>
            </a:r>
            <a:br>
              <a:rPr lang="en-GB" sz="2000"/>
            </a:br>
            <a:r>
              <a:rPr lang="en-GB" sz="2000"/>
              <a:t/>
            </a:r>
            <a:br>
              <a:rPr lang="en-GB" sz="2000"/>
            </a:br>
            <a:endParaRPr lang="en-GB" sz="2000"/>
          </a:p>
        </p:txBody>
      </p:sp>
      <p:sp>
        <p:nvSpPr>
          <p:cNvPr id="35843" name="Rectangle 3"/>
          <p:cNvSpPr>
            <a:spLocks noGrp="1" noChangeArrowheads="1"/>
          </p:cNvSpPr>
          <p:nvPr>
            <p:ph type="body" idx="1"/>
          </p:nvPr>
        </p:nvSpPr>
        <p:spPr>
          <a:xfrm>
            <a:off x="468313" y="549275"/>
            <a:ext cx="8229600" cy="6308725"/>
          </a:xfrm>
        </p:spPr>
        <p:txBody>
          <a:bodyPr/>
          <a:lstStyle/>
          <a:p>
            <a:pPr algn="ctr">
              <a:buFont typeface="Wingdings" pitchFamily="2" charset="2"/>
              <a:buNone/>
            </a:pPr>
            <a:r>
              <a:rPr lang="en-GB" sz="1700" b="1">
                <a:solidFill>
                  <a:srgbClr val="000000"/>
                </a:solidFill>
              </a:rPr>
              <a:t>ProxyServerPrivacy detection</a:t>
            </a:r>
          </a:p>
          <a:p>
            <a:pPr>
              <a:buFont typeface="Wingdings" pitchFamily="2" charset="2"/>
              <a:buNone/>
            </a:pPr>
            <a:r>
              <a:rPr lang="en-GB" sz="1700" i="1">
                <a:solidFill>
                  <a:srgbClr val="000000"/>
                </a:solidFill>
              </a:rPr>
              <a:t>Your Ip Address:</a:t>
            </a:r>
            <a:r>
              <a:rPr lang="en-GB" sz="1700">
                <a:solidFill>
                  <a:srgbClr val="000000"/>
                </a:solidFill>
              </a:rPr>
              <a:t> </a:t>
            </a:r>
            <a:r>
              <a:rPr lang="en-GB" sz="1700" b="1">
                <a:solidFill>
                  <a:srgbClr val="9E0B0E"/>
                </a:solidFill>
              </a:rPr>
              <a:t> 86.136.47.157</a:t>
            </a:r>
            <a:r>
              <a:rPr lang="en-GB" sz="1700">
                <a:solidFill>
                  <a:srgbClr val="000000"/>
                </a:solidFill>
              </a:rPr>
              <a:t/>
            </a:r>
            <a:br>
              <a:rPr lang="en-GB" sz="1700">
                <a:solidFill>
                  <a:srgbClr val="000000"/>
                </a:solidFill>
              </a:rPr>
            </a:br>
            <a:r>
              <a:rPr lang="en-GB" sz="1700" i="1">
                <a:solidFill>
                  <a:srgbClr val="000000"/>
                </a:solidFill>
              </a:rPr>
              <a:t>Host:</a:t>
            </a:r>
            <a:r>
              <a:rPr lang="en-GB" sz="1700">
                <a:solidFill>
                  <a:srgbClr val="000000"/>
                </a:solidFill>
              </a:rPr>
              <a:t> </a:t>
            </a:r>
            <a:r>
              <a:rPr lang="en-GB" sz="1700" b="1">
                <a:solidFill>
                  <a:srgbClr val="9E0B0E"/>
                </a:solidFill>
              </a:rPr>
              <a:t> host86-136-47-157.range86-136.btcentralplus.com</a:t>
            </a:r>
            <a:r>
              <a:rPr lang="en-GB" sz="1700">
                <a:solidFill>
                  <a:srgbClr val="000000"/>
                </a:solidFill>
              </a:rPr>
              <a:t/>
            </a:r>
            <a:br>
              <a:rPr lang="en-GB" sz="1700">
                <a:solidFill>
                  <a:srgbClr val="000000"/>
                </a:solidFill>
              </a:rPr>
            </a:br>
            <a:r>
              <a:rPr lang="en-GB" sz="1700" i="1">
                <a:solidFill>
                  <a:srgbClr val="000000"/>
                </a:solidFill>
              </a:rPr>
              <a:t>Your Country:</a:t>
            </a:r>
            <a:r>
              <a:rPr lang="en-GB" sz="1700">
                <a:solidFill>
                  <a:srgbClr val="000000"/>
                </a:solidFill>
              </a:rPr>
              <a:t>  </a:t>
            </a:r>
            <a:r>
              <a:rPr lang="en-GB" sz="1700" b="1">
                <a:solidFill>
                  <a:srgbClr val="9E0B0E"/>
                </a:solidFill>
              </a:rPr>
              <a:t>United Kingdom </a:t>
            </a:r>
            <a:r>
              <a:rPr lang="en-GB" sz="1700">
                <a:solidFill>
                  <a:srgbClr val="000000"/>
                </a:solidFill>
              </a:rPr>
              <a:t> </a:t>
            </a:r>
            <a:br>
              <a:rPr lang="en-GB" sz="1700">
                <a:solidFill>
                  <a:srgbClr val="000000"/>
                </a:solidFill>
              </a:rPr>
            </a:br>
            <a:r>
              <a:rPr lang="en-GB" sz="1700" i="1">
                <a:solidFill>
                  <a:srgbClr val="000000"/>
                </a:solidFill>
              </a:rPr>
              <a:t>City:</a:t>
            </a:r>
            <a:r>
              <a:rPr lang="en-GB" sz="1700">
                <a:solidFill>
                  <a:srgbClr val="000000"/>
                </a:solidFill>
              </a:rPr>
              <a:t> </a:t>
            </a:r>
            <a:r>
              <a:rPr lang="en-GB" sz="1700" b="1">
                <a:solidFill>
                  <a:srgbClr val="9E0B0E"/>
                </a:solidFill>
              </a:rPr>
              <a:t>London</a:t>
            </a:r>
            <a:br>
              <a:rPr lang="en-GB" sz="1700" b="1">
                <a:solidFill>
                  <a:srgbClr val="9E0B0E"/>
                </a:solidFill>
              </a:rPr>
            </a:br>
            <a:r>
              <a:rPr lang="en-GB" sz="1700" i="1">
                <a:solidFill>
                  <a:srgbClr val="000000"/>
                </a:solidFill>
              </a:rPr>
              <a:t>Proxy HTTP_X_FORWARDED Variable:</a:t>
            </a:r>
            <a:r>
              <a:rPr lang="en-GB" sz="1700">
                <a:solidFill>
                  <a:srgbClr val="000000"/>
                </a:solidFill>
              </a:rPr>
              <a:t> </a:t>
            </a:r>
            <a:r>
              <a:rPr lang="en-GB" sz="1700" b="1">
                <a:solidFill>
                  <a:srgbClr val="9E0B0E"/>
                </a:solidFill>
              </a:rPr>
              <a:t> (none)</a:t>
            </a:r>
            <a:r>
              <a:rPr lang="en-GB" sz="1700">
                <a:solidFill>
                  <a:srgbClr val="000000"/>
                </a:solidFill>
              </a:rPr>
              <a:t/>
            </a:r>
            <a:br>
              <a:rPr lang="en-GB" sz="1700">
                <a:solidFill>
                  <a:srgbClr val="000000"/>
                </a:solidFill>
              </a:rPr>
            </a:br>
            <a:r>
              <a:rPr lang="en-GB" sz="1700" i="1">
                <a:solidFill>
                  <a:srgbClr val="000000"/>
                </a:solidFill>
              </a:rPr>
              <a:t>Proxy HTTP_VIA Variable:</a:t>
            </a:r>
            <a:r>
              <a:rPr lang="en-GB" sz="1700">
                <a:solidFill>
                  <a:srgbClr val="000000"/>
                </a:solidFill>
              </a:rPr>
              <a:t> </a:t>
            </a:r>
            <a:r>
              <a:rPr lang="en-GB" sz="1700" b="1">
                <a:solidFill>
                  <a:srgbClr val="9E0B0E"/>
                </a:solidFill>
              </a:rPr>
              <a:t> 1.1 F8INTERNET</a:t>
            </a:r>
            <a:r>
              <a:rPr lang="en-GB" sz="1700">
                <a:solidFill>
                  <a:srgbClr val="000000"/>
                </a:solidFill>
              </a:rPr>
              <a:t/>
            </a:r>
            <a:br>
              <a:rPr lang="en-GB" sz="1700">
                <a:solidFill>
                  <a:srgbClr val="000000"/>
                </a:solidFill>
              </a:rPr>
            </a:br>
            <a:r>
              <a:rPr lang="en-GB" sz="1700" i="1">
                <a:solidFill>
                  <a:srgbClr val="000000"/>
                </a:solidFill>
              </a:rPr>
              <a:t>Proxy HTTP_PROXY_CONNECTION:</a:t>
            </a:r>
            <a:r>
              <a:rPr lang="en-GB" sz="1700">
                <a:solidFill>
                  <a:srgbClr val="000000"/>
                </a:solidFill>
              </a:rPr>
              <a:t> </a:t>
            </a:r>
            <a:r>
              <a:rPr lang="en-GB" sz="1700" b="1">
                <a:solidFill>
                  <a:srgbClr val="9E0B0E"/>
                </a:solidFill>
              </a:rPr>
              <a:t> (none)</a:t>
            </a:r>
            <a:r>
              <a:rPr lang="en-GB" sz="1700">
                <a:solidFill>
                  <a:srgbClr val="000000"/>
                </a:solidFill>
              </a:rPr>
              <a:t/>
            </a:r>
            <a:br>
              <a:rPr lang="en-GB" sz="1700">
                <a:solidFill>
                  <a:srgbClr val="000000"/>
                </a:solidFill>
              </a:rPr>
            </a:br>
            <a:r>
              <a:rPr lang="en-GB" sz="1700" i="1">
                <a:solidFill>
                  <a:srgbClr val="000000"/>
                </a:solidFill>
              </a:rPr>
              <a:t>Cache Pragma:</a:t>
            </a:r>
            <a:r>
              <a:rPr lang="en-GB" sz="1700">
                <a:solidFill>
                  <a:srgbClr val="000000"/>
                </a:solidFill>
              </a:rPr>
              <a:t> </a:t>
            </a:r>
            <a:r>
              <a:rPr lang="en-GB" sz="1700" b="1">
                <a:solidFill>
                  <a:srgbClr val="9E0B0E"/>
                </a:solidFill>
              </a:rPr>
              <a:t> max-age=0</a:t>
            </a:r>
            <a:r>
              <a:rPr lang="en-GB" sz="1700">
                <a:solidFill>
                  <a:srgbClr val="000000"/>
                </a:solidFill>
              </a:rPr>
              <a:t/>
            </a:r>
            <a:br>
              <a:rPr lang="en-GB" sz="1700">
                <a:solidFill>
                  <a:srgbClr val="000000"/>
                </a:solidFill>
              </a:rPr>
            </a:br>
            <a:r>
              <a:rPr lang="en-GB" sz="1700" i="1">
                <a:solidFill>
                  <a:srgbClr val="000000"/>
                </a:solidFill>
              </a:rPr>
              <a:t>Your Browser:</a:t>
            </a:r>
            <a:r>
              <a:rPr lang="en-GB" sz="1700">
                <a:solidFill>
                  <a:srgbClr val="000000"/>
                </a:solidFill>
              </a:rPr>
              <a:t> </a:t>
            </a:r>
            <a:r>
              <a:rPr lang="en-GB" sz="1700" b="1">
                <a:solidFill>
                  <a:srgbClr val="9E0B0E"/>
                </a:solidFill>
              </a:rPr>
              <a:t> Mozilla/5.0 (Windows; U; Windows NT 5.1; en-US; rv:1.8.1.12) Gecko/20080201 Firefox/2.0.0.12 Tiscali Netphone v1.0.7</a:t>
            </a:r>
            <a:r>
              <a:rPr lang="en-GB" sz="1700">
                <a:solidFill>
                  <a:srgbClr val="000000"/>
                </a:solidFill>
              </a:rPr>
              <a:t/>
            </a:r>
            <a:br>
              <a:rPr lang="en-GB" sz="1700">
                <a:solidFill>
                  <a:srgbClr val="000000"/>
                </a:solidFill>
              </a:rPr>
            </a:br>
            <a:r>
              <a:rPr lang="en-GB" sz="1700" i="1">
                <a:solidFill>
                  <a:srgbClr val="000000"/>
                </a:solidFill>
              </a:rPr>
              <a:t>Type of Your connection:</a:t>
            </a:r>
            <a:r>
              <a:rPr lang="en-GB" sz="1700">
                <a:solidFill>
                  <a:srgbClr val="000000"/>
                </a:solidFill>
              </a:rPr>
              <a:t> </a:t>
            </a:r>
            <a:r>
              <a:rPr lang="en-GB" sz="1700" b="1">
                <a:solidFill>
                  <a:srgbClr val="9E0B0E"/>
                </a:solidFill>
              </a:rPr>
              <a:t>Keep-Alive</a:t>
            </a:r>
            <a:r>
              <a:rPr lang="en-GB" sz="1700">
                <a:solidFill>
                  <a:srgbClr val="000000"/>
                </a:solidFill>
              </a:rPr>
              <a:t/>
            </a:r>
            <a:br>
              <a:rPr lang="en-GB" sz="1700">
                <a:solidFill>
                  <a:srgbClr val="000000"/>
                </a:solidFill>
              </a:rPr>
            </a:br>
            <a:r>
              <a:rPr lang="en-GB" sz="1700" i="1">
                <a:solidFill>
                  <a:srgbClr val="000000"/>
                </a:solidFill>
              </a:rPr>
              <a:t>Server Protocol:</a:t>
            </a:r>
            <a:r>
              <a:rPr lang="en-GB" sz="1700">
                <a:solidFill>
                  <a:srgbClr val="000000"/>
                </a:solidFill>
              </a:rPr>
              <a:t> </a:t>
            </a:r>
            <a:r>
              <a:rPr lang="en-GB" sz="1700" b="1">
                <a:solidFill>
                  <a:srgbClr val="9E0B0E"/>
                </a:solidFill>
              </a:rPr>
              <a:t>HTTP/1.1</a:t>
            </a:r>
            <a:r>
              <a:rPr lang="en-GB" sz="1700">
                <a:solidFill>
                  <a:srgbClr val="000000"/>
                </a:solidFill>
              </a:rPr>
              <a:t/>
            </a:r>
            <a:br>
              <a:rPr lang="en-GB" sz="1700">
                <a:solidFill>
                  <a:srgbClr val="000000"/>
                </a:solidFill>
              </a:rPr>
            </a:br>
            <a:r>
              <a:rPr lang="en-GB" sz="1700" i="1">
                <a:solidFill>
                  <a:srgbClr val="000000"/>
                </a:solidFill>
              </a:rPr>
              <a:t>Your language:</a:t>
            </a:r>
            <a:r>
              <a:rPr lang="en-GB" sz="1700">
                <a:solidFill>
                  <a:srgbClr val="000000"/>
                </a:solidFill>
              </a:rPr>
              <a:t> </a:t>
            </a:r>
            <a:r>
              <a:rPr lang="en-GB" sz="1700" b="1">
                <a:solidFill>
                  <a:srgbClr val="9E0B0E"/>
                </a:solidFill>
              </a:rPr>
              <a:t>en-us</a:t>
            </a:r>
            <a:r>
              <a:rPr lang="en-GB" sz="1700">
                <a:solidFill>
                  <a:srgbClr val="000000"/>
                </a:solidFill>
              </a:rPr>
              <a:t/>
            </a:r>
            <a:br>
              <a:rPr lang="en-GB" sz="1700">
                <a:solidFill>
                  <a:srgbClr val="000000"/>
                </a:solidFill>
              </a:rPr>
            </a:br>
            <a:r>
              <a:rPr lang="en-GB" sz="1700" i="1">
                <a:solidFill>
                  <a:srgbClr val="000000"/>
                </a:solidFill>
              </a:rPr>
              <a:t>Accept:</a:t>
            </a:r>
            <a:r>
              <a:rPr lang="en-GB" sz="1700">
                <a:solidFill>
                  <a:srgbClr val="000000"/>
                </a:solidFill>
              </a:rPr>
              <a:t> </a:t>
            </a:r>
            <a:r>
              <a:rPr lang="en-GB" sz="1700" b="1">
                <a:solidFill>
                  <a:srgbClr val="9E0B0E"/>
                </a:solidFill>
              </a:rPr>
              <a:t>text/xml,application/xml,application/xhtml+xml,text/html;q=0.9,text/plain;q=0.8,image/png,*/*;q=0.5</a:t>
            </a:r>
            <a:r>
              <a:rPr lang="en-GB" sz="1700">
                <a:solidFill>
                  <a:srgbClr val="000000"/>
                </a:solidFill>
              </a:rPr>
              <a:t/>
            </a:r>
            <a:br>
              <a:rPr lang="en-GB" sz="1700">
                <a:solidFill>
                  <a:srgbClr val="000000"/>
                </a:solidFill>
              </a:rPr>
            </a:br>
            <a:r>
              <a:rPr lang="en-GB" sz="1700" i="1">
                <a:solidFill>
                  <a:srgbClr val="000000"/>
                </a:solidFill>
              </a:rPr>
              <a:t>Accept-Encoding:</a:t>
            </a:r>
            <a:r>
              <a:rPr lang="en-GB" sz="1700">
                <a:solidFill>
                  <a:srgbClr val="000000"/>
                </a:solidFill>
              </a:rPr>
              <a:t> </a:t>
            </a:r>
            <a:r>
              <a:rPr lang="en-GB" sz="1700" b="1">
                <a:solidFill>
                  <a:srgbClr val="9E0B0E"/>
                </a:solidFill>
              </a:rPr>
              <a:t>(none)</a:t>
            </a:r>
            <a:r>
              <a:rPr lang="en-GB" sz="1700">
                <a:solidFill>
                  <a:srgbClr val="000000"/>
                </a:solidFill>
              </a:rPr>
              <a:t/>
            </a:r>
            <a:br>
              <a:rPr lang="en-GB" sz="1700">
                <a:solidFill>
                  <a:srgbClr val="000000"/>
                </a:solidFill>
              </a:rPr>
            </a:br>
            <a:r>
              <a:rPr lang="en-GB" sz="1700" i="1">
                <a:solidFill>
                  <a:srgbClr val="000000"/>
                </a:solidFill>
              </a:rPr>
              <a:t>Referer - HTTP Request come from:</a:t>
            </a:r>
            <a:r>
              <a:rPr lang="en-GB" sz="1700">
                <a:solidFill>
                  <a:srgbClr val="000000"/>
                </a:solidFill>
              </a:rPr>
              <a:t> </a:t>
            </a:r>
            <a:r>
              <a:rPr lang="en-GB" sz="1700" b="1">
                <a:solidFill>
                  <a:srgbClr val="9E0B0E"/>
                </a:solidFill>
              </a:rPr>
              <a:t>http://www.google.com/search?q=proxy+detector&amp;sourceid=navclient-ff&amp;ie=UTF-8&amp;rlz=1B2GGFB_enGB214GB235</a:t>
            </a:r>
            <a:r>
              <a:rPr lang="en-GB" sz="1700">
                <a:solidFill>
                  <a:srgbClr val="000000"/>
                </a:solidFill>
              </a:rPr>
              <a:t/>
            </a:r>
            <a:br>
              <a:rPr lang="en-GB" sz="1700">
                <a:solidFill>
                  <a:srgbClr val="000000"/>
                </a:solidFill>
              </a:rPr>
            </a:br>
            <a:r>
              <a:rPr lang="en-GB" sz="1700" i="1">
                <a:solidFill>
                  <a:srgbClr val="000000"/>
                </a:solidFill>
              </a:rPr>
              <a:t>Your Port:</a:t>
            </a:r>
            <a:r>
              <a:rPr lang="en-GB" sz="1700">
                <a:solidFill>
                  <a:srgbClr val="000000"/>
                </a:solidFill>
              </a:rPr>
              <a:t> </a:t>
            </a:r>
            <a:r>
              <a:rPr lang="en-GB" sz="1700" b="1">
                <a:solidFill>
                  <a:srgbClr val="9E0B0E"/>
                </a:solidFill>
              </a:rPr>
              <a:t>26371</a:t>
            </a:r>
            <a:endParaRPr lang="en-GB" sz="1700" b="1">
              <a:solidFill>
                <a:srgbClr val="000000"/>
              </a:solidFill>
            </a:endParaRPr>
          </a:p>
          <a:p>
            <a:pPr>
              <a:buFont typeface="Wingdings" pitchFamily="2" charset="2"/>
              <a:buNone/>
            </a:pPr>
            <a:r>
              <a:rPr lang="en-GB" sz="1700" b="1">
                <a:solidFill>
                  <a:srgbClr val="000000"/>
                </a:solidFill>
              </a:rPr>
              <a:t>Conclusion after analyzing ip address:</a:t>
            </a:r>
          </a:p>
          <a:p>
            <a:pPr algn="ctr">
              <a:buFont typeface="Wingdings" pitchFamily="2" charset="2"/>
              <a:buNone/>
            </a:pPr>
            <a:r>
              <a:rPr lang="en-GB" sz="1700" b="1">
                <a:solidFill>
                  <a:srgbClr val="000000"/>
                </a:solidFill>
              </a:rPr>
              <a:t>You do not use proxy</a:t>
            </a:r>
            <a:r>
              <a:rPr lang="en-GB" sz="1700">
                <a:solidFill>
                  <a:srgbClr val="000000"/>
                </a:solidFill>
              </a:rPr>
              <a:t> </a:t>
            </a:r>
            <a:endParaRPr lang="en-GB" sz="170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GB"/>
              <a:t/>
            </a:r>
            <a:br>
              <a:rPr lang="en-GB"/>
            </a:br>
            <a:r>
              <a:rPr lang="en-GB" sz="2400" b="0"/>
              <a:t>Via Transparent Proxy (China)</a:t>
            </a:r>
            <a:r>
              <a:rPr lang="en-GB" sz="2000"/>
              <a:t/>
            </a:r>
            <a:br>
              <a:rPr lang="en-GB" sz="2000"/>
            </a:br>
            <a:r>
              <a:rPr lang="en-GB" sz="2000"/>
              <a:t/>
            </a:r>
            <a:br>
              <a:rPr lang="en-GB" sz="2000"/>
            </a:br>
            <a:r>
              <a:rPr lang="en-GB" sz="2000"/>
              <a:t/>
            </a:r>
            <a:br>
              <a:rPr lang="en-GB" sz="2000"/>
            </a:br>
            <a:endParaRPr lang="en-GB" sz="2000"/>
          </a:p>
        </p:txBody>
      </p:sp>
      <p:sp>
        <p:nvSpPr>
          <p:cNvPr id="37891" name="Rectangle 3"/>
          <p:cNvSpPr>
            <a:spLocks noGrp="1" noChangeArrowheads="1"/>
          </p:cNvSpPr>
          <p:nvPr>
            <p:ph type="body" idx="1"/>
          </p:nvPr>
        </p:nvSpPr>
        <p:spPr>
          <a:xfrm>
            <a:off x="468313" y="549275"/>
            <a:ext cx="8229600" cy="6308725"/>
          </a:xfrm>
        </p:spPr>
        <p:txBody>
          <a:bodyPr/>
          <a:lstStyle/>
          <a:p>
            <a:r>
              <a:rPr lang="en-GB" sz="1700" b="1" i="1"/>
              <a:t>Your Ip Address:</a:t>
            </a:r>
            <a:r>
              <a:rPr lang="en-GB" sz="1700" b="1"/>
              <a:t>  218.64.214.110</a:t>
            </a:r>
            <a:br>
              <a:rPr lang="en-GB" sz="1700" b="1"/>
            </a:br>
            <a:r>
              <a:rPr lang="en-GB" sz="1700" b="1" i="1"/>
              <a:t>Host:</a:t>
            </a:r>
            <a:r>
              <a:rPr lang="en-GB" sz="1700" b="1"/>
              <a:t>  218.64.214.110</a:t>
            </a:r>
            <a:br>
              <a:rPr lang="en-GB" sz="1700" b="1"/>
            </a:br>
            <a:r>
              <a:rPr lang="en-GB" sz="1700" b="1" i="1"/>
              <a:t>Your Country:</a:t>
            </a:r>
            <a:r>
              <a:rPr lang="en-GB" sz="1700" b="1"/>
              <a:t>  China </a:t>
            </a:r>
            <a:br>
              <a:rPr lang="en-GB" sz="1700" b="1"/>
            </a:br>
            <a:r>
              <a:rPr lang="en-GB" sz="1700" b="1" i="1"/>
              <a:t>City:</a:t>
            </a:r>
            <a:r>
              <a:rPr lang="en-GB" sz="1700" b="1"/>
              <a:t> Beijing</a:t>
            </a:r>
            <a:br>
              <a:rPr lang="en-GB" sz="1700" b="1"/>
            </a:br>
            <a:r>
              <a:rPr lang="en-GB" sz="1700" b="1" i="1"/>
              <a:t>Proxy HTTP_X_FORWARDED Variable:</a:t>
            </a:r>
            <a:r>
              <a:rPr lang="en-GB" sz="1700" b="1"/>
              <a:t>  86.136.47.157</a:t>
            </a:r>
            <a:br>
              <a:rPr lang="en-GB" sz="1700" b="1"/>
            </a:br>
            <a:r>
              <a:rPr lang="en-GB" sz="1700" b="1" i="1"/>
              <a:t>Proxy HTTP_VIA Variable:</a:t>
            </a:r>
            <a:r>
              <a:rPr lang="en-GB" sz="1700" b="1"/>
              <a:t>  1.0 proxy:3128 (squid/2.5.STABLE11)</a:t>
            </a:r>
            <a:br>
              <a:rPr lang="en-GB" sz="1700" b="1"/>
            </a:br>
            <a:r>
              <a:rPr lang="en-GB" sz="1700" b="1" i="1"/>
              <a:t>Proxy HTTP_PROXY_CONNECTION:</a:t>
            </a:r>
            <a:r>
              <a:rPr lang="en-GB" sz="1700" b="1"/>
              <a:t>  (none)</a:t>
            </a:r>
            <a:br>
              <a:rPr lang="en-GB" sz="1700" b="1"/>
            </a:br>
            <a:r>
              <a:rPr lang="en-GB" sz="1700" b="1" i="1"/>
              <a:t>Cache Pragma:</a:t>
            </a:r>
            <a:r>
              <a:rPr lang="en-GB" sz="1700" b="1"/>
              <a:t>  max-age=259200</a:t>
            </a:r>
            <a:br>
              <a:rPr lang="en-GB" sz="1700" b="1"/>
            </a:br>
            <a:r>
              <a:rPr lang="en-GB" sz="1700" b="1" i="1"/>
              <a:t>Your Browser:</a:t>
            </a:r>
            <a:r>
              <a:rPr lang="en-GB" sz="1700" b="1"/>
              <a:t>  Mozilla/5.0 (Windows; U; Windows NT 5.1; en-US; rv:1.8.1.12) Gecko/20080201 Firefox/2.0.0.12 Tiscali Netphone v1.0.7</a:t>
            </a:r>
            <a:br>
              <a:rPr lang="en-GB" sz="1700" b="1"/>
            </a:br>
            <a:r>
              <a:rPr lang="en-GB" sz="1700" b="1" i="1"/>
              <a:t>Type of Your connection:</a:t>
            </a:r>
            <a:r>
              <a:rPr lang="en-GB" sz="1700" b="1"/>
              <a:t> keep-alive</a:t>
            </a:r>
            <a:br>
              <a:rPr lang="en-GB" sz="1700" b="1"/>
            </a:br>
            <a:r>
              <a:rPr lang="en-GB" sz="1700" b="1" i="1">
                <a:hlinkClick r:id="rId2"/>
              </a:rPr>
              <a:t>Server</a:t>
            </a:r>
            <a:r>
              <a:rPr lang="en-GB" sz="1700" b="1" i="1"/>
              <a:t> Protocol:</a:t>
            </a:r>
            <a:r>
              <a:rPr lang="en-GB" sz="1700" b="1"/>
              <a:t> HTTP/1.0</a:t>
            </a:r>
            <a:br>
              <a:rPr lang="en-GB" sz="1700" b="1"/>
            </a:br>
            <a:r>
              <a:rPr lang="en-GB" sz="1700" b="1" i="1"/>
              <a:t>Your language:</a:t>
            </a:r>
            <a:r>
              <a:rPr lang="en-GB" sz="1700" b="1"/>
              <a:t> en-us</a:t>
            </a:r>
            <a:br>
              <a:rPr lang="en-GB" sz="1700" b="1"/>
            </a:br>
            <a:r>
              <a:rPr lang="en-GB" sz="1700" b="1" i="1"/>
              <a:t>Accept:</a:t>
            </a:r>
            <a:r>
              <a:rPr lang="en-GB" sz="1700" b="1"/>
              <a:t> text/xml,application/xml,application/xhtml+xml,text/html;q=0.9,text/plain;q=0.8,image/png,*/*;q=0.5</a:t>
            </a:r>
            <a:br>
              <a:rPr lang="en-GB" sz="1700" b="1"/>
            </a:br>
            <a:r>
              <a:rPr lang="en-GB" sz="1700" b="1" i="1"/>
              <a:t>Accept-Encoding:</a:t>
            </a:r>
            <a:r>
              <a:rPr lang="en-GB" sz="1700" b="1"/>
              <a:t> gzip,deflate</a:t>
            </a:r>
            <a:br>
              <a:rPr lang="en-GB" sz="1700" b="1"/>
            </a:br>
            <a:r>
              <a:rPr lang="en-GB" sz="1700" b="1" i="1"/>
              <a:t>Referer - HTTP Request come from:</a:t>
            </a:r>
            <a:r>
              <a:rPr lang="en-GB" sz="1700" b="1"/>
              <a:t> http://www.google.com/search?q=proxy+detector&amp;sourceid=navclient-ff&amp;ie=UTF-8&amp;rlz=1B2GGFB_enGB214GB235</a:t>
            </a:r>
            <a:br>
              <a:rPr lang="en-GB" sz="1700" b="1"/>
            </a:br>
            <a:r>
              <a:rPr lang="en-GB" sz="1700" b="1" i="1"/>
              <a:t>Your Port:</a:t>
            </a:r>
            <a:r>
              <a:rPr lang="en-GB" sz="1700" b="1"/>
              <a:t> 33487</a:t>
            </a:r>
          </a:p>
          <a:p>
            <a:r>
              <a:rPr lang="en-GB" sz="1700" b="1"/>
              <a:t>Conclusion after analyzing ip address:</a:t>
            </a:r>
          </a:p>
          <a:p>
            <a:r>
              <a:rPr lang="en-GB" sz="1700" b="1"/>
              <a:t>You use transparent Proxy server 218.64.214.110 </a:t>
            </a:r>
            <a:br>
              <a:rPr lang="en-GB" sz="1700" b="1"/>
            </a:br>
            <a:r>
              <a:rPr lang="en-GB" sz="1700" b="1"/>
              <a:t>that forward your real ip address </a:t>
            </a:r>
            <a:r>
              <a:rPr lang="en-GB" sz="1700" b="1" u="sng"/>
              <a:t>86.136.47.157</a:t>
            </a:r>
            <a:r>
              <a:rPr lang="en-GB" sz="1700"/>
              <a:t>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a:t/>
            </a:r>
            <a:br>
              <a:rPr lang="en-GB"/>
            </a:br>
            <a:r>
              <a:rPr lang="en-GB" sz="2600" b="0"/>
              <a:t>Via anonymous UK proxy</a:t>
            </a:r>
            <a:r>
              <a:rPr lang="en-GB" sz="2000"/>
              <a:t/>
            </a:r>
            <a:br>
              <a:rPr lang="en-GB" sz="2000"/>
            </a:br>
            <a:r>
              <a:rPr lang="en-GB" sz="2000"/>
              <a:t/>
            </a:r>
            <a:br>
              <a:rPr lang="en-GB" sz="2000"/>
            </a:br>
            <a:r>
              <a:rPr lang="en-GB" sz="2000"/>
              <a:t/>
            </a:r>
            <a:br>
              <a:rPr lang="en-GB" sz="2000"/>
            </a:br>
            <a:endParaRPr lang="en-GB" sz="2000"/>
          </a:p>
        </p:txBody>
      </p:sp>
      <p:sp>
        <p:nvSpPr>
          <p:cNvPr id="38915" name="Rectangle 3"/>
          <p:cNvSpPr>
            <a:spLocks noGrp="1" noChangeArrowheads="1"/>
          </p:cNvSpPr>
          <p:nvPr>
            <p:ph type="body" idx="1"/>
          </p:nvPr>
        </p:nvSpPr>
        <p:spPr>
          <a:xfrm>
            <a:off x="468313" y="549275"/>
            <a:ext cx="8229600" cy="6308725"/>
          </a:xfrm>
        </p:spPr>
        <p:txBody>
          <a:bodyPr/>
          <a:lstStyle/>
          <a:p>
            <a:pPr>
              <a:buFont typeface="Wingdings" pitchFamily="2" charset="2"/>
              <a:buNone/>
            </a:pPr>
            <a:r>
              <a:rPr lang="en-GB" sz="1700" b="1"/>
              <a:t>ProxyServerPrivacy detection</a:t>
            </a:r>
          </a:p>
          <a:p>
            <a:pPr>
              <a:buFont typeface="Wingdings" pitchFamily="2" charset="2"/>
              <a:buNone/>
            </a:pPr>
            <a:r>
              <a:rPr lang="en-GB" sz="1700" b="1" i="1"/>
              <a:t>Your Ip Address:</a:t>
            </a:r>
            <a:r>
              <a:rPr lang="en-GB" sz="1700" b="1"/>
              <a:t>  155.136.224.10</a:t>
            </a:r>
            <a:br>
              <a:rPr lang="en-GB" sz="1700" b="1"/>
            </a:br>
            <a:r>
              <a:rPr lang="en-GB" sz="1700" b="1" i="1"/>
              <a:t>Host:</a:t>
            </a:r>
            <a:r>
              <a:rPr lang="en-GB" sz="1700" b="1"/>
              <a:t>  155.136.224.10</a:t>
            </a:r>
            <a:br>
              <a:rPr lang="en-GB" sz="1700" b="1"/>
            </a:br>
            <a:r>
              <a:rPr lang="en-GB" sz="1700" b="1" i="1"/>
              <a:t>Your Country:</a:t>
            </a:r>
            <a:r>
              <a:rPr lang="en-GB" sz="1700" b="1"/>
              <a:t>  United Kingdom </a:t>
            </a:r>
            <a:br>
              <a:rPr lang="en-GB" sz="1700" b="1"/>
            </a:br>
            <a:r>
              <a:rPr lang="en-GB" sz="1700" b="1" i="1"/>
              <a:t>City:</a:t>
            </a:r>
            <a:r>
              <a:rPr lang="en-GB" sz="1700" b="1"/>
              <a:t> Dunbar</a:t>
            </a:r>
            <a:br>
              <a:rPr lang="en-GB" sz="1700" b="1"/>
            </a:br>
            <a:r>
              <a:rPr lang="en-GB" sz="1700" b="1" i="1"/>
              <a:t>Proxy HTTP_X_FORWARDED Variable:</a:t>
            </a:r>
            <a:r>
              <a:rPr lang="en-GB" sz="1700" b="1"/>
              <a:t>  (none)</a:t>
            </a:r>
            <a:br>
              <a:rPr lang="en-GB" sz="1700" b="1"/>
            </a:br>
            <a:r>
              <a:rPr lang="en-GB" sz="1700" b="1" i="1"/>
              <a:t>Proxy HTTP_VIA Variable:</a:t>
            </a:r>
            <a:r>
              <a:rPr lang="en-GB" sz="1700" b="1"/>
              <a:t>  1.0 F8INTERNET, 1.0 REDEMODMZP1</a:t>
            </a:r>
            <a:br>
              <a:rPr lang="en-GB" sz="1700" b="1"/>
            </a:br>
            <a:r>
              <a:rPr lang="en-GB" sz="1700" b="1" i="1"/>
              <a:t>Proxy HTTP_PROXY_CONNECTION:</a:t>
            </a:r>
            <a:r>
              <a:rPr lang="en-GB" sz="1700" b="1"/>
              <a:t>  (none)</a:t>
            </a:r>
            <a:br>
              <a:rPr lang="en-GB" sz="1700" b="1"/>
            </a:br>
            <a:r>
              <a:rPr lang="en-GB" sz="1700" b="1" i="1"/>
              <a:t>Cache Pragma:</a:t>
            </a:r>
            <a:r>
              <a:rPr lang="en-GB" sz="1700" b="1"/>
              <a:t>  (none)</a:t>
            </a:r>
            <a:br>
              <a:rPr lang="en-GB" sz="1700" b="1"/>
            </a:br>
            <a:r>
              <a:rPr lang="en-GB" sz="1700" b="1" i="1"/>
              <a:t>Your Browser:</a:t>
            </a:r>
            <a:r>
              <a:rPr lang="en-GB" sz="1700" b="1"/>
              <a:t>  Mozilla/5.0 (Windows; U; Windows NT 5.1; en-US; rv:1.8.1.12) Gecko/20080201 Firefox/2.0.0.12 Tiscali Netphone v1.0.7</a:t>
            </a:r>
            <a:br>
              <a:rPr lang="en-GB" sz="1700" b="1"/>
            </a:br>
            <a:r>
              <a:rPr lang="en-GB" sz="1700" b="1" i="1"/>
              <a:t>Type of Your connection:</a:t>
            </a:r>
            <a:r>
              <a:rPr lang="en-GB" sz="1700" b="1"/>
              <a:t> Keep-Alive</a:t>
            </a:r>
            <a:br>
              <a:rPr lang="en-GB" sz="1700" b="1"/>
            </a:br>
            <a:r>
              <a:rPr lang="en-GB" sz="1700" b="1" i="1"/>
              <a:t>Server Protocol:</a:t>
            </a:r>
            <a:r>
              <a:rPr lang="en-GB" sz="1700" b="1"/>
              <a:t> HTTP/1.0</a:t>
            </a:r>
            <a:br>
              <a:rPr lang="en-GB" sz="1700" b="1"/>
            </a:br>
            <a:r>
              <a:rPr lang="en-GB" sz="1700" b="1" i="1"/>
              <a:t>Your language:</a:t>
            </a:r>
            <a:r>
              <a:rPr lang="en-GB" sz="1700" b="1"/>
              <a:t> en-us</a:t>
            </a:r>
            <a:br>
              <a:rPr lang="en-GB" sz="1700" b="1"/>
            </a:br>
            <a:r>
              <a:rPr lang="en-GB" sz="1700" b="1" i="1"/>
              <a:t>Accept:</a:t>
            </a:r>
            <a:r>
              <a:rPr lang="en-GB" sz="1700" b="1"/>
              <a:t> text/xml,application/xml,application/xhtml+xml,text/html;q=0.9,text/plain;q=0.8,image/png,*/*;q=0.5</a:t>
            </a:r>
            <a:br>
              <a:rPr lang="en-GB" sz="1700" b="1"/>
            </a:br>
            <a:r>
              <a:rPr lang="en-GB" sz="1700" b="1" i="1"/>
              <a:t>Accept-Encoding:</a:t>
            </a:r>
            <a:r>
              <a:rPr lang="en-GB" sz="1700" b="1"/>
              <a:t> (none)</a:t>
            </a:r>
            <a:br>
              <a:rPr lang="en-GB" sz="1700" b="1"/>
            </a:br>
            <a:r>
              <a:rPr lang="en-GB" sz="1700" b="1" i="1"/>
              <a:t>Referer - HTTP Request come from:</a:t>
            </a:r>
            <a:r>
              <a:rPr lang="en-GB" sz="1700" b="1"/>
              <a:t> http://www.google.com/search?q=proxy+detector&amp;sourceid=navclient-ff&amp;ie=UTF-8&amp;rlz=1B2GGFB_enGB214GB235</a:t>
            </a:r>
            <a:br>
              <a:rPr lang="en-GB" sz="1700" b="1"/>
            </a:br>
            <a:r>
              <a:rPr lang="en-GB" sz="1700" b="1" i="1"/>
              <a:t>Your Port:</a:t>
            </a:r>
            <a:r>
              <a:rPr lang="en-GB" sz="1700" b="1"/>
              <a:t> 2848</a:t>
            </a:r>
          </a:p>
          <a:p>
            <a:pPr>
              <a:buFont typeface="Wingdings" pitchFamily="2" charset="2"/>
              <a:buNone/>
            </a:pPr>
            <a:r>
              <a:rPr lang="en-GB" sz="1700" b="1"/>
              <a:t>Conclusion after analyzing ip address:</a:t>
            </a:r>
          </a:p>
          <a:p>
            <a:pPr>
              <a:buFont typeface="Wingdings" pitchFamily="2" charset="2"/>
              <a:buNone/>
            </a:pPr>
            <a:r>
              <a:rPr lang="en-GB" sz="1700" b="1"/>
              <a:t>You do not use proxy</a:t>
            </a:r>
            <a:r>
              <a:rPr lang="en-GB" sz="1700"/>
              <a:t>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GB"/>
              <a:t/>
            </a:r>
            <a:br>
              <a:rPr lang="en-GB"/>
            </a:br>
            <a:r>
              <a:rPr lang="en-GB" sz="2600" b="0"/>
              <a:t>Via High Anonymity (“Elite”) Proxy (Japan)</a:t>
            </a:r>
            <a:br>
              <a:rPr lang="en-GB" sz="2600" b="0"/>
            </a:br>
            <a:r>
              <a:rPr lang="en-GB" sz="2000"/>
              <a:t/>
            </a:r>
            <a:br>
              <a:rPr lang="en-GB" sz="2000"/>
            </a:br>
            <a:r>
              <a:rPr lang="en-GB" sz="2000"/>
              <a:t/>
            </a:r>
            <a:br>
              <a:rPr lang="en-GB" sz="2000"/>
            </a:br>
            <a:endParaRPr lang="en-GB" sz="2000"/>
          </a:p>
        </p:txBody>
      </p:sp>
      <p:sp>
        <p:nvSpPr>
          <p:cNvPr id="39939" name="Rectangle 3"/>
          <p:cNvSpPr>
            <a:spLocks noGrp="1" noChangeArrowheads="1"/>
          </p:cNvSpPr>
          <p:nvPr>
            <p:ph type="body" idx="1"/>
          </p:nvPr>
        </p:nvSpPr>
        <p:spPr>
          <a:xfrm>
            <a:off x="468313" y="549275"/>
            <a:ext cx="8229600" cy="6308725"/>
          </a:xfrm>
        </p:spPr>
        <p:txBody>
          <a:bodyPr/>
          <a:lstStyle/>
          <a:p>
            <a:pPr>
              <a:buFont typeface="Wingdings" pitchFamily="2" charset="2"/>
              <a:buNone/>
            </a:pPr>
            <a:r>
              <a:rPr lang="en-GB" sz="1700" b="1"/>
              <a:t>ProxyServerPrivacy detection</a:t>
            </a:r>
          </a:p>
          <a:p>
            <a:pPr>
              <a:buFont typeface="Wingdings" pitchFamily="2" charset="2"/>
              <a:buNone/>
            </a:pPr>
            <a:r>
              <a:rPr lang="en-GB" sz="1700" b="1" i="1"/>
              <a:t>Your Ip Address:</a:t>
            </a:r>
            <a:r>
              <a:rPr lang="en-GB" sz="1700" b="1"/>
              <a:t>  125.14.24.91</a:t>
            </a:r>
            <a:br>
              <a:rPr lang="en-GB" sz="1700" b="1"/>
            </a:br>
            <a:r>
              <a:rPr lang="en-GB" sz="1700" b="1" i="1"/>
              <a:t>Host:</a:t>
            </a:r>
            <a:r>
              <a:rPr lang="en-GB" sz="1700" b="1"/>
              <a:t>  125-14-24-91.rev.home.ne.jp</a:t>
            </a:r>
            <a:br>
              <a:rPr lang="en-GB" sz="1700" b="1"/>
            </a:br>
            <a:r>
              <a:rPr lang="en-GB" sz="1700" b="1" i="1"/>
              <a:t>Your Country:</a:t>
            </a:r>
            <a:r>
              <a:rPr lang="en-GB" sz="1700" b="1"/>
              <a:t>  Japan </a:t>
            </a:r>
            <a:br>
              <a:rPr lang="en-GB" sz="1700" b="1"/>
            </a:br>
            <a:r>
              <a:rPr lang="en-GB" sz="1700" b="1" i="1"/>
              <a:t>City:</a:t>
            </a:r>
            <a:r>
              <a:rPr lang="en-GB" sz="1700" b="1"/>
              <a:t> (Unknown City?)</a:t>
            </a:r>
            <a:br>
              <a:rPr lang="en-GB" sz="1700" b="1"/>
            </a:br>
            <a:r>
              <a:rPr lang="en-GB" sz="1700" b="1" i="1"/>
              <a:t>Proxy HTTP_X_FORWARDED Variable:</a:t>
            </a:r>
            <a:r>
              <a:rPr lang="en-GB" sz="1700" b="1"/>
              <a:t>  (none)</a:t>
            </a:r>
            <a:br>
              <a:rPr lang="en-GB" sz="1700" b="1"/>
            </a:br>
            <a:r>
              <a:rPr lang="en-GB" sz="1700" b="1" i="1"/>
              <a:t>Proxy HTTP_VIA Variable:</a:t>
            </a:r>
            <a:r>
              <a:rPr lang="en-GB" sz="1700" b="1"/>
              <a:t>  (none)</a:t>
            </a:r>
            <a:br>
              <a:rPr lang="en-GB" sz="1700" b="1"/>
            </a:br>
            <a:r>
              <a:rPr lang="en-GB" sz="1700" b="1" i="1"/>
              <a:t>Proxy HTTP_PROXY_CONNECTION:</a:t>
            </a:r>
            <a:r>
              <a:rPr lang="en-GB" sz="1700" b="1"/>
              <a:t>  (none)</a:t>
            </a:r>
            <a:br>
              <a:rPr lang="en-GB" sz="1700" b="1"/>
            </a:br>
            <a:r>
              <a:rPr lang="en-GB" sz="1700" b="1" i="1"/>
              <a:t>Cache Pragma:</a:t>
            </a:r>
            <a:r>
              <a:rPr lang="en-GB" sz="1700" b="1"/>
              <a:t>  (none)</a:t>
            </a:r>
            <a:br>
              <a:rPr lang="en-GB" sz="1700" b="1"/>
            </a:br>
            <a:r>
              <a:rPr lang="en-GB" sz="1700" b="1" i="1"/>
              <a:t>Your Browser:</a:t>
            </a:r>
            <a:r>
              <a:rPr lang="en-GB" sz="1700" b="1"/>
              <a:t>  Mozilla/5.0 (Windows; U; Windows NT 5.1; en-US; rv:1.8.1.12) Gecko/20080201 Firefox/2.0.0.12 Tiscali Netphone v1.0.7</a:t>
            </a:r>
            <a:br>
              <a:rPr lang="en-GB" sz="1700" b="1"/>
            </a:br>
            <a:r>
              <a:rPr lang="en-GB" sz="1700" b="1" i="1"/>
              <a:t>Type of Your connection:</a:t>
            </a:r>
            <a:r>
              <a:rPr lang="en-GB" sz="1700" b="1"/>
              <a:t> close</a:t>
            </a:r>
            <a:br>
              <a:rPr lang="en-GB" sz="1700" b="1"/>
            </a:br>
            <a:r>
              <a:rPr lang="en-GB" sz="1700" b="1" i="1"/>
              <a:t>Server Protocol:</a:t>
            </a:r>
            <a:r>
              <a:rPr lang="en-GB" sz="1700" b="1"/>
              <a:t> HTTP/1.0</a:t>
            </a:r>
            <a:br>
              <a:rPr lang="en-GB" sz="1700" b="1"/>
            </a:br>
            <a:r>
              <a:rPr lang="en-GB" sz="1700" b="1" i="1"/>
              <a:t>Your language:</a:t>
            </a:r>
            <a:r>
              <a:rPr lang="en-GB" sz="1700" b="1"/>
              <a:t> en-us</a:t>
            </a:r>
            <a:br>
              <a:rPr lang="en-GB" sz="1700" b="1"/>
            </a:br>
            <a:r>
              <a:rPr lang="en-GB" sz="1700" b="1" i="1"/>
              <a:t>Accept:</a:t>
            </a:r>
            <a:r>
              <a:rPr lang="en-GB" sz="1700" b="1"/>
              <a:t> text/xml,application/xml,application/xhtml+xml,text/html;q=0.9,text/plain;q=0.8,image/png,*/*;q=0.5</a:t>
            </a:r>
            <a:br>
              <a:rPr lang="en-GB" sz="1700" b="1"/>
            </a:br>
            <a:r>
              <a:rPr lang="en-GB" sz="1700" b="1" i="1"/>
              <a:t>Accept-Encoding:</a:t>
            </a:r>
            <a:r>
              <a:rPr lang="en-GB" sz="1700" b="1"/>
              <a:t> (none)</a:t>
            </a:r>
            <a:br>
              <a:rPr lang="en-GB" sz="1700" b="1"/>
            </a:br>
            <a:r>
              <a:rPr lang="en-GB" sz="1700" b="1" i="1"/>
              <a:t>Referer - HTTP Request come from:</a:t>
            </a:r>
            <a:r>
              <a:rPr lang="en-GB" sz="1700" b="1"/>
              <a:t> http://www.google.com/search?q=proxy+detector&amp;sourceid=navclient-ff&amp;ie=UTF-8&amp;rlz=1B2GGFB_enGB214GB235</a:t>
            </a:r>
            <a:br>
              <a:rPr lang="en-GB" sz="1700" b="1"/>
            </a:br>
            <a:r>
              <a:rPr lang="en-GB" sz="1700" b="1" i="1"/>
              <a:t>Your Port:</a:t>
            </a:r>
            <a:r>
              <a:rPr lang="en-GB" sz="1700" b="1"/>
              <a:t> 3075</a:t>
            </a:r>
          </a:p>
          <a:p>
            <a:pPr>
              <a:buFont typeface="Wingdings" pitchFamily="2" charset="2"/>
              <a:buNone/>
            </a:pPr>
            <a:r>
              <a:rPr lang="en-GB" sz="1700" b="1"/>
              <a:t>Conclusion after analyzing ip address:</a:t>
            </a:r>
          </a:p>
          <a:p>
            <a:pPr>
              <a:buFont typeface="Wingdings" pitchFamily="2" charset="2"/>
              <a:buNone/>
            </a:pPr>
            <a:r>
              <a:rPr lang="en-GB" sz="1700" b="1"/>
              <a:t>You do not use proxy</a:t>
            </a:r>
            <a:r>
              <a:rPr lang="en-GB" sz="1700"/>
              <a:t> </a:t>
            </a:r>
          </a:p>
        </p:txBody>
      </p:sp>
      <p:sp>
        <p:nvSpPr>
          <p:cNvPr id="39940" name="Oval 4"/>
          <p:cNvSpPr>
            <a:spLocks noChangeArrowheads="1"/>
          </p:cNvSpPr>
          <p:nvPr/>
        </p:nvSpPr>
        <p:spPr bwMode="auto">
          <a:xfrm>
            <a:off x="3276600" y="1844675"/>
            <a:ext cx="3382963" cy="936625"/>
          </a:xfrm>
          <a:prstGeom prst="ellipse">
            <a:avLst/>
          </a:prstGeom>
          <a:solidFill>
            <a:schemeClr val="accent1">
              <a:alpha val="42999"/>
            </a:scheme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GB"/>
              <a:t>Firewalls</a:t>
            </a:r>
          </a:p>
        </p:txBody>
      </p:sp>
      <p:sp>
        <p:nvSpPr>
          <p:cNvPr id="47107" name="Rectangle 3"/>
          <p:cNvSpPr>
            <a:spLocks noGrp="1" noChangeArrowheads="1"/>
          </p:cNvSpPr>
          <p:nvPr>
            <p:ph type="body" idx="1"/>
          </p:nvPr>
        </p:nvSpPr>
        <p:spPr/>
        <p:txBody>
          <a:bodyPr/>
          <a:lstStyle/>
          <a:p>
            <a:pPr>
              <a:buFont typeface="Wingdings" pitchFamily="2" charset="2"/>
              <a:buNone/>
            </a:pPr>
            <a:r>
              <a:rPr lang="en-GB"/>
              <a:t>Firewalls	 – What are they and do I need one?</a:t>
            </a:r>
            <a:endParaRPr lang="en-GB" b="1"/>
          </a:p>
          <a:p>
            <a:pPr>
              <a:buFont typeface="Wingdings" pitchFamily="2" charset="2"/>
              <a:buNone/>
            </a:pPr>
            <a:endParaRPr lang="en-GB" b="1"/>
          </a:p>
          <a:p>
            <a:pPr>
              <a:buFont typeface="Wingdings" pitchFamily="2" charset="2"/>
              <a:buNone/>
            </a:pPr>
            <a:r>
              <a:rPr lang="en-GB" b="1"/>
              <a:t>Topics:</a:t>
            </a:r>
          </a:p>
          <a:p>
            <a:r>
              <a:rPr lang="en-GB" b="1"/>
              <a:t>What is a Firewall?</a:t>
            </a:r>
          </a:p>
          <a:p>
            <a:r>
              <a:rPr lang="en-GB" b="1"/>
              <a:t>Why would I want a firewall?</a:t>
            </a:r>
          </a:p>
          <a:p>
            <a:r>
              <a:rPr lang="en-GB" b="1"/>
              <a:t>What can firewalls protect against?</a:t>
            </a:r>
          </a:p>
          <a:p>
            <a:r>
              <a:rPr lang="en-GB" b="1"/>
              <a:t>What can’t firewalls protect against?</a:t>
            </a:r>
          </a:p>
          <a:p>
            <a:r>
              <a:rPr lang="en-GB" b="1"/>
              <a:t>What are the different types of firewall?</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GB"/>
              <a:t>Firewalls - Analogy</a:t>
            </a:r>
          </a:p>
        </p:txBody>
      </p:sp>
      <p:sp>
        <p:nvSpPr>
          <p:cNvPr id="48131" name="Rectangle 3"/>
          <p:cNvSpPr>
            <a:spLocks noGrp="1" noChangeArrowheads="1"/>
          </p:cNvSpPr>
          <p:nvPr>
            <p:ph type="body" idx="1"/>
          </p:nvPr>
        </p:nvSpPr>
        <p:spPr>
          <a:xfrm>
            <a:off x="468313" y="4868863"/>
            <a:ext cx="8229600" cy="1243012"/>
          </a:xfrm>
        </p:spPr>
        <p:txBody>
          <a:bodyPr/>
          <a:lstStyle/>
          <a:p>
            <a:endParaRPr lang="en-US"/>
          </a:p>
        </p:txBody>
      </p:sp>
      <p:grpSp>
        <p:nvGrpSpPr>
          <p:cNvPr id="48132" name="Group 4"/>
          <p:cNvGrpSpPr>
            <a:grpSpLocks/>
          </p:cNvGrpSpPr>
          <p:nvPr/>
        </p:nvGrpSpPr>
        <p:grpSpPr bwMode="auto">
          <a:xfrm>
            <a:off x="468313" y="1557338"/>
            <a:ext cx="7775575" cy="4967287"/>
            <a:chOff x="339" y="3955"/>
            <a:chExt cx="8136" cy="5650"/>
          </a:xfrm>
        </p:grpSpPr>
        <p:grpSp>
          <p:nvGrpSpPr>
            <p:cNvPr id="48133" name="Group 5"/>
            <p:cNvGrpSpPr>
              <a:grpSpLocks/>
            </p:cNvGrpSpPr>
            <p:nvPr/>
          </p:nvGrpSpPr>
          <p:grpSpPr bwMode="auto">
            <a:xfrm>
              <a:off x="2147" y="3955"/>
              <a:ext cx="6328" cy="5650"/>
              <a:chOff x="2147" y="3955"/>
              <a:chExt cx="6328" cy="5650"/>
            </a:xfrm>
          </p:grpSpPr>
          <p:sp>
            <p:nvSpPr>
              <p:cNvPr id="48134" name="Rectangle 6" descr="Granite"/>
              <p:cNvSpPr>
                <a:spLocks noChangeArrowheads="1"/>
              </p:cNvSpPr>
              <p:nvPr/>
            </p:nvSpPr>
            <p:spPr bwMode="auto">
              <a:xfrm>
                <a:off x="2486" y="4294"/>
                <a:ext cx="5650" cy="4972"/>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35" name="Rectangle 7"/>
              <p:cNvSpPr>
                <a:spLocks noChangeArrowheads="1"/>
              </p:cNvSpPr>
              <p:nvPr/>
            </p:nvSpPr>
            <p:spPr bwMode="auto">
              <a:xfrm>
                <a:off x="2712" y="4520"/>
                <a:ext cx="5198" cy="4520"/>
              </a:xfrm>
              <a:prstGeom prst="rect">
                <a:avLst/>
              </a:prstGeom>
              <a:solidFill>
                <a:srgbClr val="FFFFFF"/>
              </a:solidFill>
              <a:ln w="9525">
                <a:solidFill>
                  <a:srgbClr val="000000"/>
                </a:solidFill>
                <a:miter lim="800000"/>
                <a:headEnd/>
                <a:tailEnd/>
              </a:ln>
            </p:spPr>
            <p:txBody>
              <a:bodyPr/>
              <a:lstStyle/>
              <a:p>
                <a:endParaRPr lang="en-GB"/>
              </a:p>
            </p:txBody>
          </p:sp>
          <p:sp>
            <p:nvSpPr>
              <p:cNvPr id="48136" name="Oval 8" descr="Granite"/>
              <p:cNvSpPr>
                <a:spLocks noChangeArrowheads="1"/>
              </p:cNvSpPr>
              <p:nvPr/>
            </p:nvSpPr>
            <p:spPr bwMode="auto">
              <a:xfrm>
                <a:off x="2147" y="3955"/>
                <a:ext cx="904" cy="904"/>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37" name="Oval 9" descr="Granite"/>
              <p:cNvSpPr>
                <a:spLocks noChangeArrowheads="1"/>
              </p:cNvSpPr>
              <p:nvPr/>
            </p:nvSpPr>
            <p:spPr bwMode="auto">
              <a:xfrm>
                <a:off x="7571" y="3955"/>
                <a:ext cx="904" cy="904"/>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38" name="Oval 10" descr="Granite"/>
              <p:cNvSpPr>
                <a:spLocks noChangeArrowheads="1"/>
              </p:cNvSpPr>
              <p:nvPr/>
            </p:nvSpPr>
            <p:spPr bwMode="auto">
              <a:xfrm>
                <a:off x="7571" y="8701"/>
                <a:ext cx="904" cy="904"/>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39" name="Oval 11" descr="Granite"/>
              <p:cNvSpPr>
                <a:spLocks noChangeArrowheads="1"/>
              </p:cNvSpPr>
              <p:nvPr/>
            </p:nvSpPr>
            <p:spPr bwMode="auto">
              <a:xfrm>
                <a:off x="2147" y="8701"/>
                <a:ext cx="904" cy="904"/>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40" name="Freeform 12" descr="Zig zag"/>
              <p:cNvSpPr>
                <a:spLocks/>
              </p:cNvSpPr>
              <p:nvPr/>
            </p:nvSpPr>
            <p:spPr bwMode="auto">
              <a:xfrm>
                <a:off x="3258" y="4839"/>
                <a:ext cx="4355" cy="3807"/>
              </a:xfrm>
              <a:custGeom>
                <a:avLst/>
                <a:gdLst>
                  <a:gd name="T0" fmla="*/ 2142 w 4355"/>
                  <a:gd name="T1" fmla="*/ 47 h 3807"/>
                  <a:gd name="T2" fmla="*/ 1827 w 4355"/>
                  <a:gd name="T3" fmla="*/ 133 h 3807"/>
                  <a:gd name="T4" fmla="*/ 1645 w 4355"/>
                  <a:gd name="T5" fmla="*/ 115 h 3807"/>
                  <a:gd name="T6" fmla="*/ 1353 w 4355"/>
                  <a:gd name="T7" fmla="*/ 167 h 3807"/>
                  <a:gd name="T8" fmla="*/ 1028 w 4355"/>
                  <a:gd name="T9" fmla="*/ 201 h 3807"/>
                  <a:gd name="T10" fmla="*/ 633 w 4355"/>
                  <a:gd name="T11" fmla="*/ 252 h 3807"/>
                  <a:gd name="T12" fmla="*/ 325 w 4355"/>
                  <a:gd name="T13" fmla="*/ 544 h 3807"/>
                  <a:gd name="T14" fmla="*/ 68 w 4355"/>
                  <a:gd name="T15" fmla="*/ 955 h 3807"/>
                  <a:gd name="T16" fmla="*/ 19 w 4355"/>
                  <a:gd name="T17" fmla="*/ 1489 h 3807"/>
                  <a:gd name="T18" fmla="*/ 19 w 4355"/>
                  <a:gd name="T19" fmla="*/ 1715 h 3807"/>
                  <a:gd name="T20" fmla="*/ 19 w 4355"/>
                  <a:gd name="T21" fmla="*/ 2393 h 3807"/>
                  <a:gd name="T22" fmla="*/ 19 w 4355"/>
                  <a:gd name="T23" fmla="*/ 2619 h 3807"/>
                  <a:gd name="T24" fmla="*/ 132 w 4355"/>
                  <a:gd name="T25" fmla="*/ 3071 h 3807"/>
                  <a:gd name="T26" fmla="*/ 245 w 4355"/>
                  <a:gd name="T27" fmla="*/ 3523 h 3807"/>
                  <a:gd name="T28" fmla="*/ 697 w 4355"/>
                  <a:gd name="T29" fmla="*/ 3749 h 3807"/>
                  <a:gd name="T30" fmla="*/ 1559 w 4355"/>
                  <a:gd name="T31" fmla="*/ 3801 h 3807"/>
                  <a:gd name="T32" fmla="*/ 1919 w 4355"/>
                  <a:gd name="T33" fmla="*/ 3784 h 3807"/>
                  <a:gd name="T34" fmla="*/ 2505 w 4355"/>
                  <a:gd name="T35" fmla="*/ 3749 h 3807"/>
                  <a:gd name="T36" fmla="*/ 2731 w 4355"/>
                  <a:gd name="T37" fmla="*/ 3749 h 3807"/>
                  <a:gd name="T38" fmla="*/ 3376 w 4355"/>
                  <a:gd name="T39" fmla="*/ 3698 h 3807"/>
                  <a:gd name="T40" fmla="*/ 3861 w 4355"/>
                  <a:gd name="T41" fmla="*/ 3636 h 3807"/>
                  <a:gd name="T42" fmla="*/ 4200 w 4355"/>
                  <a:gd name="T43" fmla="*/ 3297 h 3807"/>
                  <a:gd name="T44" fmla="*/ 4313 w 4355"/>
                  <a:gd name="T45" fmla="*/ 2506 h 3807"/>
                  <a:gd name="T46" fmla="*/ 4268 w 4355"/>
                  <a:gd name="T47" fmla="*/ 1761 h 3807"/>
                  <a:gd name="T48" fmla="*/ 3788 w 4355"/>
                  <a:gd name="T49" fmla="*/ 818 h 3807"/>
                  <a:gd name="T50" fmla="*/ 3522 w 4355"/>
                  <a:gd name="T51" fmla="*/ 133 h 3807"/>
                  <a:gd name="T52" fmla="*/ 2844 w 4355"/>
                  <a:gd name="T53" fmla="*/ 20 h 3807"/>
                  <a:gd name="T54" fmla="*/ 2433 w 4355"/>
                  <a:gd name="T55" fmla="*/ 81 h 3807"/>
                  <a:gd name="T56" fmla="*/ 2142 w 4355"/>
                  <a:gd name="T57" fmla="*/ 47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55" h="3807">
                    <a:moveTo>
                      <a:pt x="2142" y="47"/>
                    </a:moveTo>
                    <a:cubicBezTo>
                      <a:pt x="2041" y="56"/>
                      <a:pt x="1910" y="122"/>
                      <a:pt x="1827" y="133"/>
                    </a:cubicBezTo>
                    <a:cubicBezTo>
                      <a:pt x="1744" y="144"/>
                      <a:pt x="1724" y="109"/>
                      <a:pt x="1645" y="115"/>
                    </a:cubicBezTo>
                    <a:cubicBezTo>
                      <a:pt x="1566" y="121"/>
                      <a:pt x="1456" y="153"/>
                      <a:pt x="1353" y="167"/>
                    </a:cubicBezTo>
                    <a:cubicBezTo>
                      <a:pt x="1250" y="181"/>
                      <a:pt x="1148" y="187"/>
                      <a:pt x="1028" y="201"/>
                    </a:cubicBezTo>
                    <a:cubicBezTo>
                      <a:pt x="908" y="215"/>
                      <a:pt x="750" y="195"/>
                      <a:pt x="633" y="252"/>
                    </a:cubicBezTo>
                    <a:cubicBezTo>
                      <a:pt x="516" y="309"/>
                      <a:pt x="419" y="427"/>
                      <a:pt x="325" y="544"/>
                    </a:cubicBezTo>
                    <a:cubicBezTo>
                      <a:pt x="231" y="661"/>
                      <a:pt x="119" y="798"/>
                      <a:pt x="68" y="955"/>
                    </a:cubicBezTo>
                    <a:cubicBezTo>
                      <a:pt x="17" y="1112"/>
                      <a:pt x="27" y="1362"/>
                      <a:pt x="19" y="1489"/>
                    </a:cubicBezTo>
                    <a:cubicBezTo>
                      <a:pt x="11" y="1616"/>
                      <a:pt x="19" y="1564"/>
                      <a:pt x="19" y="1715"/>
                    </a:cubicBezTo>
                    <a:cubicBezTo>
                      <a:pt x="19" y="1866"/>
                      <a:pt x="19" y="2242"/>
                      <a:pt x="19" y="2393"/>
                    </a:cubicBezTo>
                    <a:cubicBezTo>
                      <a:pt x="19" y="2544"/>
                      <a:pt x="0" y="2506"/>
                      <a:pt x="19" y="2619"/>
                    </a:cubicBezTo>
                    <a:cubicBezTo>
                      <a:pt x="38" y="2732"/>
                      <a:pt x="94" y="2920"/>
                      <a:pt x="132" y="3071"/>
                    </a:cubicBezTo>
                    <a:cubicBezTo>
                      <a:pt x="170" y="3222"/>
                      <a:pt x="151" y="3410"/>
                      <a:pt x="245" y="3523"/>
                    </a:cubicBezTo>
                    <a:cubicBezTo>
                      <a:pt x="339" y="3636"/>
                      <a:pt x="478" y="3703"/>
                      <a:pt x="697" y="3749"/>
                    </a:cubicBezTo>
                    <a:cubicBezTo>
                      <a:pt x="916" y="3795"/>
                      <a:pt x="1355" y="3795"/>
                      <a:pt x="1559" y="3801"/>
                    </a:cubicBezTo>
                    <a:cubicBezTo>
                      <a:pt x="1763" y="3807"/>
                      <a:pt x="1761" y="3793"/>
                      <a:pt x="1919" y="3784"/>
                    </a:cubicBezTo>
                    <a:cubicBezTo>
                      <a:pt x="2077" y="3775"/>
                      <a:pt x="2370" y="3755"/>
                      <a:pt x="2505" y="3749"/>
                    </a:cubicBezTo>
                    <a:cubicBezTo>
                      <a:pt x="2640" y="3743"/>
                      <a:pt x="2586" y="3757"/>
                      <a:pt x="2731" y="3749"/>
                    </a:cubicBezTo>
                    <a:cubicBezTo>
                      <a:pt x="2876" y="3741"/>
                      <a:pt x="3188" y="3717"/>
                      <a:pt x="3376" y="3698"/>
                    </a:cubicBezTo>
                    <a:cubicBezTo>
                      <a:pt x="3564" y="3679"/>
                      <a:pt x="3724" y="3703"/>
                      <a:pt x="3861" y="3636"/>
                    </a:cubicBezTo>
                    <a:cubicBezTo>
                      <a:pt x="3998" y="3569"/>
                      <a:pt x="4125" y="3485"/>
                      <a:pt x="4200" y="3297"/>
                    </a:cubicBezTo>
                    <a:cubicBezTo>
                      <a:pt x="4275" y="3109"/>
                      <a:pt x="4302" y="2762"/>
                      <a:pt x="4313" y="2506"/>
                    </a:cubicBezTo>
                    <a:cubicBezTo>
                      <a:pt x="4324" y="2250"/>
                      <a:pt x="4355" y="2042"/>
                      <a:pt x="4268" y="1761"/>
                    </a:cubicBezTo>
                    <a:cubicBezTo>
                      <a:pt x="4181" y="1480"/>
                      <a:pt x="3912" y="1089"/>
                      <a:pt x="3788" y="818"/>
                    </a:cubicBezTo>
                    <a:cubicBezTo>
                      <a:pt x="3664" y="547"/>
                      <a:pt x="3679" y="266"/>
                      <a:pt x="3522" y="133"/>
                    </a:cubicBezTo>
                    <a:cubicBezTo>
                      <a:pt x="3365" y="0"/>
                      <a:pt x="3025" y="29"/>
                      <a:pt x="2844" y="20"/>
                    </a:cubicBezTo>
                    <a:cubicBezTo>
                      <a:pt x="2663" y="11"/>
                      <a:pt x="2550" y="77"/>
                      <a:pt x="2433" y="81"/>
                    </a:cubicBezTo>
                    <a:cubicBezTo>
                      <a:pt x="2316" y="85"/>
                      <a:pt x="2243" y="38"/>
                      <a:pt x="2142" y="47"/>
                    </a:cubicBezTo>
                    <a:close/>
                  </a:path>
                </a:pathLst>
              </a:custGeom>
              <a:pattFill prst="zigZag">
                <a:fgClr>
                  <a:srgbClr val="0000FF"/>
                </a:fgClr>
                <a:bgClr>
                  <a:srgbClr val="FFFFFF"/>
                </a:bgClr>
              </a:pattFill>
              <a:ln w="9525">
                <a:solidFill>
                  <a:srgbClr val="000000"/>
                </a:solidFill>
                <a:round/>
                <a:headEnd/>
                <a:tailEnd/>
              </a:ln>
            </p:spPr>
            <p:txBody>
              <a:bodyPr/>
              <a:lstStyle/>
              <a:p>
                <a:endParaRPr lang="en-GB"/>
              </a:p>
            </p:txBody>
          </p:sp>
          <p:sp>
            <p:nvSpPr>
              <p:cNvPr id="48141" name="Freeform 13"/>
              <p:cNvSpPr>
                <a:spLocks/>
              </p:cNvSpPr>
              <p:nvPr/>
            </p:nvSpPr>
            <p:spPr bwMode="auto">
              <a:xfrm>
                <a:off x="3560" y="5079"/>
                <a:ext cx="3672" cy="3170"/>
              </a:xfrm>
              <a:custGeom>
                <a:avLst/>
                <a:gdLst>
                  <a:gd name="T0" fmla="*/ 1806 w 3672"/>
                  <a:gd name="T1" fmla="*/ 39 h 3170"/>
                  <a:gd name="T2" fmla="*/ 1387 w 3672"/>
                  <a:gd name="T3" fmla="*/ 96 h 3170"/>
                  <a:gd name="T4" fmla="*/ 867 w 3672"/>
                  <a:gd name="T5" fmla="*/ 167 h 3170"/>
                  <a:gd name="T6" fmla="*/ 534 w 3672"/>
                  <a:gd name="T7" fmla="*/ 210 h 3170"/>
                  <a:gd name="T8" fmla="*/ 274 w 3672"/>
                  <a:gd name="T9" fmla="*/ 453 h 3170"/>
                  <a:gd name="T10" fmla="*/ 57 w 3672"/>
                  <a:gd name="T11" fmla="*/ 795 h 3170"/>
                  <a:gd name="T12" fmla="*/ 16 w 3672"/>
                  <a:gd name="T13" fmla="*/ 1240 h 3170"/>
                  <a:gd name="T14" fmla="*/ 16 w 3672"/>
                  <a:gd name="T15" fmla="*/ 1993 h 3170"/>
                  <a:gd name="T16" fmla="*/ 111 w 3672"/>
                  <a:gd name="T17" fmla="*/ 2557 h 3170"/>
                  <a:gd name="T18" fmla="*/ 207 w 3672"/>
                  <a:gd name="T19" fmla="*/ 2934 h 3170"/>
                  <a:gd name="T20" fmla="*/ 588 w 3672"/>
                  <a:gd name="T21" fmla="*/ 3122 h 3170"/>
                  <a:gd name="T22" fmla="*/ 1315 w 3672"/>
                  <a:gd name="T23" fmla="*/ 3165 h 3170"/>
                  <a:gd name="T24" fmla="*/ 1618 w 3672"/>
                  <a:gd name="T25" fmla="*/ 3151 h 3170"/>
                  <a:gd name="T26" fmla="*/ 2303 w 3672"/>
                  <a:gd name="T27" fmla="*/ 3122 h 3170"/>
                  <a:gd name="T28" fmla="*/ 2847 w 3672"/>
                  <a:gd name="T29" fmla="*/ 3079 h 3170"/>
                  <a:gd name="T30" fmla="*/ 3255 w 3672"/>
                  <a:gd name="T31" fmla="*/ 3028 h 3170"/>
                  <a:gd name="T32" fmla="*/ 3541 w 3672"/>
                  <a:gd name="T33" fmla="*/ 2745 h 3170"/>
                  <a:gd name="T34" fmla="*/ 3637 w 3672"/>
                  <a:gd name="T35" fmla="*/ 2087 h 3170"/>
                  <a:gd name="T36" fmla="*/ 3599 w 3672"/>
                  <a:gd name="T37" fmla="*/ 1466 h 3170"/>
                  <a:gd name="T38" fmla="*/ 3194 w 3672"/>
                  <a:gd name="T39" fmla="*/ 681 h 3170"/>
                  <a:gd name="T40" fmla="*/ 2970 w 3672"/>
                  <a:gd name="T41" fmla="*/ 111 h 3170"/>
                  <a:gd name="T42" fmla="*/ 2398 w 3672"/>
                  <a:gd name="T43" fmla="*/ 17 h 3170"/>
                  <a:gd name="T44" fmla="*/ 1806 w 3672"/>
                  <a:gd name="T45" fmla="*/ 39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72" h="3170">
                    <a:moveTo>
                      <a:pt x="1806" y="39"/>
                    </a:moveTo>
                    <a:cubicBezTo>
                      <a:pt x="1638" y="52"/>
                      <a:pt x="1543" y="75"/>
                      <a:pt x="1387" y="96"/>
                    </a:cubicBezTo>
                    <a:cubicBezTo>
                      <a:pt x="1231" y="117"/>
                      <a:pt x="1009" y="148"/>
                      <a:pt x="867" y="167"/>
                    </a:cubicBezTo>
                    <a:cubicBezTo>
                      <a:pt x="725" y="186"/>
                      <a:pt x="632" y="162"/>
                      <a:pt x="534" y="210"/>
                    </a:cubicBezTo>
                    <a:cubicBezTo>
                      <a:pt x="435" y="257"/>
                      <a:pt x="353" y="356"/>
                      <a:pt x="274" y="453"/>
                    </a:cubicBezTo>
                    <a:cubicBezTo>
                      <a:pt x="195" y="550"/>
                      <a:pt x="100" y="664"/>
                      <a:pt x="57" y="795"/>
                    </a:cubicBezTo>
                    <a:cubicBezTo>
                      <a:pt x="14" y="926"/>
                      <a:pt x="23" y="1040"/>
                      <a:pt x="16" y="1240"/>
                    </a:cubicBezTo>
                    <a:cubicBezTo>
                      <a:pt x="9" y="1440"/>
                      <a:pt x="0" y="1774"/>
                      <a:pt x="16" y="1993"/>
                    </a:cubicBezTo>
                    <a:cubicBezTo>
                      <a:pt x="32" y="2212"/>
                      <a:pt x="79" y="2400"/>
                      <a:pt x="111" y="2557"/>
                    </a:cubicBezTo>
                    <a:cubicBezTo>
                      <a:pt x="143" y="2714"/>
                      <a:pt x="127" y="2839"/>
                      <a:pt x="207" y="2934"/>
                    </a:cubicBezTo>
                    <a:cubicBezTo>
                      <a:pt x="286" y="3028"/>
                      <a:pt x="403" y="3083"/>
                      <a:pt x="588" y="3122"/>
                    </a:cubicBezTo>
                    <a:cubicBezTo>
                      <a:pt x="772" y="3160"/>
                      <a:pt x="1142" y="3160"/>
                      <a:pt x="1315" y="3165"/>
                    </a:cubicBezTo>
                    <a:cubicBezTo>
                      <a:pt x="1487" y="3170"/>
                      <a:pt x="1453" y="3158"/>
                      <a:pt x="1618" y="3151"/>
                    </a:cubicBezTo>
                    <a:cubicBezTo>
                      <a:pt x="1783" y="3144"/>
                      <a:pt x="2098" y="3134"/>
                      <a:pt x="2303" y="3122"/>
                    </a:cubicBezTo>
                    <a:cubicBezTo>
                      <a:pt x="2508" y="3110"/>
                      <a:pt x="2688" y="3095"/>
                      <a:pt x="2847" y="3079"/>
                    </a:cubicBezTo>
                    <a:cubicBezTo>
                      <a:pt x="3005" y="3063"/>
                      <a:pt x="3140" y="3083"/>
                      <a:pt x="3255" y="3028"/>
                    </a:cubicBezTo>
                    <a:cubicBezTo>
                      <a:pt x="3371" y="2972"/>
                      <a:pt x="3478" y="2902"/>
                      <a:pt x="3541" y="2745"/>
                    </a:cubicBezTo>
                    <a:cubicBezTo>
                      <a:pt x="3605" y="2589"/>
                      <a:pt x="3627" y="2300"/>
                      <a:pt x="3637" y="2087"/>
                    </a:cubicBezTo>
                    <a:cubicBezTo>
                      <a:pt x="3646" y="1874"/>
                      <a:pt x="3672" y="1700"/>
                      <a:pt x="3599" y="1466"/>
                    </a:cubicBezTo>
                    <a:cubicBezTo>
                      <a:pt x="3525" y="1232"/>
                      <a:pt x="3298" y="907"/>
                      <a:pt x="3194" y="681"/>
                    </a:cubicBezTo>
                    <a:cubicBezTo>
                      <a:pt x="3089" y="455"/>
                      <a:pt x="3102" y="221"/>
                      <a:pt x="2970" y="111"/>
                    </a:cubicBezTo>
                    <a:cubicBezTo>
                      <a:pt x="2837" y="0"/>
                      <a:pt x="2592" y="29"/>
                      <a:pt x="2398" y="17"/>
                    </a:cubicBezTo>
                    <a:cubicBezTo>
                      <a:pt x="2204" y="5"/>
                      <a:pt x="1974" y="26"/>
                      <a:pt x="1806" y="39"/>
                    </a:cubicBezTo>
                    <a:close/>
                  </a:path>
                </a:pathLst>
              </a:cu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42" name="Freeform 14"/>
              <p:cNvSpPr>
                <a:spLocks/>
              </p:cNvSpPr>
              <p:nvPr/>
            </p:nvSpPr>
            <p:spPr bwMode="auto">
              <a:xfrm>
                <a:off x="3786" y="5319"/>
                <a:ext cx="3220" cy="2694"/>
              </a:xfrm>
              <a:custGeom>
                <a:avLst/>
                <a:gdLst>
                  <a:gd name="T0" fmla="*/ 1591 w 3220"/>
                  <a:gd name="T1" fmla="*/ 33 h 2694"/>
                  <a:gd name="T2" fmla="*/ 1225 w 3220"/>
                  <a:gd name="T3" fmla="*/ 82 h 2694"/>
                  <a:gd name="T4" fmla="*/ 480 w 3220"/>
                  <a:gd name="T5" fmla="*/ 179 h 2694"/>
                  <a:gd name="T6" fmla="*/ 253 w 3220"/>
                  <a:gd name="T7" fmla="*/ 386 h 2694"/>
                  <a:gd name="T8" fmla="*/ 64 w 3220"/>
                  <a:gd name="T9" fmla="*/ 678 h 2694"/>
                  <a:gd name="T10" fmla="*/ 28 w 3220"/>
                  <a:gd name="T11" fmla="*/ 1218 h 2694"/>
                  <a:gd name="T12" fmla="*/ 28 w 3220"/>
                  <a:gd name="T13" fmla="*/ 1860 h 2694"/>
                  <a:gd name="T14" fmla="*/ 194 w 3220"/>
                  <a:gd name="T15" fmla="*/ 2502 h 2694"/>
                  <a:gd name="T16" fmla="*/ 527 w 3220"/>
                  <a:gd name="T17" fmla="*/ 2663 h 2694"/>
                  <a:gd name="T18" fmla="*/ 1427 w 3220"/>
                  <a:gd name="T19" fmla="*/ 2688 h 2694"/>
                  <a:gd name="T20" fmla="*/ 2024 w 3220"/>
                  <a:gd name="T21" fmla="*/ 2663 h 2694"/>
                  <a:gd name="T22" fmla="*/ 2499 w 3220"/>
                  <a:gd name="T23" fmla="*/ 2627 h 2694"/>
                  <a:gd name="T24" fmla="*/ 2856 w 3220"/>
                  <a:gd name="T25" fmla="*/ 2583 h 2694"/>
                  <a:gd name="T26" fmla="*/ 3106 w 3220"/>
                  <a:gd name="T27" fmla="*/ 2342 h 2694"/>
                  <a:gd name="T28" fmla="*/ 3189 w 3220"/>
                  <a:gd name="T29" fmla="*/ 1780 h 2694"/>
                  <a:gd name="T30" fmla="*/ 3156 w 3220"/>
                  <a:gd name="T31" fmla="*/ 1251 h 2694"/>
                  <a:gd name="T32" fmla="*/ 2803 w 3220"/>
                  <a:gd name="T33" fmla="*/ 581 h 2694"/>
                  <a:gd name="T34" fmla="*/ 2607 w 3220"/>
                  <a:gd name="T35" fmla="*/ 94 h 2694"/>
                  <a:gd name="T36" fmla="*/ 2108 w 3220"/>
                  <a:gd name="T37" fmla="*/ 14 h 2694"/>
                  <a:gd name="T38" fmla="*/ 1591 w 3220"/>
                  <a:gd name="T39" fmla="*/ 33 h 2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20" h="2694">
                    <a:moveTo>
                      <a:pt x="1591" y="33"/>
                    </a:moveTo>
                    <a:cubicBezTo>
                      <a:pt x="1444" y="44"/>
                      <a:pt x="1410" y="58"/>
                      <a:pt x="1225" y="82"/>
                    </a:cubicBezTo>
                    <a:cubicBezTo>
                      <a:pt x="1040" y="106"/>
                      <a:pt x="642" y="128"/>
                      <a:pt x="480" y="179"/>
                    </a:cubicBezTo>
                    <a:cubicBezTo>
                      <a:pt x="318" y="230"/>
                      <a:pt x="322" y="303"/>
                      <a:pt x="253" y="386"/>
                    </a:cubicBezTo>
                    <a:cubicBezTo>
                      <a:pt x="184" y="469"/>
                      <a:pt x="102" y="539"/>
                      <a:pt x="64" y="678"/>
                    </a:cubicBezTo>
                    <a:cubicBezTo>
                      <a:pt x="26" y="817"/>
                      <a:pt x="34" y="1021"/>
                      <a:pt x="28" y="1218"/>
                    </a:cubicBezTo>
                    <a:cubicBezTo>
                      <a:pt x="22" y="1415"/>
                      <a:pt x="0" y="1646"/>
                      <a:pt x="28" y="1860"/>
                    </a:cubicBezTo>
                    <a:cubicBezTo>
                      <a:pt x="56" y="2074"/>
                      <a:pt x="111" y="2368"/>
                      <a:pt x="194" y="2502"/>
                    </a:cubicBezTo>
                    <a:cubicBezTo>
                      <a:pt x="277" y="2636"/>
                      <a:pt x="322" y="2632"/>
                      <a:pt x="527" y="2663"/>
                    </a:cubicBezTo>
                    <a:cubicBezTo>
                      <a:pt x="732" y="2694"/>
                      <a:pt x="1178" y="2688"/>
                      <a:pt x="1427" y="2688"/>
                    </a:cubicBezTo>
                    <a:cubicBezTo>
                      <a:pt x="1676" y="2688"/>
                      <a:pt x="1845" y="2673"/>
                      <a:pt x="2024" y="2663"/>
                    </a:cubicBezTo>
                    <a:cubicBezTo>
                      <a:pt x="2203" y="2653"/>
                      <a:pt x="2361" y="2640"/>
                      <a:pt x="2499" y="2627"/>
                    </a:cubicBezTo>
                    <a:cubicBezTo>
                      <a:pt x="2638" y="2613"/>
                      <a:pt x="2755" y="2630"/>
                      <a:pt x="2856" y="2583"/>
                    </a:cubicBezTo>
                    <a:cubicBezTo>
                      <a:pt x="2957" y="2535"/>
                      <a:pt x="3051" y="2475"/>
                      <a:pt x="3106" y="2342"/>
                    </a:cubicBezTo>
                    <a:cubicBezTo>
                      <a:pt x="3161" y="2208"/>
                      <a:pt x="3181" y="1962"/>
                      <a:pt x="3189" y="1780"/>
                    </a:cubicBezTo>
                    <a:cubicBezTo>
                      <a:pt x="3197" y="1598"/>
                      <a:pt x="3220" y="1450"/>
                      <a:pt x="3156" y="1251"/>
                    </a:cubicBezTo>
                    <a:cubicBezTo>
                      <a:pt x="3092" y="1051"/>
                      <a:pt x="2894" y="773"/>
                      <a:pt x="2803" y="581"/>
                    </a:cubicBezTo>
                    <a:cubicBezTo>
                      <a:pt x="2711" y="389"/>
                      <a:pt x="2722" y="189"/>
                      <a:pt x="2607" y="94"/>
                    </a:cubicBezTo>
                    <a:cubicBezTo>
                      <a:pt x="2491" y="0"/>
                      <a:pt x="2277" y="24"/>
                      <a:pt x="2108" y="14"/>
                    </a:cubicBezTo>
                    <a:cubicBezTo>
                      <a:pt x="1939" y="4"/>
                      <a:pt x="1738" y="22"/>
                      <a:pt x="1591" y="33"/>
                    </a:cubicBezTo>
                    <a:close/>
                  </a:path>
                </a:pathLst>
              </a:custGeom>
              <a:solidFill>
                <a:srgbClr val="FFFFFF"/>
              </a:solidFill>
              <a:ln w="9525">
                <a:solidFill>
                  <a:srgbClr val="000000"/>
                </a:solidFill>
                <a:round/>
                <a:headEnd/>
                <a:tailEnd/>
              </a:ln>
            </p:spPr>
            <p:txBody>
              <a:bodyPr/>
              <a:lstStyle/>
              <a:p>
                <a:endParaRPr lang="en-GB"/>
              </a:p>
            </p:txBody>
          </p:sp>
          <p:sp>
            <p:nvSpPr>
              <p:cNvPr id="48143" name="Rectangle 15" descr="Granite"/>
              <p:cNvSpPr>
                <a:spLocks noChangeArrowheads="1"/>
              </p:cNvSpPr>
              <p:nvPr/>
            </p:nvSpPr>
            <p:spPr bwMode="auto">
              <a:xfrm>
                <a:off x="4633" y="5910"/>
                <a:ext cx="1582" cy="1725"/>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44" name="Rectangle 16"/>
              <p:cNvSpPr>
                <a:spLocks noChangeArrowheads="1"/>
              </p:cNvSpPr>
              <p:nvPr/>
            </p:nvSpPr>
            <p:spPr bwMode="auto">
              <a:xfrm>
                <a:off x="4799" y="6102"/>
                <a:ext cx="1243" cy="1356"/>
              </a:xfrm>
              <a:prstGeom prst="rect">
                <a:avLst/>
              </a:prstGeom>
              <a:solidFill>
                <a:srgbClr val="FFFFFF"/>
              </a:solidFill>
              <a:ln w="9525">
                <a:solidFill>
                  <a:srgbClr val="000000"/>
                </a:solidFill>
                <a:miter lim="800000"/>
                <a:headEnd/>
                <a:tailEnd/>
              </a:ln>
            </p:spPr>
            <p:txBody>
              <a:bodyPr/>
              <a:lstStyle/>
              <a:p>
                <a:endParaRPr lang="en-GB"/>
              </a:p>
            </p:txBody>
          </p:sp>
          <p:sp>
            <p:nvSpPr>
              <p:cNvPr id="48145" name="Rectangle 17" descr="Granite"/>
              <p:cNvSpPr>
                <a:spLocks noChangeArrowheads="1"/>
              </p:cNvSpPr>
              <p:nvPr/>
            </p:nvSpPr>
            <p:spPr bwMode="auto">
              <a:xfrm>
                <a:off x="4475" y="5763"/>
                <a:ext cx="339" cy="339"/>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46" name="Rectangle 18" descr="Granite"/>
              <p:cNvSpPr>
                <a:spLocks noChangeArrowheads="1"/>
              </p:cNvSpPr>
              <p:nvPr/>
            </p:nvSpPr>
            <p:spPr bwMode="auto">
              <a:xfrm>
                <a:off x="6042" y="5763"/>
                <a:ext cx="339" cy="339"/>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47" name="Rectangle 19" descr="Granite"/>
              <p:cNvSpPr>
                <a:spLocks noChangeArrowheads="1"/>
              </p:cNvSpPr>
              <p:nvPr/>
            </p:nvSpPr>
            <p:spPr bwMode="auto">
              <a:xfrm>
                <a:off x="4460" y="7428"/>
                <a:ext cx="339" cy="339"/>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48" name="Rectangle 20" descr="Granite"/>
              <p:cNvSpPr>
                <a:spLocks noChangeArrowheads="1"/>
              </p:cNvSpPr>
              <p:nvPr/>
            </p:nvSpPr>
            <p:spPr bwMode="auto">
              <a:xfrm>
                <a:off x="6042" y="7458"/>
                <a:ext cx="339" cy="339"/>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49" name="Rectangle 21"/>
              <p:cNvSpPr>
                <a:spLocks noChangeArrowheads="1"/>
              </p:cNvSpPr>
              <p:nvPr/>
            </p:nvSpPr>
            <p:spPr bwMode="auto">
              <a:xfrm>
                <a:off x="2260" y="6557"/>
                <a:ext cx="791" cy="33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48150" name="Oval 22" descr="Granite"/>
              <p:cNvSpPr>
                <a:spLocks noChangeArrowheads="1"/>
              </p:cNvSpPr>
              <p:nvPr/>
            </p:nvSpPr>
            <p:spPr bwMode="auto">
              <a:xfrm>
                <a:off x="2147" y="5650"/>
                <a:ext cx="904" cy="904"/>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51" name="Oval 23" descr="Granite"/>
              <p:cNvSpPr>
                <a:spLocks noChangeArrowheads="1"/>
              </p:cNvSpPr>
              <p:nvPr/>
            </p:nvSpPr>
            <p:spPr bwMode="auto">
              <a:xfrm>
                <a:off x="2147" y="6780"/>
                <a:ext cx="904" cy="904"/>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52" name="Text Box 24"/>
              <p:cNvSpPr txBox="1">
                <a:spLocks noChangeArrowheads="1"/>
              </p:cNvSpPr>
              <p:nvPr/>
            </p:nvSpPr>
            <p:spPr bwMode="auto">
              <a:xfrm>
                <a:off x="3051" y="6554"/>
                <a:ext cx="904" cy="2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2800"/>
              </a:p>
            </p:txBody>
          </p:sp>
          <p:sp>
            <p:nvSpPr>
              <p:cNvPr id="48153" name="Line 25"/>
              <p:cNvSpPr>
                <a:spLocks noChangeShapeType="1"/>
              </p:cNvSpPr>
              <p:nvPr/>
            </p:nvSpPr>
            <p:spPr bwMode="auto">
              <a:xfrm>
                <a:off x="3277" y="6554"/>
                <a:ext cx="45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8154" name="Line 26"/>
              <p:cNvSpPr>
                <a:spLocks noChangeShapeType="1"/>
              </p:cNvSpPr>
              <p:nvPr/>
            </p:nvSpPr>
            <p:spPr bwMode="auto">
              <a:xfrm>
                <a:off x="3277" y="6780"/>
                <a:ext cx="56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8155" name="Rectangle 27"/>
              <p:cNvSpPr>
                <a:spLocks noChangeArrowheads="1"/>
              </p:cNvSpPr>
              <p:nvPr/>
            </p:nvSpPr>
            <p:spPr bwMode="auto">
              <a:xfrm>
                <a:off x="4520" y="6667"/>
                <a:ext cx="452" cy="22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48156" name="Oval 28" descr="Granite"/>
              <p:cNvSpPr>
                <a:spLocks noChangeArrowheads="1"/>
              </p:cNvSpPr>
              <p:nvPr/>
            </p:nvSpPr>
            <p:spPr bwMode="auto">
              <a:xfrm>
                <a:off x="3488" y="6727"/>
                <a:ext cx="452" cy="452"/>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57" name="Oval 29" descr="Granite"/>
              <p:cNvSpPr>
                <a:spLocks noChangeArrowheads="1"/>
              </p:cNvSpPr>
              <p:nvPr/>
            </p:nvSpPr>
            <p:spPr bwMode="auto">
              <a:xfrm>
                <a:off x="3503" y="6147"/>
                <a:ext cx="452" cy="452"/>
              </a:xfrm>
              <a:prstGeom prst="ellipse">
                <a:avLst/>
              </a:prstGeom>
              <a:blipFill dpi="0" rotWithShape="0">
                <a:blip r:embed="rId2"/>
                <a:srcRect/>
                <a:tile tx="0" ty="0" sx="100000" sy="100000" flip="none" algn="tl"/>
              </a:blipFill>
              <a:ln w="9525">
                <a:solidFill>
                  <a:srgbClr val="000000"/>
                </a:solidFill>
                <a:round/>
                <a:headEnd/>
                <a:tailEnd/>
              </a:ln>
            </p:spPr>
            <p:txBody>
              <a:bodyPr/>
              <a:lstStyle/>
              <a:p>
                <a:endParaRPr lang="en-GB"/>
              </a:p>
            </p:txBody>
          </p:sp>
          <p:sp>
            <p:nvSpPr>
              <p:cNvPr id="48158" name="Rectangle 30" descr="Granite"/>
              <p:cNvSpPr>
                <a:spLocks noChangeArrowheads="1"/>
              </p:cNvSpPr>
              <p:nvPr/>
            </p:nvSpPr>
            <p:spPr bwMode="auto">
              <a:xfrm>
                <a:off x="4520" y="6554"/>
                <a:ext cx="452" cy="113"/>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sp>
            <p:nvSpPr>
              <p:cNvPr id="48159" name="Rectangle 31" descr="Granite"/>
              <p:cNvSpPr>
                <a:spLocks noChangeArrowheads="1"/>
              </p:cNvSpPr>
              <p:nvPr/>
            </p:nvSpPr>
            <p:spPr bwMode="auto">
              <a:xfrm>
                <a:off x="4520" y="6780"/>
                <a:ext cx="452" cy="113"/>
              </a:xfrm>
              <a:prstGeom prst="rect">
                <a:avLst/>
              </a:prstGeom>
              <a:blipFill dpi="0" rotWithShape="0">
                <a:blip r:embed="rId2"/>
                <a:srcRect/>
                <a:tile tx="0" ty="0" sx="100000" sy="100000" flip="none" algn="tl"/>
              </a:blipFill>
              <a:ln w="9525">
                <a:solidFill>
                  <a:srgbClr val="000000"/>
                </a:solidFill>
                <a:miter lim="800000"/>
                <a:headEnd/>
                <a:tailEnd/>
              </a:ln>
            </p:spPr>
            <p:txBody>
              <a:bodyPr/>
              <a:lstStyle/>
              <a:p>
                <a:endParaRPr lang="en-GB"/>
              </a:p>
            </p:txBody>
          </p:sp>
        </p:grpSp>
        <p:sp>
          <p:nvSpPr>
            <p:cNvPr id="48160" name="Text Box 32"/>
            <p:cNvSpPr txBox="1">
              <a:spLocks noChangeArrowheads="1"/>
            </p:cNvSpPr>
            <p:nvPr/>
          </p:nvSpPr>
          <p:spPr bwMode="auto">
            <a:xfrm>
              <a:off x="5085" y="6328"/>
              <a:ext cx="904" cy="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The Keep</a:t>
              </a:r>
              <a:endParaRPr lang="en-GB" sz="2800"/>
            </a:p>
          </p:txBody>
        </p:sp>
        <p:sp>
          <p:nvSpPr>
            <p:cNvPr id="48161" name="Text Box 33"/>
            <p:cNvSpPr txBox="1">
              <a:spLocks noChangeArrowheads="1"/>
            </p:cNvSpPr>
            <p:nvPr/>
          </p:nvSpPr>
          <p:spPr bwMode="auto">
            <a:xfrm>
              <a:off x="5650" y="8505"/>
              <a:ext cx="791"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Moat</a:t>
              </a:r>
              <a:endParaRPr lang="en-GB" sz="2800"/>
            </a:p>
          </p:txBody>
        </p:sp>
        <p:sp>
          <p:nvSpPr>
            <p:cNvPr id="48162" name="Text Box 34"/>
            <p:cNvSpPr txBox="1">
              <a:spLocks noChangeArrowheads="1"/>
            </p:cNvSpPr>
            <p:nvPr/>
          </p:nvSpPr>
          <p:spPr bwMode="auto">
            <a:xfrm>
              <a:off x="678" y="8023"/>
              <a:ext cx="1356"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Drawbridge</a:t>
              </a:r>
              <a:endParaRPr lang="en-GB" sz="2800"/>
            </a:p>
          </p:txBody>
        </p:sp>
        <p:sp>
          <p:nvSpPr>
            <p:cNvPr id="48163" name="Line 35"/>
            <p:cNvSpPr>
              <a:spLocks noChangeShapeType="1"/>
            </p:cNvSpPr>
            <p:nvPr/>
          </p:nvSpPr>
          <p:spPr bwMode="auto">
            <a:xfrm flipV="1">
              <a:off x="2034" y="6667"/>
              <a:ext cx="1356" cy="158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8164" name="Text Box 36"/>
            <p:cNvSpPr txBox="1">
              <a:spLocks noChangeArrowheads="1"/>
            </p:cNvSpPr>
            <p:nvPr/>
          </p:nvSpPr>
          <p:spPr bwMode="auto">
            <a:xfrm>
              <a:off x="339" y="5537"/>
              <a:ext cx="1469"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Gatehouses</a:t>
              </a:r>
              <a:endParaRPr lang="en-GB" sz="2800"/>
            </a:p>
          </p:txBody>
        </p:sp>
        <p:sp>
          <p:nvSpPr>
            <p:cNvPr id="48165" name="Line 37"/>
            <p:cNvSpPr>
              <a:spLocks noChangeShapeType="1"/>
            </p:cNvSpPr>
            <p:nvPr/>
          </p:nvSpPr>
          <p:spPr bwMode="auto">
            <a:xfrm>
              <a:off x="1582" y="5876"/>
              <a:ext cx="791" cy="67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8166" name="Line 38"/>
            <p:cNvSpPr>
              <a:spLocks noChangeShapeType="1"/>
            </p:cNvSpPr>
            <p:nvPr/>
          </p:nvSpPr>
          <p:spPr bwMode="auto">
            <a:xfrm>
              <a:off x="1590" y="5805"/>
              <a:ext cx="1913" cy="74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8167" name="Line 39"/>
            <p:cNvSpPr>
              <a:spLocks noChangeShapeType="1"/>
            </p:cNvSpPr>
            <p:nvPr/>
          </p:nvSpPr>
          <p:spPr bwMode="auto">
            <a:xfrm>
              <a:off x="1469" y="5763"/>
              <a:ext cx="3051" cy="90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GB"/>
              <a:t>Firewalls – Castle Analogy</a:t>
            </a:r>
          </a:p>
        </p:txBody>
      </p:sp>
      <p:sp>
        <p:nvSpPr>
          <p:cNvPr id="49155" name="Rectangle 3"/>
          <p:cNvSpPr>
            <a:spLocks noGrp="1" noChangeArrowheads="1"/>
          </p:cNvSpPr>
          <p:nvPr>
            <p:ph type="body" idx="1"/>
          </p:nvPr>
        </p:nvSpPr>
        <p:spPr/>
        <p:txBody>
          <a:bodyPr/>
          <a:lstStyle/>
          <a:p>
            <a:r>
              <a:rPr lang="en-GB"/>
              <a:t>Note there are several gateways where you may be inspected (or obstacles to overcome) – this will be seen later to be analogous to the more secure firewall configurations.</a:t>
            </a:r>
          </a:p>
          <a:p>
            <a:r>
              <a:rPr lang="en-GB"/>
              <a:t>In IP terms, a firewall is the equipment (computers, routers etc.) that you place between your network and the outside world with its </a:t>
            </a:r>
            <a:r>
              <a:rPr lang="en-GB" i="1"/>
              <a:t>hackers,</a:t>
            </a:r>
            <a:r>
              <a:rPr lang="en-GB"/>
              <a:t> </a:t>
            </a:r>
            <a:r>
              <a:rPr lang="en-GB" i="1"/>
              <a:t>crackers and vandals</a:t>
            </a:r>
            <a:r>
              <a:rPr lang="en-GB"/>
              <a:t>. You, and your trusted allies, will still have two-way access through a </a:t>
            </a:r>
            <a:r>
              <a:rPr lang="en-GB" i="1"/>
              <a:t>gateway</a:t>
            </a:r>
            <a:r>
              <a:rPr lang="en-GB"/>
              <a:t>.</a:t>
            </a:r>
          </a:p>
          <a:p>
            <a:r>
              <a:rPr lang="en-GB"/>
              <a:t>The purpose of a firewall can be summarised that it should: </a:t>
            </a:r>
          </a:p>
          <a:p>
            <a:r>
              <a:rPr lang="en-GB"/>
              <a:t>“keep the ‘good’ bits in, and the ‘bad’ bits out.”</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GB"/>
              <a:t>Firewalls</a:t>
            </a:r>
          </a:p>
        </p:txBody>
      </p:sp>
      <p:sp>
        <p:nvSpPr>
          <p:cNvPr id="50179" name="Rectangle 3"/>
          <p:cNvSpPr>
            <a:spLocks noGrp="1" noChangeArrowheads="1"/>
          </p:cNvSpPr>
          <p:nvPr>
            <p:ph type="body" idx="1"/>
          </p:nvPr>
        </p:nvSpPr>
        <p:spPr/>
        <p:txBody>
          <a:bodyPr/>
          <a:lstStyle/>
          <a:p>
            <a:pPr>
              <a:buFont typeface="Wingdings" pitchFamily="2" charset="2"/>
              <a:buNone/>
            </a:pPr>
            <a:r>
              <a:rPr lang="en-GB" b="1"/>
              <a:t>Why would I want a firewall?</a:t>
            </a:r>
            <a:endParaRPr lang="en-GB"/>
          </a:p>
          <a:p>
            <a:r>
              <a:rPr lang="en-GB"/>
              <a:t>You will need a firewall if your computer network is connected to the Internet. </a:t>
            </a:r>
          </a:p>
          <a:p>
            <a:r>
              <a:rPr lang="en-GB"/>
              <a:t>Unfortunately, the Internet is rather like an inner city area which contains all types of ‘undesirables’ who like </a:t>
            </a:r>
          </a:p>
          <a:p>
            <a:r>
              <a:rPr lang="en-GB"/>
              <a:t>snooping (hackers)</a:t>
            </a:r>
          </a:p>
          <a:p>
            <a:r>
              <a:rPr lang="en-GB"/>
              <a:t>stealing (crackers)</a:t>
            </a:r>
          </a:p>
          <a:p>
            <a:r>
              <a:rPr lang="en-GB"/>
              <a:t>or just wrecking it for the hell of it! (vandals)</a:t>
            </a:r>
          </a:p>
          <a:p>
            <a:endParaRPr lang="en-GB"/>
          </a:p>
          <a:p>
            <a:r>
              <a:rPr lang="en-GB"/>
              <a:t>The Internet is fun for hackers and crackers, but a nightmare for corporate security managers.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GB"/>
              <a:t>Firewalls</a:t>
            </a:r>
          </a:p>
        </p:txBody>
      </p:sp>
      <p:pic>
        <p:nvPicPr>
          <p:cNvPr id="51204" name="Picture 4" descr="Firewall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1412875"/>
            <a:ext cx="9001125"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Rectangle 5"/>
          <p:cNvSpPr>
            <a:spLocks noGrp="1" noChangeArrowheads="1"/>
          </p:cNvSpPr>
          <p:nvPr>
            <p:ph type="body" idx="1"/>
          </p:nvPr>
        </p:nvSpPr>
        <p:spPr/>
        <p:txBody>
          <a:bodyPr/>
          <a:lstStyle/>
          <a:p>
            <a:endParaRPr lang="en-US"/>
          </a:p>
        </p:txBody>
      </p:sp>
      <p:sp>
        <p:nvSpPr>
          <p:cNvPr id="51206" name="Text Box 6"/>
          <p:cNvSpPr txBox="1">
            <a:spLocks noChangeArrowheads="1"/>
          </p:cNvSpPr>
          <p:nvPr/>
        </p:nvSpPr>
        <p:spPr bwMode="auto">
          <a:xfrm>
            <a:off x="5148263" y="5805488"/>
            <a:ext cx="2303462" cy="3968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2000" b="1"/>
              <a:t>Network Admin</a:t>
            </a:r>
          </a:p>
        </p:txBody>
      </p:sp>
      <p:sp>
        <p:nvSpPr>
          <p:cNvPr id="51207" name="Text Box 7"/>
          <p:cNvSpPr txBox="1">
            <a:spLocks noChangeArrowheads="1"/>
          </p:cNvSpPr>
          <p:nvPr/>
        </p:nvSpPr>
        <p:spPr bwMode="auto">
          <a:xfrm>
            <a:off x="3635375" y="4365625"/>
            <a:ext cx="1655763" cy="3968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sz="2000" b="1"/>
              <a:t>Firewall</a:t>
            </a:r>
          </a:p>
        </p:txBody>
      </p:sp>
      <p:sp>
        <p:nvSpPr>
          <p:cNvPr id="51208" name="Text Box 8"/>
          <p:cNvSpPr txBox="1">
            <a:spLocks noChangeArrowheads="1"/>
          </p:cNvSpPr>
          <p:nvPr/>
        </p:nvSpPr>
        <p:spPr bwMode="auto">
          <a:xfrm>
            <a:off x="0" y="4292600"/>
            <a:ext cx="2627313" cy="3968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sz="2000" b="1"/>
              <a:t>Hacker and Cracker</a:t>
            </a:r>
          </a:p>
        </p:txBody>
      </p:sp>
      <p:sp>
        <p:nvSpPr>
          <p:cNvPr id="51210" name="Text Box 10"/>
          <p:cNvSpPr txBox="1">
            <a:spLocks noChangeArrowheads="1"/>
          </p:cNvSpPr>
          <p:nvPr/>
        </p:nvSpPr>
        <p:spPr bwMode="auto">
          <a:xfrm>
            <a:off x="1763713" y="3068638"/>
            <a:ext cx="1655762" cy="3968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sz="2000" b="1"/>
              <a:t>Vandal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0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animBg="1"/>
      <p:bldP spid="51207" grpId="0" animBg="1"/>
      <p:bldP spid="51208" grpId="0" animBg="1"/>
      <p:bldP spid="512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GB"/>
              <a:t>Firewall - analogy</a:t>
            </a:r>
          </a:p>
        </p:txBody>
      </p:sp>
      <p:sp>
        <p:nvSpPr>
          <p:cNvPr id="52227" name="Rectangle 3"/>
          <p:cNvSpPr>
            <a:spLocks noGrp="1" noChangeArrowheads="1"/>
          </p:cNvSpPr>
          <p:nvPr>
            <p:ph type="body" idx="1"/>
          </p:nvPr>
        </p:nvSpPr>
        <p:spPr/>
        <p:txBody>
          <a:bodyPr/>
          <a:lstStyle/>
          <a:p>
            <a:r>
              <a:rPr lang="en-GB"/>
              <a:t>Consider a large secure building in a city. </a:t>
            </a:r>
          </a:p>
          <a:p>
            <a:r>
              <a:rPr lang="en-GB"/>
              <a:t>Entrance foyer </a:t>
            </a:r>
          </a:p>
          <a:p>
            <a:r>
              <a:rPr lang="en-GB"/>
              <a:t>Guard </a:t>
            </a:r>
          </a:p>
          <a:p>
            <a:r>
              <a:rPr lang="en-GB"/>
              <a:t>Recording</a:t>
            </a:r>
          </a:p>
          <a:p>
            <a:r>
              <a:rPr lang="en-GB"/>
              <a:t>Free brochures.</a:t>
            </a:r>
          </a:p>
          <a:p>
            <a:endParaRPr lang="en-GB"/>
          </a:p>
          <a:p>
            <a:endParaRPr lang="en-GB"/>
          </a:p>
          <a:p>
            <a:r>
              <a:rPr lang="en-GB"/>
              <a:t>IP traffic is inspected by a firewall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GB"/>
              <a:t>Simple Firewall</a:t>
            </a:r>
          </a:p>
        </p:txBody>
      </p:sp>
      <p:sp>
        <p:nvSpPr>
          <p:cNvPr id="53251" name="Rectangle 3"/>
          <p:cNvSpPr>
            <a:spLocks noGrp="1" noChangeArrowheads="1"/>
          </p:cNvSpPr>
          <p:nvPr>
            <p:ph type="body" idx="1"/>
          </p:nvPr>
        </p:nvSpPr>
        <p:spPr>
          <a:xfrm>
            <a:off x="395288" y="4581525"/>
            <a:ext cx="8229600" cy="1890713"/>
          </a:xfrm>
        </p:spPr>
        <p:txBody>
          <a:bodyPr/>
          <a:lstStyle/>
          <a:p>
            <a:r>
              <a:rPr lang="en-GB"/>
              <a:t>The</a:t>
            </a:r>
            <a:r>
              <a:rPr lang="en-GB" b="1"/>
              <a:t> </a:t>
            </a:r>
            <a:r>
              <a:rPr lang="en-GB"/>
              <a:t>packet-filtering router rejects data packets which use unsafe protocols (see next section), and so provides some protection to the private network. </a:t>
            </a:r>
          </a:p>
        </p:txBody>
      </p:sp>
      <p:grpSp>
        <p:nvGrpSpPr>
          <p:cNvPr id="53252" name="Group 4"/>
          <p:cNvGrpSpPr>
            <a:grpSpLocks/>
          </p:cNvGrpSpPr>
          <p:nvPr/>
        </p:nvGrpSpPr>
        <p:grpSpPr bwMode="auto">
          <a:xfrm>
            <a:off x="395288" y="1484313"/>
            <a:ext cx="8424862" cy="2665412"/>
            <a:chOff x="1521" y="9004"/>
            <a:chExt cx="9587" cy="2731"/>
          </a:xfrm>
        </p:grpSpPr>
        <p:grpSp>
          <p:nvGrpSpPr>
            <p:cNvPr id="53253" name="Group 5"/>
            <p:cNvGrpSpPr>
              <a:grpSpLocks/>
            </p:cNvGrpSpPr>
            <p:nvPr/>
          </p:nvGrpSpPr>
          <p:grpSpPr bwMode="auto">
            <a:xfrm>
              <a:off x="6021" y="9004"/>
              <a:ext cx="3780" cy="2731"/>
              <a:chOff x="6021" y="9004"/>
              <a:chExt cx="3780" cy="2731"/>
            </a:xfrm>
          </p:grpSpPr>
          <p:sp>
            <p:nvSpPr>
              <p:cNvPr id="53254" name="Line 6"/>
              <p:cNvSpPr>
                <a:spLocks noChangeShapeType="1"/>
              </p:cNvSpPr>
              <p:nvPr/>
            </p:nvSpPr>
            <p:spPr bwMode="auto">
              <a:xfrm flipV="1">
                <a:off x="6381" y="10264"/>
                <a:ext cx="34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53255" name="Rectangle 7" descr="Horizontal brick"/>
              <p:cNvSpPr>
                <a:spLocks noChangeArrowheads="1"/>
              </p:cNvSpPr>
              <p:nvPr/>
            </p:nvSpPr>
            <p:spPr bwMode="auto">
              <a:xfrm>
                <a:off x="6561" y="9004"/>
                <a:ext cx="312" cy="2731"/>
              </a:xfrm>
              <a:prstGeom prst="rect">
                <a:avLst/>
              </a:prstGeom>
              <a:pattFill prst="horzBrick">
                <a:fgClr>
                  <a:srgbClr val="000000"/>
                </a:fgClr>
                <a:bgClr>
                  <a:srgbClr val="FFFFFF"/>
                </a:bgClr>
              </a:pattFill>
              <a:ln w="9525">
                <a:solidFill>
                  <a:srgbClr val="000000"/>
                </a:solidFill>
                <a:miter lim="800000"/>
                <a:headEnd/>
                <a:tailEnd/>
              </a:ln>
            </p:spPr>
            <p:txBody>
              <a:bodyPr lIns="54000" tIns="10800" rIns="54000" bIns="10800"/>
              <a:lstStyle/>
              <a:p>
                <a:endParaRPr lang="en-GB"/>
              </a:p>
            </p:txBody>
          </p:sp>
          <p:sp>
            <p:nvSpPr>
              <p:cNvPr id="53256" name="Text Box 8"/>
              <p:cNvSpPr txBox="1">
                <a:spLocks noChangeArrowheads="1"/>
              </p:cNvSpPr>
              <p:nvPr/>
            </p:nvSpPr>
            <p:spPr bwMode="auto">
              <a:xfrm>
                <a:off x="6921" y="10624"/>
                <a:ext cx="1402"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b="1">
                    <a:latin typeface="Times New Roman" pitchFamily="18" charset="0"/>
                  </a:rPr>
                  <a:t>Firewall</a:t>
                </a:r>
                <a:endParaRPr lang="en-GB" sz="3200"/>
              </a:p>
            </p:txBody>
          </p:sp>
          <p:sp>
            <p:nvSpPr>
              <p:cNvPr id="53257" name="Text Box 9"/>
              <p:cNvSpPr txBox="1">
                <a:spLocks noChangeArrowheads="1"/>
              </p:cNvSpPr>
              <p:nvPr/>
            </p:nvSpPr>
            <p:spPr bwMode="auto">
              <a:xfrm>
                <a:off x="7821" y="9544"/>
                <a:ext cx="1401"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a:latin typeface="Times New Roman" pitchFamily="18" charset="0"/>
                  </a:rPr>
                  <a:t>‘</a:t>
                </a:r>
                <a:r>
                  <a:rPr lang="en-GB" sz="1900">
                    <a:latin typeface="Times New Roman" pitchFamily="18" charset="0"/>
                  </a:rPr>
                  <a:t>Public’ side</a:t>
                </a:r>
                <a:endParaRPr lang="en-GB" sz="3200"/>
              </a:p>
            </p:txBody>
          </p:sp>
          <p:graphicFrame>
            <p:nvGraphicFramePr>
              <p:cNvPr id="53258" name="Object 10"/>
              <p:cNvGraphicFramePr>
                <a:graphicFrameLocks noChangeAspect="1"/>
              </p:cNvGraphicFramePr>
              <p:nvPr/>
            </p:nvGraphicFramePr>
            <p:xfrm>
              <a:off x="6021" y="9544"/>
              <a:ext cx="1732" cy="1351"/>
            </p:xfrm>
            <a:graphic>
              <a:graphicData uri="http://schemas.openxmlformats.org/presentationml/2006/ole">
                <mc:AlternateContent xmlns:mc="http://schemas.openxmlformats.org/markup-compatibility/2006">
                  <mc:Choice xmlns:v="urn:schemas-microsoft-com:vml" Requires="v">
                    <p:oleObj spid="_x0000_s53272" name="Picture" r:id="rId3" imgW="1099800" imgH="857880" progId="Word.Picture.8">
                      <p:embed/>
                    </p:oleObj>
                  </mc:Choice>
                  <mc:Fallback>
                    <p:oleObj name="Picture" r:id="rId3" imgW="1099800" imgH="857880" progId="Word.Picture.8">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1" y="954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53259" name="Group 11"/>
            <p:cNvGrpSpPr>
              <a:grpSpLocks/>
            </p:cNvGrpSpPr>
            <p:nvPr/>
          </p:nvGrpSpPr>
          <p:grpSpPr bwMode="auto">
            <a:xfrm>
              <a:off x="1521" y="9527"/>
              <a:ext cx="4680" cy="1457"/>
              <a:chOff x="1521" y="9527"/>
              <a:chExt cx="4680" cy="1457"/>
            </a:xfrm>
          </p:grpSpPr>
          <p:sp>
            <p:nvSpPr>
              <p:cNvPr id="53260" name="Text Box 12"/>
              <p:cNvSpPr txBox="1">
                <a:spLocks noChangeArrowheads="1"/>
              </p:cNvSpPr>
              <p:nvPr/>
            </p:nvSpPr>
            <p:spPr bwMode="auto">
              <a:xfrm>
                <a:off x="3321" y="10607"/>
                <a:ext cx="1402"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a:latin typeface="Times New Roman" pitchFamily="18" charset="0"/>
                  </a:rPr>
                  <a:t>‘</a:t>
                </a:r>
                <a:r>
                  <a:rPr lang="en-GB" sz="1900">
                    <a:latin typeface="Times New Roman" pitchFamily="18" charset="0"/>
                  </a:rPr>
                  <a:t>Private’ side</a:t>
                </a:r>
                <a:endParaRPr lang="en-GB" sz="3200"/>
              </a:p>
            </p:txBody>
          </p:sp>
          <p:grpSp>
            <p:nvGrpSpPr>
              <p:cNvPr id="53261" name="Group 13"/>
              <p:cNvGrpSpPr>
                <a:grpSpLocks/>
              </p:cNvGrpSpPr>
              <p:nvPr/>
            </p:nvGrpSpPr>
            <p:grpSpPr bwMode="auto">
              <a:xfrm>
                <a:off x="1521" y="9527"/>
                <a:ext cx="3153" cy="753"/>
                <a:chOff x="6445" y="9430"/>
                <a:chExt cx="3153" cy="753"/>
              </a:xfrm>
            </p:grpSpPr>
            <p:sp>
              <p:nvSpPr>
                <p:cNvPr id="53262" name="Line 14"/>
                <p:cNvSpPr>
                  <a:spLocks noChangeShapeType="1"/>
                </p:cNvSpPr>
                <p:nvPr/>
              </p:nvSpPr>
              <p:spPr bwMode="auto">
                <a:xfrm>
                  <a:off x="6708" y="9901"/>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pic>
              <p:nvPicPr>
                <p:cNvPr id="53263"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93" y="9430"/>
                  <a:ext cx="655" cy="556"/>
                </a:xfrm>
                <a:prstGeom prst="rect">
                  <a:avLst/>
                </a:prstGeom>
                <a:noFill/>
                <a:extLst>
                  <a:ext uri="{909E8E84-426E-40DD-AFC4-6F175D3DCCD1}">
                    <a14:hiddenFill xmlns:a14="http://schemas.microsoft.com/office/drawing/2010/main">
                      <a:solidFill>
                        <a:srgbClr val="FFFFFF"/>
                      </a:solidFill>
                    </a14:hiddenFill>
                  </a:ext>
                </a:extLst>
              </p:spPr>
            </p:pic>
            <p:pic>
              <p:nvPicPr>
                <p:cNvPr id="53264" name="Picture 1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43" y="9430"/>
                  <a:ext cx="655" cy="556"/>
                </a:xfrm>
                <a:prstGeom prst="rect">
                  <a:avLst/>
                </a:prstGeom>
                <a:noFill/>
                <a:extLst>
                  <a:ext uri="{909E8E84-426E-40DD-AFC4-6F175D3DCCD1}">
                    <a14:hiddenFill xmlns:a14="http://schemas.microsoft.com/office/drawing/2010/main">
                      <a:solidFill>
                        <a:srgbClr val="FFFFFF"/>
                      </a:solidFill>
                    </a14:hiddenFill>
                  </a:ext>
                </a:extLst>
              </p:spPr>
            </p:pic>
            <p:sp>
              <p:nvSpPr>
                <p:cNvPr id="53265" name="Line 17"/>
                <p:cNvSpPr>
                  <a:spLocks noChangeShapeType="1"/>
                </p:cNvSpPr>
                <p:nvPr/>
              </p:nvSpPr>
              <p:spPr bwMode="auto">
                <a:xfrm>
                  <a:off x="8005" y="9901"/>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53266" name="Line 18"/>
                <p:cNvSpPr>
                  <a:spLocks noChangeShapeType="1"/>
                </p:cNvSpPr>
                <p:nvPr/>
              </p:nvSpPr>
              <p:spPr bwMode="auto">
                <a:xfrm>
                  <a:off x="9255" y="9901"/>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pic>
              <p:nvPicPr>
                <p:cNvPr id="53267" name="Picture 1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5" y="9430"/>
                  <a:ext cx="656" cy="556"/>
                </a:xfrm>
                <a:prstGeom prst="rect">
                  <a:avLst/>
                </a:prstGeom>
                <a:noFill/>
                <a:extLst>
                  <a:ext uri="{909E8E84-426E-40DD-AFC4-6F175D3DCCD1}">
                    <a14:hiddenFill xmlns:a14="http://schemas.microsoft.com/office/drawing/2010/main">
                      <a:solidFill>
                        <a:srgbClr val="FFFFFF"/>
                      </a:solidFill>
                    </a14:hiddenFill>
                  </a:ext>
                </a:extLst>
              </p:spPr>
            </p:pic>
          </p:grpSp>
          <p:sp>
            <p:nvSpPr>
              <p:cNvPr id="53268" name="Line 20"/>
              <p:cNvSpPr>
                <a:spLocks noChangeShapeType="1"/>
              </p:cNvSpPr>
              <p:nvPr/>
            </p:nvSpPr>
            <p:spPr bwMode="auto">
              <a:xfrm>
                <a:off x="1521" y="10298"/>
                <a:ext cx="46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grpSp>
        <p:grpSp>
          <p:nvGrpSpPr>
            <p:cNvPr id="53269" name="Group 21"/>
            <p:cNvGrpSpPr>
              <a:grpSpLocks/>
            </p:cNvGrpSpPr>
            <p:nvPr/>
          </p:nvGrpSpPr>
          <p:grpSpPr bwMode="auto">
            <a:xfrm>
              <a:off x="9441" y="9184"/>
              <a:ext cx="1667" cy="1789"/>
              <a:chOff x="1652" y="9053"/>
              <a:chExt cx="1667" cy="1789"/>
            </a:xfrm>
          </p:grpSpPr>
          <p:sp>
            <p:nvSpPr>
              <p:cNvPr id="53270" name="Freeform 22" descr="White marble"/>
              <p:cNvSpPr>
                <a:spLocks/>
              </p:cNvSpPr>
              <p:nvPr/>
            </p:nvSpPr>
            <p:spPr bwMode="auto">
              <a:xfrm>
                <a:off x="1652" y="9053"/>
                <a:ext cx="1667" cy="1789"/>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6"/>
                <a:srcRect/>
                <a:tile tx="0" ty="0" sx="100000" sy="100000" flip="none" algn="tl"/>
              </a:blipFill>
              <a:ln w="9525">
                <a:solidFill>
                  <a:srgbClr val="000000"/>
                </a:solidFill>
                <a:round/>
                <a:headEnd/>
                <a:tailEnd/>
              </a:ln>
            </p:spPr>
            <p:txBody>
              <a:bodyPr lIns="54000" tIns="10800" rIns="54000" bIns="10800"/>
              <a:lstStyle/>
              <a:p>
                <a:endParaRPr lang="en-GB"/>
              </a:p>
            </p:txBody>
          </p:sp>
          <p:sp>
            <p:nvSpPr>
              <p:cNvPr id="53271" name="Text Box 23"/>
              <p:cNvSpPr txBox="1">
                <a:spLocks noChangeArrowheads="1"/>
              </p:cNvSpPr>
              <p:nvPr/>
            </p:nvSpPr>
            <p:spPr bwMode="auto">
              <a:xfrm>
                <a:off x="1965" y="9806"/>
                <a:ext cx="1354"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sz="2000">
                    <a:latin typeface="Times New Roman" pitchFamily="18" charset="0"/>
                  </a:rPr>
                  <a:t>Internet</a:t>
                </a:r>
                <a:endParaRPr lang="en-GB" sz="3200"/>
              </a:p>
            </p:txBody>
          </p:sp>
        </p:grpSp>
      </p:gr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GB" b="0"/>
              <a:t>What can firewalls protect against?</a:t>
            </a:r>
            <a:endParaRPr lang="en-GB"/>
          </a:p>
        </p:txBody>
      </p:sp>
      <p:sp>
        <p:nvSpPr>
          <p:cNvPr id="54275" name="Rectangle 3"/>
          <p:cNvSpPr>
            <a:spLocks noGrp="1" noChangeArrowheads="1"/>
          </p:cNvSpPr>
          <p:nvPr>
            <p:ph type="body" idx="1"/>
          </p:nvPr>
        </p:nvSpPr>
        <p:spPr/>
        <p:txBody>
          <a:bodyPr/>
          <a:lstStyle/>
          <a:p>
            <a:pPr>
              <a:buFont typeface="Wingdings" pitchFamily="2" charset="2"/>
              <a:buNone/>
            </a:pPr>
            <a:r>
              <a:rPr lang="en-GB"/>
              <a:t>Ideally, a firewall should prevent access from the public side to:</a:t>
            </a:r>
          </a:p>
          <a:p>
            <a:r>
              <a:rPr lang="en-GB"/>
              <a:t>All intruders (</a:t>
            </a:r>
            <a:r>
              <a:rPr lang="en-GB" i="1"/>
              <a:t>hackers,</a:t>
            </a:r>
            <a:r>
              <a:rPr lang="en-GB"/>
              <a:t> </a:t>
            </a:r>
            <a:r>
              <a:rPr lang="en-GB" i="1"/>
              <a:t>crackers and vandals</a:t>
            </a:r>
            <a:r>
              <a:rPr lang="en-GB"/>
              <a:t>)</a:t>
            </a:r>
          </a:p>
          <a:p>
            <a:r>
              <a:rPr lang="en-GB"/>
              <a:t>Unauthorised external users</a:t>
            </a:r>
          </a:p>
          <a:p>
            <a:r>
              <a:rPr lang="en-GB"/>
              <a:t>Viruses</a:t>
            </a:r>
          </a:p>
          <a:p>
            <a:r>
              <a:rPr lang="en-GB"/>
              <a:t>Prevent employees from accessing unauthorised Internet sites and downloading images or software. </a:t>
            </a:r>
          </a:p>
          <a:p>
            <a:r>
              <a:rPr lang="en-GB"/>
              <a:t>Check e-mails for attached viruses or gigantic files.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GB" b="0"/>
              <a:t>What can firewalls protect against?</a:t>
            </a:r>
            <a:endParaRPr lang="en-GB"/>
          </a:p>
        </p:txBody>
      </p:sp>
      <p:sp>
        <p:nvSpPr>
          <p:cNvPr id="55299" name="Rectangle 3"/>
          <p:cNvSpPr>
            <a:spLocks noGrp="1" noChangeArrowheads="1"/>
          </p:cNvSpPr>
          <p:nvPr>
            <p:ph type="body" idx="1"/>
          </p:nvPr>
        </p:nvSpPr>
        <p:spPr/>
        <p:txBody>
          <a:bodyPr/>
          <a:lstStyle/>
          <a:p>
            <a:pPr>
              <a:buFont typeface="Wingdings" pitchFamily="2" charset="2"/>
              <a:buNone/>
            </a:pPr>
            <a:endParaRPr lang="en-GB"/>
          </a:p>
          <a:p>
            <a:pPr>
              <a:buFont typeface="Wingdings" pitchFamily="2" charset="2"/>
              <a:buNone/>
            </a:pPr>
            <a:r>
              <a:rPr lang="en-GB"/>
              <a:t>A firewall also undertakes </a:t>
            </a:r>
            <a:r>
              <a:rPr lang="en-GB" b="1"/>
              <a:t>monitoring</a:t>
            </a:r>
            <a:r>
              <a:rPr lang="en-GB"/>
              <a:t>, and can notify a manager of a current attack or suspicious probing so that measures can be taken to limit the damage. </a:t>
            </a:r>
          </a:p>
          <a:p>
            <a:pPr>
              <a:buFont typeface="Wingdings" pitchFamily="2" charset="2"/>
              <a:buNone/>
            </a:pPr>
            <a:endParaRPr lang="en-GB"/>
          </a:p>
          <a:p>
            <a:pPr>
              <a:buFont typeface="Wingdings" pitchFamily="2" charset="2"/>
              <a:buNone/>
            </a:pPr>
            <a:r>
              <a:rPr lang="en-GB"/>
              <a:t>Usage statistics – sites accessed, time-of-day traffic etc. are also logged, including any suspicious incidents.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GB" b="0"/>
              <a:t>What can firewalls protect against?</a:t>
            </a:r>
            <a:endParaRPr lang="en-GB"/>
          </a:p>
        </p:txBody>
      </p:sp>
      <p:sp>
        <p:nvSpPr>
          <p:cNvPr id="56323" name="Rectangle 3"/>
          <p:cNvSpPr>
            <a:spLocks noGrp="1" noChangeArrowheads="1"/>
          </p:cNvSpPr>
          <p:nvPr>
            <p:ph type="body" idx="1"/>
          </p:nvPr>
        </p:nvSpPr>
        <p:spPr/>
        <p:txBody>
          <a:bodyPr/>
          <a:lstStyle/>
          <a:p>
            <a:pPr marL="457200" indent="-457200">
              <a:buFont typeface="Wingdings" pitchFamily="2" charset="2"/>
              <a:buNone/>
            </a:pPr>
            <a:r>
              <a:rPr lang="en-GB"/>
              <a:t>Firewalls can be configured to block certain types of ‘risky’ traffic that can be used to snoop around and find out important information. </a:t>
            </a:r>
          </a:p>
          <a:p>
            <a:pPr marL="457200" indent="-457200">
              <a:buFont typeface="Wingdings" pitchFamily="2" charset="2"/>
              <a:buNone/>
            </a:pPr>
            <a:r>
              <a:rPr lang="en-GB"/>
              <a:t>This is done using a </a:t>
            </a:r>
            <a:r>
              <a:rPr lang="en-GB" b="1"/>
              <a:t>packet filter</a:t>
            </a:r>
            <a:r>
              <a:rPr lang="en-GB"/>
              <a:t>. The following protocols can be identified from the IP packet header and are normally totally blocked:</a:t>
            </a:r>
          </a:p>
          <a:p>
            <a:pPr marL="457200" indent="-457200"/>
            <a:r>
              <a:rPr lang="en-GB" b="1"/>
              <a:t>TFTP</a:t>
            </a:r>
            <a:r>
              <a:rPr lang="en-GB"/>
              <a:t> – Trivial File Transfer Protocol</a:t>
            </a:r>
          </a:p>
          <a:p>
            <a:pPr marL="457200" indent="-457200"/>
            <a:r>
              <a:rPr lang="en-GB" b="1"/>
              <a:t>X Windows, </a:t>
            </a:r>
            <a:r>
              <a:rPr lang="en-GB"/>
              <a:t>a graphical windowing system </a:t>
            </a:r>
          </a:p>
          <a:p>
            <a:pPr marL="457200" indent="-457200"/>
            <a:r>
              <a:rPr lang="en-GB" b="1"/>
              <a:t>Remote Procedure Call</a:t>
            </a:r>
            <a:r>
              <a:rPr lang="en-GB"/>
              <a:t> </a:t>
            </a:r>
          </a:p>
          <a:p>
            <a:pPr marL="457200" indent="-457200"/>
            <a:r>
              <a:rPr lang="en-GB" b="1"/>
              <a:t>UNIX ‘r’ commands </a:t>
            </a:r>
            <a:r>
              <a:rPr lang="en-GB"/>
              <a:t>(e.g. rlogin, rsh, and rexec) </a:t>
            </a:r>
          </a:p>
          <a:p>
            <a:pPr marL="457200" indent="-457200"/>
            <a:r>
              <a:rPr lang="en-GB" b="1"/>
              <a:t>finger</a:t>
            </a:r>
            <a:endParaRPr lang="en-GB"/>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GB" b="0"/>
              <a:t>What can firewalls protect against?</a:t>
            </a:r>
            <a:endParaRPr lang="en-GB"/>
          </a:p>
        </p:txBody>
      </p:sp>
      <p:sp>
        <p:nvSpPr>
          <p:cNvPr id="57347" name="Rectangle 3"/>
          <p:cNvSpPr>
            <a:spLocks noGrp="1" noChangeArrowheads="1"/>
          </p:cNvSpPr>
          <p:nvPr>
            <p:ph type="body" idx="1"/>
          </p:nvPr>
        </p:nvSpPr>
        <p:spPr/>
        <p:txBody>
          <a:bodyPr/>
          <a:lstStyle/>
          <a:p>
            <a:pPr marL="457200" indent="-457200">
              <a:buFont typeface="Wingdings" pitchFamily="2" charset="2"/>
              <a:buNone/>
            </a:pPr>
            <a:r>
              <a:rPr lang="en-GB"/>
              <a:t>Due to the large number of unsafe protocols, it is normal to apply the rules to allow a restricted number of defined protocols, rather than attempt to block all the unsafe ones. E.g. those protocols listed below:</a:t>
            </a:r>
          </a:p>
          <a:p>
            <a:pPr marL="457200" indent="-457200"/>
            <a:r>
              <a:rPr lang="en-GB" b="1"/>
              <a:t>TELNET</a:t>
            </a:r>
            <a:r>
              <a:rPr lang="en-GB"/>
              <a:t> for connecting to remote systems </a:t>
            </a:r>
          </a:p>
          <a:p>
            <a:pPr marL="457200" indent="-457200"/>
            <a:r>
              <a:rPr lang="en-GB" b="1"/>
              <a:t>FTP</a:t>
            </a:r>
            <a:r>
              <a:rPr lang="en-GB"/>
              <a:t>, File Transfer Protocol</a:t>
            </a:r>
          </a:p>
          <a:p>
            <a:pPr marL="457200" indent="-457200"/>
            <a:r>
              <a:rPr lang="en-GB" b="1"/>
              <a:t>SMTP</a:t>
            </a:r>
            <a:r>
              <a:rPr lang="en-GB"/>
              <a:t>, Simple Mail Transfer Protocol</a:t>
            </a:r>
          </a:p>
          <a:p>
            <a:pPr marL="457200" indent="-457200"/>
            <a:r>
              <a:rPr lang="en-GB" b="1"/>
              <a:t>DNS</a:t>
            </a:r>
            <a:r>
              <a:rPr lang="en-GB"/>
              <a:t>, Domain Name Service</a:t>
            </a:r>
          </a:p>
          <a:p>
            <a:pPr marL="457200" indent="-457200"/>
            <a:r>
              <a:rPr lang="en-GB" b="1"/>
              <a:t>UUCP</a:t>
            </a:r>
            <a:r>
              <a:rPr lang="en-GB"/>
              <a:t>, UNIX-to-UNIX CoPy</a:t>
            </a:r>
            <a:endParaRPr lang="en-GB" b="1"/>
          </a:p>
          <a:p>
            <a:pPr marL="457200" indent="-457200"/>
            <a:r>
              <a:rPr lang="en-GB" b="1"/>
              <a:t>WWW/http</a:t>
            </a:r>
            <a:r>
              <a:rPr lang="en-GB"/>
              <a:t>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GB" b="0"/>
              <a:t>Firewalls</a:t>
            </a:r>
            <a:endParaRPr lang="en-GB"/>
          </a:p>
        </p:txBody>
      </p:sp>
      <p:sp>
        <p:nvSpPr>
          <p:cNvPr id="58371" name="Rectangle 3"/>
          <p:cNvSpPr>
            <a:spLocks noGrp="1" noChangeArrowheads="1"/>
          </p:cNvSpPr>
          <p:nvPr>
            <p:ph type="body" idx="1"/>
          </p:nvPr>
        </p:nvSpPr>
        <p:spPr/>
        <p:txBody>
          <a:bodyPr/>
          <a:lstStyle/>
          <a:p>
            <a:pPr marL="457200" indent="-457200">
              <a:buFont typeface="Wingdings" pitchFamily="2" charset="2"/>
              <a:buNone/>
            </a:pPr>
            <a:r>
              <a:rPr lang="en-GB"/>
              <a:t>Firewalls:</a:t>
            </a:r>
          </a:p>
          <a:p>
            <a:pPr marL="457200" indent="-457200"/>
            <a:r>
              <a:rPr lang="en-GB"/>
              <a:t>Application Gateways </a:t>
            </a:r>
          </a:p>
          <a:p>
            <a:pPr marL="457200" indent="-457200"/>
            <a:r>
              <a:rPr lang="en-GB"/>
              <a:t>Proxy servers</a:t>
            </a:r>
          </a:p>
          <a:p>
            <a:pPr marL="457200" indent="-457200"/>
            <a:r>
              <a:rPr lang="en-GB"/>
              <a:t>Prevent outsiders spoofing internal addresses</a:t>
            </a:r>
          </a:p>
          <a:p>
            <a:pPr marL="457200" indent="-457200"/>
            <a:r>
              <a:rPr lang="en-GB" i="1"/>
              <a:t>Masquerading</a:t>
            </a:r>
          </a:p>
          <a:p>
            <a:pPr marL="457200" indent="-457200"/>
            <a:r>
              <a:rPr lang="en-GB" i="1"/>
              <a:t>Bastion Host</a:t>
            </a:r>
          </a:p>
          <a:p>
            <a:pPr marL="457200" indent="-457200"/>
            <a:r>
              <a:rPr lang="en-GB"/>
              <a:t>As a final resort – pull the plug on the firewall!</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GB" b="0"/>
              <a:t>What can’t firewalls protect against?</a:t>
            </a:r>
          </a:p>
        </p:txBody>
      </p:sp>
      <p:sp>
        <p:nvSpPr>
          <p:cNvPr id="59395" name="Rectangle 3"/>
          <p:cNvSpPr>
            <a:spLocks noGrp="1" noChangeArrowheads="1"/>
          </p:cNvSpPr>
          <p:nvPr>
            <p:ph type="body" idx="1"/>
          </p:nvPr>
        </p:nvSpPr>
        <p:spPr/>
        <p:txBody>
          <a:bodyPr/>
          <a:lstStyle/>
          <a:p>
            <a:pPr marL="457200" indent="-457200">
              <a:buFont typeface="Wingdings" pitchFamily="2" charset="2"/>
              <a:buAutoNum type="arabicPeriod"/>
            </a:pPr>
            <a:r>
              <a:rPr lang="en-GB" b="1"/>
              <a:t>Traffic not passing through the firewall</a:t>
            </a:r>
          </a:p>
          <a:p>
            <a:pPr marL="457200" indent="-457200">
              <a:buFont typeface="Wingdings" pitchFamily="2" charset="2"/>
              <a:buAutoNum type="arabicPeriod"/>
            </a:pPr>
            <a:r>
              <a:rPr lang="en-GB" b="1"/>
              <a:t>Viruses</a:t>
            </a:r>
          </a:p>
          <a:p>
            <a:pPr marL="457200" indent="-457200">
              <a:buFont typeface="Wingdings" pitchFamily="2" charset="2"/>
              <a:buAutoNum type="arabicPeriod"/>
            </a:pPr>
            <a:r>
              <a:rPr lang="en-GB" b="1"/>
              <a:t>Denial of Service (DoS) attacks</a:t>
            </a:r>
            <a:endParaRPr lang="en-GB"/>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GB" b="0"/>
              <a:t>What can’t firewalls protect against?</a:t>
            </a:r>
          </a:p>
        </p:txBody>
      </p:sp>
      <p:sp>
        <p:nvSpPr>
          <p:cNvPr id="60419" name="Rectangle 3"/>
          <p:cNvSpPr>
            <a:spLocks noGrp="1" noChangeArrowheads="1"/>
          </p:cNvSpPr>
          <p:nvPr>
            <p:ph type="body" idx="1"/>
          </p:nvPr>
        </p:nvSpPr>
        <p:spPr/>
        <p:txBody>
          <a:bodyPr/>
          <a:lstStyle/>
          <a:p>
            <a:pPr>
              <a:buFont typeface="Wingdings" pitchFamily="2" charset="2"/>
              <a:buNone/>
            </a:pPr>
            <a:r>
              <a:rPr lang="en-GB" b="1"/>
              <a:t>1. Traffic not passing through the firewall</a:t>
            </a:r>
            <a:endParaRPr lang="en-GB"/>
          </a:p>
          <a:p>
            <a:pPr>
              <a:buFont typeface="Wingdings" pitchFamily="2" charset="2"/>
              <a:buNone/>
            </a:pPr>
            <a:r>
              <a:rPr lang="en-GB"/>
              <a:t>Firewalls cannot protect against attacks that don’t go through the firewall. </a:t>
            </a:r>
          </a:p>
          <a:p>
            <a:pPr>
              <a:buFont typeface="Wingdings" pitchFamily="2" charset="2"/>
              <a:buNone/>
            </a:pPr>
            <a:r>
              <a:rPr lang="en-GB"/>
              <a:t>This may sound obvious, but, for example, are you sure that:</a:t>
            </a:r>
          </a:p>
          <a:p>
            <a:r>
              <a:rPr lang="en-GB"/>
              <a:t>your employees never bring in disks from outside (maybe to play a game), </a:t>
            </a:r>
          </a:p>
          <a:p>
            <a:r>
              <a:rPr lang="en-GB"/>
              <a:t>a modem is never used on an outside phone line</a:t>
            </a:r>
          </a:p>
          <a:p>
            <a:r>
              <a:rPr lang="en-GB"/>
              <a:t>no electromagnetic radiation escapes (eg. from monitors).</a:t>
            </a:r>
          </a:p>
          <a:p>
            <a:endParaRPr lang="en-GB"/>
          </a:p>
          <a:p>
            <a:r>
              <a:rPr lang="en-GB"/>
              <a:t>Analogy: 6 inch steel door u/s if window open!</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GB" b="0"/>
              <a:t>What can’t firewalls protect against?</a:t>
            </a:r>
          </a:p>
        </p:txBody>
      </p:sp>
      <p:sp>
        <p:nvSpPr>
          <p:cNvPr id="61443" name="Rectangle 3"/>
          <p:cNvSpPr>
            <a:spLocks noGrp="1" noChangeArrowheads="1"/>
          </p:cNvSpPr>
          <p:nvPr>
            <p:ph type="body" idx="1"/>
          </p:nvPr>
        </p:nvSpPr>
        <p:spPr/>
        <p:txBody>
          <a:bodyPr/>
          <a:lstStyle/>
          <a:p>
            <a:pPr marL="457200" indent="-457200">
              <a:buFont typeface="Wingdings" pitchFamily="2" charset="2"/>
              <a:buNone/>
            </a:pPr>
            <a:r>
              <a:rPr lang="en-GB" b="1"/>
              <a:t>2. Viruses</a:t>
            </a:r>
            <a:endParaRPr lang="en-GB"/>
          </a:p>
          <a:p>
            <a:pPr marL="457200" indent="-457200">
              <a:buFont typeface="Wingdings" pitchFamily="2" charset="2"/>
              <a:buNone/>
            </a:pPr>
            <a:r>
              <a:rPr lang="en-GB"/>
              <a:t>Firewalls aren’t very good at preventing viruses. </a:t>
            </a:r>
          </a:p>
          <a:p>
            <a:pPr marL="457200" indent="-457200">
              <a:buFont typeface="Wingdings" pitchFamily="2" charset="2"/>
              <a:buNone/>
            </a:pPr>
            <a:r>
              <a:rPr lang="en-GB"/>
              <a:t>Signature analysis is time-consuming and difficult with mutating and encrypted viruses.</a:t>
            </a:r>
          </a:p>
          <a:p>
            <a:pPr marL="457200" indent="-457200">
              <a:buFont typeface="Wingdings" pitchFamily="2" charset="2"/>
              <a:buNone/>
            </a:pPr>
            <a:r>
              <a:rPr lang="en-GB"/>
              <a:t>Virus protection required at each end station (PC or server).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GB" b="0"/>
              <a:t>What can’t firewalls protect against?</a:t>
            </a:r>
          </a:p>
        </p:txBody>
      </p:sp>
      <p:sp>
        <p:nvSpPr>
          <p:cNvPr id="62467" name="Rectangle 3"/>
          <p:cNvSpPr>
            <a:spLocks noGrp="1" noChangeArrowheads="1"/>
          </p:cNvSpPr>
          <p:nvPr>
            <p:ph type="body" idx="1"/>
          </p:nvPr>
        </p:nvSpPr>
        <p:spPr/>
        <p:txBody>
          <a:bodyPr/>
          <a:lstStyle/>
          <a:p>
            <a:pPr marL="457200" indent="-457200">
              <a:buFont typeface="Wingdings" pitchFamily="2" charset="2"/>
              <a:buNone/>
            </a:pPr>
            <a:r>
              <a:rPr lang="en-GB" b="1"/>
              <a:t>3.   Denial of Service</a:t>
            </a:r>
            <a:endParaRPr lang="en-GB"/>
          </a:p>
          <a:p>
            <a:pPr marL="457200" indent="-457200"/>
            <a:r>
              <a:rPr lang="en-GB"/>
              <a:t>A firewalls isn’t able to prevent a </a:t>
            </a:r>
            <a:r>
              <a:rPr lang="en-GB" i="1"/>
              <a:t>denial of service</a:t>
            </a:r>
            <a:r>
              <a:rPr lang="en-GB"/>
              <a:t> (DoS) attack, however it may be able to give a warning of an impending attack and possibly identify the source. </a:t>
            </a:r>
          </a:p>
          <a:p>
            <a:pPr marL="457200" indent="-457200"/>
            <a:r>
              <a:rPr lang="en-GB"/>
              <a:t>A denial of service attack is where a malicious attacker organises a large number of computers to continuously hit a website with thousands of bogus requests for service which it cannot possibly handle. This prevents legitimate users from accessing the service. </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GB"/>
              <a:t>Different types of Firewall</a:t>
            </a:r>
          </a:p>
        </p:txBody>
      </p:sp>
      <p:sp>
        <p:nvSpPr>
          <p:cNvPr id="63491" name="Rectangle 3"/>
          <p:cNvSpPr>
            <a:spLocks noGrp="1" noChangeArrowheads="1"/>
          </p:cNvSpPr>
          <p:nvPr>
            <p:ph type="body" idx="1"/>
          </p:nvPr>
        </p:nvSpPr>
        <p:spPr>
          <a:xfrm>
            <a:off x="468313" y="1844675"/>
            <a:ext cx="8229600" cy="5013325"/>
          </a:xfrm>
        </p:spPr>
        <p:txBody>
          <a:bodyPr/>
          <a:lstStyle/>
          <a:p>
            <a:pPr marL="457200" indent="-457200"/>
            <a:r>
              <a:rPr lang="en-GB"/>
              <a:t>Packet filtering firewall </a:t>
            </a:r>
          </a:p>
          <a:p>
            <a:pPr marL="457200" indent="-457200"/>
            <a:r>
              <a:rPr lang="en-GB"/>
              <a:t>Application Gateway</a:t>
            </a:r>
          </a:p>
          <a:p>
            <a:pPr marL="457200" indent="-457200"/>
            <a:r>
              <a:rPr lang="en-GB"/>
              <a:t>Screened Host Firewall</a:t>
            </a:r>
          </a:p>
          <a:p>
            <a:pPr marL="457200" indent="-457200"/>
            <a:r>
              <a:rPr lang="en-GB"/>
              <a:t>Screened Subnet Firewall</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GB"/>
              <a:t>Different types of Firewall</a:t>
            </a:r>
          </a:p>
        </p:txBody>
      </p:sp>
      <p:sp>
        <p:nvSpPr>
          <p:cNvPr id="64515" name="Rectangle 3"/>
          <p:cNvSpPr>
            <a:spLocks noGrp="1" noChangeArrowheads="1"/>
          </p:cNvSpPr>
          <p:nvPr>
            <p:ph type="body" idx="1"/>
          </p:nvPr>
        </p:nvSpPr>
        <p:spPr>
          <a:xfrm>
            <a:off x="395288" y="4005263"/>
            <a:ext cx="8229600" cy="2852737"/>
          </a:xfrm>
        </p:spPr>
        <p:txBody>
          <a:bodyPr/>
          <a:lstStyle/>
          <a:p>
            <a:pPr marL="457200" indent="-457200">
              <a:buFont typeface="Wingdings" pitchFamily="2" charset="2"/>
              <a:buNone/>
            </a:pPr>
            <a:r>
              <a:rPr lang="en-GB"/>
              <a:t>a.	Packet-filtering router which restricts  the incoming packets to certain types and destinations. </a:t>
            </a:r>
          </a:p>
          <a:p>
            <a:pPr marL="457200" indent="-457200"/>
            <a:r>
              <a:rPr lang="en-GB"/>
              <a:t>There is little or no logging capability and is really only suitable for very simple sites. </a:t>
            </a:r>
          </a:p>
        </p:txBody>
      </p:sp>
      <p:grpSp>
        <p:nvGrpSpPr>
          <p:cNvPr id="64516" name="Group 4"/>
          <p:cNvGrpSpPr>
            <a:grpSpLocks/>
          </p:cNvGrpSpPr>
          <p:nvPr/>
        </p:nvGrpSpPr>
        <p:grpSpPr bwMode="auto">
          <a:xfrm>
            <a:off x="539750" y="1628775"/>
            <a:ext cx="8064500" cy="2087563"/>
            <a:chOff x="1521" y="5044"/>
            <a:chExt cx="9587" cy="1817"/>
          </a:xfrm>
        </p:grpSpPr>
        <p:sp>
          <p:nvSpPr>
            <p:cNvPr id="64517" name="Line 5"/>
            <p:cNvSpPr>
              <a:spLocks noChangeShapeType="1"/>
            </p:cNvSpPr>
            <p:nvPr/>
          </p:nvSpPr>
          <p:spPr bwMode="auto">
            <a:xfrm flipV="1">
              <a:off x="7461" y="6124"/>
              <a:ext cx="234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64518" name="Freeform 6" descr="White marble"/>
            <p:cNvSpPr>
              <a:spLocks/>
            </p:cNvSpPr>
            <p:nvPr/>
          </p:nvSpPr>
          <p:spPr bwMode="auto">
            <a:xfrm>
              <a:off x="9441" y="5044"/>
              <a:ext cx="1667" cy="1789"/>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lIns="54000" tIns="10800" rIns="54000" bIns="10800"/>
            <a:lstStyle/>
            <a:p>
              <a:endParaRPr lang="en-GB"/>
            </a:p>
          </p:txBody>
        </p:sp>
        <p:graphicFrame>
          <p:nvGraphicFramePr>
            <p:cNvPr id="64519" name="Object 7"/>
            <p:cNvGraphicFramePr>
              <a:graphicFrameLocks noChangeAspect="1"/>
            </p:cNvGraphicFramePr>
            <p:nvPr/>
          </p:nvGraphicFramePr>
          <p:xfrm>
            <a:off x="6021" y="5404"/>
            <a:ext cx="1732" cy="1351"/>
          </p:xfrm>
          <a:graphic>
            <a:graphicData uri="http://schemas.openxmlformats.org/presentationml/2006/ole">
              <mc:AlternateContent xmlns:mc="http://schemas.openxmlformats.org/markup-compatibility/2006">
                <mc:Choice xmlns:v="urn:schemas-microsoft-com:vml" Requires="v">
                  <p:oleObj spid="_x0000_s64531" name="Picture" r:id="rId4" imgW="1099800" imgH="857880" progId="Word.Picture.8">
                    <p:embed/>
                  </p:oleObj>
                </mc:Choice>
                <mc:Fallback>
                  <p:oleObj name="Picture" r:id="rId4" imgW="1099800" imgH="857880" progId="Word.Picture.8">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1" y="5404"/>
                          <a:ext cx="1732" cy="13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4520" name="Text Box 8"/>
            <p:cNvSpPr txBox="1">
              <a:spLocks noChangeArrowheads="1"/>
            </p:cNvSpPr>
            <p:nvPr/>
          </p:nvSpPr>
          <p:spPr bwMode="auto">
            <a:xfrm>
              <a:off x="3321" y="6467"/>
              <a:ext cx="1402"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a:latin typeface="Times New Roman" pitchFamily="18" charset="0"/>
                </a:rPr>
                <a:t>‘</a:t>
              </a:r>
              <a:r>
                <a:rPr lang="en-GB" sz="1900">
                  <a:latin typeface="Times New Roman" pitchFamily="18" charset="0"/>
                </a:rPr>
                <a:t>Private’ side</a:t>
              </a:r>
              <a:endParaRPr lang="en-GB" sz="3200"/>
            </a:p>
          </p:txBody>
        </p:sp>
        <p:sp>
          <p:nvSpPr>
            <p:cNvPr id="64521" name="Line 9"/>
            <p:cNvSpPr>
              <a:spLocks noChangeShapeType="1"/>
            </p:cNvSpPr>
            <p:nvPr/>
          </p:nvSpPr>
          <p:spPr bwMode="auto">
            <a:xfrm>
              <a:off x="1784" y="5858"/>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pic>
          <p:nvPicPr>
            <p:cNvPr id="64522"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69" y="5387"/>
              <a:ext cx="655" cy="556"/>
            </a:xfrm>
            <a:prstGeom prst="rect">
              <a:avLst/>
            </a:prstGeom>
            <a:noFill/>
            <a:extLst>
              <a:ext uri="{909E8E84-426E-40DD-AFC4-6F175D3DCCD1}">
                <a14:hiddenFill xmlns:a14="http://schemas.microsoft.com/office/drawing/2010/main">
                  <a:solidFill>
                    <a:srgbClr val="FFFFFF"/>
                  </a:solidFill>
                </a14:hiddenFill>
              </a:ext>
            </a:extLst>
          </p:spPr>
        </p:pic>
        <p:pic>
          <p:nvPicPr>
            <p:cNvPr id="64523" name="Picture 1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19" y="5387"/>
              <a:ext cx="655" cy="556"/>
            </a:xfrm>
            <a:prstGeom prst="rect">
              <a:avLst/>
            </a:prstGeom>
            <a:noFill/>
            <a:extLst>
              <a:ext uri="{909E8E84-426E-40DD-AFC4-6F175D3DCCD1}">
                <a14:hiddenFill xmlns:a14="http://schemas.microsoft.com/office/drawing/2010/main">
                  <a:solidFill>
                    <a:srgbClr val="FFFFFF"/>
                  </a:solidFill>
                </a14:hiddenFill>
              </a:ext>
            </a:extLst>
          </p:spPr>
        </p:pic>
        <p:sp>
          <p:nvSpPr>
            <p:cNvPr id="64524" name="Line 12"/>
            <p:cNvSpPr>
              <a:spLocks noChangeShapeType="1"/>
            </p:cNvSpPr>
            <p:nvPr/>
          </p:nvSpPr>
          <p:spPr bwMode="auto">
            <a:xfrm>
              <a:off x="3081" y="5858"/>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64525" name="Line 13"/>
            <p:cNvSpPr>
              <a:spLocks noChangeShapeType="1"/>
            </p:cNvSpPr>
            <p:nvPr/>
          </p:nvSpPr>
          <p:spPr bwMode="auto">
            <a:xfrm>
              <a:off x="4331" y="5858"/>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pic>
          <p:nvPicPr>
            <p:cNvPr id="64526"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1" y="5387"/>
              <a:ext cx="656" cy="556"/>
            </a:xfrm>
            <a:prstGeom prst="rect">
              <a:avLst/>
            </a:prstGeom>
            <a:noFill/>
            <a:extLst>
              <a:ext uri="{909E8E84-426E-40DD-AFC4-6F175D3DCCD1}">
                <a14:hiddenFill xmlns:a14="http://schemas.microsoft.com/office/drawing/2010/main">
                  <a:solidFill>
                    <a:srgbClr val="FFFFFF"/>
                  </a:solidFill>
                </a14:hiddenFill>
              </a:ext>
            </a:extLst>
          </p:spPr>
        </p:pic>
        <p:sp>
          <p:nvSpPr>
            <p:cNvPr id="64527" name="Line 15"/>
            <p:cNvSpPr>
              <a:spLocks noChangeShapeType="1"/>
            </p:cNvSpPr>
            <p:nvPr/>
          </p:nvSpPr>
          <p:spPr bwMode="auto">
            <a:xfrm>
              <a:off x="1599" y="6158"/>
              <a:ext cx="46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64528" name="Text Box 16"/>
            <p:cNvSpPr txBox="1">
              <a:spLocks noChangeArrowheads="1"/>
            </p:cNvSpPr>
            <p:nvPr/>
          </p:nvSpPr>
          <p:spPr bwMode="auto">
            <a:xfrm>
              <a:off x="6921" y="6484"/>
              <a:ext cx="1402"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b="1">
                  <a:latin typeface="Times New Roman" pitchFamily="18" charset="0"/>
                </a:rPr>
                <a:t>Firewall</a:t>
              </a:r>
              <a:endParaRPr lang="en-GB" sz="3200"/>
            </a:p>
          </p:txBody>
        </p:sp>
        <p:sp>
          <p:nvSpPr>
            <p:cNvPr id="64529" name="Text Box 17"/>
            <p:cNvSpPr txBox="1">
              <a:spLocks noChangeArrowheads="1"/>
            </p:cNvSpPr>
            <p:nvPr/>
          </p:nvSpPr>
          <p:spPr bwMode="auto">
            <a:xfrm>
              <a:off x="6381" y="5224"/>
              <a:ext cx="3060"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a:latin typeface="Times New Roman" pitchFamily="18" charset="0"/>
                </a:rPr>
                <a:t>Router</a:t>
              </a:r>
            </a:p>
            <a:p>
              <a:pPr lvl="1"/>
              <a:r>
                <a:rPr lang="en-GB">
                  <a:latin typeface="Times New Roman" pitchFamily="18" charset="0"/>
                </a:rPr>
                <a:t>‘</a:t>
              </a:r>
              <a:r>
                <a:rPr lang="en-GB" sz="1900">
                  <a:latin typeface="Times New Roman" pitchFamily="18" charset="0"/>
                </a:rPr>
                <a:t>Public’ side</a:t>
              </a:r>
              <a:endParaRPr lang="en-GB" sz="3200"/>
            </a:p>
          </p:txBody>
        </p:sp>
        <p:sp>
          <p:nvSpPr>
            <p:cNvPr id="64530" name="Text Box 18"/>
            <p:cNvSpPr txBox="1">
              <a:spLocks noChangeArrowheads="1"/>
            </p:cNvSpPr>
            <p:nvPr/>
          </p:nvSpPr>
          <p:spPr bwMode="auto">
            <a:xfrm>
              <a:off x="9754" y="5797"/>
              <a:ext cx="1354"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sz="2000">
                  <a:latin typeface="Times New Roman" pitchFamily="18" charset="0"/>
                </a:rPr>
                <a:t>Internet</a:t>
              </a:r>
              <a:endParaRPr lang="en-GB" sz="3200"/>
            </a:p>
          </p:txBody>
        </p:sp>
      </p:gr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GB"/>
              <a:t>Different types of Firewall</a:t>
            </a:r>
          </a:p>
        </p:txBody>
      </p:sp>
      <p:sp>
        <p:nvSpPr>
          <p:cNvPr id="65539" name="Rectangle 3"/>
          <p:cNvSpPr>
            <a:spLocks noGrp="1" noChangeArrowheads="1"/>
          </p:cNvSpPr>
          <p:nvPr>
            <p:ph type="body" idx="1"/>
          </p:nvPr>
        </p:nvSpPr>
        <p:spPr>
          <a:xfrm>
            <a:off x="395288" y="4005263"/>
            <a:ext cx="8229600" cy="2852737"/>
          </a:xfrm>
        </p:spPr>
        <p:txBody>
          <a:bodyPr/>
          <a:lstStyle/>
          <a:p>
            <a:pPr marL="457200" indent="-457200">
              <a:buFont typeface="Wingdings" pitchFamily="2" charset="2"/>
              <a:buNone/>
            </a:pPr>
            <a:r>
              <a:rPr lang="en-GB"/>
              <a:t>b.	This Application Gateway has two network connections (</a:t>
            </a:r>
            <a:r>
              <a:rPr lang="en-GB" b="1" i="1"/>
              <a:t>dual-homed host</a:t>
            </a:r>
            <a:r>
              <a:rPr lang="en-GB" i="1"/>
              <a:t>)</a:t>
            </a:r>
            <a:r>
              <a:rPr lang="en-GB"/>
              <a:t> deals with all incoming packets, and acts as a go-between (</a:t>
            </a:r>
            <a:r>
              <a:rPr lang="en-GB" b="1" i="1"/>
              <a:t>proxy server</a:t>
            </a:r>
            <a:r>
              <a:rPr lang="en-GB"/>
              <a:t>) between the public and private side, restricting use according to the rules set. </a:t>
            </a:r>
          </a:p>
          <a:p>
            <a:pPr marL="457200" indent="-457200"/>
            <a:r>
              <a:rPr lang="en-GB"/>
              <a:t>It also ‘hides’ all the internal network so that no direct communication is possible, known as </a:t>
            </a:r>
            <a:r>
              <a:rPr lang="en-GB" b="1" i="1"/>
              <a:t>masquerading</a:t>
            </a:r>
            <a:r>
              <a:rPr lang="en-GB"/>
              <a:t>. </a:t>
            </a:r>
          </a:p>
        </p:txBody>
      </p:sp>
      <p:grpSp>
        <p:nvGrpSpPr>
          <p:cNvPr id="65555" name="Group 19"/>
          <p:cNvGrpSpPr>
            <a:grpSpLocks/>
          </p:cNvGrpSpPr>
          <p:nvPr/>
        </p:nvGrpSpPr>
        <p:grpSpPr bwMode="auto">
          <a:xfrm>
            <a:off x="179388" y="1700213"/>
            <a:ext cx="8640762" cy="1800225"/>
            <a:chOff x="1521" y="10067"/>
            <a:chExt cx="9587" cy="1977"/>
          </a:xfrm>
        </p:grpSpPr>
        <p:sp>
          <p:nvSpPr>
            <p:cNvPr id="65556" name="Line 20"/>
            <p:cNvSpPr>
              <a:spLocks noChangeShapeType="1"/>
            </p:cNvSpPr>
            <p:nvPr/>
          </p:nvSpPr>
          <p:spPr bwMode="auto">
            <a:xfrm>
              <a:off x="6741" y="10264"/>
              <a:ext cx="0" cy="160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65557" name="Text Box 21"/>
            <p:cNvSpPr txBox="1">
              <a:spLocks noChangeArrowheads="1"/>
            </p:cNvSpPr>
            <p:nvPr/>
          </p:nvSpPr>
          <p:spPr bwMode="auto">
            <a:xfrm>
              <a:off x="5481" y="11344"/>
              <a:ext cx="1441" cy="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Application Gateway</a:t>
              </a:r>
              <a:endParaRPr lang="en-GB" sz="3200"/>
            </a:p>
          </p:txBody>
        </p:sp>
        <p:pic>
          <p:nvPicPr>
            <p:cNvPr id="65558" name="Picture 22" descr="DESK08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01" y="10624"/>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59" name="Line 23"/>
            <p:cNvSpPr>
              <a:spLocks noChangeShapeType="1"/>
            </p:cNvSpPr>
            <p:nvPr/>
          </p:nvSpPr>
          <p:spPr bwMode="auto">
            <a:xfrm flipV="1">
              <a:off x="6921" y="11147"/>
              <a:ext cx="2880" cy="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65560" name="Freeform 24" descr="White marble"/>
            <p:cNvSpPr>
              <a:spLocks/>
            </p:cNvSpPr>
            <p:nvPr/>
          </p:nvSpPr>
          <p:spPr bwMode="auto">
            <a:xfrm>
              <a:off x="9441" y="10067"/>
              <a:ext cx="1667" cy="1789"/>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3"/>
              <a:srcRect/>
              <a:tile tx="0" ty="0" sx="100000" sy="100000" flip="none" algn="tl"/>
            </a:blipFill>
            <a:ln w="9525">
              <a:solidFill>
                <a:srgbClr val="000000"/>
              </a:solidFill>
              <a:round/>
              <a:headEnd/>
              <a:tailEnd/>
            </a:ln>
          </p:spPr>
          <p:txBody>
            <a:bodyPr lIns="54000" tIns="10800" rIns="54000" bIns="10800"/>
            <a:lstStyle/>
            <a:p>
              <a:endParaRPr lang="en-GB"/>
            </a:p>
          </p:txBody>
        </p:sp>
        <p:sp>
          <p:nvSpPr>
            <p:cNvPr id="65561" name="Text Box 25"/>
            <p:cNvSpPr txBox="1">
              <a:spLocks noChangeArrowheads="1"/>
            </p:cNvSpPr>
            <p:nvPr/>
          </p:nvSpPr>
          <p:spPr bwMode="auto">
            <a:xfrm>
              <a:off x="3321" y="11490"/>
              <a:ext cx="1402"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a:latin typeface="Times New Roman" pitchFamily="18" charset="0"/>
                </a:rPr>
                <a:t>‘</a:t>
              </a:r>
              <a:r>
                <a:rPr lang="en-GB" sz="1900">
                  <a:latin typeface="Times New Roman" pitchFamily="18" charset="0"/>
                </a:rPr>
                <a:t>Private’ side</a:t>
              </a:r>
              <a:endParaRPr lang="en-GB" sz="3200"/>
            </a:p>
          </p:txBody>
        </p:sp>
        <p:sp>
          <p:nvSpPr>
            <p:cNvPr id="65562" name="Line 26"/>
            <p:cNvSpPr>
              <a:spLocks noChangeShapeType="1"/>
            </p:cNvSpPr>
            <p:nvPr/>
          </p:nvSpPr>
          <p:spPr bwMode="auto">
            <a:xfrm>
              <a:off x="1784" y="10881"/>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pic>
          <p:nvPicPr>
            <p:cNvPr id="65563"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69" y="10410"/>
              <a:ext cx="655" cy="556"/>
            </a:xfrm>
            <a:prstGeom prst="rect">
              <a:avLst/>
            </a:prstGeom>
            <a:noFill/>
            <a:extLst>
              <a:ext uri="{909E8E84-426E-40DD-AFC4-6F175D3DCCD1}">
                <a14:hiddenFill xmlns:a14="http://schemas.microsoft.com/office/drawing/2010/main">
                  <a:solidFill>
                    <a:srgbClr val="FFFFFF"/>
                  </a:solidFill>
                </a14:hiddenFill>
              </a:ext>
            </a:extLst>
          </p:spPr>
        </p:pic>
        <p:pic>
          <p:nvPicPr>
            <p:cNvPr id="65564" name="Picture 2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9" y="10410"/>
              <a:ext cx="655" cy="556"/>
            </a:xfrm>
            <a:prstGeom prst="rect">
              <a:avLst/>
            </a:prstGeom>
            <a:noFill/>
            <a:extLst>
              <a:ext uri="{909E8E84-426E-40DD-AFC4-6F175D3DCCD1}">
                <a14:hiddenFill xmlns:a14="http://schemas.microsoft.com/office/drawing/2010/main">
                  <a:solidFill>
                    <a:srgbClr val="FFFFFF"/>
                  </a:solidFill>
                </a14:hiddenFill>
              </a:ext>
            </a:extLst>
          </p:spPr>
        </p:pic>
        <p:sp>
          <p:nvSpPr>
            <p:cNvPr id="65565" name="Line 29"/>
            <p:cNvSpPr>
              <a:spLocks noChangeShapeType="1"/>
            </p:cNvSpPr>
            <p:nvPr/>
          </p:nvSpPr>
          <p:spPr bwMode="auto">
            <a:xfrm>
              <a:off x="3081" y="10881"/>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65566" name="Line 30"/>
            <p:cNvSpPr>
              <a:spLocks noChangeShapeType="1"/>
            </p:cNvSpPr>
            <p:nvPr/>
          </p:nvSpPr>
          <p:spPr bwMode="auto">
            <a:xfrm>
              <a:off x="4331" y="10881"/>
              <a:ext cx="0" cy="2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pic>
          <p:nvPicPr>
            <p:cNvPr id="65567" name="Picture 3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21" y="10410"/>
              <a:ext cx="656" cy="556"/>
            </a:xfrm>
            <a:prstGeom prst="rect">
              <a:avLst/>
            </a:prstGeom>
            <a:noFill/>
            <a:extLst>
              <a:ext uri="{909E8E84-426E-40DD-AFC4-6F175D3DCCD1}">
                <a14:hiddenFill xmlns:a14="http://schemas.microsoft.com/office/drawing/2010/main">
                  <a:solidFill>
                    <a:srgbClr val="FFFFFF"/>
                  </a:solidFill>
                </a14:hiddenFill>
              </a:ext>
            </a:extLst>
          </p:spPr>
        </p:pic>
        <p:sp>
          <p:nvSpPr>
            <p:cNvPr id="65568" name="Line 32"/>
            <p:cNvSpPr>
              <a:spLocks noChangeShapeType="1"/>
            </p:cNvSpPr>
            <p:nvPr/>
          </p:nvSpPr>
          <p:spPr bwMode="auto">
            <a:xfrm>
              <a:off x="1599" y="11181"/>
              <a:ext cx="46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lIns="54000" tIns="10800" rIns="54000" bIns="10800"/>
            <a:lstStyle/>
            <a:p>
              <a:endParaRPr lang="en-GB"/>
            </a:p>
          </p:txBody>
        </p:sp>
        <p:sp>
          <p:nvSpPr>
            <p:cNvPr id="65569" name="Text Box 33"/>
            <p:cNvSpPr txBox="1">
              <a:spLocks noChangeArrowheads="1"/>
            </p:cNvSpPr>
            <p:nvPr/>
          </p:nvSpPr>
          <p:spPr bwMode="auto">
            <a:xfrm>
              <a:off x="6921" y="11524"/>
              <a:ext cx="1402"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b="1">
                  <a:latin typeface="Times New Roman" pitchFamily="18" charset="0"/>
                </a:rPr>
                <a:t>Firewall</a:t>
              </a:r>
              <a:endParaRPr lang="en-GB" sz="3200"/>
            </a:p>
          </p:txBody>
        </p:sp>
        <p:sp>
          <p:nvSpPr>
            <p:cNvPr id="65570" name="Text Box 34"/>
            <p:cNvSpPr txBox="1">
              <a:spLocks noChangeArrowheads="1"/>
            </p:cNvSpPr>
            <p:nvPr/>
          </p:nvSpPr>
          <p:spPr bwMode="auto">
            <a:xfrm>
              <a:off x="7641" y="10444"/>
              <a:ext cx="1800"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a:latin typeface="Times New Roman" pitchFamily="18" charset="0"/>
                </a:rPr>
                <a:t>‘</a:t>
              </a:r>
              <a:r>
                <a:rPr lang="en-GB" sz="1900">
                  <a:latin typeface="Times New Roman" pitchFamily="18" charset="0"/>
                </a:rPr>
                <a:t>Public’ side</a:t>
              </a:r>
              <a:endParaRPr lang="en-GB" sz="3200"/>
            </a:p>
          </p:txBody>
        </p:sp>
        <p:sp>
          <p:nvSpPr>
            <p:cNvPr id="65571" name="Text Box 35"/>
            <p:cNvSpPr txBox="1">
              <a:spLocks noChangeArrowheads="1"/>
            </p:cNvSpPr>
            <p:nvPr/>
          </p:nvSpPr>
          <p:spPr bwMode="auto">
            <a:xfrm>
              <a:off x="9754" y="10820"/>
              <a:ext cx="1354"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0800" rIns="54000" bIns="10800"/>
            <a:lstStyle/>
            <a:p>
              <a:r>
                <a:rPr lang="en-GB" sz="2000">
                  <a:latin typeface="Times New Roman" pitchFamily="18" charset="0"/>
                </a:rPr>
                <a:t>Internet</a:t>
              </a:r>
              <a:endParaRPr lang="en-GB" sz="3200"/>
            </a:p>
          </p:txBody>
        </p:sp>
      </p:gr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GB"/>
              <a:t>Different types of Firewall</a:t>
            </a:r>
          </a:p>
        </p:txBody>
      </p:sp>
      <p:sp>
        <p:nvSpPr>
          <p:cNvPr id="66563" name="Rectangle 3"/>
          <p:cNvSpPr>
            <a:spLocks noGrp="1" noChangeArrowheads="1"/>
          </p:cNvSpPr>
          <p:nvPr>
            <p:ph type="body" idx="1"/>
          </p:nvPr>
        </p:nvSpPr>
        <p:spPr>
          <a:xfrm>
            <a:off x="395288" y="4005263"/>
            <a:ext cx="8229600" cy="2852737"/>
          </a:xfrm>
        </p:spPr>
        <p:txBody>
          <a:bodyPr/>
          <a:lstStyle/>
          <a:p>
            <a:pPr marL="457200" indent="-457200">
              <a:buFont typeface="Wingdings" pitchFamily="2" charset="2"/>
              <a:buNone/>
            </a:pPr>
            <a:r>
              <a:rPr lang="en-GB"/>
              <a:t>c.	</a:t>
            </a:r>
            <a:r>
              <a:rPr lang="en-GB" b="1"/>
              <a:t>Screened Host </a:t>
            </a:r>
          </a:p>
          <a:p>
            <a:pPr marL="457200" indent="-457200"/>
            <a:r>
              <a:rPr lang="en-GB"/>
              <a:t>This now combines the advantages of an application gateway and a packet filtering router. </a:t>
            </a:r>
          </a:p>
          <a:p>
            <a:pPr marL="457200" indent="-457200"/>
            <a:r>
              <a:rPr lang="en-GB"/>
              <a:t>All packets passed by the router should be sent to the application gateway or information servers. </a:t>
            </a:r>
          </a:p>
          <a:p>
            <a:pPr marL="457200" indent="-457200"/>
            <a:r>
              <a:rPr lang="en-GB"/>
              <a:t>The information servers will include a web-server and an e-mail server . </a:t>
            </a:r>
          </a:p>
        </p:txBody>
      </p:sp>
      <p:grpSp>
        <p:nvGrpSpPr>
          <p:cNvPr id="66581" name="Group 21"/>
          <p:cNvGrpSpPr>
            <a:grpSpLocks/>
          </p:cNvGrpSpPr>
          <p:nvPr/>
        </p:nvGrpSpPr>
        <p:grpSpPr bwMode="auto">
          <a:xfrm>
            <a:off x="0" y="1309688"/>
            <a:ext cx="9144000" cy="2624137"/>
            <a:chOff x="1701" y="2085"/>
            <a:chExt cx="9900" cy="2226"/>
          </a:xfrm>
        </p:grpSpPr>
        <p:sp>
          <p:nvSpPr>
            <p:cNvPr id="66582" name="Line 22"/>
            <p:cNvSpPr>
              <a:spLocks noChangeShapeType="1"/>
            </p:cNvSpPr>
            <p:nvPr/>
          </p:nvSpPr>
          <p:spPr bwMode="auto">
            <a:xfrm flipH="1">
              <a:off x="5661" y="2164"/>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sp>
          <p:nvSpPr>
            <p:cNvPr id="66583" name="Text Box 23"/>
            <p:cNvSpPr txBox="1">
              <a:spLocks noChangeArrowheads="1"/>
            </p:cNvSpPr>
            <p:nvPr/>
          </p:nvSpPr>
          <p:spPr bwMode="auto">
            <a:xfrm>
              <a:off x="8541" y="2344"/>
              <a:ext cx="1405"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t>
              </a:r>
              <a:r>
                <a:rPr lang="en-GB" sz="1700">
                  <a:latin typeface="Times New Roman" pitchFamily="18" charset="0"/>
                </a:rPr>
                <a:t>Public’ side</a:t>
              </a:r>
              <a:endParaRPr lang="en-GB" sz="2800"/>
            </a:p>
          </p:txBody>
        </p:sp>
        <p:sp>
          <p:nvSpPr>
            <p:cNvPr id="66584" name="Text Box 24"/>
            <p:cNvSpPr txBox="1">
              <a:spLocks noChangeArrowheads="1"/>
            </p:cNvSpPr>
            <p:nvPr/>
          </p:nvSpPr>
          <p:spPr bwMode="auto">
            <a:xfrm>
              <a:off x="2961" y="3424"/>
              <a:ext cx="1405"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t>
              </a:r>
              <a:r>
                <a:rPr lang="en-GB" sz="1700">
                  <a:latin typeface="Times New Roman" pitchFamily="18" charset="0"/>
                </a:rPr>
                <a:t>Private’ side</a:t>
              </a:r>
              <a:endParaRPr lang="en-GB" sz="2800"/>
            </a:p>
          </p:txBody>
        </p:sp>
        <p:sp>
          <p:nvSpPr>
            <p:cNvPr id="66585" name="Line 25"/>
            <p:cNvSpPr>
              <a:spLocks noChangeShapeType="1"/>
            </p:cNvSpPr>
            <p:nvPr/>
          </p:nvSpPr>
          <p:spPr bwMode="auto">
            <a:xfrm>
              <a:off x="7461" y="2678"/>
              <a:ext cx="0" cy="50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66586" name="Picture 26" descr="DESK08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1" y="2085"/>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6587" name="Group 27"/>
            <p:cNvGrpSpPr>
              <a:grpSpLocks/>
            </p:cNvGrpSpPr>
            <p:nvPr/>
          </p:nvGrpSpPr>
          <p:grpSpPr bwMode="auto">
            <a:xfrm>
              <a:off x="2241" y="2524"/>
              <a:ext cx="3194" cy="678"/>
              <a:chOff x="7537" y="2509"/>
              <a:chExt cx="3194" cy="678"/>
            </a:xfrm>
          </p:grpSpPr>
          <p:sp>
            <p:nvSpPr>
              <p:cNvPr id="66588" name="Line 28"/>
              <p:cNvSpPr>
                <a:spLocks noChangeShapeType="1"/>
              </p:cNvSpPr>
              <p:nvPr/>
            </p:nvSpPr>
            <p:spPr bwMode="auto">
              <a:xfrm>
                <a:off x="7834" y="2932"/>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66589" name="Picture 2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 y="2509"/>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66590" name="Picture 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21" y="2509"/>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66591" name="Picture 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5" y="2509"/>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66592" name="Line 32"/>
              <p:cNvSpPr>
                <a:spLocks noChangeShapeType="1"/>
              </p:cNvSpPr>
              <p:nvPr/>
            </p:nvSpPr>
            <p:spPr bwMode="auto">
              <a:xfrm>
                <a:off x="9134" y="2932"/>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593" name="Line 33"/>
              <p:cNvSpPr>
                <a:spLocks noChangeShapeType="1"/>
              </p:cNvSpPr>
              <p:nvPr/>
            </p:nvSpPr>
            <p:spPr bwMode="auto">
              <a:xfrm>
                <a:off x="10388" y="2932"/>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pic>
          <p:nvPicPr>
            <p:cNvPr id="66594" name="Picture 34" descr="DESK08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21" y="3424"/>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95" name="Line 35"/>
            <p:cNvSpPr>
              <a:spLocks noChangeShapeType="1"/>
            </p:cNvSpPr>
            <p:nvPr/>
          </p:nvSpPr>
          <p:spPr bwMode="auto">
            <a:xfrm>
              <a:off x="6561" y="3244"/>
              <a:ext cx="0" cy="37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596" name="Text Box 36"/>
            <p:cNvSpPr txBox="1">
              <a:spLocks noChangeArrowheads="1"/>
            </p:cNvSpPr>
            <p:nvPr/>
          </p:nvSpPr>
          <p:spPr bwMode="auto">
            <a:xfrm>
              <a:off x="6021" y="3604"/>
              <a:ext cx="1017"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Info Servers</a:t>
              </a:r>
              <a:endParaRPr lang="en-GB" sz="2800"/>
            </a:p>
          </p:txBody>
        </p:sp>
        <p:sp>
          <p:nvSpPr>
            <p:cNvPr id="66597" name="Text Box 37"/>
            <p:cNvSpPr txBox="1">
              <a:spLocks noChangeArrowheads="1"/>
            </p:cNvSpPr>
            <p:nvPr/>
          </p:nvSpPr>
          <p:spPr bwMode="auto">
            <a:xfrm>
              <a:off x="6561" y="2171"/>
              <a:ext cx="1243"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Application Gateway</a:t>
              </a:r>
              <a:endParaRPr lang="en-GB" sz="2800"/>
            </a:p>
          </p:txBody>
        </p:sp>
        <p:sp>
          <p:nvSpPr>
            <p:cNvPr id="66598" name="Line 38"/>
            <p:cNvSpPr>
              <a:spLocks noChangeShapeType="1"/>
            </p:cNvSpPr>
            <p:nvPr/>
          </p:nvSpPr>
          <p:spPr bwMode="auto">
            <a:xfrm flipH="1">
              <a:off x="8541" y="2164"/>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66599" name="Group 39"/>
            <p:cNvGrpSpPr>
              <a:grpSpLocks/>
            </p:cNvGrpSpPr>
            <p:nvPr/>
          </p:nvGrpSpPr>
          <p:grpSpPr bwMode="auto">
            <a:xfrm>
              <a:off x="9713" y="2344"/>
              <a:ext cx="1888" cy="1610"/>
              <a:chOff x="1087" y="2424"/>
              <a:chExt cx="1888" cy="1610"/>
            </a:xfrm>
          </p:grpSpPr>
          <p:sp>
            <p:nvSpPr>
              <p:cNvPr id="66600" name="Freeform 40" descr="White marble"/>
              <p:cNvSpPr>
                <a:spLocks/>
              </p:cNvSpPr>
              <p:nvPr/>
            </p:nvSpPr>
            <p:spPr bwMode="auto">
              <a:xfrm>
                <a:off x="1087" y="242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4"/>
                <a:srcRect/>
                <a:tile tx="0" ty="0" sx="100000" sy="100000" flip="none" algn="tl"/>
              </a:blipFill>
              <a:ln w="9525">
                <a:solidFill>
                  <a:srgbClr val="000000"/>
                </a:solidFill>
                <a:round/>
                <a:headEnd/>
                <a:tailEnd/>
              </a:ln>
            </p:spPr>
            <p:txBody>
              <a:bodyPr/>
              <a:lstStyle/>
              <a:p>
                <a:endParaRPr lang="en-GB"/>
              </a:p>
            </p:txBody>
          </p:sp>
          <p:sp>
            <p:nvSpPr>
              <p:cNvPr id="66601" name="Text Box 41"/>
              <p:cNvSpPr txBox="1">
                <a:spLocks noChangeArrowheads="1"/>
              </p:cNvSpPr>
              <p:nvPr/>
            </p:nvSpPr>
            <p:spPr bwMode="auto">
              <a:xfrm>
                <a:off x="1617" y="315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grpSp>
        <p:grpSp>
          <p:nvGrpSpPr>
            <p:cNvPr id="66602" name="Group 42"/>
            <p:cNvGrpSpPr>
              <a:grpSpLocks/>
            </p:cNvGrpSpPr>
            <p:nvPr/>
          </p:nvGrpSpPr>
          <p:grpSpPr bwMode="auto">
            <a:xfrm>
              <a:off x="7821" y="2704"/>
              <a:ext cx="1502" cy="1034"/>
              <a:chOff x="3917" y="2580"/>
              <a:chExt cx="1502" cy="1034"/>
            </a:xfrm>
          </p:grpSpPr>
          <p:sp>
            <p:nvSpPr>
              <p:cNvPr id="66603" name="Oval 43"/>
              <p:cNvSpPr>
                <a:spLocks noChangeArrowheads="1"/>
              </p:cNvSpPr>
              <p:nvPr/>
            </p:nvSpPr>
            <p:spPr bwMode="auto">
              <a:xfrm flipV="1">
                <a:off x="4542" y="2984"/>
                <a:ext cx="417" cy="339"/>
              </a:xfrm>
              <a:prstGeom prst="ellipse">
                <a:avLst/>
              </a:prstGeom>
              <a:solidFill>
                <a:srgbClr val="FFFFFF"/>
              </a:solidFill>
              <a:ln w="9525">
                <a:solidFill>
                  <a:srgbClr val="000000"/>
                </a:solidFill>
                <a:round/>
                <a:headEnd/>
                <a:tailEnd/>
              </a:ln>
            </p:spPr>
            <p:txBody>
              <a:bodyPr/>
              <a:lstStyle/>
              <a:p>
                <a:endParaRPr lang="en-GB"/>
              </a:p>
            </p:txBody>
          </p:sp>
          <p:sp>
            <p:nvSpPr>
              <p:cNvPr id="66604" name="Text Box 44"/>
              <p:cNvSpPr txBox="1">
                <a:spLocks noChangeArrowheads="1"/>
              </p:cNvSpPr>
              <p:nvPr/>
            </p:nvSpPr>
            <p:spPr bwMode="auto">
              <a:xfrm>
                <a:off x="4542" y="2984"/>
                <a:ext cx="523"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700">
                    <a:latin typeface="Times New Roman" pitchFamily="18" charset="0"/>
                  </a:rPr>
                  <a:t>R</a:t>
                </a:r>
                <a:r>
                  <a:rPr lang="en-GB" sz="1700" baseline="-25000">
                    <a:latin typeface="Times New Roman" pitchFamily="18" charset="0"/>
                  </a:rPr>
                  <a:t>1</a:t>
                </a:r>
                <a:endParaRPr lang="en-GB" sz="2800"/>
              </a:p>
            </p:txBody>
          </p:sp>
          <p:pic>
            <p:nvPicPr>
              <p:cNvPr id="66605" name="Picture 4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8" y="2806"/>
                <a:ext cx="1373"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606" name="Freeform 46"/>
              <p:cNvSpPr>
                <a:spLocks/>
              </p:cNvSpPr>
              <p:nvPr/>
            </p:nvSpPr>
            <p:spPr bwMode="auto">
              <a:xfrm>
                <a:off x="4301" y="3335"/>
                <a:ext cx="1118" cy="279"/>
              </a:xfrm>
              <a:custGeom>
                <a:avLst/>
                <a:gdLst>
                  <a:gd name="T0" fmla="*/ 1118 w 1118"/>
                  <a:gd name="T1" fmla="*/ 0 h 279"/>
                  <a:gd name="T2" fmla="*/ 1118 w 1118"/>
                  <a:gd name="T3" fmla="*/ 279 h 279"/>
                  <a:gd name="T4" fmla="*/ 0 w 1118"/>
                  <a:gd name="T5" fmla="*/ 279 h 279"/>
                  <a:gd name="T6" fmla="*/ 1118 w 1118"/>
                  <a:gd name="T7" fmla="*/ 0 h 279"/>
                </a:gdLst>
                <a:ahLst/>
                <a:cxnLst>
                  <a:cxn ang="0">
                    <a:pos x="T0" y="T1"/>
                  </a:cxn>
                  <a:cxn ang="0">
                    <a:pos x="T2" y="T3"/>
                  </a:cxn>
                  <a:cxn ang="0">
                    <a:pos x="T4" y="T5"/>
                  </a:cxn>
                  <a:cxn ang="0">
                    <a:pos x="T6" y="T7"/>
                  </a:cxn>
                </a:cxnLst>
                <a:rect l="0" t="0" r="r" b="b"/>
                <a:pathLst>
                  <a:path w="1118" h="279">
                    <a:moveTo>
                      <a:pt x="1118" y="0"/>
                    </a:moveTo>
                    <a:lnTo>
                      <a:pt x="1118" y="279"/>
                    </a:lnTo>
                    <a:lnTo>
                      <a:pt x="0" y="279"/>
                    </a:lnTo>
                    <a:lnTo>
                      <a:pt x="11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6607" name="Freeform 47"/>
              <p:cNvSpPr>
                <a:spLocks/>
              </p:cNvSpPr>
              <p:nvPr/>
            </p:nvSpPr>
            <p:spPr bwMode="auto">
              <a:xfrm>
                <a:off x="4843" y="2580"/>
                <a:ext cx="561" cy="678"/>
              </a:xfrm>
              <a:custGeom>
                <a:avLst/>
                <a:gdLst>
                  <a:gd name="T0" fmla="*/ 0 w 561"/>
                  <a:gd name="T1" fmla="*/ 0 h 678"/>
                  <a:gd name="T2" fmla="*/ 561 w 561"/>
                  <a:gd name="T3" fmla="*/ 0 h 678"/>
                  <a:gd name="T4" fmla="*/ 561 w 561"/>
                  <a:gd name="T5" fmla="*/ 678 h 678"/>
                  <a:gd name="T6" fmla="*/ 0 w 561"/>
                  <a:gd name="T7" fmla="*/ 0 h 678"/>
                </a:gdLst>
                <a:ahLst/>
                <a:cxnLst>
                  <a:cxn ang="0">
                    <a:pos x="T0" y="T1"/>
                  </a:cxn>
                  <a:cxn ang="0">
                    <a:pos x="T2" y="T3"/>
                  </a:cxn>
                  <a:cxn ang="0">
                    <a:pos x="T4" y="T5"/>
                  </a:cxn>
                  <a:cxn ang="0">
                    <a:pos x="T6" y="T7"/>
                  </a:cxn>
                </a:cxnLst>
                <a:rect l="0" t="0" r="r" b="b"/>
                <a:pathLst>
                  <a:path w="561" h="678">
                    <a:moveTo>
                      <a:pt x="0" y="0"/>
                    </a:moveTo>
                    <a:lnTo>
                      <a:pt x="561" y="0"/>
                    </a:lnTo>
                    <a:lnTo>
                      <a:pt x="561" y="67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6608" name="Freeform 48"/>
              <p:cNvSpPr>
                <a:spLocks/>
              </p:cNvSpPr>
              <p:nvPr/>
            </p:nvSpPr>
            <p:spPr bwMode="auto">
              <a:xfrm>
                <a:off x="3917" y="2700"/>
                <a:ext cx="1401" cy="284"/>
              </a:xfrm>
              <a:custGeom>
                <a:avLst/>
                <a:gdLst>
                  <a:gd name="T0" fmla="*/ 0 w 1401"/>
                  <a:gd name="T1" fmla="*/ 284 h 284"/>
                  <a:gd name="T2" fmla="*/ 0 w 1401"/>
                  <a:gd name="T3" fmla="*/ 0 h 284"/>
                  <a:gd name="T4" fmla="*/ 1401 w 1401"/>
                  <a:gd name="T5" fmla="*/ 0 h 284"/>
                  <a:gd name="T6" fmla="*/ 0 w 1401"/>
                  <a:gd name="T7" fmla="*/ 284 h 284"/>
                </a:gdLst>
                <a:ahLst/>
                <a:cxnLst>
                  <a:cxn ang="0">
                    <a:pos x="T0" y="T1"/>
                  </a:cxn>
                  <a:cxn ang="0">
                    <a:pos x="T2" y="T3"/>
                  </a:cxn>
                  <a:cxn ang="0">
                    <a:pos x="T4" y="T5"/>
                  </a:cxn>
                  <a:cxn ang="0">
                    <a:pos x="T6" y="T7"/>
                  </a:cxn>
                </a:cxnLst>
                <a:rect l="0" t="0" r="r" b="b"/>
                <a:pathLst>
                  <a:path w="1401" h="284">
                    <a:moveTo>
                      <a:pt x="0" y="284"/>
                    </a:moveTo>
                    <a:lnTo>
                      <a:pt x="0" y="0"/>
                    </a:lnTo>
                    <a:lnTo>
                      <a:pt x="1401" y="0"/>
                    </a:lnTo>
                    <a:lnTo>
                      <a:pt x="0" y="2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66609" name="Freeform 49"/>
            <p:cNvSpPr>
              <a:spLocks/>
            </p:cNvSpPr>
            <p:nvPr/>
          </p:nvSpPr>
          <p:spPr bwMode="auto">
            <a:xfrm>
              <a:off x="7821" y="2884"/>
              <a:ext cx="499" cy="1130"/>
            </a:xfrm>
            <a:custGeom>
              <a:avLst/>
              <a:gdLst>
                <a:gd name="T0" fmla="*/ 499 w 499"/>
                <a:gd name="T1" fmla="*/ 1130 h 1130"/>
                <a:gd name="T2" fmla="*/ 0 w 499"/>
                <a:gd name="T3" fmla="*/ 1130 h 1130"/>
                <a:gd name="T4" fmla="*/ 0 w 499"/>
                <a:gd name="T5" fmla="*/ 0 h 1130"/>
                <a:gd name="T6" fmla="*/ 499 w 499"/>
                <a:gd name="T7" fmla="*/ 1130 h 1130"/>
              </a:gdLst>
              <a:ahLst/>
              <a:cxnLst>
                <a:cxn ang="0">
                  <a:pos x="T0" y="T1"/>
                </a:cxn>
                <a:cxn ang="0">
                  <a:pos x="T2" y="T3"/>
                </a:cxn>
                <a:cxn ang="0">
                  <a:pos x="T4" y="T5"/>
                </a:cxn>
                <a:cxn ang="0">
                  <a:pos x="T6" y="T7"/>
                </a:cxn>
              </a:cxnLst>
              <a:rect l="0" t="0" r="r" b="b"/>
              <a:pathLst>
                <a:path w="499" h="1130">
                  <a:moveTo>
                    <a:pt x="499" y="1130"/>
                  </a:moveTo>
                  <a:lnTo>
                    <a:pt x="0" y="1130"/>
                  </a:lnTo>
                  <a:lnTo>
                    <a:pt x="0" y="0"/>
                  </a:lnTo>
                  <a:lnTo>
                    <a:pt x="499" y="11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6610" name="Text Box 50"/>
            <p:cNvSpPr txBox="1">
              <a:spLocks noChangeArrowheads="1"/>
            </p:cNvSpPr>
            <p:nvPr/>
          </p:nvSpPr>
          <p:spPr bwMode="auto">
            <a:xfrm>
              <a:off x="7641" y="3784"/>
              <a:ext cx="1404"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Firewall</a:t>
              </a:r>
              <a:endParaRPr lang="en-GB" sz="2800"/>
            </a:p>
          </p:txBody>
        </p:sp>
        <p:sp>
          <p:nvSpPr>
            <p:cNvPr id="66611" name="Line 51"/>
            <p:cNvSpPr>
              <a:spLocks noChangeShapeType="1"/>
            </p:cNvSpPr>
            <p:nvPr/>
          </p:nvSpPr>
          <p:spPr bwMode="auto">
            <a:xfrm flipH="1">
              <a:off x="1701" y="3244"/>
              <a:ext cx="630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612" name="Line 52"/>
            <p:cNvSpPr>
              <a:spLocks noChangeShapeType="1"/>
            </p:cNvSpPr>
            <p:nvPr/>
          </p:nvSpPr>
          <p:spPr bwMode="auto">
            <a:xfrm flipH="1">
              <a:off x="9081" y="3244"/>
              <a:ext cx="7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GB"/>
              <a:t>Different types of Firewall</a:t>
            </a:r>
          </a:p>
        </p:txBody>
      </p:sp>
      <p:sp>
        <p:nvSpPr>
          <p:cNvPr id="67587" name="Rectangle 3"/>
          <p:cNvSpPr>
            <a:spLocks noGrp="1" noChangeArrowheads="1"/>
          </p:cNvSpPr>
          <p:nvPr>
            <p:ph type="body" idx="1"/>
          </p:nvPr>
        </p:nvSpPr>
        <p:spPr>
          <a:xfrm>
            <a:off x="395288" y="4005263"/>
            <a:ext cx="8229600" cy="2852737"/>
          </a:xfrm>
        </p:spPr>
        <p:txBody>
          <a:bodyPr/>
          <a:lstStyle/>
          <a:p>
            <a:pPr marL="457200" indent="-457200">
              <a:buFont typeface="Wingdings" pitchFamily="2" charset="2"/>
              <a:buNone/>
            </a:pPr>
            <a:r>
              <a:rPr lang="en-GB" b="1"/>
              <a:t>d. 	Screened Subnet Firewall</a:t>
            </a:r>
            <a:r>
              <a:rPr lang="en-GB"/>
              <a:t> </a:t>
            </a:r>
          </a:p>
          <a:p>
            <a:pPr marL="457200" indent="-457200"/>
            <a:r>
              <a:rPr lang="en-GB" b="1"/>
              <a:t>This is the best of the four types of firewall as there are three barriers to subvert: the two routers and the Application Gateway. </a:t>
            </a:r>
          </a:p>
          <a:p>
            <a:pPr marL="457200" indent="-457200"/>
            <a:r>
              <a:rPr lang="en-GB" b="1"/>
              <a:t>The screened subnet area can also be known as the Demilitarized Zone (DMZ)!</a:t>
            </a:r>
          </a:p>
        </p:txBody>
      </p:sp>
      <p:grpSp>
        <p:nvGrpSpPr>
          <p:cNvPr id="67620" name="Group 36"/>
          <p:cNvGrpSpPr>
            <a:grpSpLocks/>
          </p:cNvGrpSpPr>
          <p:nvPr/>
        </p:nvGrpSpPr>
        <p:grpSpPr bwMode="auto">
          <a:xfrm>
            <a:off x="0" y="1341438"/>
            <a:ext cx="9144000" cy="2592387"/>
            <a:chOff x="1161" y="7564"/>
            <a:chExt cx="10080" cy="2520"/>
          </a:xfrm>
        </p:grpSpPr>
        <p:sp>
          <p:nvSpPr>
            <p:cNvPr id="67621" name="Line 37"/>
            <p:cNvSpPr>
              <a:spLocks noChangeShapeType="1"/>
            </p:cNvSpPr>
            <p:nvPr/>
          </p:nvSpPr>
          <p:spPr bwMode="auto">
            <a:xfrm flipH="1">
              <a:off x="5301" y="7643"/>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67622" name="Group 38"/>
            <p:cNvGrpSpPr>
              <a:grpSpLocks/>
            </p:cNvGrpSpPr>
            <p:nvPr/>
          </p:nvGrpSpPr>
          <p:grpSpPr bwMode="auto">
            <a:xfrm>
              <a:off x="4401" y="8104"/>
              <a:ext cx="1502" cy="1310"/>
              <a:chOff x="7399" y="8183"/>
              <a:chExt cx="1502" cy="1310"/>
            </a:xfrm>
          </p:grpSpPr>
          <p:grpSp>
            <p:nvGrpSpPr>
              <p:cNvPr id="67623" name="Group 39"/>
              <p:cNvGrpSpPr>
                <a:grpSpLocks/>
              </p:cNvGrpSpPr>
              <p:nvPr/>
            </p:nvGrpSpPr>
            <p:grpSpPr bwMode="auto">
              <a:xfrm>
                <a:off x="7399" y="8183"/>
                <a:ext cx="1502" cy="1034"/>
                <a:chOff x="3917" y="2580"/>
                <a:chExt cx="1502" cy="1034"/>
              </a:xfrm>
            </p:grpSpPr>
            <p:sp>
              <p:nvSpPr>
                <p:cNvPr id="67624" name="Oval 40"/>
                <p:cNvSpPr>
                  <a:spLocks noChangeArrowheads="1"/>
                </p:cNvSpPr>
                <p:nvPr/>
              </p:nvSpPr>
              <p:spPr bwMode="auto">
                <a:xfrm flipV="1">
                  <a:off x="4542" y="2984"/>
                  <a:ext cx="417" cy="339"/>
                </a:xfrm>
                <a:prstGeom prst="ellipse">
                  <a:avLst/>
                </a:prstGeom>
                <a:solidFill>
                  <a:srgbClr val="FFFFFF"/>
                </a:solidFill>
                <a:ln w="9525">
                  <a:solidFill>
                    <a:srgbClr val="000000"/>
                  </a:solidFill>
                  <a:round/>
                  <a:headEnd/>
                  <a:tailEnd/>
                </a:ln>
              </p:spPr>
              <p:txBody>
                <a:bodyPr/>
                <a:lstStyle/>
                <a:p>
                  <a:endParaRPr lang="en-GB"/>
                </a:p>
              </p:txBody>
            </p:sp>
            <p:sp>
              <p:nvSpPr>
                <p:cNvPr id="67625" name="Text Box 41"/>
                <p:cNvSpPr txBox="1">
                  <a:spLocks noChangeArrowheads="1"/>
                </p:cNvSpPr>
                <p:nvPr/>
              </p:nvSpPr>
              <p:spPr bwMode="auto">
                <a:xfrm>
                  <a:off x="4542" y="2984"/>
                  <a:ext cx="523"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700">
                      <a:latin typeface="Times New Roman" pitchFamily="18" charset="0"/>
                    </a:rPr>
                    <a:t>R</a:t>
                  </a:r>
                  <a:r>
                    <a:rPr lang="en-GB" sz="1700" baseline="-25000">
                      <a:latin typeface="Times New Roman" pitchFamily="18" charset="0"/>
                    </a:rPr>
                    <a:t>1</a:t>
                  </a:r>
                  <a:endParaRPr lang="en-GB" sz="2800"/>
                </a:p>
              </p:txBody>
            </p:sp>
            <p:pic>
              <p:nvPicPr>
                <p:cNvPr id="67626" name="Picture 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8" y="2806"/>
                  <a:ext cx="1373"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27" name="Freeform 43"/>
                <p:cNvSpPr>
                  <a:spLocks/>
                </p:cNvSpPr>
                <p:nvPr/>
              </p:nvSpPr>
              <p:spPr bwMode="auto">
                <a:xfrm>
                  <a:off x="4301" y="3335"/>
                  <a:ext cx="1118" cy="279"/>
                </a:xfrm>
                <a:custGeom>
                  <a:avLst/>
                  <a:gdLst>
                    <a:gd name="T0" fmla="*/ 1118 w 1118"/>
                    <a:gd name="T1" fmla="*/ 0 h 279"/>
                    <a:gd name="T2" fmla="*/ 1118 w 1118"/>
                    <a:gd name="T3" fmla="*/ 279 h 279"/>
                    <a:gd name="T4" fmla="*/ 0 w 1118"/>
                    <a:gd name="T5" fmla="*/ 279 h 279"/>
                    <a:gd name="T6" fmla="*/ 1118 w 1118"/>
                    <a:gd name="T7" fmla="*/ 0 h 279"/>
                  </a:gdLst>
                  <a:ahLst/>
                  <a:cxnLst>
                    <a:cxn ang="0">
                      <a:pos x="T0" y="T1"/>
                    </a:cxn>
                    <a:cxn ang="0">
                      <a:pos x="T2" y="T3"/>
                    </a:cxn>
                    <a:cxn ang="0">
                      <a:pos x="T4" y="T5"/>
                    </a:cxn>
                    <a:cxn ang="0">
                      <a:pos x="T6" y="T7"/>
                    </a:cxn>
                  </a:cxnLst>
                  <a:rect l="0" t="0" r="r" b="b"/>
                  <a:pathLst>
                    <a:path w="1118" h="279">
                      <a:moveTo>
                        <a:pt x="1118" y="0"/>
                      </a:moveTo>
                      <a:lnTo>
                        <a:pt x="1118" y="279"/>
                      </a:lnTo>
                      <a:lnTo>
                        <a:pt x="0" y="279"/>
                      </a:lnTo>
                      <a:lnTo>
                        <a:pt x="11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7628" name="Freeform 44"/>
                <p:cNvSpPr>
                  <a:spLocks/>
                </p:cNvSpPr>
                <p:nvPr/>
              </p:nvSpPr>
              <p:spPr bwMode="auto">
                <a:xfrm>
                  <a:off x="4843" y="2580"/>
                  <a:ext cx="561" cy="678"/>
                </a:xfrm>
                <a:custGeom>
                  <a:avLst/>
                  <a:gdLst>
                    <a:gd name="T0" fmla="*/ 0 w 561"/>
                    <a:gd name="T1" fmla="*/ 0 h 678"/>
                    <a:gd name="T2" fmla="*/ 561 w 561"/>
                    <a:gd name="T3" fmla="*/ 0 h 678"/>
                    <a:gd name="T4" fmla="*/ 561 w 561"/>
                    <a:gd name="T5" fmla="*/ 678 h 678"/>
                    <a:gd name="T6" fmla="*/ 0 w 561"/>
                    <a:gd name="T7" fmla="*/ 0 h 678"/>
                  </a:gdLst>
                  <a:ahLst/>
                  <a:cxnLst>
                    <a:cxn ang="0">
                      <a:pos x="T0" y="T1"/>
                    </a:cxn>
                    <a:cxn ang="0">
                      <a:pos x="T2" y="T3"/>
                    </a:cxn>
                    <a:cxn ang="0">
                      <a:pos x="T4" y="T5"/>
                    </a:cxn>
                    <a:cxn ang="0">
                      <a:pos x="T6" y="T7"/>
                    </a:cxn>
                  </a:cxnLst>
                  <a:rect l="0" t="0" r="r" b="b"/>
                  <a:pathLst>
                    <a:path w="561" h="678">
                      <a:moveTo>
                        <a:pt x="0" y="0"/>
                      </a:moveTo>
                      <a:lnTo>
                        <a:pt x="561" y="0"/>
                      </a:lnTo>
                      <a:lnTo>
                        <a:pt x="561" y="67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7629" name="Freeform 45"/>
                <p:cNvSpPr>
                  <a:spLocks/>
                </p:cNvSpPr>
                <p:nvPr/>
              </p:nvSpPr>
              <p:spPr bwMode="auto">
                <a:xfrm>
                  <a:off x="3917" y="2700"/>
                  <a:ext cx="1401" cy="284"/>
                </a:xfrm>
                <a:custGeom>
                  <a:avLst/>
                  <a:gdLst>
                    <a:gd name="T0" fmla="*/ 0 w 1401"/>
                    <a:gd name="T1" fmla="*/ 284 h 284"/>
                    <a:gd name="T2" fmla="*/ 0 w 1401"/>
                    <a:gd name="T3" fmla="*/ 0 h 284"/>
                    <a:gd name="T4" fmla="*/ 1401 w 1401"/>
                    <a:gd name="T5" fmla="*/ 0 h 284"/>
                    <a:gd name="T6" fmla="*/ 0 w 1401"/>
                    <a:gd name="T7" fmla="*/ 284 h 284"/>
                  </a:gdLst>
                  <a:ahLst/>
                  <a:cxnLst>
                    <a:cxn ang="0">
                      <a:pos x="T0" y="T1"/>
                    </a:cxn>
                    <a:cxn ang="0">
                      <a:pos x="T2" y="T3"/>
                    </a:cxn>
                    <a:cxn ang="0">
                      <a:pos x="T4" y="T5"/>
                    </a:cxn>
                    <a:cxn ang="0">
                      <a:pos x="T6" y="T7"/>
                    </a:cxn>
                  </a:cxnLst>
                  <a:rect l="0" t="0" r="r" b="b"/>
                  <a:pathLst>
                    <a:path w="1401" h="284">
                      <a:moveTo>
                        <a:pt x="0" y="284"/>
                      </a:moveTo>
                      <a:lnTo>
                        <a:pt x="0" y="0"/>
                      </a:lnTo>
                      <a:lnTo>
                        <a:pt x="1401" y="0"/>
                      </a:lnTo>
                      <a:lnTo>
                        <a:pt x="0" y="2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67630" name="Freeform 46"/>
              <p:cNvSpPr>
                <a:spLocks/>
              </p:cNvSpPr>
              <p:nvPr/>
            </p:nvSpPr>
            <p:spPr bwMode="auto">
              <a:xfrm>
                <a:off x="7461" y="8363"/>
                <a:ext cx="499" cy="1130"/>
              </a:xfrm>
              <a:custGeom>
                <a:avLst/>
                <a:gdLst>
                  <a:gd name="T0" fmla="*/ 499 w 499"/>
                  <a:gd name="T1" fmla="*/ 1130 h 1130"/>
                  <a:gd name="T2" fmla="*/ 0 w 499"/>
                  <a:gd name="T3" fmla="*/ 1130 h 1130"/>
                  <a:gd name="T4" fmla="*/ 0 w 499"/>
                  <a:gd name="T5" fmla="*/ 0 h 1130"/>
                  <a:gd name="T6" fmla="*/ 499 w 499"/>
                  <a:gd name="T7" fmla="*/ 1130 h 1130"/>
                </a:gdLst>
                <a:ahLst/>
                <a:cxnLst>
                  <a:cxn ang="0">
                    <a:pos x="T0" y="T1"/>
                  </a:cxn>
                  <a:cxn ang="0">
                    <a:pos x="T2" y="T3"/>
                  </a:cxn>
                  <a:cxn ang="0">
                    <a:pos x="T4" y="T5"/>
                  </a:cxn>
                  <a:cxn ang="0">
                    <a:pos x="T6" y="T7"/>
                  </a:cxn>
                </a:cxnLst>
                <a:rect l="0" t="0" r="r" b="b"/>
                <a:pathLst>
                  <a:path w="499" h="1130">
                    <a:moveTo>
                      <a:pt x="499" y="1130"/>
                    </a:moveTo>
                    <a:lnTo>
                      <a:pt x="0" y="1130"/>
                    </a:lnTo>
                    <a:lnTo>
                      <a:pt x="0" y="0"/>
                    </a:lnTo>
                    <a:lnTo>
                      <a:pt x="499" y="11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67631" name="Text Box 47"/>
            <p:cNvSpPr txBox="1">
              <a:spLocks noChangeArrowheads="1"/>
            </p:cNvSpPr>
            <p:nvPr/>
          </p:nvSpPr>
          <p:spPr bwMode="auto">
            <a:xfrm>
              <a:off x="8181" y="7823"/>
              <a:ext cx="1405"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‘Public’ side</a:t>
              </a:r>
              <a:endParaRPr lang="en-GB" sz="1600"/>
            </a:p>
          </p:txBody>
        </p:sp>
        <p:sp>
          <p:nvSpPr>
            <p:cNvPr id="67632" name="Text Box 48"/>
            <p:cNvSpPr txBox="1">
              <a:spLocks noChangeArrowheads="1"/>
            </p:cNvSpPr>
            <p:nvPr/>
          </p:nvSpPr>
          <p:spPr bwMode="auto">
            <a:xfrm>
              <a:off x="2601" y="8903"/>
              <a:ext cx="1405"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a:t>
              </a:r>
              <a:r>
                <a:rPr lang="en-GB" sz="1700">
                  <a:latin typeface="Times New Roman" pitchFamily="18" charset="0"/>
                </a:rPr>
                <a:t>Private’ side</a:t>
              </a:r>
              <a:endParaRPr lang="en-GB" sz="2800"/>
            </a:p>
          </p:txBody>
        </p:sp>
        <p:sp>
          <p:nvSpPr>
            <p:cNvPr id="67633" name="Line 49"/>
            <p:cNvSpPr>
              <a:spLocks noChangeShapeType="1"/>
            </p:cNvSpPr>
            <p:nvPr/>
          </p:nvSpPr>
          <p:spPr bwMode="auto">
            <a:xfrm>
              <a:off x="7101" y="8157"/>
              <a:ext cx="0" cy="50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67634" name="Picture 50" descr="DESK08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61" y="7564"/>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7635" name="Group 51"/>
            <p:cNvGrpSpPr>
              <a:grpSpLocks/>
            </p:cNvGrpSpPr>
            <p:nvPr/>
          </p:nvGrpSpPr>
          <p:grpSpPr bwMode="auto">
            <a:xfrm>
              <a:off x="1161" y="8003"/>
              <a:ext cx="3194" cy="678"/>
              <a:chOff x="7537" y="2509"/>
              <a:chExt cx="3194" cy="678"/>
            </a:xfrm>
          </p:grpSpPr>
          <p:sp>
            <p:nvSpPr>
              <p:cNvPr id="67636" name="Line 52"/>
              <p:cNvSpPr>
                <a:spLocks noChangeShapeType="1"/>
              </p:cNvSpPr>
              <p:nvPr/>
            </p:nvSpPr>
            <p:spPr bwMode="auto">
              <a:xfrm>
                <a:off x="7834" y="2932"/>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67637" name="Picture 5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7" y="2509"/>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67638" name="Picture 5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21" y="2509"/>
                <a:ext cx="657" cy="501"/>
              </a:xfrm>
              <a:prstGeom prst="rect">
                <a:avLst/>
              </a:prstGeom>
              <a:noFill/>
              <a:extLst>
                <a:ext uri="{909E8E84-426E-40DD-AFC4-6F175D3DCCD1}">
                  <a14:hiddenFill xmlns:a14="http://schemas.microsoft.com/office/drawing/2010/main">
                    <a:solidFill>
                      <a:srgbClr val="FFFFFF"/>
                    </a:solidFill>
                  </a14:hiddenFill>
                </a:ext>
              </a:extLst>
            </p:spPr>
          </p:pic>
          <p:pic>
            <p:nvPicPr>
              <p:cNvPr id="67639" name="Picture 5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75" y="2509"/>
                <a:ext cx="656" cy="501"/>
              </a:xfrm>
              <a:prstGeom prst="rect">
                <a:avLst/>
              </a:prstGeom>
              <a:noFill/>
              <a:extLst>
                <a:ext uri="{909E8E84-426E-40DD-AFC4-6F175D3DCCD1}">
                  <a14:hiddenFill xmlns:a14="http://schemas.microsoft.com/office/drawing/2010/main">
                    <a:solidFill>
                      <a:srgbClr val="FFFFFF"/>
                    </a:solidFill>
                  </a14:hiddenFill>
                </a:ext>
              </a:extLst>
            </p:spPr>
          </p:pic>
          <p:sp>
            <p:nvSpPr>
              <p:cNvPr id="67640" name="Line 56"/>
              <p:cNvSpPr>
                <a:spLocks noChangeShapeType="1"/>
              </p:cNvSpPr>
              <p:nvPr/>
            </p:nvSpPr>
            <p:spPr bwMode="auto">
              <a:xfrm>
                <a:off x="9134" y="2932"/>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641" name="Line 57"/>
              <p:cNvSpPr>
                <a:spLocks noChangeShapeType="1"/>
              </p:cNvSpPr>
              <p:nvPr/>
            </p:nvSpPr>
            <p:spPr bwMode="auto">
              <a:xfrm>
                <a:off x="10388" y="2932"/>
                <a:ext cx="0" cy="2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pic>
          <p:nvPicPr>
            <p:cNvPr id="67642" name="Picture 58" descr="DESK08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3" y="8903"/>
              <a:ext cx="75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43" name="Line 59"/>
            <p:cNvSpPr>
              <a:spLocks noChangeShapeType="1"/>
            </p:cNvSpPr>
            <p:nvPr/>
          </p:nvSpPr>
          <p:spPr bwMode="auto">
            <a:xfrm>
              <a:off x="6201" y="8723"/>
              <a:ext cx="0" cy="37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644" name="Text Box 60"/>
            <p:cNvSpPr txBox="1">
              <a:spLocks noChangeArrowheads="1"/>
            </p:cNvSpPr>
            <p:nvPr/>
          </p:nvSpPr>
          <p:spPr bwMode="auto">
            <a:xfrm>
              <a:off x="5904" y="9083"/>
              <a:ext cx="1017"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a:latin typeface="Times New Roman" pitchFamily="18" charset="0"/>
                </a:rPr>
                <a:t>Info Servers</a:t>
              </a:r>
              <a:endParaRPr lang="en-GB" sz="2800"/>
            </a:p>
          </p:txBody>
        </p:sp>
        <p:sp>
          <p:nvSpPr>
            <p:cNvPr id="67645" name="Text Box 61"/>
            <p:cNvSpPr txBox="1">
              <a:spLocks noChangeArrowheads="1"/>
            </p:cNvSpPr>
            <p:nvPr/>
          </p:nvSpPr>
          <p:spPr bwMode="auto">
            <a:xfrm>
              <a:off x="6201" y="7650"/>
              <a:ext cx="1243" cy="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400">
                  <a:latin typeface="Times New Roman" pitchFamily="18" charset="0"/>
                </a:rPr>
                <a:t>Application Gateway</a:t>
              </a:r>
              <a:endParaRPr lang="en-GB" sz="1400"/>
            </a:p>
          </p:txBody>
        </p:sp>
        <p:sp>
          <p:nvSpPr>
            <p:cNvPr id="67646" name="Line 62"/>
            <p:cNvSpPr>
              <a:spLocks noChangeShapeType="1"/>
            </p:cNvSpPr>
            <p:nvPr/>
          </p:nvSpPr>
          <p:spPr bwMode="auto">
            <a:xfrm flipH="1">
              <a:off x="8181" y="7643"/>
              <a:ext cx="0" cy="2147"/>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en-GB"/>
            </a:p>
          </p:txBody>
        </p:sp>
        <p:grpSp>
          <p:nvGrpSpPr>
            <p:cNvPr id="67647" name="Group 63"/>
            <p:cNvGrpSpPr>
              <a:grpSpLocks/>
            </p:cNvGrpSpPr>
            <p:nvPr/>
          </p:nvGrpSpPr>
          <p:grpSpPr bwMode="auto">
            <a:xfrm>
              <a:off x="9353" y="7823"/>
              <a:ext cx="1888" cy="1610"/>
              <a:chOff x="1087" y="2424"/>
              <a:chExt cx="1888" cy="1610"/>
            </a:xfrm>
          </p:grpSpPr>
          <p:sp>
            <p:nvSpPr>
              <p:cNvPr id="67648" name="Freeform 64" descr="White marble"/>
              <p:cNvSpPr>
                <a:spLocks/>
              </p:cNvSpPr>
              <p:nvPr/>
            </p:nvSpPr>
            <p:spPr bwMode="auto">
              <a:xfrm>
                <a:off x="1087" y="2424"/>
                <a:ext cx="1671" cy="1610"/>
              </a:xfrm>
              <a:custGeom>
                <a:avLst/>
                <a:gdLst>
                  <a:gd name="T0" fmla="*/ 888 w 4944"/>
                  <a:gd name="T1" fmla="*/ 1344 h 3792"/>
                  <a:gd name="T2" fmla="*/ 1032 w 4944"/>
                  <a:gd name="T3" fmla="*/ 1056 h 3792"/>
                  <a:gd name="T4" fmla="*/ 1464 w 4944"/>
                  <a:gd name="T5" fmla="*/ 1056 h 3792"/>
                  <a:gd name="T6" fmla="*/ 1608 w 4944"/>
                  <a:gd name="T7" fmla="*/ 480 h 3792"/>
                  <a:gd name="T8" fmla="*/ 2040 w 4944"/>
                  <a:gd name="T9" fmla="*/ 480 h 3792"/>
                  <a:gd name="T10" fmla="*/ 2472 w 4944"/>
                  <a:gd name="T11" fmla="*/ 48 h 3792"/>
                  <a:gd name="T12" fmla="*/ 3048 w 4944"/>
                  <a:gd name="T13" fmla="*/ 192 h 3792"/>
                  <a:gd name="T14" fmla="*/ 3336 w 4944"/>
                  <a:gd name="T15" fmla="*/ 336 h 3792"/>
                  <a:gd name="T16" fmla="*/ 3768 w 4944"/>
                  <a:gd name="T17" fmla="*/ 336 h 3792"/>
                  <a:gd name="T18" fmla="*/ 4056 w 4944"/>
                  <a:gd name="T19" fmla="*/ 192 h 3792"/>
                  <a:gd name="T20" fmla="*/ 4488 w 4944"/>
                  <a:gd name="T21" fmla="*/ 480 h 3792"/>
                  <a:gd name="T22" fmla="*/ 4344 w 4944"/>
                  <a:gd name="T23" fmla="*/ 768 h 3792"/>
                  <a:gd name="T24" fmla="*/ 4344 w 4944"/>
                  <a:gd name="T25" fmla="*/ 1056 h 3792"/>
                  <a:gd name="T26" fmla="*/ 4632 w 4944"/>
                  <a:gd name="T27" fmla="*/ 1200 h 3792"/>
                  <a:gd name="T28" fmla="*/ 4632 w 4944"/>
                  <a:gd name="T29" fmla="*/ 1488 h 3792"/>
                  <a:gd name="T30" fmla="*/ 4920 w 4944"/>
                  <a:gd name="T31" fmla="*/ 1920 h 3792"/>
                  <a:gd name="T32" fmla="*/ 4776 w 4944"/>
                  <a:gd name="T33" fmla="*/ 2064 h 3792"/>
                  <a:gd name="T34" fmla="*/ 4488 w 4944"/>
                  <a:gd name="T35" fmla="*/ 2208 h 3792"/>
                  <a:gd name="T36" fmla="*/ 4488 w 4944"/>
                  <a:gd name="T37" fmla="*/ 2352 h 3792"/>
                  <a:gd name="T38" fmla="*/ 4776 w 4944"/>
                  <a:gd name="T39" fmla="*/ 2640 h 3792"/>
                  <a:gd name="T40" fmla="*/ 4488 w 4944"/>
                  <a:gd name="T41" fmla="*/ 2928 h 3792"/>
                  <a:gd name="T42" fmla="*/ 3768 w 4944"/>
                  <a:gd name="T43" fmla="*/ 3072 h 3792"/>
                  <a:gd name="T44" fmla="*/ 3480 w 4944"/>
                  <a:gd name="T45" fmla="*/ 3360 h 3792"/>
                  <a:gd name="T46" fmla="*/ 3480 w 4944"/>
                  <a:gd name="T47" fmla="*/ 3648 h 3792"/>
                  <a:gd name="T48" fmla="*/ 3192 w 4944"/>
                  <a:gd name="T49" fmla="*/ 3792 h 3792"/>
                  <a:gd name="T50" fmla="*/ 2904 w 4944"/>
                  <a:gd name="T51" fmla="*/ 3648 h 3792"/>
                  <a:gd name="T52" fmla="*/ 2616 w 4944"/>
                  <a:gd name="T53" fmla="*/ 3504 h 3792"/>
                  <a:gd name="T54" fmla="*/ 2184 w 4944"/>
                  <a:gd name="T55" fmla="*/ 3504 h 3792"/>
                  <a:gd name="T56" fmla="*/ 1896 w 4944"/>
                  <a:gd name="T57" fmla="*/ 3648 h 3792"/>
                  <a:gd name="T58" fmla="*/ 1608 w 4944"/>
                  <a:gd name="T59" fmla="*/ 3648 h 3792"/>
                  <a:gd name="T60" fmla="*/ 1320 w 4944"/>
                  <a:gd name="T61" fmla="*/ 3360 h 3792"/>
                  <a:gd name="T62" fmla="*/ 1032 w 4944"/>
                  <a:gd name="T63" fmla="*/ 3072 h 3792"/>
                  <a:gd name="T64" fmla="*/ 744 w 4944"/>
                  <a:gd name="T65" fmla="*/ 2928 h 3792"/>
                  <a:gd name="T66" fmla="*/ 600 w 4944"/>
                  <a:gd name="T67" fmla="*/ 3072 h 3792"/>
                  <a:gd name="T68" fmla="*/ 312 w 4944"/>
                  <a:gd name="T69" fmla="*/ 3072 h 3792"/>
                  <a:gd name="T70" fmla="*/ 24 w 4944"/>
                  <a:gd name="T71" fmla="*/ 2640 h 3792"/>
                  <a:gd name="T72" fmla="*/ 168 w 4944"/>
                  <a:gd name="T73" fmla="*/ 2064 h 3792"/>
                  <a:gd name="T74" fmla="*/ 456 w 4944"/>
                  <a:gd name="T75" fmla="*/ 1920 h 3792"/>
                  <a:gd name="T76" fmla="*/ 744 w 4944"/>
                  <a:gd name="T77" fmla="*/ 1632 h 3792"/>
                  <a:gd name="T78" fmla="*/ 744 w 4944"/>
                  <a:gd name="T79" fmla="*/ 1344 h 3792"/>
                  <a:gd name="T80" fmla="*/ 888 w 4944"/>
                  <a:gd name="T81" fmla="*/ 1344 h 3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44" h="3792">
                    <a:moveTo>
                      <a:pt x="888" y="1344"/>
                    </a:moveTo>
                    <a:cubicBezTo>
                      <a:pt x="936" y="1296"/>
                      <a:pt x="936" y="1104"/>
                      <a:pt x="1032" y="1056"/>
                    </a:cubicBezTo>
                    <a:cubicBezTo>
                      <a:pt x="1128" y="1008"/>
                      <a:pt x="1368" y="1152"/>
                      <a:pt x="1464" y="1056"/>
                    </a:cubicBezTo>
                    <a:cubicBezTo>
                      <a:pt x="1560" y="960"/>
                      <a:pt x="1512" y="576"/>
                      <a:pt x="1608" y="480"/>
                    </a:cubicBezTo>
                    <a:cubicBezTo>
                      <a:pt x="1704" y="384"/>
                      <a:pt x="1896" y="552"/>
                      <a:pt x="2040" y="480"/>
                    </a:cubicBezTo>
                    <a:cubicBezTo>
                      <a:pt x="2184" y="408"/>
                      <a:pt x="2304" y="96"/>
                      <a:pt x="2472" y="48"/>
                    </a:cubicBezTo>
                    <a:cubicBezTo>
                      <a:pt x="2640" y="0"/>
                      <a:pt x="2904" y="144"/>
                      <a:pt x="3048" y="192"/>
                    </a:cubicBezTo>
                    <a:cubicBezTo>
                      <a:pt x="3192" y="240"/>
                      <a:pt x="3216" y="312"/>
                      <a:pt x="3336" y="336"/>
                    </a:cubicBezTo>
                    <a:cubicBezTo>
                      <a:pt x="3456" y="360"/>
                      <a:pt x="3648" y="360"/>
                      <a:pt x="3768" y="336"/>
                    </a:cubicBezTo>
                    <a:cubicBezTo>
                      <a:pt x="3888" y="312"/>
                      <a:pt x="3936" y="168"/>
                      <a:pt x="4056" y="192"/>
                    </a:cubicBezTo>
                    <a:cubicBezTo>
                      <a:pt x="4176" y="216"/>
                      <a:pt x="4440" y="384"/>
                      <a:pt x="4488" y="480"/>
                    </a:cubicBezTo>
                    <a:cubicBezTo>
                      <a:pt x="4536" y="576"/>
                      <a:pt x="4368" y="672"/>
                      <a:pt x="4344" y="768"/>
                    </a:cubicBezTo>
                    <a:cubicBezTo>
                      <a:pt x="4320" y="864"/>
                      <a:pt x="4296" y="984"/>
                      <a:pt x="4344" y="1056"/>
                    </a:cubicBezTo>
                    <a:cubicBezTo>
                      <a:pt x="4392" y="1128"/>
                      <a:pt x="4584" y="1128"/>
                      <a:pt x="4632" y="1200"/>
                    </a:cubicBezTo>
                    <a:cubicBezTo>
                      <a:pt x="4680" y="1272"/>
                      <a:pt x="4584" y="1368"/>
                      <a:pt x="4632" y="1488"/>
                    </a:cubicBezTo>
                    <a:cubicBezTo>
                      <a:pt x="4680" y="1608"/>
                      <a:pt x="4896" y="1824"/>
                      <a:pt x="4920" y="1920"/>
                    </a:cubicBezTo>
                    <a:cubicBezTo>
                      <a:pt x="4944" y="2016"/>
                      <a:pt x="4848" y="2016"/>
                      <a:pt x="4776" y="2064"/>
                    </a:cubicBezTo>
                    <a:cubicBezTo>
                      <a:pt x="4704" y="2112"/>
                      <a:pt x="4536" y="2160"/>
                      <a:pt x="4488" y="2208"/>
                    </a:cubicBezTo>
                    <a:cubicBezTo>
                      <a:pt x="4440" y="2256"/>
                      <a:pt x="4440" y="2280"/>
                      <a:pt x="4488" y="2352"/>
                    </a:cubicBezTo>
                    <a:cubicBezTo>
                      <a:pt x="4536" y="2424"/>
                      <a:pt x="4776" y="2544"/>
                      <a:pt x="4776" y="2640"/>
                    </a:cubicBezTo>
                    <a:cubicBezTo>
                      <a:pt x="4776" y="2736"/>
                      <a:pt x="4656" y="2856"/>
                      <a:pt x="4488" y="2928"/>
                    </a:cubicBezTo>
                    <a:cubicBezTo>
                      <a:pt x="4320" y="3000"/>
                      <a:pt x="3936" y="3000"/>
                      <a:pt x="3768" y="3072"/>
                    </a:cubicBezTo>
                    <a:cubicBezTo>
                      <a:pt x="3600" y="3144"/>
                      <a:pt x="3528" y="3264"/>
                      <a:pt x="3480" y="3360"/>
                    </a:cubicBezTo>
                    <a:cubicBezTo>
                      <a:pt x="3432" y="3456"/>
                      <a:pt x="3528" y="3576"/>
                      <a:pt x="3480" y="3648"/>
                    </a:cubicBezTo>
                    <a:cubicBezTo>
                      <a:pt x="3432" y="3720"/>
                      <a:pt x="3288" y="3792"/>
                      <a:pt x="3192" y="3792"/>
                    </a:cubicBezTo>
                    <a:cubicBezTo>
                      <a:pt x="3096" y="3792"/>
                      <a:pt x="3000" y="3696"/>
                      <a:pt x="2904" y="3648"/>
                    </a:cubicBezTo>
                    <a:cubicBezTo>
                      <a:pt x="2808" y="3600"/>
                      <a:pt x="2736" y="3528"/>
                      <a:pt x="2616" y="3504"/>
                    </a:cubicBezTo>
                    <a:cubicBezTo>
                      <a:pt x="2496" y="3480"/>
                      <a:pt x="2304" y="3480"/>
                      <a:pt x="2184" y="3504"/>
                    </a:cubicBezTo>
                    <a:cubicBezTo>
                      <a:pt x="2064" y="3528"/>
                      <a:pt x="1992" y="3624"/>
                      <a:pt x="1896" y="3648"/>
                    </a:cubicBezTo>
                    <a:cubicBezTo>
                      <a:pt x="1800" y="3672"/>
                      <a:pt x="1704" y="3696"/>
                      <a:pt x="1608" y="3648"/>
                    </a:cubicBezTo>
                    <a:cubicBezTo>
                      <a:pt x="1512" y="3600"/>
                      <a:pt x="1416" y="3456"/>
                      <a:pt x="1320" y="3360"/>
                    </a:cubicBezTo>
                    <a:cubicBezTo>
                      <a:pt x="1224" y="3264"/>
                      <a:pt x="1128" y="3144"/>
                      <a:pt x="1032" y="3072"/>
                    </a:cubicBezTo>
                    <a:cubicBezTo>
                      <a:pt x="936" y="3000"/>
                      <a:pt x="816" y="2928"/>
                      <a:pt x="744" y="2928"/>
                    </a:cubicBezTo>
                    <a:cubicBezTo>
                      <a:pt x="672" y="2928"/>
                      <a:pt x="672" y="3048"/>
                      <a:pt x="600" y="3072"/>
                    </a:cubicBezTo>
                    <a:cubicBezTo>
                      <a:pt x="528" y="3096"/>
                      <a:pt x="408" y="3144"/>
                      <a:pt x="312" y="3072"/>
                    </a:cubicBezTo>
                    <a:cubicBezTo>
                      <a:pt x="216" y="3000"/>
                      <a:pt x="48" y="2808"/>
                      <a:pt x="24" y="2640"/>
                    </a:cubicBezTo>
                    <a:cubicBezTo>
                      <a:pt x="0" y="2472"/>
                      <a:pt x="96" y="2184"/>
                      <a:pt x="168" y="2064"/>
                    </a:cubicBezTo>
                    <a:cubicBezTo>
                      <a:pt x="240" y="1944"/>
                      <a:pt x="360" y="1992"/>
                      <a:pt x="456" y="1920"/>
                    </a:cubicBezTo>
                    <a:cubicBezTo>
                      <a:pt x="552" y="1848"/>
                      <a:pt x="696" y="1728"/>
                      <a:pt x="744" y="1632"/>
                    </a:cubicBezTo>
                    <a:cubicBezTo>
                      <a:pt x="792" y="1536"/>
                      <a:pt x="720" y="1392"/>
                      <a:pt x="744" y="1344"/>
                    </a:cubicBezTo>
                    <a:cubicBezTo>
                      <a:pt x="768" y="1296"/>
                      <a:pt x="840" y="1392"/>
                      <a:pt x="888" y="1344"/>
                    </a:cubicBezTo>
                    <a:close/>
                  </a:path>
                </a:pathLst>
              </a:custGeom>
              <a:blipFill dpi="0" rotWithShape="0">
                <a:blip r:embed="rId5"/>
                <a:srcRect/>
                <a:tile tx="0" ty="0" sx="100000" sy="100000" flip="none" algn="tl"/>
              </a:blipFill>
              <a:ln w="9525">
                <a:solidFill>
                  <a:srgbClr val="000000"/>
                </a:solidFill>
                <a:round/>
                <a:headEnd/>
                <a:tailEnd/>
              </a:ln>
            </p:spPr>
            <p:txBody>
              <a:bodyPr/>
              <a:lstStyle/>
              <a:p>
                <a:endParaRPr lang="en-GB"/>
              </a:p>
            </p:txBody>
          </p:sp>
          <p:sp>
            <p:nvSpPr>
              <p:cNvPr id="67649" name="Text Box 65"/>
              <p:cNvSpPr txBox="1">
                <a:spLocks noChangeArrowheads="1"/>
              </p:cNvSpPr>
              <p:nvPr/>
            </p:nvSpPr>
            <p:spPr bwMode="auto">
              <a:xfrm>
                <a:off x="1617" y="3154"/>
                <a:ext cx="1358" cy="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atin typeface="Times New Roman" pitchFamily="18" charset="0"/>
                  </a:rPr>
                  <a:t>Internet</a:t>
                </a:r>
                <a:endParaRPr lang="en-GB" sz="2800"/>
              </a:p>
            </p:txBody>
          </p:sp>
        </p:grpSp>
        <p:grpSp>
          <p:nvGrpSpPr>
            <p:cNvPr id="67650" name="Group 66"/>
            <p:cNvGrpSpPr>
              <a:grpSpLocks/>
            </p:cNvGrpSpPr>
            <p:nvPr/>
          </p:nvGrpSpPr>
          <p:grpSpPr bwMode="auto">
            <a:xfrm>
              <a:off x="7399" y="8183"/>
              <a:ext cx="1502" cy="1310"/>
              <a:chOff x="7399" y="8183"/>
              <a:chExt cx="1502" cy="1310"/>
            </a:xfrm>
          </p:grpSpPr>
          <p:grpSp>
            <p:nvGrpSpPr>
              <p:cNvPr id="67651" name="Group 67"/>
              <p:cNvGrpSpPr>
                <a:grpSpLocks/>
              </p:cNvGrpSpPr>
              <p:nvPr/>
            </p:nvGrpSpPr>
            <p:grpSpPr bwMode="auto">
              <a:xfrm>
                <a:off x="7399" y="8183"/>
                <a:ext cx="1502" cy="1034"/>
                <a:chOff x="3917" y="2580"/>
                <a:chExt cx="1502" cy="1034"/>
              </a:xfrm>
            </p:grpSpPr>
            <p:sp>
              <p:nvSpPr>
                <p:cNvPr id="67652" name="Oval 68"/>
                <p:cNvSpPr>
                  <a:spLocks noChangeArrowheads="1"/>
                </p:cNvSpPr>
                <p:nvPr/>
              </p:nvSpPr>
              <p:spPr bwMode="auto">
                <a:xfrm flipV="1">
                  <a:off x="4542" y="2984"/>
                  <a:ext cx="417" cy="339"/>
                </a:xfrm>
                <a:prstGeom prst="ellipse">
                  <a:avLst/>
                </a:prstGeom>
                <a:solidFill>
                  <a:srgbClr val="FFFFFF"/>
                </a:solidFill>
                <a:ln w="9525">
                  <a:solidFill>
                    <a:srgbClr val="000000"/>
                  </a:solidFill>
                  <a:round/>
                  <a:headEnd/>
                  <a:tailEnd/>
                </a:ln>
              </p:spPr>
              <p:txBody>
                <a:bodyPr/>
                <a:lstStyle/>
                <a:p>
                  <a:endParaRPr lang="en-GB"/>
                </a:p>
              </p:txBody>
            </p:sp>
            <p:sp>
              <p:nvSpPr>
                <p:cNvPr id="67653" name="Text Box 69"/>
                <p:cNvSpPr txBox="1">
                  <a:spLocks noChangeArrowheads="1"/>
                </p:cNvSpPr>
                <p:nvPr/>
              </p:nvSpPr>
              <p:spPr bwMode="auto">
                <a:xfrm>
                  <a:off x="4542" y="2984"/>
                  <a:ext cx="523"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700">
                      <a:latin typeface="Times New Roman" pitchFamily="18" charset="0"/>
                    </a:rPr>
                    <a:t>R</a:t>
                  </a:r>
                  <a:r>
                    <a:rPr lang="en-GB" sz="1700" baseline="-25000">
                      <a:latin typeface="Times New Roman" pitchFamily="18" charset="0"/>
                    </a:rPr>
                    <a:t>1</a:t>
                  </a:r>
                  <a:endParaRPr lang="en-GB" sz="2800"/>
                </a:p>
              </p:txBody>
            </p:sp>
            <p:pic>
              <p:nvPicPr>
                <p:cNvPr id="67654" name="Picture 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8" y="2806"/>
                  <a:ext cx="1373"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55" name="Freeform 71"/>
                <p:cNvSpPr>
                  <a:spLocks/>
                </p:cNvSpPr>
                <p:nvPr/>
              </p:nvSpPr>
              <p:spPr bwMode="auto">
                <a:xfrm>
                  <a:off x="4301" y="3335"/>
                  <a:ext cx="1118" cy="279"/>
                </a:xfrm>
                <a:custGeom>
                  <a:avLst/>
                  <a:gdLst>
                    <a:gd name="T0" fmla="*/ 1118 w 1118"/>
                    <a:gd name="T1" fmla="*/ 0 h 279"/>
                    <a:gd name="T2" fmla="*/ 1118 w 1118"/>
                    <a:gd name="T3" fmla="*/ 279 h 279"/>
                    <a:gd name="T4" fmla="*/ 0 w 1118"/>
                    <a:gd name="T5" fmla="*/ 279 h 279"/>
                    <a:gd name="T6" fmla="*/ 1118 w 1118"/>
                    <a:gd name="T7" fmla="*/ 0 h 279"/>
                  </a:gdLst>
                  <a:ahLst/>
                  <a:cxnLst>
                    <a:cxn ang="0">
                      <a:pos x="T0" y="T1"/>
                    </a:cxn>
                    <a:cxn ang="0">
                      <a:pos x="T2" y="T3"/>
                    </a:cxn>
                    <a:cxn ang="0">
                      <a:pos x="T4" y="T5"/>
                    </a:cxn>
                    <a:cxn ang="0">
                      <a:pos x="T6" y="T7"/>
                    </a:cxn>
                  </a:cxnLst>
                  <a:rect l="0" t="0" r="r" b="b"/>
                  <a:pathLst>
                    <a:path w="1118" h="279">
                      <a:moveTo>
                        <a:pt x="1118" y="0"/>
                      </a:moveTo>
                      <a:lnTo>
                        <a:pt x="1118" y="279"/>
                      </a:lnTo>
                      <a:lnTo>
                        <a:pt x="0" y="279"/>
                      </a:lnTo>
                      <a:lnTo>
                        <a:pt x="11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7656" name="Freeform 72"/>
                <p:cNvSpPr>
                  <a:spLocks/>
                </p:cNvSpPr>
                <p:nvPr/>
              </p:nvSpPr>
              <p:spPr bwMode="auto">
                <a:xfrm>
                  <a:off x="4843" y="2580"/>
                  <a:ext cx="561" cy="678"/>
                </a:xfrm>
                <a:custGeom>
                  <a:avLst/>
                  <a:gdLst>
                    <a:gd name="T0" fmla="*/ 0 w 561"/>
                    <a:gd name="T1" fmla="*/ 0 h 678"/>
                    <a:gd name="T2" fmla="*/ 561 w 561"/>
                    <a:gd name="T3" fmla="*/ 0 h 678"/>
                    <a:gd name="T4" fmla="*/ 561 w 561"/>
                    <a:gd name="T5" fmla="*/ 678 h 678"/>
                    <a:gd name="T6" fmla="*/ 0 w 561"/>
                    <a:gd name="T7" fmla="*/ 0 h 678"/>
                  </a:gdLst>
                  <a:ahLst/>
                  <a:cxnLst>
                    <a:cxn ang="0">
                      <a:pos x="T0" y="T1"/>
                    </a:cxn>
                    <a:cxn ang="0">
                      <a:pos x="T2" y="T3"/>
                    </a:cxn>
                    <a:cxn ang="0">
                      <a:pos x="T4" y="T5"/>
                    </a:cxn>
                    <a:cxn ang="0">
                      <a:pos x="T6" y="T7"/>
                    </a:cxn>
                  </a:cxnLst>
                  <a:rect l="0" t="0" r="r" b="b"/>
                  <a:pathLst>
                    <a:path w="561" h="678">
                      <a:moveTo>
                        <a:pt x="0" y="0"/>
                      </a:moveTo>
                      <a:lnTo>
                        <a:pt x="561" y="0"/>
                      </a:lnTo>
                      <a:lnTo>
                        <a:pt x="561" y="67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7657" name="Freeform 73"/>
                <p:cNvSpPr>
                  <a:spLocks/>
                </p:cNvSpPr>
                <p:nvPr/>
              </p:nvSpPr>
              <p:spPr bwMode="auto">
                <a:xfrm>
                  <a:off x="3917" y="2700"/>
                  <a:ext cx="1401" cy="284"/>
                </a:xfrm>
                <a:custGeom>
                  <a:avLst/>
                  <a:gdLst>
                    <a:gd name="T0" fmla="*/ 0 w 1401"/>
                    <a:gd name="T1" fmla="*/ 284 h 284"/>
                    <a:gd name="T2" fmla="*/ 0 w 1401"/>
                    <a:gd name="T3" fmla="*/ 0 h 284"/>
                    <a:gd name="T4" fmla="*/ 1401 w 1401"/>
                    <a:gd name="T5" fmla="*/ 0 h 284"/>
                    <a:gd name="T6" fmla="*/ 0 w 1401"/>
                    <a:gd name="T7" fmla="*/ 284 h 284"/>
                  </a:gdLst>
                  <a:ahLst/>
                  <a:cxnLst>
                    <a:cxn ang="0">
                      <a:pos x="T0" y="T1"/>
                    </a:cxn>
                    <a:cxn ang="0">
                      <a:pos x="T2" y="T3"/>
                    </a:cxn>
                    <a:cxn ang="0">
                      <a:pos x="T4" y="T5"/>
                    </a:cxn>
                    <a:cxn ang="0">
                      <a:pos x="T6" y="T7"/>
                    </a:cxn>
                  </a:cxnLst>
                  <a:rect l="0" t="0" r="r" b="b"/>
                  <a:pathLst>
                    <a:path w="1401" h="284">
                      <a:moveTo>
                        <a:pt x="0" y="284"/>
                      </a:moveTo>
                      <a:lnTo>
                        <a:pt x="0" y="0"/>
                      </a:lnTo>
                      <a:lnTo>
                        <a:pt x="1401" y="0"/>
                      </a:lnTo>
                      <a:lnTo>
                        <a:pt x="0" y="2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67658" name="Freeform 74"/>
              <p:cNvSpPr>
                <a:spLocks/>
              </p:cNvSpPr>
              <p:nvPr/>
            </p:nvSpPr>
            <p:spPr bwMode="auto">
              <a:xfrm>
                <a:off x="7461" y="8363"/>
                <a:ext cx="499" cy="1130"/>
              </a:xfrm>
              <a:custGeom>
                <a:avLst/>
                <a:gdLst>
                  <a:gd name="T0" fmla="*/ 499 w 499"/>
                  <a:gd name="T1" fmla="*/ 1130 h 1130"/>
                  <a:gd name="T2" fmla="*/ 0 w 499"/>
                  <a:gd name="T3" fmla="*/ 1130 h 1130"/>
                  <a:gd name="T4" fmla="*/ 0 w 499"/>
                  <a:gd name="T5" fmla="*/ 0 h 1130"/>
                  <a:gd name="T6" fmla="*/ 499 w 499"/>
                  <a:gd name="T7" fmla="*/ 1130 h 1130"/>
                </a:gdLst>
                <a:ahLst/>
                <a:cxnLst>
                  <a:cxn ang="0">
                    <a:pos x="T0" y="T1"/>
                  </a:cxn>
                  <a:cxn ang="0">
                    <a:pos x="T2" y="T3"/>
                  </a:cxn>
                  <a:cxn ang="0">
                    <a:pos x="T4" y="T5"/>
                  </a:cxn>
                  <a:cxn ang="0">
                    <a:pos x="T6" y="T7"/>
                  </a:cxn>
                </a:cxnLst>
                <a:rect l="0" t="0" r="r" b="b"/>
                <a:pathLst>
                  <a:path w="499" h="1130">
                    <a:moveTo>
                      <a:pt x="499" y="1130"/>
                    </a:moveTo>
                    <a:lnTo>
                      <a:pt x="0" y="1130"/>
                    </a:lnTo>
                    <a:lnTo>
                      <a:pt x="0" y="0"/>
                    </a:lnTo>
                    <a:lnTo>
                      <a:pt x="499" y="11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67659" name="Text Box 75"/>
            <p:cNvSpPr txBox="1">
              <a:spLocks noChangeArrowheads="1"/>
            </p:cNvSpPr>
            <p:nvPr/>
          </p:nvSpPr>
          <p:spPr bwMode="auto">
            <a:xfrm>
              <a:off x="7247" y="9184"/>
              <a:ext cx="1404"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Firewall</a:t>
              </a:r>
              <a:endParaRPr lang="en-GB" sz="2800"/>
            </a:p>
          </p:txBody>
        </p:sp>
        <p:sp>
          <p:nvSpPr>
            <p:cNvPr id="67660" name="Line 76"/>
            <p:cNvSpPr>
              <a:spLocks noChangeShapeType="1"/>
            </p:cNvSpPr>
            <p:nvPr/>
          </p:nvSpPr>
          <p:spPr bwMode="auto">
            <a:xfrm flipH="1">
              <a:off x="1341" y="8695"/>
              <a:ext cx="34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661" name="Line 77"/>
            <p:cNvSpPr>
              <a:spLocks noChangeShapeType="1"/>
            </p:cNvSpPr>
            <p:nvPr/>
          </p:nvSpPr>
          <p:spPr bwMode="auto">
            <a:xfrm flipH="1">
              <a:off x="8721" y="8723"/>
              <a:ext cx="7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662" name="Line 78"/>
            <p:cNvSpPr>
              <a:spLocks noChangeShapeType="1"/>
            </p:cNvSpPr>
            <p:nvPr/>
          </p:nvSpPr>
          <p:spPr bwMode="auto">
            <a:xfrm flipH="1">
              <a:off x="5661" y="8705"/>
              <a:ext cx="19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663" name="Text Box 79"/>
            <p:cNvSpPr txBox="1">
              <a:spLocks noChangeArrowheads="1"/>
            </p:cNvSpPr>
            <p:nvPr/>
          </p:nvSpPr>
          <p:spPr bwMode="auto">
            <a:xfrm>
              <a:off x="6021" y="9724"/>
              <a:ext cx="270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600" b="1">
                  <a:latin typeface="Times New Roman" pitchFamily="18" charset="0"/>
                </a:rPr>
                <a:t>Screened Subnet</a:t>
              </a:r>
              <a:endParaRPr lang="en-GB" sz="2800"/>
            </a:p>
          </p:txBody>
        </p:sp>
      </p:gr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r>
              <a:rPr lang="en-GB" b="0"/>
              <a:t>Checkpoint Firewall</a:t>
            </a:r>
          </a:p>
        </p:txBody>
      </p:sp>
      <p:sp>
        <p:nvSpPr>
          <p:cNvPr id="68611" name="Rectangle 3"/>
          <p:cNvSpPr>
            <a:spLocks noGrp="1" noChangeArrowheads="1"/>
          </p:cNvSpPr>
          <p:nvPr>
            <p:ph type="body" idx="1"/>
          </p:nvPr>
        </p:nvSpPr>
        <p:spPr/>
        <p:txBody>
          <a:bodyPr/>
          <a:lstStyle/>
          <a:p>
            <a:pPr>
              <a:buFont typeface="Wingdings" pitchFamily="2" charset="2"/>
              <a:buNone/>
            </a:pPr>
            <a:r>
              <a:rPr lang="en-GB"/>
              <a:t>Check Point offers EAL4 certified security solutions for firewall, VPN, IDS, IPS, management, secure logging, and endpoint security. </a:t>
            </a:r>
          </a:p>
          <a:p>
            <a:pPr>
              <a:buFont typeface="Wingdings" pitchFamily="2" charset="2"/>
              <a:buNone/>
            </a:pPr>
            <a:r>
              <a:rPr lang="en-GB"/>
              <a:t>Check Point Integrity is the only endpoint security solution from a major security vendor to achieve Common Criteria EAL 4 certification.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GB" b="0"/>
              <a:t>Evaluation Assurance Level</a:t>
            </a:r>
            <a:r>
              <a:rPr lang="en-GB"/>
              <a:t> (EAL)</a:t>
            </a:r>
          </a:p>
        </p:txBody>
      </p:sp>
      <p:sp>
        <p:nvSpPr>
          <p:cNvPr id="69635" name="Rectangle 3"/>
          <p:cNvSpPr>
            <a:spLocks noGrp="1" noChangeArrowheads="1"/>
          </p:cNvSpPr>
          <p:nvPr>
            <p:ph type="body" idx="1"/>
          </p:nvPr>
        </p:nvSpPr>
        <p:spPr/>
        <p:txBody>
          <a:bodyPr/>
          <a:lstStyle/>
          <a:p>
            <a:r>
              <a:rPr lang="en-GB"/>
              <a:t>EAL1: Functionally Tested </a:t>
            </a:r>
          </a:p>
          <a:p>
            <a:r>
              <a:rPr lang="en-GB"/>
              <a:t>EAL2: Structurally Tested </a:t>
            </a:r>
          </a:p>
          <a:p>
            <a:r>
              <a:rPr lang="en-GB"/>
              <a:t>EAL3: Methodically Tested and Checked </a:t>
            </a:r>
          </a:p>
          <a:p>
            <a:r>
              <a:rPr lang="en-GB"/>
              <a:t>EAL4: Methodically Designed, Tested and Reviewed </a:t>
            </a:r>
          </a:p>
          <a:p>
            <a:r>
              <a:rPr lang="en-GB"/>
              <a:t>EAL5: Semiformally Designed and Tested </a:t>
            </a:r>
          </a:p>
          <a:p>
            <a:r>
              <a:rPr lang="en-GB"/>
              <a:t>EAL6: Semiformally Verified Design and Tested </a:t>
            </a:r>
          </a:p>
          <a:p>
            <a:r>
              <a:rPr lang="en-GB"/>
              <a:t>EAL7: Formally Verified Design and Tested</a:t>
            </a:r>
          </a:p>
          <a:p>
            <a:endParaRPr lang="en-GB"/>
          </a:p>
          <a:p>
            <a:r>
              <a:rPr lang="en-GB">
                <a:hlinkClick r:id="rId2"/>
              </a:rPr>
              <a:t>http://www.cesg.gov.uk/find_a/cert_products/index.cfm</a:t>
            </a:r>
            <a:endParaRPr lang="en-GB"/>
          </a:p>
          <a:p>
            <a:r>
              <a:rPr lang="en-US">
                <a:hlinkClick r:id="rId3"/>
              </a:rPr>
              <a:t>http://www.niap-ccevs.org/cc-scheme/vpl/?c=1</a:t>
            </a:r>
            <a:r>
              <a:rPr lang="en-US"/>
              <a:t> </a:t>
            </a:r>
            <a:endParaRPr lang="en-GB"/>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endParaRPr lang="en-US"/>
          </a:p>
        </p:txBody>
      </p:sp>
      <p:sp>
        <p:nvSpPr>
          <p:cNvPr id="73731" name="Rectangle 3"/>
          <p:cNvSpPr>
            <a:spLocks noGrp="1" noChangeArrowheads="1"/>
          </p:cNvSpPr>
          <p:nvPr>
            <p:ph type="body" idx="1"/>
          </p:nvPr>
        </p:nvSpPr>
        <p:spPr/>
        <p:txBody>
          <a:bodyPr/>
          <a:lstStyle/>
          <a:p>
            <a:pPr>
              <a:buFont typeface="Wingdings" pitchFamily="2" charset="2"/>
              <a:buNone/>
            </a:pPr>
            <a:r>
              <a:rPr lang="en-GB"/>
              <a:t>Checkpoint Firewall</a:t>
            </a:r>
            <a:br>
              <a:rPr lang="en-GB"/>
            </a:br>
            <a:r>
              <a:rPr lang="en-GB"/>
              <a:t>screenshots follow….</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firewall Checkpt scre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0"/>
            <a:ext cx="9356725" cy="690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endParaRPr lang="en-US"/>
          </a:p>
        </p:txBody>
      </p:sp>
      <p:sp>
        <p:nvSpPr>
          <p:cNvPr id="74755" name="Rectangle 3"/>
          <p:cNvSpPr>
            <a:spLocks noGrp="1" noChangeArrowheads="1"/>
          </p:cNvSpPr>
          <p:nvPr>
            <p:ph type="body" idx="1"/>
          </p:nvPr>
        </p:nvSpPr>
        <p:spPr/>
        <p:txBody>
          <a:bodyPr/>
          <a:lstStyle/>
          <a:p>
            <a:endParaRPr lang="en-US"/>
          </a:p>
        </p:txBody>
      </p:sp>
      <p:pic>
        <p:nvPicPr>
          <p:cNvPr id="74756" name="Picture 4" descr="firewall smart def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0"/>
            <a:ext cx="9361488"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endParaRPr lang="en-US"/>
          </a:p>
        </p:txBody>
      </p:sp>
      <p:sp>
        <p:nvSpPr>
          <p:cNvPr id="75779" name="Rectangle 3"/>
          <p:cNvSpPr>
            <a:spLocks noGrp="1" noChangeArrowheads="1"/>
          </p:cNvSpPr>
          <p:nvPr>
            <p:ph type="body" idx="1"/>
          </p:nvPr>
        </p:nvSpPr>
        <p:spPr/>
        <p:txBody>
          <a:bodyPr/>
          <a:lstStyle/>
          <a:p>
            <a:endParaRPr lang="en-US"/>
          </a:p>
        </p:txBody>
      </p:sp>
      <p:pic>
        <p:nvPicPr>
          <p:cNvPr id="75780" name="Picture 4" descr="firewall smart defenc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GB" b="0"/>
              <a:t>Firewalls - Conclusion</a:t>
            </a:r>
          </a:p>
        </p:txBody>
      </p:sp>
      <p:sp>
        <p:nvSpPr>
          <p:cNvPr id="76803" name="Rectangle 3"/>
          <p:cNvSpPr>
            <a:spLocks noGrp="1" noChangeArrowheads="1"/>
          </p:cNvSpPr>
          <p:nvPr>
            <p:ph type="body" idx="1"/>
          </p:nvPr>
        </p:nvSpPr>
        <p:spPr/>
        <p:txBody>
          <a:bodyPr/>
          <a:lstStyle/>
          <a:p>
            <a:r>
              <a:rPr lang="en-GB"/>
              <a:t>This section has introduced the concepts of a firewall as part of an overall security scheme. </a:t>
            </a:r>
          </a:p>
          <a:p>
            <a:r>
              <a:rPr lang="en-GB"/>
              <a:t>Much further study would be required before specifying a system for a commercial or military site. </a:t>
            </a:r>
          </a:p>
          <a:p>
            <a:r>
              <a:rPr lang="en-GB"/>
              <a:t>A glossary of firewall terms with a list of books and useful websites is at the end of this book.</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Network</Template>
  <TotalTime>1155</TotalTime>
  <Words>2731</Words>
  <Application>Microsoft Office PowerPoint</Application>
  <PresentationFormat>On-screen Show (4:3)</PresentationFormat>
  <Paragraphs>553</Paragraphs>
  <Slides>65</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65</vt:i4>
      </vt:variant>
    </vt:vector>
  </HeadingPairs>
  <TitlesOfParts>
    <vt:vector size="71" baseType="lpstr">
      <vt:lpstr>Arial</vt:lpstr>
      <vt:lpstr>Times New Roman</vt:lpstr>
      <vt:lpstr>Wingdings</vt:lpstr>
      <vt:lpstr>Arial Unicode MS</vt:lpstr>
      <vt:lpstr>Network</vt:lpstr>
      <vt:lpstr>Microsoft Word Picture</vt:lpstr>
      <vt:lpstr>IP Section 2</vt:lpstr>
      <vt:lpstr>IP Section 3 Network Address Translator (NAT)</vt:lpstr>
      <vt:lpstr>IP Section 3 Network Address Translator (NAT)</vt:lpstr>
      <vt:lpstr>IP Section 3 Network Address Translator (NAT)</vt:lpstr>
      <vt:lpstr>IP Section 3 Network Address Translator (NAT)</vt:lpstr>
      <vt:lpstr>IP Section 3 Network Address Translator (NAT)</vt:lpstr>
      <vt:lpstr>IP Section 3 Network Address Translator (NAT)</vt:lpstr>
      <vt:lpstr> Network Address Translator (NAT)</vt:lpstr>
      <vt:lpstr> Port Address Translator (PAT)</vt:lpstr>
      <vt:lpstr> Port Address Translator (PAT)</vt:lpstr>
      <vt:lpstr>Port Address Translator (PAT)</vt:lpstr>
      <vt:lpstr>Proxy server</vt:lpstr>
      <vt:lpstr>Proxy server</vt:lpstr>
      <vt:lpstr>Proxy server</vt:lpstr>
      <vt:lpstr>Firewall NAT vs. Proxy Server.</vt:lpstr>
      <vt:lpstr>PowerPoint Presentation</vt:lpstr>
      <vt:lpstr>PowerPoint Presentation</vt:lpstr>
      <vt:lpstr>Remote Proxy Server</vt:lpstr>
      <vt:lpstr>Remote Proxy Server</vt:lpstr>
      <vt:lpstr>Remote Proxy Server </vt:lpstr>
      <vt:lpstr>Remote Proxy Server </vt:lpstr>
      <vt:lpstr>Remote Proxy Server </vt:lpstr>
      <vt:lpstr>Remote Proxy Server </vt:lpstr>
      <vt:lpstr>Remote Proxy Server </vt:lpstr>
      <vt:lpstr>Remote Proxy Server </vt:lpstr>
      <vt:lpstr>Remote Proxy Server </vt:lpstr>
      <vt:lpstr>Setting Internet Explorer to use a proxy server</vt:lpstr>
      <vt:lpstr>Dial-up and Broadband Home Users</vt:lpstr>
      <vt:lpstr>http://www.lockdowncorp.com/</vt:lpstr>
      <vt:lpstr>http://www.lockdowncorp.com/</vt:lpstr>
      <vt:lpstr>http://www.lockdowncorp.com/</vt:lpstr>
      <vt:lpstr>Proxy Anonymity</vt:lpstr>
      <vt:lpstr>Proxy Server Test </vt:lpstr>
      <vt:lpstr> Direct via F8 firewall   </vt:lpstr>
      <vt:lpstr> Via Transparent Proxy (China)   </vt:lpstr>
      <vt:lpstr> Via anonymous UK proxy   </vt:lpstr>
      <vt:lpstr> Via High Anonymity (“Elite”) Proxy (Japan)   </vt:lpstr>
      <vt:lpstr>Firewalls</vt:lpstr>
      <vt:lpstr>Firewalls - Analogy</vt:lpstr>
      <vt:lpstr>Firewalls – Castle Analogy</vt:lpstr>
      <vt:lpstr>Firewalls</vt:lpstr>
      <vt:lpstr>Firewalls</vt:lpstr>
      <vt:lpstr>Firewall - analogy</vt:lpstr>
      <vt:lpstr>Simple Firewall</vt:lpstr>
      <vt:lpstr>What can firewalls protect against?</vt:lpstr>
      <vt:lpstr>What can firewalls protect against?</vt:lpstr>
      <vt:lpstr>What can firewalls protect against?</vt:lpstr>
      <vt:lpstr>What can firewalls protect against?</vt:lpstr>
      <vt:lpstr>Firewalls</vt:lpstr>
      <vt:lpstr>What can’t firewalls protect against?</vt:lpstr>
      <vt:lpstr>What can’t firewalls protect against?</vt:lpstr>
      <vt:lpstr>What can’t firewalls protect against?</vt:lpstr>
      <vt:lpstr>What can’t firewalls protect against?</vt:lpstr>
      <vt:lpstr>Different types of Firewall</vt:lpstr>
      <vt:lpstr>Different types of Firewall</vt:lpstr>
      <vt:lpstr>Different types of Firewall</vt:lpstr>
      <vt:lpstr>Different types of Firewall</vt:lpstr>
      <vt:lpstr>Different types of Firewall</vt:lpstr>
      <vt:lpstr>Checkpoint Firewall</vt:lpstr>
      <vt:lpstr>Evaluation Assurance Level (EAL)</vt:lpstr>
      <vt:lpstr>PowerPoint Presentation</vt:lpstr>
      <vt:lpstr>PowerPoint Presentation</vt:lpstr>
      <vt:lpstr>PowerPoint Presentation</vt:lpstr>
      <vt:lpstr>PowerPoint Presentation</vt:lpstr>
      <vt:lpstr>Firewalls - Conclusion</vt:lpstr>
    </vt:vector>
  </TitlesOfParts>
  <Company>rss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Section 3</dc:title>
  <dc:creator>willd</dc:creator>
  <cp:lastModifiedBy>Rees, John</cp:lastModifiedBy>
  <cp:revision>24</cp:revision>
  <dcterms:created xsi:type="dcterms:W3CDTF">2008-02-27T10:33:23Z</dcterms:created>
  <dcterms:modified xsi:type="dcterms:W3CDTF">2014-11-07T09:10:04Z</dcterms:modified>
</cp:coreProperties>
</file>