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9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0CEAB9-C2E4-4B34-85FB-A9D1A344CEE0}" v="204" dt="2026-01-30T12:35:31.4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6" autoAdjust="0"/>
    <p:restoredTop sz="94403" autoAdjust="0"/>
  </p:normalViewPr>
  <p:slideViewPr>
    <p:cSldViewPr snapToGrid="0">
      <p:cViewPr varScale="1">
        <p:scale>
          <a:sx n="86" d="100"/>
          <a:sy n="86" d="100"/>
        </p:scale>
        <p:origin x="832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89FD66-8882-41AF-948C-B42AD1C4378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6B04D2-95AB-4A18-85A9-136C3979E9B9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●"/>
          </a:pPr>
          <a:r>
            <a:rPr lang="en-GB" sz="2000" u="none" dirty="0"/>
            <a:t>Business professional before leisure travelling.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BF22ADC-9D93-4104-BB06-A5481AE3CFF4}" type="parTrans" cxnId="{B57E32D4-6551-4906-A00B-FC5F567898F6}">
      <dgm:prSet/>
      <dgm:spPr/>
      <dgm:t>
        <a:bodyPr/>
        <a:lstStyle/>
        <a:p>
          <a:endParaRPr lang="en-US"/>
        </a:p>
      </dgm:t>
    </dgm:pt>
    <dgm:pt modelId="{9C3780BD-026D-42F2-80A0-D491AE3D6CA2}" type="sibTrans" cxnId="{B57E32D4-6551-4906-A00B-FC5F567898F6}">
      <dgm:prSet/>
      <dgm:spPr/>
      <dgm:t>
        <a:bodyPr/>
        <a:lstStyle/>
        <a:p>
          <a:endParaRPr lang="en-US"/>
        </a:p>
      </dgm:t>
    </dgm:pt>
    <dgm:pt modelId="{C2806DD7-C5DF-4D6E-BD95-D243CE8BA13E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●"/>
          </a:pPr>
          <a:r>
            <a:rPr lang="en-GB" sz="2500" u="none" dirty="0"/>
            <a:t>High cleanliness is a demand in response to the money invested. </a:t>
          </a:r>
          <a:endParaRPr lang="en-US" sz="25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5005014-FAEC-4803-9F3C-28DDABC9C585}" type="parTrans" cxnId="{D843BFC7-204A-43F2-81D6-18327296E278}">
      <dgm:prSet/>
      <dgm:spPr/>
      <dgm:t>
        <a:bodyPr/>
        <a:lstStyle/>
        <a:p>
          <a:endParaRPr lang="en-US"/>
        </a:p>
      </dgm:t>
    </dgm:pt>
    <dgm:pt modelId="{AD6ADDEB-417C-4315-9DC0-32254C277160}" type="sibTrans" cxnId="{D843BFC7-204A-43F2-81D6-18327296E278}">
      <dgm:prSet/>
      <dgm:spPr/>
      <dgm:t>
        <a:bodyPr/>
        <a:lstStyle/>
        <a:p>
          <a:endParaRPr lang="en-US"/>
        </a:p>
      </dgm:t>
    </dgm:pt>
    <dgm:pt modelId="{68EB1CC1-D4DA-42F5-BAA2-EE1E2F29A233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●"/>
          </a:pPr>
          <a:r>
            <a:rPr lang="en-GB" sz="2000" u="none" dirty="0"/>
            <a:t>Hotel chains such as Hilton, Marriott and Hyatt have adopted self-service kiosks as a part of an innovative strategy. 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4689F8-D686-4F1E-9080-E406BE153E20}" type="parTrans" cxnId="{CB3AFD49-7C83-4682-84F8-23F48C8275C0}">
      <dgm:prSet/>
      <dgm:spPr/>
      <dgm:t>
        <a:bodyPr/>
        <a:lstStyle/>
        <a:p>
          <a:endParaRPr lang="en-US"/>
        </a:p>
      </dgm:t>
    </dgm:pt>
    <dgm:pt modelId="{30BD9AAD-641E-4A05-A316-D796A99C4069}" type="sibTrans" cxnId="{CB3AFD49-7C83-4682-84F8-23F48C8275C0}">
      <dgm:prSet/>
      <dgm:spPr/>
      <dgm:t>
        <a:bodyPr/>
        <a:lstStyle/>
        <a:p>
          <a:endParaRPr lang="en-US"/>
        </a:p>
      </dgm:t>
    </dgm:pt>
    <dgm:pt modelId="{6F64B58D-41F7-4C07-BFFB-BEDE29CA13DA}" type="pres">
      <dgm:prSet presAssocID="{4289FD66-8882-41AF-948C-B42AD1C43786}" presName="root" presStyleCnt="0">
        <dgm:presLayoutVars>
          <dgm:dir/>
          <dgm:resizeHandles val="exact"/>
        </dgm:presLayoutVars>
      </dgm:prSet>
      <dgm:spPr/>
    </dgm:pt>
    <dgm:pt modelId="{A1E40042-F584-43AB-9324-2AC7C631FAD8}" type="pres">
      <dgm:prSet presAssocID="{076B04D2-95AB-4A18-85A9-136C3979E9B9}" presName="compNode" presStyleCnt="0"/>
      <dgm:spPr/>
    </dgm:pt>
    <dgm:pt modelId="{9CBC933D-8941-4FD5-AD39-1FFD05DD5A11}" type="pres">
      <dgm:prSet presAssocID="{076B04D2-95AB-4A18-85A9-136C3979E9B9}" presName="bgRect" presStyleLbl="bgShp" presStyleIdx="0" presStyleCnt="3"/>
      <dgm:spPr/>
    </dgm:pt>
    <dgm:pt modelId="{0439C4A9-AF3A-4A0A-BEC8-B729AA3E4AE1}" type="pres">
      <dgm:prSet presAssocID="{076B04D2-95AB-4A18-85A9-136C3979E9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EF4D5932-BFB7-44C7-A9E6-FF383280A0B9}" type="pres">
      <dgm:prSet presAssocID="{076B04D2-95AB-4A18-85A9-136C3979E9B9}" presName="spaceRect" presStyleCnt="0"/>
      <dgm:spPr/>
    </dgm:pt>
    <dgm:pt modelId="{7D80ECCD-E7A1-40A5-B7CE-B684AB7EF0BC}" type="pres">
      <dgm:prSet presAssocID="{076B04D2-95AB-4A18-85A9-136C3979E9B9}" presName="parTx" presStyleLbl="revTx" presStyleIdx="0" presStyleCnt="3">
        <dgm:presLayoutVars>
          <dgm:chMax val="0"/>
          <dgm:chPref val="0"/>
        </dgm:presLayoutVars>
      </dgm:prSet>
      <dgm:spPr/>
    </dgm:pt>
    <dgm:pt modelId="{A8B2D482-B2F2-4422-B3AC-6AF814E60340}" type="pres">
      <dgm:prSet presAssocID="{9C3780BD-026D-42F2-80A0-D491AE3D6CA2}" presName="sibTrans" presStyleCnt="0"/>
      <dgm:spPr/>
    </dgm:pt>
    <dgm:pt modelId="{BD992E0D-CA62-4E82-9B58-EE8F1C060E0A}" type="pres">
      <dgm:prSet presAssocID="{C2806DD7-C5DF-4D6E-BD95-D243CE8BA13E}" presName="compNode" presStyleCnt="0"/>
      <dgm:spPr/>
    </dgm:pt>
    <dgm:pt modelId="{A11420FF-B5B6-4B42-8A19-1B6EA383A82F}" type="pres">
      <dgm:prSet presAssocID="{C2806DD7-C5DF-4D6E-BD95-D243CE8BA13E}" presName="bgRect" presStyleLbl="bgShp" presStyleIdx="1" presStyleCnt="3"/>
      <dgm:spPr/>
    </dgm:pt>
    <dgm:pt modelId="{4607F99C-A3ED-46B0-A051-AC9F5A27BE76}" type="pres">
      <dgm:prSet presAssocID="{C2806DD7-C5DF-4D6E-BD95-D243CE8BA13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22304EE-6E19-4AD2-8786-44EF72048EC9}" type="pres">
      <dgm:prSet presAssocID="{C2806DD7-C5DF-4D6E-BD95-D243CE8BA13E}" presName="spaceRect" presStyleCnt="0"/>
      <dgm:spPr/>
    </dgm:pt>
    <dgm:pt modelId="{46772D9E-C746-4AE5-B971-D1DC35C687A7}" type="pres">
      <dgm:prSet presAssocID="{C2806DD7-C5DF-4D6E-BD95-D243CE8BA13E}" presName="parTx" presStyleLbl="revTx" presStyleIdx="1" presStyleCnt="3">
        <dgm:presLayoutVars>
          <dgm:chMax val="0"/>
          <dgm:chPref val="0"/>
        </dgm:presLayoutVars>
      </dgm:prSet>
      <dgm:spPr/>
    </dgm:pt>
    <dgm:pt modelId="{E750F08C-DF46-4A86-85FF-AEB540359BFE}" type="pres">
      <dgm:prSet presAssocID="{AD6ADDEB-417C-4315-9DC0-32254C277160}" presName="sibTrans" presStyleCnt="0"/>
      <dgm:spPr/>
    </dgm:pt>
    <dgm:pt modelId="{60AE1E42-573E-43C7-A9BB-F228020D5A05}" type="pres">
      <dgm:prSet presAssocID="{68EB1CC1-D4DA-42F5-BAA2-EE1E2F29A233}" presName="compNode" presStyleCnt="0"/>
      <dgm:spPr/>
    </dgm:pt>
    <dgm:pt modelId="{429C093B-AD19-4CEE-BA9B-CEC4C8A816DE}" type="pres">
      <dgm:prSet presAssocID="{68EB1CC1-D4DA-42F5-BAA2-EE1E2F29A233}" presName="bgRect" presStyleLbl="bgShp" presStyleIdx="2" presStyleCnt="3"/>
      <dgm:spPr/>
    </dgm:pt>
    <dgm:pt modelId="{E0B0F3C7-9FFC-40F8-9257-63D58E2B7F7A}" type="pres">
      <dgm:prSet presAssocID="{68EB1CC1-D4DA-42F5-BAA2-EE1E2F29A233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CB77E349-CD83-462D-A9FA-D6B82F8120ED}" type="pres">
      <dgm:prSet presAssocID="{68EB1CC1-D4DA-42F5-BAA2-EE1E2F29A233}" presName="spaceRect" presStyleCnt="0"/>
      <dgm:spPr/>
    </dgm:pt>
    <dgm:pt modelId="{7E49F4F9-A7B5-48E8-8EDC-2E6F0B6418E8}" type="pres">
      <dgm:prSet presAssocID="{68EB1CC1-D4DA-42F5-BAA2-EE1E2F29A23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860B31A-1869-4C2B-820F-FC04C95A6DF6}" type="presOf" srcId="{68EB1CC1-D4DA-42F5-BAA2-EE1E2F29A233}" destId="{7E49F4F9-A7B5-48E8-8EDC-2E6F0B6418E8}" srcOrd="0" destOrd="0" presId="urn:microsoft.com/office/officeart/2018/2/layout/IconVerticalSolidList"/>
    <dgm:cxn modelId="{3C9F5D1E-07E5-4460-91E3-44B3CC2A30ED}" type="presOf" srcId="{C2806DD7-C5DF-4D6E-BD95-D243CE8BA13E}" destId="{46772D9E-C746-4AE5-B971-D1DC35C687A7}" srcOrd="0" destOrd="0" presId="urn:microsoft.com/office/officeart/2018/2/layout/IconVerticalSolidList"/>
    <dgm:cxn modelId="{CB3AFD49-7C83-4682-84F8-23F48C8275C0}" srcId="{4289FD66-8882-41AF-948C-B42AD1C43786}" destId="{68EB1CC1-D4DA-42F5-BAA2-EE1E2F29A233}" srcOrd="2" destOrd="0" parTransId="{914689F8-D686-4F1E-9080-E406BE153E20}" sibTransId="{30BD9AAD-641E-4A05-A316-D796A99C4069}"/>
    <dgm:cxn modelId="{CCC84255-5984-43C7-87CD-54762A8A088D}" type="presOf" srcId="{4289FD66-8882-41AF-948C-B42AD1C43786}" destId="{6F64B58D-41F7-4C07-BFFB-BEDE29CA13DA}" srcOrd="0" destOrd="0" presId="urn:microsoft.com/office/officeart/2018/2/layout/IconVerticalSolidList"/>
    <dgm:cxn modelId="{D843BFC7-204A-43F2-81D6-18327296E278}" srcId="{4289FD66-8882-41AF-948C-B42AD1C43786}" destId="{C2806DD7-C5DF-4D6E-BD95-D243CE8BA13E}" srcOrd="1" destOrd="0" parTransId="{85005014-FAEC-4803-9F3C-28DDABC9C585}" sibTransId="{AD6ADDEB-417C-4315-9DC0-32254C277160}"/>
    <dgm:cxn modelId="{B57E32D4-6551-4906-A00B-FC5F567898F6}" srcId="{4289FD66-8882-41AF-948C-B42AD1C43786}" destId="{076B04D2-95AB-4A18-85A9-136C3979E9B9}" srcOrd="0" destOrd="0" parTransId="{CBF22ADC-9D93-4104-BB06-A5481AE3CFF4}" sibTransId="{9C3780BD-026D-42F2-80A0-D491AE3D6CA2}"/>
    <dgm:cxn modelId="{10DF9CF9-9BE9-42A3-89AD-1F59E879883C}" type="presOf" srcId="{076B04D2-95AB-4A18-85A9-136C3979E9B9}" destId="{7D80ECCD-E7A1-40A5-B7CE-B684AB7EF0BC}" srcOrd="0" destOrd="0" presId="urn:microsoft.com/office/officeart/2018/2/layout/IconVerticalSolidList"/>
    <dgm:cxn modelId="{45334335-AC11-4A99-8A5E-9CF12EAE2F3E}" type="presParOf" srcId="{6F64B58D-41F7-4C07-BFFB-BEDE29CA13DA}" destId="{A1E40042-F584-43AB-9324-2AC7C631FAD8}" srcOrd="0" destOrd="0" presId="urn:microsoft.com/office/officeart/2018/2/layout/IconVerticalSolidList"/>
    <dgm:cxn modelId="{4AAFBD9E-FCC9-46BB-B146-7697D52AF62C}" type="presParOf" srcId="{A1E40042-F584-43AB-9324-2AC7C631FAD8}" destId="{9CBC933D-8941-4FD5-AD39-1FFD05DD5A11}" srcOrd="0" destOrd="0" presId="urn:microsoft.com/office/officeart/2018/2/layout/IconVerticalSolidList"/>
    <dgm:cxn modelId="{F7CEE65A-B379-45EA-9CAF-DDEE1DD921A5}" type="presParOf" srcId="{A1E40042-F584-43AB-9324-2AC7C631FAD8}" destId="{0439C4A9-AF3A-4A0A-BEC8-B729AA3E4AE1}" srcOrd="1" destOrd="0" presId="urn:microsoft.com/office/officeart/2018/2/layout/IconVerticalSolidList"/>
    <dgm:cxn modelId="{ABF4A119-452F-46A4-BB15-6D79467F8C3D}" type="presParOf" srcId="{A1E40042-F584-43AB-9324-2AC7C631FAD8}" destId="{EF4D5932-BFB7-44C7-A9E6-FF383280A0B9}" srcOrd="2" destOrd="0" presId="urn:microsoft.com/office/officeart/2018/2/layout/IconVerticalSolidList"/>
    <dgm:cxn modelId="{302162D7-56A7-4D74-965E-F19EB4765BE4}" type="presParOf" srcId="{A1E40042-F584-43AB-9324-2AC7C631FAD8}" destId="{7D80ECCD-E7A1-40A5-B7CE-B684AB7EF0BC}" srcOrd="3" destOrd="0" presId="urn:microsoft.com/office/officeart/2018/2/layout/IconVerticalSolidList"/>
    <dgm:cxn modelId="{7BCFD93B-BDF0-4286-AC78-25A79651E847}" type="presParOf" srcId="{6F64B58D-41F7-4C07-BFFB-BEDE29CA13DA}" destId="{A8B2D482-B2F2-4422-B3AC-6AF814E60340}" srcOrd="1" destOrd="0" presId="urn:microsoft.com/office/officeart/2018/2/layout/IconVerticalSolidList"/>
    <dgm:cxn modelId="{C8DFE084-2A3C-46A6-9092-025614FA497D}" type="presParOf" srcId="{6F64B58D-41F7-4C07-BFFB-BEDE29CA13DA}" destId="{BD992E0D-CA62-4E82-9B58-EE8F1C060E0A}" srcOrd="2" destOrd="0" presId="urn:microsoft.com/office/officeart/2018/2/layout/IconVerticalSolidList"/>
    <dgm:cxn modelId="{557B3DF1-6439-4CB8-ACB8-27971A28A66A}" type="presParOf" srcId="{BD992E0D-CA62-4E82-9B58-EE8F1C060E0A}" destId="{A11420FF-B5B6-4B42-8A19-1B6EA383A82F}" srcOrd="0" destOrd="0" presId="urn:microsoft.com/office/officeart/2018/2/layout/IconVerticalSolidList"/>
    <dgm:cxn modelId="{9E3C43BB-6871-46B4-9CED-26D76E0D6881}" type="presParOf" srcId="{BD992E0D-CA62-4E82-9B58-EE8F1C060E0A}" destId="{4607F99C-A3ED-46B0-A051-AC9F5A27BE76}" srcOrd="1" destOrd="0" presId="urn:microsoft.com/office/officeart/2018/2/layout/IconVerticalSolidList"/>
    <dgm:cxn modelId="{64228507-B8A8-4C17-B2BE-1672B705D7DE}" type="presParOf" srcId="{BD992E0D-CA62-4E82-9B58-EE8F1C060E0A}" destId="{122304EE-6E19-4AD2-8786-44EF72048EC9}" srcOrd="2" destOrd="0" presId="urn:microsoft.com/office/officeart/2018/2/layout/IconVerticalSolidList"/>
    <dgm:cxn modelId="{CC3CC0EE-838A-4AA2-92B9-8A3A297E7D91}" type="presParOf" srcId="{BD992E0D-CA62-4E82-9B58-EE8F1C060E0A}" destId="{46772D9E-C746-4AE5-B971-D1DC35C687A7}" srcOrd="3" destOrd="0" presId="urn:microsoft.com/office/officeart/2018/2/layout/IconVerticalSolidList"/>
    <dgm:cxn modelId="{FA487894-AE45-4A50-A610-09D048CE2D4D}" type="presParOf" srcId="{6F64B58D-41F7-4C07-BFFB-BEDE29CA13DA}" destId="{E750F08C-DF46-4A86-85FF-AEB540359BFE}" srcOrd="3" destOrd="0" presId="urn:microsoft.com/office/officeart/2018/2/layout/IconVerticalSolidList"/>
    <dgm:cxn modelId="{59465C42-C52E-4C4A-8155-1013E414CDC1}" type="presParOf" srcId="{6F64B58D-41F7-4C07-BFFB-BEDE29CA13DA}" destId="{60AE1E42-573E-43C7-A9BB-F228020D5A05}" srcOrd="4" destOrd="0" presId="urn:microsoft.com/office/officeart/2018/2/layout/IconVerticalSolidList"/>
    <dgm:cxn modelId="{32E1ABAF-F30B-475A-AAF2-2F901CDCDE4A}" type="presParOf" srcId="{60AE1E42-573E-43C7-A9BB-F228020D5A05}" destId="{429C093B-AD19-4CEE-BA9B-CEC4C8A816DE}" srcOrd="0" destOrd="0" presId="urn:microsoft.com/office/officeart/2018/2/layout/IconVerticalSolidList"/>
    <dgm:cxn modelId="{24354BE6-B155-4514-BEDF-BCE1518F6BE3}" type="presParOf" srcId="{60AE1E42-573E-43C7-A9BB-F228020D5A05}" destId="{E0B0F3C7-9FFC-40F8-9257-63D58E2B7F7A}" srcOrd="1" destOrd="0" presId="urn:microsoft.com/office/officeart/2018/2/layout/IconVerticalSolidList"/>
    <dgm:cxn modelId="{BE406A23-47C4-4A5A-B7A4-6BFAE1C6F096}" type="presParOf" srcId="{60AE1E42-573E-43C7-A9BB-F228020D5A05}" destId="{CB77E349-CD83-462D-A9FA-D6B82F8120ED}" srcOrd="2" destOrd="0" presId="urn:microsoft.com/office/officeart/2018/2/layout/IconVerticalSolidList"/>
    <dgm:cxn modelId="{277EC1E5-D401-476A-8CBD-6889C318BA95}" type="presParOf" srcId="{60AE1E42-573E-43C7-A9BB-F228020D5A05}" destId="{7E49F4F9-A7B5-48E8-8EDC-2E6F0B6418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BC933D-8941-4FD5-AD39-1FFD05DD5A11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39C4A9-AF3A-4A0A-BEC8-B729AA3E4AE1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0ECCD-E7A1-40A5-B7CE-B684AB7EF0BC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u="none" kern="1200" dirty="0"/>
            <a:t>Business professional before leisure travelling.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35590" y="531"/>
        <a:ext cx="9080009" cy="1242935"/>
      </dsp:txXfrm>
    </dsp:sp>
    <dsp:sp modelId="{A11420FF-B5B6-4B42-8A19-1B6EA383A82F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07F99C-A3ED-46B0-A051-AC9F5A27BE76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772D9E-C746-4AE5-B971-D1DC35C687A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500" u="none" kern="1200" dirty="0"/>
            <a:t>High cleanliness is a demand in response to the money invested. </a:t>
          </a:r>
          <a:endParaRPr lang="en-US" sz="2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35590" y="1554201"/>
        <a:ext cx="9080009" cy="1242935"/>
      </dsp:txXfrm>
    </dsp:sp>
    <dsp:sp modelId="{429C093B-AD19-4CEE-BA9B-CEC4C8A816DE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B0F3C7-9FFC-40F8-9257-63D58E2B7F7A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49F4F9-A7B5-48E8-8EDC-2E6F0B6418E8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u="none" kern="1200" dirty="0"/>
            <a:t>Hotel chains such as Hilton, Marriott and Hyatt have adopted self-service kiosks as a part of an innovative strategy.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1F2E94-D6F3-40D2-AF90-79FB57ACF2C5}" type="datetimeFigureOut">
              <a:t>2/24/26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640345-ABF8-4BFB-BF83-B6C92FC80FA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2651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922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411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802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6114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1942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886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5390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4663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5681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51933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68813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0345-ABF8-4BFB-BF83-B6C92FC80FAA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10043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ncontext.indiana.edu/2020/sept-oct/article1.asp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ontiersin.org/articles/10.3389/frcmn.2020.566853/ful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s://aiswaryapaluthody.blogspot.com/2021/02/one-week-course-verification-certificate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icpedia.org/highway-signs/c/cost-of-living.html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esearchleap.com/hrm-in-relation-to-employee-motivation-and-job-performance-in-the-hospitality-industry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bluediamondgallery.com/tablet/c/customer-loyalty.html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r.inspiredpencil.com/pictures-2023/thank-yo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73BCEA90-F7D5-4EC1-9BE2-5A49A20F4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48F91B-FA65-4A06-A177-8CCF7EBC8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78410" cy="619507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054C18-F49E-4B22-FF4B-68E41B092AD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589271" y="0"/>
            <a:ext cx="11013461" cy="6195070"/>
          </a:xfrm>
          <a:prstGeom prst="rect">
            <a:avLst/>
          </a:prstGeom>
        </p:spPr>
      </p:pic>
      <p:sp>
        <p:nvSpPr>
          <p:cNvPr id="12" name="Graphic 14">
            <a:extLst>
              <a:ext uri="{FF2B5EF4-FFF2-40B4-BE49-F238E27FC236}">
                <a16:creationId xmlns:a16="http://schemas.microsoft.com/office/drawing/2014/main" id="{2CF7CF5F-D747-47B3-80B1-839275044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0" y="-2"/>
            <a:ext cx="27432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2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599" y="218034"/>
            <a:ext cx="9283781" cy="2595563"/>
          </a:xfrm>
        </p:spPr>
        <p:txBody>
          <a:bodyPr>
            <a:normAutofit fontScale="90000"/>
          </a:bodyPr>
          <a:lstStyle/>
          <a:p>
            <a:b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Themes in the Hotel and</a:t>
            </a:r>
            <a:b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Sector</a:t>
            </a:r>
            <a:b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Topic: Shift in Hotel Strategies Post-COVID with Reduced Business Commuting</a:t>
            </a:r>
            <a:b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820B6604-1FF9-43F5-AC47-3D41CB2F5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48800" y="4111379"/>
            <a:ext cx="27432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98779F6-5395-4B82-BDCB-4ADF6A5B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373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Graphic 14">
            <a:extLst>
              <a:ext uri="{FF2B5EF4-FFF2-40B4-BE49-F238E27FC236}">
                <a16:creationId xmlns:a16="http://schemas.microsoft.com/office/drawing/2014/main" id="{CE1108CD-786E-4304-9504-9C5AD6482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9448800" y="-1"/>
            <a:ext cx="27432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2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70191CD-D48F-4F7A-8077-0380603A2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998FD7-F228-5A6F-EEDA-8A44C315CE43}"/>
              </a:ext>
            </a:extLst>
          </p:cNvPr>
          <p:cNvSpPr txBox="1"/>
          <p:nvPr/>
        </p:nvSpPr>
        <p:spPr>
          <a:xfrm rot="10800000" flipV="1">
            <a:off x="843456" y="3710938"/>
            <a:ext cx="8392182" cy="2345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AI Declaration:</a:t>
            </a:r>
            <a:endParaRPr lang="en-GB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confirm I have used of Grammarly for spelling correction.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confirm that I have not presented any AI generated text as my own work. I confirm I have copies of my drafts, notes and other resources I used before, and after the use of AI tools which I may be asked to provide in evidence.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AA8094-B8D4-3E9F-98B4-F3CC71AAC506}"/>
              </a:ext>
            </a:extLst>
          </p:cNvPr>
          <p:cNvSpPr txBox="1"/>
          <p:nvPr/>
        </p:nvSpPr>
        <p:spPr>
          <a:xfrm>
            <a:off x="915844" y="6211669"/>
            <a:ext cx="31336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Dimitar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Karamanov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2235640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person wearing a mask and apron holding a tray&#10;&#10;AI-generated content may be incorrect.">
            <a:extLst>
              <a:ext uri="{FF2B5EF4-FFF2-40B4-BE49-F238E27FC236}">
                <a16:creationId xmlns:a16="http://schemas.microsoft.com/office/drawing/2014/main" id="{CFF2DC62-D1A6-2B43-D9E1-49C0338D0F2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5730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52A373-CF76-1F4F-1EB6-ADFADEEF0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  <a:latin typeface="Times New Roman"/>
                <a:cs typeface="Times New Roman"/>
              </a:rPr>
              <a:t>Introduction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DC2CE-048F-392E-0632-967A77B8A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Background</a:t>
            </a:r>
            <a:endParaRPr lang="en-IN" sz="20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hospitality industry market is currently valued at £46.40 billion in 2026 (Mordor Intelligence, 2026). </a:t>
            </a:r>
            <a:endParaRPr lang="en-IN" sz="20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market is projected to increase to approximately £56.94 billion by 2031 (Mordor Intelligence, 2026). </a:t>
            </a:r>
            <a:endParaRPr lang="en-IN" sz="20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Importance</a:t>
            </a:r>
            <a:endParaRPr lang="en-IN" sz="20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study highlights important strategic approaches, such as leisure travel and flexible travel options, to attract tourists and encourage travel. </a:t>
            </a:r>
            <a:endParaRPr lang="en-IN" sz="20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Relevance</a:t>
            </a:r>
            <a:endParaRPr lang="en-IN" sz="20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hospitality sector contributes to economic growth and employment.</a:t>
            </a:r>
            <a:endParaRPr lang="en-IN" sz="20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study offers practical insights for tourism companies, policymakers, and marketing practitioners. </a:t>
            </a:r>
            <a:endParaRPr lang="en-IN" sz="20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</a:pPr>
            <a:endParaRPr lang="en-US" sz="18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5745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virus&#10;&#10;AI-generated content may be incorrect.">
            <a:extLst>
              <a:ext uri="{FF2B5EF4-FFF2-40B4-BE49-F238E27FC236}">
                <a16:creationId xmlns:a16="http://schemas.microsoft.com/office/drawing/2014/main" id="{1A074264-58DB-3FA4-DD60-8A1F23EC1A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B8C807-8166-7F7B-2E14-93B25A611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084169" cy="1897429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Literature Review: Sustainable strategies adopted by hospitality firms to revive the recovery of the hospitality industry, Post COVID (Theme 1)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30CD1-FF20-CE5F-90BB-B74E2492C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4425462" cy="3755584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Transition towards domestic tourism among consumers was noted post-COVID (Matijević, Zielinski and Ahn, 2025).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Adoption of digital platform virtual services increased in response to social distancing norms (Youssef, Redzepagic, and Zeqiri, 2022).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 for business adopted a travel program for small and medium-sized companies (SMEs) to make business travel initiative-taking (Hilton, 2026).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201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3000"/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33F7D-9C61-691E-1065-77A9335C7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Literature Review: Impact of the adoption of sustainable strategies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D44B9-DAED-7C80-B627-00EFAE51F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128" y="2198363"/>
            <a:ext cx="5651358" cy="3310094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Innovative strategies adopted by the hotel chain in the UK helped improve market revenue. </a:t>
            </a:r>
            <a:endParaRPr lang="en-I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such as Hyatt, Marriott, and Hilton have adopted cleaning robots, electrostatic sprayers, and self-service kiosk check-in machines (Sharma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2021). </a:t>
            </a:r>
            <a:endParaRPr lang="en-I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the Diffusion of Innovation theory, the strategic innovation adopted aimed to improve customer satisfaction in the hospitality industry (Khan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2022). </a:t>
            </a:r>
            <a:endParaRPr lang="en-I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 descr="A group of cleaning equipment&#10;&#10;AI-generated content may be incorrect.">
            <a:extLst>
              <a:ext uri="{FF2B5EF4-FFF2-40B4-BE49-F238E27FC236}">
                <a16:creationId xmlns:a16="http://schemas.microsoft.com/office/drawing/2014/main" id="{CB88671C-91C3-4B45-EF66-1C66B79E28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9367" y="2617285"/>
            <a:ext cx="4788505" cy="2891172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86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hite sign with black text&#10;&#10;AI-generated content may be incorrect.">
            <a:extLst>
              <a:ext uri="{FF2B5EF4-FFF2-40B4-BE49-F238E27FC236}">
                <a16:creationId xmlns:a16="http://schemas.microsoft.com/office/drawing/2014/main" id="{36D34674-7CF4-46C5-6113-4D8127DE0A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33" r="400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35620-41E6-8B50-059C-CDCA302C5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9692" y="365125"/>
            <a:ext cx="7954108" cy="1899912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Literature Review: Challenges and strategic approaches to improve the sustainability of the hospitality sector 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E8149-78FB-E3A5-2B36-E1712A8D5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5318" y="2265037"/>
            <a:ext cx="8186057" cy="382592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Migrant workers lost their jobs due to the virus outbreak, and immigrants who were once shifted out of the UK never returned (Parliament.uk, 2026).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Amid the cost-of-living crisis, customers were prioritising high service for the money they are spending 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Ntounis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skilled labourers with digital technology was a concern.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Strategies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such as Marriott integrated an extended staycation package with basic facilities such as laundry and kitchen (Marriott, 2026b).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anywhere with Marriott Bonvoy was launched for professionals working remotely 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Loyaltylobby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2026)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1401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70B8EF-A967-838A-C111-8431F8EC9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3" y="73874"/>
            <a:ext cx="9845037" cy="108015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  PESTLE analysis (Contd.)</a:t>
            </a:r>
            <a:endParaRPr lang="en-US" sz="4000" kern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DAB7EAE-F48B-3824-8645-E544350B9E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2272086"/>
              </p:ext>
            </p:extLst>
          </p:nvPr>
        </p:nvGraphicFramePr>
        <p:xfrm>
          <a:off x="0" y="907899"/>
          <a:ext cx="12191995" cy="59494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16779">
                  <a:extLst>
                    <a:ext uri="{9D8B030D-6E8A-4147-A177-3AD203B41FA5}">
                      <a16:colId xmlns:a16="http://schemas.microsoft.com/office/drawing/2014/main" val="1019123966"/>
                    </a:ext>
                  </a:extLst>
                </a:gridCol>
                <a:gridCol w="4337608">
                  <a:extLst>
                    <a:ext uri="{9D8B030D-6E8A-4147-A177-3AD203B41FA5}">
                      <a16:colId xmlns:a16="http://schemas.microsoft.com/office/drawing/2014/main" val="1290101098"/>
                    </a:ext>
                  </a:extLst>
                </a:gridCol>
                <a:gridCol w="4337608">
                  <a:extLst>
                    <a:ext uri="{9D8B030D-6E8A-4147-A177-3AD203B41FA5}">
                      <a16:colId xmlns:a16="http://schemas.microsoft.com/office/drawing/2014/main" val="1331330384"/>
                    </a:ext>
                  </a:extLst>
                </a:gridCol>
              </a:tblGrid>
              <a:tr h="50993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Factor 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Description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Implication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5781202"/>
                  </a:ext>
                </a:extLst>
              </a:tr>
              <a:tr h="137493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Political 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The absence of violence of terrorism index was reported around 0.53 in 2023 (Tradingeconomics, 2026)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Absence of violence offers a stable business ground for the hotel companies operating in the UK.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5801635"/>
                  </a:ext>
                </a:extLst>
              </a:tr>
              <a:tr h="163989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Economic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The inflation rate was reported 3.4% in 2025, which 3.2% high compared to the previous month (Statista, 2026) 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A rising inflation rate is a threat as it indicates limited spending power among customers to afford luxury travel.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6734380"/>
                  </a:ext>
                </a:extLst>
              </a:tr>
              <a:tr h="242470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Social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Travellers in the UK prefer personalised data-based itineraries (</a:t>
                      </a:r>
                      <a:r>
                        <a:rPr lang="en-GB" sz="1800" dirty="0" err="1">
                          <a:effectLst/>
                        </a:rPr>
                        <a:t>Marketresearchfuture</a:t>
                      </a:r>
                      <a:r>
                        <a:rPr lang="en-GB" sz="1800" dirty="0">
                          <a:effectLst/>
                        </a:rPr>
                        <a:t>, 2026).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Personalised travelling experience indicates an opportunity for hotels such as Marriott and Hilton have already adopted the latest technologies to offer the best experience to the guests. 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7696" marR="57696" marT="57696" marB="57696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9333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0678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AC53F2-40C6-F10E-28AC-80A697C49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317" y="209855"/>
            <a:ext cx="10173010" cy="881020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b="1" dirty="0">
                <a:latin typeface="Times New Roman"/>
                <a:cs typeface="Times New Roman"/>
              </a:rPr>
              <a:t>Method  PESTLE analysis</a:t>
            </a:r>
            <a:endParaRPr lang="en-US" sz="4000" dirty="0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EC0EC36-16BE-F384-5FD8-D4587309FF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1012648"/>
              </p:ext>
            </p:extLst>
          </p:nvPr>
        </p:nvGraphicFramePr>
        <p:xfrm>
          <a:off x="-2176" y="1090875"/>
          <a:ext cx="12191996" cy="61609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1852">
                  <a:extLst>
                    <a:ext uri="{9D8B030D-6E8A-4147-A177-3AD203B41FA5}">
                      <a16:colId xmlns:a16="http://schemas.microsoft.com/office/drawing/2014/main" val="1571904751"/>
                    </a:ext>
                  </a:extLst>
                </a:gridCol>
                <a:gridCol w="5157244">
                  <a:extLst>
                    <a:ext uri="{9D8B030D-6E8A-4147-A177-3AD203B41FA5}">
                      <a16:colId xmlns:a16="http://schemas.microsoft.com/office/drawing/2014/main" val="469936042"/>
                    </a:ext>
                  </a:extLst>
                </a:gridCol>
                <a:gridCol w="5402900">
                  <a:extLst>
                    <a:ext uri="{9D8B030D-6E8A-4147-A177-3AD203B41FA5}">
                      <a16:colId xmlns:a16="http://schemas.microsoft.com/office/drawing/2014/main" val="2893621689"/>
                    </a:ext>
                  </a:extLst>
                </a:gridCol>
              </a:tblGrid>
              <a:tr h="5538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Factor 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Description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Implication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724353"/>
                  </a:ext>
                </a:extLst>
              </a:tr>
              <a:tr h="96846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Technological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funding AI-based innovation in the UK with £500 million (Gov.uk, 2026a)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Huge investment in technology is an opportunity for the hotel business operating in the UK. 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1284785"/>
                  </a:ext>
                </a:extLst>
              </a:tr>
              <a:tr h="311431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Legal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General Data Protection Regulations (GDPR) in the UK were mandated for organisations in the UK dealing with sensitive data of customers (Gov.uk, 2026b).</a:t>
                      </a:r>
                      <a:endParaRPr lang="en-IN" sz="1800" dirty="0">
                        <a:effectLst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Workplace (Health, Safety and Welfare) Regulations 1992 laws in the UK require organisations to keep the workplace clean and hygienic. 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Non-compliance with GDPR and cleanliness laws in the UK is a threat to businesses in the UK.</a:t>
                      </a:r>
                      <a:endParaRPr lang="en-IN" sz="1800" dirty="0">
                        <a:effectLst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Additionally, the limited cleanliness and health and safety regulations, if not complied with, cause hoteliers to face financial penalties. 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3142244"/>
                  </a:ext>
                </a:extLst>
              </a:tr>
              <a:tr h="12005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Environmental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The Environment Act 2021 in the UK is responsible for protecting biodiversity, improving the quality of air, and focusing on waste reduction. 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The non-compliance with the Environment Act for the hotel chain in the UK is a critical challenge. This is a threat to the organisations in the UK. 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8938" marR="48938" marT="48938" marB="48938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36212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2366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C8A1E3-A50D-47EE-819A-A4025A1AB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4354286" cy="1330839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Method Strength and Limitation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A6A91-A066-5F5E-B673-60E065B08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366" y="1871310"/>
            <a:ext cx="5573603" cy="4231378"/>
          </a:xfrm>
          <a:solidFill>
            <a:schemeClr val="bg1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strength of the hospitality industry is that it offers huge employment opportunities.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in the UK offer an AI personalised experience through their Bonvoy app, which is useful for understanding the preferences of the customers (Marriott, 2026b).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in customer preference post-COVID where consumers are demanding a more hygienic hotel service than before 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Chereji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Rise in remote work patterns changes the traditional business model for the hotel industry.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group of people in a room&#10;&#10;AI-generated content may be incorrect.">
            <a:extLst>
              <a:ext uri="{FF2B5EF4-FFF2-40B4-BE49-F238E27FC236}">
                <a16:creationId xmlns:a16="http://schemas.microsoft.com/office/drawing/2014/main" id="{D841993D-EF66-8F47-4CF4-3608AC7348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155624" y="1871311"/>
            <a:ext cx="4444974" cy="2266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457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10B83-2A4A-A6E5-ADC7-B8E7ABC26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Conclusion</a:t>
            </a:r>
            <a:endParaRPr lang="en-US" sz="4000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C6FEF09-0878-F4A2-F4DD-514440E1E5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80419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729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tablet with words on it&#10;&#10;AI-generated content may be incorrect.">
            <a:extLst>
              <a:ext uri="{FF2B5EF4-FFF2-40B4-BE49-F238E27FC236}">
                <a16:creationId xmlns:a16="http://schemas.microsoft.com/office/drawing/2014/main" id="{8E47B2D6-4A54-BB67-612E-E1CF92782B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B25B2-C2EA-16EC-2CEE-2DA0552A9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6030" y="212725"/>
            <a:ext cx="6734907" cy="1899912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              Recommendations</a:t>
            </a:r>
            <a:endParaRPr lang="en-US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DDAF9-234A-B4C9-836A-FEE33102D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7324" y="2434201"/>
            <a:ext cx="4636476" cy="3742762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chains in the UK must tailor their loyalty program to fit the needs of business professionals.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recommended to integrate loyalty benefits into marketing strategies to attract new customers and retain existing customers.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managers must stay updated on health and safety restrictions related to both local and international health standards.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D3FCD6-18B7-17C3-2F08-C16CE77789ED}"/>
              </a:ext>
            </a:extLst>
          </p:cNvPr>
          <p:cNvSpPr txBox="1"/>
          <p:nvPr/>
        </p:nvSpPr>
        <p:spPr>
          <a:xfrm>
            <a:off x="1524000" y="6477000"/>
            <a:ext cx="9144000" cy="3175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830858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99FE-2A07-FB85-FCB4-FEC5F3DC2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956"/>
            <a:ext cx="10515600" cy="855102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/>
                <a:cs typeface="Times New Roman"/>
              </a:rPr>
              <a:t>Reference lists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01D5D-47B5-FE09-1AAE-443F8E5EB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18457"/>
            <a:ext cx="12192000" cy="6139543"/>
          </a:xfrm>
        </p:spPr>
        <p:txBody>
          <a:bodyPr vert="horz" lIns="91440" tIns="45720" rIns="91440" bIns="45720" rtlCol="0" anchor="t">
            <a:noAutofit/>
          </a:bodyPr>
          <a:lstStyle/>
          <a:p>
            <a:pPr fontAlgn="base"/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Chereji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Tutui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Chirciu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Chereji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A.I., (2022). Aspects regarding the diversification of services in hotels as a result of changing consumer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post 2020.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Analele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Universitatii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din Oradea,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Fascicula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Ecotoxicologie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Zootehnie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Tehnologii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în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Industria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Alimentara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.https://www.researchgate.net/publication/366781038_ASPECTS_REGARDING_THE_DIVERSIFICATION_OF_SERVICES_IN_HOTELS_AS_A_RESULT_OF_CHANGING_CONSUMER_BEHAVIOR_POST_2020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Gov.uk, (2026a).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Opportunities Action Plan: One Year On.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https://www.gov.uk/government/publications/ai-opportunities-action-plan-one-year-on/ai-opportunities-action-plan-one-year-on (Accessed on: 27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Gov.uk, (2026b).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protection.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https://www.gov.uk/data-protection (Accessed on: 28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(2026).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 perks vs. leisure luxuries: Find the perfect Hilton mix.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https://www.hilton.com/en/travel/articles/corporate-perks-leisure-luxuries-perfect-hilton-mix/ (Accessed on: 26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Khan, A.J., Ul Hameed, W., Iqbal, J., Shah, A.A., Tariq, M.A.U.R. and Ahmed, S., 2022. Adoption of sustainability innovations and environmental opinion leadership: A way to foster environmental sustainability through diffusion of innovation theory.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(21), p.14547. DOI: https://doi.org/10.3390/su142114547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Loyaltylobby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(2026).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Anywhere With Marriott Bonvoy.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https://loyaltylobby.com/2020/10/27/work-anywhere-with-marriott-bonvoy/ (Accessed on: 26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Macrotrends, (2026).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Marriott Revenue 2012-2025 | MAR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https://www.macrotrends.net/stocks/charts/MAR/marriott/revenue (Accessed on: 27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Marketresearchfuture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(2026).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Travel And Tourism Market.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https://www.marketresearchfuture.com/reports/uk-travel-and-tourism-market-44296 (Accessed on: 28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Marriott, (2026a).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 &amp; Innovation.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https://www.marriott.com/meeting-event-hotels/meetings/technology.mi (Accessed on: 26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Marriott, (2026b).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Extended Stay Hotels in London, United Kingdom.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https://www.marriott.com/en-us/destinations/united-kingdom/london/extended-stay-hotels.mi (Accessed on: 29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0584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99FE-2A07-FB85-FCB4-FEC5F3DC2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956"/>
            <a:ext cx="10515600" cy="855102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/>
                <a:cs typeface="Times New Roman"/>
              </a:rPr>
              <a:t>Reference lists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01D5D-47B5-FE09-1AAE-443F8E5EB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18457"/>
            <a:ext cx="12192000" cy="6139543"/>
          </a:xfrm>
        </p:spPr>
        <p:txBody>
          <a:bodyPr vert="horz" lIns="91440" tIns="45720" rIns="91440" bIns="45720" rtlCol="0" anchor="t">
            <a:noAutofit/>
          </a:bodyPr>
          <a:lstStyle/>
          <a:p>
            <a:pPr fontAlgn="base"/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Matijević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Zielinski, S. and Ahn, Y.J., 2025. Exploring the impact of COVID-19 recovery strategies in the hospitality and tourism industry.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Administrative Sciences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p.142. DOI: https://doi.org/10.3390/admsci15040142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Mordorintelligence.com, (2026).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Kingdom Hospitality Market Analysis by Mordor Intelligence.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https://www.mordorintelligence.com/industry-reports/hospitality-industry-in-the-united-kingdom (Accessed on: 29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Ntounis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Parker, C., Skinner, H., Steadman, C.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Warnaby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G., 2022. Tourism and Hospitality industry resilience during the Covid-19 pandemic: Evidence from England.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Issues in Tourism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pp.46-59. DOI:10.1080/13683500.2021.1883556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OECD, (2026).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OECD Tourism Trends and Policies 2022.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https://www.oecd.org/en/publications/oecd-tourism-trends-and-policies-2022_a8dd3019-en/full-report/tourism-trends-and-policies-for-recovery_d9223b85.html (Accessed on: 26 January,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Parliament.uk, (2026).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UKH response to BEIS Committee: Post-pandemic economic growth: UK labour markets.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https://committees.parliament.uk/writtenevidence/109891/pdf/ (Accessed on: 30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Sharma, A., Shin, H., Santa-María, M.J. and Nicolau, J.L., 2021. Hotels' COVID-19 innovation and performance.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Annals of Tourism Research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88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p.103180. DOI: 10.1016/j.annals.2021.103180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Statista, (2026).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Inflation rate in the UK 2015-2025.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https://www.statista.com/statistics/306648/inflation-rate-consumer-price-index-cpi-united-kingdom-uk/ (Accessed on: 29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Tradingeconomics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(2026).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Kingdom - Political Stability And Absence Of Violence/Terrorism: Estimate.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https://tradingeconomics.com/united-kingdom/political-stability-and-absence-of-violence-terrorism-estimate-wb-data.html (Accessed on: 30 January 2026).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Youssef, A.B., Redzepagic, S. and Zeqiri, A., (2022). The key changes to the hospitality business model under COVID-19.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Management-International Journal of Strategic Management and Decision Support Systems in Strategic Management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425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53783-B944-5191-64F6-0BA9165C8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US" sz="9600" dirty="0"/>
          </a:p>
          <a:p>
            <a:pPr marL="0" indent="0" algn="ctr">
              <a:buNone/>
            </a:pPr>
            <a:r>
              <a:rPr lang="en-US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9446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66</TotalTime>
  <Words>1891</Words>
  <Application>Microsoft Macintosh PowerPoint</Application>
  <PresentationFormat>Widescreen</PresentationFormat>
  <Paragraphs>110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Times New Roman</vt:lpstr>
      <vt:lpstr>office theme</vt:lpstr>
      <vt:lpstr> Contemporary Themes in the Hotel and Hospitality Sector Topic: Shift in Hotel Strategies Post-COVID with Reduced Business Commuting </vt:lpstr>
      <vt:lpstr>Introduction</vt:lpstr>
      <vt:lpstr>Literature Review: Sustainable strategies adopted by hospitality firms to revive the recovery of the hospitality industry, Post COVID (Theme 1)</vt:lpstr>
      <vt:lpstr>Literature Review: Impact of the adoption of sustainable strategies</vt:lpstr>
      <vt:lpstr>Literature Review: Challenges and strategic approaches to improve the sustainability of the hospitality sector </vt:lpstr>
      <vt:lpstr>Method  PESTLE analysis (Contd.)</vt:lpstr>
      <vt:lpstr>Method  PESTLE analysis</vt:lpstr>
      <vt:lpstr>Method Strength and Limitation</vt:lpstr>
      <vt:lpstr>Conclusion</vt:lpstr>
      <vt:lpstr>              Recommendations</vt:lpstr>
      <vt:lpstr>Reference lists </vt:lpstr>
      <vt:lpstr>Reference lists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Contemporary Themes in the Hotel and Hospitality Sector Topic: Shift in Hotel Strategies Post-COVID with Reduced Business Commuting </dc:title>
  <dc:creator/>
  <cp:lastModifiedBy>Dimitar Karamanov</cp:lastModifiedBy>
  <cp:revision>143</cp:revision>
  <dcterms:created xsi:type="dcterms:W3CDTF">2026-01-30T09:54:42Z</dcterms:created>
  <dcterms:modified xsi:type="dcterms:W3CDTF">2026-02-24T11:21:17Z</dcterms:modified>
</cp:coreProperties>
</file>