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0" r:id="rId1"/>
  </p:sldMasterIdLst>
  <p:notesMasterIdLst>
    <p:notesMasterId r:id="rId22"/>
  </p:notesMasterIdLst>
  <p:sldIdLst>
    <p:sldId id="256" r:id="rId2"/>
    <p:sldId id="257" r:id="rId3"/>
    <p:sldId id="258" r:id="rId4"/>
    <p:sldId id="295" r:id="rId5"/>
    <p:sldId id="309" r:id="rId6"/>
    <p:sldId id="310" r:id="rId7"/>
    <p:sldId id="261" r:id="rId8"/>
    <p:sldId id="296" r:id="rId9"/>
    <p:sldId id="311" r:id="rId10"/>
    <p:sldId id="312" r:id="rId11"/>
    <p:sldId id="297" r:id="rId12"/>
    <p:sldId id="260" r:id="rId13"/>
    <p:sldId id="314" r:id="rId14"/>
    <p:sldId id="313" r:id="rId15"/>
    <p:sldId id="317" r:id="rId16"/>
    <p:sldId id="299" r:id="rId17"/>
    <p:sldId id="315" r:id="rId18"/>
    <p:sldId id="316" r:id="rId19"/>
    <p:sldId id="265" r:id="rId20"/>
    <p:sldId id="278" r:id="rId21"/>
  </p:sldIdLst>
  <p:sldSz cx="9144000" cy="5143500" type="screen16x9"/>
  <p:notesSz cx="6858000" cy="9144000"/>
  <p:embeddedFontLst>
    <p:embeddedFont>
      <p:font typeface="IBM Plex Sans Light" panose="020B0403050203000203" pitchFamily="34" charset="0"/>
      <p:regular r:id="rId23"/>
      <p:bold r:id="rId24"/>
      <p:italic r:id="rId25"/>
      <p:boldItalic r:id="rId26"/>
    </p:embeddedFont>
    <p:embeddedFont>
      <p:font typeface="IBM Plex Serif" panose="02060503050406000203" pitchFamily="18" charset="0"/>
      <p:regular r:id="rId27"/>
      <p:bold r:id="rId28"/>
      <p:italic r:id="rId29"/>
      <p:boldItalic r:id="rId30"/>
    </p:embeddedFont>
    <p:embeddedFont>
      <p:font typeface="IBM Plex Serif SemiBold" panose="02060703050406000203" pitchFamily="18"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a:srgbClr val="FFC000"/>
    <a:srgbClr val="FFFF00"/>
    <a:srgbClr val="0000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A38E6C-3027-4FAF-B972-9B3CD88473BF}">
  <a:tblStyle styleId="{5CA38E6C-3027-4FAF-B972-9B3CD88473BF}"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AE80E54A-6D85-474A-A430-2424E0C5BD34}"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3" autoAdjust="0"/>
    <p:restoredTop sz="85663" autoAdjust="0"/>
  </p:normalViewPr>
  <p:slideViewPr>
    <p:cSldViewPr>
      <p:cViewPr varScale="1">
        <p:scale>
          <a:sx n="65" d="100"/>
          <a:sy n="65" d="100"/>
        </p:scale>
        <p:origin x="1020" y="6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0" i="0" u="none" strike="noStrike" cap="none" dirty="0">
                <a:solidFill>
                  <a:srgbClr val="000000"/>
                </a:solidFill>
                <a:latin typeface="Arial"/>
                <a:ea typeface="Arial"/>
                <a:cs typeface="Arial"/>
                <a:sym typeface="Arial"/>
              </a:rPr>
              <a:t>It is evident that communication has been one of the most effective yet crucial factors for any business that needs to be developed quite appropriately in the business market. Apart from that, effective communication can lead any organization to overcome initial yet critical risk factors as well. In this particular aspect, Amazon is opting for opening two new exceptional warehouses, one in London and the other one in Paris.</a:t>
            </a:r>
            <a:endParaRPr lang="en-US" sz="1200" b="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1" i="1" u="none" strike="noStrike" cap="none" dirty="0">
                <a:solidFill>
                  <a:srgbClr val="000000"/>
                </a:solidFill>
                <a:latin typeface="Arial"/>
                <a:ea typeface="Arial"/>
                <a:cs typeface="Arial"/>
                <a:sym typeface="Arial"/>
              </a:rPr>
              <a:t>Communication throughout the process:</a:t>
            </a:r>
            <a:endParaRPr lang="en-US" b="0" dirty="0"/>
          </a:p>
          <a:p>
            <a:pPr rtl="0">
              <a:buNone/>
            </a:pPr>
            <a:r>
              <a:rPr lang="en-US" sz="1100" b="0" i="0" u="none" strike="noStrike" cap="none" dirty="0">
                <a:solidFill>
                  <a:srgbClr val="000000"/>
                </a:solidFill>
                <a:latin typeface="Arial"/>
                <a:ea typeface="Arial"/>
                <a:cs typeface="Arial"/>
                <a:sym typeface="Arial"/>
              </a:rPr>
              <a:t>Tom Jackson is one of the major parts of this project from Amazon and he wants to develop an effective team to conduct the obvious project of opening new warehouses. At the beginning of the project, Tom found to be facing terrible issues regarding communication with team members. In this regard, Tom felt to develop effective communication with his team members so that the result of the project can come across as an effective one. It is known to all that effective communication can propose multiple areas to any particular project so that the project or organization such as fluent working culture.</a:t>
            </a:r>
            <a:endParaRPr lang="en-US" b="0" dirty="0"/>
          </a:p>
          <a:p>
            <a:pPr>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1" i="1" u="none" strike="noStrike" cap="none" dirty="0">
                <a:solidFill>
                  <a:srgbClr val="000000"/>
                </a:solidFill>
                <a:latin typeface="Arial"/>
                <a:ea typeface="Arial"/>
                <a:cs typeface="Arial"/>
                <a:sym typeface="Arial"/>
              </a:rPr>
              <a:t>Benefits of effective communication:</a:t>
            </a:r>
            <a:endParaRPr lang="en-US" b="0" dirty="0"/>
          </a:p>
          <a:p>
            <a:pPr rtl="0">
              <a:buNone/>
            </a:pPr>
            <a:r>
              <a:rPr lang="en-US" sz="1100" b="0" i="0" u="none" strike="noStrike" cap="none" dirty="0">
                <a:solidFill>
                  <a:srgbClr val="000000"/>
                </a:solidFill>
                <a:latin typeface="Arial"/>
                <a:ea typeface="Arial"/>
                <a:cs typeface="Arial"/>
                <a:sym typeface="Arial"/>
              </a:rPr>
              <a:t>Effective communication will help Tom to increase their managerial efficiencies. It will help Tom to manage their working ethics by developing their focus regarding the tasks. In this particular aspect, the team that Tom will be leading needs to think about their roles in different aspects. Effective communication will help to provide a fluent working culture across the project to develop two warehouses in London and Paris respectively. Apart from that, it can help to increase cooperation along with maintaining organizational peace as well. It is one of the most necessary aspects for maintaining organizational peace unless it can differ the growth of the organization as well as for the project as well. Apart from that, this appropriate communication strategy will help Tom top boost the morale of all the team members that are willing to develop the project.</a:t>
            </a:r>
            <a:endParaRPr lang="en-US"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0" i="0" u="none" strike="noStrike" cap="none" dirty="0">
                <a:solidFill>
                  <a:srgbClr val="000000"/>
                </a:solidFill>
                <a:latin typeface="Arial"/>
                <a:ea typeface="Arial"/>
                <a:cs typeface="Arial"/>
                <a:sym typeface="Arial"/>
              </a:rPr>
              <a:t>In this aspect, Tom thought to develop two communication models to develop their definitive project. The first communication model is named the </a:t>
            </a:r>
            <a:r>
              <a:rPr lang="en-US" sz="1100" b="1" i="1" u="none" strike="noStrike" cap="none" dirty="0">
                <a:solidFill>
                  <a:srgbClr val="000000"/>
                </a:solidFill>
                <a:latin typeface="Arial"/>
                <a:ea typeface="Arial"/>
                <a:cs typeface="Arial"/>
                <a:sym typeface="Arial"/>
              </a:rPr>
              <a:t>“Linear communication model”</a:t>
            </a:r>
            <a:r>
              <a:rPr lang="en-US" sz="1100" b="0" i="0" u="none" strike="noStrike" cap="none" dirty="0">
                <a:solidFill>
                  <a:srgbClr val="000000"/>
                </a:solidFill>
                <a:latin typeface="Arial"/>
                <a:ea typeface="Arial"/>
                <a:cs typeface="Arial"/>
                <a:sym typeface="Arial"/>
              </a:rPr>
              <a:t> and the other one is </a:t>
            </a:r>
            <a:r>
              <a:rPr lang="en-US" sz="1100" b="1" i="1" u="none" strike="noStrike" cap="none" dirty="0">
                <a:solidFill>
                  <a:srgbClr val="000000"/>
                </a:solidFill>
                <a:latin typeface="Arial"/>
                <a:ea typeface="Arial"/>
                <a:cs typeface="Arial"/>
                <a:sym typeface="Arial"/>
              </a:rPr>
              <a:t>“</a:t>
            </a:r>
            <a:r>
              <a:rPr lang="en-US" sz="1100" b="1" i="1" u="none" strike="noStrike" cap="none" dirty="0" err="1">
                <a:solidFill>
                  <a:srgbClr val="000000"/>
                </a:solidFill>
                <a:latin typeface="Arial"/>
                <a:ea typeface="Arial"/>
                <a:cs typeface="Arial"/>
                <a:sym typeface="Arial"/>
              </a:rPr>
              <a:t>Laswell's</a:t>
            </a:r>
            <a:r>
              <a:rPr lang="en-US" sz="1100" b="1" i="1" u="none" strike="noStrike" cap="none" dirty="0">
                <a:solidFill>
                  <a:srgbClr val="000000"/>
                </a:solidFill>
                <a:latin typeface="Arial"/>
                <a:ea typeface="Arial"/>
                <a:cs typeface="Arial"/>
                <a:sym typeface="Arial"/>
              </a:rPr>
              <a:t> communication model”. </a:t>
            </a:r>
            <a:endParaRPr lang="en-US" sz="1200" b="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1" i="1" u="none" strike="noStrike" cap="none" dirty="0">
                <a:solidFill>
                  <a:srgbClr val="000000"/>
                </a:solidFill>
                <a:latin typeface="Arial"/>
                <a:ea typeface="Arial"/>
                <a:cs typeface="Arial"/>
                <a:sym typeface="Arial"/>
              </a:rPr>
              <a:t>Linear communication model:</a:t>
            </a:r>
            <a:endParaRPr lang="en-US" b="0" dirty="0"/>
          </a:p>
          <a:p>
            <a:pPr rtl="0">
              <a:buNone/>
            </a:pPr>
            <a:r>
              <a:rPr lang="en-US" sz="1100" b="0" i="0" u="none" strike="noStrike" cap="none" dirty="0">
                <a:solidFill>
                  <a:srgbClr val="000000"/>
                </a:solidFill>
                <a:latin typeface="Arial"/>
                <a:ea typeface="Arial"/>
                <a:cs typeface="Arial"/>
                <a:sym typeface="Arial"/>
              </a:rPr>
              <a:t>This is one of the easiest yet most effective communication models that can help any particular team or organization to develop its communication strategies across the organization or across the project. In this aspect, Tom will be using this model of communication in order to direct their communication process throughout the project. The model of communication actually helps to provide wholesome recognition of a definite system structure through which the entire system of the project can be evaluated. In this model, the sender will instruct the receiver regarding any particular matter and the receiver will accept that and act accordingly as per the instructions. </a:t>
            </a:r>
            <a:endParaRPr lang="en-US" b="0" dirty="0"/>
          </a:p>
          <a:p>
            <a:pPr rtl="0">
              <a:buNone/>
            </a:pPr>
            <a:r>
              <a:rPr lang="en-US" sz="1100" b="0" i="0" u="none" strike="noStrike" cap="none" dirty="0">
                <a:solidFill>
                  <a:srgbClr val="000000"/>
                </a:solidFill>
                <a:latin typeface="Arial"/>
                <a:ea typeface="Arial"/>
                <a:cs typeface="Arial"/>
                <a:sym typeface="Arial"/>
              </a:rPr>
              <a:t>Tom has been using this model of communication to enlarge and boost the relationship with his team members and at the same time, deal with clearance throughout. Apart from that, there will not be any sort of confusion throughout the communication. </a:t>
            </a:r>
            <a:endParaRPr lang="en-US" b="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1" i="1" u="none" strike="noStrike" cap="none" dirty="0" err="1">
                <a:solidFill>
                  <a:srgbClr val="000000"/>
                </a:solidFill>
                <a:latin typeface="Arial"/>
                <a:ea typeface="Arial"/>
                <a:cs typeface="Arial"/>
                <a:sym typeface="Arial"/>
              </a:rPr>
              <a:t>Laswell's</a:t>
            </a:r>
            <a:r>
              <a:rPr lang="en-US" sz="1100" b="1" i="1" u="none" strike="noStrike" cap="none" dirty="0">
                <a:solidFill>
                  <a:srgbClr val="000000"/>
                </a:solidFill>
                <a:latin typeface="Arial"/>
                <a:ea typeface="Arial"/>
                <a:cs typeface="Arial"/>
                <a:sym typeface="Arial"/>
              </a:rPr>
              <a:t> communication model:</a:t>
            </a:r>
            <a:endParaRPr lang="en-US" b="0" dirty="0"/>
          </a:p>
          <a:p>
            <a:pPr rtl="0"/>
            <a:r>
              <a:rPr lang="en-US" sz="1100" b="0" i="0" u="none" strike="noStrike" cap="none" dirty="0">
                <a:solidFill>
                  <a:srgbClr val="000000"/>
                </a:solidFill>
                <a:latin typeface="Arial"/>
                <a:ea typeface="Arial"/>
                <a:cs typeface="Arial"/>
                <a:sym typeface="Arial"/>
              </a:rPr>
              <a:t>Using this particular model of communication will help Tom to develop the actual areas of communication so that nothing can get left. Using this particular model can help Tom to define what team members are asking along with getting into their demands as well. It is important to listen to the team members regarding opening the warehouses as they can provide many effective ideas to Tom so that it can help Tom to conduct the entire project quite effectively. </a:t>
            </a:r>
            <a:endParaRPr lang="en-US" b="0" dirty="0"/>
          </a:p>
          <a:p>
            <a:pPr rtl="0"/>
            <a:r>
              <a:rPr lang="en-US" sz="1100" b="0" i="0" u="none" strike="noStrike" cap="none" dirty="0">
                <a:solidFill>
                  <a:srgbClr val="000000"/>
                </a:solidFill>
                <a:latin typeface="Arial"/>
                <a:ea typeface="Arial"/>
                <a:cs typeface="Arial"/>
                <a:sym typeface="Arial"/>
              </a:rPr>
              <a:t>This particular model will help in three effective ways such as providing a brief knowledge of the environment. After that, if any sort of issues presents there, can be mitigated in a quick time and lastly it can help to maintain the healthy atmosphere across.</a:t>
            </a:r>
            <a:endParaRPr lang="en-US" b="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a:solidFill>
                  <a:srgbClr val="000000"/>
                </a:solidFill>
                <a:latin typeface="Arial"/>
                <a:ea typeface="Arial"/>
                <a:cs typeface="Arial"/>
                <a:sym typeface="Arial"/>
              </a:rPr>
              <a:t>It is well known that Physical barriers along with emotional barriers would be the two most effective barriers to communication that can bother Tom throughout the project of getting developed two new warehouses.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i="0" dirty="0">
                <a:solidFill>
                  <a:schemeClr val="tx1">
                    <a:lumMod val="50000"/>
                  </a:schemeClr>
                </a:solidFill>
                <a:latin typeface="Times New Roman" pitchFamily="18" charset="0"/>
                <a:cs typeface="Times New Roman" pitchFamily="18" charset="0"/>
              </a:rPr>
              <a:t>Effective communication can help any particular organization to develop their relationship with the stakeholders that can eventually bring out multiple opportunity and support to the project and organization. </a:t>
            </a:r>
          </a:p>
          <a:p>
            <a:pPr marL="0" lvl="0" indent="0" algn="l" rtl="0">
              <a:spcBef>
                <a:spcPts val="0"/>
              </a:spcBef>
              <a:spcAft>
                <a:spcPts val="0"/>
              </a:spcAft>
              <a:buNone/>
            </a:pPr>
            <a:endParaRPr i="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1" i="1" u="none" strike="noStrike" cap="none" dirty="0">
                <a:solidFill>
                  <a:srgbClr val="000000"/>
                </a:solidFill>
                <a:latin typeface="Arial"/>
                <a:ea typeface="Arial"/>
                <a:cs typeface="Arial"/>
                <a:sym typeface="Arial"/>
              </a:rPr>
              <a:t>Emotional barriers:</a:t>
            </a:r>
            <a:endParaRPr lang="en-US" b="0" dirty="0"/>
          </a:p>
          <a:p>
            <a:pPr rtl="0">
              <a:buNone/>
            </a:pPr>
            <a:r>
              <a:rPr lang="en-US" sz="1100" b="0" i="0" u="none" strike="noStrike" cap="none" dirty="0">
                <a:solidFill>
                  <a:srgbClr val="000000"/>
                </a:solidFill>
                <a:latin typeface="Arial"/>
                <a:ea typeface="Arial"/>
                <a:cs typeface="Arial"/>
                <a:sym typeface="Arial"/>
              </a:rPr>
              <a:t>During the project of developing two new warehouses, there can be many aspects that can occur multiple emotional barriers such as frustration, depression, and anger. Tom needs to think about this particular matter positively before conducting the project. Lack of control and awareness can lead Tom and its team to face communication disruptions. Differentiation regarding opinions can develop anger issues in team members and also it can lead to severe frustration for the team members. The result that will come across would be inappropriate activities and lack of concentration during the entire project. A decreased level of productivity can also be seen that can impact the entire team in an effective manner and henceforth, the project will not be developed as Tom needs to be. </a:t>
            </a:r>
            <a:endParaRPr lang="en-US" b="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1" i="1" u="none" strike="noStrike" cap="none" dirty="0">
                <a:solidFill>
                  <a:srgbClr val="000000"/>
                </a:solidFill>
                <a:latin typeface="Arial"/>
                <a:ea typeface="Arial"/>
                <a:cs typeface="Arial"/>
                <a:sym typeface="Arial"/>
              </a:rPr>
              <a:t>Physical barriers:</a:t>
            </a:r>
            <a:endParaRPr lang="en-US" b="0" dirty="0"/>
          </a:p>
          <a:p>
            <a:pPr rtl="0">
              <a:buNone/>
            </a:pPr>
            <a:r>
              <a:rPr lang="en-US" sz="1100" b="0" i="0" u="none" strike="noStrike" cap="none" dirty="0">
                <a:solidFill>
                  <a:srgbClr val="000000"/>
                </a:solidFill>
                <a:latin typeface="Arial"/>
                <a:ea typeface="Arial"/>
                <a:cs typeface="Arial"/>
                <a:sym typeface="Arial"/>
              </a:rPr>
              <a:t>Physical barriers are the most effective barriers to communication that can differ from the obvious factors of communication. A materialistic approach can be seen in this particular case that can eventually alter the mode of communication as well. Time and Climate in this aspect would be the two most powerful components that can bother Tom to proceed with the project appropriately. Tom needs to think about the investment of time upon both the employees and the project as well. Apart from that, Tom needs to develop and maintain a particular climate or in other words culture across the area of performance so that the entire project can run smoothly. </a:t>
            </a:r>
            <a:endParaRPr lang="en-US" b="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0" i="0" u="none" strike="noStrike" cap="none" dirty="0">
                <a:solidFill>
                  <a:srgbClr val="000000"/>
                </a:solidFill>
                <a:latin typeface="Arial"/>
                <a:ea typeface="Arial"/>
                <a:cs typeface="Arial"/>
                <a:sym typeface="Arial"/>
              </a:rPr>
              <a:t>In this particular aspect, there have been three definite channels of communication that can be recognized. The first and most effective channel of communication is verbal, written, and non-verbal communication respectively. Each of these communication channels has different strengths along with weaknesses and that has made these channels effective. </a:t>
            </a:r>
            <a:endParaRPr lang="en-US" b="0" dirty="0"/>
          </a:p>
          <a:p>
            <a:pPr rtl="0">
              <a:buNone/>
            </a:pPr>
            <a:r>
              <a:rPr lang="en-US" sz="1100" b="0" i="0" u="none" strike="noStrike" cap="none" dirty="0">
                <a:solidFill>
                  <a:srgbClr val="000000"/>
                </a:solidFill>
                <a:latin typeface="Arial"/>
                <a:ea typeface="Arial"/>
                <a:cs typeface="Arial"/>
                <a:sym typeface="Arial"/>
              </a:rPr>
              <a:t>Verbal communication, in this case, would be one of the most effective communication channels that can assist Tom to get in good touch with the team members and that too in a consistent manner. Verbal communication will help Tom and his fellow team members to lead an active listening process and at the same time, put less energy into the entire communication process. The workflow along with the productivity will be developed at the same time after using verbal communication channels.</a:t>
            </a:r>
            <a:endParaRPr lang="en-US" b="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0" i="0" u="none" strike="noStrike" cap="none" dirty="0">
                <a:solidFill>
                  <a:srgbClr val="000000"/>
                </a:solidFill>
                <a:latin typeface="Arial"/>
                <a:ea typeface="Arial"/>
                <a:cs typeface="Arial"/>
                <a:sym typeface="Arial"/>
              </a:rPr>
              <a:t>On the other hand, non-verbal communication will help Tom to maintain the stability of their team members and at the same time, engage them in the project quite appropriately. Along with that, a better understanding can be seen between the employees and Tom which can help Tom to do more for the project. The basic fundamental of these communication channels is to recognize the entire system on which the project will be generated. Apart from that, this channel of communication is a powerful one and acts quite faster compared to other areas of communication.</a:t>
            </a:r>
            <a:endParaRPr lang="en-US" b="0"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US" sz="1100" b="0" i="0" u="none" strike="noStrike" cap="none" dirty="0">
                <a:solidFill>
                  <a:srgbClr val="000000"/>
                </a:solidFill>
                <a:latin typeface="Arial"/>
                <a:ea typeface="Arial"/>
                <a:cs typeface="Arial"/>
                <a:sym typeface="Arial"/>
              </a:rPr>
              <a:t>Apart from that, written communication will help Tom and his team members to provide direction and at the same time get directed at the same time respectively. The initial factor of this communication is that it can assist in getting the exact ideas and expressions as well so that the entire system can run properly. </a:t>
            </a:r>
            <a:endParaRPr lang="en-US" b="0" dirty="0"/>
          </a:p>
          <a:p>
            <a:pPr rtl="0">
              <a:buNone/>
            </a:pPr>
            <a:r>
              <a:rPr lang="en-US" sz="1100" b="0" i="0" u="none" strike="noStrike" cap="none" dirty="0">
                <a:solidFill>
                  <a:srgbClr val="000000"/>
                </a:solidFill>
                <a:latin typeface="Arial"/>
                <a:ea typeface="Arial"/>
                <a:cs typeface="Arial"/>
                <a:sym typeface="Arial"/>
              </a:rPr>
              <a:t>Therefore, all these channels of communication will help Tom to develop the project of developing new warehouses at the same time in London and Paris respectively by reducing costs and providing a good workflow.</a:t>
            </a:r>
            <a:br>
              <a:rPr lang="en-US" dirty="0"/>
            </a:br>
            <a:endParaRPr lang="en-US" b="0"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782ca23083_1_6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3" name="Google Shape;443;g782ca23083_1_6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chemeClr val="lt1"/>
            </a:gs>
            <a:gs pos="19000">
              <a:schemeClr val="lt2"/>
            </a:gs>
            <a:gs pos="100000">
              <a:schemeClr val="lt2"/>
            </a:gs>
          </a:gsLst>
          <a:lin ang="10800025" scaled="0"/>
        </a:gra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391536" y="0"/>
            <a:ext cx="2486310" cy="5143500"/>
            <a:chOff x="1511923" y="0"/>
            <a:chExt cx="2486310" cy="5143500"/>
          </a:xfrm>
        </p:grpSpPr>
        <p:sp>
          <p:nvSpPr>
            <p:cNvPr id="11" name="Google Shape;11;p2"/>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3;p2"/>
          <p:cNvGrpSpPr/>
          <p:nvPr/>
        </p:nvGrpSpPr>
        <p:grpSpPr>
          <a:xfrm>
            <a:off x="4940486" y="0"/>
            <a:ext cx="2326044" cy="5143500"/>
            <a:chOff x="1060873" y="0"/>
            <a:chExt cx="2326044" cy="5143500"/>
          </a:xfrm>
        </p:grpSpPr>
        <p:sp>
          <p:nvSpPr>
            <p:cNvPr id="14" name="Google Shape;14;p2"/>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700"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3878963" y="-650"/>
            <a:ext cx="2838667" cy="5145500"/>
            <a:chOff x="-650" y="-650"/>
            <a:chExt cx="2838667" cy="5145500"/>
          </a:xfrm>
        </p:grpSpPr>
        <p:sp>
          <p:nvSpPr>
            <p:cNvPr id="17" name="Google Shape;17;p2"/>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9" name="Google Shape;19;p2"/>
          <p:cNvGrpSpPr/>
          <p:nvPr/>
        </p:nvGrpSpPr>
        <p:grpSpPr>
          <a:xfrm>
            <a:off x="-6575" y="-6575"/>
            <a:ext cx="6246130" cy="5153775"/>
            <a:chOff x="-3886187" y="-6575"/>
            <a:chExt cx="6246130" cy="5153775"/>
          </a:xfrm>
        </p:grpSpPr>
        <p:sp>
          <p:nvSpPr>
            <p:cNvPr id="20" name="Google Shape;20;p2"/>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886187" y="-6575"/>
              <a:ext cx="5936050" cy="5153775"/>
            </a:xfrm>
            <a:custGeom>
              <a:avLst/>
              <a:gdLst/>
              <a:ahLst/>
              <a:cxnLst/>
              <a:rect l="l" t="t" r="r" b="b"/>
              <a:pathLst>
                <a:path w="237442" h="206151" extrusionOk="0">
                  <a:moveTo>
                    <a:pt x="0" y="206151"/>
                  </a:moveTo>
                  <a:lnTo>
                    <a:pt x="0" y="0"/>
                  </a:lnTo>
                  <a:lnTo>
                    <a:pt x="237442" y="0"/>
                  </a:lnTo>
                  <a:lnTo>
                    <a:pt x="198081"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22" name="Google Shape;22;p2"/>
          <p:cNvSpPr txBox="1">
            <a:spLocks noGrp="1"/>
          </p:cNvSpPr>
          <p:nvPr>
            <p:ph type="ctrTitle"/>
          </p:nvPr>
        </p:nvSpPr>
        <p:spPr>
          <a:xfrm>
            <a:off x="685800" y="660050"/>
            <a:ext cx="4494300" cy="2265300"/>
          </a:xfrm>
          <a:prstGeom prst="rect">
            <a:avLst/>
          </a:prstGeom>
          <a:effectLst>
            <a:outerShdw blurRad="85725" dist="28575" dir="5400000" algn="bl" rotWithShape="0">
              <a:schemeClr val="accent6">
                <a:alpha val="25000"/>
              </a:schemeClr>
            </a:outerShdw>
          </a:effectLst>
        </p:spPr>
        <p:txBody>
          <a:bodyPr spcFirstLastPara="1" wrap="square" lIns="0" tIns="0" rIns="0" bIns="0" anchor="t"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bg>
      <p:bgPr>
        <a:gradFill>
          <a:gsLst>
            <a:gs pos="0">
              <a:schemeClr val="lt1"/>
            </a:gs>
            <a:gs pos="19000">
              <a:schemeClr val="lt2"/>
            </a:gs>
            <a:gs pos="100000">
              <a:schemeClr val="lt2"/>
            </a:gs>
          </a:gsLst>
          <a:lin ang="10800025" scaled="0"/>
        </a:gradFill>
        <a:effectLst/>
      </p:bgPr>
    </p:bg>
    <p:spTree>
      <p:nvGrpSpPr>
        <p:cNvPr id="1" name="Shape 38"/>
        <p:cNvGrpSpPr/>
        <p:nvPr/>
      </p:nvGrpSpPr>
      <p:grpSpPr>
        <a:xfrm>
          <a:off x="0" y="0"/>
          <a:ext cx="0" cy="0"/>
          <a:chOff x="0" y="0"/>
          <a:chExt cx="0" cy="0"/>
        </a:xfrm>
      </p:grpSpPr>
      <p:grpSp>
        <p:nvGrpSpPr>
          <p:cNvPr id="39" name="Google Shape;39;p4"/>
          <p:cNvGrpSpPr/>
          <p:nvPr/>
        </p:nvGrpSpPr>
        <p:grpSpPr>
          <a:xfrm>
            <a:off x="5391536" y="0"/>
            <a:ext cx="2486310" cy="5143500"/>
            <a:chOff x="1511923" y="0"/>
            <a:chExt cx="2486310" cy="5143500"/>
          </a:xfrm>
        </p:grpSpPr>
        <p:sp>
          <p:nvSpPr>
            <p:cNvPr id="40" name="Google Shape;40;p4"/>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42;p4"/>
          <p:cNvGrpSpPr/>
          <p:nvPr/>
        </p:nvGrpSpPr>
        <p:grpSpPr>
          <a:xfrm>
            <a:off x="4940486" y="0"/>
            <a:ext cx="2326044" cy="5143500"/>
            <a:chOff x="1060873" y="0"/>
            <a:chExt cx="2326044" cy="5143500"/>
          </a:xfrm>
        </p:grpSpPr>
        <p:sp>
          <p:nvSpPr>
            <p:cNvPr id="43" name="Google Shape;43;p4"/>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700"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 name="Google Shape;45;p4"/>
          <p:cNvGrpSpPr/>
          <p:nvPr/>
        </p:nvGrpSpPr>
        <p:grpSpPr>
          <a:xfrm>
            <a:off x="3878963" y="-650"/>
            <a:ext cx="2838667" cy="5145500"/>
            <a:chOff x="-650" y="-650"/>
            <a:chExt cx="2838667" cy="5145500"/>
          </a:xfrm>
        </p:grpSpPr>
        <p:sp>
          <p:nvSpPr>
            <p:cNvPr id="46" name="Google Shape;46;p4"/>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48" name="Google Shape;48;p4"/>
          <p:cNvGrpSpPr/>
          <p:nvPr/>
        </p:nvGrpSpPr>
        <p:grpSpPr>
          <a:xfrm>
            <a:off x="-6575" y="-6575"/>
            <a:ext cx="6246130" cy="5153775"/>
            <a:chOff x="-3886187" y="-6575"/>
            <a:chExt cx="6246130" cy="5153775"/>
          </a:xfrm>
        </p:grpSpPr>
        <p:sp>
          <p:nvSpPr>
            <p:cNvPr id="49" name="Google Shape;49;p4"/>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3886187" y="-6575"/>
              <a:ext cx="5936050" cy="5153775"/>
            </a:xfrm>
            <a:custGeom>
              <a:avLst/>
              <a:gdLst/>
              <a:ahLst/>
              <a:cxnLst/>
              <a:rect l="l" t="t" r="r" b="b"/>
              <a:pathLst>
                <a:path w="237442" h="206151" extrusionOk="0">
                  <a:moveTo>
                    <a:pt x="0" y="206151"/>
                  </a:moveTo>
                  <a:lnTo>
                    <a:pt x="0" y="0"/>
                  </a:lnTo>
                  <a:lnTo>
                    <a:pt x="237442" y="0"/>
                  </a:lnTo>
                  <a:lnTo>
                    <a:pt x="198081"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51" name="Google Shape;51;p4"/>
          <p:cNvSpPr txBox="1">
            <a:spLocks noGrp="1"/>
          </p:cNvSpPr>
          <p:nvPr>
            <p:ph type="body" idx="1"/>
          </p:nvPr>
        </p:nvSpPr>
        <p:spPr>
          <a:xfrm>
            <a:off x="911750" y="643275"/>
            <a:ext cx="4130400" cy="3853200"/>
          </a:xfrm>
          <a:prstGeom prst="rect">
            <a:avLst/>
          </a:prstGeom>
        </p:spPr>
        <p:txBody>
          <a:bodyPr spcFirstLastPara="1" wrap="square" lIns="0" tIns="0" rIns="0" bIns="0" anchor="t" anchorCtr="0">
            <a:noAutofit/>
          </a:bodyPr>
          <a:lstStyle>
            <a:lvl1pPr marL="457200" lvl="0" indent="-431800" rtl="0">
              <a:spcBef>
                <a:spcPts val="0"/>
              </a:spcBef>
              <a:spcAft>
                <a:spcPts val="0"/>
              </a:spcAft>
              <a:buSzPts val="3200"/>
              <a:buFont typeface="IBM Plex Serif"/>
              <a:buChar char="▸"/>
              <a:defRPr sz="3200" b="1" i="1">
                <a:latin typeface="IBM Plex Serif"/>
                <a:ea typeface="IBM Plex Serif"/>
                <a:cs typeface="IBM Plex Serif"/>
                <a:sym typeface="IBM Plex Serif"/>
              </a:defRPr>
            </a:lvl1pPr>
            <a:lvl2pPr marL="914400" lvl="1"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2pPr>
            <a:lvl3pPr marL="1371600" lvl="2"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3pPr>
            <a:lvl4pPr marL="1828800" lvl="3"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4pPr>
            <a:lvl5pPr marL="2286000" lvl="4"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5pPr>
            <a:lvl6pPr marL="2743200" lvl="5"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6pPr>
            <a:lvl7pPr marL="3200400" lvl="6"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7pPr>
            <a:lvl8pPr marL="3657600" lvl="7"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8pPr>
            <a:lvl9pPr marL="4114800" lvl="8" indent="-431800" rtl="0">
              <a:spcBef>
                <a:spcPts val="600"/>
              </a:spcBef>
              <a:spcAft>
                <a:spcPts val="600"/>
              </a:spcAft>
              <a:buSzPts val="3200"/>
              <a:buFont typeface="IBM Plex Serif"/>
              <a:buChar char="■"/>
              <a:defRPr sz="3200" b="1" i="1">
                <a:latin typeface="IBM Plex Serif"/>
                <a:ea typeface="IBM Plex Serif"/>
                <a:cs typeface="IBM Plex Serif"/>
                <a:sym typeface="IBM Plex Serif"/>
              </a:defRPr>
            </a:lvl9pPr>
          </a:lstStyle>
          <a:p>
            <a:endParaRPr/>
          </a:p>
        </p:txBody>
      </p:sp>
      <p:sp>
        <p:nvSpPr>
          <p:cNvPr id="52" name="Google Shape;52;p4"/>
          <p:cNvSpPr txBox="1"/>
          <p:nvPr/>
        </p:nvSpPr>
        <p:spPr>
          <a:xfrm>
            <a:off x="297010" y="335022"/>
            <a:ext cx="674700" cy="653700"/>
          </a:xfrm>
          <a:prstGeom prst="rect">
            <a:avLst/>
          </a:prstGeom>
          <a:noFill/>
          <a:ln>
            <a:noFill/>
          </a:ln>
          <a:effectLst>
            <a:outerShdw blurRad="100013" dist="38100" dir="5400000" algn="bl" rotWithShape="0">
              <a:schemeClr val="accent6">
                <a:alpha val="50000"/>
              </a:schemeClr>
            </a:outerShdw>
          </a:effectLst>
        </p:spPr>
        <p:txBody>
          <a:bodyPr spcFirstLastPara="1" wrap="square" lIns="0" tIns="0" rIns="0" bIns="0" anchor="t" anchorCtr="0">
            <a:noAutofit/>
          </a:bodyPr>
          <a:lstStyle/>
          <a:p>
            <a:pPr marL="0" lvl="0" indent="0" algn="ctr" rtl="0">
              <a:spcBef>
                <a:spcPts val="0"/>
              </a:spcBef>
              <a:spcAft>
                <a:spcPts val="0"/>
              </a:spcAft>
              <a:buNone/>
            </a:pPr>
            <a:r>
              <a:rPr lang="en" sz="7200">
                <a:solidFill>
                  <a:schemeClr val="lt1"/>
                </a:solidFill>
                <a:latin typeface="IBM Plex Serif SemiBold"/>
                <a:ea typeface="IBM Plex Serif SemiBold"/>
                <a:cs typeface="IBM Plex Serif SemiBold"/>
                <a:sym typeface="IBM Plex Serif SemiBold"/>
              </a:rPr>
              <a:t>“</a:t>
            </a:r>
            <a:endParaRPr sz="7200">
              <a:solidFill>
                <a:schemeClr val="lt1"/>
              </a:solidFill>
              <a:latin typeface="IBM Plex Serif SemiBold"/>
              <a:ea typeface="IBM Plex Serif SemiBold"/>
              <a:cs typeface="IBM Plex Serif SemiBold"/>
              <a:sym typeface="IBM Plex Serif SemiBold"/>
            </a:endParaRPr>
          </a:p>
        </p:txBody>
      </p:sp>
      <p:sp>
        <p:nvSpPr>
          <p:cNvPr id="53" name="Google Shape;53;p4"/>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over color">
  <p:cSld name="TITLE_AND_BODY_1">
    <p:bg>
      <p:bgPr>
        <a:gradFill>
          <a:gsLst>
            <a:gs pos="0">
              <a:schemeClr val="lt1"/>
            </a:gs>
            <a:gs pos="18000">
              <a:schemeClr val="lt1"/>
            </a:gs>
            <a:gs pos="39000">
              <a:schemeClr val="lt2"/>
            </a:gs>
            <a:gs pos="100000">
              <a:schemeClr val="lt2"/>
            </a:gs>
          </a:gsLst>
          <a:lin ang="10800025" scaled="0"/>
        </a:gradFill>
        <a:effectLst/>
      </p:bgPr>
    </p:bg>
    <p:spTree>
      <p:nvGrpSpPr>
        <p:cNvPr id="1" name="Shape 70"/>
        <p:cNvGrpSpPr/>
        <p:nvPr/>
      </p:nvGrpSpPr>
      <p:grpSpPr>
        <a:xfrm>
          <a:off x="0" y="0"/>
          <a:ext cx="0" cy="0"/>
          <a:chOff x="0" y="0"/>
          <a:chExt cx="0" cy="0"/>
        </a:xfrm>
      </p:grpSpPr>
      <p:sp>
        <p:nvSpPr>
          <p:cNvPr id="71" name="Google Shape;71;p6"/>
          <p:cNvSpPr/>
          <p:nvPr/>
        </p:nvSpPr>
        <p:spPr>
          <a:xfrm flipH="1">
            <a:off x="4098548" y="0"/>
            <a:ext cx="2103600" cy="5143500"/>
          </a:xfrm>
          <a:prstGeom prst="parallelogram">
            <a:avLst>
              <a:gd name="adj" fmla="val 46349"/>
            </a:avLst>
          </a:prstGeom>
          <a:gradFill>
            <a:gsLst>
              <a:gs pos="0">
                <a:schemeClr val="lt1"/>
              </a:gs>
              <a:gs pos="76000">
                <a:srgbClr val="FFFFFF">
                  <a:alpha val="0"/>
                </a:srgbClr>
              </a:gs>
              <a:gs pos="100000">
                <a:srgbClr val="FFFFFF">
                  <a:alpha val="0"/>
                </a:srgbClr>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6"/>
          <p:cNvSpPr/>
          <p:nvPr/>
        </p:nvSpPr>
        <p:spPr>
          <a:xfrm>
            <a:off x="3647498" y="0"/>
            <a:ext cx="2103600" cy="5143500"/>
          </a:xfrm>
          <a:prstGeom prst="parallelogram">
            <a:avLst>
              <a:gd name="adj" fmla="val 46349"/>
            </a:avLst>
          </a:pr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 name="Google Shape;73;p6"/>
          <p:cNvGrpSpPr/>
          <p:nvPr/>
        </p:nvGrpSpPr>
        <p:grpSpPr>
          <a:xfrm>
            <a:off x="2585975" y="-650"/>
            <a:ext cx="2838667" cy="5145500"/>
            <a:chOff x="-650" y="-650"/>
            <a:chExt cx="2838667" cy="5145500"/>
          </a:xfrm>
        </p:grpSpPr>
        <p:sp>
          <p:nvSpPr>
            <p:cNvPr id="74" name="Google Shape;74;p6"/>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76" name="Google Shape;76;p6"/>
          <p:cNvGrpSpPr/>
          <p:nvPr/>
        </p:nvGrpSpPr>
        <p:grpSpPr>
          <a:xfrm>
            <a:off x="0" y="-6575"/>
            <a:ext cx="4946567" cy="5153775"/>
            <a:chOff x="-2586625" y="-6575"/>
            <a:chExt cx="4946567" cy="5153775"/>
          </a:xfrm>
        </p:grpSpPr>
        <p:sp>
          <p:nvSpPr>
            <p:cNvPr id="77" name="Google Shape;77;p6"/>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6"/>
            <p:cNvSpPr/>
            <p:nvPr/>
          </p:nvSpPr>
          <p:spPr>
            <a:xfrm>
              <a:off x="-2586625" y="-6575"/>
              <a:ext cx="4640050" cy="5153775"/>
            </a:xfrm>
            <a:custGeom>
              <a:avLst/>
              <a:gdLst/>
              <a:ahLst/>
              <a:cxnLst/>
              <a:rect l="l" t="t" r="r" b="b"/>
              <a:pathLst>
                <a:path w="185602" h="206151" extrusionOk="0">
                  <a:moveTo>
                    <a:pt x="263" y="206151"/>
                  </a:moveTo>
                  <a:lnTo>
                    <a:pt x="0" y="0"/>
                  </a:lnTo>
                  <a:lnTo>
                    <a:pt x="185602" y="263"/>
                  </a:lnTo>
                  <a:lnTo>
                    <a:pt x="146098"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79" name="Google Shape;79;p6"/>
          <p:cNvSpPr txBox="1">
            <a:spLocks noGrp="1"/>
          </p:cNvSpPr>
          <p:nvPr>
            <p:ph type="title"/>
          </p:nvPr>
        </p:nvSpPr>
        <p:spPr>
          <a:xfrm>
            <a:off x="509350" y="836000"/>
            <a:ext cx="3185100" cy="3963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2800"/>
              <a:buNone/>
              <a:defRPr>
                <a:solidFill>
                  <a:schemeClr val="lt1"/>
                </a:solidFill>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80" name="Google Shape;80;p6"/>
          <p:cNvSpPr txBox="1">
            <a:spLocks noGrp="1"/>
          </p:cNvSpPr>
          <p:nvPr>
            <p:ph type="body" idx="1"/>
          </p:nvPr>
        </p:nvSpPr>
        <p:spPr>
          <a:xfrm>
            <a:off x="509350" y="1506350"/>
            <a:ext cx="3185100" cy="2858700"/>
          </a:xfrm>
          <a:prstGeom prst="rect">
            <a:avLst/>
          </a:prstGeom>
        </p:spPr>
        <p:txBody>
          <a:bodyPr spcFirstLastPara="1" wrap="square" lIns="0" tIns="0" rIns="0" bIns="0" anchor="t" anchorCtr="0">
            <a:noAutofit/>
          </a:bodyPr>
          <a:lstStyle>
            <a:lvl1pPr marL="457200" lvl="0" indent="-368300" rtl="0">
              <a:spcBef>
                <a:spcPts val="0"/>
              </a:spcBef>
              <a:spcAft>
                <a:spcPts val="0"/>
              </a:spcAft>
              <a:buSzPts val="2200"/>
              <a:buChar char="▸"/>
              <a:defRPr sz="2200"/>
            </a:lvl1pPr>
            <a:lvl2pPr marL="914400" lvl="1" indent="-368300" rtl="0">
              <a:spcBef>
                <a:spcPts val="600"/>
              </a:spcBef>
              <a:spcAft>
                <a:spcPts val="0"/>
              </a:spcAft>
              <a:buSzPts val="2200"/>
              <a:buChar char="▹"/>
              <a:defRPr sz="2200"/>
            </a:lvl2pPr>
            <a:lvl3pPr marL="1371600" lvl="2" indent="-368300" rtl="0">
              <a:spcBef>
                <a:spcPts val="600"/>
              </a:spcBef>
              <a:spcAft>
                <a:spcPts val="0"/>
              </a:spcAft>
              <a:buSzPts val="2200"/>
              <a:buChar char="■"/>
              <a:defRPr sz="2200"/>
            </a:lvl3pPr>
            <a:lvl4pPr marL="1828800" lvl="3" indent="-368300" rtl="0">
              <a:spcBef>
                <a:spcPts val="600"/>
              </a:spcBef>
              <a:spcAft>
                <a:spcPts val="0"/>
              </a:spcAft>
              <a:buSzPts val="2200"/>
              <a:buChar char="●"/>
              <a:defRPr sz="2200"/>
            </a:lvl4pPr>
            <a:lvl5pPr marL="2286000" lvl="4" indent="-368300" rtl="0">
              <a:spcBef>
                <a:spcPts val="600"/>
              </a:spcBef>
              <a:spcAft>
                <a:spcPts val="0"/>
              </a:spcAft>
              <a:buSzPts val="2200"/>
              <a:buChar char="○"/>
              <a:defRPr sz="2200"/>
            </a:lvl5pPr>
            <a:lvl6pPr marL="2743200" lvl="5" indent="-368300" rtl="0">
              <a:spcBef>
                <a:spcPts val="600"/>
              </a:spcBef>
              <a:spcAft>
                <a:spcPts val="0"/>
              </a:spcAft>
              <a:buSzPts val="2200"/>
              <a:buChar char="■"/>
              <a:defRPr sz="2200"/>
            </a:lvl6pPr>
            <a:lvl7pPr marL="3200400" lvl="6" indent="-368300" rtl="0">
              <a:spcBef>
                <a:spcPts val="600"/>
              </a:spcBef>
              <a:spcAft>
                <a:spcPts val="0"/>
              </a:spcAft>
              <a:buSzPts val="2200"/>
              <a:buChar char="●"/>
              <a:defRPr sz="2200"/>
            </a:lvl7pPr>
            <a:lvl8pPr marL="3657600" lvl="7" indent="-368300" rtl="0">
              <a:spcBef>
                <a:spcPts val="600"/>
              </a:spcBef>
              <a:spcAft>
                <a:spcPts val="0"/>
              </a:spcAft>
              <a:buSzPts val="2200"/>
              <a:buChar char="○"/>
              <a:defRPr sz="2200"/>
            </a:lvl8pPr>
            <a:lvl9pPr marL="4114800" lvl="8" indent="-368300" rtl="0">
              <a:spcBef>
                <a:spcPts val="600"/>
              </a:spcBef>
              <a:spcAft>
                <a:spcPts val="600"/>
              </a:spcAft>
              <a:buSzPts val="2200"/>
              <a:buChar char="■"/>
              <a:defRPr sz="2200"/>
            </a:lvl9pPr>
          </a:lstStyle>
          <a:p>
            <a:endParaRPr/>
          </a:p>
        </p:txBody>
      </p:sp>
      <p:sp>
        <p:nvSpPr>
          <p:cNvPr id="81" name="Google Shape;81;p6"/>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82"/>
        <p:cNvGrpSpPr/>
        <p:nvPr/>
      </p:nvGrpSpPr>
      <p:grpSpPr>
        <a:xfrm>
          <a:off x="0" y="0"/>
          <a:ext cx="0" cy="0"/>
          <a:chOff x="0" y="0"/>
          <a:chExt cx="0" cy="0"/>
        </a:xfrm>
      </p:grpSpPr>
      <p:grpSp>
        <p:nvGrpSpPr>
          <p:cNvPr id="83" name="Google Shape;83;p7"/>
          <p:cNvGrpSpPr/>
          <p:nvPr/>
        </p:nvGrpSpPr>
        <p:grpSpPr>
          <a:xfrm>
            <a:off x="598623" y="0"/>
            <a:ext cx="2486310" cy="5143500"/>
            <a:chOff x="1511923" y="0"/>
            <a:chExt cx="2486310" cy="5143500"/>
          </a:xfrm>
        </p:grpSpPr>
        <p:sp>
          <p:nvSpPr>
            <p:cNvPr id="84" name="Google Shape;84;p7"/>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 name="Google Shape;86;p7"/>
          <p:cNvGrpSpPr/>
          <p:nvPr/>
        </p:nvGrpSpPr>
        <p:grpSpPr>
          <a:xfrm>
            <a:off x="376173" y="0"/>
            <a:ext cx="2326044" cy="5143500"/>
            <a:chOff x="1060873" y="0"/>
            <a:chExt cx="2326044" cy="5143500"/>
          </a:xfrm>
        </p:grpSpPr>
        <p:sp>
          <p:nvSpPr>
            <p:cNvPr id="87" name="Google Shape;87;p7"/>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7"/>
          <p:cNvGrpSpPr/>
          <p:nvPr/>
        </p:nvGrpSpPr>
        <p:grpSpPr>
          <a:xfrm>
            <a:off x="0" y="0"/>
            <a:ext cx="2305717" cy="5144925"/>
            <a:chOff x="456100" y="0"/>
            <a:chExt cx="2305717" cy="5144925"/>
          </a:xfrm>
        </p:grpSpPr>
        <p:sp>
          <p:nvSpPr>
            <p:cNvPr id="90" name="Google Shape;90;p7"/>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92" name="Google Shape;92;p7"/>
          <p:cNvGrpSpPr/>
          <p:nvPr/>
        </p:nvGrpSpPr>
        <p:grpSpPr>
          <a:xfrm>
            <a:off x="0" y="0"/>
            <a:ext cx="2132442" cy="5145275"/>
            <a:chOff x="227500" y="0"/>
            <a:chExt cx="2132442" cy="5145275"/>
          </a:xfrm>
        </p:grpSpPr>
        <p:sp>
          <p:nvSpPr>
            <p:cNvPr id="93" name="Google Shape;93;p7"/>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95" name="Google Shape;95;p7"/>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6" name="Google Shape;96;p7"/>
          <p:cNvSpPr txBox="1">
            <a:spLocks noGrp="1"/>
          </p:cNvSpPr>
          <p:nvPr>
            <p:ph type="body" idx="1"/>
          </p:nvPr>
        </p:nvSpPr>
        <p:spPr>
          <a:xfrm>
            <a:off x="2976900"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7" name="Google Shape;97;p7"/>
          <p:cNvSpPr txBox="1">
            <a:spLocks noGrp="1"/>
          </p:cNvSpPr>
          <p:nvPr>
            <p:ph type="body" idx="2"/>
          </p:nvPr>
        </p:nvSpPr>
        <p:spPr>
          <a:xfrm>
            <a:off x="5888031"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8" name="Google Shape;98;p7"/>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2"/>
        <p:cNvGrpSpPr/>
        <p:nvPr/>
      </p:nvGrpSpPr>
      <p:grpSpPr>
        <a:xfrm>
          <a:off x="0" y="0"/>
          <a:ext cx="0" cy="0"/>
          <a:chOff x="0" y="0"/>
          <a:chExt cx="0" cy="0"/>
        </a:xfrm>
      </p:grpSpPr>
      <p:grpSp>
        <p:nvGrpSpPr>
          <p:cNvPr id="133" name="Google Shape;133;p10"/>
          <p:cNvGrpSpPr/>
          <p:nvPr/>
        </p:nvGrpSpPr>
        <p:grpSpPr>
          <a:xfrm>
            <a:off x="598623" y="0"/>
            <a:ext cx="2486310" cy="5143500"/>
            <a:chOff x="1511923" y="0"/>
            <a:chExt cx="2486310" cy="5143500"/>
          </a:xfrm>
        </p:grpSpPr>
        <p:sp>
          <p:nvSpPr>
            <p:cNvPr id="134" name="Google Shape;134;p10"/>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0"/>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 name="Google Shape;136;p10"/>
          <p:cNvGrpSpPr/>
          <p:nvPr/>
        </p:nvGrpSpPr>
        <p:grpSpPr>
          <a:xfrm>
            <a:off x="376173" y="0"/>
            <a:ext cx="2326044" cy="5143500"/>
            <a:chOff x="1060873" y="0"/>
            <a:chExt cx="2326044" cy="5143500"/>
          </a:xfrm>
        </p:grpSpPr>
        <p:sp>
          <p:nvSpPr>
            <p:cNvPr id="137" name="Google Shape;137;p10"/>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 name="Google Shape;139;p10"/>
          <p:cNvGrpSpPr/>
          <p:nvPr/>
        </p:nvGrpSpPr>
        <p:grpSpPr>
          <a:xfrm>
            <a:off x="0" y="0"/>
            <a:ext cx="2305717" cy="5144925"/>
            <a:chOff x="456100" y="0"/>
            <a:chExt cx="2305717" cy="5144925"/>
          </a:xfrm>
        </p:grpSpPr>
        <p:sp>
          <p:nvSpPr>
            <p:cNvPr id="140" name="Google Shape;140;p10"/>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42" name="Google Shape;142;p10"/>
          <p:cNvGrpSpPr/>
          <p:nvPr/>
        </p:nvGrpSpPr>
        <p:grpSpPr>
          <a:xfrm>
            <a:off x="0" y="0"/>
            <a:ext cx="2132442" cy="5145275"/>
            <a:chOff x="227500" y="0"/>
            <a:chExt cx="2132442" cy="5145275"/>
          </a:xfrm>
        </p:grpSpPr>
        <p:sp>
          <p:nvSpPr>
            <p:cNvPr id="143" name="Google Shape;143;p10"/>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145" name="Google Shape;145;p10"/>
          <p:cNvSpPr txBox="1">
            <a:spLocks noGrp="1"/>
          </p:cNvSpPr>
          <p:nvPr>
            <p:ph type="body" idx="1"/>
          </p:nvPr>
        </p:nvSpPr>
        <p:spPr>
          <a:xfrm>
            <a:off x="2976900" y="4406300"/>
            <a:ext cx="5709900" cy="519600"/>
          </a:xfrm>
          <a:prstGeom prst="rect">
            <a:avLst/>
          </a:prstGeom>
        </p:spPr>
        <p:txBody>
          <a:bodyPr spcFirstLastPara="1" wrap="square" lIns="0" tIns="0" rIns="0" bIns="0" anchor="t" anchorCtr="0">
            <a:noAutofit/>
          </a:bodyPr>
          <a:lstStyle>
            <a:lvl1pPr marL="457200" lvl="0" indent="-228600" rtl="0">
              <a:spcBef>
                <a:spcPts val="360"/>
              </a:spcBef>
              <a:spcAft>
                <a:spcPts val="600"/>
              </a:spcAft>
              <a:buSzPts val="1800"/>
              <a:buNone/>
              <a:defRPr sz="1800"/>
            </a:lvl1pPr>
          </a:lstStyle>
          <a:p>
            <a:endParaRPr/>
          </a:p>
        </p:txBody>
      </p:sp>
      <p:sp>
        <p:nvSpPr>
          <p:cNvPr id="146" name="Google Shape;146;p10"/>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half">
  <p:cSld name="BLANK_2">
    <p:spTree>
      <p:nvGrpSpPr>
        <p:cNvPr id="1" name="Shape 161"/>
        <p:cNvGrpSpPr/>
        <p:nvPr/>
      </p:nvGrpSpPr>
      <p:grpSpPr>
        <a:xfrm>
          <a:off x="0" y="0"/>
          <a:ext cx="0" cy="0"/>
          <a:chOff x="0" y="0"/>
          <a:chExt cx="0" cy="0"/>
        </a:xfrm>
      </p:grpSpPr>
      <p:grpSp>
        <p:nvGrpSpPr>
          <p:cNvPr id="162" name="Google Shape;162;p12"/>
          <p:cNvGrpSpPr/>
          <p:nvPr/>
        </p:nvGrpSpPr>
        <p:grpSpPr>
          <a:xfrm>
            <a:off x="4098548" y="0"/>
            <a:ext cx="2486310" cy="5143500"/>
            <a:chOff x="1511923" y="0"/>
            <a:chExt cx="2486310" cy="5143500"/>
          </a:xfrm>
        </p:grpSpPr>
        <p:sp>
          <p:nvSpPr>
            <p:cNvPr id="163" name="Google Shape;163;p12"/>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2"/>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12"/>
          <p:cNvGrpSpPr/>
          <p:nvPr/>
        </p:nvGrpSpPr>
        <p:grpSpPr>
          <a:xfrm>
            <a:off x="3647498" y="0"/>
            <a:ext cx="2326044" cy="5143500"/>
            <a:chOff x="1060873" y="0"/>
            <a:chExt cx="2326044" cy="5143500"/>
          </a:xfrm>
        </p:grpSpPr>
        <p:sp>
          <p:nvSpPr>
            <p:cNvPr id="166" name="Google Shape;166;p12"/>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2"/>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700"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 name="Google Shape;168;p12"/>
          <p:cNvGrpSpPr/>
          <p:nvPr/>
        </p:nvGrpSpPr>
        <p:grpSpPr>
          <a:xfrm>
            <a:off x="2585975" y="-650"/>
            <a:ext cx="2838667" cy="5145500"/>
            <a:chOff x="-650" y="-650"/>
            <a:chExt cx="2838667" cy="5145500"/>
          </a:xfrm>
        </p:grpSpPr>
        <p:sp>
          <p:nvSpPr>
            <p:cNvPr id="169" name="Google Shape;169;p12"/>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2"/>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71" name="Google Shape;171;p12"/>
          <p:cNvGrpSpPr/>
          <p:nvPr/>
        </p:nvGrpSpPr>
        <p:grpSpPr>
          <a:xfrm>
            <a:off x="0" y="-6575"/>
            <a:ext cx="4946567" cy="5153775"/>
            <a:chOff x="-2586625" y="-6575"/>
            <a:chExt cx="4946567" cy="5153775"/>
          </a:xfrm>
        </p:grpSpPr>
        <p:sp>
          <p:nvSpPr>
            <p:cNvPr id="172" name="Google Shape;172;p12"/>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2"/>
            <p:cNvSpPr/>
            <p:nvPr/>
          </p:nvSpPr>
          <p:spPr>
            <a:xfrm>
              <a:off x="-2586625" y="-6575"/>
              <a:ext cx="4640050" cy="5153775"/>
            </a:xfrm>
            <a:custGeom>
              <a:avLst/>
              <a:gdLst/>
              <a:ahLst/>
              <a:cxnLst/>
              <a:rect l="l" t="t" r="r" b="b"/>
              <a:pathLst>
                <a:path w="185602" h="206151" extrusionOk="0">
                  <a:moveTo>
                    <a:pt x="263" y="206151"/>
                  </a:moveTo>
                  <a:lnTo>
                    <a:pt x="0" y="0"/>
                  </a:lnTo>
                  <a:lnTo>
                    <a:pt x="185602" y="263"/>
                  </a:lnTo>
                  <a:lnTo>
                    <a:pt x="146098"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174" name="Google Shape;174;p12"/>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lt1"/>
            </a:gs>
            <a:gs pos="50000">
              <a:schemeClr val="lt1"/>
            </a:gs>
            <a:gs pos="76000">
              <a:schemeClr val="lt2"/>
            </a:gs>
            <a:gs pos="100000">
              <a:schemeClr val="lt2"/>
            </a:gs>
          </a:gsLst>
          <a:lin ang="10800025"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976900" y="836000"/>
            <a:ext cx="54642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1pPr>
            <a:lvl2pPr lvl="1"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2pPr>
            <a:lvl3pPr lvl="2"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3pPr>
            <a:lvl4pPr lvl="3"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4pPr>
            <a:lvl5pPr lvl="4"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5pPr>
            <a:lvl6pPr lvl="5"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6pPr>
            <a:lvl7pPr lvl="6"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7pPr>
            <a:lvl8pPr lvl="7"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8pPr>
            <a:lvl9pPr lvl="8"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9pPr>
          </a:lstStyle>
          <a:p>
            <a:endParaRPr/>
          </a:p>
        </p:txBody>
      </p:sp>
      <p:sp>
        <p:nvSpPr>
          <p:cNvPr id="7" name="Google Shape;7;p1"/>
          <p:cNvSpPr txBox="1">
            <a:spLocks noGrp="1"/>
          </p:cNvSpPr>
          <p:nvPr>
            <p:ph type="body" idx="1"/>
          </p:nvPr>
        </p:nvSpPr>
        <p:spPr>
          <a:xfrm>
            <a:off x="2976900" y="1506350"/>
            <a:ext cx="5464200" cy="2858700"/>
          </a:xfrm>
          <a:prstGeom prst="rect">
            <a:avLst/>
          </a:prstGeom>
          <a:noFill/>
          <a:ln>
            <a:noFill/>
          </a:ln>
        </p:spPr>
        <p:txBody>
          <a:bodyPr spcFirstLastPara="1" wrap="square" lIns="0" tIns="0" rIns="0" bIns="0" anchor="t" anchorCtr="0">
            <a:noAutofit/>
          </a:bodyPr>
          <a:lstStyle>
            <a:lvl1pPr marL="457200" lvl="0" indent="-381000" rtl="0">
              <a:spcBef>
                <a:spcPts val="0"/>
              </a:spcBef>
              <a:spcAft>
                <a:spcPts val="0"/>
              </a:spcAft>
              <a:buClr>
                <a:schemeClr val="accent1"/>
              </a:buClr>
              <a:buSzPts val="2400"/>
              <a:buFont typeface="IBM Plex Sans Light"/>
              <a:buChar char="▸"/>
              <a:defRPr sz="2400">
                <a:solidFill>
                  <a:schemeClr val="dk1"/>
                </a:solidFill>
                <a:latin typeface="IBM Plex Sans Light"/>
                <a:ea typeface="IBM Plex Sans Light"/>
                <a:cs typeface="IBM Plex Sans Light"/>
                <a:sym typeface="IBM Plex Sans Light"/>
              </a:defRPr>
            </a:lvl1pPr>
            <a:lvl2pPr marL="914400" lvl="1" indent="-381000" rtl="0">
              <a:spcBef>
                <a:spcPts val="600"/>
              </a:spcBef>
              <a:spcAft>
                <a:spcPts val="0"/>
              </a:spcAft>
              <a:buClr>
                <a:schemeClr val="accent1"/>
              </a:buClr>
              <a:buSzPts val="2400"/>
              <a:buFont typeface="IBM Plex Sans Light"/>
              <a:buChar char="▹"/>
              <a:defRPr sz="2400">
                <a:solidFill>
                  <a:schemeClr val="dk1"/>
                </a:solidFill>
                <a:latin typeface="IBM Plex Sans Light"/>
                <a:ea typeface="IBM Plex Sans Light"/>
                <a:cs typeface="IBM Plex Sans Light"/>
                <a:sym typeface="IBM Plex Sans Light"/>
              </a:defRPr>
            </a:lvl2pPr>
            <a:lvl3pPr marL="1371600" lvl="2"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3pPr>
            <a:lvl4pPr marL="1828800" lvl="3"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4pPr>
            <a:lvl5pPr marL="2286000" lvl="4"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5pPr>
            <a:lvl6pPr marL="2743200" lvl="5"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6pPr>
            <a:lvl7pPr marL="3200400" lvl="6"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7pPr>
            <a:lvl8pPr marL="3657600" lvl="7"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8pPr>
            <a:lvl9pPr marL="4114800" lvl="8" indent="-381000" rtl="0">
              <a:spcBef>
                <a:spcPts val="600"/>
              </a:spcBef>
              <a:spcAft>
                <a:spcPts val="60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9pPr>
          </a:lstStyle>
          <a:p>
            <a:endParaRPr/>
          </a:p>
        </p:txBody>
      </p:sp>
      <p:sp>
        <p:nvSpPr>
          <p:cNvPr id="8" name="Google Shape;8;p1"/>
          <p:cNvSpPr txBox="1">
            <a:spLocks noGrp="1"/>
          </p:cNvSpPr>
          <p:nvPr>
            <p:ph type="sldNum" idx="12"/>
          </p:nvPr>
        </p:nvSpPr>
        <p:spPr>
          <a:xfrm>
            <a:off x="228600" y="4718604"/>
            <a:ext cx="369900" cy="251100"/>
          </a:xfrm>
          <a:prstGeom prst="rect">
            <a:avLst/>
          </a:prstGeom>
          <a:noFill/>
          <a:ln>
            <a:noFill/>
          </a:ln>
        </p:spPr>
        <p:txBody>
          <a:bodyPr spcFirstLastPara="1" wrap="square" lIns="0" tIns="0" rIns="0" bIns="0" anchor="ctr" anchorCtr="0">
            <a:noAutofit/>
          </a:bodyPr>
          <a:lstStyle>
            <a:lvl1pPr lvl="0" rtl="0">
              <a:buNone/>
              <a:defRPr b="1">
                <a:solidFill>
                  <a:schemeClr val="lt1"/>
                </a:solidFill>
                <a:latin typeface="IBM Plex Serif"/>
                <a:ea typeface="IBM Plex Serif"/>
                <a:cs typeface="IBM Plex Serif"/>
                <a:sym typeface="IBM Plex Serif"/>
              </a:defRPr>
            </a:lvl1pPr>
            <a:lvl2pPr lvl="1" rtl="0">
              <a:buNone/>
              <a:defRPr b="1">
                <a:solidFill>
                  <a:schemeClr val="lt1"/>
                </a:solidFill>
                <a:latin typeface="IBM Plex Serif"/>
                <a:ea typeface="IBM Plex Serif"/>
                <a:cs typeface="IBM Plex Serif"/>
                <a:sym typeface="IBM Plex Serif"/>
              </a:defRPr>
            </a:lvl2pPr>
            <a:lvl3pPr lvl="2" rtl="0">
              <a:buNone/>
              <a:defRPr b="1">
                <a:solidFill>
                  <a:schemeClr val="lt1"/>
                </a:solidFill>
                <a:latin typeface="IBM Plex Serif"/>
                <a:ea typeface="IBM Plex Serif"/>
                <a:cs typeface="IBM Plex Serif"/>
                <a:sym typeface="IBM Plex Serif"/>
              </a:defRPr>
            </a:lvl3pPr>
            <a:lvl4pPr lvl="3" rtl="0">
              <a:buNone/>
              <a:defRPr b="1">
                <a:solidFill>
                  <a:schemeClr val="lt1"/>
                </a:solidFill>
                <a:latin typeface="IBM Plex Serif"/>
                <a:ea typeface="IBM Plex Serif"/>
                <a:cs typeface="IBM Plex Serif"/>
                <a:sym typeface="IBM Plex Serif"/>
              </a:defRPr>
            </a:lvl4pPr>
            <a:lvl5pPr lvl="4" rtl="0">
              <a:buNone/>
              <a:defRPr b="1">
                <a:solidFill>
                  <a:schemeClr val="lt1"/>
                </a:solidFill>
                <a:latin typeface="IBM Plex Serif"/>
                <a:ea typeface="IBM Plex Serif"/>
                <a:cs typeface="IBM Plex Serif"/>
                <a:sym typeface="IBM Plex Serif"/>
              </a:defRPr>
            </a:lvl5pPr>
            <a:lvl6pPr lvl="5" rtl="0">
              <a:buNone/>
              <a:defRPr b="1">
                <a:solidFill>
                  <a:schemeClr val="lt1"/>
                </a:solidFill>
                <a:latin typeface="IBM Plex Serif"/>
                <a:ea typeface="IBM Plex Serif"/>
                <a:cs typeface="IBM Plex Serif"/>
                <a:sym typeface="IBM Plex Serif"/>
              </a:defRPr>
            </a:lvl6pPr>
            <a:lvl7pPr lvl="6" rtl="0">
              <a:buNone/>
              <a:defRPr b="1">
                <a:solidFill>
                  <a:schemeClr val="lt1"/>
                </a:solidFill>
                <a:latin typeface="IBM Plex Serif"/>
                <a:ea typeface="IBM Plex Serif"/>
                <a:cs typeface="IBM Plex Serif"/>
                <a:sym typeface="IBM Plex Serif"/>
              </a:defRPr>
            </a:lvl7pPr>
            <a:lvl8pPr lvl="7" rtl="0">
              <a:buNone/>
              <a:defRPr b="1">
                <a:solidFill>
                  <a:schemeClr val="lt1"/>
                </a:solidFill>
                <a:latin typeface="IBM Plex Serif"/>
                <a:ea typeface="IBM Plex Serif"/>
                <a:cs typeface="IBM Plex Serif"/>
                <a:sym typeface="IBM Plex Serif"/>
              </a:defRPr>
            </a:lvl8pPr>
            <a:lvl9pPr lvl="8" rtl="0">
              <a:buNone/>
              <a:defRPr b="1">
                <a:solidFill>
                  <a:schemeClr val="lt1"/>
                </a:solidFill>
                <a:latin typeface="IBM Plex Serif"/>
                <a:ea typeface="IBM Plex Serif"/>
                <a:cs typeface="IBM Plex Serif"/>
                <a:sym typeface="IBM Plex Serif"/>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3" r:id="rId4"/>
    <p:sldLayoutId id="2147483656" r:id="rId5"/>
    <p:sldLayoutId id="2147483658"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21860/j.11.2.2" TargetMode="External"/><Relationship Id="rId3" Type="http://schemas.openxmlformats.org/officeDocument/2006/relationships/image" Target="../media/image17.jpeg"/><Relationship Id="rId7" Type="http://schemas.openxmlformats.org/officeDocument/2006/relationships/hyperlink" Target="https://doi.org/10.1109/TAC.2020.3021528"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hyperlink" Target="https://doi.org/10.1186/s12913-019-4429-y" TargetMode="External"/><Relationship Id="rId5" Type="http://schemas.openxmlformats.org/officeDocument/2006/relationships/hyperlink" Target="https://doi.org/10.20409/berj.2019.159" TargetMode="External"/><Relationship Id="rId4" Type="http://schemas.openxmlformats.org/officeDocument/2006/relationships/hyperlink" Target="https://doi.org/10.14254/2071-8330.2018/11-1/4" TargetMode="External"/><Relationship Id="rId9" Type="http://schemas.openxmlformats.org/officeDocument/2006/relationships/hyperlink" Target="https://doi.org/10.24205/03276716.2020.1027"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4"/>
          <p:cNvSpPr txBox="1">
            <a:spLocks noGrp="1"/>
          </p:cNvSpPr>
          <p:nvPr>
            <p:ph type="ctrTitle"/>
          </p:nvPr>
        </p:nvSpPr>
        <p:spPr>
          <a:xfrm>
            <a:off x="381000" y="361950"/>
            <a:ext cx="8153400" cy="1219200"/>
          </a:xfrm>
          <a:prstGeom prst="rect">
            <a:avLst/>
          </a:prstGeom>
          <a:solidFill>
            <a:srgbClr val="663300">
              <a:alpha val="50196"/>
            </a:srgbClr>
          </a:solidFill>
        </p:spPr>
        <p:txBody>
          <a:bodyPr spcFirstLastPara="1" wrap="square" lIns="0" tIns="0" rIns="0" bIns="0" anchor="t" anchorCtr="0">
            <a:noAutofit/>
          </a:bodyPr>
          <a:lstStyle/>
          <a:p>
            <a:pPr lvl="0" algn="ctr">
              <a:lnSpc>
                <a:spcPct val="100000"/>
              </a:lnSpc>
            </a:pPr>
            <a:r>
              <a:rPr lang="en-US" sz="4000"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Strategies for Effective Communication in a Business Setting</a:t>
            </a:r>
            <a:endParaRPr sz="400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38914" name="Picture 2" descr="9 Effective Communication Strategies to Connect Better with Your Team"/>
          <p:cNvPicPr>
            <a:picLocks noChangeAspect="1" noChangeArrowheads="1" noCrop="1"/>
          </p:cNvPicPr>
          <p:nvPr/>
        </p:nvPicPr>
        <p:blipFill>
          <a:blip r:embed="rId3"/>
          <a:srcRect/>
          <a:stretch>
            <a:fillRect/>
          </a:stretch>
        </p:blipFill>
        <p:spPr bwMode="auto">
          <a:xfrm>
            <a:off x="1371600" y="1590676"/>
            <a:ext cx="6248400" cy="355282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85750"/>
            <a:ext cx="8839200" cy="523220"/>
          </a:xfrm>
          <a:prstGeom prst="rect">
            <a:avLst/>
          </a:prstGeom>
          <a:solidFill>
            <a:srgbClr val="FFC000"/>
          </a:solidFill>
        </p:spPr>
        <p:txBody>
          <a:bodyPr wrap="square" rtlCol="0">
            <a:spAutoFit/>
          </a:bodyPr>
          <a:lstStyle/>
          <a:p>
            <a:pPr algn="ctr"/>
            <a:r>
              <a:rPr lang="en-GB"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Agenda</a:t>
            </a:r>
            <a:endParaRPr lang="en-US"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3" name="TextBox 12"/>
          <p:cNvSpPr txBox="1"/>
          <p:nvPr/>
        </p:nvSpPr>
        <p:spPr>
          <a:xfrm>
            <a:off x="0" y="819151"/>
            <a:ext cx="9144000" cy="707886"/>
          </a:xfrm>
          <a:prstGeom prst="rect">
            <a:avLst/>
          </a:prstGeom>
          <a:noFill/>
        </p:spPr>
        <p:txBody>
          <a:bodyPr wrap="square" rtlCol="0">
            <a:spAutoFit/>
          </a:bodyPr>
          <a:lstStyle/>
          <a:p>
            <a:r>
              <a:rPr lang="en-US" sz="2000" dirty="0"/>
              <a:t> </a:t>
            </a:r>
          </a:p>
          <a:p>
            <a:pPr>
              <a:buFont typeface="Arial" pitchFamily="34" charset="0"/>
              <a:buChar char="•"/>
            </a:pPr>
            <a:endParaRPr lang="en-US" sz="2000" dirty="0">
              <a:solidFill>
                <a:schemeClr val="tx1">
                  <a:lumMod val="50000"/>
                </a:schemeClr>
              </a:solidFill>
              <a:latin typeface="Times New Roman" pitchFamily="18" charset="0"/>
              <a:cs typeface="Times New Roman" pitchFamily="18" charset="0"/>
            </a:endParaRPr>
          </a:p>
        </p:txBody>
      </p:sp>
      <p:sp>
        <p:nvSpPr>
          <p:cNvPr id="4" name="Rectangle 3"/>
          <p:cNvSpPr/>
          <p:nvPr/>
        </p:nvSpPr>
        <p:spPr>
          <a:xfrm>
            <a:off x="381000" y="819150"/>
            <a:ext cx="8458200" cy="615553"/>
          </a:xfrm>
          <a:prstGeom prst="rect">
            <a:avLst/>
          </a:prstGeom>
        </p:spPr>
        <p:txBody>
          <a:bodyPr wrap="square">
            <a:spAutoFit/>
          </a:bodyPr>
          <a:lstStyle/>
          <a:p>
            <a:endParaRPr lang="en-US" sz="2000" b="1" dirty="0"/>
          </a:p>
          <a:p>
            <a:r>
              <a:rPr lang="en-US" b="1" dirty="0"/>
              <a:t> </a:t>
            </a:r>
          </a:p>
        </p:txBody>
      </p:sp>
      <p:sp>
        <p:nvSpPr>
          <p:cNvPr id="5" name="Rectangle 4"/>
          <p:cNvSpPr/>
          <p:nvPr/>
        </p:nvSpPr>
        <p:spPr>
          <a:xfrm>
            <a:off x="2514600" y="1047750"/>
            <a:ext cx="5943600" cy="3477875"/>
          </a:xfrm>
          <a:prstGeom prst="rect">
            <a:avLst/>
          </a:prstGeom>
          <a:solidFill>
            <a:srgbClr val="FFCC00">
              <a:alpha val="20000"/>
            </a:srgbClr>
          </a:solidFill>
        </p:spPr>
        <p:txBody>
          <a:bodyPr wrap="square">
            <a:spAutoFit/>
          </a:bodyPr>
          <a:lstStyle/>
          <a:p>
            <a:pPr marL="457200" indent="-457200" algn="just">
              <a:buClr>
                <a:schemeClr val="accent1">
                  <a:lumMod val="75000"/>
                </a:schemeClr>
              </a:buClr>
              <a:buFont typeface="+mj-lt"/>
              <a:buAutoNum type="arabicPeriod"/>
            </a:pPr>
            <a:r>
              <a:rPr lang="en-US" sz="2000" b="1" dirty="0">
                <a:solidFill>
                  <a:schemeClr val="accent2">
                    <a:lumMod val="75000"/>
                  </a:schemeClr>
                </a:solidFill>
                <a:latin typeface="Times New Roman" pitchFamily="18" charset="0"/>
                <a:cs typeface="Times New Roman" pitchFamily="18" charset="0"/>
              </a:rPr>
              <a:t>The benefits of effective communication to Tom, his project team and to Amazon? </a:t>
            </a:r>
          </a:p>
          <a:p>
            <a:pPr marL="457200" indent="-457200" algn="just">
              <a:buClr>
                <a:schemeClr val="accent1">
                  <a:lumMod val="75000"/>
                </a:schemeClr>
              </a:buClr>
              <a:buFont typeface="+mj-lt"/>
              <a:buAutoNum type="arabicPeriod"/>
            </a:pPr>
            <a:endParaRPr lang="en-US" sz="2000" b="1" dirty="0">
              <a:solidFill>
                <a:schemeClr val="accent2">
                  <a:lumMod val="75000"/>
                </a:schemeClr>
              </a:solidFill>
              <a:latin typeface="Times New Roman" pitchFamily="18" charset="0"/>
              <a:cs typeface="Times New Roman" pitchFamily="18" charset="0"/>
            </a:endParaRPr>
          </a:p>
          <a:p>
            <a:pPr marL="457200" indent="-457200" algn="just">
              <a:buClr>
                <a:schemeClr val="accent1">
                  <a:lumMod val="75000"/>
                </a:schemeClr>
              </a:buClr>
              <a:buFont typeface="+mj-lt"/>
              <a:buAutoNum type="arabicPeriod"/>
            </a:pPr>
            <a:r>
              <a:rPr lang="en-US" sz="2000" b="1" dirty="0">
                <a:solidFill>
                  <a:schemeClr val="accent2">
                    <a:lumMod val="75000"/>
                  </a:schemeClr>
                </a:solidFill>
                <a:latin typeface="Times New Roman" pitchFamily="18" charset="0"/>
                <a:cs typeface="Times New Roman" pitchFamily="18" charset="0"/>
              </a:rPr>
              <a:t>What model or models of communication should Tom apply and why? </a:t>
            </a:r>
          </a:p>
          <a:p>
            <a:pPr marL="457200" indent="-457200" algn="just">
              <a:buClr>
                <a:schemeClr val="accent1">
                  <a:lumMod val="75000"/>
                </a:schemeClr>
              </a:buClr>
              <a:buFont typeface="+mj-lt"/>
              <a:buAutoNum type="arabicPeriod"/>
            </a:pPr>
            <a:endParaRPr lang="en-US" sz="2000" b="1" dirty="0">
              <a:solidFill>
                <a:schemeClr val="accent2">
                  <a:lumMod val="75000"/>
                </a:schemeClr>
              </a:solidFill>
              <a:latin typeface="Times New Roman" pitchFamily="18" charset="0"/>
              <a:cs typeface="Times New Roman" pitchFamily="18" charset="0"/>
            </a:endParaRPr>
          </a:p>
          <a:p>
            <a:pPr marL="457200" indent="-457200" algn="just">
              <a:buClr>
                <a:schemeClr val="accent1">
                  <a:lumMod val="75000"/>
                </a:schemeClr>
              </a:buClr>
              <a:buFont typeface="+mj-lt"/>
              <a:buAutoNum type="arabicPeriod"/>
            </a:pPr>
            <a:r>
              <a:rPr lang="en-US" sz="2000" b="1" dirty="0">
                <a:solidFill>
                  <a:schemeClr val="accent2">
                    <a:lumMod val="75000"/>
                  </a:schemeClr>
                </a:solidFill>
                <a:latin typeface="Times New Roman" pitchFamily="18" charset="0"/>
                <a:cs typeface="Times New Roman" pitchFamily="18" charset="0"/>
              </a:rPr>
              <a:t>Which communication barriers have or can negatively impact the project team?</a:t>
            </a:r>
          </a:p>
          <a:p>
            <a:pPr marL="457200" indent="-457200" algn="just">
              <a:buClr>
                <a:schemeClr val="accent1">
                  <a:lumMod val="75000"/>
                </a:schemeClr>
              </a:buClr>
              <a:buFont typeface="+mj-lt"/>
              <a:buAutoNum type="arabicPeriod"/>
            </a:pPr>
            <a:endParaRPr lang="en-US" sz="2000" b="1" dirty="0">
              <a:solidFill>
                <a:schemeClr val="accent2">
                  <a:lumMod val="75000"/>
                </a:schemeClr>
              </a:solidFill>
              <a:latin typeface="Times New Roman" pitchFamily="18" charset="0"/>
              <a:cs typeface="Times New Roman" pitchFamily="18" charset="0"/>
            </a:endParaRPr>
          </a:p>
          <a:p>
            <a:pPr marL="457200" indent="-457200" algn="just">
              <a:buClr>
                <a:schemeClr val="accent1">
                  <a:lumMod val="75000"/>
                </a:schemeClr>
              </a:buClr>
              <a:buFont typeface="+mj-lt"/>
              <a:buAutoNum type="arabicPeriod"/>
            </a:pPr>
            <a:r>
              <a:rPr lang="en-US" sz="2000" b="1" dirty="0">
                <a:solidFill>
                  <a:schemeClr val="accent2">
                    <a:lumMod val="75000"/>
                  </a:schemeClr>
                </a:solidFill>
                <a:latin typeface="Times New Roman" pitchFamily="18" charset="0"/>
                <a:cs typeface="Times New Roman" pitchFamily="18" charset="0"/>
              </a:rPr>
              <a:t>Discuss the channels of communication to be used by Tom to improve communication?</a:t>
            </a:r>
          </a:p>
        </p:txBody>
      </p:sp>
      <p:pic>
        <p:nvPicPr>
          <p:cNvPr id="36868" name="Picture 4" descr="To-Do List Sticker by Ellevest for iOS &amp; Android | GIPHY"/>
          <p:cNvPicPr>
            <a:picLocks noChangeAspect="1" noChangeArrowheads="1" noCrop="1"/>
          </p:cNvPicPr>
          <p:nvPr/>
        </p:nvPicPr>
        <p:blipFill>
          <a:blip r:embed="rId3"/>
          <a:srcRect/>
          <a:stretch>
            <a:fillRect/>
          </a:stretch>
        </p:blipFill>
        <p:spPr bwMode="auto">
          <a:xfrm>
            <a:off x="0" y="1504950"/>
            <a:ext cx="2724150" cy="272415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6"/>
        <p:cNvGrpSpPr/>
        <p:nvPr/>
      </p:nvGrpSpPr>
      <p:grpSpPr>
        <a:xfrm>
          <a:off x="0" y="0"/>
          <a:ext cx="0" cy="0"/>
          <a:chOff x="0" y="0"/>
          <a:chExt cx="0" cy="0"/>
        </a:xfrm>
      </p:grpSpPr>
      <p:sp>
        <p:nvSpPr>
          <p:cNvPr id="207" name="Google Shape;207;p16"/>
          <p:cNvSpPr txBox="1">
            <a:spLocks noGrp="1"/>
          </p:cNvSpPr>
          <p:nvPr>
            <p:ph type="ctrTitle" idx="4294967295"/>
          </p:nvPr>
        </p:nvSpPr>
        <p:spPr>
          <a:xfrm>
            <a:off x="533400" y="1885950"/>
            <a:ext cx="5791200" cy="1113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13800" dirty="0">
                <a:solidFill>
                  <a:schemeClr val="bg1">
                    <a:lumMod val="50000"/>
                  </a:schemeClr>
                </a:solidFill>
                <a:effectLst>
                  <a:outerShdw blurRad="38100" dist="38100" dir="2700000" algn="tl">
                    <a:srgbClr val="000000">
                      <a:alpha val="43137"/>
                    </a:srgbClr>
                  </a:outerShdw>
                </a:effectLst>
                <a:latin typeface="Times New Roman" pitchFamily="18" charset="0"/>
                <a:cs typeface="Times New Roman" pitchFamily="18" charset="0"/>
              </a:rPr>
              <a:t>Hello!</a:t>
            </a:r>
            <a:endParaRPr sz="13800">
              <a:solidFill>
                <a:schemeClr val="bg1">
                  <a:lumMod val="50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208" name="Google Shape;208;p16"/>
          <p:cNvSpPr txBox="1">
            <a:spLocks noGrp="1"/>
          </p:cNvSpPr>
          <p:nvPr>
            <p:ph type="subTitle" idx="4294967295"/>
          </p:nvPr>
        </p:nvSpPr>
        <p:spPr>
          <a:xfrm>
            <a:off x="990600" y="3105150"/>
            <a:ext cx="5029200" cy="1604002"/>
          </a:xfrm>
          <a:prstGeom prst="rect">
            <a:avLst/>
          </a:prstGeom>
        </p:spPr>
        <p:txBody>
          <a:bodyPr spcFirstLastPara="1" wrap="square" lIns="0" tIns="0" rIns="0" bIns="0" anchor="t" anchorCtr="0">
            <a:noAutofit/>
          </a:bodyPr>
          <a:lstStyle/>
          <a:p>
            <a:pPr marL="0" lvl="0" indent="0" rtl="0">
              <a:lnSpc>
                <a:spcPct val="150000"/>
              </a:lnSpc>
              <a:spcBef>
                <a:spcPts val="600"/>
              </a:spcBef>
              <a:spcAft>
                <a:spcPts val="0"/>
              </a:spcAft>
              <a:buClr>
                <a:schemeClr val="dk1"/>
              </a:buClr>
              <a:buSzPts val="1100"/>
              <a:buFont typeface="Arial"/>
              <a:buNone/>
            </a:pPr>
            <a:r>
              <a:rPr lang="en" sz="2000" dirty="0">
                <a:solidFill>
                  <a:schemeClr val="tx1">
                    <a:lumMod val="50000"/>
                  </a:schemeClr>
                </a:solidFill>
                <a:latin typeface="Times New Roman" pitchFamily="18" charset="0"/>
                <a:cs typeface="Times New Roman" pitchFamily="18" charset="0"/>
              </a:rPr>
              <a:t>“</a:t>
            </a:r>
            <a:r>
              <a:rPr lang="en" sz="2000" b="1" i="1" dirty="0">
                <a:solidFill>
                  <a:schemeClr val="tx1">
                    <a:lumMod val="50000"/>
                  </a:schemeClr>
                </a:solidFill>
                <a:latin typeface="Times New Roman" pitchFamily="18" charset="0"/>
                <a:cs typeface="Times New Roman" pitchFamily="18" charset="0"/>
              </a:rPr>
              <a:t>I am here to evaluate the strategies of effective communicatin”</a:t>
            </a:r>
            <a:endParaRPr sz="2000" b="1" i="1">
              <a:solidFill>
                <a:schemeClr val="tx1">
                  <a:lumMod val="50000"/>
                </a:schemeClr>
              </a:solidFill>
              <a:latin typeface="Times New Roman" pitchFamily="18" charset="0"/>
              <a:cs typeface="Times New Roman" pitchFamily="18" charset="0"/>
            </a:endParaRPr>
          </a:p>
        </p:txBody>
      </p:sp>
      <p:sp>
        <p:nvSpPr>
          <p:cNvPr id="209" name="Google Shape;209;p16"/>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latin typeface="Times New Roman" pitchFamily="18" charset="0"/>
                <a:cs typeface="Times New Roman" pitchFamily="18" charset="0"/>
              </a:rPr>
              <a:pPr marL="0" lvl="0" indent="0" algn="l" rtl="0">
                <a:spcBef>
                  <a:spcPts val="0"/>
                </a:spcBef>
                <a:spcAft>
                  <a:spcPts val="0"/>
                </a:spcAft>
                <a:buNone/>
              </a:pPr>
              <a:t>3</a:t>
            </a:fld>
            <a:endParaRPr>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The benefits of effective communication to Tom, his project team and to Amazon </a:t>
            </a:r>
          </a:p>
        </p:txBody>
      </p:sp>
      <p:sp>
        <p:nvSpPr>
          <p:cNvPr id="4" name="Rectangle 3"/>
          <p:cNvSpPr/>
          <p:nvPr/>
        </p:nvSpPr>
        <p:spPr>
          <a:xfrm>
            <a:off x="457200" y="819150"/>
            <a:ext cx="5638800" cy="307777"/>
          </a:xfrm>
          <a:prstGeom prst="rect">
            <a:avLst/>
          </a:prstGeom>
        </p:spPr>
        <p:txBody>
          <a:bodyPr wrap="square">
            <a:spAutoFit/>
          </a:bodyPr>
          <a:lstStyle/>
          <a:p>
            <a:r>
              <a:rPr lang="en-US" dirty="0"/>
              <a:t> </a:t>
            </a:r>
          </a:p>
        </p:txBody>
      </p:sp>
      <p:sp>
        <p:nvSpPr>
          <p:cNvPr id="7" name="Rectangle 6"/>
          <p:cNvSpPr/>
          <p:nvPr/>
        </p:nvSpPr>
        <p:spPr>
          <a:xfrm>
            <a:off x="0" y="1276350"/>
            <a:ext cx="6172200" cy="2677656"/>
          </a:xfrm>
          <a:prstGeom prst="rect">
            <a:avLst/>
          </a:prstGeom>
        </p:spPr>
        <p:txBody>
          <a:bodyPr wrap="square">
            <a:spAutoFit/>
          </a:bodyPr>
          <a:lstStyle/>
          <a:p>
            <a:pPr algn="just">
              <a:buFont typeface="Arial" pitchFamily="34" charset="0"/>
              <a:buChar char="•"/>
            </a:pPr>
            <a:r>
              <a:rPr lang="en-US" sz="2000" dirty="0">
                <a:latin typeface="Times New Roman" pitchFamily="18" charset="0"/>
                <a:cs typeface="Times New Roman" pitchFamily="18" charset="0"/>
              </a:rPr>
              <a:t>It is evident that communication has been one of the most effective yet crucial factors  </a:t>
            </a:r>
          </a:p>
          <a:p>
            <a:pPr algn="just">
              <a:buFont typeface="Arial" pitchFamily="34" charset="0"/>
              <a:buChar char="•"/>
            </a:pPr>
            <a:r>
              <a:rPr lang="en-US" sz="2000" dirty="0">
                <a:latin typeface="Times New Roman" pitchFamily="18" charset="0"/>
                <a:cs typeface="Times New Roman" pitchFamily="18" charset="0"/>
              </a:rPr>
              <a:t>Apart from that, effective communication can lead any organization to overcome initial yet critical risk factors (</a:t>
            </a:r>
            <a:r>
              <a:rPr lang="en-US" sz="2000" dirty="0" err="1">
                <a:latin typeface="Times New Roman" pitchFamily="18" charset="0"/>
                <a:cs typeface="Times New Roman" pitchFamily="18" charset="0"/>
              </a:rPr>
              <a:t>Nwabueze</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Mileski</a:t>
            </a:r>
            <a:r>
              <a:rPr lang="en-US" sz="2000" dirty="0">
                <a:latin typeface="Times New Roman" pitchFamily="18" charset="0"/>
                <a:cs typeface="Times New Roman" pitchFamily="18" charset="0"/>
              </a:rPr>
              <a:t>, 2018)</a:t>
            </a:r>
          </a:p>
          <a:p>
            <a:pPr algn="just">
              <a:buFont typeface="Arial" pitchFamily="34" charset="0"/>
              <a:buChar char="•"/>
            </a:pPr>
            <a:r>
              <a:rPr lang="en-US" sz="2000" dirty="0">
                <a:latin typeface="Times New Roman" pitchFamily="18" charset="0"/>
                <a:cs typeface="Times New Roman" pitchFamily="18" charset="0"/>
              </a:rPr>
              <a:t>Amazon is opting for opening two new exceptional warehouses, one in London and the other one in Paris </a:t>
            </a:r>
          </a:p>
          <a:p>
            <a:endParaRPr lang="en-US" dirty="0"/>
          </a:p>
          <a:p>
            <a:endParaRPr lang="en-US" dirty="0"/>
          </a:p>
        </p:txBody>
      </p:sp>
      <p:pic>
        <p:nvPicPr>
          <p:cNvPr id="32770" name="Picture 2" descr="How to Communicate Strategy To Your Team Effectively - Venngage"/>
          <p:cNvPicPr>
            <a:picLocks noChangeAspect="1" noChangeArrowheads="1"/>
          </p:cNvPicPr>
          <p:nvPr/>
        </p:nvPicPr>
        <p:blipFill>
          <a:blip r:embed="rId3"/>
          <a:srcRect/>
          <a:stretch>
            <a:fillRect/>
          </a:stretch>
        </p:blipFill>
        <p:spPr bwMode="auto">
          <a:xfrm>
            <a:off x="6172200" y="1428750"/>
            <a:ext cx="2971800" cy="2743200"/>
          </a:xfrm>
          <a:prstGeom prst="rect">
            <a:avLst/>
          </a:prstGeom>
          <a:noFill/>
        </p:spPr>
      </p:pic>
      <p:sp>
        <p:nvSpPr>
          <p:cNvPr id="8" name="Rectangle 7"/>
          <p:cNvSpPr/>
          <p:nvPr/>
        </p:nvSpPr>
        <p:spPr>
          <a:xfrm>
            <a:off x="4572000" y="4171950"/>
            <a:ext cx="4572000" cy="1015663"/>
          </a:xfrm>
          <a:prstGeom prst="rect">
            <a:avLst/>
          </a:prstGeom>
        </p:spPr>
        <p:txBody>
          <a:bodyPr wrap="square">
            <a:spAutoFit/>
          </a:bodyPr>
          <a:lstStyle/>
          <a:p>
            <a:pPr algn="ctr"/>
            <a:r>
              <a:rPr lang="en-US" sz="1000" dirty="0">
                <a:latin typeface="Times New Roman" pitchFamily="18" charset="0"/>
                <a:cs typeface="Times New Roman" pitchFamily="18" charset="0"/>
              </a:rPr>
              <a:t>Source: https://www.google.com/url?sa=i&amp;url=https%3A%2F%2Fvenngage.com%2Fblog%2Fcommunicate-strategy%2F&amp;psig=AOvVaw0IUsdWdGQLvxtPs_HSYmQQ&amp;ust=1664616401093000&amp;source=images&amp;cd=vfe&amp;ved=0CAwQjRxqFwoTCMC3l72ZvPoCFQAAAAAdAAAAABAI</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The benefits of effective communication to Tom, his project team and to Amazon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4" name="Rectangle 3"/>
          <p:cNvSpPr/>
          <p:nvPr/>
        </p:nvSpPr>
        <p:spPr>
          <a:xfrm>
            <a:off x="457200" y="819150"/>
            <a:ext cx="5638800" cy="307777"/>
          </a:xfrm>
          <a:prstGeom prst="rect">
            <a:avLst/>
          </a:prstGeom>
        </p:spPr>
        <p:txBody>
          <a:bodyPr wrap="square">
            <a:spAutoFit/>
          </a:bodyPr>
          <a:lstStyle/>
          <a:p>
            <a:r>
              <a:rPr lang="en-US" dirty="0"/>
              <a:t> </a:t>
            </a:r>
          </a:p>
        </p:txBody>
      </p:sp>
      <p:sp>
        <p:nvSpPr>
          <p:cNvPr id="7" name="Rectangle 6"/>
          <p:cNvSpPr/>
          <p:nvPr/>
        </p:nvSpPr>
        <p:spPr>
          <a:xfrm>
            <a:off x="0" y="1276350"/>
            <a:ext cx="6172200" cy="523220"/>
          </a:xfrm>
          <a:prstGeom prst="rect">
            <a:avLst/>
          </a:prstGeom>
        </p:spPr>
        <p:txBody>
          <a:bodyPr wrap="square">
            <a:spAutoFit/>
          </a:bodyPr>
          <a:lstStyle/>
          <a:p>
            <a:endParaRPr lang="en-US" dirty="0"/>
          </a:p>
          <a:p>
            <a:endParaRPr lang="en-US" dirty="0"/>
          </a:p>
        </p:txBody>
      </p:sp>
      <p:sp>
        <p:nvSpPr>
          <p:cNvPr id="5" name="Rectangle 4"/>
          <p:cNvSpPr/>
          <p:nvPr/>
        </p:nvSpPr>
        <p:spPr>
          <a:xfrm>
            <a:off x="0" y="1504950"/>
            <a:ext cx="6172200" cy="3508653"/>
          </a:xfrm>
          <a:prstGeom prst="rect">
            <a:avLst/>
          </a:prstGeom>
        </p:spPr>
        <p:txBody>
          <a:bodyPr wrap="square">
            <a:spAutoFit/>
          </a:bodyPr>
          <a:lstStyle/>
          <a:p>
            <a:pPr algn="just">
              <a:buFont typeface="Arial" pitchFamily="34" charset="0"/>
              <a:buChar char="•"/>
            </a:pPr>
            <a:r>
              <a:rPr lang="en-US" sz="2000" dirty="0">
                <a:latin typeface="Times New Roman" pitchFamily="18" charset="0"/>
                <a:cs typeface="Times New Roman" pitchFamily="18" charset="0"/>
              </a:rPr>
              <a:t>Tom Jackson is one of the major parts of this project from Amazon</a:t>
            </a:r>
          </a:p>
          <a:p>
            <a:pPr algn="just">
              <a:buFont typeface="Arial" pitchFamily="34" charset="0"/>
              <a:buChar char="•"/>
            </a:pPr>
            <a:r>
              <a:rPr lang="en-US" sz="2000" dirty="0">
                <a:latin typeface="Times New Roman" pitchFamily="18" charset="0"/>
                <a:cs typeface="Times New Roman" pitchFamily="18" charset="0"/>
              </a:rPr>
              <a:t>Tom found to be facing terrible issues regarding communication with team members</a:t>
            </a:r>
          </a:p>
          <a:p>
            <a:pPr algn="just">
              <a:buFont typeface="Arial" pitchFamily="34" charset="0"/>
              <a:buChar char="•"/>
            </a:pPr>
            <a:r>
              <a:rPr lang="en-US" sz="2000" dirty="0">
                <a:latin typeface="Times New Roman" pitchFamily="18" charset="0"/>
                <a:cs typeface="Times New Roman" pitchFamily="18" charset="0"/>
              </a:rPr>
              <a:t>Tom felt to develop effective communication with his team members so that the result of the project</a:t>
            </a:r>
          </a:p>
          <a:p>
            <a:pPr algn="just">
              <a:buFont typeface="Arial" pitchFamily="34" charset="0"/>
              <a:buChar char="•"/>
            </a:pPr>
            <a:r>
              <a:rPr lang="en-US" sz="2000" dirty="0">
                <a:latin typeface="Times New Roman" pitchFamily="18" charset="0"/>
                <a:cs typeface="Times New Roman" pitchFamily="18" charset="0"/>
              </a:rPr>
              <a:t>Effective communication can propose multiple areas to any particular project so that the project (</a:t>
            </a:r>
            <a:r>
              <a:rPr lang="en-US" sz="2000" dirty="0" err="1">
                <a:latin typeface="Times New Roman" pitchFamily="18" charset="0"/>
                <a:cs typeface="Times New Roman" pitchFamily="18" charset="0"/>
              </a:rPr>
              <a:t>Nwabueze</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Mileski</a:t>
            </a:r>
            <a:r>
              <a:rPr lang="en-US" sz="2000" dirty="0">
                <a:latin typeface="Times New Roman" pitchFamily="18" charset="0"/>
                <a:cs typeface="Times New Roman" pitchFamily="18" charset="0"/>
              </a:rPr>
              <a:t>, 2018)</a:t>
            </a:r>
          </a:p>
          <a:p>
            <a:endParaRPr lang="en-US" dirty="0"/>
          </a:p>
          <a:p>
            <a:endParaRPr lang="en-US" dirty="0"/>
          </a:p>
          <a:p>
            <a:endParaRPr lang="en-US" dirty="0"/>
          </a:p>
        </p:txBody>
      </p:sp>
      <p:pic>
        <p:nvPicPr>
          <p:cNvPr id="16386" name="Picture 2" descr="Communication Strategies: The Critical Element That Could Make or Break  Your Business"/>
          <p:cNvPicPr>
            <a:picLocks noChangeAspect="1" noChangeArrowheads="1"/>
          </p:cNvPicPr>
          <p:nvPr/>
        </p:nvPicPr>
        <p:blipFill>
          <a:blip r:embed="rId3"/>
          <a:srcRect/>
          <a:stretch>
            <a:fillRect/>
          </a:stretch>
        </p:blipFill>
        <p:spPr bwMode="auto">
          <a:xfrm>
            <a:off x="6248400" y="1581150"/>
            <a:ext cx="2895600" cy="2590800"/>
          </a:xfrm>
          <a:prstGeom prst="rect">
            <a:avLst/>
          </a:prstGeom>
          <a:noFill/>
        </p:spPr>
      </p:pic>
      <p:sp>
        <p:nvSpPr>
          <p:cNvPr id="8" name="Rectangle 7"/>
          <p:cNvSpPr/>
          <p:nvPr/>
        </p:nvSpPr>
        <p:spPr>
          <a:xfrm>
            <a:off x="4572000" y="4281726"/>
            <a:ext cx="4572000" cy="861774"/>
          </a:xfrm>
          <a:prstGeom prst="rect">
            <a:avLst/>
          </a:prstGeom>
        </p:spPr>
        <p:txBody>
          <a:bodyPr wrap="square">
            <a:spAutoFit/>
          </a:bodyPr>
          <a:lstStyle/>
          <a:p>
            <a:pPr algn="ctr"/>
            <a:r>
              <a:rPr lang="en-US" sz="1000" dirty="0">
                <a:latin typeface="Times New Roman" pitchFamily="18" charset="0"/>
                <a:cs typeface="Times New Roman" pitchFamily="18" charset="0"/>
              </a:rPr>
              <a:t>Source: https://www.google.com/url?sa=i&amp;url=https%3A%2F%2Fwww.alert-software.com%2Fblog%2Fcommunication-strategies&amp;psig=AOvVaw0IUsdWdGQLvxtPs_HSYmQQ&amp;ust=1664616401093000&amp;source=images&amp;cd=vfe&amp;ved=0CAwQjRxqFwoTCMC3l72ZvPoCFQAAAAAdAAAAABAN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The benefits of effective communication to Tom, his project team and to Amazon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4" name="Rectangle 3"/>
          <p:cNvSpPr/>
          <p:nvPr/>
        </p:nvSpPr>
        <p:spPr>
          <a:xfrm>
            <a:off x="457200" y="819150"/>
            <a:ext cx="5638800" cy="307777"/>
          </a:xfrm>
          <a:prstGeom prst="rect">
            <a:avLst/>
          </a:prstGeom>
        </p:spPr>
        <p:txBody>
          <a:bodyPr wrap="square">
            <a:spAutoFit/>
          </a:bodyPr>
          <a:lstStyle/>
          <a:p>
            <a:r>
              <a:rPr lang="en-US" dirty="0"/>
              <a:t> </a:t>
            </a:r>
          </a:p>
        </p:txBody>
      </p:sp>
      <p:sp>
        <p:nvSpPr>
          <p:cNvPr id="7" name="Rectangle 6"/>
          <p:cNvSpPr/>
          <p:nvPr/>
        </p:nvSpPr>
        <p:spPr>
          <a:xfrm>
            <a:off x="0" y="1276350"/>
            <a:ext cx="6172200" cy="523220"/>
          </a:xfrm>
          <a:prstGeom prst="rect">
            <a:avLst/>
          </a:prstGeom>
        </p:spPr>
        <p:txBody>
          <a:bodyPr wrap="square">
            <a:spAutoFit/>
          </a:bodyPr>
          <a:lstStyle/>
          <a:p>
            <a:endParaRPr lang="en-US" dirty="0"/>
          </a:p>
          <a:p>
            <a:endParaRPr lang="en-US" dirty="0"/>
          </a:p>
        </p:txBody>
      </p:sp>
      <p:sp>
        <p:nvSpPr>
          <p:cNvPr id="5" name="Rectangle 4"/>
          <p:cNvSpPr/>
          <p:nvPr/>
        </p:nvSpPr>
        <p:spPr>
          <a:xfrm>
            <a:off x="0" y="1276350"/>
            <a:ext cx="5943600" cy="3200876"/>
          </a:xfrm>
          <a:prstGeom prst="rect">
            <a:avLst/>
          </a:prstGeom>
        </p:spPr>
        <p:txBody>
          <a:bodyPr wrap="square">
            <a:spAutoFit/>
          </a:bodyPr>
          <a:lstStyle/>
          <a:p>
            <a:pPr algn="just">
              <a:buFont typeface="Arial" pitchFamily="34" charset="0"/>
              <a:buChar char="•"/>
            </a:pPr>
            <a:r>
              <a:rPr lang="en-US" sz="2000" dirty="0">
                <a:latin typeface="Times New Roman" pitchFamily="18" charset="0"/>
                <a:cs typeface="Times New Roman" pitchFamily="18" charset="0"/>
              </a:rPr>
              <a:t>Effective communication will help Tom to increase their managerial efficiencies</a:t>
            </a:r>
          </a:p>
          <a:p>
            <a:pPr algn="just">
              <a:buFont typeface="Arial" pitchFamily="34" charset="0"/>
              <a:buChar char="•"/>
            </a:pPr>
            <a:r>
              <a:rPr lang="en-US" sz="2000" dirty="0">
                <a:latin typeface="Times New Roman" pitchFamily="18" charset="0"/>
                <a:cs typeface="Times New Roman" pitchFamily="18" charset="0"/>
              </a:rPr>
              <a:t>It will help Tom to manage their working ethics by developing their focus regarding the tasks</a:t>
            </a:r>
          </a:p>
          <a:p>
            <a:pPr algn="just">
              <a:buFont typeface="Arial" pitchFamily="34" charset="0"/>
              <a:buChar char="•"/>
            </a:pPr>
            <a:r>
              <a:rPr lang="en-US" sz="2000" dirty="0">
                <a:latin typeface="Times New Roman" pitchFamily="18" charset="0"/>
                <a:cs typeface="Times New Roman" pitchFamily="18" charset="0"/>
              </a:rPr>
              <a:t>Tom will be leading needs to think about their roles in different aspects</a:t>
            </a:r>
          </a:p>
          <a:p>
            <a:pPr algn="just">
              <a:buFont typeface="Arial" pitchFamily="34" charset="0"/>
              <a:buChar char="•"/>
            </a:pPr>
            <a:r>
              <a:rPr lang="en-US" sz="2000" dirty="0">
                <a:latin typeface="Times New Roman" pitchFamily="18" charset="0"/>
                <a:cs typeface="Times New Roman" pitchFamily="18" charset="0"/>
              </a:rPr>
              <a:t>It can help to increase cooperation along with maintaining organizational peace (McNally et al. 2019)</a:t>
            </a:r>
          </a:p>
          <a:p>
            <a:endParaRPr lang="en-US" dirty="0"/>
          </a:p>
          <a:p>
            <a:endParaRPr lang="en-US" dirty="0"/>
          </a:p>
          <a:p>
            <a:endParaRPr lang="en-US" dirty="0"/>
          </a:p>
        </p:txBody>
      </p:sp>
      <p:pic>
        <p:nvPicPr>
          <p:cNvPr id="14338" name="Picture 2" descr="Steps for Developing an Internal Communication Strategy | HR Cloud"/>
          <p:cNvPicPr>
            <a:picLocks noChangeAspect="1" noChangeArrowheads="1"/>
          </p:cNvPicPr>
          <p:nvPr/>
        </p:nvPicPr>
        <p:blipFill>
          <a:blip r:embed="rId3"/>
          <a:srcRect/>
          <a:stretch>
            <a:fillRect/>
          </a:stretch>
        </p:blipFill>
        <p:spPr bwMode="auto">
          <a:xfrm>
            <a:off x="5919346" y="1352550"/>
            <a:ext cx="3224654" cy="2438400"/>
          </a:xfrm>
          <a:prstGeom prst="rect">
            <a:avLst/>
          </a:prstGeom>
          <a:noFill/>
        </p:spPr>
      </p:pic>
      <p:sp>
        <p:nvSpPr>
          <p:cNvPr id="8" name="Rectangle 7"/>
          <p:cNvSpPr/>
          <p:nvPr/>
        </p:nvSpPr>
        <p:spPr>
          <a:xfrm>
            <a:off x="4572000" y="4019550"/>
            <a:ext cx="4572000" cy="1015663"/>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s%3A%2F%2Fwww.hrcloud.com%2Fblog%2Fsteps-for-developing-an-internal-communication-strategy-ready-for-2021&amp;psig=AOvVaw0IUsdWdGQLvxtPs_HSYmQQ&amp;ust=1664616401093000&amp;source=images&amp;cd=vfe&amp;ved=0CAwQjRxqFwoTCMC3l72ZvPoCFQAAAAAdAAAAABA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9"/>
          <p:cNvSpPr txBox="1">
            <a:spLocks noGrp="1"/>
          </p:cNvSpPr>
          <p:nvPr>
            <p:ph type="body" idx="1"/>
          </p:nvPr>
        </p:nvSpPr>
        <p:spPr>
          <a:xfrm>
            <a:off x="457200" y="1200150"/>
            <a:ext cx="8458200" cy="3276600"/>
          </a:xfrm>
          <a:prstGeom prst="rect">
            <a:avLst/>
          </a:prstGeom>
          <a:ln>
            <a:solidFill>
              <a:schemeClr val="accent1">
                <a:lumMod val="40000"/>
                <a:lumOff val="60000"/>
              </a:schemeClr>
            </a:solidFill>
          </a:ln>
        </p:spPr>
        <p:txBody>
          <a:bodyPr spcFirstLastPara="1" wrap="square" lIns="0" tIns="0" rIns="0" bIns="0" anchor="t" anchorCtr="0">
            <a:noAutofit/>
          </a:bodyPr>
          <a:lstStyle/>
          <a:p>
            <a:pPr marL="0" lvl="0" indent="0">
              <a:spcAft>
                <a:spcPts val="600"/>
              </a:spcAft>
              <a:buNone/>
            </a:pPr>
            <a:r>
              <a:rPr lang="en-GB" sz="4400" dirty="0">
                <a:latin typeface="Times New Roman" pitchFamily="18" charset="0"/>
                <a:cs typeface="Times New Roman" pitchFamily="18" charset="0"/>
              </a:rPr>
              <a:t>“Effective communication will help to get competitive advantages in the business projects.”</a:t>
            </a:r>
            <a:endParaRPr lang="en" sz="4400" dirty="0">
              <a:latin typeface="Times New Roman" pitchFamily="18" charset="0"/>
              <a:cs typeface="Times New Roman" pitchFamily="18" charset="0"/>
            </a:endParaRPr>
          </a:p>
          <a:p>
            <a:pPr marL="0" lvl="0" indent="0" algn="r">
              <a:spcAft>
                <a:spcPts val="600"/>
              </a:spcAft>
              <a:buNone/>
            </a:pPr>
            <a:endParaRPr lang="en-US" i="0" dirty="0">
              <a:latin typeface="Times New Roman" pitchFamily="18" charset="0"/>
              <a:cs typeface="Times New Roman" pitchFamily="18" charset="0"/>
            </a:endParaRPr>
          </a:p>
          <a:p>
            <a:pPr marL="0" lvl="0" indent="0" algn="r">
              <a:spcAft>
                <a:spcPts val="600"/>
              </a:spcAft>
              <a:buNone/>
            </a:pPr>
            <a:r>
              <a:rPr lang="en-US" i="0" dirty="0">
                <a:latin typeface="Times New Roman" pitchFamily="18" charset="0"/>
                <a:cs typeface="Times New Roman" pitchFamily="18" charset="0"/>
              </a:rPr>
              <a:t>-</a:t>
            </a:r>
            <a:r>
              <a:rPr lang="en-US" sz="2000" dirty="0" err="1"/>
              <a:t>Nwabueze</a:t>
            </a:r>
            <a:r>
              <a:rPr lang="en-US" sz="2000" dirty="0"/>
              <a:t>, U. and </a:t>
            </a:r>
            <a:r>
              <a:rPr lang="en-US" sz="2000" dirty="0" err="1"/>
              <a:t>Mileski</a:t>
            </a:r>
            <a:endParaRPr lang="en" dirty="0">
              <a:solidFill>
                <a:schemeClr val="tx1">
                  <a:lumMod val="50000"/>
                </a:schemeClr>
              </a:solidFill>
              <a:latin typeface="Times New Roman" pitchFamily="18" charset="0"/>
              <a:cs typeface="Times New Roman" pitchFamily="18" charset="0"/>
            </a:endParaRPr>
          </a:p>
        </p:txBody>
      </p:sp>
      <p:sp>
        <p:nvSpPr>
          <p:cNvPr id="242" name="Google Shape;242;p19"/>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latin typeface="Times New Roman" pitchFamily="18" charset="0"/>
                <a:cs typeface="Times New Roman" pitchFamily="18" charset="0"/>
              </a:rPr>
              <a:pPr marL="0" lvl="0" indent="0" algn="l" rtl="0">
                <a:spcBef>
                  <a:spcPts val="0"/>
                </a:spcBef>
                <a:spcAft>
                  <a:spcPts val="0"/>
                </a:spcAft>
                <a:buNone/>
              </a:pPr>
              <a:t>7</a:t>
            </a:fld>
            <a:endParaRPr>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15240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What model or models of communication should Tom apply and why</a:t>
            </a:r>
            <a:endParaRPr lang="en-US"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Text Placeholder 6"/>
          <p:cNvSpPr>
            <a:spLocks noGrp="1"/>
          </p:cNvSpPr>
          <p:nvPr>
            <p:ph type="body" idx="1"/>
          </p:nvPr>
        </p:nvSpPr>
        <p:spPr>
          <a:xfrm>
            <a:off x="509350" y="1506350"/>
            <a:ext cx="4672250" cy="2360800"/>
          </a:xfrm>
        </p:spPr>
        <p:txBody>
          <a:bodyPr/>
          <a:lstStyle/>
          <a:p>
            <a:pPr algn="just"/>
            <a:r>
              <a:rPr lang="en-US" sz="2000" dirty="0">
                <a:solidFill>
                  <a:srgbClr val="000000"/>
                </a:solidFill>
                <a:latin typeface="Times New Roman" pitchFamily="18" charset="0"/>
                <a:ea typeface="Arial"/>
                <a:cs typeface="Times New Roman" pitchFamily="18" charset="0"/>
                <a:sym typeface="Arial"/>
              </a:rPr>
              <a:t>Tom thought to develop two communication models </a:t>
            </a:r>
          </a:p>
          <a:p>
            <a:pPr algn="just"/>
            <a:r>
              <a:rPr lang="en-US" sz="2000" dirty="0">
                <a:solidFill>
                  <a:srgbClr val="000000"/>
                </a:solidFill>
                <a:latin typeface="Times New Roman" pitchFamily="18" charset="0"/>
                <a:ea typeface="Arial"/>
                <a:cs typeface="Times New Roman" pitchFamily="18" charset="0"/>
                <a:sym typeface="Arial"/>
              </a:rPr>
              <a:t>The first communication model is named the </a:t>
            </a:r>
            <a:r>
              <a:rPr lang="en-US" sz="2000" b="1" i="1" dirty="0">
                <a:solidFill>
                  <a:srgbClr val="000000"/>
                </a:solidFill>
                <a:latin typeface="Times New Roman" pitchFamily="18" charset="0"/>
                <a:ea typeface="Arial"/>
                <a:cs typeface="Times New Roman" pitchFamily="18" charset="0"/>
                <a:sym typeface="Arial"/>
              </a:rPr>
              <a:t>“Linear communication model</a:t>
            </a:r>
          </a:p>
          <a:p>
            <a:pPr algn="just"/>
            <a:r>
              <a:rPr lang="en-US" sz="2000" dirty="0">
                <a:solidFill>
                  <a:srgbClr val="000000"/>
                </a:solidFill>
                <a:latin typeface="Times New Roman" pitchFamily="18" charset="0"/>
                <a:ea typeface="Arial"/>
                <a:cs typeface="Times New Roman" pitchFamily="18" charset="0"/>
                <a:sym typeface="Arial"/>
              </a:rPr>
              <a:t>The other one is </a:t>
            </a:r>
            <a:r>
              <a:rPr lang="en-US" sz="2000" b="1" i="1" dirty="0">
                <a:solidFill>
                  <a:srgbClr val="000000"/>
                </a:solidFill>
                <a:latin typeface="Times New Roman" pitchFamily="18" charset="0"/>
                <a:ea typeface="Arial"/>
                <a:cs typeface="Times New Roman" pitchFamily="18" charset="0"/>
                <a:sym typeface="Arial"/>
              </a:rPr>
              <a:t>“</a:t>
            </a:r>
            <a:r>
              <a:rPr lang="en-US" sz="2000" b="1" i="1" dirty="0" err="1">
                <a:solidFill>
                  <a:srgbClr val="000000"/>
                </a:solidFill>
                <a:latin typeface="Times New Roman" pitchFamily="18" charset="0"/>
                <a:ea typeface="Arial"/>
                <a:cs typeface="Times New Roman" pitchFamily="18" charset="0"/>
                <a:sym typeface="Arial"/>
              </a:rPr>
              <a:t>Laswell's</a:t>
            </a:r>
            <a:r>
              <a:rPr lang="en-US" sz="2000" b="1" i="1" dirty="0">
                <a:solidFill>
                  <a:srgbClr val="000000"/>
                </a:solidFill>
                <a:latin typeface="Times New Roman" pitchFamily="18" charset="0"/>
                <a:ea typeface="Arial"/>
                <a:cs typeface="Times New Roman" pitchFamily="18" charset="0"/>
                <a:sym typeface="Arial"/>
              </a:rPr>
              <a:t> communication model</a:t>
            </a:r>
            <a:endParaRPr lang="en-US" sz="2000" dirty="0">
              <a:latin typeface="Times New Roman" pitchFamily="18" charset="0"/>
              <a:cs typeface="Times New Roman" pitchFamily="18" charset="0"/>
            </a:endParaRPr>
          </a:p>
        </p:txBody>
      </p:sp>
      <p:pic>
        <p:nvPicPr>
          <p:cNvPr id="28674" name="Picture 2" descr="How to deliver effective communication in a pandemic | Canadian HR Reporter"/>
          <p:cNvPicPr>
            <a:picLocks noChangeAspect="1" noChangeArrowheads="1"/>
          </p:cNvPicPr>
          <p:nvPr/>
        </p:nvPicPr>
        <p:blipFill>
          <a:blip r:embed="rId3"/>
          <a:srcRect/>
          <a:stretch>
            <a:fillRect/>
          </a:stretch>
        </p:blipFill>
        <p:spPr bwMode="auto">
          <a:xfrm>
            <a:off x="5334000" y="1352550"/>
            <a:ext cx="3810000" cy="2590800"/>
          </a:xfrm>
          <a:prstGeom prst="rect">
            <a:avLst/>
          </a:prstGeom>
          <a:noFill/>
        </p:spPr>
      </p:pic>
      <p:sp>
        <p:nvSpPr>
          <p:cNvPr id="9" name="Rectangle 8"/>
          <p:cNvSpPr/>
          <p:nvPr/>
        </p:nvSpPr>
        <p:spPr>
          <a:xfrm>
            <a:off x="4572000" y="3973949"/>
            <a:ext cx="4572000" cy="1169551"/>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s%3A%2F%2Fwww.hrreporter.com%2Ffocus-areas%2Fculture-and-engagement%2Fhow-to-deliver-effective-communication-in-a-pandemic%2F337159&amp;psig=AOvVaw0IUsdWdGQLvxtPs_HSYmQQ&amp;ust=1664616401093000&amp;source=images&amp;cd=vfe&amp;ved=0CAwQjRxqFwoTCMC3l72ZvPoCFQAAAAAdAAAAABAX</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15240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What model or models of communication should Tom apply and why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endParaRPr lang="en-US"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Text Placeholder 6"/>
          <p:cNvSpPr>
            <a:spLocks noGrp="1"/>
          </p:cNvSpPr>
          <p:nvPr>
            <p:ph type="body" idx="1"/>
          </p:nvPr>
        </p:nvSpPr>
        <p:spPr>
          <a:xfrm>
            <a:off x="0" y="1276350"/>
            <a:ext cx="5867400" cy="3200400"/>
          </a:xfrm>
        </p:spPr>
        <p:txBody>
          <a:bodyPr/>
          <a:lstStyle/>
          <a:p>
            <a:pPr algn="just"/>
            <a:r>
              <a:rPr lang="en-US" sz="2000" dirty="0">
                <a:solidFill>
                  <a:srgbClr val="000000"/>
                </a:solidFill>
                <a:latin typeface="Times New Roman" pitchFamily="18" charset="0"/>
                <a:ea typeface="Arial"/>
                <a:cs typeface="Times New Roman" pitchFamily="18" charset="0"/>
                <a:sym typeface="Arial"/>
              </a:rPr>
              <a:t>This is one of the easiest yet most effective communication models that can help any particular team or organization (Jin et al. 2020)</a:t>
            </a:r>
          </a:p>
          <a:p>
            <a:pPr algn="just"/>
            <a:r>
              <a:rPr lang="en-US" sz="2000" dirty="0">
                <a:solidFill>
                  <a:srgbClr val="000000"/>
                </a:solidFill>
                <a:latin typeface="Times New Roman" pitchFamily="18" charset="0"/>
                <a:ea typeface="Arial"/>
                <a:cs typeface="Times New Roman" pitchFamily="18" charset="0"/>
                <a:sym typeface="Arial"/>
              </a:rPr>
              <a:t>Tom will be using this model of communication in order to direct their communication process throughout the project</a:t>
            </a:r>
          </a:p>
          <a:p>
            <a:pPr algn="just"/>
            <a:r>
              <a:rPr lang="en-US" sz="2000" dirty="0">
                <a:solidFill>
                  <a:srgbClr val="000000"/>
                </a:solidFill>
                <a:latin typeface="Times New Roman" pitchFamily="18" charset="0"/>
                <a:ea typeface="Arial"/>
                <a:cs typeface="Times New Roman" pitchFamily="18" charset="0"/>
                <a:sym typeface="Arial"/>
              </a:rPr>
              <a:t>The model of communication actually helps to provide wholesome recognition </a:t>
            </a:r>
          </a:p>
          <a:p>
            <a:pPr algn="just"/>
            <a:r>
              <a:rPr lang="en-US" sz="2000" dirty="0">
                <a:solidFill>
                  <a:srgbClr val="000000"/>
                </a:solidFill>
                <a:latin typeface="Times New Roman" pitchFamily="18" charset="0"/>
                <a:ea typeface="Arial"/>
                <a:cs typeface="Times New Roman" pitchFamily="18" charset="0"/>
                <a:sym typeface="Arial"/>
              </a:rPr>
              <a:t>Tom has been using this model of communication to enlarge and boost the relationship </a:t>
            </a:r>
            <a:endParaRPr lang="en-US" sz="2000" dirty="0">
              <a:latin typeface="Times New Roman" pitchFamily="18" charset="0"/>
              <a:cs typeface="Times New Roman" pitchFamily="18" charset="0"/>
            </a:endParaRPr>
          </a:p>
        </p:txBody>
      </p:sp>
      <p:pic>
        <p:nvPicPr>
          <p:cNvPr id="12290" name="Picture 2" descr="Communication during the Covid crisis: learning from our mistakes"/>
          <p:cNvPicPr>
            <a:picLocks noChangeAspect="1" noChangeArrowheads="1"/>
          </p:cNvPicPr>
          <p:nvPr/>
        </p:nvPicPr>
        <p:blipFill>
          <a:blip r:embed="rId3"/>
          <a:srcRect/>
          <a:stretch>
            <a:fillRect/>
          </a:stretch>
        </p:blipFill>
        <p:spPr bwMode="auto">
          <a:xfrm>
            <a:off x="6186261" y="1276350"/>
            <a:ext cx="2957739" cy="2590800"/>
          </a:xfrm>
          <a:prstGeom prst="rect">
            <a:avLst/>
          </a:prstGeom>
          <a:noFill/>
        </p:spPr>
      </p:pic>
      <p:sp>
        <p:nvSpPr>
          <p:cNvPr id="5" name="Rectangle 4"/>
          <p:cNvSpPr/>
          <p:nvPr/>
        </p:nvSpPr>
        <p:spPr>
          <a:xfrm>
            <a:off x="4572000" y="3973949"/>
            <a:ext cx="4572000" cy="1169551"/>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3A%2F%2Fnewamerica.org%2Feducation-policy%2Fedcentral%2Fcommunication-during-the-covid-crisis-learning-from-our-mistakes%2F&amp;psig=AOvVaw0IUsdWdGQLvxtPs_HSYmQQ&amp;ust=1664616401093000&amp;source=images&amp;cd=vfe&amp;ved=0CAwQjRxqFwoTCMC3l72ZvPoCFQAAAAAdAAAAABA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152400" y="2857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What model or models of communication should Tom apply and why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endParaRPr lang="en-US"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Text Placeholder 6"/>
          <p:cNvSpPr>
            <a:spLocks noGrp="1"/>
          </p:cNvSpPr>
          <p:nvPr>
            <p:ph type="body" idx="1"/>
          </p:nvPr>
        </p:nvSpPr>
        <p:spPr>
          <a:xfrm>
            <a:off x="0" y="1352550"/>
            <a:ext cx="5257800" cy="3276600"/>
          </a:xfrm>
        </p:spPr>
        <p:txBody>
          <a:bodyPr/>
          <a:lstStyle/>
          <a:p>
            <a:pPr algn="just"/>
            <a:r>
              <a:rPr lang="en-US" sz="2000" dirty="0">
                <a:solidFill>
                  <a:srgbClr val="000000"/>
                </a:solidFill>
                <a:latin typeface="Times New Roman" pitchFamily="18" charset="0"/>
                <a:ea typeface="Arial"/>
                <a:cs typeface="Times New Roman" pitchFamily="18" charset="0"/>
                <a:sym typeface="Arial"/>
              </a:rPr>
              <a:t>Using this particular model of communication will help Tom to develop the actual areas of communication </a:t>
            </a:r>
          </a:p>
          <a:p>
            <a:pPr algn="just"/>
            <a:r>
              <a:rPr lang="en-US" sz="2000" dirty="0">
                <a:solidFill>
                  <a:srgbClr val="000000"/>
                </a:solidFill>
                <a:latin typeface="Times New Roman" pitchFamily="18" charset="0"/>
                <a:ea typeface="Arial"/>
                <a:cs typeface="Times New Roman" pitchFamily="18" charset="0"/>
                <a:sym typeface="Arial"/>
              </a:rPr>
              <a:t>Tom to define what team members are asking along with getting into their demands</a:t>
            </a:r>
          </a:p>
          <a:p>
            <a:pPr algn="just"/>
            <a:r>
              <a:rPr lang="en-US" sz="2000" dirty="0">
                <a:solidFill>
                  <a:srgbClr val="000000"/>
                </a:solidFill>
                <a:latin typeface="Times New Roman" pitchFamily="18" charset="0"/>
                <a:ea typeface="Arial"/>
                <a:cs typeface="Times New Roman" pitchFamily="18" charset="0"/>
                <a:sym typeface="Arial"/>
              </a:rPr>
              <a:t>It is important to listen to the team members regarding opening the warehouses (</a:t>
            </a:r>
            <a:r>
              <a:rPr lang="en-US" sz="2000" dirty="0" err="1">
                <a:solidFill>
                  <a:srgbClr val="000000"/>
                </a:solidFill>
                <a:latin typeface="Times New Roman" pitchFamily="18" charset="0"/>
                <a:ea typeface="Arial"/>
                <a:cs typeface="Times New Roman" pitchFamily="18" charset="0"/>
                <a:sym typeface="Arial"/>
              </a:rPr>
              <a:t>Saliu</a:t>
            </a:r>
            <a:r>
              <a:rPr lang="en-US" sz="2000" dirty="0">
                <a:solidFill>
                  <a:srgbClr val="000000"/>
                </a:solidFill>
                <a:latin typeface="Times New Roman" pitchFamily="18" charset="0"/>
                <a:ea typeface="Arial"/>
                <a:cs typeface="Times New Roman" pitchFamily="18" charset="0"/>
                <a:sym typeface="Arial"/>
              </a:rPr>
              <a:t>, 2020)</a:t>
            </a:r>
          </a:p>
          <a:p>
            <a:pPr algn="just"/>
            <a:r>
              <a:rPr lang="en-US" sz="2000" dirty="0">
                <a:solidFill>
                  <a:srgbClr val="000000"/>
                </a:solidFill>
                <a:latin typeface="Times New Roman" pitchFamily="18" charset="0"/>
                <a:ea typeface="Arial"/>
                <a:cs typeface="Times New Roman" pitchFamily="18" charset="0"/>
                <a:sym typeface="Arial"/>
              </a:rPr>
              <a:t>This particular model will help in three effective ways such as providing a brief knowledge of the environment</a:t>
            </a:r>
            <a:endParaRPr lang="en-US" sz="2000" dirty="0">
              <a:latin typeface="Times New Roman" pitchFamily="18" charset="0"/>
              <a:cs typeface="Times New Roman" pitchFamily="18" charset="0"/>
            </a:endParaRPr>
          </a:p>
        </p:txBody>
      </p:sp>
      <p:pic>
        <p:nvPicPr>
          <p:cNvPr id="10242" name="Picture 2" descr="UNIT-1:Means Of Communication – B.C.A study"/>
          <p:cNvPicPr>
            <a:picLocks noChangeAspect="1" noChangeArrowheads="1"/>
          </p:cNvPicPr>
          <p:nvPr/>
        </p:nvPicPr>
        <p:blipFill>
          <a:blip r:embed="rId3"/>
          <a:srcRect/>
          <a:stretch>
            <a:fillRect/>
          </a:stretch>
        </p:blipFill>
        <p:spPr bwMode="auto">
          <a:xfrm>
            <a:off x="5715000" y="1657350"/>
            <a:ext cx="3048000" cy="1828800"/>
          </a:xfrm>
          <a:prstGeom prst="rect">
            <a:avLst/>
          </a:prstGeom>
          <a:noFill/>
        </p:spPr>
      </p:pic>
      <p:sp>
        <p:nvSpPr>
          <p:cNvPr id="5" name="Rectangle 4"/>
          <p:cNvSpPr/>
          <p:nvPr/>
        </p:nvSpPr>
        <p:spPr>
          <a:xfrm>
            <a:off x="5638800" y="3714750"/>
            <a:ext cx="3352800" cy="1169551"/>
          </a:xfrm>
          <a:prstGeom prst="rect">
            <a:avLst/>
          </a:prstGeom>
        </p:spPr>
        <p:txBody>
          <a:bodyPr wrap="square">
            <a:spAutoFit/>
          </a:bodyPr>
          <a:lstStyle/>
          <a:p>
            <a:pPr algn="ctr"/>
            <a:r>
              <a:rPr lang="en-US" sz="1000" dirty="0">
                <a:latin typeface="Times New Roman" pitchFamily="18" charset="0"/>
                <a:cs typeface="Times New Roman" pitchFamily="18" charset="0"/>
              </a:rPr>
              <a:t>Source: https://www.google.com/url?sa=i&amp;url=https%3A%2F%2Fbcastudyguide.com%2Funit-1means-of-communication%2F&amp;psig=AOvVaw0IUsdWdGQLvxtPs_HSYmQQ&amp;ust=1664616401093000&amp;source=images&amp;cd=vfe&amp;ved=0CAwQjRxqFwoTCMC3l72ZvPoCFQAAAAAdAAAAABAh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Which communication barriers have or can negatively impact the project team</a:t>
            </a:r>
          </a:p>
        </p:txBody>
      </p:sp>
      <p:sp>
        <p:nvSpPr>
          <p:cNvPr id="7" name="Text Placeholder 6"/>
          <p:cNvSpPr>
            <a:spLocks noGrp="1"/>
          </p:cNvSpPr>
          <p:nvPr>
            <p:ph type="body" idx="1"/>
          </p:nvPr>
        </p:nvSpPr>
        <p:spPr>
          <a:xfrm>
            <a:off x="0" y="1276350"/>
            <a:ext cx="4267200" cy="2819400"/>
          </a:xfrm>
        </p:spPr>
        <p:txBody>
          <a:bodyPr/>
          <a:lstStyle/>
          <a:p>
            <a:pPr algn="just"/>
            <a:r>
              <a:rPr lang="en-US" sz="2000" dirty="0">
                <a:solidFill>
                  <a:srgbClr val="000000"/>
                </a:solidFill>
                <a:latin typeface="Times New Roman" pitchFamily="18" charset="0"/>
                <a:ea typeface="Arial"/>
                <a:cs typeface="Times New Roman" pitchFamily="18" charset="0"/>
                <a:sym typeface="Arial"/>
              </a:rPr>
              <a:t>It is well known that Physical barriers along with emotional barriers would </a:t>
            </a:r>
          </a:p>
          <a:p>
            <a:pPr algn="just"/>
            <a:r>
              <a:rPr lang="en-US" sz="2000" dirty="0">
                <a:solidFill>
                  <a:srgbClr val="000000"/>
                </a:solidFill>
                <a:latin typeface="Times New Roman" pitchFamily="18" charset="0"/>
                <a:ea typeface="Arial"/>
                <a:cs typeface="Times New Roman" pitchFamily="18" charset="0"/>
                <a:sym typeface="Arial"/>
              </a:rPr>
              <a:t>Two most effective barriers to communication that can bother Tom </a:t>
            </a:r>
          </a:p>
          <a:p>
            <a:pPr algn="just"/>
            <a:r>
              <a:rPr lang="en-US" sz="2000" dirty="0">
                <a:solidFill>
                  <a:srgbClr val="000000"/>
                </a:solidFill>
                <a:latin typeface="Times New Roman" pitchFamily="18" charset="0"/>
                <a:ea typeface="Arial"/>
                <a:cs typeface="Times New Roman" pitchFamily="18" charset="0"/>
                <a:sym typeface="Arial"/>
              </a:rPr>
              <a:t>Throughout the project of getting developed two new warehouses</a:t>
            </a:r>
            <a:endParaRPr lang="en-US" sz="2000" dirty="0">
              <a:latin typeface="Times New Roman" pitchFamily="18" charset="0"/>
              <a:cs typeface="Times New Roman" pitchFamily="18" charset="0"/>
            </a:endParaRPr>
          </a:p>
        </p:txBody>
      </p:sp>
      <p:pic>
        <p:nvPicPr>
          <p:cNvPr id="26626" name="Picture 2" descr="Effective Communication Skills - Importance of Good Communication Skills"/>
          <p:cNvPicPr>
            <a:picLocks noChangeAspect="1" noChangeArrowheads="1"/>
          </p:cNvPicPr>
          <p:nvPr/>
        </p:nvPicPr>
        <p:blipFill>
          <a:blip r:embed="rId3"/>
          <a:srcRect/>
          <a:stretch>
            <a:fillRect/>
          </a:stretch>
        </p:blipFill>
        <p:spPr bwMode="auto">
          <a:xfrm>
            <a:off x="4572000" y="1276350"/>
            <a:ext cx="4343400" cy="2971800"/>
          </a:xfrm>
          <a:prstGeom prst="rect">
            <a:avLst/>
          </a:prstGeom>
          <a:noFill/>
        </p:spPr>
      </p:pic>
      <p:sp>
        <p:nvSpPr>
          <p:cNvPr id="9" name="Rectangle 8"/>
          <p:cNvSpPr/>
          <p:nvPr/>
        </p:nvSpPr>
        <p:spPr>
          <a:xfrm>
            <a:off x="4572000" y="4324350"/>
            <a:ext cx="4572000" cy="861774"/>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https://www.google.com/url?sa=i&amp;url=https%3A%2F%2Fcareers-in-sport.co.uk%2Fcareer-advice%2Feffective-communication-skills%2F&amp;psig=AOvVaw0IUsdWdGQLvxtPs_HSYmQQ&amp;ust=1664616401093000&amp;source=images&amp;cd=vfe&amp;ved=0CAwQjRxqFwoTCMC3l72ZvPoCFQAAAAAdAAAAABAm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8"/>
          <p:cNvSpPr txBox="1">
            <a:spLocks noGrp="1"/>
          </p:cNvSpPr>
          <p:nvPr>
            <p:ph type="ctrTitle" idx="4294967295"/>
          </p:nvPr>
        </p:nvSpPr>
        <p:spPr>
          <a:xfrm>
            <a:off x="4343400" y="1077975"/>
            <a:ext cx="4595400" cy="1433700"/>
          </a:xfrm>
          <a:prstGeom prst="rect">
            <a:avLst/>
          </a:prstGeom>
        </p:spPr>
        <p:txBody>
          <a:bodyPr spcFirstLastPara="1" wrap="square" lIns="0" tIns="0" rIns="0" bIns="0" anchor="b" anchorCtr="0">
            <a:noAutofit/>
          </a:bodyPr>
          <a:lstStyle/>
          <a:p>
            <a:pPr marL="0" lvl="0" indent="0" algn="l" rtl="0">
              <a:lnSpc>
                <a:spcPct val="70000"/>
              </a:lnSpc>
              <a:spcBef>
                <a:spcPts val="0"/>
              </a:spcBef>
              <a:spcAft>
                <a:spcPts val="0"/>
              </a:spcAft>
              <a:buNone/>
            </a:pPr>
            <a:r>
              <a:rPr lang="en" sz="6000" dirty="0">
                <a:latin typeface="Times New Roman" pitchFamily="18" charset="0"/>
                <a:cs typeface="Times New Roman" pitchFamily="18" charset="0"/>
              </a:rPr>
              <a:t>Big concept</a:t>
            </a:r>
            <a:endParaRPr sz="6000">
              <a:latin typeface="Times New Roman" pitchFamily="18" charset="0"/>
              <a:cs typeface="Times New Roman" pitchFamily="18" charset="0"/>
            </a:endParaRPr>
          </a:p>
        </p:txBody>
      </p:sp>
      <p:sp>
        <p:nvSpPr>
          <p:cNvPr id="222" name="Google Shape;222;p18"/>
          <p:cNvSpPr txBox="1">
            <a:spLocks noGrp="1"/>
          </p:cNvSpPr>
          <p:nvPr>
            <p:ph type="subTitle" idx="4294967295"/>
          </p:nvPr>
        </p:nvSpPr>
        <p:spPr>
          <a:xfrm>
            <a:off x="3810000" y="2570324"/>
            <a:ext cx="5128800" cy="1982625"/>
          </a:xfrm>
          <a:prstGeom prst="rect">
            <a:avLst/>
          </a:prstGeom>
        </p:spPr>
        <p:txBody>
          <a:bodyPr spcFirstLastPara="1" wrap="square" lIns="0" tIns="0" rIns="0" bIns="0" anchor="t" anchorCtr="0">
            <a:noAutofit/>
          </a:bodyPr>
          <a:lstStyle/>
          <a:p>
            <a:pPr marL="0" lvl="0" indent="0" algn="just" rtl="0">
              <a:lnSpc>
                <a:spcPct val="150000"/>
              </a:lnSpc>
              <a:spcBef>
                <a:spcPts val="0"/>
              </a:spcBef>
              <a:spcAft>
                <a:spcPts val="600"/>
              </a:spcAft>
              <a:buNone/>
            </a:pPr>
            <a:r>
              <a:rPr lang="en-US" sz="1600" i="1" dirty="0">
                <a:solidFill>
                  <a:schemeClr val="tx1">
                    <a:lumMod val="50000"/>
                  </a:schemeClr>
                </a:solidFill>
                <a:latin typeface="Times New Roman" pitchFamily="18" charset="0"/>
                <a:cs typeface="Times New Roman" pitchFamily="18" charset="0"/>
              </a:rPr>
              <a:t>“</a:t>
            </a:r>
            <a:r>
              <a:rPr lang="en-US" sz="1600" dirty="0">
                <a:solidFill>
                  <a:schemeClr val="tx1">
                    <a:lumMod val="50000"/>
                  </a:schemeClr>
                </a:solidFill>
                <a:latin typeface="Times New Roman" pitchFamily="18" charset="0"/>
                <a:cs typeface="Times New Roman" pitchFamily="18" charset="0"/>
              </a:rPr>
              <a:t>Effective communication can help any particular organization to develop their relationship with the stakeholders that can eventually bring out multiple opportunity and support to the project and organization</a:t>
            </a:r>
            <a:r>
              <a:rPr lang="en-US" sz="1600" i="1" dirty="0">
                <a:solidFill>
                  <a:schemeClr val="tx1">
                    <a:lumMod val="50000"/>
                  </a:schemeClr>
                </a:solidFill>
                <a:latin typeface="Times New Roman" pitchFamily="18" charset="0"/>
                <a:cs typeface="Times New Roman" pitchFamily="18" charset="0"/>
              </a:rPr>
              <a:t>”. </a:t>
            </a:r>
            <a:endParaRPr sz="1600" i="1">
              <a:solidFill>
                <a:schemeClr val="tx1">
                  <a:lumMod val="50000"/>
                </a:schemeClr>
              </a:solidFill>
              <a:latin typeface="Times New Roman" pitchFamily="18" charset="0"/>
              <a:cs typeface="Times New Roman" pitchFamily="18" charset="0"/>
            </a:endParaRPr>
          </a:p>
        </p:txBody>
      </p:sp>
      <p:sp>
        <p:nvSpPr>
          <p:cNvPr id="223" name="Google Shape;223;p18"/>
          <p:cNvSpPr/>
          <p:nvPr/>
        </p:nvSpPr>
        <p:spPr>
          <a:xfrm>
            <a:off x="1773238" y="1507311"/>
            <a:ext cx="209707" cy="200235"/>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grpSp>
        <p:nvGrpSpPr>
          <p:cNvPr id="224" name="Google Shape;224;p18"/>
          <p:cNvGrpSpPr/>
          <p:nvPr/>
        </p:nvGrpSpPr>
        <p:grpSpPr>
          <a:xfrm>
            <a:off x="1970123" y="1707671"/>
            <a:ext cx="1366885" cy="1367255"/>
            <a:chOff x="6654650" y="3665275"/>
            <a:chExt cx="409100" cy="409125"/>
          </a:xfrm>
        </p:grpSpPr>
        <p:sp>
          <p:nvSpPr>
            <p:cNvPr id="225" name="Google Shape;225;p18"/>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26" name="Google Shape;226;p18"/>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grpSp>
      <p:grpSp>
        <p:nvGrpSpPr>
          <p:cNvPr id="227" name="Google Shape;227;p18"/>
          <p:cNvGrpSpPr/>
          <p:nvPr/>
        </p:nvGrpSpPr>
        <p:grpSpPr>
          <a:xfrm rot="1056946">
            <a:off x="652772" y="2782964"/>
            <a:ext cx="903058" cy="903222"/>
            <a:chOff x="570875" y="4322250"/>
            <a:chExt cx="443300" cy="443325"/>
          </a:xfrm>
        </p:grpSpPr>
        <p:sp>
          <p:nvSpPr>
            <p:cNvPr id="228" name="Google Shape;228;p18"/>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29" name="Google Shape;229;p18"/>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0" name="Google Shape;230;p18"/>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1" name="Google Shape;231;p18"/>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chemeClr val="l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grpSp>
      <p:sp>
        <p:nvSpPr>
          <p:cNvPr id="232" name="Google Shape;232;p18"/>
          <p:cNvSpPr/>
          <p:nvPr/>
        </p:nvSpPr>
        <p:spPr>
          <a:xfrm rot="2466681">
            <a:off x="754394" y="1972684"/>
            <a:ext cx="443305" cy="423283"/>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3" name="Google Shape;233;p18"/>
          <p:cNvSpPr/>
          <p:nvPr/>
        </p:nvSpPr>
        <p:spPr>
          <a:xfrm rot="-1609413">
            <a:off x="1402695" y="2239009"/>
            <a:ext cx="318993" cy="304585"/>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4" name="Google Shape;234;p18"/>
          <p:cNvSpPr/>
          <p:nvPr/>
        </p:nvSpPr>
        <p:spPr>
          <a:xfrm rot="2926282">
            <a:off x="3336969" y="2480318"/>
            <a:ext cx="238914" cy="228123"/>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5" name="Google Shape;235;p18"/>
          <p:cNvSpPr/>
          <p:nvPr/>
        </p:nvSpPr>
        <p:spPr>
          <a:xfrm rot="-1609859">
            <a:off x="2342810" y="952123"/>
            <a:ext cx="215236" cy="205514"/>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1"/>
          </a:solidFill>
          <a:ln>
            <a:noFill/>
          </a:ln>
          <a:effectLst>
            <a:outerShdw blurRad="128588" dist="38100" dir="5400000" algn="bl" rotWithShape="0">
              <a:schemeClr val="accent6">
                <a:alpha val="27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itchFamily="18" charset="0"/>
              <a:cs typeface="Times New Roman" pitchFamily="18" charset="0"/>
            </a:endParaRPr>
          </a:p>
        </p:txBody>
      </p:sp>
      <p:sp>
        <p:nvSpPr>
          <p:cNvPr id="236" name="Google Shape;236;p18"/>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latin typeface="Times New Roman" pitchFamily="18" charset="0"/>
                <a:cs typeface="Times New Roman" pitchFamily="18" charset="0"/>
              </a:rPr>
              <a:pPr marL="0" lvl="0" indent="0" algn="l" rtl="0">
                <a:spcBef>
                  <a:spcPts val="0"/>
                </a:spcBef>
                <a:spcAft>
                  <a:spcPts val="0"/>
                </a:spcAft>
                <a:buNone/>
              </a:pPr>
              <a:t>12</a:t>
            </a:fld>
            <a:endParaRPr>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Which communication barriers have or can negatively impact the project team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7" name="Text Placeholder 6"/>
          <p:cNvSpPr>
            <a:spLocks noGrp="1"/>
          </p:cNvSpPr>
          <p:nvPr>
            <p:ph type="body" idx="1"/>
          </p:nvPr>
        </p:nvSpPr>
        <p:spPr>
          <a:xfrm>
            <a:off x="0" y="1276350"/>
            <a:ext cx="5715000" cy="2971800"/>
          </a:xfrm>
        </p:spPr>
        <p:txBody>
          <a:bodyPr/>
          <a:lstStyle/>
          <a:p>
            <a:pPr algn="just"/>
            <a:r>
              <a:rPr lang="en-US" sz="2000" dirty="0">
                <a:solidFill>
                  <a:srgbClr val="000000"/>
                </a:solidFill>
                <a:latin typeface="Times New Roman" pitchFamily="18" charset="0"/>
                <a:ea typeface="Arial"/>
                <a:cs typeface="Times New Roman" pitchFamily="18" charset="0"/>
                <a:sym typeface="Arial"/>
              </a:rPr>
              <a:t>During the project of developing two new warehouses, there can be many aspects that can occur multiple emotional barriers </a:t>
            </a:r>
          </a:p>
          <a:p>
            <a:pPr algn="just"/>
            <a:r>
              <a:rPr lang="en-US" sz="2000" dirty="0">
                <a:solidFill>
                  <a:srgbClr val="000000"/>
                </a:solidFill>
                <a:latin typeface="Times New Roman" pitchFamily="18" charset="0"/>
                <a:ea typeface="Arial"/>
                <a:cs typeface="Times New Roman" pitchFamily="18" charset="0"/>
                <a:sym typeface="Arial"/>
              </a:rPr>
              <a:t>Tom needs to think about this particular matter positively before conducting the project</a:t>
            </a:r>
          </a:p>
          <a:p>
            <a:pPr algn="just"/>
            <a:r>
              <a:rPr lang="en-US" sz="2000" dirty="0">
                <a:solidFill>
                  <a:srgbClr val="000000"/>
                </a:solidFill>
                <a:latin typeface="Times New Roman" pitchFamily="18" charset="0"/>
                <a:ea typeface="Arial"/>
                <a:cs typeface="Times New Roman" pitchFamily="18" charset="0"/>
                <a:sym typeface="Arial"/>
              </a:rPr>
              <a:t>Differentiation regarding opinions can develop anger issues in team members (</a:t>
            </a:r>
            <a:r>
              <a:rPr lang="en-US" sz="2000" dirty="0" err="1">
                <a:solidFill>
                  <a:srgbClr val="000000"/>
                </a:solidFill>
                <a:latin typeface="Times New Roman" pitchFamily="18" charset="0"/>
                <a:ea typeface="Arial"/>
                <a:cs typeface="Times New Roman" pitchFamily="18" charset="0"/>
                <a:sym typeface="Arial"/>
              </a:rPr>
              <a:t>Krizanova</a:t>
            </a:r>
            <a:r>
              <a:rPr lang="en-US" sz="2000" dirty="0">
                <a:solidFill>
                  <a:srgbClr val="000000"/>
                </a:solidFill>
                <a:latin typeface="Times New Roman" pitchFamily="18" charset="0"/>
                <a:ea typeface="Arial"/>
                <a:cs typeface="Times New Roman" pitchFamily="18" charset="0"/>
                <a:sym typeface="Arial"/>
              </a:rPr>
              <a:t> et al. 2019)</a:t>
            </a:r>
          </a:p>
          <a:p>
            <a:pPr algn="just"/>
            <a:r>
              <a:rPr lang="en-US" sz="2000" dirty="0">
                <a:solidFill>
                  <a:srgbClr val="000000"/>
                </a:solidFill>
                <a:latin typeface="Times New Roman" pitchFamily="18" charset="0"/>
                <a:ea typeface="Arial"/>
                <a:cs typeface="Times New Roman" pitchFamily="18" charset="0"/>
                <a:sym typeface="Arial"/>
              </a:rPr>
              <a:t>A decreased level of productivity can also be seen that can impact the entire team </a:t>
            </a:r>
            <a:endParaRPr lang="en-US" sz="2000" dirty="0">
              <a:latin typeface="Times New Roman" pitchFamily="18" charset="0"/>
              <a:cs typeface="Times New Roman" pitchFamily="18" charset="0"/>
            </a:endParaRPr>
          </a:p>
        </p:txBody>
      </p:sp>
      <p:pic>
        <p:nvPicPr>
          <p:cNvPr id="6146" name="Picture 2" descr="What Is Communication? Importance, Forms, Nature ✓"/>
          <p:cNvPicPr>
            <a:picLocks noChangeAspect="1" noChangeArrowheads="1"/>
          </p:cNvPicPr>
          <p:nvPr/>
        </p:nvPicPr>
        <p:blipFill>
          <a:blip r:embed="rId3"/>
          <a:srcRect/>
          <a:stretch>
            <a:fillRect/>
          </a:stretch>
        </p:blipFill>
        <p:spPr bwMode="auto">
          <a:xfrm>
            <a:off x="5791200" y="1352550"/>
            <a:ext cx="3352800" cy="2819400"/>
          </a:xfrm>
          <a:prstGeom prst="rect">
            <a:avLst/>
          </a:prstGeom>
          <a:noFill/>
        </p:spPr>
      </p:pic>
      <p:sp>
        <p:nvSpPr>
          <p:cNvPr id="5" name="Rectangle 4"/>
          <p:cNvSpPr/>
          <p:nvPr/>
        </p:nvSpPr>
        <p:spPr>
          <a:xfrm>
            <a:off x="4572000" y="4127837"/>
            <a:ext cx="4572000" cy="1015663"/>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https://www.google.com/url?sa=i&amp;url=https%3A%2F%2Fwww.geektonight.com%2Fwhat-is-communication%2F&amp;psig=AOvVaw0IUsdWdGQLvxtPs_HSYmQQ&amp;ust=1664616401093000&amp;source=images&amp;cd=vfe&amp;ved=0CAwQjRxqFwoTCMC3l72ZvPoCFQAAAAAdAAAAABA1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Which communication barriers have or can negatively impact the project team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7" name="Text Placeholder 6"/>
          <p:cNvSpPr>
            <a:spLocks noGrp="1"/>
          </p:cNvSpPr>
          <p:nvPr>
            <p:ph type="body" idx="1"/>
          </p:nvPr>
        </p:nvSpPr>
        <p:spPr>
          <a:xfrm>
            <a:off x="0" y="1276350"/>
            <a:ext cx="5410200" cy="2819400"/>
          </a:xfrm>
        </p:spPr>
        <p:txBody>
          <a:bodyPr/>
          <a:lstStyle/>
          <a:p>
            <a:pPr algn="just"/>
            <a:r>
              <a:rPr lang="en-US" sz="2000" dirty="0">
                <a:solidFill>
                  <a:srgbClr val="000000"/>
                </a:solidFill>
                <a:latin typeface="Times New Roman" pitchFamily="18" charset="0"/>
                <a:ea typeface="Arial"/>
                <a:cs typeface="Times New Roman" pitchFamily="18" charset="0"/>
                <a:sym typeface="Arial"/>
              </a:rPr>
              <a:t>Physical barriers are the most effective barriers to communication that can differ from the obvious factors </a:t>
            </a:r>
          </a:p>
          <a:p>
            <a:pPr algn="just"/>
            <a:r>
              <a:rPr lang="en-US" sz="2000" dirty="0">
                <a:solidFill>
                  <a:srgbClr val="000000"/>
                </a:solidFill>
                <a:latin typeface="Times New Roman" pitchFamily="18" charset="0"/>
                <a:ea typeface="Arial"/>
                <a:cs typeface="Times New Roman" pitchFamily="18" charset="0"/>
                <a:sym typeface="Arial"/>
              </a:rPr>
              <a:t>A materialistic approach can be seen in this particular case (</a:t>
            </a:r>
            <a:r>
              <a:rPr lang="en-US" sz="2000" dirty="0" err="1">
                <a:solidFill>
                  <a:srgbClr val="000000"/>
                </a:solidFill>
                <a:latin typeface="Times New Roman" pitchFamily="18" charset="0"/>
                <a:ea typeface="Arial"/>
                <a:cs typeface="Times New Roman" pitchFamily="18" charset="0"/>
                <a:sym typeface="Arial"/>
              </a:rPr>
              <a:t>Bakar</a:t>
            </a:r>
            <a:r>
              <a:rPr lang="en-US" sz="2000" dirty="0">
                <a:solidFill>
                  <a:srgbClr val="000000"/>
                </a:solidFill>
                <a:latin typeface="Times New Roman" pitchFamily="18" charset="0"/>
                <a:ea typeface="Arial"/>
                <a:cs typeface="Times New Roman" pitchFamily="18" charset="0"/>
                <a:sym typeface="Arial"/>
              </a:rPr>
              <a:t> et al. 2020)</a:t>
            </a:r>
          </a:p>
          <a:p>
            <a:pPr algn="just"/>
            <a:r>
              <a:rPr lang="en-US" sz="2000" dirty="0">
                <a:solidFill>
                  <a:srgbClr val="000000"/>
                </a:solidFill>
                <a:latin typeface="Times New Roman" pitchFamily="18" charset="0"/>
                <a:ea typeface="Arial"/>
                <a:cs typeface="Times New Roman" pitchFamily="18" charset="0"/>
                <a:sym typeface="Arial"/>
              </a:rPr>
              <a:t>Time and Climate in this aspect would be the two most powerful components </a:t>
            </a:r>
          </a:p>
          <a:p>
            <a:pPr algn="just"/>
            <a:r>
              <a:rPr lang="en-US" sz="2000" dirty="0">
                <a:solidFill>
                  <a:srgbClr val="000000"/>
                </a:solidFill>
                <a:latin typeface="Times New Roman" pitchFamily="18" charset="0"/>
                <a:ea typeface="Arial"/>
                <a:cs typeface="Times New Roman" pitchFamily="18" charset="0"/>
                <a:sym typeface="Arial"/>
              </a:rPr>
              <a:t>Apart from that, Tom needs to develop and maintain a particular climate</a:t>
            </a:r>
            <a:endParaRPr lang="en-US" sz="2000" dirty="0">
              <a:latin typeface="Times New Roman" pitchFamily="18" charset="0"/>
              <a:cs typeface="Times New Roman" pitchFamily="18" charset="0"/>
            </a:endParaRPr>
          </a:p>
        </p:txBody>
      </p:sp>
      <p:pic>
        <p:nvPicPr>
          <p:cNvPr id="8194" name="Picture 2" descr="Communication Media - Definition, Types and Examples | Marketing91"/>
          <p:cNvPicPr>
            <a:picLocks noChangeAspect="1" noChangeArrowheads="1"/>
          </p:cNvPicPr>
          <p:nvPr/>
        </p:nvPicPr>
        <p:blipFill>
          <a:blip r:embed="rId3"/>
          <a:srcRect/>
          <a:stretch>
            <a:fillRect/>
          </a:stretch>
        </p:blipFill>
        <p:spPr bwMode="auto">
          <a:xfrm>
            <a:off x="5562600" y="1200150"/>
            <a:ext cx="3581400" cy="2743200"/>
          </a:xfrm>
          <a:prstGeom prst="rect">
            <a:avLst/>
          </a:prstGeom>
          <a:noFill/>
        </p:spPr>
      </p:pic>
      <p:sp>
        <p:nvSpPr>
          <p:cNvPr id="5" name="Rectangle 4"/>
          <p:cNvSpPr/>
          <p:nvPr/>
        </p:nvSpPr>
        <p:spPr>
          <a:xfrm>
            <a:off x="4572000" y="4127837"/>
            <a:ext cx="4572000" cy="1015663"/>
          </a:xfrm>
          <a:prstGeom prst="rect">
            <a:avLst/>
          </a:prstGeom>
        </p:spPr>
        <p:txBody>
          <a:bodyPr>
            <a:spAutoFit/>
          </a:bodyPr>
          <a:lstStyle/>
          <a:p>
            <a:pPr algn="ctr"/>
            <a:r>
              <a:rPr lang="en-US" sz="1000" dirty="0"/>
              <a:t>Source: https://</a:t>
            </a:r>
            <a:r>
              <a:rPr lang="en-US" sz="1000" dirty="0">
                <a:latin typeface="Times New Roman" pitchFamily="18" charset="0"/>
                <a:cs typeface="Times New Roman" pitchFamily="18" charset="0"/>
              </a:rPr>
              <a:t>www.google.com/url?sa=i&amp;url=https%3A%2F%2Fwww.marketing91.com%2Fcommunication-media%2F&amp;psig=AOvVaw0IUsdWdGQLvxtPs_HSYmQQ&amp;ust=1664616401093000&amp;source=images&amp;cd=vfe&amp;ved=0CAwQjRxqFwoTCMC3l72ZvPoCFQAAAAAdAAAAABAw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 smtClean="0"/>
              <a:pPr marL="0" lvl="0" indent="0" algn="l" rtl="0">
                <a:spcBef>
                  <a:spcPts val="0"/>
                </a:spcBef>
                <a:spcAft>
                  <a:spcPts val="0"/>
                </a:spcAft>
                <a:buNone/>
              </a:pPr>
              <a:t>15</a:t>
            </a:fld>
            <a:endParaRPr lang="en"/>
          </a:p>
        </p:txBody>
      </p:sp>
      <p:pic>
        <p:nvPicPr>
          <p:cNvPr id="48132" name="Picture 4" descr="Effective Communication Skills For Your Team"/>
          <p:cNvPicPr>
            <a:picLocks noChangeAspect="1" noChangeArrowheads="1"/>
          </p:cNvPicPr>
          <p:nvPr/>
        </p:nvPicPr>
        <p:blipFill>
          <a:blip r:embed="rId2"/>
          <a:srcRect/>
          <a:stretch>
            <a:fillRect/>
          </a:stretch>
        </p:blipFill>
        <p:spPr bwMode="auto">
          <a:xfrm>
            <a:off x="838200" y="742950"/>
            <a:ext cx="7467599" cy="3752033"/>
          </a:xfrm>
          <a:prstGeom prst="rect">
            <a:avLst/>
          </a:prstGeom>
          <a:noFill/>
        </p:spPr>
      </p:pic>
      <p:sp>
        <p:nvSpPr>
          <p:cNvPr id="8" name="TextBox 7"/>
          <p:cNvSpPr txBox="1"/>
          <p:nvPr/>
        </p:nvSpPr>
        <p:spPr>
          <a:xfrm>
            <a:off x="0" y="209550"/>
            <a:ext cx="8839200" cy="523220"/>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Effective Communication attributes</a:t>
            </a:r>
          </a:p>
        </p:txBody>
      </p:sp>
      <p:sp>
        <p:nvSpPr>
          <p:cNvPr id="9" name="Rectangle 8"/>
          <p:cNvSpPr/>
          <p:nvPr/>
        </p:nvSpPr>
        <p:spPr>
          <a:xfrm>
            <a:off x="1295400" y="4532352"/>
            <a:ext cx="7162800" cy="553998"/>
          </a:xfrm>
          <a:prstGeom prst="rect">
            <a:avLst/>
          </a:prstGeom>
        </p:spPr>
        <p:txBody>
          <a:bodyPr wrap="square">
            <a:spAutoFit/>
          </a:bodyPr>
          <a:lstStyle/>
          <a:p>
            <a:pPr algn="ctr"/>
            <a:r>
              <a:rPr lang="en-US" sz="1000" dirty="0">
                <a:latin typeface="Times New Roman" pitchFamily="18" charset="0"/>
                <a:cs typeface="Times New Roman" pitchFamily="18" charset="0"/>
              </a:rPr>
              <a:t>Source: https://www.google.com/url?sa=i&amp;url=https%3A%2F%2Fwww.quality-assurance-solutions.com%2Feffective-communication.html&amp;psig=AOvVaw0Zrbj56gDfMZ8WCcgnKziM&amp;ust=1664620142588000&amp;source=images&amp;cd=vfe&amp;ved=0CAwQjRxqFwoTCIDch7envPoCFQAAAAAdAAAAABAN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30480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Discuss the channels of communication to be used by Tom to improve communication</a:t>
            </a:r>
          </a:p>
        </p:txBody>
      </p:sp>
      <p:sp>
        <p:nvSpPr>
          <p:cNvPr id="8" name="Text Placeholder 7"/>
          <p:cNvSpPr>
            <a:spLocks noGrp="1"/>
          </p:cNvSpPr>
          <p:nvPr>
            <p:ph type="body" idx="1"/>
          </p:nvPr>
        </p:nvSpPr>
        <p:spPr>
          <a:xfrm>
            <a:off x="509350" y="1506350"/>
            <a:ext cx="4367450" cy="2858700"/>
          </a:xfrm>
        </p:spPr>
        <p:txBody>
          <a:bodyPr/>
          <a:lstStyle/>
          <a:p>
            <a:pPr algn="just"/>
            <a:r>
              <a:rPr lang="en-US" sz="2000" dirty="0">
                <a:solidFill>
                  <a:srgbClr val="000000"/>
                </a:solidFill>
                <a:latin typeface="Times New Roman" pitchFamily="18" charset="0"/>
                <a:ea typeface="Arial"/>
                <a:cs typeface="Times New Roman" pitchFamily="18" charset="0"/>
                <a:sym typeface="Arial"/>
              </a:rPr>
              <a:t>In this particular aspect, there have been three definite channels of communication  (HONG, 2021)</a:t>
            </a:r>
          </a:p>
          <a:p>
            <a:pPr algn="just"/>
            <a:r>
              <a:rPr lang="en-US" sz="2000" dirty="0">
                <a:solidFill>
                  <a:srgbClr val="000000"/>
                </a:solidFill>
                <a:latin typeface="Times New Roman" pitchFamily="18" charset="0"/>
                <a:ea typeface="Arial"/>
                <a:cs typeface="Times New Roman" pitchFamily="18" charset="0"/>
                <a:sym typeface="Arial"/>
              </a:rPr>
              <a:t>The first and most effective channel of communication is verbal</a:t>
            </a:r>
          </a:p>
          <a:p>
            <a:pPr algn="just"/>
            <a:r>
              <a:rPr lang="en-US" sz="2000" dirty="0">
                <a:solidFill>
                  <a:srgbClr val="000000"/>
                </a:solidFill>
                <a:latin typeface="Times New Roman" pitchFamily="18" charset="0"/>
                <a:ea typeface="Arial"/>
                <a:cs typeface="Times New Roman" pitchFamily="18" charset="0"/>
                <a:sym typeface="Arial"/>
              </a:rPr>
              <a:t>Each of these communication channels has different strengths along with weaknesses</a:t>
            </a:r>
            <a:endParaRPr lang="en-US" sz="2000" dirty="0">
              <a:latin typeface="Times New Roman" pitchFamily="18" charset="0"/>
              <a:cs typeface="Times New Roman" pitchFamily="18" charset="0"/>
            </a:endParaRPr>
          </a:p>
        </p:txBody>
      </p:sp>
      <p:sp>
        <p:nvSpPr>
          <p:cNvPr id="9" name="Rectangle 8"/>
          <p:cNvSpPr/>
          <p:nvPr/>
        </p:nvSpPr>
        <p:spPr>
          <a:xfrm>
            <a:off x="4572000" y="4095750"/>
            <a:ext cx="4572000" cy="1038746"/>
          </a:xfrm>
          <a:prstGeom prst="rect">
            <a:avLst/>
          </a:prstGeom>
        </p:spPr>
        <p:txBody>
          <a:bodyPr>
            <a:spAutoFit/>
          </a:bodyPr>
          <a:lstStyle/>
          <a:p>
            <a:pPr algn="ctr"/>
            <a:r>
              <a:rPr lang="en-US" sz="1000" dirty="0">
                <a:latin typeface="Times New Roman" pitchFamily="18" charset="0"/>
                <a:cs typeface="Times New Roman" pitchFamily="18" charset="0"/>
              </a:rPr>
              <a:t>Source: https://www.google.com/url?sa=i&amp;url=https%3A%2F%2Fwww.proofhub.com%2Farticles%2Fcommunication-strategies&amp;psig=AOvVaw0IUsdWdGQLvxtPs_HSYmQQ&amp;ust=1664616401093000&amp;source=images&amp;cd=vfe&amp;ved=0CAwQjRxqFwoTCMC3l72ZvPoCFQAAAAAdAAAAABBE</a:t>
            </a:r>
          </a:p>
        </p:txBody>
      </p:sp>
      <p:pic>
        <p:nvPicPr>
          <p:cNvPr id="22532" name="Picture 4" descr="9 Effective Communication Strategies to Connect Better with Your Team"/>
          <p:cNvPicPr>
            <a:picLocks noChangeAspect="1" noChangeArrowheads="1"/>
          </p:cNvPicPr>
          <p:nvPr/>
        </p:nvPicPr>
        <p:blipFill>
          <a:blip r:embed="rId3"/>
          <a:srcRect/>
          <a:stretch>
            <a:fillRect/>
          </a:stretch>
        </p:blipFill>
        <p:spPr bwMode="auto">
          <a:xfrm>
            <a:off x="5029201" y="1581150"/>
            <a:ext cx="4089398" cy="243840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30480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Discuss the channels of communication to be used by Tom to improve communication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8" name="Text Placeholder 7"/>
          <p:cNvSpPr>
            <a:spLocks noGrp="1"/>
          </p:cNvSpPr>
          <p:nvPr>
            <p:ph type="body" idx="1"/>
          </p:nvPr>
        </p:nvSpPr>
        <p:spPr>
          <a:xfrm>
            <a:off x="381000" y="1428750"/>
            <a:ext cx="4977050" cy="3046600"/>
          </a:xfrm>
        </p:spPr>
        <p:txBody>
          <a:bodyPr/>
          <a:lstStyle/>
          <a:p>
            <a:pPr algn="just"/>
            <a:r>
              <a:rPr lang="en-US" sz="2000" dirty="0">
                <a:solidFill>
                  <a:srgbClr val="000000"/>
                </a:solidFill>
                <a:latin typeface="Times New Roman" pitchFamily="18" charset="0"/>
                <a:ea typeface="Arial"/>
                <a:cs typeface="Times New Roman" pitchFamily="18" charset="0"/>
                <a:sym typeface="Arial"/>
              </a:rPr>
              <a:t>On the other hand, non-verbal communication will help Tom to maintain the stability </a:t>
            </a:r>
          </a:p>
          <a:p>
            <a:pPr algn="just"/>
            <a:r>
              <a:rPr lang="en-US" sz="2000" dirty="0">
                <a:solidFill>
                  <a:srgbClr val="000000"/>
                </a:solidFill>
                <a:latin typeface="Times New Roman" pitchFamily="18" charset="0"/>
                <a:ea typeface="Arial"/>
                <a:cs typeface="Times New Roman" pitchFamily="18" charset="0"/>
                <a:sym typeface="Arial"/>
              </a:rPr>
              <a:t>Engage them in the project quite appropriately</a:t>
            </a:r>
          </a:p>
          <a:p>
            <a:pPr algn="just"/>
            <a:r>
              <a:rPr lang="en-US" sz="2000" dirty="0">
                <a:solidFill>
                  <a:srgbClr val="000000"/>
                </a:solidFill>
                <a:latin typeface="Times New Roman" pitchFamily="18" charset="0"/>
                <a:ea typeface="Arial"/>
                <a:cs typeface="Times New Roman" pitchFamily="18" charset="0"/>
                <a:sym typeface="Arial"/>
              </a:rPr>
              <a:t>Along with that, a better understanding can be seen between the employees and Tom</a:t>
            </a:r>
          </a:p>
          <a:p>
            <a:pPr algn="just"/>
            <a:r>
              <a:rPr lang="en-US" sz="2000" dirty="0">
                <a:solidFill>
                  <a:srgbClr val="000000"/>
                </a:solidFill>
                <a:latin typeface="Times New Roman" pitchFamily="18" charset="0"/>
                <a:ea typeface="Arial"/>
                <a:cs typeface="Times New Roman" pitchFamily="18" charset="0"/>
                <a:sym typeface="Arial"/>
              </a:rPr>
              <a:t>The basic fundamental of these communication channels is to recognize the entire system </a:t>
            </a:r>
            <a:endParaRPr lang="en-US" sz="2000" dirty="0">
              <a:latin typeface="Times New Roman" pitchFamily="18" charset="0"/>
              <a:cs typeface="Times New Roman" pitchFamily="18" charset="0"/>
            </a:endParaRPr>
          </a:p>
        </p:txBody>
      </p:sp>
      <p:sp>
        <p:nvSpPr>
          <p:cNvPr id="5" name="Rectangle 4"/>
          <p:cNvSpPr/>
          <p:nvPr/>
        </p:nvSpPr>
        <p:spPr>
          <a:xfrm>
            <a:off x="4648200" y="4146887"/>
            <a:ext cx="4572000" cy="1015663"/>
          </a:xfrm>
          <a:prstGeom prst="rect">
            <a:avLst/>
          </a:prstGeom>
        </p:spPr>
        <p:txBody>
          <a:bodyPr>
            <a:spAutoFit/>
          </a:bodyPr>
          <a:lstStyle/>
          <a:p>
            <a:r>
              <a:rPr lang="en-US" sz="1000" dirty="0">
                <a:latin typeface="Times New Roman" pitchFamily="18" charset="0"/>
                <a:cs typeface="Times New Roman" pitchFamily="18" charset="0"/>
              </a:rPr>
              <a:t>Source: https://www.google.com/url?sa=i&amp;url=https%3A%2F%2Fwww.proofhub.com%2Farticles%2Fcommunication-strategies&amp;psig=AOvVaw0IUsdWdGQLvxtPs_HSYmQQ&amp;ust=1664616401093000&amp;source=images&amp;cd=vfe&amp;ved=0CAwQjRxqFwoTCMC3l72ZvPoCFQAAAAAdAAAAABBJ</a:t>
            </a:r>
          </a:p>
        </p:txBody>
      </p:sp>
      <p:pic>
        <p:nvPicPr>
          <p:cNvPr id="4100" name="Picture 4" descr="9 Effective Communication Strategies to Connect Better with Your Team"/>
          <p:cNvPicPr>
            <a:picLocks noChangeAspect="1" noChangeArrowheads="1"/>
          </p:cNvPicPr>
          <p:nvPr/>
        </p:nvPicPr>
        <p:blipFill>
          <a:blip r:embed="rId3"/>
          <a:srcRect/>
          <a:stretch>
            <a:fillRect/>
          </a:stretch>
        </p:blipFill>
        <p:spPr bwMode="auto">
          <a:xfrm>
            <a:off x="5638800" y="1885950"/>
            <a:ext cx="3471334" cy="228600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1" name="TextBox 10"/>
          <p:cNvSpPr txBox="1"/>
          <p:nvPr/>
        </p:nvSpPr>
        <p:spPr>
          <a:xfrm>
            <a:off x="304800" y="209550"/>
            <a:ext cx="8839200" cy="954107"/>
          </a:xfrm>
          <a:prstGeom prst="rect">
            <a:avLst/>
          </a:prstGeom>
          <a:solidFill>
            <a:srgbClr val="FFC000"/>
          </a:solidFill>
        </p:spPr>
        <p:txBody>
          <a:bodyPr wrap="square" rtlCol="0">
            <a:spAutoFit/>
          </a:bodyPr>
          <a:lstStyle/>
          <a:p>
            <a:pPr algn="ctr"/>
            <a:r>
              <a:rPr lang="en-US" sz="2800" b="1" dirty="0">
                <a:latin typeface="Times New Roman" pitchFamily="18" charset="0"/>
                <a:cs typeface="Times New Roman" pitchFamily="18" charset="0"/>
              </a:rPr>
              <a:t>Discuss the channels of communication to be used by Tom to improve communication (</a:t>
            </a:r>
            <a:r>
              <a:rPr lang="en-US" sz="2800" b="1" dirty="0" err="1">
                <a:latin typeface="Times New Roman" pitchFamily="18" charset="0"/>
                <a:cs typeface="Times New Roman" pitchFamily="18" charset="0"/>
              </a:rPr>
              <a:t>Contd</a:t>
            </a:r>
            <a:r>
              <a:rPr lang="en-US" sz="2800" b="1" dirty="0">
                <a:latin typeface="Times New Roman" pitchFamily="18" charset="0"/>
                <a:cs typeface="Times New Roman" pitchFamily="18" charset="0"/>
              </a:rPr>
              <a:t>…)</a:t>
            </a:r>
          </a:p>
        </p:txBody>
      </p:sp>
      <p:sp>
        <p:nvSpPr>
          <p:cNvPr id="8" name="Text Placeholder 7"/>
          <p:cNvSpPr>
            <a:spLocks noGrp="1"/>
          </p:cNvSpPr>
          <p:nvPr>
            <p:ph type="body" idx="1"/>
          </p:nvPr>
        </p:nvSpPr>
        <p:spPr>
          <a:xfrm>
            <a:off x="304800" y="1276350"/>
            <a:ext cx="5205650" cy="3427600"/>
          </a:xfrm>
        </p:spPr>
        <p:txBody>
          <a:bodyPr/>
          <a:lstStyle/>
          <a:p>
            <a:pPr algn="just"/>
            <a:r>
              <a:rPr lang="en-US" sz="2000" dirty="0">
                <a:solidFill>
                  <a:srgbClr val="000000"/>
                </a:solidFill>
                <a:latin typeface="Times New Roman" pitchFamily="18" charset="0"/>
                <a:ea typeface="Arial"/>
                <a:cs typeface="Times New Roman" pitchFamily="18" charset="0"/>
                <a:sym typeface="Arial"/>
              </a:rPr>
              <a:t>Apart from that, written communication will help Tom and his team members to provide direction</a:t>
            </a:r>
          </a:p>
          <a:p>
            <a:pPr algn="just"/>
            <a:r>
              <a:rPr lang="en-US" sz="2000" dirty="0">
                <a:solidFill>
                  <a:srgbClr val="000000"/>
                </a:solidFill>
                <a:latin typeface="Times New Roman" pitchFamily="18" charset="0"/>
                <a:ea typeface="Arial"/>
                <a:cs typeface="Times New Roman" pitchFamily="18" charset="0"/>
                <a:sym typeface="Arial"/>
              </a:rPr>
              <a:t>At the same time get directed at the same time respectively</a:t>
            </a:r>
          </a:p>
          <a:p>
            <a:pPr algn="just"/>
            <a:r>
              <a:rPr lang="en-US" sz="2000" dirty="0">
                <a:solidFill>
                  <a:srgbClr val="000000"/>
                </a:solidFill>
                <a:latin typeface="Times New Roman" pitchFamily="18" charset="0"/>
                <a:ea typeface="Arial"/>
                <a:cs typeface="Times New Roman" pitchFamily="18" charset="0"/>
                <a:sym typeface="Arial"/>
              </a:rPr>
              <a:t>The initial factor of this communication is that it can assist in getting the exact ideas and expressions </a:t>
            </a:r>
          </a:p>
          <a:p>
            <a:pPr algn="just"/>
            <a:r>
              <a:rPr lang="en-US" sz="2000" dirty="0">
                <a:solidFill>
                  <a:srgbClr val="000000"/>
                </a:solidFill>
                <a:latin typeface="Times New Roman" pitchFamily="18" charset="0"/>
                <a:ea typeface="Arial"/>
                <a:cs typeface="Times New Roman" pitchFamily="18" charset="0"/>
                <a:sym typeface="Arial"/>
              </a:rPr>
              <a:t>Therefore, all these channels of communication will help Tom to develop the project of developing new warehouses </a:t>
            </a:r>
            <a:endParaRPr lang="en-US" sz="2000" dirty="0">
              <a:latin typeface="Times New Roman" pitchFamily="18" charset="0"/>
              <a:cs typeface="Times New Roman" pitchFamily="18" charset="0"/>
            </a:endParaRPr>
          </a:p>
        </p:txBody>
      </p:sp>
      <p:pic>
        <p:nvPicPr>
          <p:cNvPr id="2050" name="Picture 2" descr="What is Communication? Definition, Concept, Process, &amp; Types"/>
          <p:cNvPicPr>
            <a:picLocks noChangeAspect="1" noChangeArrowheads="1"/>
          </p:cNvPicPr>
          <p:nvPr/>
        </p:nvPicPr>
        <p:blipFill>
          <a:blip r:embed="rId3"/>
          <a:srcRect/>
          <a:stretch>
            <a:fillRect/>
          </a:stretch>
        </p:blipFill>
        <p:spPr bwMode="auto">
          <a:xfrm>
            <a:off x="5715000" y="1276350"/>
            <a:ext cx="3429000" cy="2669532"/>
          </a:xfrm>
          <a:prstGeom prst="rect">
            <a:avLst/>
          </a:prstGeom>
          <a:noFill/>
        </p:spPr>
      </p:pic>
      <p:sp>
        <p:nvSpPr>
          <p:cNvPr id="5" name="Rectangle 4"/>
          <p:cNvSpPr/>
          <p:nvPr/>
        </p:nvSpPr>
        <p:spPr>
          <a:xfrm>
            <a:off x="5867400" y="3638550"/>
            <a:ext cx="3276600" cy="1323439"/>
          </a:xfrm>
          <a:prstGeom prst="rect">
            <a:avLst/>
          </a:prstGeom>
        </p:spPr>
        <p:txBody>
          <a:bodyPr wrap="square">
            <a:spAutoFit/>
          </a:bodyPr>
          <a:lstStyle/>
          <a:p>
            <a:r>
              <a:rPr lang="en-US" sz="1000" dirty="0">
                <a:latin typeface="Times New Roman" pitchFamily="18" charset="0"/>
                <a:cs typeface="Times New Roman" pitchFamily="18" charset="0"/>
              </a:rPr>
              <a:t>Source: https://www.google.com/url?sa=i&amp;url=https%3A%2F%2Freadingjunction.com%2Fcommunication-definition-concept-process-types%2F&amp;psig=AOvVaw0IUsdWdGQLvxtPs_HSYmQQ&amp;ust=1664616401093000&amp;source=images&amp;cd=vfe&amp;ved=0CAwQjRxqFwoTCMC3l72ZvPoCFQAAAAAdAAAAABBO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
            <a:lum/>
          </a:blip>
          <a:srcRect/>
          <a:stretch>
            <a:fillRect/>
          </a:stretch>
        </a:blipFill>
        <a:effectLst/>
      </p:bgPr>
    </p:bg>
    <p:spTree>
      <p:nvGrpSpPr>
        <p:cNvPr id="1" name="Shape 270"/>
        <p:cNvGrpSpPr/>
        <p:nvPr/>
      </p:nvGrpSpPr>
      <p:grpSpPr>
        <a:xfrm>
          <a:off x="0" y="0"/>
          <a:ext cx="0" cy="0"/>
          <a:chOff x="0" y="0"/>
          <a:chExt cx="0" cy="0"/>
        </a:xfrm>
      </p:grpSpPr>
      <p:sp>
        <p:nvSpPr>
          <p:cNvPr id="7" name="Google Shape;271;p23"/>
          <p:cNvSpPr txBox="1">
            <a:spLocks noGrp="1"/>
          </p:cNvSpPr>
          <p:nvPr>
            <p:ph type="title"/>
          </p:nvPr>
        </p:nvSpPr>
        <p:spPr>
          <a:xfrm>
            <a:off x="1447800" y="285750"/>
            <a:ext cx="6781800" cy="446700"/>
          </a:xfrm>
          <a:prstGeom prst="rect">
            <a:avLst/>
          </a:prstGeom>
          <a:solidFill>
            <a:srgbClr val="FFC000"/>
          </a:solidFill>
        </p:spPr>
        <p:txBody>
          <a:bodyPr spcFirstLastPara="1" wrap="square" lIns="0" tIns="0" rIns="0" bIns="0" anchor="b" anchorCtr="0">
            <a:noAutofit/>
          </a:bodyPr>
          <a:lstStyle/>
          <a:p>
            <a:pPr marL="0" lvl="0" indent="0" algn="ctr" rtl="0">
              <a:spcBef>
                <a:spcPts val="0"/>
              </a:spcBef>
              <a:spcAft>
                <a:spcPts val="0"/>
              </a:spcAft>
              <a:buNone/>
            </a:pPr>
            <a:r>
              <a:rPr lang="en" dirty="0">
                <a:effectLst>
                  <a:outerShdw blurRad="38100" dist="38100" dir="2700000" algn="tl">
                    <a:srgbClr val="000000">
                      <a:alpha val="43137"/>
                    </a:srgbClr>
                  </a:outerShdw>
                </a:effectLst>
                <a:latin typeface="Times New Roman" pitchFamily="18" charset="0"/>
                <a:cs typeface="Times New Roman" pitchFamily="18" charset="0"/>
              </a:rPr>
              <a:t>Reference list</a:t>
            </a:r>
            <a:endParaRPr>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5" name="Rectangle 4"/>
          <p:cNvSpPr/>
          <p:nvPr/>
        </p:nvSpPr>
        <p:spPr>
          <a:xfrm>
            <a:off x="228600" y="1200150"/>
            <a:ext cx="8763000" cy="3108543"/>
          </a:xfrm>
          <a:prstGeom prst="rect">
            <a:avLst/>
          </a:prstGeom>
          <a:solidFill>
            <a:srgbClr val="000000">
              <a:alpha val="14902"/>
            </a:srgbClr>
          </a:solidFill>
          <a:ln>
            <a:solidFill>
              <a:srgbClr val="FFFF00"/>
            </a:solidFill>
          </a:ln>
        </p:spPr>
        <p:txBody>
          <a:bodyPr wrap="square">
            <a:spAutoFit/>
          </a:bodyPr>
          <a:lstStyle/>
          <a:p>
            <a:pPr algn="just"/>
            <a:r>
              <a:rPr lang="en-US" dirty="0" err="1">
                <a:latin typeface="Times New Roman" pitchFamily="18" charset="0"/>
                <a:cs typeface="Times New Roman" pitchFamily="18" charset="0"/>
              </a:rPr>
              <a:t>Nwabueze</a:t>
            </a:r>
            <a:r>
              <a:rPr lang="en-US" dirty="0">
                <a:latin typeface="Times New Roman" pitchFamily="18" charset="0"/>
                <a:cs typeface="Times New Roman" pitchFamily="18" charset="0"/>
              </a:rPr>
              <a:t>, U. and </a:t>
            </a:r>
            <a:r>
              <a:rPr lang="en-US" dirty="0" err="1">
                <a:latin typeface="Times New Roman" pitchFamily="18" charset="0"/>
                <a:cs typeface="Times New Roman" pitchFamily="18" charset="0"/>
              </a:rPr>
              <a:t>Mileski</a:t>
            </a:r>
            <a:r>
              <a:rPr lang="en-US" dirty="0">
                <a:latin typeface="Times New Roman" pitchFamily="18" charset="0"/>
                <a:cs typeface="Times New Roman" pitchFamily="18" charset="0"/>
              </a:rPr>
              <a:t>, J., 2018. Achieving competitive advantage through effective communication in a global environment. </a:t>
            </a:r>
            <a:r>
              <a:rPr lang="en-US" i="1" dirty="0">
                <a:latin typeface="Times New Roman" pitchFamily="18" charset="0"/>
                <a:cs typeface="Times New Roman" pitchFamily="18" charset="0"/>
              </a:rPr>
              <a:t>Journal of International Studies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11</a:t>
            </a:r>
            <a:r>
              <a:rPr lang="en-US" dirty="0">
                <a:latin typeface="Times New Roman" pitchFamily="18" charset="0"/>
                <a:cs typeface="Times New Roman" pitchFamily="18" charset="0"/>
              </a:rPr>
              <a:t>(1). </a:t>
            </a:r>
            <a:r>
              <a:rPr lang="en-US" dirty="0" err="1">
                <a:latin typeface="Times New Roman" pitchFamily="18" charset="0"/>
                <a:cs typeface="Times New Roman" pitchFamily="18" charset="0"/>
              </a:rPr>
              <a:t>doi</a:t>
            </a:r>
            <a:r>
              <a:rPr lang="en-US" dirty="0">
                <a:latin typeface="Times New Roman" pitchFamily="18" charset="0"/>
                <a:cs typeface="Times New Roman" pitchFamily="18" charset="0"/>
              </a:rPr>
              <a:t>: </a:t>
            </a:r>
            <a:r>
              <a:rPr lang="en-US" u="sng" dirty="0">
                <a:latin typeface="Times New Roman" pitchFamily="18" charset="0"/>
                <a:cs typeface="Times New Roman" pitchFamily="18" charset="0"/>
                <a:hlinkClick r:id="rId4"/>
              </a:rPr>
              <a:t>https://doi.org/10.14254/2071-8330.2018/11-1/4</a:t>
            </a:r>
            <a:endParaRPr lang="en-US" dirty="0">
              <a:latin typeface="Times New Roman" pitchFamily="18" charset="0"/>
              <a:cs typeface="Times New Roman" pitchFamily="18" charset="0"/>
            </a:endParaRPr>
          </a:p>
          <a:p>
            <a:pPr algn="just"/>
            <a:r>
              <a:rPr lang="en-US" dirty="0" err="1">
                <a:latin typeface="Times New Roman" pitchFamily="18" charset="0"/>
                <a:cs typeface="Times New Roman" pitchFamily="18" charset="0"/>
              </a:rPr>
              <a:t>Nwabueze</a:t>
            </a:r>
            <a:r>
              <a:rPr lang="en-US" dirty="0">
                <a:latin typeface="Times New Roman" pitchFamily="18" charset="0"/>
                <a:cs typeface="Times New Roman" pitchFamily="18" charset="0"/>
              </a:rPr>
              <a:t>, U. and </a:t>
            </a:r>
            <a:r>
              <a:rPr lang="en-US" dirty="0" err="1">
                <a:latin typeface="Times New Roman" pitchFamily="18" charset="0"/>
                <a:cs typeface="Times New Roman" pitchFamily="18" charset="0"/>
              </a:rPr>
              <a:t>Mileski</a:t>
            </a:r>
            <a:r>
              <a:rPr lang="en-US" dirty="0">
                <a:latin typeface="Times New Roman" pitchFamily="18" charset="0"/>
                <a:cs typeface="Times New Roman" pitchFamily="18" charset="0"/>
              </a:rPr>
              <a:t>, J., 2018. Achieving competitive advantage through effective communication in a global environment. </a:t>
            </a:r>
            <a:r>
              <a:rPr lang="en-US" i="1" dirty="0">
                <a:latin typeface="Times New Roman" pitchFamily="18" charset="0"/>
                <a:cs typeface="Times New Roman" pitchFamily="18" charset="0"/>
              </a:rPr>
              <a:t>Journal of International Studies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11</a:t>
            </a:r>
            <a:r>
              <a:rPr lang="en-US" dirty="0">
                <a:latin typeface="Times New Roman" pitchFamily="18" charset="0"/>
                <a:cs typeface="Times New Roman" pitchFamily="18" charset="0"/>
              </a:rPr>
              <a:t>(1).  </a:t>
            </a:r>
            <a:r>
              <a:rPr lang="en-US" dirty="0" err="1">
                <a:latin typeface="Times New Roman" pitchFamily="18" charset="0"/>
                <a:cs typeface="Times New Roman" pitchFamily="18" charset="0"/>
              </a:rPr>
              <a:t>doi</a:t>
            </a:r>
            <a:r>
              <a:rPr lang="en-US" dirty="0">
                <a:latin typeface="Times New Roman" pitchFamily="18" charset="0"/>
                <a:cs typeface="Times New Roman" pitchFamily="18" charset="0"/>
              </a:rPr>
              <a:t>: </a:t>
            </a:r>
            <a:r>
              <a:rPr lang="en-US" u="sng" dirty="0">
                <a:latin typeface="Times New Roman" pitchFamily="18" charset="0"/>
                <a:cs typeface="Times New Roman" pitchFamily="18" charset="0"/>
                <a:hlinkClick r:id="rId5"/>
              </a:rPr>
              <a:t>https://doi.org/10.20409/berj.2019.159</a:t>
            </a:r>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McNally, T.W., de </a:t>
            </a:r>
            <a:r>
              <a:rPr lang="en-US" dirty="0" err="1">
                <a:latin typeface="Times New Roman" pitchFamily="18" charset="0"/>
                <a:cs typeface="Times New Roman" pitchFamily="18" charset="0"/>
              </a:rPr>
              <a:t>Wildt</a:t>
            </a:r>
            <a:r>
              <a:rPr lang="en-US" dirty="0">
                <a:latin typeface="Times New Roman" pitchFamily="18" charset="0"/>
                <a:cs typeface="Times New Roman" pitchFamily="18" charset="0"/>
              </a:rPr>
              <a:t>, G., Meza, G. and </a:t>
            </a:r>
            <a:r>
              <a:rPr lang="en-US" dirty="0" err="1">
                <a:latin typeface="Times New Roman" pitchFamily="18" charset="0"/>
                <a:cs typeface="Times New Roman" pitchFamily="18" charset="0"/>
              </a:rPr>
              <a:t>Wiskin</a:t>
            </a:r>
            <a:r>
              <a:rPr lang="en-US" dirty="0">
                <a:latin typeface="Times New Roman" pitchFamily="18" charset="0"/>
                <a:cs typeface="Times New Roman" pitchFamily="18" charset="0"/>
              </a:rPr>
              <a:t>, C., 2019. Improving outcomes for multi-drug-resistant tuberculosis in the Peruvian Amazon–a qualitative study exploring the experiences and perceptions of patients and healthcare professionals. </a:t>
            </a:r>
            <a:r>
              <a:rPr lang="en-US" i="1" dirty="0">
                <a:latin typeface="Times New Roman" pitchFamily="18" charset="0"/>
                <a:cs typeface="Times New Roman" pitchFamily="18" charset="0"/>
              </a:rPr>
              <a:t>BMC health services research</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19</a:t>
            </a:r>
            <a:r>
              <a:rPr lang="en-US" dirty="0">
                <a:latin typeface="Times New Roman" pitchFamily="18" charset="0"/>
                <a:cs typeface="Times New Roman" pitchFamily="18" charset="0"/>
              </a:rPr>
              <a:t>(1), pp.1-17.  </a:t>
            </a:r>
            <a:r>
              <a:rPr lang="en-US" u="sng" dirty="0">
                <a:latin typeface="Times New Roman" pitchFamily="18" charset="0"/>
                <a:cs typeface="Times New Roman" pitchFamily="18" charset="0"/>
                <a:hlinkClick r:id="rId6"/>
              </a:rPr>
              <a:t>https://doi.org/10.1186/s12913-019-4429-y</a:t>
            </a:r>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Jin, B., Li, H., Yan, W. and Cao, M., 2020. Distributed model predictive control and optimization for linear systems with global constraints and time-varying communication. </a:t>
            </a:r>
            <a:r>
              <a:rPr lang="en-US" i="1" dirty="0">
                <a:latin typeface="Times New Roman" pitchFamily="18" charset="0"/>
                <a:cs typeface="Times New Roman" pitchFamily="18" charset="0"/>
              </a:rPr>
              <a:t>IEEE Transactions on Automatic Control</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66</a:t>
            </a:r>
            <a:r>
              <a:rPr lang="en-US" dirty="0">
                <a:latin typeface="Times New Roman" pitchFamily="18" charset="0"/>
                <a:cs typeface="Times New Roman" pitchFamily="18" charset="0"/>
              </a:rPr>
              <a:t>(7), pp.3393-3400.DOI: </a:t>
            </a:r>
            <a:r>
              <a:rPr lang="en-US" u="sng" dirty="0">
                <a:latin typeface="Times New Roman" pitchFamily="18" charset="0"/>
                <a:cs typeface="Times New Roman" pitchFamily="18" charset="0"/>
                <a:hlinkClick r:id="rId7"/>
              </a:rPr>
              <a:t>https://doi.org/10.1109/TAC.2020.3021528</a:t>
            </a:r>
            <a:endParaRPr lang="en-US" dirty="0">
              <a:latin typeface="Times New Roman" pitchFamily="18" charset="0"/>
              <a:cs typeface="Times New Roman" pitchFamily="18" charset="0"/>
            </a:endParaRPr>
          </a:p>
          <a:p>
            <a:pPr algn="just"/>
            <a:r>
              <a:rPr lang="en-US" dirty="0" err="1">
                <a:latin typeface="Times New Roman" pitchFamily="18" charset="0"/>
                <a:cs typeface="Times New Roman" pitchFamily="18" charset="0"/>
              </a:rPr>
              <a:t>Saliu</a:t>
            </a:r>
            <a:r>
              <a:rPr lang="en-US" dirty="0">
                <a:latin typeface="Times New Roman" pitchFamily="18" charset="0"/>
                <a:cs typeface="Times New Roman" pitchFamily="18" charset="0"/>
              </a:rPr>
              <a:t>, H., 2020. Public Diplomacy and Related Concepts from the Perspective of </a:t>
            </a:r>
            <a:r>
              <a:rPr lang="en-US" dirty="0" err="1">
                <a:latin typeface="Times New Roman" pitchFamily="18" charset="0"/>
                <a:cs typeface="Times New Roman" pitchFamily="18" charset="0"/>
              </a:rPr>
              <a:t>Lasswell’s</a:t>
            </a:r>
            <a:r>
              <a:rPr lang="en-US" dirty="0">
                <a:latin typeface="Times New Roman" pitchFamily="18" charset="0"/>
                <a:cs typeface="Times New Roman" pitchFamily="18" charset="0"/>
              </a:rPr>
              <a:t> Communication Model. </a:t>
            </a:r>
            <a:r>
              <a:rPr lang="en-US" i="1" dirty="0" err="1">
                <a:latin typeface="Times New Roman" pitchFamily="18" charset="0"/>
                <a:cs typeface="Times New Roman" pitchFamily="18" charset="0"/>
              </a:rPr>
              <a:t>Jahr</a:t>
            </a:r>
            <a:r>
              <a:rPr lang="en-US" i="1" dirty="0">
                <a:latin typeface="Times New Roman" pitchFamily="18" charset="0"/>
                <a:cs typeface="Times New Roman" pitchFamily="18" charset="0"/>
              </a:rPr>
              <a:t>–European Journal of Bioethics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11</a:t>
            </a:r>
            <a:r>
              <a:rPr lang="en-US" dirty="0">
                <a:latin typeface="Times New Roman" pitchFamily="18" charset="0"/>
                <a:cs typeface="Times New Roman" pitchFamily="18" charset="0"/>
              </a:rPr>
              <a:t>(2), pp.357-376.DOI: </a:t>
            </a:r>
            <a:r>
              <a:rPr lang="en-US" u="sng" dirty="0">
                <a:latin typeface="Times New Roman" pitchFamily="18" charset="0"/>
                <a:cs typeface="Times New Roman" pitchFamily="18" charset="0"/>
                <a:hlinkClick r:id="rId8"/>
              </a:rPr>
              <a:t>https://doi.org/10.21860/j.11.2.2</a:t>
            </a:r>
            <a:endParaRPr lang="en-US" dirty="0">
              <a:latin typeface="Times New Roman" pitchFamily="18" charset="0"/>
              <a:cs typeface="Times New Roman" pitchFamily="18" charset="0"/>
            </a:endParaRPr>
          </a:p>
          <a:p>
            <a:pPr algn="just"/>
            <a:r>
              <a:rPr lang="en-US" dirty="0" err="1">
                <a:latin typeface="Times New Roman" pitchFamily="18" charset="0"/>
                <a:cs typeface="Times New Roman" pitchFamily="18" charset="0"/>
              </a:rPr>
              <a:t>Bakar</a:t>
            </a:r>
            <a:r>
              <a:rPr lang="en-US" dirty="0">
                <a:latin typeface="Times New Roman" pitchFamily="18" charset="0"/>
                <a:cs typeface="Times New Roman" pitchFamily="18" charset="0"/>
              </a:rPr>
              <a:t>, A., Shah, K. and </a:t>
            </a:r>
            <a:r>
              <a:rPr lang="en-US" dirty="0" err="1">
                <a:latin typeface="Times New Roman" pitchFamily="18" charset="0"/>
                <a:cs typeface="Times New Roman" pitchFamily="18" charset="0"/>
              </a:rPr>
              <a:t>Xu</a:t>
            </a:r>
            <a:r>
              <a:rPr lang="en-US" dirty="0">
                <a:latin typeface="Times New Roman" pitchFamily="18" charset="0"/>
                <a:cs typeface="Times New Roman" pitchFamily="18" charset="0"/>
              </a:rPr>
              <a:t>, Q., 2020. The effect of communication barriers on distance learners achievements. </a:t>
            </a:r>
            <a:r>
              <a:rPr lang="en-US" i="1" dirty="0" err="1">
                <a:latin typeface="Times New Roman" pitchFamily="18" charset="0"/>
                <a:cs typeface="Times New Roman" pitchFamily="18" charset="0"/>
              </a:rPr>
              <a:t>Revista</a:t>
            </a:r>
            <a:r>
              <a:rPr lang="en-US" i="1" dirty="0">
                <a:latin typeface="Times New Roman" pitchFamily="18" charset="0"/>
                <a:cs typeface="Times New Roman" pitchFamily="18" charset="0"/>
              </a:rPr>
              <a:t> Argentina de </a:t>
            </a:r>
            <a:r>
              <a:rPr lang="en-US" i="1" dirty="0" err="1">
                <a:latin typeface="Times New Roman" pitchFamily="18" charset="0"/>
                <a:cs typeface="Times New Roman" pitchFamily="18" charset="0"/>
              </a:rPr>
              <a:t>Clínica</a:t>
            </a:r>
            <a:r>
              <a:rPr lang="en-US" i="1" dirty="0">
                <a:latin typeface="Times New Roman" pitchFamily="18" charset="0"/>
                <a:cs typeface="Times New Roman" pitchFamily="18" charset="0"/>
              </a:rPr>
              <a:t> </a:t>
            </a:r>
            <a:r>
              <a:rPr lang="en-US" i="1" dirty="0" err="1">
                <a:latin typeface="Times New Roman" pitchFamily="18" charset="0"/>
                <a:cs typeface="Times New Roman" pitchFamily="18" charset="0"/>
              </a:rPr>
              <a:t>Psicológica</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29</a:t>
            </a:r>
            <a:r>
              <a:rPr lang="en-US" dirty="0">
                <a:latin typeface="Times New Roman" pitchFamily="18" charset="0"/>
                <a:cs typeface="Times New Roman" pitchFamily="18" charset="0"/>
              </a:rPr>
              <a:t>(5), p.248. DOI: </a:t>
            </a:r>
            <a:r>
              <a:rPr lang="en-US" u="sng" dirty="0">
                <a:latin typeface="Times New Roman" pitchFamily="18" charset="0"/>
                <a:cs typeface="Times New Roman" pitchFamily="18" charset="0"/>
                <a:hlinkClick r:id="rId9"/>
              </a:rPr>
              <a:t>https://doi.org/10.24205/03276716.2020.1027</a:t>
            </a:r>
            <a:endParaRPr lang="en-US" dirty="0">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44"/>
        <p:cNvGrpSpPr/>
        <p:nvPr/>
      </p:nvGrpSpPr>
      <p:grpSpPr>
        <a:xfrm>
          <a:off x="0" y="0"/>
          <a:ext cx="0" cy="0"/>
          <a:chOff x="0" y="0"/>
          <a:chExt cx="0" cy="0"/>
        </a:xfrm>
      </p:grpSpPr>
      <p:sp>
        <p:nvSpPr>
          <p:cNvPr id="445" name="Google Shape;445;p36"/>
          <p:cNvSpPr txBox="1">
            <a:spLocks noGrp="1"/>
          </p:cNvSpPr>
          <p:nvPr>
            <p:ph type="ctrTitle" idx="4294967295"/>
          </p:nvPr>
        </p:nvSpPr>
        <p:spPr>
          <a:xfrm>
            <a:off x="1143000" y="1885950"/>
            <a:ext cx="4038600" cy="8262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8800" dirty="0">
                <a:solidFill>
                  <a:schemeClr val="lt1"/>
                </a:solidFill>
                <a:effectLst>
                  <a:outerShdw blurRad="38100" dist="38100" dir="2700000" algn="tl">
                    <a:srgbClr val="000000">
                      <a:alpha val="43137"/>
                    </a:srgbClr>
                  </a:outerShdw>
                </a:effectLst>
                <a:latin typeface="Times New Roman" pitchFamily="18" charset="0"/>
                <a:cs typeface="Times New Roman" pitchFamily="18" charset="0"/>
              </a:rPr>
              <a:t>Thanks!</a:t>
            </a:r>
            <a:endParaRPr sz="8800">
              <a:solidFill>
                <a:schemeClr val="lt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46" name="Google Shape;446;p36"/>
          <p:cNvSpPr txBox="1">
            <a:spLocks noGrp="1"/>
          </p:cNvSpPr>
          <p:nvPr>
            <p:ph type="subTitle" idx="4294967295"/>
          </p:nvPr>
        </p:nvSpPr>
        <p:spPr>
          <a:xfrm>
            <a:off x="1295400" y="3181350"/>
            <a:ext cx="3203100" cy="17121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b="1" dirty="0">
                <a:latin typeface="Times New Roman" pitchFamily="18" charset="0"/>
                <a:ea typeface="IBM Plex Sans"/>
                <a:cs typeface="Times New Roman" pitchFamily="18" charset="0"/>
                <a:sym typeface="IBM Plex Sans"/>
              </a:rPr>
              <a:t>Any questions?</a:t>
            </a:r>
            <a:endParaRPr b="1">
              <a:latin typeface="Times New Roman" pitchFamily="18" charset="0"/>
              <a:ea typeface="IBM Plex Sans"/>
              <a:cs typeface="Times New Roman" pitchFamily="18" charset="0"/>
              <a:sym typeface="IBM Plex Sans"/>
            </a:endParaRPr>
          </a:p>
        </p:txBody>
      </p:sp>
    </p:spTree>
  </p:cSld>
  <p:clrMapOvr>
    <a:masterClrMapping/>
  </p:clrMapOvr>
</p:sld>
</file>

<file path=ppt/theme/theme1.xml><?xml version="1.0" encoding="utf-8"?>
<a:theme xmlns:a="http://schemas.openxmlformats.org/drawingml/2006/main" name="Exeter template">
  <a:themeElements>
    <a:clrScheme name="Custom 347">
      <a:dk1>
        <a:srgbClr val="3E4655"/>
      </a:dk1>
      <a:lt1>
        <a:srgbClr val="FFFFFF"/>
      </a:lt1>
      <a:dk2>
        <a:srgbClr val="746F7E"/>
      </a:dk2>
      <a:lt2>
        <a:srgbClr val="EAECF0"/>
      </a:lt2>
      <a:accent1>
        <a:srgbClr val="FFB900"/>
      </a:accent1>
      <a:accent2>
        <a:srgbClr val="F78300"/>
      </a:accent2>
      <a:accent3>
        <a:srgbClr val="D6516E"/>
      </a:accent3>
      <a:accent4>
        <a:srgbClr val="807DAF"/>
      </a:accent4>
      <a:accent5>
        <a:srgbClr val="93AECF"/>
      </a:accent5>
      <a:accent6>
        <a:srgbClr val="7E0808"/>
      </a:accent6>
      <a:hlink>
        <a:srgbClr val="38334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579</TotalTime>
  <Words>3310</Words>
  <Application>Microsoft Office PowerPoint</Application>
  <PresentationFormat>Expunere pe ecran (16:9)</PresentationFormat>
  <Paragraphs>130</Paragraphs>
  <Slides>20</Slides>
  <Notes>19</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20</vt:i4>
      </vt:variant>
    </vt:vector>
  </HeadingPairs>
  <TitlesOfParts>
    <vt:vector size="26" baseType="lpstr">
      <vt:lpstr>Times New Roman</vt:lpstr>
      <vt:lpstr>Arial</vt:lpstr>
      <vt:lpstr>IBM Plex Sans Light</vt:lpstr>
      <vt:lpstr>IBM Plex Serif</vt:lpstr>
      <vt:lpstr>IBM Plex Serif SemiBold</vt:lpstr>
      <vt:lpstr>Exeter template</vt:lpstr>
      <vt:lpstr>Strategies for Effective Communication in a Business Setting</vt:lpstr>
      <vt:lpstr>Prezentare PowerPoint</vt:lpstr>
      <vt:lpstr>Hello!</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Big concept</vt:lpstr>
      <vt:lpstr>Prezentare PowerPoint</vt:lpstr>
      <vt:lpstr>Prezentare PowerPoint</vt:lpstr>
      <vt:lpstr>Prezentare PowerPoint</vt:lpstr>
      <vt:lpstr>Prezentare PowerPoint</vt:lpstr>
      <vt:lpstr>Prezentare PowerPoint</vt:lpstr>
      <vt:lpstr>Prezentare PowerPoint</vt:lpstr>
      <vt:lpstr>Reference list</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User</dc:creator>
  <cp:lastModifiedBy>Mioara Costea</cp:lastModifiedBy>
  <cp:revision>269</cp:revision>
  <dcterms:modified xsi:type="dcterms:W3CDTF">2022-10-23T21:01:32Z</dcterms:modified>
</cp:coreProperties>
</file>