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30267275" cy="23866475"/>
  <p:notesSz cx="23866475" cy="3026727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Poster" id="{D1F3CECE-8067-5956-58E9-24AA2F943247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756"/>
    <p:restoredTop sz="94610"/>
  </p:normalViewPr>
  <p:slideViewPr>
    <p:cSldViewPr snapToGrid="0" snapToObjects="1">
      <p:cViewPr>
        <p:scale>
          <a:sx n="47" d="100"/>
          <a:sy n="47" d="100"/>
        </p:scale>
        <p:origin x="576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Blood pressure</c:v>
                </c:pt>
              </c:strCache>
            </c:strRef>
          </c:tx>
          <c:spPr>
            <a:ln w="50800" cap="flat">
              <a:solidFill>
                <a:srgbClr val="C8102E"/>
              </a:solidFill>
              <a:prstDash val="solid"/>
              <a:round/>
            </a:ln>
            <a:effectLst/>
          </c:spPr>
          <c:marker>
            <c:symbol val="circle"/>
            <c:size val="8"/>
            <c:spPr>
              <a:solidFill>
                <a:srgbClr val="C8102E"/>
              </a:solidFill>
              <a:ln w="9525" cap="flat">
                <a:solidFill>
                  <a:srgbClr val="C8102E"/>
                </a:solidFill>
                <a:prstDash val="solid"/>
                <a:round/>
              </a:ln>
              <a:effectLst/>
            </c:spPr>
          </c:marker>
          <c:cat>
            <c:strRef>
              <c:f>Sheet1!$A$2:$A$8</c:f>
              <c:strCache>
                <c:ptCount val="7"/>
                <c:pt idx="0">
                  <c:v>Rest</c:v>
                </c:pt>
                <c:pt idx="1">
                  <c:v>I</c:v>
                </c:pt>
                <c:pt idx="2">
                  <c:v>II early</c:v>
                </c:pt>
                <c:pt idx="3">
                  <c:v>II late</c:v>
                </c:pt>
                <c:pt idx="4">
                  <c:v>III</c:v>
                </c:pt>
                <c:pt idx="5">
                  <c:v>IV</c:v>
                </c:pt>
                <c:pt idx="6">
                  <c:v>Rest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100</c:v>
                </c:pt>
                <c:pt idx="1">
                  <c:v>110</c:v>
                </c:pt>
                <c:pt idx="2">
                  <c:v>84</c:v>
                </c:pt>
                <c:pt idx="3">
                  <c:v>95</c:v>
                </c:pt>
                <c:pt idx="4">
                  <c:v>80</c:v>
                </c:pt>
                <c:pt idx="5">
                  <c:v>118</c:v>
                </c:pt>
                <c:pt idx="6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6216-EA43-8D0E-A8DBBBAEDE8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Heart rate</c:v>
                </c:pt>
              </c:strCache>
            </c:strRef>
          </c:tx>
          <c:spPr>
            <a:ln w="50800" cap="flat">
              <a:solidFill>
                <a:srgbClr val="457B9D"/>
              </a:solidFill>
              <a:prstDash val="solid"/>
              <a:round/>
            </a:ln>
            <a:effectLst/>
          </c:spPr>
          <c:marker>
            <c:symbol val="circle"/>
            <c:size val="8"/>
            <c:spPr>
              <a:solidFill>
                <a:srgbClr val="457B9D"/>
              </a:solidFill>
              <a:ln w="9525" cap="flat">
                <a:solidFill>
                  <a:srgbClr val="457B9D"/>
                </a:solidFill>
                <a:prstDash val="solid"/>
                <a:round/>
              </a:ln>
              <a:effectLst/>
            </c:spPr>
          </c:marker>
          <c:cat>
            <c:strRef>
              <c:f>Sheet1!$A$2:$A$8</c:f>
              <c:strCache>
                <c:ptCount val="7"/>
                <c:pt idx="0">
                  <c:v>Rest</c:v>
                </c:pt>
                <c:pt idx="1">
                  <c:v>I</c:v>
                </c:pt>
                <c:pt idx="2">
                  <c:v>II early</c:v>
                </c:pt>
                <c:pt idx="3">
                  <c:v>II late</c:v>
                </c:pt>
                <c:pt idx="4">
                  <c:v>III</c:v>
                </c:pt>
                <c:pt idx="5">
                  <c:v>IV</c:v>
                </c:pt>
                <c:pt idx="6">
                  <c:v>Rest</c:v>
                </c:pt>
              </c:strCache>
            </c:strRef>
          </c:cat>
          <c:val>
            <c:numRef>
              <c:f>Sheet1!$C$2:$C$8</c:f>
              <c:numCache>
                <c:formatCode>General</c:formatCode>
                <c:ptCount val="7"/>
                <c:pt idx="0">
                  <c:v>100</c:v>
                </c:pt>
                <c:pt idx="1">
                  <c:v>97</c:v>
                </c:pt>
                <c:pt idx="2">
                  <c:v>115</c:v>
                </c:pt>
                <c:pt idx="3">
                  <c:v>125</c:v>
                </c:pt>
                <c:pt idx="4">
                  <c:v>130</c:v>
                </c:pt>
                <c:pt idx="5">
                  <c:v>88</c:v>
                </c:pt>
                <c:pt idx="6">
                  <c:v>100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6216-EA43-8D0E-A8DBBBAEDE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800" b="0" i="0" u="none" strike="noStrike">
                <a:solidFill>
                  <a:srgbClr val="14213D"/>
                </a:solidFill>
                <a:latin typeface="+mn-lt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40"/>
          <c:min val="60"/>
        </c:scaling>
        <c:delete val="1"/>
        <c:axPos val="l"/>
        <c:majorGridlines>
          <c:spPr>
            <a:ln w="6350" cap="flat">
              <a:solidFill>
                <a:srgbClr val="D5DCE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2647340359600865"/>
          <c:y val="0.89119914698162728"/>
          <c:w val="0.53699918844167227"/>
          <c:h val="8.7967519685039366E-2"/>
        </c:manualLayout>
      </c:layout>
      <c:overlay val="0"/>
      <c:txPr>
        <a:bodyPr/>
        <a:lstStyle/>
        <a:p>
          <a:pPr>
            <a:defRPr sz="2000">
              <a:solidFill>
                <a:srgbClr val="14213D"/>
              </a:solidFill>
              <a:latin typeface="+mn-lt"/>
              <a:cs typeface="+mn-lt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0914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31520" y="548640"/>
            <a:ext cx="28803600" cy="3383280"/>
          </a:xfrm>
          <a:prstGeom prst="rect">
            <a:avLst/>
          </a:prstGeom>
          <a:solidFill>
            <a:schemeClr val="tx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>
            <a:spLocks noGrp="1"/>
          </p:cNvSpPr>
          <p:nvPr>
            <p:ph type="title" idx="101" hasCustomPrompt="1"/>
          </p:nvPr>
        </p:nvSpPr>
        <p:spPr>
          <a:xfrm>
            <a:off x="1371600" y="777240"/>
            <a:ext cx="23957280" cy="210312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5600" b="1" dirty="0">
                <a:solidFill>
                  <a:schemeClr val="bg1"/>
                </a:solidFill>
              </a:defRPr>
            </a:lvl1pPr>
          </a:lstStyle>
          <a:p>
            <a:pPr marL="0" indent="0" algn="l">
              <a:buNone/>
            </a:pPr>
            <a:endParaRPr lang="en-US" sz="5600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image" Target="../media/image8.png"/><Relationship Id="rId5" Type="http://schemas.openxmlformats.org/officeDocument/2006/relationships/image" Target="../media/image3.png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1371600" y="777240"/>
            <a:ext cx="2395728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sz="5600" b="1" dirty="0">
                <a:solidFill>
                  <a:schemeClr val="bg1"/>
                </a:solidFill>
              </a:rPr>
              <a:t>Cardiovascular and Autonomic Responses to the Valsalva Maneuver in Healthy Adults: A Systematic Review</a:t>
            </a:r>
            <a:endParaRPr lang="en-US" sz="5600" dirty="0"/>
          </a:p>
        </p:txBody>
      </p:sp>
      <p:sp>
        <p:nvSpPr>
          <p:cNvPr id="3" name="Byline"/>
          <p:cNvSpPr txBox="1"/>
          <p:nvPr/>
        </p:nvSpPr>
        <p:spPr>
          <a:xfrm>
            <a:off x="1463040" y="2948940"/>
            <a:ext cx="23774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dirty="0">
                <a:solidFill>
                  <a:schemeClr val="bg2"/>
                </a:solidFill>
              </a:rPr>
              <a:t>Dhruvi Maisuriya | Student number : 2532720  |  Systematic review poster  </a:t>
            </a:r>
            <a:endParaRPr lang="en-US" sz="2800" dirty="0"/>
          </a:p>
        </p:txBody>
      </p:sp>
      <p:sp>
        <p:nvSpPr>
          <p:cNvPr id="4" name="Title icon circle"/>
          <p:cNvSpPr/>
          <p:nvPr/>
        </p:nvSpPr>
        <p:spPr>
          <a:xfrm>
            <a:off x="25968960" y="868680"/>
            <a:ext cx="2651760" cy="2651760"/>
          </a:xfrm>
          <a:prstGeom prst="ellipse">
            <a:avLst/>
          </a:prstGeom>
          <a:solidFill>
            <a:schemeClr val="bg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5" name="Title icon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71880" y="1371600"/>
            <a:ext cx="1645920" cy="1645920"/>
          </a:xfrm>
          <a:prstGeom prst="rect">
            <a:avLst/>
          </a:prstGeom>
        </p:spPr>
      </p:pic>
      <p:sp>
        <p:nvSpPr>
          <p:cNvPr id="6" name="Card Background"/>
          <p:cNvSpPr/>
          <p:nvPr/>
        </p:nvSpPr>
        <p:spPr>
          <a:xfrm>
            <a:off x="731520" y="4297680"/>
            <a:ext cx="9299448" cy="5760720"/>
          </a:xfrm>
          <a:prstGeom prst="roundRect">
            <a:avLst>
              <a:gd name="adj" fmla="val 2381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Icon circle Background"/>
          <p:cNvSpPr/>
          <p:nvPr/>
        </p:nvSpPr>
        <p:spPr>
          <a:xfrm>
            <a:off x="1353312" y="4343400"/>
            <a:ext cx="594360" cy="64008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9" name="Heading Background"/>
          <p:cNvSpPr txBox="1"/>
          <p:nvPr/>
        </p:nvSpPr>
        <p:spPr>
          <a:xfrm>
            <a:off x="2148840" y="4206240"/>
            <a:ext cx="7516368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Background</a:t>
            </a:r>
            <a:endParaRPr lang="en-US" sz="3200" dirty="0"/>
          </a:p>
        </p:txBody>
      </p:sp>
      <p:sp>
        <p:nvSpPr>
          <p:cNvPr id="10" name="Text 6"/>
          <p:cNvSpPr txBox="1"/>
          <p:nvPr/>
        </p:nvSpPr>
        <p:spPr>
          <a:xfrm>
            <a:off x="1097280" y="5029200"/>
            <a:ext cx="8567928" cy="475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The Valsalva maneuver, a forced expiration against a closed airway (commonly 40 mmHg for 15 s), is widely used to test cardiovascular reflex function.</a:t>
            </a:r>
            <a:endParaRPr lang="en-US" sz="2600" dirty="0"/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It produces a four-phase pattern of blood pressure and heart rate change, shaped by intrathoracic pressure and the baroreflex.</a:t>
            </a:r>
            <a:endParaRPr lang="en-US" sz="2600" dirty="0"/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Protocols differ in strain pressure, duration, posture and blood pressure measurement, which makes findings hard to compare.</a:t>
            </a:r>
            <a:endParaRPr lang="en-US" sz="2600" dirty="0"/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600" dirty="0">
                <a:solidFill>
                  <a:schemeClr val="tx1"/>
                </a:solidFill>
              </a:rPr>
              <a:t>A structured synthesis of healthy-adult responses can provide a clearer reference for interpreting results.</a:t>
            </a:r>
            <a:endParaRPr lang="en-US" sz="2600" dirty="0"/>
          </a:p>
        </p:txBody>
      </p:sp>
      <p:sp>
        <p:nvSpPr>
          <p:cNvPr id="11" name="Card Research aim"/>
          <p:cNvSpPr/>
          <p:nvPr/>
        </p:nvSpPr>
        <p:spPr>
          <a:xfrm>
            <a:off x="731520" y="10424160"/>
            <a:ext cx="9299448" cy="3108960"/>
          </a:xfrm>
          <a:prstGeom prst="roundRect">
            <a:avLst>
              <a:gd name="adj" fmla="val 4412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2" name="Icon circle Research aim"/>
          <p:cNvSpPr/>
          <p:nvPr/>
        </p:nvSpPr>
        <p:spPr>
          <a:xfrm>
            <a:off x="1097280" y="10698480"/>
            <a:ext cx="822960" cy="822960"/>
          </a:xfrm>
          <a:prstGeom prst="ellipse">
            <a:avLst/>
          </a:prstGeom>
          <a:solidFill>
            <a:schemeClr val="bg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3" name="Icon Research aim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0160" y="10881360"/>
            <a:ext cx="457200" cy="457200"/>
          </a:xfrm>
          <a:prstGeom prst="rect">
            <a:avLst/>
          </a:prstGeom>
        </p:spPr>
      </p:pic>
      <p:sp>
        <p:nvSpPr>
          <p:cNvPr id="14" name="Heading Research aim"/>
          <p:cNvSpPr txBox="1"/>
          <p:nvPr/>
        </p:nvSpPr>
        <p:spPr>
          <a:xfrm>
            <a:off x="2148840" y="10698480"/>
            <a:ext cx="751636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</a:t>
            </a:r>
            <a:endParaRPr lang="en-US" sz="3200" dirty="0"/>
          </a:p>
        </p:txBody>
      </p:sp>
      <p:sp>
        <p:nvSpPr>
          <p:cNvPr id="15" name="Text 10"/>
          <p:cNvSpPr txBox="1"/>
          <p:nvPr/>
        </p:nvSpPr>
        <p:spPr>
          <a:xfrm>
            <a:off x="1097280" y="11658600"/>
            <a:ext cx="8567928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2800" dirty="0">
                <a:solidFill>
                  <a:schemeClr val="bg1"/>
                </a:solidFill>
              </a:rPr>
              <a:t>To systematically review and synthesise published evidence on the effects of the Valsalva maneuver on cardiovascular and autonomic function in healthy adults.</a:t>
            </a:r>
            <a:endParaRPr lang="en-US" sz="2800" dirty="0"/>
          </a:p>
        </p:txBody>
      </p:sp>
      <p:sp>
        <p:nvSpPr>
          <p:cNvPr id="16" name="Card Objectives"/>
          <p:cNvSpPr/>
          <p:nvPr/>
        </p:nvSpPr>
        <p:spPr>
          <a:xfrm>
            <a:off x="731520" y="13898880"/>
            <a:ext cx="9299448" cy="6400800"/>
          </a:xfrm>
          <a:prstGeom prst="roundRect">
            <a:avLst>
              <a:gd name="adj" fmla="val 2143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Icon circle Objectives"/>
          <p:cNvSpPr/>
          <p:nvPr/>
        </p:nvSpPr>
        <p:spPr>
          <a:xfrm>
            <a:off x="1097280" y="14173200"/>
            <a:ext cx="822960" cy="82296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18" name="Icon Objectives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0160" y="14356080"/>
            <a:ext cx="457200" cy="457200"/>
          </a:xfrm>
          <a:prstGeom prst="rect">
            <a:avLst/>
          </a:prstGeom>
        </p:spPr>
      </p:pic>
      <p:sp>
        <p:nvSpPr>
          <p:cNvPr id="19" name="Heading Objectives"/>
          <p:cNvSpPr txBox="1"/>
          <p:nvPr/>
        </p:nvSpPr>
        <p:spPr>
          <a:xfrm>
            <a:off x="2148840" y="14173200"/>
            <a:ext cx="751636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Objectives</a:t>
            </a:r>
            <a:endParaRPr lang="en-US" sz="3200" dirty="0"/>
          </a:p>
        </p:txBody>
      </p:sp>
      <p:sp>
        <p:nvSpPr>
          <p:cNvPr id="20" name="Objective number 1"/>
          <p:cNvSpPr/>
          <p:nvPr/>
        </p:nvSpPr>
        <p:spPr>
          <a:xfrm>
            <a:off x="1097280" y="15179040"/>
            <a:ext cx="685800" cy="685800"/>
          </a:xfrm>
          <a:prstGeom prst="ellipse">
            <a:avLst/>
          </a:prstGeom>
          <a:solidFill>
            <a:schemeClr val="accent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1" name="Objective numeral 1"/>
          <p:cNvSpPr txBox="1"/>
          <p:nvPr/>
        </p:nvSpPr>
        <p:spPr>
          <a:xfrm>
            <a:off x="1097280" y="15179040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chemeClr val="bg1"/>
                </a:solidFill>
              </a:rPr>
              <a:t>1</a:t>
            </a:r>
            <a:endParaRPr lang="en-US" sz="2400" dirty="0"/>
          </a:p>
        </p:txBody>
      </p:sp>
      <p:sp>
        <p:nvSpPr>
          <p:cNvPr id="22" name="Text 16"/>
          <p:cNvSpPr txBox="1"/>
          <p:nvPr/>
        </p:nvSpPr>
        <p:spPr>
          <a:xfrm>
            <a:off x="2057400" y="15087600"/>
            <a:ext cx="760780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1000"/>
              </a:spcAft>
              <a:buNone/>
            </a:pPr>
            <a:r>
              <a:rPr lang="en-US" sz="2800" dirty="0">
                <a:solidFill>
                  <a:schemeClr val="tx1"/>
                </a:solidFill>
              </a:rPr>
              <a:t>Evaluate the cardiovascular responses associated with the Valsalva maneuver in healthy adults.</a:t>
            </a:r>
            <a:endParaRPr lang="en-US" sz="2800" dirty="0"/>
          </a:p>
        </p:txBody>
      </p:sp>
      <p:sp>
        <p:nvSpPr>
          <p:cNvPr id="23" name="Objective number 2"/>
          <p:cNvSpPr/>
          <p:nvPr/>
        </p:nvSpPr>
        <p:spPr>
          <a:xfrm>
            <a:off x="1097280" y="16440912"/>
            <a:ext cx="685800" cy="685800"/>
          </a:xfrm>
          <a:prstGeom prst="ellipse">
            <a:avLst/>
          </a:prstGeom>
          <a:solidFill>
            <a:schemeClr val="accent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4" name="Objective numeral 2"/>
          <p:cNvSpPr txBox="1"/>
          <p:nvPr/>
        </p:nvSpPr>
        <p:spPr>
          <a:xfrm>
            <a:off x="1097280" y="16440912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chemeClr val="bg1"/>
                </a:solidFill>
              </a:rPr>
              <a:t>2</a:t>
            </a:r>
            <a:endParaRPr lang="en-US" sz="2400" dirty="0"/>
          </a:p>
        </p:txBody>
      </p:sp>
      <p:sp>
        <p:nvSpPr>
          <p:cNvPr id="25" name="Text 19"/>
          <p:cNvSpPr txBox="1"/>
          <p:nvPr/>
        </p:nvSpPr>
        <p:spPr>
          <a:xfrm>
            <a:off x="2057400" y="16349472"/>
            <a:ext cx="760780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1000"/>
              </a:spcAft>
              <a:buNone/>
            </a:pPr>
            <a:r>
              <a:rPr lang="en-US" sz="2800" dirty="0">
                <a:solidFill>
                  <a:schemeClr val="tx1"/>
                </a:solidFill>
              </a:rPr>
              <a:t>Assess changes in heart rate before, during and after the maneuver.</a:t>
            </a:r>
            <a:endParaRPr lang="en-US" sz="2800" dirty="0"/>
          </a:p>
        </p:txBody>
      </p:sp>
      <p:sp>
        <p:nvSpPr>
          <p:cNvPr id="26" name="Objective number 3"/>
          <p:cNvSpPr/>
          <p:nvPr/>
        </p:nvSpPr>
        <p:spPr>
          <a:xfrm>
            <a:off x="1097280" y="17702784"/>
            <a:ext cx="685800" cy="685800"/>
          </a:xfrm>
          <a:prstGeom prst="ellipse">
            <a:avLst/>
          </a:prstGeom>
          <a:solidFill>
            <a:schemeClr val="accent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7" name="Objective numeral 3"/>
          <p:cNvSpPr txBox="1"/>
          <p:nvPr/>
        </p:nvSpPr>
        <p:spPr>
          <a:xfrm>
            <a:off x="1097280" y="17702784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chemeClr val="bg1"/>
                </a:solidFill>
              </a:rPr>
              <a:t>3</a:t>
            </a:r>
            <a:endParaRPr lang="en-US" sz="2400" dirty="0"/>
          </a:p>
        </p:txBody>
      </p:sp>
      <p:sp>
        <p:nvSpPr>
          <p:cNvPr id="28" name="Text 22"/>
          <p:cNvSpPr txBox="1"/>
          <p:nvPr/>
        </p:nvSpPr>
        <p:spPr>
          <a:xfrm>
            <a:off x="2057400" y="17611344"/>
            <a:ext cx="760780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1000"/>
              </a:spcAft>
              <a:buNone/>
            </a:pPr>
            <a:r>
              <a:rPr lang="en-US" sz="2800" dirty="0">
                <a:solidFill>
                  <a:schemeClr val="tx1"/>
                </a:solidFill>
              </a:rPr>
              <a:t>Examine changes in systolic and diastolic blood pressure associated with the maneuver.</a:t>
            </a:r>
            <a:endParaRPr lang="en-US" sz="2800" dirty="0"/>
          </a:p>
        </p:txBody>
      </p:sp>
      <p:sp>
        <p:nvSpPr>
          <p:cNvPr id="29" name="Objective number 4"/>
          <p:cNvSpPr/>
          <p:nvPr/>
        </p:nvSpPr>
        <p:spPr>
          <a:xfrm>
            <a:off x="1097280" y="18964656"/>
            <a:ext cx="685800" cy="685800"/>
          </a:xfrm>
          <a:prstGeom prst="ellipse">
            <a:avLst/>
          </a:prstGeom>
          <a:solidFill>
            <a:schemeClr val="accent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0" name="Objective numeral 4"/>
          <p:cNvSpPr txBox="1"/>
          <p:nvPr/>
        </p:nvSpPr>
        <p:spPr>
          <a:xfrm>
            <a:off x="1097280" y="18964656"/>
            <a:ext cx="6858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800" b="1" dirty="0">
                <a:solidFill>
                  <a:schemeClr val="bg1"/>
                </a:solidFill>
              </a:rPr>
              <a:t>4</a:t>
            </a:r>
            <a:endParaRPr lang="en-US" sz="2400" dirty="0"/>
          </a:p>
        </p:txBody>
      </p:sp>
      <p:sp>
        <p:nvSpPr>
          <p:cNvPr id="31" name="Text 25"/>
          <p:cNvSpPr txBox="1"/>
          <p:nvPr/>
        </p:nvSpPr>
        <p:spPr>
          <a:xfrm>
            <a:off x="2057400" y="18873216"/>
            <a:ext cx="7607808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1000"/>
              </a:spcAft>
              <a:buNone/>
            </a:pPr>
            <a:r>
              <a:rPr lang="en-US" sz="2800" dirty="0">
                <a:solidFill>
                  <a:schemeClr val="tx1"/>
                </a:solidFill>
              </a:rPr>
              <a:t>Evaluate evidence on baroreflex sensitivity and autonomic cardiovascular regulation.</a:t>
            </a:r>
            <a:endParaRPr lang="en-US" sz="2800" dirty="0"/>
          </a:p>
        </p:txBody>
      </p:sp>
      <p:sp>
        <p:nvSpPr>
          <p:cNvPr id="32" name="Card Research questions"/>
          <p:cNvSpPr/>
          <p:nvPr/>
        </p:nvSpPr>
        <p:spPr>
          <a:xfrm>
            <a:off x="10488168" y="4297680"/>
            <a:ext cx="9299448" cy="5029200"/>
          </a:xfrm>
          <a:prstGeom prst="roundRect">
            <a:avLst>
              <a:gd name="adj" fmla="val 2727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3" name="Icon circle Research questions"/>
          <p:cNvSpPr/>
          <p:nvPr/>
        </p:nvSpPr>
        <p:spPr>
          <a:xfrm>
            <a:off x="11082528" y="4426331"/>
            <a:ext cx="685800" cy="54864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5" name="Heading Research questions"/>
          <p:cNvSpPr txBox="1"/>
          <p:nvPr/>
        </p:nvSpPr>
        <p:spPr>
          <a:xfrm>
            <a:off x="11905488" y="4206240"/>
            <a:ext cx="7516368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questions</a:t>
            </a:r>
            <a:endParaRPr lang="en-US" sz="3200" dirty="0"/>
          </a:p>
        </p:txBody>
      </p:sp>
      <p:sp>
        <p:nvSpPr>
          <p:cNvPr id="36" name="RQ badge 1"/>
          <p:cNvSpPr/>
          <p:nvPr/>
        </p:nvSpPr>
        <p:spPr>
          <a:xfrm>
            <a:off x="10853928" y="5715000"/>
            <a:ext cx="914400" cy="502920"/>
          </a:xfrm>
          <a:prstGeom prst="roundRect">
            <a:avLst>
              <a:gd name="adj" fmla="val 21818"/>
            </a:avLst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7" name="RQ label 1"/>
          <p:cNvSpPr txBox="1"/>
          <p:nvPr/>
        </p:nvSpPr>
        <p:spPr>
          <a:xfrm>
            <a:off x="10853928" y="5715000"/>
            <a:ext cx="914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RQ1</a:t>
            </a:r>
            <a:endParaRPr lang="en-US" sz="2000" dirty="0"/>
          </a:p>
        </p:txBody>
      </p:sp>
      <p:sp>
        <p:nvSpPr>
          <p:cNvPr id="38" name="Text 31"/>
          <p:cNvSpPr txBox="1"/>
          <p:nvPr/>
        </p:nvSpPr>
        <p:spPr>
          <a:xfrm>
            <a:off x="11996928" y="5303520"/>
            <a:ext cx="7424928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2600" dirty="0">
                <a:solidFill>
                  <a:schemeClr val="tx1"/>
                </a:solidFill>
              </a:rPr>
              <a:t>What cardiovascular and autonomic responses to the Valsalva maneuver have been reported in healthy adults, and how do they vary by maneuver protocol and measurement method?</a:t>
            </a:r>
            <a:endParaRPr lang="en-US" sz="2600" dirty="0"/>
          </a:p>
        </p:txBody>
      </p:sp>
      <p:sp>
        <p:nvSpPr>
          <p:cNvPr id="39" name="RQ badge 2"/>
          <p:cNvSpPr/>
          <p:nvPr/>
        </p:nvSpPr>
        <p:spPr>
          <a:xfrm>
            <a:off x="10853928" y="7955280"/>
            <a:ext cx="914400" cy="502920"/>
          </a:xfrm>
          <a:prstGeom prst="roundRect">
            <a:avLst>
              <a:gd name="adj" fmla="val 21818"/>
            </a:avLst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0" name="RQ label 2"/>
          <p:cNvSpPr txBox="1"/>
          <p:nvPr/>
        </p:nvSpPr>
        <p:spPr>
          <a:xfrm>
            <a:off x="10853928" y="7909560"/>
            <a:ext cx="9144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RQ2</a:t>
            </a:r>
            <a:endParaRPr lang="en-US" sz="2000" dirty="0"/>
          </a:p>
        </p:txBody>
      </p:sp>
      <p:sp>
        <p:nvSpPr>
          <p:cNvPr id="41" name="Text 34"/>
          <p:cNvSpPr txBox="1"/>
          <p:nvPr/>
        </p:nvSpPr>
        <p:spPr>
          <a:xfrm>
            <a:off x="11996928" y="7726680"/>
            <a:ext cx="7424928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1000"/>
              </a:spcAft>
              <a:buNone/>
            </a:pPr>
            <a:r>
              <a:rPr lang="en-US" sz="2600" dirty="0">
                <a:solidFill>
                  <a:schemeClr val="tx1"/>
                </a:solidFill>
              </a:rPr>
              <a:t>What changes occur in heart rate and blood pressure during the different phases of the maneuver?</a:t>
            </a:r>
            <a:endParaRPr lang="en-US" sz="2600" dirty="0"/>
          </a:p>
        </p:txBody>
      </p:sp>
      <p:sp>
        <p:nvSpPr>
          <p:cNvPr id="42" name="Card Methods"/>
          <p:cNvSpPr/>
          <p:nvPr/>
        </p:nvSpPr>
        <p:spPr>
          <a:xfrm>
            <a:off x="10488168" y="9509760"/>
            <a:ext cx="9299448" cy="10789920"/>
          </a:xfrm>
          <a:prstGeom prst="roundRect">
            <a:avLst>
              <a:gd name="adj" fmla="val 1475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3" name="Icon circle Methods"/>
          <p:cNvSpPr/>
          <p:nvPr/>
        </p:nvSpPr>
        <p:spPr>
          <a:xfrm>
            <a:off x="10853928" y="9784080"/>
            <a:ext cx="822960" cy="82296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44" name="Icon Methods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036808" y="9966960"/>
            <a:ext cx="457200" cy="457200"/>
          </a:xfrm>
          <a:prstGeom prst="rect">
            <a:avLst/>
          </a:prstGeom>
        </p:spPr>
      </p:pic>
      <p:sp>
        <p:nvSpPr>
          <p:cNvPr id="45" name="Heading Methods"/>
          <p:cNvSpPr txBox="1"/>
          <p:nvPr/>
        </p:nvSpPr>
        <p:spPr>
          <a:xfrm>
            <a:off x="11905488" y="9784080"/>
            <a:ext cx="751636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Methods</a:t>
            </a:r>
            <a:endParaRPr lang="en-US" sz="3200" dirty="0"/>
          </a:p>
        </p:txBody>
      </p:sp>
      <p:sp>
        <p:nvSpPr>
          <p:cNvPr id="46" name="Text 38"/>
          <p:cNvSpPr txBox="1"/>
          <p:nvPr/>
        </p:nvSpPr>
        <p:spPr>
          <a:xfrm>
            <a:off x="10853928" y="10881360"/>
            <a:ext cx="8567928" cy="3383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1000"/>
              </a:spcAft>
              <a:buSzPct val="10000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Design: </a:t>
            </a:r>
            <a:r>
              <a:rPr lang="en-US" sz="2800" dirty="0">
                <a:solidFill>
                  <a:schemeClr val="tx1"/>
                </a:solidFill>
              </a:rPr>
              <a:t>PRISMA 2020-guided systematic review; protocol to be registered (e.g. PROSPERO).</a:t>
            </a:r>
            <a:endParaRPr lang="en-US" sz="2800" dirty="0"/>
          </a:p>
          <a:p>
            <a:pPr marL="279400" indent="-279400">
              <a:spcAft>
                <a:spcPts val="1000"/>
              </a:spcAft>
              <a:buSzPct val="10000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Databases: </a:t>
            </a:r>
            <a:r>
              <a:rPr lang="en-US" sz="2800" dirty="0">
                <a:solidFill>
                  <a:schemeClr val="tx1"/>
                </a:solidFill>
              </a:rPr>
              <a:t>MEDLINE/PubMed, Embase, CINAHL, Scopus, Web of Science, Cochrane CENTRAL, plus reference-list searching.</a:t>
            </a:r>
            <a:endParaRPr lang="en-US" sz="2800" dirty="0"/>
          </a:p>
          <a:p>
            <a:pPr marL="279400" indent="-279400">
              <a:spcAft>
                <a:spcPts val="1000"/>
              </a:spcAft>
              <a:buSzPct val="10000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Search concepts: </a:t>
            </a:r>
            <a:r>
              <a:rPr lang="en-US" sz="2800" dirty="0">
                <a:solidFill>
                  <a:schemeClr val="tx1"/>
                </a:solidFill>
              </a:rPr>
              <a:t>Valsalva, baroreflex, heart rate, blood pressure, autonomic.</a:t>
            </a:r>
            <a:endParaRPr lang="en-US" sz="2800" dirty="0"/>
          </a:p>
        </p:txBody>
      </p:sp>
      <p:sp>
        <p:nvSpPr>
          <p:cNvPr id="47" name="Include panel"/>
          <p:cNvSpPr/>
          <p:nvPr/>
        </p:nvSpPr>
        <p:spPr>
          <a:xfrm>
            <a:off x="10853928" y="14218920"/>
            <a:ext cx="4146804" cy="3200400"/>
          </a:xfrm>
          <a:prstGeom prst="roundRect">
            <a:avLst>
              <a:gd name="adj" fmla="val 2857"/>
            </a:avLst>
          </a:prstGeom>
          <a:solidFill>
            <a:schemeClr val="bg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48" name="Include heading"/>
          <p:cNvSpPr txBox="1"/>
          <p:nvPr/>
        </p:nvSpPr>
        <p:spPr>
          <a:xfrm>
            <a:off x="11036808" y="14310360"/>
            <a:ext cx="378104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accent2"/>
                </a:solidFill>
              </a:rPr>
              <a:t>Include</a:t>
            </a:r>
            <a:endParaRPr lang="en-US" sz="2200" dirty="0"/>
          </a:p>
        </p:txBody>
      </p:sp>
      <p:sp>
        <p:nvSpPr>
          <p:cNvPr id="49" name="Text 41"/>
          <p:cNvSpPr txBox="1"/>
          <p:nvPr/>
        </p:nvSpPr>
        <p:spPr>
          <a:xfrm>
            <a:off x="11036808" y="14859000"/>
            <a:ext cx="3781044" cy="2468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Healthy adults (18+)</a:t>
            </a:r>
            <a:endParaRPr lang="en-US" sz="2400" dirty="0"/>
          </a:p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Valsalva maneuver performed</a:t>
            </a:r>
            <a:endParaRPr lang="en-US" sz="2400" dirty="0"/>
          </a:p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Heart rate, BP or baroreflex outcomes</a:t>
            </a:r>
            <a:endParaRPr lang="en-US" sz="2400" dirty="0"/>
          </a:p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Peer-reviewed, English</a:t>
            </a:r>
            <a:endParaRPr lang="en-US" sz="2400" dirty="0"/>
          </a:p>
        </p:txBody>
      </p:sp>
      <p:sp>
        <p:nvSpPr>
          <p:cNvPr id="50" name="Exclude panel"/>
          <p:cNvSpPr/>
          <p:nvPr/>
        </p:nvSpPr>
        <p:spPr>
          <a:xfrm>
            <a:off x="15275052" y="14218920"/>
            <a:ext cx="4146804" cy="3200400"/>
          </a:xfrm>
          <a:prstGeom prst="roundRect">
            <a:avLst>
              <a:gd name="adj" fmla="val 2857"/>
            </a:avLst>
          </a:prstGeom>
          <a:solidFill>
            <a:schemeClr val="bg1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1" name="Exclude heading"/>
          <p:cNvSpPr txBox="1"/>
          <p:nvPr/>
        </p:nvSpPr>
        <p:spPr>
          <a:xfrm>
            <a:off x="15457932" y="14310360"/>
            <a:ext cx="378104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accent1"/>
                </a:solidFill>
              </a:rPr>
              <a:t>Exclude</a:t>
            </a:r>
            <a:endParaRPr lang="en-US" sz="2200" dirty="0"/>
          </a:p>
        </p:txBody>
      </p:sp>
      <p:sp>
        <p:nvSpPr>
          <p:cNvPr id="52" name="Text 44"/>
          <p:cNvSpPr txBox="1"/>
          <p:nvPr/>
        </p:nvSpPr>
        <p:spPr>
          <a:xfrm>
            <a:off x="15457932" y="14859000"/>
            <a:ext cx="3781044" cy="2468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Cardiovascular, autonomic or metabolic disease</a:t>
            </a:r>
            <a:endParaRPr lang="en-US" sz="2400" dirty="0"/>
          </a:p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Children or animal studies</a:t>
            </a:r>
            <a:endParaRPr lang="en-US" sz="2400" dirty="0"/>
          </a:p>
          <a:p>
            <a:pPr marL="279400" indent="-279400">
              <a:spcAft>
                <a:spcPts val="600"/>
              </a:spcAft>
              <a:buSzPct val="10000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Case reports, reviews, abstracts</a:t>
            </a:r>
            <a:endParaRPr lang="en-US" sz="2400" dirty="0"/>
          </a:p>
        </p:txBody>
      </p:sp>
      <p:sp>
        <p:nvSpPr>
          <p:cNvPr id="53" name="Text 45"/>
          <p:cNvSpPr txBox="1"/>
          <p:nvPr/>
        </p:nvSpPr>
        <p:spPr>
          <a:xfrm>
            <a:off x="10853928" y="17465040"/>
            <a:ext cx="8567928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1000"/>
              </a:spcAft>
              <a:buSzPct val="10000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Screening: </a:t>
            </a:r>
            <a:r>
              <a:rPr lang="en-US" sz="2800" dirty="0">
                <a:solidFill>
                  <a:schemeClr val="tx1"/>
                </a:solidFill>
              </a:rPr>
              <a:t>two reviewers, independent, then data extraction.</a:t>
            </a:r>
            <a:endParaRPr lang="en-US" sz="2800" dirty="0"/>
          </a:p>
          <a:p>
            <a:pPr marL="279400" indent="-279400">
              <a:spcAft>
                <a:spcPts val="1000"/>
              </a:spcAft>
              <a:buSzPct val="100000"/>
              <a:buChar char="•"/>
            </a:pPr>
            <a:r>
              <a:rPr lang="en-US" sz="2800" b="1" dirty="0">
                <a:solidFill>
                  <a:schemeClr val="tx1"/>
                </a:solidFill>
              </a:rPr>
              <a:t>Quality appraisal: </a:t>
            </a:r>
            <a:r>
              <a:rPr lang="en-US" sz="2800" dirty="0">
                <a:solidFill>
                  <a:schemeClr val="tx1"/>
                </a:solidFill>
              </a:rPr>
              <a:t>JBI / NIH study quality tools</a:t>
            </a:r>
            <a:endParaRPr lang="en-US" sz="2800" dirty="0"/>
          </a:p>
        </p:txBody>
      </p:sp>
      <p:sp>
        <p:nvSpPr>
          <p:cNvPr id="54" name="Flow box 1"/>
          <p:cNvSpPr/>
          <p:nvPr/>
        </p:nvSpPr>
        <p:spPr>
          <a:xfrm>
            <a:off x="10853928" y="18973800"/>
            <a:ext cx="1874520" cy="1051560"/>
          </a:xfrm>
          <a:prstGeom prst="roundRect">
            <a:avLst>
              <a:gd name="adj" fmla="val 8696"/>
            </a:avLst>
          </a:prstGeom>
          <a:solidFill>
            <a:schemeClr val="accent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5" name="Flow text 1"/>
          <p:cNvSpPr txBox="1"/>
          <p:nvPr/>
        </p:nvSpPr>
        <p:spPr>
          <a:xfrm>
            <a:off x="10853928" y="18973800"/>
            <a:ext cx="1874520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Records identified</a:t>
            </a:r>
            <a:endParaRPr lang="en-US" sz="2000" dirty="0"/>
          </a:p>
        </p:txBody>
      </p:sp>
      <p:sp>
        <p:nvSpPr>
          <p:cNvPr id="56" name="Flow arrow 1"/>
          <p:cNvSpPr/>
          <p:nvPr/>
        </p:nvSpPr>
        <p:spPr>
          <a:xfrm>
            <a:off x="12765024" y="19339560"/>
            <a:ext cx="283464" cy="320040"/>
          </a:xfrm>
          <a:prstGeom prst="rightArrow">
            <a:avLst/>
          </a:prstGeom>
          <a:solidFill>
            <a:schemeClr val="accent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7" name="Flow box 2"/>
          <p:cNvSpPr/>
          <p:nvPr/>
        </p:nvSpPr>
        <p:spPr>
          <a:xfrm>
            <a:off x="13085064" y="18973800"/>
            <a:ext cx="1874520" cy="1051560"/>
          </a:xfrm>
          <a:prstGeom prst="roundRect">
            <a:avLst>
              <a:gd name="adj" fmla="val 8696"/>
            </a:avLst>
          </a:prstGeom>
          <a:solidFill>
            <a:schemeClr val="accent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8" name="Flow text 2"/>
          <p:cNvSpPr txBox="1"/>
          <p:nvPr/>
        </p:nvSpPr>
        <p:spPr>
          <a:xfrm>
            <a:off x="13085064" y="18973800"/>
            <a:ext cx="1874520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Screened (title / abstract)</a:t>
            </a:r>
            <a:endParaRPr lang="en-US" sz="2000" dirty="0"/>
          </a:p>
        </p:txBody>
      </p:sp>
      <p:sp>
        <p:nvSpPr>
          <p:cNvPr id="59" name="Flow arrow 2"/>
          <p:cNvSpPr/>
          <p:nvPr/>
        </p:nvSpPr>
        <p:spPr>
          <a:xfrm>
            <a:off x="14996160" y="19339560"/>
            <a:ext cx="283464" cy="320040"/>
          </a:xfrm>
          <a:prstGeom prst="rightArrow">
            <a:avLst/>
          </a:prstGeom>
          <a:solidFill>
            <a:schemeClr val="accent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0" name="Flow box 3"/>
          <p:cNvSpPr/>
          <p:nvPr/>
        </p:nvSpPr>
        <p:spPr>
          <a:xfrm>
            <a:off x="15316200" y="18973800"/>
            <a:ext cx="1874520" cy="1051560"/>
          </a:xfrm>
          <a:prstGeom prst="roundRect">
            <a:avLst>
              <a:gd name="adj" fmla="val 8696"/>
            </a:avLst>
          </a:prstGeom>
          <a:solidFill>
            <a:schemeClr val="accent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1" name="Flow text 3"/>
          <p:cNvSpPr txBox="1"/>
          <p:nvPr/>
        </p:nvSpPr>
        <p:spPr>
          <a:xfrm>
            <a:off x="15316200" y="18973800"/>
            <a:ext cx="1874520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Full texts assessed</a:t>
            </a:r>
            <a:endParaRPr lang="en-US" sz="2000" dirty="0"/>
          </a:p>
        </p:txBody>
      </p:sp>
      <p:sp>
        <p:nvSpPr>
          <p:cNvPr id="62" name="Flow arrow 3"/>
          <p:cNvSpPr/>
          <p:nvPr/>
        </p:nvSpPr>
        <p:spPr>
          <a:xfrm>
            <a:off x="17227296" y="19339560"/>
            <a:ext cx="283464" cy="320040"/>
          </a:xfrm>
          <a:prstGeom prst="rightArrow">
            <a:avLst/>
          </a:prstGeom>
          <a:solidFill>
            <a:schemeClr val="accent5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3" name="Flow box 4"/>
          <p:cNvSpPr/>
          <p:nvPr/>
        </p:nvSpPr>
        <p:spPr>
          <a:xfrm>
            <a:off x="17547336" y="18973800"/>
            <a:ext cx="1874520" cy="1051560"/>
          </a:xfrm>
          <a:prstGeom prst="roundRect">
            <a:avLst>
              <a:gd name="adj" fmla="val 8696"/>
            </a:avLst>
          </a:prstGeom>
          <a:solidFill>
            <a:schemeClr val="accent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64" name="Flow text 4"/>
          <p:cNvSpPr txBox="1"/>
          <p:nvPr/>
        </p:nvSpPr>
        <p:spPr>
          <a:xfrm>
            <a:off x="17547336" y="18973800"/>
            <a:ext cx="1874520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Studies included</a:t>
            </a:r>
            <a:endParaRPr lang="en-US" sz="2000" dirty="0"/>
          </a:p>
        </p:txBody>
      </p:sp>
      <p:sp>
        <p:nvSpPr>
          <p:cNvPr id="65" name="Card Valsalva phases"/>
          <p:cNvSpPr/>
          <p:nvPr/>
        </p:nvSpPr>
        <p:spPr>
          <a:xfrm>
            <a:off x="20244816" y="4297680"/>
            <a:ext cx="9299448" cy="8229600"/>
          </a:xfrm>
          <a:prstGeom prst="roundRect">
            <a:avLst>
              <a:gd name="adj" fmla="val 1667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66" name="Icon circle Valsalva phases"/>
          <p:cNvSpPr/>
          <p:nvPr/>
        </p:nvSpPr>
        <p:spPr>
          <a:xfrm>
            <a:off x="20610576" y="4572000"/>
            <a:ext cx="822960" cy="82296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67" name="Icon Valsalva phases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93456" y="4754880"/>
            <a:ext cx="457200" cy="457200"/>
          </a:xfrm>
          <a:prstGeom prst="rect">
            <a:avLst/>
          </a:prstGeom>
        </p:spPr>
      </p:pic>
      <p:sp>
        <p:nvSpPr>
          <p:cNvPr id="68" name="Heading Valsalva phases"/>
          <p:cNvSpPr txBox="1"/>
          <p:nvPr/>
        </p:nvSpPr>
        <p:spPr>
          <a:xfrm>
            <a:off x="21662136" y="4572000"/>
            <a:ext cx="751636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Valsalva phases</a:t>
            </a:r>
            <a:endParaRPr lang="en-US" sz="3200" dirty="0"/>
          </a:p>
        </p:txBody>
      </p:sp>
      <p:graphicFrame>
        <p:nvGraphicFramePr>
          <p:cNvPr id="69" name="Schematic BP and HR chart"/>
          <p:cNvGraphicFramePr/>
          <p:nvPr>
            <p:extLst>
              <p:ext uri="{D42A27DB-BD31-4B8C-83A1-F6EECF244321}">
                <p14:modId xmlns:p14="http://schemas.microsoft.com/office/powerpoint/2010/main" val="3944611501"/>
              </p:ext>
            </p:extLst>
          </p:nvPr>
        </p:nvGraphicFramePr>
        <p:xfrm>
          <a:off x="20473416" y="5532120"/>
          <a:ext cx="8842248" cy="36576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71" name="Phase table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595488"/>
              </p:ext>
            </p:extLst>
          </p:nvPr>
        </p:nvGraphicFramePr>
        <p:xfrm>
          <a:off x="20610576" y="9235440"/>
          <a:ext cx="8567928" cy="2926080"/>
        </p:xfrm>
        <a:graphic>
          <a:graphicData uri="http://schemas.openxmlformats.org/drawingml/2006/table">
            <a:tbl>
              <a:tblPr/>
              <a:tblGrid>
                <a:gridCol w="2651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918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62432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200" b="1" dirty="0">
                          <a:solidFill>
                            <a:srgbClr val="FFFFFF"/>
                          </a:solidFill>
                        </a:rPr>
                        <a:t>Phase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B4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200" b="1" dirty="0">
                          <a:solidFill>
                            <a:srgbClr val="FFFFFF"/>
                          </a:solidFill>
                        </a:rPr>
                        <a:t>Blood pressure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B4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200" b="1" dirty="0">
                          <a:solidFill>
                            <a:srgbClr val="FFFFFF"/>
                          </a:solidFill>
                        </a:rPr>
                        <a:t>Heart rate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B4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b="1" dirty="0">
                          <a:solidFill>
                            <a:srgbClr val="14213D"/>
                          </a:solidFill>
                        </a:rPr>
                        <a:t>I  strain onset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dirty="0">
                          <a:solidFill>
                            <a:srgbClr val="14213D"/>
                          </a:solidFill>
                        </a:rPr>
                        <a:t>Brief rise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dirty="0">
                          <a:solidFill>
                            <a:srgbClr val="14213D"/>
                          </a:solidFill>
                        </a:rPr>
                        <a:t>Little change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b="1" dirty="0">
                          <a:solidFill>
                            <a:srgbClr val="14213D"/>
                          </a:solidFill>
                        </a:rPr>
                        <a:t>II  sustained strain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dirty="0">
                          <a:solidFill>
                            <a:srgbClr val="14213D"/>
                          </a:solidFill>
                        </a:rPr>
                        <a:t>Falls, then partial recovery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dirty="0">
                          <a:solidFill>
                            <a:srgbClr val="14213D"/>
                          </a:solidFill>
                        </a:rPr>
                        <a:t>Rises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b="1" dirty="0">
                          <a:solidFill>
                            <a:srgbClr val="14213D"/>
                          </a:solidFill>
                        </a:rPr>
                        <a:t>III  release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dirty="0">
                          <a:solidFill>
                            <a:srgbClr val="14213D"/>
                          </a:solidFill>
                        </a:rPr>
                        <a:t>Brief further dip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dirty="0">
                          <a:solidFill>
                            <a:srgbClr val="14213D"/>
                          </a:solidFill>
                        </a:rPr>
                        <a:t>Remains high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8521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b="1" dirty="0">
                          <a:solidFill>
                            <a:srgbClr val="14213D"/>
                          </a:solidFill>
                        </a:rPr>
                        <a:t>IV  recovery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dirty="0">
                          <a:solidFill>
                            <a:srgbClr val="14213D"/>
                          </a:solidFill>
                        </a:rPr>
                        <a:t>Overshoot above baseline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2200" dirty="0">
                          <a:solidFill>
                            <a:srgbClr val="14213D"/>
                          </a:solidFill>
                        </a:rPr>
                        <a:t>Reflex fall</a:t>
                      </a:r>
                      <a:endParaRPr lang="en-US" sz="2200" dirty="0"/>
                    </a:p>
                  </a:txBody>
                  <a:tcPr marL="73152" marR="73152" marT="36576" marB="36576" anchor="ctr">
                    <a:lnL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5DCE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72" name="Card Outcomes extracted"/>
          <p:cNvSpPr/>
          <p:nvPr/>
        </p:nvSpPr>
        <p:spPr>
          <a:xfrm>
            <a:off x="20244816" y="12710160"/>
            <a:ext cx="9299448" cy="3749040"/>
          </a:xfrm>
          <a:prstGeom prst="roundRect">
            <a:avLst>
              <a:gd name="adj" fmla="val 3659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3" name="Icon circle Outcomes extracted"/>
          <p:cNvSpPr/>
          <p:nvPr/>
        </p:nvSpPr>
        <p:spPr>
          <a:xfrm>
            <a:off x="20610576" y="12984480"/>
            <a:ext cx="822960" cy="82296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4" name="Icon Outcomes extracted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793456" y="13167360"/>
            <a:ext cx="457200" cy="457200"/>
          </a:xfrm>
          <a:prstGeom prst="rect">
            <a:avLst/>
          </a:prstGeom>
        </p:spPr>
      </p:pic>
      <p:sp>
        <p:nvSpPr>
          <p:cNvPr id="75" name="Heading Outcomes extracted"/>
          <p:cNvSpPr txBox="1"/>
          <p:nvPr/>
        </p:nvSpPr>
        <p:spPr>
          <a:xfrm>
            <a:off x="21662136" y="12984480"/>
            <a:ext cx="751636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Outcomes extracted</a:t>
            </a:r>
            <a:endParaRPr lang="en-US" sz="3200" dirty="0"/>
          </a:p>
        </p:txBody>
      </p:sp>
      <p:sp>
        <p:nvSpPr>
          <p:cNvPr id="76" name="Text 64"/>
          <p:cNvSpPr txBox="1"/>
          <p:nvPr/>
        </p:nvSpPr>
        <p:spPr>
          <a:xfrm>
            <a:off x="20610576" y="13853160"/>
            <a:ext cx="8567928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Heart rate by phase; Valsalva ratio</a:t>
            </a:r>
            <a:endParaRPr lang="en-US" sz="2800" dirty="0"/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Systolic and diastolic BP by phase; phase IV overshoot</a:t>
            </a:r>
            <a:endParaRPr lang="en-US" sz="2800" dirty="0"/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Baroreflex sensitivity and autonomic indices</a:t>
            </a:r>
            <a:endParaRPr lang="en-US" sz="2800" dirty="0"/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Protocol: strain pressure, duration, posture, measurement method</a:t>
            </a:r>
            <a:endParaRPr lang="en-US" sz="2800" dirty="0"/>
          </a:p>
        </p:txBody>
      </p:sp>
      <p:sp>
        <p:nvSpPr>
          <p:cNvPr id="77" name="Card Synthesis and contribution"/>
          <p:cNvSpPr/>
          <p:nvPr/>
        </p:nvSpPr>
        <p:spPr>
          <a:xfrm>
            <a:off x="20244816" y="16824960"/>
            <a:ext cx="9299448" cy="3474720"/>
          </a:xfrm>
          <a:prstGeom prst="roundRect">
            <a:avLst>
              <a:gd name="adj" fmla="val 3947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8" name="Icon circle Synthesis and contribution"/>
          <p:cNvSpPr/>
          <p:nvPr/>
        </p:nvSpPr>
        <p:spPr>
          <a:xfrm>
            <a:off x="20610576" y="17099280"/>
            <a:ext cx="822960" cy="82296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US"/>
          </a:p>
        </p:txBody>
      </p:sp>
      <p:pic>
        <p:nvPicPr>
          <p:cNvPr id="79" name="Icon Synthesis and contribution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793456" y="17282160"/>
            <a:ext cx="457200" cy="457200"/>
          </a:xfrm>
          <a:prstGeom prst="rect">
            <a:avLst/>
          </a:prstGeom>
        </p:spPr>
      </p:pic>
      <p:sp>
        <p:nvSpPr>
          <p:cNvPr id="80" name="Heading Synthesis and contribution"/>
          <p:cNvSpPr txBox="1"/>
          <p:nvPr/>
        </p:nvSpPr>
        <p:spPr>
          <a:xfrm>
            <a:off x="21662136" y="17099280"/>
            <a:ext cx="7516368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Synthesis and contribution</a:t>
            </a:r>
            <a:endParaRPr lang="en-US" sz="3200" dirty="0"/>
          </a:p>
        </p:txBody>
      </p:sp>
      <p:sp>
        <p:nvSpPr>
          <p:cNvPr id="81" name="Text 68"/>
          <p:cNvSpPr txBox="1"/>
          <p:nvPr/>
        </p:nvSpPr>
        <p:spPr>
          <a:xfrm>
            <a:off x="20610576" y="18150840"/>
            <a:ext cx="8567928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Narrative synthesis by phase, protocol and measurement method; meta-analysis only if studies are comparable.</a:t>
            </a:r>
            <a:endParaRPr lang="en-US" sz="2800" dirty="0"/>
          </a:p>
          <a:p>
            <a:pPr marL="279400" indent="-279400">
              <a:spcAft>
                <a:spcPts val="800"/>
              </a:spcAft>
              <a:buSzPct val="100000"/>
              <a:buChar char="•"/>
            </a:pPr>
            <a:r>
              <a:rPr lang="en-US" sz="2800" dirty="0">
                <a:solidFill>
                  <a:schemeClr val="tx1"/>
                </a:solidFill>
              </a:rPr>
              <a:t>Aim: a clearer healthy-adult reference and better protocol reporting.</a:t>
            </a:r>
            <a:endParaRPr lang="en-US" sz="2800" dirty="0"/>
          </a:p>
        </p:txBody>
      </p:sp>
      <p:sp>
        <p:nvSpPr>
          <p:cNvPr id="82" name="Card References"/>
          <p:cNvSpPr/>
          <p:nvPr/>
        </p:nvSpPr>
        <p:spPr>
          <a:xfrm>
            <a:off x="731520" y="20665440"/>
            <a:ext cx="28803600" cy="2651760"/>
          </a:xfrm>
          <a:prstGeom prst="roundRect">
            <a:avLst>
              <a:gd name="adj" fmla="val 5172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3" name="Heading References"/>
          <p:cNvSpPr txBox="1"/>
          <p:nvPr/>
        </p:nvSpPr>
        <p:spPr>
          <a:xfrm>
            <a:off x="1097280" y="20848320"/>
            <a:ext cx="73152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84" name="References column 1"/>
          <p:cNvSpPr txBox="1"/>
          <p:nvPr/>
        </p:nvSpPr>
        <p:spPr>
          <a:xfrm>
            <a:off x="1097280" y="21488400"/>
            <a:ext cx="90525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2200" dirty="0">
                <a:solidFill>
                  <a:schemeClr val="tx1"/>
                </a:solidFill>
              </a:rPr>
              <a:t>1. Page MJ, McKenzie JE, Bossuyt PM, et al. The PRISMA 2020 statement: an updated guideline for reporting systematic reviews. BMJ 2021;372:n71.</a:t>
            </a:r>
            <a:endParaRPr lang="en-US" sz="22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2200" dirty="0">
                <a:solidFill>
                  <a:schemeClr val="tx1"/>
                </a:solidFill>
              </a:rPr>
              <a:t>2. Campbell M, McKenzie JE, Sowden A, et al. Synthesis without meta-analysis (SWiM) in systematic reviews: reporting guideline. BMJ 2020;368:l6890.</a:t>
            </a:r>
            <a:endParaRPr lang="en-US" sz="2200" dirty="0"/>
          </a:p>
        </p:txBody>
      </p:sp>
      <p:sp>
        <p:nvSpPr>
          <p:cNvPr id="85" name="References column 2"/>
          <p:cNvSpPr txBox="1"/>
          <p:nvPr/>
        </p:nvSpPr>
        <p:spPr>
          <a:xfrm>
            <a:off x="10607040" y="21488400"/>
            <a:ext cx="90525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2200" dirty="0">
                <a:solidFill>
                  <a:schemeClr val="tx1"/>
                </a:solidFill>
              </a:rPr>
              <a:t>3. Pstras L, Thomaseth K, Waniewski J, Balzani I, Bellavere F. The Valsalva manoeuvre: physiology and clinical examples. Acta Physiol 2016;217(2):103-119.</a:t>
            </a:r>
            <a:endParaRPr lang="en-US" sz="22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2200" dirty="0">
                <a:solidFill>
                  <a:schemeClr val="tx1"/>
                </a:solidFill>
              </a:rPr>
              <a:t>4. Porth CJ, et al. The Valsalva maneuver: mechanisms and clinical implications. Heart Lung 1984;13(5):507-518.</a:t>
            </a:r>
            <a:endParaRPr lang="en-US" sz="2200" dirty="0"/>
          </a:p>
        </p:txBody>
      </p:sp>
      <p:sp>
        <p:nvSpPr>
          <p:cNvPr id="86" name="References column 3"/>
          <p:cNvSpPr txBox="1"/>
          <p:nvPr/>
        </p:nvSpPr>
        <p:spPr>
          <a:xfrm>
            <a:off x="20116800" y="21488400"/>
            <a:ext cx="90525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600"/>
              </a:spcAft>
              <a:buNone/>
            </a:pPr>
            <a:r>
              <a:rPr lang="en-US" sz="2200" dirty="0">
                <a:solidFill>
                  <a:schemeClr val="tx1"/>
                </a:solidFill>
              </a:rPr>
              <a:t>5. Smith ML, et al. Valsalva's maneuver revisited: a quantitative method yielding insights into human autonomic control. Am J Physiol 1996;271(3):H1240-H1249.</a:t>
            </a:r>
            <a:endParaRPr lang="en-US" sz="2200" dirty="0"/>
          </a:p>
          <a:p>
            <a:pPr marL="0" indent="0">
              <a:spcAft>
                <a:spcPts val="600"/>
              </a:spcAft>
              <a:buNone/>
            </a:pPr>
            <a:r>
              <a:rPr lang="en-US" sz="2200" dirty="0">
                <a:solidFill>
                  <a:schemeClr val="tx1"/>
                </a:solidFill>
              </a:rPr>
              <a:t>6. Looga R. The Valsalva manoeuvre: cardiovascular effects and performance technique: a critical review. Respir Physiol Neurobiol 2005;147(1):39-49.</a:t>
            </a:r>
            <a:endParaRPr lang="en-US" sz="2200" dirty="0"/>
          </a:p>
        </p:txBody>
      </p:sp>
      <p:pic>
        <p:nvPicPr>
          <p:cNvPr id="87" name="Icon Background" descr="preencoded.png">
            <a:extLst>
              <a:ext uri="{FF2B5EF4-FFF2-40B4-BE49-F238E27FC236}">
                <a16:creationId xmlns:a16="http://schemas.microsoft.com/office/drawing/2014/main" id="{8252E301-0CD2-55D5-CD6C-2CEEB0C4217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421892" y="4457700"/>
            <a:ext cx="457200" cy="457200"/>
          </a:xfrm>
          <a:prstGeom prst="rect">
            <a:avLst/>
          </a:prstGeom>
        </p:spPr>
      </p:pic>
      <p:pic>
        <p:nvPicPr>
          <p:cNvPr id="88" name="Icon Research questions" descr="preencoded.png">
            <a:extLst>
              <a:ext uri="{FF2B5EF4-FFF2-40B4-BE49-F238E27FC236}">
                <a16:creationId xmlns:a16="http://schemas.microsoft.com/office/drawing/2014/main" id="{CE4BB284-5E27-C488-B9CB-C4F56A07406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241913" y="4572000"/>
            <a:ext cx="297816" cy="29781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Valsalva Poster">
  <a:themeElements>
    <a:clrScheme name="Valsalva Poster">
      <a:dk1>
        <a:srgbClr val="14213D"/>
      </a:dk1>
      <a:lt1>
        <a:srgbClr val="FFFFFF"/>
      </a:lt1>
      <a:dk2>
        <a:srgbClr val="1B2B4B"/>
      </a:dk2>
      <a:lt2>
        <a:srgbClr val="EDF1F7"/>
      </a:lt2>
      <a:accent1>
        <a:srgbClr val="C8102E"/>
      </a:accent1>
      <a:accent2>
        <a:srgbClr val="2A9D8F"/>
      </a:accent2>
      <a:accent3>
        <a:srgbClr val="F4A261"/>
      </a:accent3>
      <a:accent4>
        <a:srgbClr val="457B9D"/>
      </a:accent4>
      <a:accent5>
        <a:srgbClr val="6C757D"/>
      </a:accent5>
      <a:accent6>
        <a:srgbClr val="8D99AE"/>
      </a:accent6>
      <a:hlink>
        <a:srgbClr val="457B9D"/>
      </a:hlink>
      <a:folHlink>
        <a:srgbClr val="6C757D"/>
      </a:folHlink>
    </a:clrScheme>
    <a:fontScheme name="Valsalva Poster">
      <a:majorFont>
        <a:latin typeface="Cambria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645</Words>
  <Application>Microsoft Macintosh PowerPoint</Application>
  <PresentationFormat>Custom</PresentationFormat>
  <Paragraphs>74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Cambria</vt:lpstr>
      <vt:lpstr>Valsalva Poster</vt:lpstr>
      <vt:lpstr>Cardiovascular and Autonomic Responses to the Valsalva Maneuver in Healthy Adults: A Systematic Review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Valsalva Maneuver Systematic Review Poster</dc:title>
  <dc:subject>PptxGenJS Presentation</dc:subject>
  <dc:creator>PptxGenJS</dc:creator>
  <cp:lastModifiedBy>Harsh Shetty</cp:lastModifiedBy>
  <cp:revision>2</cp:revision>
  <dcterms:created xsi:type="dcterms:W3CDTF">2026-10-19T11:21:06Z</dcterms:created>
  <dcterms:modified xsi:type="dcterms:W3CDTF">2026-10-19T11:45:24Z</dcterms:modified>
</cp:coreProperties>
</file>