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71" r:id="rId7"/>
    <p:sldId id="270" r:id="rId8"/>
    <p:sldId id="260" r:id="rId9"/>
    <p:sldId id="261" r:id="rId10"/>
    <p:sldId id="272" r:id="rId11"/>
    <p:sldId id="262" r:id="rId12"/>
    <p:sldId id="263" r:id="rId13"/>
    <p:sldId id="264" r:id="rId14"/>
    <p:sldId id="268" r:id="rId15"/>
    <p:sldId id="267" r:id="rId16"/>
    <p:sldId id="269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37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451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18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144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388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778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39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852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177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68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885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706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776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2320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2970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8885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836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4D50EB-B72F-43FA-8C27-0FE1F73302D1}" type="datetimeFigureOut">
              <a:rPr lang="en-GB" smtClean="0"/>
              <a:t>12/05/2020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B35F611-45C1-4E8D-834E-36A75082E7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11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sborneclarke.com/media/filer_public/69/30/69308dec-d378-43b0-bbe1-1b2624763d83/understanding-variations-a-contractors-perspective.pdf" TargetMode="External"/><Relationship Id="rId2" Type="http://schemas.openxmlformats.org/officeDocument/2006/relationships/hyperlink" Target="http://www.longworthconsulting.co.uk/news%20construction%20contract%206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urtons.com/blog/how-to-claim-a-variation-under-a-construction-contract" TargetMode="External"/><Relationship Id="rId5" Type="http://schemas.openxmlformats.org/officeDocument/2006/relationships/hyperlink" Target="https://www.mondaq.com/uk/contracts-and-commercial-law/714912/the-basics-how-can-i-vary-a-contract" TargetMode="External"/><Relationship Id="rId4" Type="http://schemas.openxmlformats.org/officeDocument/2006/relationships/hyperlink" Target="http://constructionblog.practicallaw.com/valuing-variations-under-a-construction-contract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ations.parliament.uk/pa/ld199798/ldjudgmt/jd980520/beau02.htm" TargetMode="External"/><Relationship Id="rId2" Type="http://schemas.openxmlformats.org/officeDocument/2006/relationships/hyperlink" Target="http://constructionblog.practicallaw.com/the-contract-administrators-discretion-in-relation-to-variatio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4.safelinks.protection.outlook.com/?url=https%3A%2F%2Fdoylesconstructionlawyers.com%2Fwp-content%2Fuploads%2F2015%2F09%2FBarter-v-Mayor-of-Melbourne.pdf&amp;data=02%7C01%7C%7C74a2cccadf534a28c2bd08d7f65c1586%7C84df9e7fe9f640afb435aaaaaaaaaaaa%7C1%7C0%7C637248747658793037&amp;sdata=EWM2t3XHJECk8cMK%2BWTKZyI1YF9oXbRzetG%2F2nSHQJQ%3D&amp;reserved=0" TargetMode="External"/><Relationship Id="rId4" Type="http://schemas.openxmlformats.org/officeDocument/2006/relationships/hyperlink" Target="https://mosaicprojects.com.au/PDF-Casewatch/1038_Liebe-v-Mollo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D0138-A7F8-4BDD-A851-BFBBA9AF16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Application of legal obligations ACBA4004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62CD69-DE4A-406F-A926-8A87F4A4EE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377" y="3996266"/>
            <a:ext cx="6987645" cy="158538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By Dalton Brown</a:t>
            </a:r>
          </a:p>
          <a:p>
            <a:r>
              <a:rPr lang="en-GB" dirty="0"/>
              <a:t>Jack Arthurs</a:t>
            </a:r>
          </a:p>
          <a:p>
            <a:r>
              <a:rPr lang="en-GB" dirty="0"/>
              <a:t>Harri Morgan</a:t>
            </a:r>
          </a:p>
          <a:p>
            <a:r>
              <a:rPr lang="en-GB" dirty="0"/>
              <a:t>Matthew Moore</a:t>
            </a:r>
          </a:p>
          <a:p>
            <a:r>
              <a:rPr lang="en-GB" dirty="0"/>
              <a:t>Oliver Bowcott</a:t>
            </a:r>
          </a:p>
        </p:txBody>
      </p:sp>
    </p:spTree>
    <p:extLst>
      <p:ext uri="{BB962C8B-B14F-4D97-AF65-F5344CB8AC3E}">
        <p14:creationId xmlns:p14="http://schemas.microsoft.com/office/powerpoint/2010/main" val="42564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4434B-4F2B-4999-A790-66B324A52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5EB4E-73A4-4F0A-B89A-14307B6EB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3068" y="1917032"/>
            <a:ext cx="10018713" cy="494096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What is a variation order and its purpose</a:t>
            </a:r>
          </a:p>
          <a:p>
            <a:r>
              <a:rPr lang="en-GB" dirty="0"/>
              <a:t>How does a variation order occur</a:t>
            </a:r>
          </a:p>
          <a:p>
            <a:r>
              <a:rPr lang="en-GB" dirty="0"/>
              <a:t>Examples of variation orders we have completed in our jobs</a:t>
            </a:r>
          </a:p>
          <a:p>
            <a:r>
              <a:rPr lang="en-GB" dirty="0"/>
              <a:t>Implications of a variation to the original contract</a:t>
            </a:r>
          </a:p>
          <a:p>
            <a:r>
              <a:rPr lang="en-GB" dirty="0"/>
              <a:t>Elements to a valid variation</a:t>
            </a:r>
          </a:p>
          <a:p>
            <a:r>
              <a:rPr lang="en-GB" dirty="0"/>
              <a:t>Notification of variation</a:t>
            </a:r>
          </a:p>
          <a:p>
            <a:r>
              <a:rPr lang="en-GB" dirty="0"/>
              <a:t>Pricing information</a:t>
            </a:r>
          </a:p>
          <a:p>
            <a:r>
              <a:rPr lang="en-GB" dirty="0"/>
              <a:t>Consideration</a:t>
            </a:r>
          </a:p>
          <a:p>
            <a:r>
              <a:rPr lang="en-GB" dirty="0"/>
              <a:t>Agreement</a:t>
            </a:r>
          </a:p>
          <a:p>
            <a:r>
              <a:rPr lang="en-GB" dirty="0"/>
              <a:t>Completion and payment </a:t>
            </a:r>
          </a:p>
          <a:p>
            <a:r>
              <a:rPr lang="en-GB" dirty="0"/>
              <a:t>Case Studies</a:t>
            </a:r>
          </a:p>
          <a:p>
            <a:r>
              <a:rPr lang="en-GB" dirty="0"/>
              <a:t>Variation clauses within a contract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018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48340-B9D8-42C2-BCAD-1BE0D97B9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258410"/>
          </a:xfrm>
        </p:spPr>
        <p:txBody>
          <a:bodyPr/>
          <a:lstStyle/>
          <a:p>
            <a:pPr algn="l"/>
            <a:r>
              <a:rPr lang="en-GB" dirty="0"/>
              <a:t>What is a variation order - JA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F6FDF-8F9C-4704-AF91-B70A0E561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02167"/>
            <a:ext cx="10018713" cy="3989033"/>
          </a:xfrm>
        </p:spPr>
        <p:txBody>
          <a:bodyPr/>
          <a:lstStyle/>
          <a:p>
            <a:r>
              <a:rPr lang="en-GB" dirty="0"/>
              <a:t>Alteration to the scope of works. Including addition, substitution or omission from the original contract</a:t>
            </a:r>
          </a:p>
          <a:p>
            <a:r>
              <a:rPr lang="en-GB" dirty="0"/>
              <a:t>To be valid, a variation order must be put in writing and agreed prior to work commencing </a:t>
            </a:r>
          </a:p>
          <a:p>
            <a:r>
              <a:rPr lang="en-GB" dirty="0"/>
              <a:t>Variation orders alter the cost of the contract and/or the completion date</a:t>
            </a:r>
          </a:p>
          <a:p>
            <a:r>
              <a:rPr lang="en-GB" dirty="0"/>
              <a:t>A variation instruction must be clear as to what is different to the original contract and what additional work needs to take 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025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2C55A-F7D5-4973-A64B-A52D4A1A9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a variation order occur- MM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B455C-0B1D-468C-9323-3817CED29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691640"/>
            <a:ext cx="10018713" cy="4892039"/>
          </a:xfrm>
        </p:spPr>
        <p:txBody>
          <a:bodyPr/>
          <a:lstStyle/>
          <a:p>
            <a:r>
              <a:rPr lang="en-GB" dirty="0"/>
              <a:t>Alteration to the design</a:t>
            </a:r>
          </a:p>
          <a:p>
            <a:r>
              <a:rPr lang="en-GB" dirty="0"/>
              <a:t>Alteration to quantities</a:t>
            </a:r>
          </a:p>
          <a:p>
            <a:r>
              <a:rPr lang="en-GB" dirty="0"/>
              <a:t>Alteration to specification</a:t>
            </a:r>
          </a:p>
          <a:p>
            <a:r>
              <a:rPr lang="en-GB" dirty="0"/>
              <a:t>Replacement of materials</a:t>
            </a:r>
          </a:p>
          <a:p>
            <a:r>
              <a:rPr lang="en-GB" dirty="0"/>
              <a:t>Alteration to sequence of work</a:t>
            </a:r>
          </a:p>
          <a:p>
            <a:r>
              <a:rPr lang="en-GB" dirty="0"/>
              <a:t>Drawing revisions</a:t>
            </a:r>
          </a:p>
          <a:p>
            <a:r>
              <a:rPr lang="en-GB" dirty="0"/>
              <a:t>Change of the scope of works by the client</a:t>
            </a:r>
          </a:p>
          <a:p>
            <a:r>
              <a:rPr lang="en-GB" dirty="0"/>
              <a:t>Financial problems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690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C202C-D87B-45F5-93CD-83A4F35EE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-405706"/>
            <a:ext cx="10018713" cy="1752599"/>
          </a:xfrm>
        </p:spPr>
        <p:txBody>
          <a:bodyPr/>
          <a:lstStyle/>
          <a:p>
            <a:r>
              <a:rPr lang="en-GB" dirty="0"/>
              <a:t>Variation order examples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09A41A-CB72-4BBC-B0C2-AA225943C1D0}"/>
              </a:ext>
            </a:extLst>
          </p:cNvPr>
          <p:cNvSpPr txBox="1"/>
          <p:nvPr/>
        </p:nvSpPr>
        <p:spPr>
          <a:xfrm>
            <a:off x="1484310" y="828407"/>
            <a:ext cx="288956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Harri-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Carpenter to cut window boards supplied in full lengths.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incentives such as shower over bath in plot.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9DEFA9-44DB-442F-9A82-61DBD46601B0}"/>
              </a:ext>
            </a:extLst>
          </p:cNvPr>
          <p:cNvSpPr txBox="1"/>
          <p:nvPr/>
        </p:nvSpPr>
        <p:spPr>
          <a:xfrm>
            <a:off x="5949626" y="828407"/>
            <a:ext cx="28895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 to install a 30 minute fire 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 weeks EO on a 30 week contract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C4FC56-8A92-4239-B69A-8BB8BC390A1A}"/>
              </a:ext>
            </a:extLst>
          </p:cNvPr>
          <p:cNvSpPr txBox="1"/>
          <p:nvPr/>
        </p:nvSpPr>
        <p:spPr>
          <a:xfrm>
            <a:off x="1484310" y="2801184"/>
            <a:ext cx="28895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Dalton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Client instructed to change flooring from vinyl to carpet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Aerial supply changed to higher specification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F03114-15A3-4AA9-A01B-60FA28B79940}"/>
              </a:ext>
            </a:extLst>
          </p:cNvPr>
          <p:cNvSpPr txBox="1"/>
          <p:nvPr/>
        </p:nvSpPr>
        <p:spPr>
          <a:xfrm>
            <a:off x="5949626" y="2801184"/>
            <a:ext cx="28895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Matthew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Alteration to design (Roof).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Replacement of materials (Bricks).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B28692-D7D7-4A50-9293-D94355AEFA02}"/>
              </a:ext>
            </a:extLst>
          </p:cNvPr>
          <p:cNvSpPr txBox="1"/>
          <p:nvPr/>
        </p:nvSpPr>
        <p:spPr>
          <a:xfrm>
            <a:off x="1484310" y="4552266"/>
            <a:ext cx="306993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Oliver –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Groundworker to strip and relay section of road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Cleaning contractor claiming for variations without the relevant site instructions</a:t>
            </a:r>
          </a:p>
        </p:txBody>
      </p:sp>
    </p:spTree>
    <p:extLst>
      <p:ext uri="{BB962C8B-B14F-4D97-AF65-F5344CB8AC3E}">
        <p14:creationId xmlns:p14="http://schemas.microsoft.com/office/powerpoint/2010/main" val="3622008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6F473-0C09-409D-A2E2-F33EC8306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Implications of a variation to the original contract - HM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437F1-7B9C-4F20-B917-22A3DE32B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Additional costs which were not allowed for within the sites viability and budget</a:t>
            </a:r>
          </a:p>
          <a:p>
            <a:r>
              <a:rPr lang="en-GB" dirty="0"/>
              <a:t>Possible delays in site completion, dependant on the severity of the variation.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147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8AB53-DE4F-4F30-8814-120950DEA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Elements to a valid variation - DB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1794D-6A44-46EB-9668-03EB85BF2C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Both parties involved must mutually agree to alter the contract.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parties must intend the alteration permanently to affect their rights.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parties must comply with any requirements as to the form of the variation. Either set out in the original contract or specified by legislation.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agreement must be supported by consideration, where something of value must be given in exchange for the alteration.</a:t>
            </a:r>
          </a:p>
        </p:txBody>
      </p:sp>
    </p:spTree>
    <p:extLst>
      <p:ext uri="{BB962C8B-B14F-4D97-AF65-F5344CB8AC3E}">
        <p14:creationId xmlns:p14="http://schemas.microsoft.com/office/powerpoint/2010/main" val="494665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4AE75-E90B-47D7-AFE6-A4451CBDA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Notification of Variation - JA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E6557-D9A7-4F1E-99DA-020F291D6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66899"/>
            <a:ext cx="10018713" cy="3124201"/>
          </a:xfrm>
        </p:spPr>
        <p:txBody>
          <a:bodyPr/>
          <a:lstStyle/>
          <a:p>
            <a:r>
              <a:rPr lang="en-GB" dirty="0"/>
              <a:t>Can be requested by the contractor, principal contractor if they believe the work is not included within their price and contract.</a:t>
            </a:r>
          </a:p>
          <a:p>
            <a:r>
              <a:rPr lang="en-GB" dirty="0"/>
              <a:t>What are the consequences if a contractor carries out work outside of their contract with only an oral confirmation? You would need to consider, if there is any evidence of a written instruction, who gave the oral instruction, was the client aware of the varied work? If no written agreement is in place for a variation to the contract, payment can be denied. </a:t>
            </a:r>
          </a:p>
        </p:txBody>
      </p:sp>
    </p:spTree>
    <p:extLst>
      <p:ext uri="{BB962C8B-B14F-4D97-AF65-F5344CB8AC3E}">
        <p14:creationId xmlns:p14="http://schemas.microsoft.com/office/powerpoint/2010/main" val="2678799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AFE08-A30A-4F48-A20D-37B4D5339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295400"/>
          </a:xfrm>
        </p:spPr>
        <p:txBody>
          <a:bodyPr/>
          <a:lstStyle/>
          <a:p>
            <a:r>
              <a:rPr lang="en-GB" dirty="0"/>
              <a:t>Pricing the information - MM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BCD62-5E3A-4A41-AAE0-FEED85233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028699"/>
            <a:ext cx="10018713" cy="28194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Using rates from a breakdown of the contract sum, such as a bill of quantities.</a:t>
            </a:r>
          </a:p>
          <a:p>
            <a:r>
              <a:rPr lang="en-GB" dirty="0"/>
              <a:t>Can be used in lump sum contracts. Providing the breakdown is detailed enough to break down elements of the cost.</a:t>
            </a:r>
          </a:p>
          <a:p>
            <a:r>
              <a:rPr lang="en-GB" dirty="0"/>
              <a:t>Re-measurement contract will also adopt this approach.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C038E4-8B4E-4FD0-95EE-79B59A363D35}"/>
              </a:ext>
            </a:extLst>
          </p:cNvPr>
          <p:cNvSpPr txBox="1">
            <a:spLocks/>
          </p:cNvSpPr>
          <p:nvPr/>
        </p:nvSpPr>
        <p:spPr>
          <a:xfrm>
            <a:off x="1484309" y="33146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Using a separate schedule of rates</a:t>
            </a:r>
          </a:p>
          <a:p>
            <a:r>
              <a:rPr lang="en-GB" dirty="0"/>
              <a:t>Include prices for the additional items that may be required such as additional excavated materials for a groundwork package</a:t>
            </a:r>
          </a:p>
          <a:p>
            <a:r>
              <a:rPr lang="en-GB" dirty="0"/>
              <a:t>Rates provided by the client for additional resources that may be needed such as labour, plant or additional materials from the lump sum contract.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745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3969F-7271-4991-8A77-4B358EC89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 the information - MM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85D00-834D-40D1-9A1D-4096D9F1A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When providing a cost of a variation to a client you should consider the following carefully;</a:t>
            </a:r>
          </a:p>
          <a:p>
            <a:r>
              <a:rPr lang="en-GB" dirty="0"/>
              <a:t>All the work that may be required due to the change</a:t>
            </a:r>
          </a:p>
          <a:p>
            <a:r>
              <a:rPr lang="en-GB" dirty="0"/>
              <a:t>The impact this has on the current programme of work and any additional time you will need</a:t>
            </a:r>
          </a:p>
          <a:p>
            <a:r>
              <a:rPr lang="en-GB" dirty="0"/>
              <a:t>Entitlement to additional claims for preliminaries and overheads</a:t>
            </a:r>
          </a:p>
        </p:txBody>
      </p:sp>
    </p:spTree>
    <p:extLst>
      <p:ext uri="{BB962C8B-B14F-4D97-AF65-F5344CB8AC3E}">
        <p14:creationId xmlns:p14="http://schemas.microsoft.com/office/powerpoint/2010/main" val="768881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BCD89-CDDB-41C4-8AB2-593490ACA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 - 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BB6F2-24C2-41FD-9D06-52AAB24E0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Upon consideration of a variation, you must first consider the feasibility of the claim.</a:t>
            </a:r>
          </a:p>
          <a:p>
            <a:r>
              <a:rPr lang="en-GB" dirty="0"/>
              <a:t>Analyse the claim and costs associated and conclude if the costs and time are accurate for the work involved</a:t>
            </a:r>
          </a:p>
          <a:p>
            <a:r>
              <a:rPr lang="en-GB" dirty="0"/>
              <a:t>Is the work really a variation? You must read the contract and scope of work to determine if the claim is legitimate. Or is this a claim from a contractor for works  that was included in the original scope but missed in the tender.</a:t>
            </a:r>
          </a:p>
          <a:p>
            <a:r>
              <a:rPr lang="en-GB" dirty="0"/>
              <a:t>You would also need to check your current budget. Will this cost be recovered elsewhere? Is this a loss on the budget?</a:t>
            </a:r>
          </a:p>
        </p:txBody>
      </p:sp>
    </p:spTree>
    <p:extLst>
      <p:ext uri="{BB962C8B-B14F-4D97-AF65-F5344CB8AC3E}">
        <p14:creationId xmlns:p14="http://schemas.microsoft.com/office/powerpoint/2010/main" val="1955630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72D15-3EC5-4E48-B372-C65B79D1B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Agreement - DB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E1968-A5D0-4D3C-905D-6BEFE66D4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Following consideration of the requested variation, a written agreement will be put in place between the both parties prior to the work commencing.</a:t>
            </a:r>
          </a:p>
          <a:p>
            <a:r>
              <a:rPr lang="en-GB" dirty="0"/>
              <a:t>It is critical that the agreement is made after the cost and time has been provided to the client, so there is a clear paper trail demonstrating exactly what work is being carried out that is additional from the original contract.</a:t>
            </a:r>
          </a:p>
          <a:p>
            <a:r>
              <a:rPr lang="en-GB" dirty="0"/>
              <a:t>If no agreement is made and the contractor completed the work, there is a greater risk of it not being accepted by the client, thus no payment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270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DDA5E-3DF5-40F2-9ADE-B39A69EAC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Completion of work and payment - OB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F9062-341B-4DDE-B1E1-2BF2E4EE6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Once agreed, contractor will complete the work as per the variation order.</a:t>
            </a:r>
          </a:p>
          <a:p>
            <a:r>
              <a:rPr lang="en-GB" dirty="0"/>
              <a:t>On completion, the contractor will be able to claim for the monies from the client.</a:t>
            </a:r>
          </a:p>
          <a:p>
            <a:r>
              <a:rPr lang="en-GB" dirty="0"/>
              <a:t>Lastly, the client will make payment for the variation work that was completed.</a:t>
            </a:r>
          </a:p>
          <a:p>
            <a:r>
              <a:rPr lang="en-GB" dirty="0"/>
              <a:t>In construction and engineering contracts, the basis of payment to the contractor in respect of any variation will usually be established in the contract. </a:t>
            </a:r>
            <a:r>
              <a:rPr lang="en-GB" dirty="0" err="1"/>
              <a:t>I.e</a:t>
            </a:r>
            <a:r>
              <a:rPr lang="en-GB" dirty="0"/>
              <a:t> in the from of a BOQ</a:t>
            </a:r>
          </a:p>
        </p:txBody>
      </p:sp>
    </p:spTree>
    <p:extLst>
      <p:ext uri="{BB962C8B-B14F-4D97-AF65-F5344CB8AC3E}">
        <p14:creationId xmlns:p14="http://schemas.microsoft.com/office/powerpoint/2010/main" val="7468291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46A71-CF07-4289-B8BF-A002E60EA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Variation Clause within a contract - OB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53D69-8727-4DD0-AD29-677192517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variation clause is part of the original contract, which is a provision that any changed made are ineffective unless in writing and agreed by both parties.</a:t>
            </a:r>
          </a:p>
          <a:p>
            <a:r>
              <a:rPr lang="en-GB" dirty="0"/>
              <a:t>Intended to prevent informal oral variations. </a:t>
            </a:r>
          </a:p>
          <a:p>
            <a:r>
              <a:rPr lang="en-GB" dirty="0"/>
              <a:t>If work is requested outside the variation clause, a new and separate contract will need to be agreed. The contractor carrying out the work will be entitled to be paid reasonable monies, not at the original contracted rates.</a:t>
            </a:r>
          </a:p>
          <a:p>
            <a:r>
              <a:rPr lang="en-GB" dirty="0"/>
              <a:t>In addition, the contractor could refuse to carry out the work outside the variation clause.</a:t>
            </a:r>
          </a:p>
        </p:txBody>
      </p:sp>
    </p:spTree>
    <p:extLst>
      <p:ext uri="{BB962C8B-B14F-4D97-AF65-F5344CB8AC3E}">
        <p14:creationId xmlns:p14="http://schemas.microsoft.com/office/powerpoint/2010/main" val="2075826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C202C-D87B-45F5-93CD-83A4F35EE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09A41A-CB72-4BBC-B0C2-AA225943C1D0}"/>
              </a:ext>
            </a:extLst>
          </p:cNvPr>
          <p:cNvSpPr txBox="1"/>
          <p:nvPr/>
        </p:nvSpPr>
        <p:spPr>
          <a:xfrm>
            <a:off x="1484311" y="2628900"/>
            <a:ext cx="2889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Harri-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Liebe v Molloy (1906 )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9DEFA9-44DB-442F-9A82-61DBD46601B0}"/>
              </a:ext>
            </a:extLst>
          </p:cNvPr>
          <p:cNvSpPr txBox="1"/>
          <p:nvPr/>
        </p:nvSpPr>
        <p:spPr>
          <a:xfrm>
            <a:off x="5949630" y="2628900"/>
            <a:ext cx="2889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Jack –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BARTER V MAYOR OF MELBOURNE (1870)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C4FC56-8A92-4239-B69A-8BB8BC390A1A}"/>
              </a:ext>
            </a:extLst>
          </p:cNvPr>
          <p:cNvSpPr txBox="1"/>
          <p:nvPr/>
        </p:nvSpPr>
        <p:spPr>
          <a:xfrm>
            <a:off x="1484309" y="4465324"/>
            <a:ext cx="28895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Dalton –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Weldon Plant Ltd v The Commission for New Towns [2000]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F03114-15A3-4AA9-A01B-60FA28B79940}"/>
              </a:ext>
            </a:extLst>
          </p:cNvPr>
          <p:cNvSpPr txBox="1"/>
          <p:nvPr/>
        </p:nvSpPr>
        <p:spPr>
          <a:xfrm>
            <a:off x="5949630" y="4465324"/>
            <a:ext cx="2889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Matthew –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Brodie v. Corporation of Cardiff [1919]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B28692-D7D7-4A50-9293-D94355AEFA02}"/>
              </a:ext>
            </a:extLst>
          </p:cNvPr>
          <p:cNvSpPr txBox="1"/>
          <p:nvPr/>
        </p:nvSpPr>
        <p:spPr>
          <a:xfrm>
            <a:off x="3345193" y="6124184"/>
            <a:ext cx="10018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Oliver - Blue Circle Industries v Holland Dredging Co (1987)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376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47790-2974-409B-9680-49C5C3451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2FF6F-587C-4FE0-8B31-1B74AC0B1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9741" y="1925053"/>
            <a:ext cx="10018713" cy="4932947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http://www.longworthconsulting.co.uk/news%20construction%20contract%206.htm</a:t>
            </a:r>
            <a:endParaRPr lang="en-GB" dirty="0"/>
          </a:p>
          <a:p>
            <a:r>
              <a:rPr lang="en-GB" dirty="0">
                <a:hlinkClick r:id="rId3"/>
              </a:rPr>
              <a:t>https://www.osborneclarke.com/media/filer_public/69/30/69308dec-d378-43b0-bbe1-1b2624763d83/understanding-variations-a-contractors-perspective.pdf</a:t>
            </a:r>
            <a:endParaRPr lang="en-GB" dirty="0"/>
          </a:p>
          <a:p>
            <a:r>
              <a:rPr lang="en-GB" dirty="0">
                <a:hlinkClick r:id="rId4"/>
              </a:rPr>
              <a:t>http://constructionblog.practicallaw.com/valuing-variations-under-a-construction-contract/</a:t>
            </a:r>
            <a:endParaRPr lang="en-GB" dirty="0"/>
          </a:p>
          <a:p>
            <a:r>
              <a:rPr lang="en-GB" dirty="0">
                <a:hlinkClick r:id="rId5"/>
              </a:rPr>
              <a:t>https://www.mondaq.com/uk/contracts-and-commercial-law/714912/the-basics-how-can-i-vary-a-contract</a:t>
            </a:r>
            <a:endParaRPr lang="en-GB" dirty="0"/>
          </a:p>
          <a:p>
            <a:r>
              <a:rPr lang="en-GB" dirty="0">
                <a:hlinkClick r:id="rId6"/>
              </a:rPr>
              <a:t>https://www.turtons.com/blog/how-to-claim-a-variation-under-a-construction-contract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062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47790-2974-409B-9680-49C5C3451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2FF6F-587C-4FE0-8B31-1B74AC0B1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9741" y="1925053"/>
            <a:ext cx="10018713" cy="4932947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http://constructionblog.practicallaw.com/the-contract-administrators-discretion-in-relation-to-variations/</a:t>
            </a:r>
            <a:endParaRPr lang="en-GB" dirty="0"/>
          </a:p>
          <a:p>
            <a:r>
              <a:rPr lang="en-GB" dirty="0">
                <a:hlinkClick r:id="rId3"/>
              </a:rPr>
              <a:t>https://publications.parliament.uk/pa/ld199798/ldjudgmt/jd980520/beau02.htm</a:t>
            </a:r>
            <a:endParaRPr lang="en-GB" dirty="0"/>
          </a:p>
          <a:p>
            <a:r>
              <a:rPr lang="en-GB" dirty="0">
                <a:hlinkClick r:id="rId4"/>
              </a:rPr>
              <a:t>https://mosaicprojects.com.au/PDF-Casewatch/1038_Liebe-v-Molloy.pdf</a:t>
            </a:r>
            <a:endParaRPr lang="en-GB" dirty="0"/>
          </a:p>
          <a:p>
            <a:r>
              <a:rPr lang="en-GB" dirty="0">
                <a:hlinkClick r:id="rId5" tooltip="Protected by Outlook: https://doylesconstructionlawyers.com/wp-content/uploads/2015/09/Barter-v-Mayor-of-Melbourne.pdf. Click or tap to follow the link."/>
              </a:rPr>
              <a:t>https://doylesconstructionlawyers.com/wp-content/uploads/2015/09/Barter-v-Mayor-of-Melbourne.pdf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315365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1056</TotalTime>
  <Words>1246</Words>
  <Application>Microsoft Office PowerPoint</Application>
  <PresentationFormat>Widescreen</PresentationFormat>
  <Paragraphs>113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Corbel</vt:lpstr>
      <vt:lpstr>Parallax</vt:lpstr>
      <vt:lpstr>Application of legal obligations ACBA4004</vt:lpstr>
      <vt:lpstr>Contents</vt:lpstr>
      <vt:lpstr>What is a variation order - JA</vt:lpstr>
      <vt:lpstr>How does a variation order occur- MM </vt:lpstr>
      <vt:lpstr>Variation order examples</vt:lpstr>
      <vt:lpstr>Implications of a variation to the original contract - HM </vt:lpstr>
      <vt:lpstr>Elements to a valid variation - DB</vt:lpstr>
      <vt:lpstr>Notification of Variation - JA</vt:lpstr>
      <vt:lpstr>Pricing the information - MM </vt:lpstr>
      <vt:lpstr>Pricing the information - MM</vt:lpstr>
      <vt:lpstr>Consideration - HM</vt:lpstr>
      <vt:lpstr>Agreement - DB</vt:lpstr>
      <vt:lpstr>Completion of work and payment - OB</vt:lpstr>
      <vt:lpstr>Variation Clause within a contract - OB</vt:lpstr>
      <vt:lpstr>Case Studies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Application of legal obligations ACBA4004</dc:title>
  <dc:creator>Harri</dc:creator>
  <cp:lastModifiedBy>Harri</cp:lastModifiedBy>
  <cp:revision>44</cp:revision>
  <dcterms:created xsi:type="dcterms:W3CDTF">2020-04-28T09:13:07Z</dcterms:created>
  <dcterms:modified xsi:type="dcterms:W3CDTF">2020-05-12T11:30:01Z</dcterms:modified>
</cp:coreProperties>
</file>