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61" r:id="rId5"/>
    <p:sldId id="262" r:id="rId6"/>
    <p:sldId id="259" r:id="rId7"/>
    <p:sldId id="263" r:id="rId8"/>
    <p:sldId id="264" r:id="rId9"/>
    <p:sldId id="265" r:id="rId10"/>
    <p:sldId id="266" r:id="rId11"/>
    <p:sldId id="260"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A55CBC0-0E1E-47B6-85DE-78000A6043DB}"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A55CBC0-0E1E-47B6-85DE-78000A6043D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2E6627-2A8D-43BF-A0CA-37EF3F39A24B}" type="datetimeFigureOut">
              <a:rPr lang="en-GB" smtClean="0"/>
              <a:pPr/>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5CBC0-0E1E-47B6-85DE-78000A6043D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292E6627-2A8D-43BF-A0CA-37EF3F39A24B}" type="datetimeFigureOut">
              <a:rPr lang="en-GB" smtClean="0"/>
              <a:pPr/>
              <a:t>11/12/2018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A55CBC0-0E1E-47B6-85DE-78000A6043DB}"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YGOncwlgWx8&amp;t=6s" TargetMode="External"/><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search?q=roger+Hart+participation+ladder&amp;rlz=1C1CHWA_enGB642GB642&amp;source=lnms&amp;tbm=isch&amp;sa=X&amp;ved=0ahUKEwim06L3gZjfAhWCRxUIHZDDDvAQ_AUIDigB&amp;biw=1460&amp;bih=680" TargetMode="External"/><Relationship Id="rId2" Type="http://schemas.openxmlformats.org/officeDocument/2006/relationships/hyperlink" Target="http://www.georgejulian.co.uk/wp-content/uploads/2013/01/Arnsteins-ladder-1969-cropped.jpg" TargetMode="External"/><Relationship Id="rId1" Type="http://schemas.openxmlformats.org/officeDocument/2006/relationships/slideLayout" Target="../slideLayouts/slideLayout1.xml"/><Relationship Id="rId4" Type="http://schemas.openxmlformats.org/officeDocument/2006/relationships/hyperlink" Target="https://qualityadvocacy.org.uk/wp-content/uploads/2018/05/Code-of-Practice-1.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ocialcare.wales/hub/sswbact" TargetMode="External"/><Relationship Id="rId2" Type="http://schemas.openxmlformats.org/officeDocument/2006/relationships/hyperlink" Target="https://www.ndti.org.uk/resources/publications/new-advocacy-charter" TargetMode="External"/><Relationship Id="rId1" Type="http://schemas.openxmlformats.org/officeDocument/2006/relationships/slideLayout" Target="../slideLayouts/slideLayout1.xml"/><Relationship Id="rId5" Type="http://schemas.openxmlformats.org/officeDocument/2006/relationships/hyperlink" Target="https://www.savethechildren.org.uk/what-we-do/childrens-rights/united-nations-convention-of-the-rights-of-the-child" TargetMode="External"/><Relationship Id="rId4" Type="http://schemas.openxmlformats.org/officeDocument/2006/relationships/hyperlink" Target="https://www.youtube.com/watch?v=YGOncwlgWx8&amp;t=6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323528" y="508030"/>
            <a:ext cx="8640960" cy="23083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Assessment title: Outline </a:t>
            </a:r>
            <a:r>
              <a:rPr kumimoji="0" lang="en-GB" sz="2400" b="1" i="0" u="sng"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one strategy</a:t>
            </a:r>
            <a:r>
              <a:rPr kumimoji="0" lang="en-GB" sz="2400" b="1" i="0" u="none"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 designed to </a:t>
            </a:r>
            <a:r>
              <a:rPr kumimoji="0" lang="en-GB" sz="2400" b="1" i="0" u="sng"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empower individuals</a:t>
            </a:r>
            <a:r>
              <a:rPr kumimoji="0" lang="en-GB" sz="2400" b="1" i="0" u="none"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 and </a:t>
            </a:r>
            <a:r>
              <a:rPr kumimoji="0" lang="en-GB" sz="2400" b="1" i="0" u="sng"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enable their voices to be heard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bg1"/>
              </a:solidFill>
              <a:effectLst/>
              <a:latin typeface="Arial Rounded MT Bold"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bg1"/>
              </a:solidFill>
              <a:effectLst/>
              <a:latin typeface="Arial Rounded MT Bold"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bg1"/>
                </a:solidFill>
                <a:effectLst/>
                <a:latin typeface="Arial Rounded MT Bold" pitchFamily="34" charset="0"/>
                <a:ea typeface="Calibri" pitchFamily="34" charset="0"/>
                <a:cs typeface="Times New Roman" pitchFamily="18" charset="0"/>
              </a:rPr>
              <a:t>Objective 3: Explore strategies for empowering individuals to ensure that their voice is heard.</a:t>
            </a:r>
            <a:endParaRPr kumimoji="0" lang="en-GB" sz="2400" b="0" i="0" u="none" strike="noStrike" cap="none" normalizeH="0" baseline="0" dirty="0" smtClean="0">
              <a:ln>
                <a:noFill/>
              </a:ln>
              <a:solidFill>
                <a:schemeClr val="bg1"/>
              </a:solidFill>
              <a:effectLst/>
              <a:latin typeface="Arial Rounded MT Bold"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6244530" cy="1538883"/>
          </a:xfrm>
          <a:prstGeom prst="rect">
            <a:avLst/>
          </a:prstGeom>
          <a:noFill/>
        </p:spPr>
        <p:txBody>
          <a:bodyPr wrap="none" rtlCol="0">
            <a:spAutoFit/>
          </a:bodyPr>
          <a:lstStyle/>
          <a:p>
            <a:r>
              <a:rPr lang="en-GB" sz="2000" dirty="0" smtClean="0">
                <a:solidFill>
                  <a:schemeClr val="bg1"/>
                </a:solidFill>
                <a:latin typeface="Arial Rounded MT Bold" pitchFamily="34" charset="0"/>
              </a:rPr>
              <a:t>What is a strategy</a:t>
            </a:r>
            <a:r>
              <a:rPr lang="en-GB" sz="2000" dirty="0" smtClean="0">
                <a:solidFill>
                  <a:schemeClr val="bg1"/>
                </a:solidFill>
                <a:latin typeface="Arial Rounded MT Bold" pitchFamily="34" charset="0"/>
              </a:rPr>
              <a:t>?</a:t>
            </a:r>
          </a:p>
          <a:p>
            <a:endParaRPr lang="en-GB" sz="2000" dirty="0" smtClean="0">
              <a:solidFill>
                <a:schemeClr val="bg1"/>
              </a:solidFill>
              <a:latin typeface="Arial Rounded MT Bold" pitchFamily="34" charset="0"/>
            </a:endParaRPr>
          </a:p>
          <a:p>
            <a:r>
              <a:rPr lang="en-GB" dirty="0" smtClean="0">
                <a:solidFill>
                  <a:schemeClr val="bg1"/>
                </a:solidFill>
                <a:latin typeface="Arial Rounded MT Bold" pitchFamily="34" charset="0"/>
              </a:rPr>
              <a:t>An action plan with an aim to achieve a long term goal.</a:t>
            </a:r>
          </a:p>
          <a:p>
            <a:endParaRPr lang="en-GB" dirty="0" smtClean="0">
              <a:solidFill>
                <a:schemeClr val="bg1"/>
              </a:solidFill>
              <a:latin typeface="Arial Rounded MT Bold" pitchFamily="34" charset="0"/>
            </a:endParaRPr>
          </a:p>
          <a:p>
            <a:endParaRPr lang="en-GB" dirty="0">
              <a:solidFill>
                <a:schemeClr val="bg1"/>
              </a:solidFill>
            </a:endParaRPr>
          </a:p>
        </p:txBody>
      </p:sp>
      <p:sp>
        <p:nvSpPr>
          <p:cNvPr id="4" name="TextBox 3"/>
          <p:cNvSpPr txBox="1"/>
          <p:nvPr/>
        </p:nvSpPr>
        <p:spPr>
          <a:xfrm>
            <a:off x="395536" y="2204864"/>
            <a:ext cx="7416824" cy="2585323"/>
          </a:xfrm>
          <a:prstGeom prst="rect">
            <a:avLst/>
          </a:prstGeom>
          <a:noFill/>
        </p:spPr>
        <p:txBody>
          <a:bodyPr wrap="square" rtlCol="0">
            <a:spAutoFit/>
          </a:bodyPr>
          <a:lstStyle/>
          <a:p>
            <a:r>
              <a:rPr lang="en-GB" dirty="0" smtClean="0">
                <a:solidFill>
                  <a:schemeClr val="bg1"/>
                </a:solidFill>
                <a:latin typeface="Arial Rounded MT Bold" pitchFamily="34" charset="0"/>
              </a:rPr>
              <a:t>What is an advocate</a:t>
            </a:r>
            <a:r>
              <a:rPr lang="en-GB" dirty="0" smtClean="0">
                <a:solidFill>
                  <a:schemeClr val="bg1"/>
                </a:solidFill>
                <a:latin typeface="Arial Rounded MT Bold" pitchFamily="34" charset="0"/>
              </a:rPr>
              <a:t>?</a:t>
            </a:r>
          </a:p>
          <a:p>
            <a:endParaRPr lang="en-GB" dirty="0" smtClean="0">
              <a:solidFill>
                <a:schemeClr val="bg1"/>
              </a:solidFill>
              <a:latin typeface="Arial Rounded MT Bold" pitchFamily="34" charset="0"/>
            </a:endParaRPr>
          </a:p>
          <a:p>
            <a:r>
              <a:rPr lang="en-GB" dirty="0" smtClean="0">
                <a:solidFill>
                  <a:schemeClr val="bg1"/>
                </a:solidFill>
                <a:latin typeface="Arial Rounded MT Bold" pitchFamily="34" charset="0"/>
              </a:rPr>
              <a:t>An advocate allows people to have their voices heard about issues that directly involve them.  Advocates defend and safeguard people’s rights and help them access information giving individuals opportunity to explore choices about what they want, need or require.</a:t>
            </a:r>
          </a:p>
          <a:p>
            <a:endParaRPr lang="en-GB" dirty="0" smtClean="0">
              <a:latin typeface="Arial Rounded MT Bold" pitchFamily="34" charset="0"/>
            </a:endParaRPr>
          </a:p>
          <a:p>
            <a:endParaRPr lang="en-GB" dirty="0">
              <a:latin typeface="Arial Rounded MT Bold"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Image result for the advocacy charter"/>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Image result for the advocacy charter"/>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New Advocacy Charter"/>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2" name="AutoShape 8" descr="https://www.ndti.org.uk/uploads/images/The-Advocacy-Charter-Easy-Read.jpg"/>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3" name="Picture 9"/>
          <p:cNvPicPr>
            <a:picLocks noChangeAspect="1" noChangeArrowheads="1"/>
          </p:cNvPicPr>
          <p:nvPr/>
        </p:nvPicPr>
        <p:blipFill>
          <a:blip r:embed="rId2" cstate="print"/>
          <a:srcRect l="35139" t="15375" r="33315" b="6250"/>
          <a:stretch>
            <a:fillRect/>
          </a:stretch>
        </p:blipFill>
        <p:spPr bwMode="auto">
          <a:xfrm>
            <a:off x="251520" y="332656"/>
            <a:ext cx="3744416" cy="5230339"/>
          </a:xfrm>
          <a:prstGeom prst="rect">
            <a:avLst/>
          </a:prstGeom>
          <a:noFill/>
          <a:ln w="9525">
            <a:noFill/>
            <a:miter lim="800000"/>
            <a:headEnd/>
            <a:tailEnd/>
          </a:ln>
        </p:spPr>
      </p:pic>
      <p:sp>
        <p:nvSpPr>
          <p:cNvPr id="9" name="TextBox 8"/>
          <p:cNvSpPr txBox="1"/>
          <p:nvPr/>
        </p:nvSpPr>
        <p:spPr>
          <a:xfrm>
            <a:off x="4499992" y="3717032"/>
            <a:ext cx="4032448" cy="2862322"/>
          </a:xfrm>
          <a:prstGeom prst="rect">
            <a:avLst/>
          </a:prstGeom>
          <a:noFill/>
        </p:spPr>
        <p:txBody>
          <a:bodyPr wrap="square" rtlCol="0">
            <a:spAutoFit/>
          </a:bodyPr>
          <a:lstStyle/>
          <a:p>
            <a:r>
              <a:rPr lang="en-GB" dirty="0" smtClean="0">
                <a:solidFill>
                  <a:schemeClr val="bg1"/>
                </a:solidFill>
                <a:latin typeface="Arial Rounded MT Bold" pitchFamily="34" charset="0"/>
              </a:rPr>
              <a:t>Within the Advocacy Charter (National Development Team for Inclusion 2018) the  empowerment section details that if a client lacks ability or capacity that the advocate</a:t>
            </a:r>
          </a:p>
          <a:p>
            <a:r>
              <a:rPr lang="en-GB" dirty="0" smtClean="0">
                <a:solidFill>
                  <a:schemeClr val="bg1"/>
                </a:solidFill>
                <a:latin typeface="Arial Rounded MT Bold" pitchFamily="34" charset="0"/>
              </a:rPr>
              <a:t> ‘ ...should have a process in place to enable those with an interest in the welfare of the person...’ to influence the service in place.</a:t>
            </a:r>
            <a:endParaRPr lang="en-GB" dirty="0">
              <a:solidFill>
                <a:schemeClr val="bg1"/>
              </a:solidFill>
              <a:latin typeface="Arial Rounded MT Bold" pitchFamily="34" charset="0"/>
            </a:endParaRPr>
          </a:p>
        </p:txBody>
      </p:sp>
      <p:sp>
        <p:nvSpPr>
          <p:cNvPr id="8" name="TextBox 7"/>
          <p:cNvSpPr txBox="1"/>
          <p:nvPr/>
        </p:nvSpPr>
        <p:spPr>
          <a:xfrm>
            <a:off x="4355976" y="260648"/>
            <a:ext cx="4104456" cy="3108543"/>
          </a:xfrm>
          <a:prstGeom prst="rect">
            <a:avLst/>
          </a:prstGeom>
          <a:noFill/>
          <a:ln>
            <a:solidFill>
              <a:srgbClr val="0000FF"/>
            </a:solidFill>
          </a:ln>
        </p:spPr>
        <p:txBody>
          <a:bodyPr wrap="square" rtlCol="0">
            <a:spAutoFit/>
          </a:bodyPr>
          <a:lstStyle/>
          <a:p>
            <a:r>
              <a:rPr lang="en-GB" sz="2000" b="1" dirty="0" smtClean="0">
                <a:solidFill>
                  <a:schemeClr val="bg1"/>
                </a:solidFill>
              </a:rPr>
              <a:t>The United nations Convention on the Rights of the Child (UNCRC) underpins 54 articles that are in place to protect children .  One of the articles is concerned with children being allowed to express their opinions and having a voice. </a:t>
            </a:r>
          </a:p>
          <a:p>
            <a:endParaRPr lang="en-GB" b="1" dirty="0" smtClean="0">
              <a:solidFill>
                <a:schemeClr val="bg1"/>
              </a:solidFill>
            </a:endParaRPr>
          </a:p>
          <a:p>
            <a:endParaRPr lang="en-GB" b="1"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AutoShape 3" descr="Image result for arnsteins ladder of participation"/>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7" name="AutoShape 5" descr="The Arnstein Ladder of citizen participation.Â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9" name="AutoShape 7" descr="The Arnstein Ladder of citizen participation.Â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41" name="AutoShape 9" descr="http://www.georgejulian.co.uk/wp-content/uploads/2013/01/Arnsteins-ladder-1969-cropped.jpg"/>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611560" y="836712"/>
            <a:ext cx="8352928" cy="6586418"/>
          </a:xfrm>
          <a:prstGeom prst="rect">
            <a:avLst/>
          </a:prstGeom>
          <a:noFill/>
        </p:spPr>
        <p:txBody>
          <a:bodyPr wrap="square" rtlCol="0">
            <a:spAutoFit/>
          </a:bodyPr>
          <a:lstStyle/>
          <a:p>
            <a:r>
              <a:rPr lang="en-GB" sz="2400" b="1" dirty="0" smtClean="0">
                <a:solidFill>
                  <a:schemeClr val="bg1"/>
                </a:solidFill>
                <a:latin typeface="Arial Rounded MT Bold" pitchFamily="34" charset="0"/>
              </a:rPr>
              <a:t>So what is empowerment?</a:t>
            </a:r>
          </a:p>
          <a:p>
            <a:endParaRPr lang="en-GB" sz="2000" dirty="0" smtClean="0">
              <a:solidFill>
                <a:schemeClr val="bg1"/>
              </a:solidFill>
            </a:endParaRPr>
          </a:p>
          <a:p>
            <a:r>
              <a:rPr lang="en-GB" dirty="0" smtClean="0">
                <a:solidFill>
                  <a:schemeClr val="bg1"/>
                </a:solidFill>
                <a:latin typeface="Arial Rounded MT Bold" pitchFamily="34" charset="0"/>
              </a:rPr>
              <a:t>Empowerment is the power given to an individual to do or change something in their life. </a:t>
            </a:r>
          </a:p>
          <a:p>
            <a:endParaRPr lang="en-GB" dirty="0" smtClean="0">
              <a:solidFill>
                <a:schemeClr val="bg1"/>
              </a:solidFill>
              <a:latin typeface="Arial Rounded MT Bold" pitchFamily="34" charset="0"/>
            </a:endParaRPr>
          </a:p>
          <a:p>
            <a:r>
              <a:rPr lang="en-GB" dirty="0" smtClean="0">
                <a:solidFill>
                  <a:schemeClr val="bg1"/>
                </a:solidFill>
                <a:latin typeface="Arial Rounded MT Bold" pitchFamily="34" charset="0"/>
              </a:rPr>
              <a:t>Paulo </a:t>
            </a:r>
            <a:r>
              <a:rPr lang="en-GB" dirty="0" err="1" smtClean="0">
                <a:solidFill>
                  <a:schemeClr val="bg1"/>
                </a:solidFill>
                <a:latin typeface="Arial Rounded MT Bold" pitchFamily="34" charset="0"/>
              </a:rPr>
              <a:t>Freire</a:t>
            </a:r>
            <a:r>
              <a:rPr lang="en-GB" dirty="0" smtClean="0">
                <a:solidFill>
                  <a:schemeClr val="bg1"/>
                </a:solidFill>
                <a:latin typeface="Arial Rounded MT Bold" pitchFamily="34" charset="0"/>
              </a:rPr>
              <a:t> was a philosopher of education and his aims were mainly concerned with educating illiterate adults in the Third World.  Educators across the world have adopted some of his theories and in his book  ‘Pedagogy of the Oppressed’ (1970), he discussed </a:t>
            </a:r>
            <a:r>
              <a:rPr lang="en-GB" dirty="0" err="1" smtClean="0">
                <a:solidFill>
                  <a:schemeClr val="bg1"/>
                </a:solidFill>
                <a:latin typeface="Arial Rounded MT Bold" pitchFamily="34" charset="0"/>
              </a:rPr>
              <a:t>conscientization</a:t>
            </a:r>
            <a:r>
              <a:rPr lang="en-GB" dirty="0" smtClean="0">
                <a:solidFill>
                  <a:schemeClr val="bg1"/>
                </a:solidFill>
                <a:latin typeface="Arial Rounded MT Bold" pitchFamily="34" charset="0"/>
              </a:rPr>
              <a:t> which is critical consciousness and begins with a person at first becoming aware of their own identity before a person can then have agency and therefore ability to make changes to their own world.</a:t>
            </a:r>
          </a:p>
          <a:p>
            <a:r>
              <a:rPr lang="en-GB" dirty="0" smtClean="0">
                <a:solidFill>
                  <a:schemeClr val="bg1"/>
                </a:solidFill>
                <a:latin typeface="Arial Rounded MT Bold" pitchFamily="34" charset="0"/>
              </a:rPr>
              <a:t>It seems logical to assume that without this </a:t>
            </a:r>
            <a:r>
              <a:rPr lang="en-GB" dirty="0" err="1" smtClean="0">
                <a:solidFill>
                  <a:schemeClr val="bg1"/>
                </a:solidFill>
                <a:latin typeface="Arial Rounded MT Bold" pitchFamily="34" charset="0"/>
              </a:rPr>
              <a:t>conscientization</a:t>
            </a:r>
            <a:r>
              <a:rPr lang="en-GB" dirty="0" smtClean="0">
                <a:solidFill>
                  <a:schemeClr val="bg1"/>
                </a:solidFill>
                <a:latin typeface="Arial Rounded MT Bold" pitchFamily="34" charset="0"/>
              </a:rPr>
              <a:t> process individuals would struggle to feel empowered to change anything for themselves.  </a:t>
            </a:r>
            <a:r>
              <a:rPr lang="en-GB" dirty="0" err="1" smtClean="0">
                <a:solidFill>
                  <a:schemeClr val="bg1"/>
                </a:solidFill>
                <a:latin typeface="Arial Rounded MT Bold" pitchFamily="34" charset="0"/>
              </a:rPr>
              <a:t>Conscientization</a:t>
            </a:r>
            <a:r>
              <a:rPr lang="en-GB" dirty="0" smtClean="0">
                <a:solidFill>
                  <a:schemeClr val="bg1"/>
                </a:solidFill>
                <a:latin typeface="Arial Rounded MT Bold" pitchFamily="34" charset="0"/>
              </a:rPr>
              <a:t> is a process involving engaging, realising, applying, exercising and practising in order for change to happen and it is apparent that participation is key.  </a:t>
            </a:r>
          </a:p>
          <a:p>
            <a:endParaRPr lang="en-GB" dirty="0" smtClean="0">
              <a:solidFill>
                <a:schemeClr val="bg1"/>
              </a:solidFill>
              <a:latin typeface="Arial Rounded MT Bold" pitchFamily="34" charset="0"/>
            </a:endParaRPr>
          </a:p>
          <a:p>
            <a:endParaRPr lang="en-GB" dirty="0" smtClean="0">
              <a:solidFill>
                <a:schemeClr val="bg1"/>
              </a:solidFill>
            </a:endParaRPr>
          </a:p>
          <a:p>
            <a:endParaRPr lang="en-GB" dirty="0" smtClean="0"/>
          </a:p>
          <a:p>
            <a:endParaRPr lang="en-GB" dirty="0" smtClean="0"/>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476672"/>
            <a:ext cx="7632848" cy="2431435"/>
          </a:xfrm>
          <a:prstGeom prst="rect">
            <a:avLst/>
          </a:prstGeom>
          <a:noFill/>
        </p:spPr>
        <p:txBody>
          <a:bodyPr wrap="square" rtlCol="0">
            <a:spAutoFit/>
          </a:bodyPr>
          <a:lstStyle/>
          <a:p>
            <a:r>
              <a:rPr lang="en-GB" sz="2400" dirty="0" smtClean="0">
                <a:solidFill>
                  <a:schemeClr val="bg1"/>
                </a:solidFill>
                <a:latin typeface="Arial Rounded MT Bold" pitchFamily="34" charset="0"/>
              </a:rPr>
              <a:t>What is participation?</a:t>
            </a:r>
          </a:p>
          <a:p>
            <a:endParaRPr lang="en-GB" sz="2000" dirty="0" smtClean="0">
              <a:solidFill>
                <a:schemeClr val="bg1"/>
              </a:solidFill>
            </a:endParaRPr>
          </a:p>
          <a:p>
            <a:r>
              <a:rPr lang="en-GB" dirty="0" smtClean="0">
                <a:solidFill>
                  <a:schemeClr val="bg1"/>
                </a:solidFill>
                <a:latin typeface="Arial Rounded MT Bold" pitchFamily="34" charset="0"/>
              </a:rPr>
              <a:t>Participation is the act of engaging, taking part or contributing.  It is a strategy.  Sherry </a:t>
            </a:r>
            <a:r>
              <a:rPr lang="en-GB" dirty="0" err="1" smtClean="0">
                <a:solidFill>
                  <a:schemeClr val="bg1"/>
                </a:solidFill>
                <a:latin typeface="Arial Rounded MT Bold" pitchFamily="34" charset="0"/>
              </a:rPr>
              <a:t>Arnstein</a:t>
            </a:r>
            <a:r>
              <a:rPr lang="en-GB" dirty="0" smtClean="0">
                <a:solidFill>
                  <a:schemeClr val="bg1"/>
                </a:solidFill>
                <a:latin typeface="Arial Rounded MT Bold" pitchFamily="34" charset="0"/>
              </a:rPr>
              <a:t> (1969) created the model ‘ A Ladder of Citizen Participation’ and in later years we have seen models by Roger Hart (1992) whose focus is more on children and youth.</a:t>
            </a:r>
          </a:p>
          <a:p>
            <a:endParaRPr lang="en-GB" dirty="0" smtClean="0"/>
          </a:p>
          <a:p>
            <a:endParaRPr lang="en-GB" dirty="0"/>
          </a:p>
        </p:txBody>
      </p:sp>
      <p:pic>
        <p:nvPicPr>
          <p:cNvPr id="5" name="Picture 10"/>
          <p:cNvPicPr>
            <a:picLocks noChangeAspect="1" noChangeArrowheads="1"/>
          </p:cNvPicPr>
          <p:nvPr/>
        </p:nvPicPr>
        <p:blipFill>
          <a:blip r:embed="rId2" cstate="print"/>
          <a:srcRect l="19643" t="12422" r="17819" b="8829"/>
          <a:stretch>
            <a:fillRect/>
          </a:stretch>
        </p:blipFill>
        <p:spPr bwMode="auto">
          <a:xfrm>
            <a:off x="395536" y="2996952"/>
            <a:ext cx="4392488" cy="3109726"/>
          </a:xfrm>
          <a:prstGeom prst="rect">
            <a:avLst/>
          </a:prstGeom>
          <a:noFill/>
          <a:ln w="9525">
            <a:noFill/>
            <a:miter lim="800000"/>
            <a:headEnd/>
            <a:tailEnd/>
          </a:ln>
        </p:spPr>
      </p:pic>
      <p:pic>
        <p:nvPicPr>
          <p:cNvPr id="2050" name="Picture 2"/>
          <p:cNvPicPr>
            <a:picLocks noChangeAspect="1" noChangeArrowheads="1"/>
          </p:cNvPicPr>
          <p:nvPr/>
        </p:nvPicPr>
        <p:blipFill>
          <a:blip r:embed="rId3" cstate="print"/>
          <a:srcRect l="21857" t="34078" r="54899" b="19657"/>
          <a:stretch>
            <a:fillRect/>
          </a:stretch>
        </p:blipFill>
        <p:spPr bwMode="auto">
          <a:xfrm>
            <a:off x="5508104" y="2780928"/>
            <a:ext cx="3024336" cy="3384376"/>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5576" y="260648"/>
            <a:ext cx="3960315" cy="461665"/>
          </a:xfrm>
          <a:prstGeom prst="rect">
            <a:avLst/>
          </a:prstGeom>
          <a:noFill/>
        </p:spPr>
        <p:txBody>
          <a:bodyPr wrap="none" rtlCol="0">
            <a:spAutoFit/>
          </a:bodyPr>
          <a:lstStyle/>
          <a:p>
            <a:r>
              <a:rPr lang="en-GB" sz="2400" b="1" dirty="0" smtClean="0">
                <a:solidFill>
                  <a:schemeClr val="bg1"/>
                </a:solidFill>
                <a:latin typeface="Arial Rounded MT Bold" pitchFamily="34" charset="0"/>
              </a:rPr>
              <a:t>Empowerment Strategies</a:t>
            </a:r>
            <a:endParaRPr lang="en-GB" sz="2400" b="1" dirty="0">
              <a:solidFill>
                <a:schemeClr val="bg1"/>
              </a:solidFill>
              <a:latin typeface="Arial Rounded MT Bold" pitchFamily="34" charset="0"/>
            </a:endParaRPr>
          </a:p>
        </p:txBody>
      </p:sp>
      <p:sp>
        <p:nvSpPr>
          <p:cNvPr id="18435" name="AutoShape 3" descr="Image result for arnsteins ladder of participation"/>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7" name="AutoShape 5" descr="The Arnstein Ladder of citizen participation.Â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9" name="AutoShape 7" descr="The Arnstein Ladder of citizen participation.Â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41" name="AutoShape 9" descr="http://www.georgejulian.co.uk/wp-content/uploads/2013/01/Arnsteins-ladder-1969-cropped.jpg"/>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827584" y="836712"/>
            <a:ext cx="7200800" cy="1231106"/>
          </a:xfrm>
          <a:prstGeom prst="rect">
            <a:avLst/>
          </a:prstGeom>
          <a:noFill/>
        </p:spPr>
        <p:txBody>
          <a:bodyPr wrap="square" rtlCol="0">
            <a:spAutoFit/>
          </a:bodyPr>
          <a:lstStyle/>
          <a:p>
            <a:r>
              <a:rPr lang="en-GB" b="1" dirty="0" err="1" smtClean="0">
                <a:solidFill>
                  <a:schemeClr val="bg1"/>
                </a:solidFill>
                <a:latin typeface="Arial Rounded MT Bold" pitchFamily="34" charset="0"/>
              </a:rPr>
              <a:t>Arnstein’s</a:t>
            </a:r>
            <a:r>
              <a:rPr lang="en-GB" b="1" dirty="0" smtClean="0">
                <a:solidFill>
                  <a:schemeClr val="bg1"/>
                </a:solidFill>
                <a:latin typeface="Arial Rounded MT Bold" pitchFamily="34" charset="0"/>
              </a:rPr>
              <a:t> Ladder of Participation (1969) demonstrates  participation being one strategy that advocates can use in many settings.</a:t>
            </a:r>
          </a:p>
          <a:p>
            <a:endParaRPr lang="en-GB" sz="2000" dirty="0">
              <a:latin typeface="Arial Rounded MT Bold" pitchFamily="34" charset="0"/>
            </a:endParaRPr>
          </a:p>
        </p:txBody>
      </p:sp>
      <p:sp>
        <p:nvSpPr>
          <p:cNvPr id="11" name="TextBox 10"/>
          <p:cNvSpPr txBox="1"/>
          <p:nvPr/>
        </p:nvSpPr>
        <p:spPr>
          <a:xfrm>
            <a:off x="611560" y="1772816"/>
            <a:ext cx="7200800" cy="4801314"/>
          </a:xfrm>
          <a:prstGeom prst="rect">
            <a:avLst/>
          </a:prstGeom>
          <a:noFill/>
        </p:spPr>
        <p:txBody>
          <a:bodyPr wrap="square" rtlCol="0">
            <a:spAutoFit/>
          </a:bodyPr>
          <a:lstStyle/>
          <a:p>
            <a:pPr algn="just"/>
            <a:r>
              <a:rPr lang="en-GB" dirty="0" smtClean="0">
                <a:solidFill>
                  <a:schemeClr val="bg1"/>
                </a:solidFill>
                <a:latin typeface="Arial Rounded MT Bold" pitchFamily="34" charset="0"/>
              </a:rPr>
              <a:t>In the Social Services and Well-being (Wales) Act 2014, part 3 of the code of practice is concerned with assessing the needs of individuals.  </a:t>
            </a:r>
          </a:p>
          <a:p>
            <a:pPr algn="just"/>
            <a:r>
              <a:rPr lang="en-GB" dirty="0" smtClean="0">
                <a:solidFill>
                  <a:schemeClr val="bg1"/>
                </a:solidFill>
                <a:latin typeface="Arial Rounded MT Bold" pitchFamily="34" charset="0"/>
              </a:rPr>
              <a:t>It is an assessment process that starts with the person.  It is a process where a person can recognise their strengths, where they need help and how to achieve better outcomes for themselves by having the ability to access services and support and therefore develop skills and confidence to achieve the things they want.</a:t>
            </a:r>
          </a:p>
          <a:p>
            <a:pPr algn="just"/>
            <a:endParaRPr lang="en-GB" dirty="0" smtClean="0">
              <a:solidFill>
                <a:schemeClr val="bg1"/>
              </a:solidFill>
              <a:latin typeface="Arial Rounded MT Bold" pitchFamily="34" charset="0"/>
            </a:endParaRPr>
          </a:p>
          <a:p>
            <a:pPr algn="just"/>
            <a:endParaRPr lang="en-GB" dirty="0" smtClean="0">
              <a:solidFill>
                <a:schemeClr val="bg1"/>
              </a:solidFill>
              <a:latin typeface="Arial Rounded MT Bold" pitchFamily="34" charset="0"/>
            </a:endParaRPr>
          </a:p>
          <a:p>
            <a:pPr algn="just"/>
            <a:r>
              <a:rPr lang="en-GB" dirty="0" smtClean="0">
                <a:solidFill>
                  <a:schemeClr val="bg1"/>
                </a:solidFill>
                <a:latin typeface="Arial Rounded MT Bold" pitchFamily="34" charset="0"/>
              </a:rPr>
              <a:t>The Children’s Commissioner for Wales, Sally Holland has the power to promote change for children.  Some of her work is directly concerned with the improvement of transitions into adulthood for children with learning disabilities.  These children I feel are part of our most vulnerable society.  </a:t>
            </a:r>
          </a:p>
          <a:p>
            <a:endParaRPr lang="en-GB" dirty="0">
              <a:latin typeface="Arial Rounded MT Bold"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AutoShape 3" descr="Image result for arnsteins ladder of participation"/>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7" name="AutoShape 5" descr="The Arnstein Ladder of citizen participation.Â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9" name="AutoShape 7" descr="The Arnstein Ladder of citizen participation.Â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41" name="AutoShape 9" descr="http://www.georgejulian.co.uk/wp-content/uploads/2013/01/Arnsteins-ladder-1969-cropped.jpg"/>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683568" y="404664"/>
            <a:ext cx="7344816" cy="6186309"/>
          </a:xfrm>
          <a:prstGeom prst="rect">
            <a:avLst/>
          </a:prstGeom>
          <a:noFill/>
        </p:spPr>
        <p:txBody>
          <a:bodyPr wrap="square" rtlCol="0">
            <a:spAutoFit/>
          </a:bodyPr>
          <a:lstStyle/>
          <a:p>
            <a:pPr algn="just"/>
            <a:r>
              <a:rPr lang="en-GB" dirty="0" smtClean="0">
                <a:solidFill>
                  <a:schemeClr val="bg1"/>
                </a:solidFill>
                <a:latin typeface="Arial Rounded MT Bold" pitchFamily="34" charset="0"/>
              </a:rPr>
              <a:t>This year an educational survey by the Commissioner ran across 162 schools in Wales to establish how much knowledge they had of their rights through their education.</a:t>
            </a:r>
          </a:p>
          <a:p>
            <a:pPr algn="just"/>
            <a:r>
              <a:rPr lang="en-GB" dirty="0" smtClean="0">
                <a:solidFill>
                  <a:schemeClr val="bg1"/>
                </a:solidFill>
                <a:latin typeface="Arial Rounded MT Bold" pitchFamily="34" charset="0"/>
              </a:rPr>
              <a:t>Two of the principles of a children’s rights approach are</a:t>
            </a:r>
          </a:p>
          <a:p>
            <a:pPr algn="just"/>
            <a:r>
              <a:rPr lang="en-GB" dirty="0" smtClean="0">
                <a:solidFill>
                  <a:schemeClr val="bg1"/>
                </a:solidFill>
                <a:latin typeface="Arial Rounded MT Bold" pitchFamily="34" charset="0"/>
              </a:rPr>
              <a:t>empowering and participation but how do we empower?</a:t>
            </a:r>
          </a:p>
          <a:p>
            <a:pPr algn="just"/>
            <a:endParaRPr lang="en-GB" dirty="0" smtClean="0">
              <a:solidFill>
                <a:schemeClr val="bg1"/>
              </a:solidFill>
              <a:latin typeface="Arial Rounded MT Bold" pitchFamily="34" charset="0"/>
            </a:endParaRPr>
          </a:p>
          <a:p>
            <a:pPr algn="just"/>
            <a:r>
              <a:rPr lang="en-GB" dirty="0" smtClean="0">
                <a:solidFill>
                  <a:schemeClr val="bg1"/>
                </a:solidFill>
                <a:latin typeface="Arial Rounded MT Bold" pitchFamily="34" charset="0"/>
              </a:rPr>
              <a:t>In schools advocates whether formal or informal use participation to establish the needs, wants and requirements of children.  Children with learning disabilities  or additional learning needs usually have an Individual Education Plan (IEP) which contains targets, provisions and outcomes for the child.  Children are directly involved with the details of the plan and through the help and support of the advocate who might be a teaching assistant that works on a one to one basis with the child, they are given opportunity to have their voice heard.  Person-centred approaches are used in these situations making the child the centre of the discussion or activity.  Various activities can be completed that focus on the child’s strengths, relationships with family, friends, peers and their interests inside and outside of school.</a:t>
            </a:r>
          </a:p>
          <a:p>
            <a:pPr algn="just"/>
            <a:r>
              <a:rPr lang="en-GB" dirty="0" smtClean="0">
                <a:solidFill>
                  <a:schemeClr val="bg1"/>
                </a:solidFill>
                <a:latin typeface="Arial Rounded MT Bold" pitchFamily="34" charset="0"/>
              </a:rPr>
              <a:t> </a:t>
            </a:r>
          </a:p>
          <a:p>
            <a:pPr algn="just"/>
            <a:r>
              <a:rPr lang="en-GB" dirty="0" smtClean="0">
                <a:solidFill>
                  <a:schemeClr val="bg1"/>
                </a:solidFill>
                <a:latin typeface="Arial Rounded MT Bold" pitchFamily="34" charset="0"/>
              </a:rPr>
              <a:t> </a:t>
            </a:r>
            <a:endParaRPr lang="en-GB" dirty="0">
              <a:solidFill>
                <a:schemeClr val="bg1"/>
              </a:solidFill>
              <a:latin typeface="Arial Rounded MT Bold"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5576" y="692696"/>
            <a:ext cx="7272807" cy="5355312"/>
          </a:xfrm>
          <a:prstGeom prst="rect">
            <a:avLst/>
          </a:prstGeom>
          <a:noFill/>
        </p:spPr>
        <p:txBody>
          <a:bodyPr wrap="square" rtlCol="0">
            <a:spAutoFit/>
          </a:bodyPr>
          <a:lstStyle/>
          <a:p>
            <a:pPr algn="just"/>
            <a:r>
              <a:rPr lang="en-GB" dirty="0" smtClean="0">
                <a:solidFill>
                  <a:schemeClr val="bg1"/>
                </a:solidFill>
                <a:latin typeface="Arial Rounded MT Bold" pitchFamily="34" charset="0"/>
              </a:rPr>
              <a:t>One example of participation that I have had personal experience of is when the National Deaf Children’s Society (NDCS) ran a campaign to ‘Close the Gap’ for Deaf children in educational attainment.</a:t>
            </a:r>
          </a:p>
          <a:p>
            <a:pPr algn="just"/>
            <a:r>
              <a:rPr lang="en-GB" dirty="0" smtClean="0">
                <a:solidFill>
                  <a:schemeClr val="bg1"/>
                </a:solidFill>
                <a:latin typeface="Arial Rounded MT Bold" pitchFamily="34" charset="0"/>
              </a:rPr>
              <a:t>Their direct participation in a video and encouragement from school staff offering support through advocacy, empowered them by giving them confidence, skills and knowledge of the circumstances affecting </a:t>
            </a:r>
            <a:r>
              <a:rPr lang="en-GB" dirty="0" smtClean="0">
                <a:solidFill>
                  <a:schemeClr val="bg1"/>
                </a:solidFill>
                <a:latin typeface="Arial Rounded MT Bold" pitchFamily="34" charset="0"/>
              </a:rPr>
              <a:t>not only </a:t>
            </a:r>
            <a:r>
              <a:rPr lang="en-GB" dirty="0" smtClean="0">
                <a:solidFill>
                  <a:schemeClr val="bg1"/>
                </a:solidFill>
                <a:latin typeface="Arial Rounded MT Bold" pitchFamily="34" charset="0"/>
              </a:rPr>
              <a:t>themselves but other</a:t>
            </a:r>
            <a:r>
              <a:rPr lang="en-GB" dirty="0" smtClean="0">
                <a:solidFill>
                  <a:schemeClr val="bg1"/>
                </a:solidFill>
                <a:latin typeface="Arial Rounded MT Bold" pitchFamily="34" charset="0"/>
              </a:rPr>
              <a:t> </a:t>
            </a:r>
            <a:r>
              <a:rPr lang="en-GB" dirty="0" smtClean="0">
                <a:solidFill>
                  <a:schemeClr val="bg1"/>
                </a:solidFill>
                <a:latin typeface="Arial Rounded MT Bold" pitchFamily="34" charset="0"/>
              </a:rPr>
              <a:t>Deaf </a:t>
            </a:r>
            <a:r>
              <a:rPr lang="en-GB" dirty="0" smtClean="0">
                <a:solidFill>
                  <a:schemeClr val="bg1"/>
                </a:solidFill>
                <a:latin typeface="Arial Rounded MT Bold" pitchFamily="34" charset="0"/>
              </a:rPr>
              <a:t>children.  </a:t>
            </a:r>
            <a:endParaRPr lang="en-GB" dirty="0" smtClean="0">
              <a:solidFill>
                <a:schemeClr val="bg1"/>
              </a:solidFill>
              <a:latin typeface="Arial Rounded MT Bold" pitchFamily="34" charset="0"/>
            </a:endParaRPr>
          </a:p>
          <a:p>
            <a:pPr algn="just"/>
            <a:r>
              <a:rPr lang="en-GB" dirty="0" smtClean="0">
                <a:solidFill>
                  <a:schemeClr val="bg1"/>
                </a:solidFill>
                <a:latin typeface="Arial Rounded MT Bold" pitchFamily="34" charset="0"/>
              </a:rPr>
              <a:t>I have had the pleasure of supporting some of the pupils involved in the NDCS campaign and have watched them mature into independent adults. </a:t>
            </a:r>
          </a:p>
          <a:p>
            <a:endParaRPr lang="en-GB" dirty="0" smtClean="0">
              <a:solidFill>
                <a:schemeClr val="bg1"/>
              </a:solidFill>
              <a:latin typeface="Arial Rounded MT Bold" pitchFamily="34" charset="0"/>
            </a:endParaRPr>
          </a:p>
          <a:p>
            <a:endParaRPr lang="en-GB" dirty="0" smtClean="0">
              <a:latin typeface="Arial Rounded MT Bold" pitchFamily="34" charset="0"/>
            </a:endParaRPr>
          </a:p>
          <a:p>
            <a:endParaRPr lang="en-GB" dirty="0" smtClean="0"/>
          </a:p>
          <a:p>
            <a:endParaRPr lang="en-GB" dirty="0" smtClean="0"/>
          </a:p>
          <a:p>
            <a:r>
              <a:rPr lang="en-GB" dirty="0" smtClean="0"/>
              <a:t> </a:t>
            </a:r>
          </a:p>
          <a:p>
            <a:endParaRPr lang="en-GB" dirty="0" smtClean="0"/>
          </a:p>
          <a:p>
            <a:endParaRPr lang="en-GB" dirty="0"/>
          </a:p>
        </p:txBody>
      </p:sp>
      <p:sp>
        <p:nvSpPr>
          <p:cNvPr id="6" name="TextBox 5"/>
          <p:cNvSpPr txBox="1"/>
          <p:nvPr/>
        </p:nvSpPr>
        <p:spPr>
          <a:xfrm>
            <a:off x="899592" y="260648"/>
            <a:ext cx="1202573" cy="369332"/>
          </a:xfrm>
          <a:prstGeom prst="rect">
            <a:avLst/>
          </a:prstGeom>
          <a:noFill/>
        </p:spPr>
        <p:txBody>
          <a:bodyPr wrap="none" rtlCol="0">
            <a:spAutoFit/>
          </a:bodyPr>
          <a:lstStyle/>
          <a:p>
            <a:r>
              <a:rPr lang="en-GB" dirty="0" smtClean="0">
                <a:solidFill>
                  <a:schemeClr val="bg1"/>
                </a:solidFill>
                <a:latin typeface="Arial Rounded MT Bold" pitchFamily="34" charset="0"/>
              </a:rPr>
              <a:t>Example </a:t>
            </a:r>
            <a:endParaRPr lang="en-GB" dirty="0">
              <a:solidFill>
                <a:schemeClr val="bg1"/>
              </a:solidFill>
              <a:latin typeface="Arial Rounded MT Bold" pitchFamily="34" charset="0"/>
            </a:endParaRPr>
          </a:p>
        </p:txBody>
      </p:sp>
      <p:sp>
        <p:nvSpPr>
          <p:cNvPr id="4" name="TextBox 3"/>
          <p:cNvSpPr txBox="1"/>
          <p:nvPr/>
        </p:nvSpPr>
        <p:spPr>
          <a:xfrm>
            <a:off x="755576" y="3501008"/>
            <a:ext cx="7560840" cy="3139321"/>
          </a:xfrm>
          <a:prstGeom prst="rect">
            <a:avLst/>
          </a:prstGeom>
          <a:noFill/>
        </p:spPr>
        <p:txBody>
          <a:bodyPr wrap="square" rtlCol="0">
            <a:spAutoFit/>
          </a:bodyPr>
          <a:lstStyle/>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latin typeface="Arial Rounded MT Bold" pitchFamily="34" charset="0"/>
              </a:rPr>
              <a:t>Advocates generally ensure that people have their voices heard.  However this sometimes can be difficult for advocates  with vulnerable clients </a:t>
            </a:r>
            <a:r>
              <a:rPr lang="en-GB" dirty="0" smtClean="0">
                <a:solidFill>
                  <a:schemeClr val="bg1"/>
                </a:solidFill>
                <a:latin typeface="Arial Rounded MT Bold" pitchFamily="34" charset="0"/>
              </a:rPr>
              <a:t>like the Deaf who </a:t>
            </a:r>
            <a:r>
              <a:rPr lang="en-GB" dirty="0" smtClean="0">
                <a:solidFill>
                  <a:schemeClr val="bg1"/>
                </a:solidFill>
                <a:latin typeface="Arial Rounded MT Bold" pitchFamily="34" charset="0"/>
              </a:rPr>
              <a:t>are unable to express their needs and wishes. As Arber et al (2011) pointed out,  in order for people to have individual empowerment, knowledge and life skills are required.</a:t>
            </a:r>
          </a:p>
          <a:p>
            <a:endParaRPr lang="en-GB" dirty="0" smtClean="0">
              <a:solidFill>
                <a:schemeClr val="bg1"/>
              </a:solidFill>
              <a:latin typeface="Arial Rounded MT Bold" pitchFamily="34" charset="0"/>
            </a:endParaRPr>
          </a:p>
          <a:p>
            <a:endParaRPr lang="en-GB"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620688"/>
            <a:ext cx="5112568" cy="461665"/>
          </a:xfrm>
          <a:prstGeom prst="rect">
            <a:avLst/>
          </a:prstGeom>
          <a:noFill/>
        </p:spPr>
        <p:txBody>
          <a:bodyPr wrap="square" rtlCol="0">
            <a:spAutoFit/>
          </a:bodyPr>
          <a:lstStyle/>
          <a:p>
            <a:r>
              <a:rPr lang="en-GB" sz="2400" dirty="0" smtClean="0">
                <a:solidFill>
                  <a:schemeClr val="bg1"/>
                </a:solidFill>
                <a:latin typeface="Arial Rounded MT Bold" pitchFamily="34" charset="0"/>
              </a:rPr>
              <a:t>National Deaf Children’s Society</a:t>
            </a:r>
            <a:endParaRPr lang="en-GB" sz="2400" dirty="0">
              <a:solidFill>
                <a:schemeClr val="bg1"/>
              </a:solidFill>
              <a:latin typeface="Arial Rounded MT Bold" pitchFamily="34" charset="0"/>
            </a:endParaRPr>
          </a:p>
        </p:txBody>
      </p:sp>
      <p:pic>
        <p:nvPicPr>
          <p:cNvPr id="4" name="Picture 2"/>
          <p:cNvPicPr>
            <a:picLocks noChangeAspect="1" noChangeArrowheads="1"/>
          </p:cNvPicPr>
          <p:nvPr/>
        </p:nvPicPr>
        <p:blipFill>
          <a:blip r:embed="rId2" cstate="print"/>
          <a:srcRect l="8574" t="23250" r="39403" b="25563"/>
          <a:stretch>
            <a:fillRect/>
          </a:stretch>
        </p:blipFill>
        <p:spPr bwMode="auto">
          <a:xfrm>
            <a:off x="1403648" y="1700808"/>
            <a:ext cx="3774881" cy="2088232"/>
          </a:xfrm>
          <a:prstGeom prst="rect">
            <a:avLst/>
          </a:prstGeom>
          <a:noFill/>
          <a:ln w="9525">
            <a:noFill/>
            <a:miter lim="800000"/>
            <a:headEnd/>
            <a:tailEnd/>
          </a:ln>
        </p:spPr>
      </p:pic>
      <p:sp>
        <p:nvSpPr>
          <p:cNvPr id="5" name="Rectangle 4"/>
          <p:cNvSpPr/>
          <p:nvPr/>
        </p:nvSpPr>
        <p:spPr>
          <a:xfrm>
            <a:off x="971600" y="4221088"/>
            <a:ext cx="7488832" cy="923330"/>
          </a:xfrm>
          <a:prstGeom prst="rect">
            <a:avLst/>
          </a:prstGeom>
        </p:spPr>
        <p:txBody>
          <a:bodyPr wrap="square">
            <a:spAutoFit/>
          </a:bodyPr>
          <a:lstStyle/>
          <a:p>
            <a:r>
              <a:rPr lang="en-GB" dirty="0" smtClean="0">
                <a:solidFill>
                  <a:schemeClr val="bg1"/>
                </a:solidFill>
                <a:hlinkClick r:id="rId3"/>
              </a:rPr>
              <a:t>https://www.youtube.com/watch?v=YGOncwlgWx8&amp;t=6s</a:t>
            </a:r>
            <a:endParaRPr lang="en-GB" dirty="0" smtClean="0">
              <a:solidFill>
                <a:schemeClr val="bg1"/>
              </a:solidFill>
            </a:endParaRPr>
          </a:p>
          <a:p>
            <a:endParaRPr lang="en-GB" dirty="0" smtClean="0">
              <a:solidFill>
                <a:schemeClr val="bg1"/>
              </a:solidFill>
            </a:endParaRP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11560" y="188640"/>
            <a:ext cx="1967013" cy="461665"/>
          </a:xfrm>
          <a:prstGeom prst="rect">
            <a:avLst/>
          </a:prstGeom>
          <a:noFill/>
        </p:spPr>
        <p:txBody>
          <a:bodyPr wrap="none" rtlCol="0">
            <a:spAutoFit/>
          </a:bodyPr>
          <a:lstStyle/>
          <a:p>
            <a:r>
              <a:rPr lang="en-GB" sz="2400" dirty="0" smtClean="0">
                <a:latin typeface="Arial Rounded MT Bold" pitchFamily="34" charset="0"/>
              </a:rPr>
              <a:t>References </a:t>
            </a:r>
            <a:endParaRPr lang="en-GB" sz="2400" dirty="0">
              <a:latin typeface="Arial Rounded MT Bold" pitchFamily="34" charset="0"/>
            </a:endParaRPr>
          </a:p>
        </p:txBody>
      </p:sp>
      <p:sp>
        <p:nvSpPr>
          <p:cNvPr id="7" name="Rectangle 6"/>
          <p:cNvSpPr/>
          <p:nvPr/>
        </p:nvSpPr>
        <p:spPr>
          <a:xfrm>
            <a:off x="539552" y="764704"/>
            <a:ext cx="8424936" cy="1477328"/>
          </a:xfrm>
          <a:prstGeom prst="rect">
            <a:avLst/>
          </a:prstGeom>
        </p:spPr>
        <p:txBody>
          <a:bodyPr wrap="square">
            <a:spAutoFit/>
          </a:bodyPr>
          <a:lstStyle/>
          <a:p>
            <a:endParaRPr lang="en-GB" dirty="0" smtClean="0">
              <a:latin typeface="Arial Rounded MT Bold" pitchFamily="34" charset="0"/>
            </a:endParaRPr>
          </a:p>
          <a:p>
            <a:endParaRPr lang="en-GB" dirty="0" smtClean="0">
              <a:latin typeface="Arial Rounded MT Bold" pitchFamily="34" charset="0"/>
            </a:endParaRPr>
          </a:p>
          <a:p>
            <a:endParaRPr lang="en-GB" dirty="0" smtClean="0">
              <a:latin typeface="Arial Rounded MT Bold" pitchFamily="34" charset="0"/>
            </a:endParaRPr>
          </a:p>
          <a:p>
            <a:r>
              <a:rPr lang="en-GB" dirty="0" smtClean="0">
                <a:latin typeface="Arial Rounded MT Bold" pitchFamily="34" charset="0"/>
              </a:rPr>
              <a:t>Arber, M. S. </a:t>
            </a:r>
            <a:r>
              <a:rPr lang="en-GB" dirty="0" err="1" smtClean="0">
                <a:latin typeface="Arial Rounded MT Bold" pitchFamily="34" charset="0"/>
              </a:rPr>
              <a:t>Maton</a:t>
            </a:r>
            <a:r>
              <a:rPr lang="en-GB" dirty="0" smtClean="0">
                <a:latin typeface="Arial Rounded MT Bold" pitchFamily="34" charset="0"/>
              </a:rPr>
              <a:t>, K.I., </a:t>
            </a:r>
            <a:r>
              <a:rPr lang="en-GB" dirty="0" err="1" smtClean="0">
                <a:latin typeface="Arial Rounded MT Bold" pitchFamily="34" charset="0"/>
              </a:rPr>
              <a:t>Siedman</a:t>
            </a:r>
            <a:r>
              <a:rPr lang="en-GB" dirty="0" smtClean="0">
                <a:latin typeface="Arial Rounded MT Bold" pitchFamily="34" charset="0"/>
              </a:rPr>
              <a:t>, E. (2011) </a:t>
            </a:r>
            <a:r>
              <a:rPr lang="en-GB" i="1" dirty="0" smtClean="0">
                <a:latin typeface="Arial Rounded MT Bold" pitchFamily="34" charset="0"/>
              </a:rPr>
              <a:t>Empowering Settings and Voices  for Social Change. </a:t>
            </a:r>
            <a:r>
              <a:rPr lang="en-GB" dirty="0" smtClean="0">
                <a:latin typeface="Arial Rounded MT Bold" pitchFamily="34" charset="0"/>
              </a:rPr>
              <a:t>Oxford. Oxford University Press.</a:t>
            </a:r>
          </a:p>
        </p:txBody>
      </p:sp>
      <p:sp>
        <p:nvSpPr>
          <p:cNvPr id="8" name="Rectangle 7"/>
          <p:cNvSpPr/>
          <p:nvPr/>
        </p:nvSpPr>
        <p:spPr>
          <a:xfrm>
            <a:off x="539552" y="1484784"/>
            <a:ext cx="7704856" cy="3970318"/>
          </a:xfrm>
          <a:prstGeom prst="rect">
            <a:avLst/>
          </a:prstGeom>
        </p:spPr>
        <p:txBody>
          <a:bodyPr wrap="square">
            <a:spAutoFit/>
          </a:bodyPr>
          <a:lstStyle/>
          <a:p>
            <a:endParaRPr lang="en-GB" dirty="0" smtClean="0">
              <a:latin typeface="Arial Rounded MT Bold" pitchFamily="34" charset="0"/>
            </a:endParaRPr>
          </a:p>
          <a:p>
            <a:endParaRPr lang="en-GB" dirty="0" smtClean="0">
              <a:latin typeface="Arial Rounded MT Bold" pitchFamily="34" charset="0"/>
            </a:endParaRPr>
          </a:p>
          <a:p>
            <a:endParaRPr lang="en-GB" dirty="0" smtClean="0">
              <a:latin typeface="Arial Rounded MT Bold" pitchFamily="34" charset="0"/>
            </a:endParaRPr>
          </a:p>
          <a:p>
            <a:r>
              <a:rPr lang="en-GB" dirty="0" err="1" smtClean="0">
                <a:latin typeface="Arial Rounded MT Bold" pitchFamily="34" charset="0"/>
              </a:rPr>
              <a:t>Arnstein’s</a:t>
            </a:r>
            <a:r>
              <a:rPr lang="en-GB" dirty="0" smtClean="0">
                <a:latin typeface="Arial Rounded MT Bold" pitchFamily="34" charset="0"/>
              </a:rPr>
              <a:t> ladder of Participation (1969) Available at:</a:t>
            </a:r>
          </a:p>
          <a:p>
            <a:r>
              <a:rPr lang="en-GB" dirty="0" smtClean="0">
                <a:latin typeface="Arial Rounded MT Bold" pitchFamily="34" charset="0"/>
                <a:hlinkClick r:id="rId2"/>
              </a:rPr>
              <a:t>http://www.georgejulian.co.uk/wp-content/uploads/2013/01/Arnsteins-ladder-1969-cropped.jpg</a:t>
            </a:r>
            <a:endParaRPr lang="en-GB" dirty="0" smtClean="0">
              <a:latin typeface="Arial Rounded MT Bold" pitchFamily="34" charset="0"/>
            </a:endParaRPr>
          </a:p>
          <a:p>
            <a:r>
              <a:rPr lang="en-GB" dirty="0" smtClean="0">
                <a:latin typeface="Arial Rounded MT Bold" pitchFamily="34" charset="0"/>
              </a:rPr>
              <a:t>Accessed on: 9/12/2018</a:t>
            </a:r>
          </a:p>
          <a:p>
            <a:endParaRPr lang="en-GB" dirty="0" smtClean="0"/>
          </a:p>
          <a:p>
            <a:r>
              <a:rPr lang="en-GB" dirty="0" err="1" smtClean="0">
                <a:latin typeface="Arial Rounded MT Bold" pitchFamily="34" charset="0"/>
              </a:rPr>
              <a:t>Freire</a:t>
            </a:r>
            <a:r>
              <a:rPr lang="en-GB" dirty="0" smtClean="0">
                <a:latin typeface="Arial Rounded MT Bold" pitchFamily="34" charset="0"/>
              </a:rPr>
              <a:t> P.,(1970) </a:t>
            </a:r>
            <a:r>
              <a:rPr lang="en-GB" i="1" dirty="0" smtClean="0">
                <a:latin typeface="Arial Rounded MT Bold" pitchFamily="34" charset="0"/>
              </a:rPr>
              <a:t>Pedagogy of the Oppressed</a:t>
            </a:r>
            <a:r>
              <a:rPr lang="en-GB" dirty="0" smtClean="0">
                <a:latin typeface="Arial Rounded MT Bold" pitchFamily="34" charset="0"/>
              </a:rPr>
              <a:t>. The Continuum International Publishing Group, New York.</a:t>
            </a:r>
          </a:p>
          <a:p>
            <a:endParaRPr lang="en-GB" dirty="0" smtClean="0">
              <a:latin typeface="Arial Rounded MT Bold" pitchFamily="34" charset="0"/>
            </a:endParaRPr>
          </a:p>
          <a:p>
            <a:r>
              <a:rPr lang="en-GB" dirty="0" smtClean="0">
                <a:latin typeface="Arial Rounded MT Bold" pitchFamily="34" charset="0"/>
              </a:rPr>
              <a:t>Hart R., Ladder of Youth Voice (1992)</a:t>
            </a:r>
          </a:p>
          <a:p>
            <a:r>
              <a:rPr lang="en-GB" dirty="0" smtClean="0">
                <a:latin typeface="Arial Rounded MT Bold" pitchFamily="34" charset="0"/>
              </a:rPr>
              <a:t>Available at:</a:t>
            </a:r>
          </a:p>
          <a:p>
            <a:endParaRPr lang="en-GB" dirty="0" smtClean="0">
              <a:latin typeface="Arial Rounded MT Bold" pitchFamily="34" charset="0"/>
            </a:endParaRPr>
          </a:p>
        </p:txBody>
      </p:sp>
      <p:sp>
        <p:nvSpPr>
          <p:cNvPr id="9" name="Rectangle 8"/>
          <p:cNvSpPr/>
          <p:nvPr/>
        </p:nvSpPr>
        <p:spPr>
          <a:xfrm>
            <a:off x="539552" y="5085184"/>
            <a:ext cx="7776864" cy="1477328"/>
          </a:xfrm>
          <a:prstGeom prst="rect">
            <a:avLst/>
          </a:prstGeom>
        </p:spPr>
        <p:txBody>
          <a:bodyPr wrap="square">
            <a:spAutoFit/>
          </a:bodyPr>
          <a:lstStyle/>
          <a:p>
            <a:r>
              <a:rPr lang="en-GB" dirty="0" smtClean="0">
                <a:latin typeface="Arial Rounded MT Bold" pitchFamily="34" charset="0"/>
                <a:hlinkClick r:id="rId3"/>
              </a:rPr>
              <a:t>https://www.google.co.uk/search?q=roger+Hart+participation+ladder&amp;rlz=1C1CHWA_enGB642GB642&amp;source=lnms&amp;tbm=isch&amp;sa=X&amp;ved=0ahUKEwim06L3gZjfAhWCRxUIHZDDDvAQ_AUIDigB&amp;biw=1460&amp;bih=680#imgrc=Djb_QyiC_bolTM</a:t>
            </a:r>
            <a:r>
              <a:rPr lang="en-GB" dirty="0" smtClean="0"/>
              <a:t>:</a:t>
            </a:r>
          </a:p>
          <a:p>
            <a:r>
              <a:rPr lang="en-GB" dirty="0" smtClean="0">
                <a:latin typeface="Arial Rounded MT Bold" pitchFamily="34" charset="0"/>
              </a:rPr>
              <a:t>Accessed on:11/12/2018</a:t>
            </a:r>
            <a:endParaRPr lang="en-GB" dirty="0">
              <a:latin typeface="Arial Rounded MT Bold" pitchFamily="34" charset="0"/>
            </a:endParaRPr>
          </a:p>
        </p:txBody>
      </p:sp>
      <p:sp>
        <p:nvSpPr>
          <p:cNvPr id="11" name="Rectangle 10"/>
          <p:cNvSpPr/>
          <p:nvPr/>
        </p:nvSpPr>
        <p:spPr>
          <a:xfrm>
            <a:off x="539552" y="5229200"/>
            <a:ext cx="5976664" cy="646331"/>
          </a:xfrm>
          <a:prstGeom prst="rect">
            <a:avLst/>
          </a:prstGeom>
        </p:spPr>
        <p:txBody>
          <a:bodyPr wrap="square">
            <a:spAutoFit/>
          </a:bodyPr>
          <a:lstStyle/>
          <a:p>
            <a:endParaRPr lang="en-GB" dirty="0" smtClean="0"/>
          </a:p>
          <a:p>
            <a:endParaRPr lang="en-GB" dirty="0" smtClean="0"/>
          </a:p>
        </p:txBody>
      </p:sp>
      <p:sp>
        <p:nvSpPr>
          <p:cNvPr id="12" name="Rectangle 11"/>
          <p:cNvSpPr/>
          <p:nvPr/>
        </p:nvSpPr>
        <p:spPr>
          <a:xfrm>
            <a:off x="539552" y="692696"/>
            <a:ext cx="7776864" cy="923330"/>
          </a:xfrm>
          <a:prstGeom prst="rect">
            <a:avLst/>
          </a:prstGeom>
        </p:spPr>
        <p:txBody>
          <a:bodyPr wrap="square">
            <a:spAutoFit/>
          </a:bodyPr>
          <a:lstStyle/>
          <a:p>
            <a:r>
              <a:rPr lang="en-GB" dirty="0" smtClean="0">
                <a:latin typeface="Arial Rounded MT Bold" pitchFamily="34" charset="0"/>
              </a:rPr>
              <a:t>Advocacy QPM, Code of Practice. Available at:</a:t>
            </a:r>
          </a:p>
          <a:p>
            <a:r>
              <a:rPr lang="en-GB" dirty="0" smtClean="0">
                <a:latin typeface="Arial Rounded MT Bold" pitchFamily="34" charset="0"/>
                <a:hlinkClick r:id="rId4"/>
              </a:rPr>
              <a:t>https://qualityadvocacy.org.uk/wp-content/uploads/2018/05/Code-of-Practice-1.pdf</a:t>
            </a:r>
            <a:r>
              <a:rPr lang="en-GB" dirty="0" smtClean="0">
                <a:latin typeface="Arial Rounded MT Bold" pitchFamily="34" charset="0"/>
              </a:rPr>
              <a:t>  Accessed on 11/12/2018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9552" y="2636912"/>
            <a:ext cx="6912768" cy="2862322"/>
          </a:xfrm>
          <a:prstGeom prst="rect">
            <a:avLst/>
          </a:prstGeom>
        </p:spPr>
        <p:txBody>
          <a:bodyPr wrap="square">
            <a:spAutoFit/>
          </a:bodyPr>
          <a:lstStyle/>
          <a:p>
            <a:r>
              <a:rPr lang="en-GB" dirty="0" smtClean="0">
                <a:latin typeface="Arial Rounded MT Bold" pitchFamily="34" charset="0"/>
                <a:hlinkClick r:id="rId2"/>
              </a:rPr>
              <a:t>https://www.ndti.org.uk/resources/publications/new-advocacy-charter</a:t>
            </a:r>
            <a:endParaRPr lang="en-GB" dirty="0" smtClean="0">
              <a:latin typeface="Arial Rounded MT Bold" pitchFamily="34" charset="0"/>
            </a:endParaRPr>
          </a:p>
          <a:p>
            <a:r>
              <a:rPr lang="en-GB" dirty="0" smtClean="0">
                <a:latin typeface="Arial Rounded MT Bold" pitchFamily="34" charset="0"/>
              </a:rPr>
              <a:t>Accessed on: 9/12/2018</a:t>
            </a:r>
          </a:p>
          <a:p>
            <a:endParaRPr lang="en-GB" dirty="0" smtClean="0">
              <a:latin typeface="Arial Rounded MT Bold" pitchFamily="34" charset="0"/>
            </a:endParaRPr>
          </a:p>
          <a:p>
            <a:r>
              <a:rPr lang="en-GB" dirty="0" smtClean="0">
                <a:latin typeface="Arial Rounded MT Bold" pitchFamily="34" charset="0"/>
              </a:rPr>
              <a:t>Social Care legislation in Wales. Available at:</a:t>
            </a:r>
          </a:p>
          <a:p>
            <a:r>
              <a:rPr lang="en-GB" dirty="0" smtClean="0">
                <a:latin typeface="Arial Rounded MT Bold" pitchFamily="34" charset="0"/>
                <a:hlinkClick r:id="rId3"/>
              </a:rPr>
              <a:t>https://socialcare.wales/hub/sswbact</a:t>
            </a:r>
            <a:endParaRPr lang="en-GB" dirty="0" smtClean="0">
              <a:latin typeface="Arial Rounded MT Bold" pitchFamily="34" charset="0"/>
            </a:endParaRPr>
          </a:p>
          <a:p>
            <a:r>
              <a:rPr lang="en-GB" dirty="0" smtClean="0">
                <a:latin typeface="Arial Rounded MT Bold" pitchFamily="34" charset="0"/>
              </a:rPr>
              <a:t>Accessed on 11/12/2018</a:t>
            </a:r>
          </a:p>
          <a:p>
            <a:endParaRPr lang="en-GB" dirty="0" smtClean="0">
              <a:latin typeface="Arial Rounded MT Bold" pitchFamily="34" charset="0"/>
            </a:endParaRPr>
          </a:p>
          <a:p>
            <a:r>
              <a:rPr lang="en-GB" dirty="0" smtClean="0">
                <a:latin typeface="Arial Rounded MT Bold" pitchFamily="34" charset="0"/>
              </a:rPr>
              <a:t>United Nations Rights of the Child. Available at:</a:t>
            </a:r>
          </a:p>
          <a:p>
            <a:endParaRPr lang="en-GB" dirty="0" smtClean="0">
              <a:latin typeface="Arial Rounded MT Bold" pitchFamily="34" charset="0"/>
            </a:endParaRPr>
          </a:p>
        </p:txBody>
      </p:sp>
      <p:sp>
        <p:nvSpPr>
          <p:cNvPr id="8" name="Rectangle 7"/>
          <p:cNvSpPr/>
          <p:nvPr/>
        </p:nvSpPr>
        <p:spPr>
          <a:xfrm>
            <a:off x="467544" y="620688"/>
            <a:ext cx="6448625" cy="2123658"/>
          </a:xfrm>
          <a:prstGeom prst="rect">
            <a:avLst/>
          </a:prstGeom>
        </p:spPr>
        <p:txBody>
          <a:bodyPr wrap="square">
            <a:spAutoFit/>
          </a:bodyPr>
          <a:lstStyle/>
          <a:p>
            <a:r>
              <a:rPr lang="en-GB" sz="2400" dirty="0" smtClean="0">
                <a:latin typeface="Arial Rounded MT Bold" pitchFamily="34" charset="0"/>
              </a:rPr>
              <a:t>References</a:t>
            </a:r>
          </a:p>
          <a:p>
            <a:endParaRPr lang="en-GB" dirty="0" smtClean="0">
              <a:latin typeface="Arial Rounded MT Bold" pitchFamily="34" charset="0"/>
            </a:endParaRPr>
          </a:p>
          <a:p>
            <a:r>
              <a:rPr lang="en-GB" dirty="0" smtClean="0">
                <a:latin typeface="Arial Rounded MT Bold" pitchFamily="34" charset="0"/>
              </a:rPr>
              <a:t>National Deaf Children’s Society Available at: </a:t>
            </a:r>
          </a:p>
          <a:p>
            <a:r>
              <a:rPr lang="en-GB" dirty="0" smtClean="0">
                <a:latin typeface="Arial Rounded MT Bold" pitchFamily="34" charset="0"/>
                <a:hlinkClick r:id="rId4"/>
              </a:rPr>
              <a:t>https://www.youtube.com/watch?v=YGOncwlgWx8&amp;t=6s</a:t>
            </a:r>
            <a:endParaRPr lang="en-GB" dirty="0" smtClean="0">
              <a:latin typeface="Arial Rounded MT Bold" pitchFamily="34" charset="0"/>
            </a:endParaRPr>
          </a:p>
          <a:p>
            <a:r>
              <a:rPr lang="en-GB" dirty="0" smtClean="0">
                <a:latin typeface="Arial Rounded MT Bold" pitchFamily="34" charset="0"/>
              </a:rPr>
              <a:t>Accessed on 11/12/2018</a:t>
            </a:r>
          </a:p>
          <a:p>
            <a:endParaRPr lang="en-GB" dirty="0" smtClean="0">
              <a:latin typeface="Arial Rounded MT Bold" pitchFamily="34" charset="0"/>
            </a:endParaRPr>
          </a:p>
          <a:p>
            <a:r>
              <a:rPr lang="en-GB" dirty="0" smtClean="0">
                <a:latin typeface="Arial Rounded MT Bold" pitchFamily="34" charset="0"/>
              </a:rPr>
              <a:t>National Development Team for Inclusion</a:t>
            </a:r>
          </a:p>
        </p:txBody>
      </p:sp>
      <p:sp>
        <p:nvSpPr>
          <p:cNvPr id="9" name="Rectangle 8"/>
          <p:cNvSpPr/>
          <p:nvPr/>
        </p:nvSpPr>
        <p:spPr>
          <a:xfrm>
            <a:off x="539552" y="5157192"/>
            <a:ext cx="7056784" cy="1200329"/>
          </a:xfrm>
          <a:prstGeom prst="rect">
            <a:avLst/>
          </a:prstGeom>
        </p:spPr>
        <p:txBody>
          <a:bodyPr wrap="square">
            <a:spAutoFit/>
          </a:bodyPr>
          <a:lstStyle/>
          <a:p>
            <a:r>
              <a:rPr lang="en-GB" dirty="0" smtClean="0">
                <a:latin typeface="Arial Rounded MT Bold" pitchFamily="34" charset="0"/>
                <a:hlinkClick r:id="rId5"/>
              </a:rPr>
              <a:t>https://www.savethechildren.org.uk/what-we-do/childrens-rights/united-nations-convention-of-the-rights-of-the-child</a:t>
            </a:r>
            <a:endParaRPr lang="en-GB" dirty="0" smtClean="0">
              <a:latin typeface="Arial Rounded MT Bold" pitchFamily="34" charset="0"/>
            </a:endParaRPr>
          </a:p>
          <a:p>
            <a:r>
              <a:rPr lang="en-GB" dirty="0" smtClean="0">
                <a:latin typeface="Arial Rounded MT Bold" pitchFamily="34" charset="0"/>
              </a:rPr>
              <a:t>Accessed on: 11/12/2018</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1887</TotalTime>
  <Words>1088</Words>
  <Application>Microsoft Office PowerPoint</Application>
  <PresentationFormat>On-screen Show (4:3)</PresentationFormat>
  <Paragraphs>92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Apex</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Nicola</dc:creator>
  <cp:lastModifiedBy>Nicola</cp:lastModifiedBy>
  <cp:revision>187</cp:revision>
  <dcterms:created xsi:type="dcterms:W3CDTF">2018-12-08T15:33:38Z</dcterms:created>
  <dcterms:modified xsi:type="dcterms:W3CDTF">2018-12-11T16:14:39Z</dcterms:modified>
</cp:coreProperties>
</file>