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2"/>
  </p:notesMasterIdLst>
  <p:sldIdLst>
    <p:sldId id="278" r:id="rId5"/>
    <p:sldId id="279" r:id="rId6"/>
    <p:sldId id="368" r:id="rId7"/>
    <p:sldId id="365" r:id="rId8"/>
    <p:sldId id="364" r:id="rId9"/>
    <p:sldId id="391" r:id="rId10"/>
    <p:sldId id="390" r:id="rId11"/>
    <p:sldId id="392" r:id="rId12"/>
    <p:sldId id="366" r:id="rId13"/>
    <p:sldId id="393" r:id="rId14"/>
    <p:sldId id="296" r:id="rId15"/>
    <p:sldId id="334" r:id="rId16"/>
    <p:sldId id="394" r:id="rId17"/>
    <p:sldId id="395" r:id="rId18"/>
    <p:sldId id="397" r:id="rId19"/>
    <p:sldId id="396" r:id="rId20"/>
    <p:sldId id="398" r:id="rId21"/>
    <p:sldId id="376" r:id="rId22"/>
    <p:sldId id="399" r:id="rId23"/>
    <p:sldId id="400" r:id="rId24"/>
    <p:sldId id="320" r:id="rId25"/>
    <p:sldId id="403" r:id="rId26"/>
    <p:sldId id="402" r:id="rId27"/>
    <p:sldId id="401" r:id="rId28"/>
    <p:sldId id="405" r:id="rId29"/>
    <p:sldId id="404" r:id="rId30"/>
    <p:sldId id="37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364"/>
            <p14:sldId id="391"/>
            <p14:sldId id="390"/>
            <p14:sldId id="392"/>
            <p14:sldId id="366"/>
            <p14:sldId id="393"/>
            <p14:sldId id="296"/>
            <p14:sldId id="334"/>
            <p14:sldId id="394"/>
            <p14:sldId id="395"/>
            <p14:sldId id="397"/>
            <p14:sldId id="396"/>
            <p14:sldId id="398"/>
            <p14:sldId id="376"/>
            <p14:sldId id="399"/>
            <p14:sldId id="400"/>
            <p14:sldId id="320"/>
            <p14:sldId id="403"/>
            <p14:sldId id="402"/>
            <p14:sldId id="401"/>
            <p14:sldId id="405"/>
            <p14:sldId id="404"/>
            <p14:sldId id="377"/>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7C08BF-D69F-4766-A325-6E88D1F7ACCE}" v="5" dt="2026-05-09T14:41:43.4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77562" autoAdjust="0"/>
  </p:normalViewPr>
  <p:slideViewPr>
    <p:cSldViewPr snapToGrid="0">
      <p:cViewPr varScale="1">
        <p:scale>
          <a:sx n="85" d="100"/>
          <a:sy n="85" d="100"/>
        </p:scale>
        <p:origin x="1496"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a:t>To develop understanding of reflection as a key business skill</a:t>
          </a:r>
          <a:endParaRPr lang="en-GB" sz="2200" b="1">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994B5D5-03D6-45F4-A28F-1EF893BC1AC1}">
      <dgm:prSet phldr="0" custT="1"/>
      <dgm:spPr/>
      <dgm:t>
        <a:bodyPr/>
        <a:lstStyle/>
        <a:p>
          <a:pPr>
            <a:buNone/>
          </a:pPr>
          <a:r>
            <a:rPr lang="en-GB" sz="2200" b="1"/>
            <a:t>To evaluate personal skills, progress, and professional behaviours in a business context (e.g. communication, teamwork, reliability).</a:t>
          </a:r>
          <a:endParaRPr lang="en-GB" sz="2200" b="1">
            <a:latin typeface="Aptos ExtraBold"/>
            <a:cs typeface="Calibri"/>
          </a:endParaRPr>
        </a:p>
      </dgm:t>
    </dgm:pt>
    <dgm:pt modelId="{0DEFE236-4612-44D4-9905-3FCE745EE1C2}" type="parTrans" cxnId="{A55053EA-C70C-40CA-B787-111382E6B938}">
      <dgm:prSet/>
      <dgm:spPr/>
      <dgm:t>
        <a:bodyPr/>
        <a:lstStyle/>
        <a:p>
          <a:endParaRPr lang="en-GB"/>
        </a:p>
      </dgm:t>
    </dgm:pt>
    <dgm:pt modelId="{610F8288-38E7-41C4-922D-A39C323A1805}" type="sibTrans" cxnId="{A55053EA-C70C-40CA-B787-111382E6B938}">
      <dgm:prSet/>
      <dgm:spPr/>
      <dgm:t>
        <a:bodyPr/>
        <a:lstStyle/>
        <a:p>
          <a:endParaRPr lang="en-GB"/>
        </a:p>
      </dgm:t>
    </dgm:pt>
    <dgm:pt modelId="{8A237DE2-BD42-4DD4-8170-8EE98E1004C9}">
      <dgm:prSet phldr="0" custT="1"/>
      <dgm:spPr/>
      <dgm:t>
        <a:bodyPr/>
        <a:lstStyle/>
        <a:p>
          <a:pPr>
            <a:buNone/>
          </a:pPr>
          <a:r>
            <a:rPr lang="en-GB" sz="2200" b="1"/>
            <a:t>To set realistic, career-focused goals and create a personal development plan for future professional growth</a:t>
          </a:r>
          <a:endParaRPr lang="en-GB" sz="2200" b="1">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0" presStyleCnt="3"/>
      <dgm:spPr/>
    </dgm:pt>
    <dgm:pt modelId="{8C48FE0F-0732-4D53-ADE3-7D6585DDA1B0}" type="pres">
      <dgm:prSet presAssocID="{D994B5D5-03D6-45F4-A28F-1EF893BC1AC1}" presName="parentText" presStyleLbl="node1" presStyleIdx="1"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1" presStyleCnt="3">
        <dgm:presLayoutVars>
          <dgm:bulletEnabled val="1"/>
        </dgm:presLayoutVars>
      </dgm:prSet>
      <dgm:spPr/>
    </dgm:pt>
    <dgm:pt modelId="{83C3A07E-C13F-4BC0-9F76-618A88CE186E}" type="pres">
      <dgm:prSet presAssocID="{610F8288-38E7-41C4-922D-A39C323A1805}"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3856A1-31D6-46B3-890E-EC1FCDC6CFDC}" type="presOf" srcId="{8A237DE2-BD42-4DD4-8170-8EE98E1004C9}" destId="{7172DFFB-BBAC-49A2-9887-788B2075E5AC}"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A55053EA-C70C-40CA-B787-111382E6B938}" srcId="{D8F6DCAB-BE7F-496A-9546-DFA225D8321F}" destId="{D994B5D5-03D6-45F4-A28F-1EF893BC1AC1}" srcOrd="1" destOrd="0" parTransId="{0DEFE236-4612-44D4-9905-3FCE745EE1C2}" sibTransId="{610F8288-38E7-41C4-922D-A39C323A1805}"/>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11D72CE5-E983-4932-9885-7C24630B2E9E}" type="presParOf" srcId="{9CF64F5B-328C-49B9-AF3A-EB96BC66833D}" destId="{0250A991-9757-4F37-8C56-D7E7C0A943D0}" srcOrd="4"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5" destOrd="0" presId="urn:microsoft.com/office/officeart/2005/8/layout/list1"/>
    <dgm:cxn modelId="{16B36121-C261-4012-B0D9-4707321088BC}" type="presParOf" srcId="{9CF64F5B-328C-49B9-AF3A-EB96BC66833D}" destId="{784105E6-C4CD-410F-B424-1C171A5775B9}" srcOrd="6" destOrd="0" presId="urn:microsoft.com/office/officeart/2005/8/layout/list1"/>
    <dgm:cxn modelId="{F4A30A00-EBE3-4D47-970C-AE3A959A4B51}" type="presParOf" srcId="{9CF64F5B-328C-49B9-AF3A-EB96BC66833D}" destId="{83C3A07E-C13F-4BC0-9F76-618A88CE186E}"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develop understanding of reflection as a key business skill</a:t>
          </a:r>
          <a:endParaRPr lang="en-GB" sz="2200" b="1" kern="1200">
            <a:latin typeface="Aptos ExtraBold"/>
            <a:cs typeface="Arial"/>
          </a:endParaRPr>
        </a:p>
      </dsp:txBody>
      <dsp:txXfrm>
        <a:off x="558888" y="67003"/>
        <a:ext cx="7063562" cy="879050"/>
      </dsp:txXfrm>
    </dsp:sp>
    <dsp:sp modelId="{784105E6-C4CD-410F-B424-1C171A5775B9}">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evaluate personal skills, progress, and professional behaviours in a business context (e.g. communication, teamwork, reliability).</a:t>
          </a:r>
          <a:endParaRPr lang="en-GB" sz="2200" b="1" kern="1200">
            <a:latin typeface="Aptos ExtraBold"/>
            <a:cs typeface="Calibri"/>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set realistic, career-focused goals and create a personal development plan for future professional growth</a:t>
          </a:r>
          <a:endParaRPr lang="en-GB" sz="2200" b="1" kern="120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29/07/2026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focused on speaking as a business professional and how spoken communication works in academic and workplace settings.</a:t>
            </a:r>
          </a:p>
          <a:p>
            <a:endParaRPr lang="en-GB"/>
          </a:p>
          <a:p>
            <a:r>
              <a:rPr lang="en-GB"/>
              <a:t>We looked at what makes speaking effective, including voice, body language, clarity, and audience engagement, and we analysed example videos to see these in action. We then practised structuring short spoken messages without slides, using clear openings, key points, examples, and conclusions, and developed signposting language to help guide the listener.</a:t>
            </a:r>
          </a:p>
          <a:p>
            <a:r>
              <a:rPr lang="en-GB"/>
              <a:t>You (Students) also took part in short, low-pressure speaking activities to build confidence and improve delivery.</a:t>
            </a:r>
          </a:p>
          <a:p>
            <a:endParaRPr lang="en-GB"/>
          </a:p>
          <a:p>
            <a:r>
              <a:rPr lang="en-GB"/>
              <a:t>This is important because strong speaking skills help you communicate ideas clearly, reduce misunderstandings, and build confidence and professionalism in both academic and workplace environments.”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r>
              <a:rPr lang="en-GB"/>
              <a:t>Today’s session is about reflection and preparing you for your future as business students and professionals.</a:t>
            </a:r>
          </a:p>
          <a:p>
            <a:endParaRPr lang="en-GB"/>
          </a:p>
          <a:p>
            <a:r>
              <a:rPr lang="en-GB"/>
              <a:t>First, we’ll look at reflection as a key business skill—something professionals use to review performance, improve decisions, and develop over time.</a:t>
            </a:r>
          </a:p>
          <a:p>
            <a:endParaRPr lang="en-GB"/>
          </a:p>
          <a:p>
            <a:r>
              <a:rPr lang="en-GB"/>
              <a:t>Second, you’ll evaluate your own progress this term, thinking about your skills and professional behaviours, such as communication, teamworking and reliability. </a:t>
            </a:r>
          </a:p>
          <a:p>
            <a:endParaRPr lang="en-GB"/>
          </a:p>
          <a:p>
            <a:r>
              <a:rPr lang="en-GB"/>
              <a:t>Finally, you’ll set realistic, career-focused goals and begin creating a personal development plan to support your ongoing growth.</a:t>
            </a:r>
          </a:p>
          <a:p>
            <a:endParaRPr lang="en-GB"/>
          </a:p>
          <a:p>
            <a:r>
              <a:rPr lang="en-GB"/>
              <a:t>The focus today is really on recognising how far you’ve come and thinking clearly about your next steps.</a:t>
            </a:r>
          </a:p>
          <a:p>
            <a:pPr fontAlgn="t"/>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r>
              <a:rPr lang="en-GB"/>
              <a:t>VEVOX 9.1</a:t>
            </a:r>
            <a:endParaRPr lang="en-GB" dirty="0"/>
          </a:p>
          <a:p>
            <a:r>
              <a:rPr lang="en-GB" dirty="0"/>
              <a:t>“We will start this lesson by going on </a:t>
            </a:r>
            <a:r>
              <a:rPr lang="en-GB" dirty="0" err="1"/>
              <a:t>Vevox</a:t>
            </a:r>
            <a:r>
              <a:rPr lang="en-GB" dirty="0"/>
              <a:t>.</a:t>
            </a:r>
          </a:p>
          <a:p>
            <a:endParaRPr lang="en-GB"/>
          </a:p>
          <a:p>
            <a:r>
              <a:rPr lang="en-GB" dirty="0"/>
              <a:t>You’ll see the question: </a:t>
            </a:r>
            <a:r>
              <a:rPr lang="en-GB" i="1" dirty="0"/>
              <a:t>‘What is one skill you’ve improved since Week 1?’</a:t>
            </a:r>
          </a:p>
          <a:p>
            <a:br>
              <a:rPr lang="en-GB" dirty="0">
                <a:cs typeface="+mn-lt"/>
              </a:rPr>
            </a:br>
            <a:r>
              <a:rPr lang="en-GB"/>
              <a:t>Write just one skills</a:t>
            </a:r>
          </a:p>
          <a:p>
            <a:endParaRPr lang="en-GB"/>
          </a:p>
          <a:p>
            <a:endParaRPr lang="en-GB"/>
          </a:p>
          <a:p>
            <a:r>
              <a:rPr lang="en-GB"/>
              <a:t>Great—have a look at the responses coming in.  Can you see any patterns? (ask two, three students to find common skills)</a:t>
            </a:r>
          </a:p>
          <a:p>
            <a:endParaRPr lang="en-GB"/>
          </a:p>
          <a:p>
            <a:r>
              <a:rPr lang="en-GB"/>
              <a:t>You can already see some clear patterns, like [e.g. writing, speaking, time management].</a:t>
            </a:r>
          </a:p>
          <a:p>
            <a:endParaRPr lang="en-GB"/>
          </a:p>
          <a:p>
            <a:r>
              <a:rPr lang="en-GB" dirty="0"/>
              <a:t>This shows you’ve all been developing key academic and professional skills, even if it hasn’t always been obvious.</a:t>
            </a:r>
          </a:p>
          <a:p>
            <a:endParaRPr lang="en-GB"/>
          </a:p>
          <a:p>
            <a:r>
              <a:rPr lang="en-GB" dirty="0"/>
              <a:t>We’ll use this as a starting point for today’s focus on reflection and your development going forward.”</a:t>
            </a:r>
          </a:p>
          <a:p>
            <a:endParaRPr lang="en-GB"/>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Let’s start with what reflection means in a business context. Reflection is simply learning from your work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In business, this means thinking about what you did in a task, what worked well, what didn’t work well, and how you can improve next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It’s about learning from experience, not just completing tasks.</a:t>
            </a:r>
          </a:p>
          <a:p>
            <a:endParaRPr lang="en-US">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why reflection is important in business, I want you to think about it yourselves first.</a:t>
            </a:r>
          </a:p>
          <a:p>
            <a:endParaRPr lang="en-GB"/>
          </a:p>
          <a:p>
            <a:r>
              <a:rPr lang="en-GB"/>
              <a:t>In pairs, discuss two questions:</a:t>
            </a:r>
          </a:p>
          <a:p>
            <a:br>
              <a:rPr lang="en-GB"/>
            </a:br>
            <a:r>
              <a:rPr lang="en-GB"/>
              <a:t>Why do you think reflection is important in business?</a:t>
            </a:r>
            <a:br>
              <a:rPr lang="en-GB"/>
            </a:br>
            <a:r>
              <a:rPr lang="en-GB"/>
              <a:t>And why might it be useful for your student life and studies?</a:t>
            </a:r>
          </a:p>
          <a:p>
            <a:r>
              <a:rPr lang="en-GB"/>
              <a:t>Take a couple of minutes to talk, and then I’ll ask a few pairs to share one idea with the class.”</a:t>
            </a:r>
          </a:p>
          <a:p>
            <a:endParaRPr lang="en-GB"/>
          </a:p>
          <a:p>
            <a:r>
              <a:rPr lang="en-GB"/>
              <a:t>[Pause for discussion]</a:t>
            </a:r>
          </a:p>
          <a:p>
            <a:endParaRPr lang="en-GB"/>
          </a:p>
          <a:p>
            <a:r>
              <a:rPr lang="en-GB"/>
              <a:t>“Okay, let’s hear some ideas. Why do you think reflection matters?”</a:t>
            </a:r>
          </a:p>
          <a:p>
            <a:endParaRPr lang="en-GB"/>
          </a:p>
          <a:p>
            <a:r>
              <a:rPr lang="en-GB"/>
              <a:t>[Take 2–3 responses]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8304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look at why reflection is important in both the workplace and at university.</a:t>
            </a:r>
          </a:p>
          <a:p>
            <a:endParaRPr lang="en-GB"/>
          </a:p>
          <a:p>
            <a:r>
              <a:rPr lang="en-GB"/>
              <a:t>In a business context, reflection can have a real impact on your career. It can increase your opportunities for promotion or pay rises because it shows that you are actively learning and improving. It also helps you improve your work performance by identifying what you are doing well and what you need to develop. In addition, it supports better decision-making because you are learning from past experiences rather than repeating mistakes.</a:t>
            </a:r>
          </a:p>
          <a:p>
            <a:endParaRPr lang="en-GB"/>
          </a:p>
          <a:p>
            <a:r>
              <a:rPr lang="en-GB"/>
              <a:t>In a university context, reflection is just as important. It can help you improve your grades by helping you understand what is working in your learning and what needs to change. It allows you to learn from feedback from lecturers and peers, and it can also help you improve your time management by encouraging you to plan and adjust your approach to studying more effectively.</a:t>
            </a:r>
          </a:p>
          <a:p>
            <a:endParaRPr lang="en-GB"/>
          </a:p>
          <a:p>
            <a:r>
              <a:rPr lang="en-GB"/>
              <a:t>So overall, reflection is a key skill that supports success both in your studies and in your future career.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09721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I’m going to give you a short business scenario. I’d like you to read it carefully first.</a:t>
            </a:r>
          </a:p>
          <a:p>
            <a:endParaRPr lang="en-GB" dirty="0"/>
          </a:p>
          <a:p>
            <a:r>
              <a:rPr lang="en-GB" dirty="0"/>
              <a:t>I’ll give you a couple of minutes to read through the situation and think about what happened. Then you will answer three reflection questions: What, So what, and Now what.</a:t>
            </a:r>
          </a:p>
          <a:p>
            <a:r>
              <a:rPr lang="en-GB" dirty="0"/>
              <a:t>[Pause – allow reading time]</a:t>
            </a:r>
          </a:p>
          <a:p>
            <a:endParaRPr lang="en-GB" dirty="0"/>
          </a:p>
          <a:p>
            <a:r>
              <a:rPr lang="en-GB" dirty="0"/>
              <a:t>Okay, now let’s go through it together using the reflection model.</a:t>
            </a:r>
          </a:p>
          <a:p>
            <a:endParaRPr lang="en-GB" dirty="0"/>
          </a:p>
          <a:p>
            <a:r>
              <a:rPr lang="en-GB" dirty="0"/>
              <a:t>First, </a:t>
            </a:r>
            <a:r>
              <a:rPr lang="en-GB" b="1" dirty="0"/>
              <a:t>What happened?</a:t>
            </a:r>
            <a:br>
              <a:rPr lang="en-GB" dirty="0">
                <a:cs typeface="+mn-lt"/>
              </a:rPr>
            </a:br>
            <a:r>
              <a:rPr lang="en-GB" dirty="0"/>
              <a:t>In this case, you were working in a marketing team on a social media campaign. Your task was to create and share a content schedule for approval. However, you underestimated how long it would take and submitted it one day late. This meant the team had less time to review it, and some changes had to be made at the last minute.</a:t>
            </a:r>
          </a:p>
          <a:p>
            <a:endParaRPr lang="en-GB" dirty="0"/>
          </a:p>
          <a:p>
            <a:r>
              <a:rPr lang="en-GB" dirty="0"/>
              <a:t>Next, </a:t>
            </a:r>
            <a:r>
              <a:rPr lang="en-GB" b="1" dirty="0"/>
              <a:t>So what?</a:t>
            </a:r>
            <a:br>
              <a:rPr lang="en-GB" dirty="0">
                <a:cs typeface="+mn-lt"/>
              </a:rPr>
            </a:br>
            <a:r>
              <a:rPr lang="en-GB" dirty="0"/>
              <a:t>This is where we think about what we can learn. The delay affected the team’s planning and created pressure before the campaign launch. This shows that time management and planning are very important, especially when your work affects others in a team.</a:t>
            </a:r>
          </a:p>
          <a:p>
            <a:endParaRPr lang="en-GB" dirty="0"/>
          </a:p>
          <a:p>
            <a:r>
              <a:rPr lang="en-GB" dirty="0"/>
              <a:t>Finally, </a:t>
            </a:r>
            <a:r>
              <a:rPr lang="en-GB" b="1" dirty="0"/>
              <a:t>Now what?</a:t>
            </a:r>
            <a:br>
              <a:rPr lang="en-GB" dirty="0"/>
            </a:br>
            <a:r>
              <a:rPr lang="en-GB" dirty="0"/>
              <a:t>This is about improvement. Next time, you could plan your workload more carefully, break the task into smaller steps, and communicate earlier if you are falling behind. This would help you meet deadlines and support your team more effectively.</a:t>
            </a:r>
          </a:p>
          <a:p>
            <a:endParaRPr lang="en-GB" dirty="0"/>
          </a:p>
          <a:p>
            <a:r>
              <a:rPr lang="en-GB" dirty="0"/>
              <a:t>This simple model helps you turn real experiences into learning and future improvement.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28620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r>
              <a:rPr lang="en-GB" sz="1200" kern="1200" dirty="0">
                <a:solidFill>
                  <a:schemeClr val="tx1"/>
                </a:solidFill>
                <a:effectLst/>
                <a:highlight>
                  <a:srgbClr val="FFFFFF"/>
                </a:highlight>
                <a:latin typeface="+mn-lt"/>
                <a:ea typeface="+mn-ea"/>
                <a:cs typeface="+mn-cs"/>
              </a:rPr>
              <a:t>Now we’re going to reflect on your progress this term using a Skills Timeline.”</a:t>
            </a:r>
          </a:p>
          <a:p>
            <a:r>
              <a:rPr lang="en-GB" sz="1200" kern="1200" dirty="0">
                <a:solidFill>
                  <a:schemeClr val="tx1"/>
                </a:solidFill>
                <a:effectLst/>
                <a:highlight>
                  <a:srgbClr val="FFFFFF"/>
                </a:highlight>
                <a:latin typeface="+mn-lt"/>
                <a:ea typeface="+mn-ea"/>
                <a:cs typeface="+mn-cs"/>
              </a:rPr>
              <a:t>“This activity is about recognising what you can do now that you couldn’t do at the start of the term.”</a:t>
            </a:r>
          </a:p>
          <a:p>
            <a:endParaRPr lang="en-GB" sz="1200" kern="1200" dirty="0">
              <a:solidFill>
                <a:schemeClr val="tx1"/>
              </a:solidFill>
              <a:effectLst/>
              <a:highlight>
                <a:srgbClr val="FFFFFF"/>
              </a:highlight>
              <a:latin typeface="+mn-lt"/>
              <a:ea typeface="+mn-ea"/>
              <a:cs typeface="+mn-cs"/>
            </a:endParaRPr>
          </a:p>
          <a:p>
            <a:r>
              <a:rPr lang="en-GB" sz="1200" b="1" kern="1200" dirty="0">
                <a:solidFill>
                  <a:schemeClr val="tx1"/>
                </a:solidFill>
                <a:effectLst/>
                <a:highlight>
                  <a:srgbClr val="FFFFFF"/>
                </a:highlight>
                <a:latin typeface="+mn-lt"/>
                <a:ea typeface="+mn-ea"/>
                <a:cs typeface="+mn-cs"/>
              </a:rPr>
              <a:t>Step 1: Individual Task (5 mins)</a:t>
            </a:r>
            <a:endParaRPr lang="en-GB" sz="1200" kern="1200" dirty="0">
              <a:solidFill>
                <a:schemeClr val="tx1"/>
              </a:solidFill>
              <a:effectLst/>
              <a:highlight>
                <a:srgbClr val="FFFFFF"/>
              </a:highlight>
              <a:latin typeface="+mn-lt"/>
              <a:ea typeface="+mn-ea"/>
              <a:cs typeface="+mn-cs"/>
            </a:endParaRPr>
          </a:p>
          <a:p>
            <a:r>
              <a:rPr lang="en-GB" sz="1200" kern="1200" dirty="0">
                <a:solidFill>
                  <a:schemeClr val="tx1"/>
                </a:solidFill>
                <a:effectLst/>
                <a:highlight>
                  <a:srgbClr val="FFFFFF"/>
                </a:highlight>
                <a:latin typeface="+mn-lt"/>
                <a:ea typeface="+mn-ea"/>
                <a:cs typeface="+mn-cs"/>
              </a:rPr>
              <a:t>“First, complete your Skills Timeline individually.”</a:t>
            </a:r>
          </a:p>
          <a:p>
            <a:r>
              <a:rPr lang="en-GB" sz="1200" kern="1200" dirty="0">
                <a:solidFill>
                  <a:schemeClr val="tx1"/>
                </a:solidFill>
                <a:effectLst/>
                <a:highlight>
                  <a:srgbClr val="FFFFFF"/>
                </a:highlight>
                <a:latin typeface="+mn-lt"/>
                <a:ea typeface="+mn-ea"/>
                <a:cs typeface="+mn-cs"/>
              </a:rPr>
              <a:t>“You will rate your skills from week one till now </a:t>
            </a:r>
          </a:p>
          <a:p>
            <a:r>
              <a:rPr lang="en-GB" sz="1200" kern="1200" dirty="0">
                <a:solidFill>
                  <a:schemeClr val="tx1"/>
                </a:solidFill>
                <a:effectLst/>
                <a:highlight>
                  <a:srgbClr val="FFFFFF"/>
                </a:highlight>
                <a:latin typeface="+mn-lt"/>
                <a:ea typeface="+mn-ea"/>
                <a:cs typeface="+mn-cs"/>
              </a:rPr>
              <a:t>“Focus on these areas: reading, writing, note-taking, paraphrasing, communication, and digital skills.”</a:t>
            </a:r>
          </a:p>
          <a:p>
            <a:r>
              <a:rPr lang="en-GB" sz="1200" kern="1200" dirty="0">
                <a:solidFill>
                  <a:schemeClr val="tx1"/>
                </a:solidFill>
                <a:effectLst/>
                <a:highlight>
                  <a:srgbClr val="FFFFFF"/>
                </a:highlight>
                <a:latin typeface="+mn-lt"/>
                <a:ea typeface="+mn-ea"/>
                <a:cs typeface="+mn-cs"/>
              </a:rPr>
              <a:t>“Be honest with yourself—this is about progress, not perfection.”</a:t>
            </a:r>
          </a:p>
          <a:p>
            <a:r>
              <a:rPr lang="en-GB" sz="1200" kern="1200" dirty="0">
                <a:solidFill>
                  <a:schemeClr val="tx1"/>
                </a:solidFill>
                <a:effectLst/>
                <a:highlight>
                  <a:srgbClr val="FFFFFF"/>
                </a:highlight>
                <a:latin typeface="+mn-lt"/>
                <a:ea typeface="+mn-ea"/>
                <a:cs typeface="+mn-cs"/>
              </a:rPr>
              <a:t> </a:t>
            </a:r>
            <a:r>
              <a:rPr lang="en-GB" sz="1200" i="1" kern="1200" dirty="0">
                <a:solidFill>
                  <a:schemeClr val="tx1"/>
                </a:solidFill>
                <a:effectLst/>
                <a:highlight>
                  <a:srgbClr val="FFFFFF"/>
                </a:highlight>
                <a:latin typeface="+mn-lt"/>
                <a:ea typeface="+mn-ea"/>
                <a:cs typeface="+mn-cs"/>
              </a:rPr>
              <a:t>Pause and circulate</a:t>
            </a:r>
            <a:endParaRPr lang="en-GB" sz="1200" kern="1200" dirty="0">
              <a:solidFill>
                <a:schemeClr val="tx1"/>
              </a:solidFill>
              <a:effectLst/>
              <a:highlight>
                <a:srgbClr val="FFFFFF"/>
              </a:highlight>
              <a:latin typeface="+mn-lt"/>
              <a:ea typeface="+mn-ea"/>
              <a:cs typeface="+mn-cs"/>
            </a:endParaRPr>
          </a:p>
          <a:p>
            <a:r>
              <a:rPr lang="en-GB" sz="1200" kern="1200" dirty="0">
                <a:solidFill>
                  <a:schemeClr val="tx1"/>
                </a:solidFill>
                <a:effectLst/>
                <a:highlight>
                  <a:srgbClr val="FFFFFF"/>
                </a:highlight>
                <a:latin typeface="+mn-lt"/>
                <a:ea typeface="+mn-ea"/>
                <a:cs typeface="+mn-cs"/>
              </a:rPr>
              <a:t>“If you finish early, choose ONE skill you think has improved the most and think about why.”</a:t>
            </a:r>
          </a:p>
          <a:p>
            <a:endParaRPr lang="en-GB" sz="1200" kern="1200" dirty="0">
              <a:solidFill>
                <a:schemeClr val="tx1"/>
              </a:solidFill>
              <a:effectLst/>
              <a:highlight>
                <a:srgbClr val="FFFFFF"/>
              </a:highlight>
              <a:latin typeface="+mn-lt"/>
              <a:ea typeface="+mn-ea"/>
              <a:cs typeface="+mn-cs"/>
            </a:endParaRPr>
          </a:p>
          <a:p>
            <a:r>
              <a:rPr lang="en-GB" sz="1200" b="1" kern="1200" dirty="0">
                <a:solidFill>
                  <a:schemeClr val="tx1"/>
                </a:solidFill>
                <a:effectLst/>
                <a:highlight>
                  <a:srgbClr val="FFFFFF"/>
                </a:highlight>
                <a:latin typeface="+mn-lt"/>
                <a:ea typeface="+mn-ea"/>
                <a:cs typeface="+mn-cs"/>
              </a:rPr>
              <a:t>Step 2: Pair Share (5 mins)</a:t>
            </a:r>
            <a:endParaRPr lang="en-GB" sz="1200" kern="1200" dirty="0">
              <a:solidFill>
                <a:schemeClr val="tx1"/>
              </a:solidFill>
              <a:effectLst/>
              <a:highlight>
                <a:srgbClr val="FFFFFF"/>
              </a:highlight>
              <a:latin typeface="+mn-lt"/>
              <a:ea typeface="+mn-ea"/>
              <a:cs typeface="+mn-cs"/>
            </a:endParaRPr>
          </a:p>
          <a:p>
            <a:r>
              <a:rPr lang="en-GB" sz="1200" kern="1200" dirty="0">
                <a:solidFill>
                  <a:schemeClr val="tx1"/>
                </a:solidFill>
                <a:effectLst/>
                <a:highlight>
                  <a:srgbClr val="FFFFFF"/>
                </a:highlight>
                <a:latin typeface="+mn-lt"/>
                <a:ea typeface="+mn-ea"/>
                <a:cs typeface="+mn-cs"/>
              </a:rPr>
              <a:t>“Now turn to a partner.”</a:t>
            </a:r>
          </a:p>
          <a:p>
            <a:r>
              <a:rPr lang="en-GB" sz="1200" kern="1200" dirty="0">
                <a:solidFill>
                  <a:schemeClr val="tx1"/>
                </a:solidFill>
                <a:effectLst/>
                <a:highlight>
                  <a:srgbClr val="FFFFFF"/>
                </a:highlight>
                <a:latin typeface="+mn-lt"/>
                <a:ea typeface="+mn-ea"/>
                <a:cs typeface="+mn-cs"/>
              </a:rPr>
              <a:t>“Share one skill you think you have improved.”</a:t>
            </a:r>
          </a:p>
          <a:p>
            <a:r>
              <a:rPr lang="en-GB" sz="1200" kern="1200" dirty="0">
                <a:solidFill>
                  <a:schemeClr val="tx1"/>
                </a:solidFill>
                <a:effectLst/>
                <a:highlight>
                  <a:srgbClr val="FFFFFF"/>
                </a:highlight>
                <a:latin typeface="+mn-lt"/>
                <a:ea typeface="+mn-ea"/>
                <a:cs typeface="+mn-cs"/>
              </a:rPr>
              <a:t>“Explain how you improved it—what helped you?”</a:t>
            </a:r>
          </a:p>
          <a:p>
            <a:r>
              <a:rPr lang="en-GB" sz="1200" kern="1200" dirty="0">
                <a:solidFill>
                  <a:schemeClr val="tx1"/>
                </a:solidFill>
                <a:effectLst/>
                <a:highlight>
                  <a:srgbClr val="FFFFFF"/>
                </a:highlight>
                <a:latin typeface="+mn-lt"/>
                <a:ea typeface="+mn-ea"/>
                <a:cs typeface="+mn-cs"/>
              </a:rPr>
              <a:t> </a:t>
            </a:r>
            <a:r>
              <a:rPr lang="en-GB" sz="1200" i="1" kern="1200" dirty="0">
                <a:solidFill>
                  <a:schemeClr val="tx1"/>
                </a:solidFill>
                <a:effectLst/>
                <a:highlight>
                  <a:srgbClr val="FFFFFF"/>
                </a:highlight>
                <a:latin typeface="+mn-lt"/>
                <a:ea typeface="+mn-ea"/>
                <a:cs typeface="+mn-cs"/>
              </a:rPr>
              <a:t>Prompt students while monitoring :</a:t>
            </a:r>
            <a:endParaRPr lang="en-GB" sz="1200" kern="1200" dirty="0">
              <a:solidFill>
                <a:schemeClr val="tx1"/>
              </a:solidFill>
              <a:effectLst/>
              <a:highlight>
                <a:srgbClr val="FFFFFF"/>
              </a:highlight>
              <a:latin typeface="+mn-lt"/>
              <a:ea typeface="+mn-ea"/>
              <a:cs typeface="+mn-cs"/>
            </a:endParaRPr>
          </a:p>
          <a:p>
            <a:pPr lvl="0"/>
            <a:r>
              <a:rPr lang="en-GB" sz="1200" kern="1200" dirty="0">
                <a:solidFill>
                  <a:schemeClr val="tx1"/>
                </a:solidFill>
                <a:effectLst/>
                <a:highlight>
                  <a:srgbClr val="FFFFFF"/>
                </a:highlight>
                <a:latin typeface="+mn-lt"/>
                <a:ea typeface="+mn-ea"/>
                <a:cs typeface="+mn-cs"/>
              </a:rPr>
              <a:t>“Can you give an example?” </a:t>
            </a:r>
          </a:p>
          <a:p>
            <a:pPr lvl="0"/>
            <a:r>
              <a:rPr lang="en-GB" sz="1200" kern="1200" dirty="0">
                <a:solidFill>
                  <a:schemeClr val="tx1"/>
                </a:solidFill>
                <a:effectLst/>
                <a:highlight>
                  <a:srgbClr val="FFFFFF"/>
                </a:highlight>
                <a:latin typeface="+mn-lt"/>
                <a:ea typeface="+mn-ea"/>
                <a:cs typeface="+mn-cs"/>
              </a:rPr>
              <a:t>“What did you do differently?”</a:t>
            </a:r>
          </a:p>
          <a:p>
            <a:pPr lvl="0"/>
            <a:r>
              <a:rPr lang="en-GB" sz="1200" kern="1200" dirty="0">
                <a:solidFill>
                  <a:schemeClr val="tx1"/>
                </a:solidFill>
                <a:effectLst/>
                <a:highlight>
                  <a:srgbClr val="FFFFFF"/>
                </a:highlight>
                <a:latin typeface="+mn-lt"/>
                <a:ea typeface="+mn-ea"/>
                <a:cs typeface="+mn-cs"/>
              </a:rPr>
              <a:t> </a:t>
            </a:r>
          </a:p>
          <a:p>
            <a:r>
              <a:rPr lang="en-GB" sz="1200" b="1" kern="1200" dirty="0">
                <a:solidFill>
                  <a:schemeClr val="tx1"/>
                </a:solidFill>
                <a:effectLst/>
                <a:highlight>
                  <a:srgbClr val="FFFFFF"/>
                </a:highlight>
                <a:latin typeface="+mn-lt"/>
                <a:ea typeface="+mn-ea"/>
                <a:cs typeface="+mn-cs"/>
              </a:rPr>
              <a:t> Step 3: Group Task (5 mins)</a:t>
            </a:r>
            <a:endParaRPr lang="en-GB" sz="1200" kern="1200" dirty="0">
              <a:solidFill>
                <a:schemeClr val="tx1"/>
              </a:solidFill>
              <a:effectLst/>
              <a:highlight>
                <a:srgbClr val="FFFFFF"/>
              </a:highlight>
              <a:latin typeface="+mn-lt"/>
              <a:ea typeface="+mn-ea"/>
              <a:cs typeface="+mn-cs"/>
            </a:endParaRPr>
          </a:p>
          <a:p>
            <a:r>
              <a:rPr lang="en-GB" sz="1200" kern="1200" dirty="0">
                <a:solidFill>
                  <a:schemeClr val="tx1"/>
                </a:solidFill>
                <a:effectLst/>
                <a:highlight>
                  <a:srgbClr val="FFFFFF"/>
                </a:highlight>
                <a:latin typeface="+mn-lt"/>
                <a:ea typeface="+mn-ea"/>
                <a:cs typeface="+mn-cs"/>
              </a:rPr>
              <a:t>“Now move into groups of 3 or 4.”</a:t>
            </a:r>
          </a:p>
          <a:p>
            <a:r>
              <a:rPr lang="en-GB" sz="1200" kern="1200" dirty="0">
                <a:solidFill>
                  <a:schemeClr val="tx1"/>
                </a:solidFill>
                <a:effectLst/>
                <a:highlight>
                  <a:srgbClr val="FFFFFF"/>
                </a:highlight>
                <a:latin typeface="+mn-lt"/>
                <a:ea typeface="+mn-ea"/>
                <a:cs typeface="+mn-cs"/>
              </a:rPr>
              <a:t>“As a group, you need to agree on your TOP 3 class strengths.”</a:t>
            </a:r>
          </a:p>
          <a:p>
            <a:r>
              <a:rPr lang="en-GB" sz="1200" kern="1200" dirty="0">
                <a:solidFill>
                  <a:schemeClr val="tx1"/>
                </a:solidFill>
                <a:effectLst/>
                <a:highlight>
                  <a:srgbClr val="FFFFFF"/>
                </a:highlight>
                <a:latin typeface="+mn-lt"/>
                <a:ea typeface="+mn-ea"/>
                <a:cs typeface="+mn-cs"/>
              </a:rPr>
              <a:t>“These should be skills you think the class has improved the most in.”</a:t>
            </a:r>
          </a:p>
          <a:p>
            <a:r>
              <a:rPr lang="en-GB" sz="1200" kern="1200" dirty="0">
                <a:solidFill>
                  <a:schemeClr val="tx1"/>
                </a:solidFill>
                <a:effectLst/>
                <a:highlight>
                  <a:srgbClr val="FFFFFF"/>
                </a:highlight>
                <a:latin typeface="+mn-lt"/>
                <a:ea typeface="+mn-ea"/>
                <a:cs typeface="+mn-cs"/>
              </a:rPr>
              <a:t>“You must discuss and agree together—there is no right or wrong answer.”</a:t>
            </a:r>
          </a:p>
          <a:p>
            <a:r>
              <a:rPr lang="en-GB" sz="1200" kern="1200" dirty="0">
                <a:solidFill>
                  <a:schemeClr val="tx1"/>
                </a:solidFill>
                <a:effectLst/>
                <a:highlight>
                  <a:srgbClr val="FFFFFF"/>
                </a:highlight>
                <a:latin typeface="+mn-lt"/>
                <a:ea typeface="+mn-ea"/>
                <a:cs typeface="+mn-cs"/>
              </a:rPr>
              <a:t>“Now we can see the overall strengths of the class.”</a:t>
            </a:r>
          </a:p>
          <a:p>
            <a:r>
              <a:rPr lang="en-GB" sz="1200" kern="1200" dirty="0">
                <a:solidFill>
                  <a:schemeClr val="tx1"/>
                </a:solidFill>
                <a:effectLst/>
                <a:highlight>
                  <a:srgbClr val="FFFFFF"/>
                </a:highlight>
                <a:latin typeface="+mn-lt"/>
                <a:ea typeface="+mn-ea"/>
                <a:cs typeface="+mn-cs"/>
              </a:rPr>
              <a:t>“This helps us understand the progress you’ve made as learners this term—and prepares you for setting goals next.”</a:t>
            </a:r>
          </a:p>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You will move around the room. At each station, write ONE thing you can now do.”</a:t>
            </a:r>
          </a:p>
          <a:p>
            <a:r>
              <a:rPr lang="en-GB" sz="1200" kern="1200">
                <a:solidFill>
                  <a:schemeClr val="tx1"/>
                </a:solidFill>
                <a:effectLst/>
                <a:latin typeface="+mn-lt"/>
                <a:ea typeface="+mn-ea"/>
                <a:cs typeface="+mn-cs"/>
              </a:rPr>
              <a:t>“For example: ‘I can now structure a paragraph using TEEL’.”</a:t>
            </a:r>
          </a:p>
          <a:p>
            <a:r>
              <a:rPr lang="en-GB" sz="1200" kern="1200">
                <a:solidFill>
                  <a:schemeClr val="tx1"/>
                </a:solidFill>
                <a:effectLst/>
                <a:latin typeface="+mn-lt"/>
                <a:ea typeface="+mn-ea"/>
                <a:cs typeface="+mn-cs"/>
              </a:rPr>
              <a:t>“You can add more than one sticky note across different stations.”</a:t>
            </a:r>
          </a:p>
          <a:p>
            <a:r>
              <a:rPr lang="en-GB" sz="1200" kern="1200">
                <a:solidFill>
                  <a:schemeClr val="tx1"/>
                </a:solidFill>
                <a:effectLst/>
                <a:latin typeface="+mn-lt"/>
                <a:ea typeface="+mn-ea"/>
                <a:cs typeface="+mn-cs"/>
              </a:rPr>
              <a:t>You will have to </a:t>
            </a:r>
          </a:p>
          <a:p>
            <a:pPr lvl="0"/>
            <a:r>
              <a:rPr lang="en-GB" sz="1200" kern="1200">
                <a:solidFill>
                  <a:schemeClr val="tx1"/>
                </a:solidFill>
                <a:effectLst/>
                <a:latin typeface="+mn-lt"/>
                <a:ea typeface="+mn-ea"/>
                <a:cs typeface="+mn-cs"/>
              </a:rPr>
              <a:t>Walk around freely </a:t>
            </a:r>
          </a:p>
          <a:p>
            <a:pPr lvl="0"/>
            <a:r>
              <a:rPr lang="en-GB" sz="1200" kern="1200">
                <a:solidFill>
                  <a:schemeClr val="tx1"/>
                </a:solidFill>
                <a:effectLst/>
                <a:latin typeface="+mn-lt"/>
                <a:ea typeface="+mn-ea"/>
                <a:cs typeface="+mn-cs"/>
              </a:rPr>
              <a:t>Add sticky notes to relevant posters </a:t>
            </a:r>
          </a:p>
          <a:p>
            <a:pPr lvl="0"/>
            <a:r>
              <a:rPr lang="en-GB" sz="1200" kern="1200">
                <a:solidFill>
                  <a:schemeClr val="tx1"/>
                </a:solidFill>
                <a:effectLst/>
                <a:latin typeface="+mn-lt"/>
                <a:ea typeface="+mn-ea"/>
                <a:cs typeface="+mn-cs"/>
              </a:rPr>
              <a:t>Read others’ contributions </a:t>
            </a:r>
          </a:p>
          <a:p>
            <a:r>
              <a:rPr lang="en-GB" sz="1200" kern="1200">
                <a:solidFill>
                  <a:schemeClr val="tx1"/>
                </a:solidFill>
                <a:effectLst/>
                <a:latin typeface="+mn-lt"/>
                <a:ea typeface="+mn-ea"/>
                <a:cs typeface="+mn-cs"/>
              </a:rPr>
              <a:t>Lecturers can use the following prompts: </a:t>
            </a:r>
          </a:p>
          <a:p>
            <a:pPr lvl="0"/>
            <a:r>
              <a:rPr lang="en-GB" sz="1200" kern="1200">
                <a:solidFill>
                  <a:schemeClr val="tx1"/>
                </a:solidFill>
                <a:effectLst/>
                <a:latin typeface="+mn-lt"/>
                <a:ea typeface="+mn-ea"/>
                <a:cs typeface="+mn-cs"/>
              </a:rPr>
              <a:t>“Can you make that more specific?” </a:t>
            </a:r>
          </a:p>
          <a:p>
            <a:pPr lvl="0"/>
            <a:r>
              <a:rPr lang="en-GB" sz="1200" kern="1200">
                <a:solidFill>
                  <a:schemeClr val="tx1"/>
                </a:solidFill>
                <a:effectLst/>
                <a:latin typeface="+mn-lt"/>
                <a:ea typeface="+mn-ea"/>
                <a:cs typeface="+mn-cs"/>
              </a:rPr>
              <a:t>“What exactly can you do now?” </a:t>
            </a:r>
          </a:p>
          <a:p>
            <a:pPr lvl="0"/>
            <a:r>
              <a:rPr lang="en-GB" sz="1200" kern="1200">
                <a:solidFill>
                  <a:schemeClr val="tx1"/>
                </a:solidFill>
                <a:effectLst/>
                <a:latin typeface="+mn-lt"/>
                <a:ea typeface="+mn-ea"/>
                <a:cs typeface="+mn-cs"/>
              </a:rPr>
              <a:t>“What changed since Week 1?” </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Stop &amp; Reflect (3–5 mins)</a:t>
            </a:r>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Lecturer says: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“Stop and look at the boards.”</a:t>
            </a:r>
          </a:p>
          <a:p>
            <a:r>
              <a:rPr lang="en-GB" sz="1200" kern="1200">
                <a:solidFill>
                  <a:schemeClr val="tx1"/>
                </a:solidFill>
                <a:effectLst/>
                <a:latin typeface="+mn-lt"/>
                <a:ea typeface="+mn-ea"/>
                <a:cs typeface="+mn-cs"/>
              </a:rPr>
              <a:t>“Choose ONE example that stands out to you.”</a:t>
            </a:r>
          </a:p>
          <a:p>
            <a:r>
              <a:rPr lang="en-GB" sz="1200" kern="1200">
                <a:solidFill>
                  <a:schemeClr val="tx1"/>
                </a:solidFill>
                <a:effectLst/>
                <a:latin typeface="+mn-lt"/>
                <a:ea typeface="+mn-ea"/>
                <a:cs typeface="+mn-cs"/>
              </a:rPr>
              <a:t>Turn to a partner:</a:t>
            </a:r>
          </a:p>
          <a:p>
            <a:pPr lvl="0"/>
            <a:r>
              <a:rPr lang="en-GB" sz="1200" kern="1200">
                <a:solidFill>
                  <a:schemeClr val="tx1"/>
                </a:solidFill>
                <a:effectLst/>
                <a:latin typeface="+mn-lt"/>
                <a:ea typeface="+mn-ea"/>
                <a:cs typeface="+mn-cs"/>
              </a:rPr>
              <a:t>“What surprised you?” </a:t>
            </a:r>
          </a:p>
          <a:p>
            <a:pPr lvl="0"/>
            <a:r>
              <a:rPr lang="en-GB" sz="1200" kern="1200">
                <a:solidFill>
                  <a:schemeClr val="tx1"/>
                </a:solidFill>
                <a:effectLst/>
                <a:latin typeface="+mn-lt"/>
                <a:ea typeface="+mn-ea"/>
                <a:cs typeface="+mn-cs"/>
              </a:rPr>
              <a:t>“What is a skill you didn’t expect to improve?” </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 Tutor Debrief </a:t>
            </a:r>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Lecturer says: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 can see clear themes emerging from your work.”</a:t>
            </a:r>
          </a:p>
          <a:p>
            <a:r>
              <a:rPr lang="en-GB" sz="1200" kern="1200">
                <a:solidFill>
                  <a:schemeClr val="tx1"/>
                </a:solidFill>
                <a:effectLst/>
                <a:latin typeface="+mn-lt"/>
                <a:ea typeface="+mn-ea"/>
                <a:cs typeface="+mn-cs"/>
              </a:rPr>
              <a:t>“You are showing progress in areas like:”</a:t>
            </a:r>
          </a:p>
          <a:p>
            <a:pPr lvl="0"/>
            <a:r>
              <a:rPr lang="en-GB" sz="1200" kern="1200">
                <a:solidFill>
                  <a:schemeClr val="tx1"/>
                </a:solidFill>
                <a:effectLst/>
                <a:latin typeface="+mn-lt"/>
                <a:ea typeface="+mn-ea"/>
                <a:cs typeface="+mn-cs"/>
              </a:rPr>
              <a:t>Confidence </a:t>
            </a:r>
          </a:p>
          <a:p>
            <a:pPr lvl="0"/>
            <a:r>
              <a:rPr lang="en-GB" sz="1200" kern="1200">
                <a:solidFill>
                  <a:schemeClr val="tx1"/>
                </a:solidFill>
                <a:effectLst/>
                <a:latin typeface="+mn-lt"/>
                <a:ea typeface="+mn-ea"/>
                <a:cs typeface="+mn-cs"/>
              </a:rPr>
              <a:t>Organisation </a:t>
            </a:r>
          </a:p>
          <a:p>
            <a:pPr lvl="0"/>
            <a:r>
              <a:rPr lang="en-GB" sz="1200" kern="1200">
                <a:solidFill>
                  <a:schemeClr val="tx1"/>
                </a:solidFill>
                <a:effectLst/>
                <a:latin typeface="+mn-lt"/>
                <a:ea typeface="+mn-ea"/>
                <a:cs typeface="+mn-cs"/>
              </a:rPr>
              <a:t>Clarity in writing and speaking </a:t>
            </a:r>
          </a:p>
          <a:p>
            <a:pPr lvl="0"/>
            <a:r>
              <a:rPr lang="en-GB" sz="1200" kern="1200">
                <a:solidFill>
                  <a:schemeClr val="tx1"/>
                </a:solidFill>
                <a:effectLst/>
                <a:latin typeface="+mn-lt"/>
                <a:ea typeface="+mn-ea"/>
                <a:cs typeface="+mn-cs"/>
              </a:rPr>
              <a:t>Using feedback effectively </a:t>
            </a:r>
          </a:p>
          <a:p>
            <a:r>
              <a:rPr lang="en-GB" sz="1200" kern="1200">
                <a:solidFill>
                  <a:schemeClr val="tx1"/>
                </a:solidFill>
                <a:effectLst/>
                <a:latin typeface="+mn-lt"/>
                <a:ea typeface="+mn-ea"/>
                <a:cs typeface="+mn-cs"/>
              </a:rPr>
              <a:t>“This shows real development in your academic skills this term.”</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89494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use </a:t>
            </a:r>
            <a:r>
              <a:rPr lang="en-GB" err="1"/>
              <a:t>Vevox</a:t>
            </a:r>
            <a:r>
              <a:rPr lang="en-GB"/>
              <a:t>, to complete an activity we are going to think and talk about professional behaviour.”</a:t>
            </a:r>
          </a:p>
          <a:p>
            <a:endParaRPr lang="en-GB"/>
          </a:p>
          <a:p>
            <a:r>
              <a:rPr lang="en-GB"/>
              <a:t>In your groups, discuss this question:</a:t>
            </a:r>
          </a:p>
          <a:p>
            <a:endParaRPr lang="en-GB"/>
          </a:p>
          <a:p>
            <a:r>
              <a:rPr lang="en-GB"/>
              <a:t>Prompt questions if needed:</a:t>
            </a:r>
          </a:p>
          <a:p>
            <a:endParaRPr lang="en-GB"/>
          </a:p>
          <a:p>
            <a:r>
              <a:rPr lang="en-GB"/>
              <a:t>What does a professional student do? What behaviours help you succeed? What behaviours cause problems?</a:t>
            </a:r>
          </a:p>
          <a:p>
            <a:endParaRPr lang="en-GB"/>
          </a:p>
          <a:p>
            <a:r>
              <a:rPr lang="en-GB"/>
              <a:t>What does professional development look like in university and in the workplace? </a:t>
            </a:r>
          </a:p>
          <a:p>
            <a:br>
              <a:rPr lang="en-US"/>
            </a:br>
            <a:endParaRPr lang="en-US"/>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use </a:t>
            </a:r>
            <a:r>
              <a:rPr lang="en-GB" dirty="0" err="1"/>
              <a:t>Vevox</a:t>
            </a:r>
            <a:r>
              <a:rPr lang="en-GB" dirty="0"/>
              <a:t> to see how the whole class thinks.</a:t>
            </a:r>
          </a:p>
          <a:p>
            <a:endParaRPr lang="en-GB" dirty="0"/>
          </a:p>
          <a:p>
            <a:r>
              <a:rPr lang="en-GB" dirty="0"/>
              <a:t>You will vote individually this time.</a:t>
            </a:r>
          </a:p>
          <a:p>
            <a:endParaRPr lang="en-GB" dirty="0"/>
          </a:p>
          <a:p>
            <a:r>
              <a:rPr lang="en-GB" dirty="0"/>
              <a:t>This will help us compare ideas and see patterns.</a:t>
            </a:r>
          </a:p>
          <a:p>
            <a:endParaRPr lang="en-GB" dirty="0"/>
          </a:p>
          <a:p>
            <a:r>
              <a:rPr lang="en-GB" dirty="0" err="1"/>
              <a:t>Vevox</a:t>
            </a:r>
            <a:r>
              <a:rPr lang="en-GB" dirty="0"/>
              <a:t> Questions: </a:t>
            </a:r>
          </a:p>
          <a:p>
            <a:endParaRPr lang="en-GB" dirty="0"/>
          </a:p>
          <a:p>
            <a:r>
              <a:rPr lang="en-GB" sz="1200" b="0" i="0" u="none" strike="noStrike" kern="1200" dirty="0">
                <a:solidFill>
                  <a:schemeClr val="tx1"/>
                </a:solidFill>
                <a:effectLst/>
                <a:latin typeface="+mn-lt"/>
                <a:ea typeface="+mn-ea"/>
                <a:cs typeface="+mn-cs"/>
              </a:rPr>
              <a:t>9.2 Ignoring Feedback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9.3 Missing Deadline Regularly</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9.4 Poor attendance</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9.5 Managing time well</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9.6 Limited Preparation</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9.7 Working well with others in groups</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9.8 Does not always seek clarification</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Week 9.9 Organising notes and materials</a:t>
            </a:r>
          </a:p>
          <a:p>
            <a:endParaRPr lang="en-GB" dirty="0"/>
          </a:p>
          <a:p>
            <a:r>
              <a:rPr lang="en-GB" dirty="0"/>
              <a:t>Lecturer can say : Vote individually.</a:t>
            </a:r>
          </a:p>
          <a:p>
            <a:endParaRPr lang="en-GB" dirty="0"/>
          </a:p>
          <a:p>
            <a:r>
              <a:rPr lang="en-GB" dirty="0"/>
              <a:t>Now let’s see what the class thinks.</a:t>
            </a:r>
          </a:p>
          <a:p>
            <a:endParaRPr lang="en-GB" dirty="0"/>
          </a:p>
          <a:p>
            <a:r>
              <a:rPr lang="en-GB" dirty="0"/>
              <a:t>The students are then asked to choose one behaviour they will need to improve: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One professional behaviour I need to improve 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sz="1200" kern="1200" dirty="0">
                <a:solidFill>
                  <a:schemeClr val="tx1"/>
                </a:solidFill>
                <a:effectLst/>
                <a:latin typeface="+mn-lt"/>
                <a:ea typeface="+mn-ea"/>
                <a:cs typeface="+mn-cs"/>
              </a:rPr>
              <a:t>Now let’s finish with a quick reflection.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Think about the behaviours we discussed today</a:t>
            </a:r>
            <a:r>
              <a:rPr lang="en-GB" dirty="0"/>
              <a:t>.</a:t>
            </a:r>
            <a:endParaRPr lang="en-GB" sz="1200" kern="1200" dirty="0">
              <a:solidFill>
                <a:schemeClr val="tx1"/>
              </a:solidFill>
              <a:effectLst/>
              <a:latin typeface="+mn-l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ONE professional behaviour you need to improve?”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not about being perfect—just choose one area to develop</a:t>
            </a:r>
            <a:r>
              <a:rPr lang="en-GB" dirty="0"/>
              <a:t>.</a:t>
            </a:r>
          </a:p>
          <a:p>
            <a:endParaRPr lang="en-GB" dirty="0"/>
          </a:p>
          <a:p>
            <a:r>
              <a:rPr lang="en-GB" dirty="0"/>
              <a:t>If </a:t>
            </a:r>
            <a:r>
              <a:rPr lang="en-GB" sz="1200" kern="1200" dirty="0">
                <a:solidFill>
                  <a:schemeClr val="tx1"/>
                </a:solidFill>
                <a:effectLst/>
                <a:latin typeface="+mn-lt"/>
                <a:ea typeface="+mn-ea"/>
                <a:cs typeface="+mn-cs"/>
              </a:rPr>
              <a:t>you need ideas, think about time management, deadlines, or participation</a:t>
            </a:r>
            <a:r>
              <a:rPr lang="en-GB" dirty="0"/>
              <a:t>.</a:t>
            </a:r>
            <a:endParaRPr lang="en-GB" sz="1200" kern="1200" dirty="0">
              <a:solidFill>
                <a:schemeClr val="tx1"/>
              </a:solidFill>
              <a:effectLst/>
              <a:latin typeface="+mn-l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Take one minute to think and write your answer on </a:t>
            </a:r>
            <a:r>
              <a:rPr lang="en-GB" sz="1200" kern="1200" dirty="0" err="1">
                <a:solidFill>
                  <a:schemeClr val="tx1"/>
                </a:solidFill>
                <a:effectLst/>
                <a:latin typeface="+mn-lt"/>
                <a:ea typeface="+mn-ea"/>
                <a:cs typeface="+mn-cs"/>
              </a:rPr>
              <a:t>vevox</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Improving one small behaviour can make a big difference</a:t>
            </a:r>
            <a:r>
              <a:rPr lang="en-GB" dirty="0"/>
              <a:t>.</a:t>
            </a:r>
            <a:endParaRPr lang="en-GB" sz="1200" kern="1200" dirty="0">
              <a:solidFill>
                <a:schemeClr val="tx1"/>
              </a:solidFill>
              <a:effectLst/>
              <a:latin typeface="+mn-lt"/>
            </a:endParaRPr>
          </a:p>
          <a:p>
            <a:r>
              <a:rPr lang="en-GB" sz="1200" kern="1200" dirty="0">
                <a:solidFill>
                  <a:schemeClr val="tx1"/>
                </a:solidFill>
                <a:effectLst/>
                <a:latin typeface="+mn-lt"/>
                <a:ea typeface="+mn-ea"/>
                <a:cs typeface="+mn-cs"/>
              </a:rPr>
              <a:t>These are the skills employers are looking for</a:t>
            </a:r>
            <a:r>
              <a:rPr lang="en-GB" dirty="0"/>
              <a:t>.</a:t>
            </a:r>
            <a:endParaRPr lang="en-GB" sz="1200" kern="1200" dirty="0">
              <a:solidFill>
                <a:schemeClr val="tx1"/>
              </a:solidFill>
              <a:effectLst/>
              <a:latin typeface="+mn-lt"/>
            </a:endParaRPr>
          </a:p>
          <a:p>
            <a:endParaRPr lang="en-GB" sz="1200" kern="1200" dirty="0">
              <a:solidFill>
                <a:schemeClr val="tx1"/>
              </a:solidFill>
              <a:effectLst/>
              <a:latin typeface="+mn-lt"/>
              <a:ea typeface="+mn-ea"/>
              <a:cs typeface="+mn-cs"/>
            </a:endParaRPr>
          </a:p>
          <a:p>
            <a:r>
              <a:rPr lang="en-GB" dirty="0"/>
              <a:t>These behaviours are exactly what employers look for.</a:t>
            </a:r>
          </a:p>
          <a:p>
            <a:r>
              <a:rPr lang="en-GB" dirty="0"/>
              <a:t>In business, being reliable and professional builds trust and credibility.</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4401361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write goals, it’s important to understand why they matter.</a:t>
            </a:r>
          </a:p>
          <a:p>
            <a:r>
              <a:rPr lang="en-GB"/>
              <a:t>”</a:t>
            </a:r>
          </a:p>
          <a:p>
            <a:r>
              <a:rPr lang="en-GB"/>
              <a:t>“Goals give you direction—they help you focus on what is important.”</a:t>
            </a:r>
          </a:p>
          <a:p>
            <a:endParaRPr lang="en-GB"/>
          </a:p>
          <a:p>
            <a:r>
              <a:rPr lang="en-GB"/>
              <a:t>“Goals can also motivate you, because you can see how you are improving.”</a:t>
            </a:r>
          </a:p>
          <a:p>
            <a:endParaRPr lang="en-GB"/>
          </a:p>
          <a:p>
            <a:r>
              <a:rPr lang="en-GB"/>
              <a:t>“And this is not just for university—this is exactly what happens in business.”</a:t>
            </a:r>
          </a:p>
          <a:p>
            <a:endParaRPr lang="en-GB"/>
          </a:p>
          <a:p>
            <a:r>
              <a:rPr lang="en-GB"/>
              <a:t>Employees set clear goals to improve their performance and succeed in their roles.</a:t>
            </a:r>
          </a:p>
          <a:p>
            <a:endParaRPr lang="en-GB"/>
          </a:p>
          <a:p>
            <a:r>
              <a:rPr lang="en-GB"/>
              <a:t>So today, you are practising a skill that is important for your future career.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4297174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 going to show you two goals.”</a:t>
            </a:r>
          </a:p>
          <a:p>
            <a:r>
              <a:rPr lang="en-GB"/>
              <a:t>“I want you to decide which one is better—and why.”</a:t>
            </a:r>
          </a:p>
          <a:p>
            <a:r>
              <a:rPr lang="en-GB"/>
              <a:t>“Take a moment to think.”</a:t>
            </a:r>
          </a:p>
          <a:p>
            <a:endParaRPr lang="en-GB"/>
          </a:p>
          <a:p>
            <a:r>
              <a:rPr lang="en-GB"/>
              <a:t>Who thinks Goal A is better?”</a:t>
            </a:r>
            <a:br>
              <a:rPr lang="en-GB"/>
            </a:br>
            <a:r>
              <a:rPr lang="en-GB"/>
              <a:t>“Who thinks Goal B is better?”</a:t>
            </a:r>
          </a:p>
          <a:p>
            <a:r>
              <a:rPr lang="en-GB"/>
              <a:t>“Why?”</a:t>
            </a:r>
          </a:p>
          <a:p>
            <a:endParaRPr lang="en-GB"/>
          </a:p>
          <a:p>
            <a:r>
              <a:rPr lang="en-GB"/>
              <a:t>(Take 2–3 student responses)</a:t>
            </a:r>
          </a:p>
          <a:p>
            <a:endParaRPr lang="en-GB"/>
          </a:p>
          <a:p>
            <a:r>
              <a:rPr lang="en-GB"/>
              <a:t>Goal B is stronger—and here’s why.</a:t>
            </a:r>
          </a:p>
          <a:p>
            <a:r>
              <a:rPr lang="en-GB"/>
              <a:t>First, it is </a:t>
            </a:r>
            <a:r>
              <a:rPr lang="en-GB" b="1"/>
              <a:t>specific</a:t>
            </a:r>
            <a:r>
              <a:rPr lang="en-GB"/>
              <a:t>. It clearly says what the student will do: write one paragraph using TEEL.</a:t>
            </a:r>
          </a:p>
          <a:p>
            <a:r>
              <a:rPr lang="en-GB"/>
              <a:t>Second, it is </a:t>
            </a:r>
            <a:r>
              <a:rPr lang="en-GB" b="1"/>
              <a:t>measurable</a:t>
            </a:r>
            <a:r>
              <a:rPr lang="en-GB"/>
              <a:t>. You can check if the student is doing it every week.</a:t>
            </a:r>
          </a:p>
          <a:p>
            <a:r>
              <a:rPr lang="en-GB"/>
              <a:t>Third, it is </a:t>
            </a:r>
            <a:r>
              <a:rPr lang="en-GB" b="1"/>
              <a:t>realistic</a:t>
            </a:r>
            <a:r>
              <a:rPr lang="en-GB"/>
              <a:t>. Writing one paragraph each week is achievable</a:t>
            </a:r>
          </a:p>
          <a:p>
            <a:endParaRPr lang="en-GB"/>
          </a:p>
          <a:p>
            <a:endParaRPr lang="en-GB"/>
          </a:p>
          <a:p>
            <a:r>
              <a:rPr lang="en-GB"/>
              <a:t>Goal A is too general—it doesn’t explain what to do or how to improve.”</a:t>
            </a:r>
          </a:p>
          <a:p>
            <a:r>
              <a:rPr lang="en-GB"/>
              <a:t>“Clear goals make it easier to succeed.”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552743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a:t>So, now, based on the discussion and the examples we looked at before. What makes a good goal: </a:t>
            </a:r>
          </a:p>
          <a:p>
            <a:pPr>
              <a:buNone/>
            </a:pPr>
            <a:endParaRPr lang="en-GB"/>
          </a:p>
          <a:p>
            <a:pPr>
              <a:buNone/>
            </a:pPr>
            <a:r>
              <a:rPr lang="en-GB"/>
              <a:t>Ask students to share 1 – 2 ideas. </a:t>
            </a:r>
          </a:p>
          <a:p>
            <a:pPr>
              <a:buNone/>
            </a:pPr>
            <a:endParaRPr lang="en-GB"/>
          </a:p>
          <a:p>
            <a:pPr>
              <a:buNone/>
            </a:pPr>
            <a:endParaRPr lang="en-GB"/>
          </a:p>
          <a:p>
            <a:pPr>
              <a:buNone/>
            </a:pPr>
            <a:r>
              <a:rPr lang="en-GB"/>
              <a:t>A good goal is clear and specific—you know exactly what to do.”</a:t>
            </a:r>
          </a:p>
          <a:p>
            <a:pPr>
              <a:buNone/>
            </a:pPr>
            <a:endParaRPr lang="en-GB"/>
          </a:p>
          <a:p>
            <a:pPr>
              <a:buNone/>
            </a:pPr>
            <a:r>
              <a:rPr lang="en-GB"/>
              <a:t>“It should also be measurable, so you can check your progress.”</a:t>
            </a:r>
          </a:p>
          <a:p>
            <a:pPr>
              <a:buNone/>
            </a:pPr>
            <a:endParaRPr lang="en-GB"/>
          </a:p>
          <a:p>
            <a:pPr>
              <a:buNone/>
            </a:pPr>
            <a:r>
              <a:rPr lang="en-GB"/>
              <a:t>“And it must be realistic—something you can actually achieve.”</a:t>
            </a:r>
          </a:p>
          <a:p>
            <a:pPr>
              <a:buNone/>
            </a:pPr>
            <a:endParaRPr lang="en-GB"/>
          </a:p>
          <a:p>
            <a:pPr>
              <a:buNone/>
            </a:pPr>
            <a:r>
              <a:rPr lang="en-GB"/>
              <a:t>For example, instead of saying ‘improve writing’, you could say ‘write one paragraph each week’.</a:t>
            </a:r>
          </a:p>
          <a:p>
            <a:pPr>
              <a:buNone/>
            </a:pPr>
            <a:endParaRPr lang="en-GB"/>
          </a:p>
          <a:p>
            <a:pPr>
              <a:buNone/>
            </a:pPr>
            <a:r>
              <a:rPr lang="en-GB"/>
              <a:t>Use this structure to help you: </a:t>
            </a:r>
            <a:r>
              <a:rPr lang="en-GB" i="1"/>
              <a:t>I will… by…</a:t>
            </a:r>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4058672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a:t>Now you are going to write your own goals for next term. Please go to  the Goal setting worksheet and complete Activity 1: </a:t>
            </a:r>
          </a:p>
          <a:p>
            <a:pPr>
              <a:buNone/>
            </a:pPr>
            <a:endParaRPr lang="en-GB"/>
          </a:p>
          <a:p>
            <a:r>
              <a:rPr lang="en-GB"/>
              <a:t>You need to write three goals: one academic, one communication, and one professional.</a:t>
            </a:r>
          </a:p>
          <a:p>
            <a:pPr>
              <a:buNone/>
            </a:pPr>
            <a:r>
              <a:rPr lang="en-GB"/>
              <a:t>Use this structure to help you: </a:t>
            </a:r>
            <a:r>
              <a:rPr lang="en-GB" i="1"/>
              <a:t>I will… by…</a:t>
            </a:r>
            <a:endParaRPr lang="en-GB"/>
          </a:p>
          <a:p>
            <a:pPr>
              <a:buNone/>
            </a:pPr>
            <a:r>
              <a:rPr lang="en-GB"/>
              <a:t>Make sure your goals are clear, specific, and realistic.</a:t>
            </a:r>
          </a:p>
          <a:p>
            <a:pPr>
              <a:buNone/>
            </a:pPr>
            <a:r>
              <a:rPr lang="en-GB"/>
              <a:t>You have about 10 minutes.</a:t>
            </a:r>
          </a:p>
          <a:p>
            <a:pPr>
              <a:buNone/>
            </a:pPr>
            <a:endParaRPr lang="en-GB"/>
          </a:p>
          <a:p>
            <a:pPr>
              <a:buNone/>
            </a:pPr>
            <a:r>
              <a:rPr lang="en-GB"/>
              <a:t>Step 2 After you write your goals complete the checklist</a:t>
            </a:r>
          </a:p>
          <a:p>
            <a:r>
              <a:rPr lang="en-GB"/>
              <a:t>Now work with a partner.</a:t>
            </a:r>
          </a:p>
          <a:p>
            <a:r>
              <a:rPr lang="en-GB"/>
              <a:t>Share your three goals and explain them to each other.</a:t>
            </a:r>
          </a:p>
          <a:p>
            <a:r>
              <a:rPr lang="en-GB"/>
              <a:t>Then use the checklist to check if the goals are well written.</a:t>
            </a:r>
          </a:p>
          <a:p>
            <a:r>
              <a:rPr lang="en-GB"/>
              <a:t>Think carefully—are they clear, specific, and realistic</a:t>
            </a:r>
          </a:p>
          <a:p>
            <a:endParaRPr lang="en-GB"/>
          </a:p>
          <a:p>
            <a:r>
              <a:rPr lang="en-GB"/>
              <a:t>Give your partner one suggestion to improve at least one of their goals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068896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personal development plan is a structure way to think about your progress and your future. </a:t>
            </a:r>
          </a:p>
          <a:p>
            <a:endParaRPr lang="en-US"/>
          </a:p>
          <a:p>
            <a:r>
              <a:rPr lang="en-US"/>
              <a:t>It helps you identify your strengths and also </a:t>
            </a:r>
            <a:r>
              <a:rPr lang="en-US" err="1"/>
              <a:t>recognise</a:t>
            </a:r>
            <a:r>
              <a:rPr lang="en-US"/>
              <a:t> areas where you need to improve.</a:t>
            </a:r>
          </a:p>
          <a:p>
            <a:r>
              <a:rPr lang="en-US"/>
              <a:t>It also supports you in setting meaningful short-term and long-term goals.</a:t>
            </a:r>
          </a:p>
          <a:p>
            <a:r>
              <a:rPr lang="en-US"/>
              <a:t>But most importantly, it helps you create clear actions—what you will actually do to achieve those goals.</a:t>
            </a:r>
          </a:p>
          <a:p>
            <a:r>
              <a:rPr lang="en-US"/>
              <a:t>And over time, you can track your progress and make changes if needed.</a:t>
            </a:r>
          </a:p>
          <a:p>
            <a:r>
              <a:rPr lang="en-US"/>
              <a:t>There’s an important idea here:</a:t>
            </a:r>
          </a:p>
          <a:p>
            <a:endParaRPr lang="en-US"/>
          </a:p>
          <a:p>
            <a:r>
              <a:rPr lang="en-US" i="1"/>
              <a:t>‘A goal without a plan is just a wish.’</a:t>
            </a:r>
            <a:endParaRPr lang="en-US"/>
          </a:p>
          <a:p>
            <a:endParaRPr lang="en-US" i="1"/>
          </a:p>
          <a:p>
            <a:r>
              <a:rPr lang="en-US"/>
              <a:t>This means it’s not enough to say what you want to improve—you need a clear plan to make it happen.</a:t>
            </a:r>
          </a:p>
          <a:p>
            <a:r>
              <a:rPr lang="en-US"/>
              <a:t>So now, you are going to create your own Personal Development Plan.</a:t>
            </a:r>
          </a:p>
          <a:p>
            <a:r>
              <a:rPr lang="en-US"/>
              <a:t>This will help you turn your goals into real actions.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2915491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 are going to bring everything together.”</a:t>
            </a:r>
          </a:p>
          <a:p>
            <a:endParaRPr lang="en-US"/>
          </a:p>
          <a:p>
            <a:r>
              <a:rPr lang="en-US"/>
              <a:t>“You will create your own Personal Development Plan.”</a:t>
            </a:r>
          </a:p>
          <a:p>
            <a:endParaRPr lang="en-US"/>
          </a:p>
          <a:p>
            <a:r>
              <a:rPr lang="en-US"/>
              <a:t>“This is a simple plan to help you improve.”</a:t>
            </a:r>
          </a:p>
          <a:p>
            <a:endParaRPr lang="en-US"/>
          </a:p>
          <a:p>
            <a:r>
              <a:rPr lang="en-US"/>
              <a:t>“It includes your strengths, your challenges, your goals, and the steps you will take.”</a:t>
            </a:r>
          </a:p>
          <a:p>
            <a:endParaRPr lang="en-US"/>
          </a:p>
          <a:p>
            <a:r>
              <a:rPr lang="en-US"/>
              <a:t>This is something used in university and in business.</a:t>
            </a:r>
          </a:p>
          <a:p>
            <a:endParaRPr lang="en-US"/>
          </a:p>
          <a:p>
            <a:r>
              <a:rPr lang="en-US"/>
              <a:t>Take your time and think carefully about your answers and complete the worksheet</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688815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one question to answer. You only need to write one to three short sentences.</a:t>
            </a:r>
          </a:p>
          <a:p>
            <a:r>
              <a:rPr lang="en-GB" dirty="0"/>
              <a:t>Simple English is fine: this is not a test.</a:t>
            </a:r>
          </a:p>
          <a:p>
            <a:r>
              <a:rPr lang="en-GB" dirty="0"/>
              <a:t>When you have written your answer,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“Now, I’d like you to work with a partner.”</a:t>
            </a:r>
          </a:p>
          <a:p>
            <a:endParaRPr lang="en-US"/>
          </a:p>
          <a:p>
            <a:r>
              <a:rPr lang="en-US"/>
              <a:t>“Together, complete </a:t>
            </a:r>
            <a:r>
              <a:rPr lang="en-US" b="1"/>
              <a:t>Exercise 1 and Exercise 2</a:t>
            </a:r>
            <a:r>
              <a:rPr lang="en-US"/>
              <a:t> in your </a:t>
            </a:r>
            <a:r>
              <a:rPr lang="en-US" i="1"/>
              <a:t>Task 3 Exploration Worksheet</a:t>
            </a:r>
            <a:r>
              <a:rPr lang="en-US"/>
              <a:t>.”</a:t>
            </a:r>
          </a:p>
          <a:p>
            <a:endParaRPr lang="en-US"/>
          </a:p>
          <a:p>
            <a:r>
              <a:rPr lang="en-US"/>
              <a:t>“Discuss your ideas and support each other.”</a:t>
            </a:r>
          </a:p>
          <a:p>
            <a:endParaRPr lang="en-US"/>
          </a:p>
          <a:p>
            <a:r>
              <a:rPr lang="en-US"/>
              <a:t>“Make sure you both understand your answers.”</a:t>
            </a:r>
          </a:p>
          <a:p>
            <a:endParaRPr lang="en-US"/>
          </a:p>
          <a:p>
            <a:r>
              <a:rPr lang="en-US"/>
              <a:t>You have </a:t>
            </a:r>
            <a:r>
              <a:rPr lang="en-US" b="1"/>
              <a:t>8 minutes</a:t>
            </a:r>
            <a:r>
              <a:rPr lang="en-US"/>
              <a:t> to complete this.</a:t>
            </a:r>
          </a:p>
          <a:p>
            <a:endParaRPr lang="en-US"/>
          </a:p>
          <a:p>
            <a:r>
              <a:rPr lang="en-US" i="1"/>
              <a:t>Optional prompt while circulating</a:t>
            </a:r>
            <a:endParaRPr lang="en-US"/>
          </a:p>
          <a:p>
            <a:br>
              <a:rPr lang="en-US" i="1">
                <a:cs typeface="+mn-lt"/>
              </a:rPr>
            </a:br>
            <a:r>
              <a:rPr lang="en-US" i="1"/>
              <a:t> “Think about your topic choice and what makes a good source.</a:t>
            </a:r>
            <a:endParaRPr lang="en-US"/>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76838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 are going to look at your next assessment—Task 3.”</a:t>
            </a:r>
          </a:p>
          <a:p>
            <a:endParaRPr lang="en-US"/>
          </a:p>
          <a:p>
            <a:r>
              <a:rPr lang="en-US"/>
              <a:t>“In this task, you will choose a business topic, find one academic source, evaluate it, and present your findings.”</a:t>
            </a:r>
          </a:p>
          <a:p>
            <a:endParaRPr lang="en-US"/>
          </a:p>
          <a:p>
            <a:r>
              <a:rPr lang="en-US"/>
              <a:t>“You will also include a short reflection about what you found difficult and what you learned.</a:t>
            </a:r>
          </a:p>
          <a:p>
            <a:endParaRPr lang="en-US"/>
          </a:p>
          <a:p>
            <a:r>
              <a:rPr lang="en-US"/>
              <a:t>You should use the Task 3 template provided to structure your presentation. You can record your work on your mobile phone. </a:t>
            </a:r>
          </a:p>
          <a:p>
            <a:endParaRPr lang="en-US"/>
          </a:p>
          <a:p>
            <a:r>
              <a:rPr lang="en-US"/>
              <a:t>You will record a short 5-minute presentation and then upload it on Moodle. You can record your presentation on your phone. </a:t>
            </a:r>
          </a:p>
          <a:p>
            <a:endParaRPr lang="en-US">
              <a:latin typeface="Aptos"/>
              <a:ea typeface="Calibri"/>
              <a:cs typeface="Calibri"/>
            </a:endParaRPr>
          </a:p>
          <a:p>
            <a:r>
              <a:rPr lang="en-US">
                <a:latin typeface="Aptos"/>
                <a:ea typeface="Calibri"/>
                <a:cs typeface="Calibri"/>
              </a:rPr>
              <a:t>To help you complete the task you can use the Task 3 template that can be found on Moodle.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89473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Now is your time to start working on Task 3. Look at the Task 3 template and start your research. </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next week, I would like you to continue working on your Task 3 template.</a:t>
            </a:r>
          </a:p>
          <a:p>
            <a:r>
              <a:rPr lang="en-US"/>
              <a:t>Make sure you are answering all the questions and developing your ideas.</a:t>
            </a:r>
          </a:p>
          <a:p>
            <a:r>
              <a:rPr lang="en-US"/>
              <a:t>Try to find a good, relevant academic source if you haven’t already.</a:t>
            </a:r>
          </a:p>
          <a:p>
            <a:r>
              <a:rPr lang="en-US"/>
              <a:t>Bring your completed or partially completed template to class in Week 10.</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7038707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29/07/2026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29/07/2026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29/07/2026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29/07/2026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29/07/2026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29/07/2026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29/07/2026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29/07/2026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29/07/2026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15.sv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video" Target="https://www.youtube.com/embed/iYMlJ5BCwd0?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video" Target="https://www.youtube.com/embed/lMVv3qz-rHs?start=369&amp;feature=oembed" TargetMode="External"/><Relationship Id="rId4" Type="http://schemas.openxmlformats.org/officeDocument/2006/relationships/image" Target="../media/image18.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fontScale="92500" lnSpcReduction="20000"/>
          </a:bodyPr>
          <a:lstStyle/>
          <a:p>
            <a:pPr marL="0" indent="0">
              <a:buNone/>
            </a:pPr>
            <a:r>
              <a:rPr lang="en-GB" b="1"/>
              <a:t>We: </a:t>
            </a:r>
          </a:p>
          <a:p>
            <a:pPr marL="0" indent="0">
              <a:buNone/>
            </a:pPr>
            <a:endParaRPr lang="en-GB" b="1"/>
          </a:p>
          <a:p>
            <a:r>
              <a:rPr lang="en-GB"/>
              <a:t>Explored effective spoken communication in academic and business contexts.</a:t>
            </a:r>
          </a:p>
          <a:p>
            <a:r>
              <a:rPr lang="en-GB"/>
              <a:t>Analysed voice, body language, clarity and audience engagement in example videos. </a:t>
            </a:r>
          </a:p>
          <a:p>
            <a:r>
              <a:rPr lang="en-GB"/>
              <a:t>Practiced structuring short-spoken messages (opening, key point, example, close)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fontScale="92500" lnSpcReduction="20000"/>
          </a:bodyPr>
          <a:lstStyle/>
          <a:p>
            <a:pPr marL="0" lvl="0" indent="0">
              <a:lnSpc>
                <a:spcPct val="100000"/>
              </a:lnSpc>
              <a:spcBef>
                <a:spcPts val="0"/>
              </a:spcBef>
              <a:buNone/>
              <a:defRPr/>
            </a:pPr>
            <a:r>
              <a:rPr lang="en-GB" b="1"/>
              <a:t>Why this matters:</a:t>
            </a:r>
          </a:p>
          <a:p>
            <a:pPr marL="0" lvl="0" indent="0">
              <a:lnSpc>
                <a:spcPct val="100000"/>
              </a:lnSpc>
              <a:spcBef>
                <a:spcPts val="0"/>
              </a:spcBef>
              <a:buNone/>
              <a:defRPr/>
            </a:pPr>
            <a:endParaRPr lang="en-GB" b="1"/>
          </a:p>
          <a:p>
            <a:pPr>
              <a:lnSpc>
                <a:spcPct val="100000"/>
              </a:lnSpc>
              <a:spcBef>
                <a:spcPts val="0"/>
              </a:spcBef>
              <a:defRPr/>
            </a:pPr>
            <a:r>
              <a:rPr lang="en-GB" sz="2400"/>
              <a:t>Improves confidence in professional speaking situations. </a:t>
            </a:r>
          </a:p>
          <a:p>
            <a:pPr>
              <a:lnSpc>
                <a:spcPct val="100000"/>
              </a:lnSpc>
              <a:spcBef>
                <a:spcPts val="0"/>
              </a:spcBef>
              <a:defRPr/>
            </a:pPr>
            <a:r>
              <a:rPr lang="en-GB" sz="2400"/>
              <a:t>It helps ideas be understood clearly and reduces miscommunication. </a:t>
            </a:r>
          </a:p>
          <a:p>
            <a:pPr>
              <a:lnSpc>
                <a:spcPct val="100000"/>
              </a:lnSpc>
              <a:spcBef>
                <a:spcPts val="0"/>
              </a:spcBef>
              <a:defRPr/>
            </a:pPr>
            <a:r>
              <a:rPr lang="en-GB" sz="2400"/>
              <a:t>Builds credibility and professionalism </a:t>
            </a:r>
          </a:p>
          <a:p>
            <a:pPr>
              <a:lnSpc>
                <a:spcPct val="100000"/>
              </a:lnSpc>
              <a:spcBef>
                <a:spcPts val="0"/>
              </a:spcBef>
              <a:defRPr/>
            </a:pPr>
            <a:endParaRPr lang="en-GB" b="1"/>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249499516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a:t>What is 1 skill you’ve improved since Week 1?</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US"/>
              <a:t>What is reflection?</a:t>
            </a:r>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latin typeface="Aptos"/>
                <a:cs typeface="Arial"/>
              </a:rPr>
              <a:t>Reflection is looking back at what you did so you can do it better in the future. </a:t>
            </a:r>
          </a:p>
          <a:p>
            <a:pPr marL="0" indent="0" algn="just">
              <a:buNone/>
            </a:pPr>
            <a:endParaRPr lang="en-GB" sz="2800">
              <a:latin typeface="Aptos"/>
              <a:cs typeface="Arial"/>
            </a:endParaRPr>
          </a:p>
          <a:p>
            <a:pPr algn="just"/>
            <a:r>
              <a:rPr lang="en-GB" sz="2800">
                <a:latin typeface="Aptos"/>
                <a:cs typeface="Arial"/>
              </a:rPr>
              <a:t>Experience + thinking = Learning </a:t>
            </a:r>
          </a:p>
          <a:p>
            <a:pPr marL="0" indent="0" algn="just">
              <a:buNone/>
            </a:pPr>
            <a:endParaRPr lang="en-GB" sz="2800">
              <a:latin typeface="Aptos"/>
              <a:cs typeface="Arial"/>
            </a:endParaRPr>
          </a:p>
          <a:p>
            <a:pPr algn="just"/>
            <a:r>
              <a:rPr lang="en-GB" sz="2800">
                <a:latin typeface="Aptos"/>
                <a:cs typeface="Arial"/>
              </a:rPr>
              <a:t>Think about:</a:t>
            </a:r>
          </a:p>
          <a:p>
            <a:pPr algn="just">
              <a:buFontTx/>
              <a:buChar char="-"/>
            </a:pPr>
            <a:r>
              <a:rPr lang="en-GB" sz="2800">
                <a:latin typeface="Aptos"/>
                <a:cs typeface="Arial"/>
              </a:rPr>
              <a:t>What you did?</a:t>
            </a:r>
          </a:p>
          <a:p>
            <a:pPr algn="just">
              <a:buFontTx/>
              <a:buChar char="-"/>
            </a:pPr>
            <a:r>
              <a:rPr lang="en-GB" sz="2800">
                <a:latin typeface="Aptos"/>
                <a:cs typeface="Arial"/>
              </a:rPr>
              <a:t>What you learnt?</a:t>
            </a:r>
          </a:p>
          <a:p>
            <a:pPr algn="just">
              <a:buFontTx/>
              <a:buChar char="-"/>
            </a:pPr>
            <a:r>
              <a:rPr lang="en-GB" sz="2800">
                <a:latin typeface="Aptos"/>
                <a:cs typeface="Arial"/>
              </a:rPr>
              <a:t>What you can improve?</a:t>
            </a:r>
          </a:p>
          <a:p>
            <a:pPr marL="0" indent="0" algn="just">
              <a:buNone/>
            </a:pPr>
            <a:endParaRPr lang="en-GB" sz="2000" b="1">
              <a:solidFill>
                <a:srgbClr val="173AFF"/>
              </a:solidFill>
              <a:latin typeface="Segoe UI"/>
              <a:cs typeface="Segoe UI"/>
            </a:endParaRPr>
          </a:p>
        </p:txBody>
      </p:sp>
    </p:spTree>
    <p:extLst>
      <p:ext uri="{BB962C8B-B14F-4D97-AF65-F5344CB8AC3E}">
        <p14:creationId xmlns:p14="http://schemas.microsoft.com/office/powerpoint/2010/main" val="53281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B36F-E619-A346-E1C1-E0203D2614CE}"/>
              </a:ext>
            </a:extLst>
          </p:cNvPr>
          <p:cNvSpPr>
            <a:spLocks noGrp="1"/>
          </p:cNvSpPr>
          <p:nvPr>
            <p:ph type="title"/>
          </p:nvPr>
        </p:nvSpPr>
        <p:spPr/>
        <p:txBody>
          <a:bodyPr/>
          <a:lstStyle/>
          <a:p>
            <a:r>
              <a:rPr lang="en-GB"/>
              <a:t>Discuss – Why is reflection important?</a:t>
            </a:r>
          </a:p>
        </p:txBody>
      </p:sp>
      <p:sp>
        <p:nvSpPr>
          <p:cNvPr id="4" name="Content Placeholder 3">
            <a:extLst>
              <a:ext uri="{FF2B5EF4-FFF2-40B4-BE49-F238E27FC236}">
                <a16:creationId xmlns:a16="http://schemas.microsoft.com/office/drawing/2014/main" id="{4CCB1DE8-6F0C-0B4C-7E36-A6D97025FFE7}"/>
              </a:ext>
            </a:extLst>
          </p:cNvPr>
          <p:cNvSpPr>
            <a:spLocks noGrp="1"/>
          </p:cNvSpPr>
          <p:nvPr>
            <p:ph sz="half" idx="2"/>
          </p:nvPr>
        </p:nvSpPr>
        <p:spPr>
          <a:xfrm>
            <a:off x="186811" y="2328143"/>
            <a:ext cx="12117832" cy="4164732"/>
          </a:xfrm>
        </p:spPr>
        <p:txBody>
          <a:bodyPr/>
          <a:lstStyle/>
          <a:p>
            <a:r>
              <a:rPr lang="en-GB"/>
              <a:t>Discuss in pairs: </a:t>
            </a:r>
          </a:p>
          <a:p>
            <a:pPr marL="0" indent="0">
              <a:buNone/>
            </a:pPr>
            <a:endParaRPr lang="en-GB"/>
          </a:p>
          <a:p>
            <a:pPr lvl="1"/>
            <a:r>
              <a:rPr lang="en-GB"/>
              <a:t>Why might reflection be important in business? </a:t>
            </a:r>
          </a:p>
          <a:p>
            <a:pPr lvl="1"/>
            <a:r>
              <a:rPr lang="en-GB"/>
              <a:t>Why might it be important for your studies and student life? </a:t>
            </a:r>
          </a:p>
          <a:p>
            <a:pPr lvl="1"/>
            <a:endParaRPr lang="en-GB"/>
          </a:p>
          <a:p>
            <a:pPr marL="457200" lvl="1" indent="0">
              <a:buNone/>
            </a:pPr>
            <a:endParaRPr lang="en-GB"/>
          </a:p>
          <a:p>
            <a:r>
              <a:rPr lang="en-GB"/>
              <a:t>Be ready to share one idea</a:t>
            </a:r>
          </a:p>
          <a:p>
            <a:endParaRPr lang="en-GB"/>
          </a:p>
        </p:txBody>
      </p:sp>
      <p:pic>
        <p:nvPicPr>
          <p:cNvPr id="5" name="Online Media 4" title="3 Minute Timer">
            <a:hlinkClick r:id="" action="ppaction://media"/>
            <a:extLst>
              <a:ext uri="{FF2B5EF4-FFF2-40B4-BE49-F238E27FC236}">
                <a16:creationId xmlns:a16="http://schemas.microsoft.com/office/drawing/2014/main" id="{3A9F8F78-FA7F-A3DB-9D6B-6BB6BFB3FE01}"/>
              </a:ext>
            </a:extLst>
          </p:cNvPr>
          <p:cNvPicPr>
            <a:picLocks noRot="1" noChangeAspect="1"/>
          </p:cNvPicPr>
          <p:nvPr>
            <a:videoFile r:link="rId1"/>
          </p:nvPr>
        </p:nvPicPr>
        <p:blipFill>
          <a:blip r:embed="rId4"/>
          <a:stretch>
            <a:fillRect/>
          </a:stretch>
        </p:blipFill>
        <p:spPr>
          <a:xfrm>
            <a:off x="7961660" y="4483100"/>
            <a:ext cx="4203353" cy="2374900"/>
          </a:xfrm>
          <a:prstGeom prst="rect">
            <a:avLst/>
          </a:prstGeom>
        </p:spPr>
      </p:pic>
    </p:spTree>
    <p:extLst>
      <p:ext uri="{BB962C8B-B14F-4D97-AF65-F5344CB8AC3E}">
        <p14:creationId xmlns:p14="http://schemas.microsoft.com/office/powerpoint/2010/main" val="11947867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D677-9500-1CB4-1DD1-994B863F4B1D}"/>
              </a:ext>
            </a:extLst>
          </p:cNvPr>
          <p:cNvSpPr>
            <a:spLocks noGrp="1"/>
          </p:cNvSpPr>
          <p:nvPr>
            <p:ph type="title"/>
          </p:nvPr>
        </p:nvSpPr>
        <p:spPr/>
        <p:txBody>
          <a:bodyPr/>
          <a:lstStyle/>
          <a:p>
            <a:r>
              <a:rPr lang="en-GB"/>
              <a:t>Why is reflection important</a:t>
            </a:r>
          </a:p>
        </p:txBody>
      </p:sp>
      <p:sp>
        <p:nvSpPr>
          <p:cNvPr id="3" name="Content Placeholder 2">
            <a:extLst>
              <a:ext uri="{FF2B5EF4-FFF2-40B4-BE49-F238E27FC236}">
                <a16:creationId xmlns:a16="http://schemas.microsoft.com/office/drawing/2014/main" id="{CC46379C-8491-A5D7-1172-3427BB5E8E3C}"/>
              </a:ext>
            </a:extLst>
          </p:cNvPr>
          <p:cNvSpPr>
            <a:spLocks noGrp="1"/>
          </p:cNvSpPr>
          <p:nvPr>
            <p:ph sz="half" idx="1"/>
          </p:nvPr>
        </p:nvSpPr>
        <p:spPr>
          <a:xfrm>
            <a:off x="606013" y="2018681"/>
            <a:ext cx="5391663" cy="4164732"/>
          </a:xfrm>
        </p:spPr>
        <p:txBody>
          <a:bodyPr/>
          <a:lstStyle/>
          <a:p>
            <a:r>
              <a:rPr lang="en-GB"/>
              <a:t>In University reflection can help students:</a:t>
            </a:r>
          </a:p>
          <a:p>
            <a:pPr marL="514350" indent="-514350">
              <a:buAutoNum type="arabicPeriod"/>
            </a:pPr>
            <a:r>
              <a:rPr lang="en-GB"/>
              <a:t>Improve their grades</a:t>
            </a:r>
          </a:p>
          <a:p>
            <a:pPr marL="514350" indent="-514350">
              <a:buAutoNum type="arabicPeriod"/>
            </a:pPr>
            <a:r>
              <a:rPr lang="en-GB"/>
              <a:t>Learn from feedback (e.g., lecturers, peers)</a:t>
            </a:r>
          </a:p>
          <a:p>
            <a:pPr marL="514350" indent="-514350">
              <a:buAutoNum type="arabicPeriod"/>
            </a:pPr>
            <a:r>
              <a:rPr lang="en-GB"/>
              <a:t>Improve their time management </a:t>
            </a:r>
          </a:p>
          <a:p>
            <a:pPr marL="514350" indent="-514350">
              <a:buAutoNum type="arabicPeriod"/>
            </a:pPr>
            <a:endParaRPr lang="en-GB"/>
          </a:p>
        </p:txBody>
      </p:sp>
      <p:sp>
        <p:nvSpPr>
          <p:cNvPr id="4" name="Content Placeholder 3">
            <a:extLst>
              <a:ext uri="{FF2B5EF4-FFF2-40B4-BE49-F238E27FC236}">
                <a16:creationId xmlns:a16="http://schemas.microsoft.com/office/drawing/2014/main" id="{4EAC6304-A989-7898-AC2A-127B0706622B}"/>
              </a:ext>
            </a:extLst>
          </p:cNvPr>
          <p:cNvSpPr>
            <a:spLocks noGrp="1"/>
          </p:cNvSpPr>
          <p:nvPr>
            <p:ph sz="half" idx="2"/>
          </p:nvPr>
        </p:nvSpPr>
        <p:spPr>
          <a:xfrm>
            <a:off x="6194323" y="2018681"/>
            <a:ext cx="5391663" cy="4164732"/>
          </a:xfrm>
        </p:spPr>
        <p:txBody>
          <a:bodyPr/>
          <a:lstStyle/>
          <a:p>
            <a:r>
              <a:rPr lang="en-GB"/>
              <a:t>In business (Workplace) reflection can: </a:t>
            </a:r>
          </a:p>
          <a:p>
            <a:pPr marL="514350" indent="-514350">
              <a:buAutoNum type="arabicPeriod"/>
            </a:pPr>
            <a:r>
              <a:rPr lang="en-GB"/>
              <a:t>Increase opportunities for promotions/raise</a:t>
            </a:r>
          </a:p>
          <a:p>
            <a:pPr marL="514350" indent="-514350">
              <a:buAutoNum type="arabicPeriod"/>
            </a:pPr>
            <a:r>
              <a:rPr lang="en-GB"/>
              <a:t>Improve work performance </a:t>
            </a:r>
          </a:p>
          <a:p>
            <a:pPr marL="514350" indent="-514350">
              <a:buAutoNum type="arabicPeriod"/>
            </a:pPr>
            <a:r>
              <a:rPr lang="en-GB"/>
              <a:t>Improve decision making </a:t>
            </a:r>
          </a:p>
        </p:txBody>
      </p:sp>
    </p:spTree>
    <p:extLst>
      <p:ext uri="{BB962C8B-B14F-4D97-AF65-F5344CB8AC3E}">
        <p14:creationId xmlns:p14="http://schemas.microsoft.com/office/powerpoint/2010/main" val="238102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E3FE-1B34-DFC4-C66E-5DAF8463850C}"/>
              </a:ext>
            </a:extLst>
          </p:cNvPr>
          <p:cNvSpPr>
            <a:spLocks noGrp="1"/>
          </p:cNvSpPr>
          <p:nvPr>
            <p:ph type="title"/>
          </p:nvPr>
        </p:nvSpPr>
        <p:spPr/>
        <p:txBody>
          <a:bodyPr/>
          <a:lstStyle/>
          <a:p>
            <a:r>
              <a:rPr lang="en-GB"/>
              <a:t>Simple Reflection Tool </a:t>
            </a:r>
          </a:p>
        </p:txBody>
      </p:sp>
      <p:sp>
        <p:nvSpPr>
          <p:cNvPr id="3" name="Content Placeholder 2">
            <a:extLst>
              <a:ext uri="{FF2B5EF4-FFF2-40B4-BE49-F238E27FC236}">
                <a16:creationId xmlns:a16="http://schemas.microsoft.com/office/drawing/2014/main" id="{853BEF7D-4D38-DD45-471A-6837237175F8}"/>
              </a:ext>
            </a:extLst>
          </p:cNvPr>
          <p:cNvSpPr>
            <a:spLocks noGrp="1"/>
          </p:cNvSpPr>
          <p:nvPr>
            <p:ph sz="half" idx="1"/>
          </p:nvPr>
        </p:nvSpPr>
        <p:spPr>
          <a:xfrm>
            <a:off x="291381" y="2094271"/>
            <a:ext cx="5114189" cy="4164732"/>
          </a:xfrm>
        </p:spPr>
        <p:txBody>
          <a:bodyPr>
            <a:normAutofit fontScale="92500" lnSpcReduction="20000"/>
          </a:bodyPr>
          <a:lstStyle/>
          <a:p>
            <a:r>
              <a:rPr lang="en-GB"/>
              <a:t>What? What happened in the task?</a:t>
            </a:r>
          </a:p>
          <a:p>
            <a:pPr marL="0" indent="0">
              <a:buNone/>
            </a:pPr>
            <a:endParaRPr lang="en-GB"/>
          </a:p>
          <a:p>
            <a:r>
              <a:rPr lang="en-GB"/>
              <a:t>So what? What did you learn?</a:t>
            </a:r>
          </a:p>
          <a:p>
            <a:pPr marL="0" indent="0">
              <a:buNone/>
            </a:pPr>
            <a:endParaRPr lang="en-GB"/>
          </a:p>
          <a:p>
            <a:r>
              <a:rPr lang="en-GB"/>
              <a:t>Now what? What will you do differently next time?</a:t>
            </a:r>
          </a:p>
        </p:txBody>
      </p:sp>
      <p:sp>
        <p:nvSpPr>
          <p:cNvPr id="4" name="Content Placeholder 3">
            <a:extLst>
              <a:ext uri="{FF2B5EF4-FFF2-40B4-BE49-F238E27FC236}">
                <a16:creationId xmlns:a16="http://schemas.microsoft.com/office/drawing/2014/main" id="{338FA19A-CE83-7138-376B-C81FA5F072F6}"/>
              </a:ext>
            </a:extLst>
          </p:cNvPr>
          <p:cNvSpPr>
            <a:spLocks noGrp="1"/>
          </p:cNvSpPr>
          <p:nvPr>
            <p:ph sz="half" idx="2"/>
          </p:nvPr>
        </p:nvSpPr>
        <p:spPr>
          <a:xfrm>
            <a:off x="5496233" y="2094271"/>
            <a:ext cx="6567948" cy="4398604"/>
          </a:xfrm>
        </p:spPr>
        <p:txBody>
          <a:bodyPr>
            <a:normAutofit fontScale="92500" lnSpcReduction="20000"/>
          </a:bodyPr>
          <a:lstStyle/>
          <a:p>
            <a:pPr marL="0" indent="0" algn="just">
              <a:buNone/>
            </a:pPr>
            <a:r>
              <a:rPr lang="en-GB"/>
              <a:t>You are part of a marketing team working on a social media campaign. Your task is to create and share the content schedule for approval.</a:t>
            </a:r>
          </a:p>
          <a:p>
            <a:pPr marL="0" indent="0" algn="just">
              <a:buNone/>
            </a:pPr>
            <a:r>
              <a:rPr lang="en-GB"/>
              <a:t>However, you underestimated how long it would take and submitted it one day late. This reduced the team’s time to review it, and some changes had to be made at the last minute.</a:t>
            </a:r>
          </a:p>
          <a:p>
            <a:pPr marL="0" indent="0" algn="just">
              <a:buNone/>
            </a:pPr>
            <a:r>
              <a:rPr lang="en-GB"/>
              <a:t>After the project, your manager asks you to reflect on what happened and how you can improve next time.</a:t>
            </a:r>
          </a:p>
          <a:p>
            <a:endParaRPr lang="en-GB"/>
          </a:p>
        </p:txBody>
      </p:sp>
    </p:spTree>
    <p:extLst>
      <p:ext uri="{BB962C8B-B14F-4D97-AF65-F5344CB8AC3E}">
        <p14:creationId xmlns:p14="http://schemas.microsoft.com/office/powerpoint/2010/main" val="29068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US"/>
              <a:t>Activity 1- Looking Back – Your Progress </a:t>
            </a:r>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80DACC63-F487-EBFD-6C78-B7B1498C465D}"/>
              </a:ext>
            </a:extLst>
          </p:cNvPr>
          <p:cNvSpPr txBox="1"/>
          <p:nvPr/>
        </p:nvSpPr>
        <p:spPr>
          <a:xfrm>
            <a:off x="382803" y="2108557"/>
            <a:ext cx="10641497" cy="4062651"/>
          </a:xfrm>
          <a:prstGeom prst="rect">
            <a:avLst/>
          </a:prstGeom>
          <a:noFill/>
        </p:spPr>
        <p:txBody>
          <a:bodyPr wrap="square" rtlCol="0">
            <a:spAutoFit/>
          </a:bodyPr>
          <a:lstStyle/>
          <a:p>
            <a:pPr marL="285750" indent="-285750">
              <a:buFont typeface="Arial" panose="020B0604020202020204" pitchFamily="34" charset="0"/>
              <a:buChar char="•"/>
            </a:pPr>
            <a:r>
              <a:rPr lang="en-GB" sz="2400"/>
              <a:t>You will complete a </a:t>
            </a:r>
            <a:r>
              <a:rPr lang="en-GB" sz="2400" b="1"/>
              <a:t>skills timeline worksheet </a:t>
            </a:r>
            <a:r>
              <a:rPr lang="en-GB" sz="2400"/>
              <a:t>where you will  have to rate your skills from Week 1 until now.</a:t>
            </a:r>
          </a:p>
          <a:p>
            <a:endParaRPr lang="en-GB" sz="2400"/>
          </a:p>
          <a:p>
            <a:pPr marL="285750" indent="-285750">
              <a:buFont typeface="Arial" panose="020B0604020202020204" pitchFamily="34" charset="0"/>
              <a:buChar char="•"/>
            </a:pPr>
            <a:r>
              <a:rPr lang="en-GB" sz="2400"/>
              <a:t>Then choose </a:t>
            </a:r>
            <a:r>
              <a:rPr lang="en-GB" sz="2400" b="1"/>
              <a:t>one skill </a:t>
            </a:r>
            <a:r>
              <a:rPr lang="en-GB" sz="2400"/>
              <a:t>you improve the most and explain how did you improve it. </a:t>
            </a:r>
          </a:p>
          <a:p>
            <a:endParaRPr lang="en-GB" sz="2400"/>
          </a:p>
          <a:p>
            <a:pPr marL="285750" indent="-285750">
              <a:buFont typeface="Arial" panose="020B0604020202020204" pitchFamily="34" charset="0"/>
              <a:buChar char="•"/>
            </a:pPr>
            <a:r>
              <a:rPr lang="en-GB" sz="2400"/>
              <a:t>Discuss with your partner your strength. </a:t>
            </a:r>
          </a:p>
          <a:p>
            <a:endParaRPr lang="en-GB" sz="2400"/>
          </a:p>
          <a:p>
            <a:pPr marL="285750" indent="-285750">
              <a:buFont typeface="Arial" panose="020B0604020202020204" pitchFamily="34" charset="0"/>
              <a:buChar char="•"/>
            </a:pPr>
            <a:r>
              <a:rPr lang="en-GB" sz="2400"/>
              <a:t>Then in small groups, you will have to decide on the </a:t>
            </a:r>
            <a:r>
              <a:rPr lang="en-GB" sz="2400" b="1"/>
              <a:t>three key skills </a:t>
            </a:r>
            <a:r>
              <a:rPr lang="en-GB" sz="2400"/>
              <a:t>you have improved this term and share them with the rest of the class. </a:t>
            </a:r>
          </a:p>
          <a:p>
            <a:endParaRPr lang="en-GB"/>
          </a:p>
        </p:txBody>
      </p:sp>
    </p:spTree>
    <p:extLst>
      <p:ext uri="{BB962C8B-B14F-4D97-AF65-F5344CB8AC3E}">
        <p14:creationId xmlns:p14="http://schemas.microsoft.com/office/powerpoint/2010/main" val="173220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754-BBE7-DA7E-0C8A-CA204D1DC51F}"/>
              </a:ext>
            </a:extLst>
          </p:cNvPr>
          <p:cNvSpPr>
            <a:spLocks noGrp="1"/>
          </p:cNvSpPr>
          <p:nvPr>
            <p:ph type="title"/>
          </p:nvPr>
        </p:nvSpPr>
        <p:spPr>
          <a:xfrm>
            <a:off x="1127125" y="365125"/>
            <a:ext cx="10226674" cy="1325563"/>
          </a:xfrm>
        </p:spPr>
        <p:txBody>
          <a:bodyPr anchor="ctr">
            <a:normAutofit/>
          </a:bodyPr>
          <a:lstStyle/>
          <a:p>
            <a:r>
              <a:rPr lang="en-GB"/>
              <a:t>Activity 2: Gallery Walk </a:t>
            </a:r>
          </a:p>
        </p:txBody>
      </p:sp>
      <p:sp>
        <p:nvSpPr>
          <p:cNvPr id="3" name="Content Placeholder 2">
            <a:extLst>
              <a:ext uri="{FF2B5EF4-FFF2-40B4-BE49-F238E27FC236}">
                <a16:creationId xmlns:a16="http://schemas.microsoft.com/office/drawing/2014/main" id="{94A84DEA-C888-D0AC-F111-D9B124F2F6D9}"/>
              </a:ext>
            </a:extLst>
          </p:cNvPr>
          <p:cNvSpPr>
            <a:spLocks noGrp="1"/>
          </p:cNvSpPr>
          <p:nvPr>
            <p:ph sz="half" idx="1"/>
          </p:nvPr>
        </p:nvSpPr>
        <p:spPr>
          <a:xfrm>
            <a:off x="368300" y="2012231"/>
            <a:ext cx="6858000" cy="4480644"/>
          </a:xfrm>
        </p:spPr>
        <p:txBody>
          <a:bodyPr>
            <a:noAutofit/>
          </a:bodyPr>
          <a:lstStyle/>
          <a:p>
            <a:r>
              <a:rPr lang="en-GB" sz="2200" b="1"/>
              <a:t>What you will do:</a:t>
            </a:r>
          </a:p>
          <a:p>
            <a:pPr marL="0" indent="0">
              <a:buNone/>
            </a:pPr>
            <a:endParaRPr lang="en-GB" sz="2200" b="1"/>
          </a:p>
          <a:p>
            <a:r>
              <a:rPr lang="en-GB" sz="2200" b="1"/>
              <a:t>Move around the room</a:t>
            </a:r>
            <a:r>
              <a:rPr lang="en-GB" sz="2200"/>
              <a:t>: Visit each A3 poster. Each poster shows a skill area</a:t>
            </a:r>
          </a:p>
          <a:p>
            <a:pPr marL="0" indent="0">
              <a:buNone/>
            </a:pPr>
            <a:endParaRPr lang="en-GB" sz="2200"/>
          </a:p>
          <a:p>
            <a:r>
              <a:rPr lang="en-GB" sz="2200"/>
              <a:t>Add your examples/ evidence. </a:t>
            </a:r>
          </a:p>
          <a:p>
            <a:pPr marL="0" indent="0">
              <a:buNone/>
            </a:pPr>
            <a:endParaRPr lang="en-GB" sz="2200"/>
          </a:p>
          <a:p>
            <a:r>
              <a:rPr lang="en-GB" sz="2200"/>
              <a:t>Write ONE sticky note at each station: “What can you do now that you couldn’t before?”</a:t>
            </a:r>
          </a:p>
          <a:p>
            <a:endParaRPr lang="en-GB" sz="2200"/>
          </a:p>
          <a:p>
            <a:r>
              <a:rPr lang="en-GB" sz="2200" b="1"/>
              <a:t>Read others’ ideas</a:t>
            </a:r>
            <a:r>
              <a:rPr lang="en-GB" sz="2200"/>
              <a:t>: Look at what your classmates have written</a:t>
            </a:r>
          </a:p>
        </p:txBody>
      </p:sp>
      <p:pic>
        <p:nvPicPr>
          <p:cNvPr id="5" name="Online Media 4" title="3 Minute Timer">
            <a:hlinkClick r:id="" action="ppaction://media"/>
            <a:extLst>
              <a:ext uri="{FF2B5EF4-FFF2-40B4-BE49-F238E27FC236}">
                <a16:creationId xmlns:a16="http://schemas.microsoft.com/office/drawing/2014/main" id="{68ED726F-73BC-6A32-F1F9-3A21301EC3DB}"/>
              </a:ext>
            </a:extLst>
          </p:cNvPr>
          <p:cNvPicPr>
            <a:picLocks noGrp="1" noRot="1" noChangeAspect="1"/>
          </p:cNvPicPr>
          <p:nvPr>
            <p:ph sz="half" idx="2"/>
            <a:videoFile r:link="rId1"/>
          </p:nvPr>
        </p:nvPicPr>
        <p:blipFill>
          <a:blip r:embed="rId4"/>
          <a:stretch>
            <a:fillRect/>
          </a:stretch>
        </p:blipFill>
        <p:spPr>
          <a:xfrm>
            <a:off x="7344840" y="2649838"/>
            <a:ext cx="4008960" cy="2265062"/>
          </a:xfrm>
          <a:prstGeom prst="rect">
            <a:avLst/>
          </a:prstGeom>
          <a:noFill/>
        </p:spPr>
      </p:pic>
    </p:spTree>
    <p:extLst>
      <p:ext uri="{BB962C8B-B14F-4D97-AF65-F5344CB8AC3E}">
        <p14:creationId xmlns:p14="http://schemas.microsoft.com/office/powerpoint/2010/main" val="14903976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sz="5400"/>
              <a:t>Break Time! </a:t>
            </a:r>
            <a:r>
              <a:rPr lang="en-GB" sz="5400">
                <a:sym typeface="Wingdings" panose="05000000000000000000" pitchFamily="2" charset="2"/>
              </a:rPr>
              <a:t> </a:t>
            </a:r>
            <a:endParaRPr lang="en-GB" sz="5400"/>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srcRect l="24103" r="24103"/>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365125"/>
            <a:ext cx="10226674" cy="1325563"/>
          </a:xfrm>
        </p:spPr>
        <p:txBody>
          <a:bodyPr anchor="ctr">
            <a:normAutofit/>
          </a:bodyPr>
          <a:lstStyle/>
          <a:p>
            <a:r>
              <a:rPr lang="en-US"/>
              <a:t>Group Discussion </a:t>
            </a:r>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203200" y="2228131"/>
            <a:ext cx="6515100" cy="4164732"/>
          </a:xfrm>
        </p:spPr>
        <p:txBody>
          <a:bodyPr vert="horz" lIns="91440" tIns="45720" rIns="91440" bIns="45720" rtlCol="0">
            <a:normAutofit/>
          </a:bodyPr>
          <a:lstStyle/>
          <a:p>
            <a:pPr marL="0" indent="0">
              <a:buNone/>
            </a:pPr>
            <a:r>
              <a:rPr lang="en-GB" sz="2800"/>
              <a:t>In groups of 3 – 4 discuss the following question: </a:t>
            </a:r>
          </a:p>
          <a:p>
            <a:pPr marL="0" indent="0">
              <a:buNone/>
            </a:pPr>
            <a:endParaRPr lang="en-GB" sz="2800"/>
          </a:p>
          <a:p>
            <a:pPr marL="0" indent="0">
              <a:buNone/>
            </a:pPr>
            <a:endParaRPr lang="en-GB" sz="2800"/>
          </a:p>
          <a:p>
            <a:pPr marL="0" indent="0">
              <a:buNone/>
            </a:pPr>
            <a:r>
              <a:rPr lang="en-GB" sz="2800" b="1"/>
              <a:t>What does professional behaviour look like in university and in business? </a:t>
            </a:r>
          </a:p>
          <a:p>
            <a:pPr marL="0" indent="0">
              <a:buNone/>
            </a:pPr>
            <a:endParaRPr lang="en-GB" sz="2200" b="1"/>
          </a:p>
          <a:p>
            <a:pPr marL="0" indent="0">
              <a:buNone/>
            </a:pPr>
            <a:endParaRPr lang="en-GB" sz="2200" b="1"/>
          </a:p>
          <a:p>
            <a:pPr marL="0" indent="0">
              <a:buNone/>
            </a:pPr>
            <a:r>
              <a:rPr lang="en-GB" sz="2200" b="1"/>
              <a:t>					</a:t>
            </a:r>
          </a:p>
        </p:txBody>
      </p:sp>
      <p:pic>
        <p:nvPicPr>
          <p:cNvPr id="5" name="Online Media 4" title="4 Minute Timer">
            <a:hlinkClick r:id="" action="ppaction://media"/>
            <a:extLst>
              <a:ext uri="{FF2B5EF4-FFF2-40B4-BE49-F238E27FC236}">
                <a16:creationId xmlns:a16="http://schemas.microsoft.com/office/drawing/2014/main" id="{BB155276-9316-3234-B31D-F36DC04C2DA4}"/>
              </a:ext>
            </a:extLst>
          </p:cNvPr>
          <p:cNvPicPr>
            <a:picLocks noRot="1" noChangeAspect="1"/>
          </p:cNvPicPr>
          <p:nvPr>
            <a:videoFile r:link="rId1"/>
          </p:nvPr>
        </p:nvPicPr>
        <p:blipFill>
          <a:blip r:embed="rId4"/>
          <a:stretch>
            <a:fillRect/>
          </a:stretch>
        </p:blipFill>
        <p:spPr>
          <a:xfrm>
            <a:off x="7367318" y="2649838"/>
            <a:ext cx="3986482" cy="2252362"/>
          </a:xfrm>
          <a:prstGeom prst="rect">
            <a:avLst/>
          </a:prstGeom>
          <a:noFill/>
        </p:spPr>
      </p:pic>
    </p:spTree>
    <p:extLst>
      <p:ext uri="{BB962C8B-B14F-4D97-AF65-F5344CB8AC3E}">
        <p14:creationId xmlns:p14="http://schemas.microsoft.com/office/powerpoint/2010/main" val="40160156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A180-A1B1-151D-ADCC-C2B176D3D8DA}"/>
              </a:ext>
            </a:extLst>
          </p:cNvPr>
          <p:cNvSpPr>
            <a:spLocks noGrp="1"/>
          </p:cNvSpPr>
          <p:nvPr>
            <p:ph type="title"/>
          </p:nvPr>
        </p:nvSpPr>
        <p:spPr/>
        <p:txBody>
          <a:bodyPr/>
          <a:lstStyle/>
          <a:p>
            <a:r>
              <a:rPr lang="en-GB"/>
              <a:t>VEVOX </a:t>
            </a:r>
          </a:p>
        </p:txBody>
      </p:sp>
      <p:pic>
        <p:nvPicPr>
          <p:cNvPr id="6" name="Content Placeholder 5">
            <a:extLst>
              <a:ext uri="{FF2B5EF4-FFF2-40B4-BE49-F238E27FC236}">
                <a16:creationId xmlns:a16="http://schemas.microsoft.com/office/drawing/2014/main" id="{90AB0A9E-11ED-01DF-30B4-DDF8CA0D53D8}"/>
              </a:ext>
            </a:extLst>
          </p:cNvPr>
          <p:cNvPicPr>
            <a:picLocks noGrp="1" noChangeAspect="1"/>
          </p:cNvPicPr>
          <p:nvPr>
            <p:ph sz="half" idx="1"/>
          </p:nvPr>
        </p:nvPicPr>
        <p:blipFill>
          <a:blip r:embed="rId3"/>
          <a:stretch>
            <a:fillRect/>
          </a:stretch>
        </p:blipFill>
        <p:spPr>
          <a:xfrm>
            <a:off x="2204487" y="2910015"/>
            <a:ext cx="8297375" cy="2182557"/>
          </a:xfrm>
          <a:prstGeom prst="rect">
            <a:avLst/>
          </a:prstGeom>
        </p:spPr>
      </p:pic>
    </p:spTree>
    <p:extLst>
      <p:ext uri="{BB962C8B-B14F-4D97-AF65-F5344CB8AC3E}">
        <p14:creationId xmlns:p14="http://schemas.microsoft.com/office/powerpoint/2010/main" val="2565730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DFC0-EB9B-AAC8-B7D4-7BB8BADED661}"/>
              </a:ext>
            </a:extLst>
          </p:cNvPr>
          <p:cNvSpPr>
            <a:spLocks noGrp="1"/>
          </p:cNvSpPr>
          <p:nvPr>
            <p:ph type="title"/>
          </p:nvPr>
        </p:nvSpPr>
        <p:spPr/>
        <p:txBody>
          <a:bodyPr/>
          <a:lstStyle/>
          <a:p>
            <a:r>
              <a:rPr lang="en-GB"/>
              <a:t>Goal Setting – Why does it matter?  </a:t>
            </a:r>
          </a:p>
        </p:txBody>
      </p:sp>
      <p:sp>
        <p:nvSpPr>
          <p:cNvPr id="3" name="Content Placeholder 2">
            <a:extLst>
              <a:ext uri="{FF2B5EF4-FFF2-40B4-BE49-F238E27FC236}">
                <a16:creationId xmlns:a16="http://schemas.microsoft.com/office/drawing/2014/main" id="{09A6227A-F2DD-0A97-E5AB-31FC46011618}"/>
              </a:ext>
            </a:extLst>
          </p:cNvPr>
          <p:cNvSpPr>
            <a:spLocks noGrp="1"/>
          </p:cNvSpPr>
          <p:nvPr>
            <p:ph sz="half" idx="1"/>
          </p:nvPr>
        </p:nvSpPr>
        <p:spPr>
          <a:xfrm>
            <a:off x="1127124" y="1825625"/>
            <a:ext cx="10707067" cy="4351338"/>
          </a:xfrm>
        </p:spPr>
        <p:txBody>
          <a:bodyPr/>
          <a:lstStyle/>
          <a:p>
            <a:r>
              <a:rPr lang="en-GB"/>
              <a:t>Give you direction – You know what to focus on.</a:t>
            </a:r>
          </a:p>
          <a:p>
            <a:endParaRPr lang="en-GB"/>
          </a:p>
          <a:p>
            <a:r>
              <a:rPr lang="en-GB"/>
              <a:t>Keep  you motivated.</a:t>
            </a:r>
          </a:p>
          <a:p>
            <a:endParaRPr lang="en-GB"/>
          </a:p>
          <a:p>
            <a:r>
              <a:rPr lang="en-GB"/>
              <a:t>Help employees and students to improve their performance. </a:t>
            </a:r>
          </a:p>
          <a:p>
            <a:endParaRPr lang="en-GB"/>
          </a:p>
          <a:p>
            <a:endParaRPr lang="en-GB"/>
          </a:p>
        </p:txBody>
      </p:sp>
    </p:spTree>
    <p:extLst>
      <p:ext uri="{BB962C8B-B14F-4D97-AF65-F5344CB8AC3E}">
        <p14:creationId xmlns:p14="http://schemas.microsoft.com/office/powerpoint/2010/main" val="37790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D868-EAB0-DF9D-EA83-364AFD110F25}"/>
              </a:ext>
            </a:extLst>
          </p:cNvPr>
          <p:cNvSpPr>
            <a:spLocks noGrp="1"/>
          </p:cNvSpPr>
          <p:nvPr>
            <p:ph type="title"/>
          </p:nvPr>
        </p:nvSpPr>
        <p:spPr/>
        <p:txBody>
          <a:bodyPr/>
          <a:lstStyle/>
          <a:p>
            <a:r>
              <a:rPr lang="en-GB"/>
              <a:t>Goal Setting: Which goal is better </a:t>
            </a:r>
          </a:p>
        </p:txBody>
      </p:sp>
      <p:sp>
        <p:nvSpPr>
          <p:cNvPr id="3" name="Content Placeholder 2">
            <a:extLst>
              <a:ext uri="{FF2B5EF4-FFF2-40B4-BE49-F238E27FC236}">
                <a16:creationId xmlns:a16="http://schemas.microsoft.com/office/drawing/2014/main" id="{82E65A63-0805-2846-51D3-0AF7A288BA7D}"/>
              </a:ext>
            </a:extLst>
          </p:cNvPr>
          <p:cNvSpPr>
            <a:spLocks noGrp="1"/>
          </p:cNvSpPr>
          <p:nvPr>
            <p:ph sz="half" idx="1"/>
          </p:nvPr>
        </p:nvSpPr>
        <p:spPr>
          <a:xfrm>
            <a:off x="1127124" y="1825625"/>
            <a:ext cx="9699902" cy="4351338"/>
          </a:xfrm>
        </p:spPr>
        <p:txBody>
          <a:bodyPr/>
          <a:lstStyle/>
          <a:p>
            <a:pPr marL="0" indent="0">
              <a:buNone/>
            </a:pPr>
            <a:r>
              <a:rPr lang="en-GB" b="1"/>
              <a:t>Goal A: </a:t>
            </a:r>
          </a:p>
          <a:p>
            <a:r>
              <a:rPr lang="en-GB"/>
              <a:t>I want to improve my writing. </a:t>
            </a:r>
          </a:p>
          <a:p>
            <a:pPr marL="0" indent="0">
              <a:buNone/>
            </a:pPr>
            <a:endParaRPr lang="en-GB"/>
          </a:p>
          <a:p>
            <a:pPr marL="0" indent="0">
              <a:buNone/>
            </a:pPr>
            <a:r>
              <a:rPr lang="en-GB" b="1"/>
              <a:t>Goal B: </a:t>
            </a:r>
          </a:p>
          <a:p>
            <a:r>
              <a:rPr lang="en-GB"/>
              <a:t>I will write one paragraph each week by using the TEEL structure. </a:t>
            </a:r>
          </a:p>
        </p:txBody>
      </p:sp>
    </p:spTree>
    <p:extLst>
      <p:ext uri="{BB962C8B-B14F-4D97-AF65-F5344CB8AC3E}">
        <p14:creationId xmlns:p14="http://schemas.microsoft.com/office/powerpoint/2010/main" val="2129215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3295-E7F8-1F36-0F25-BA3DDFCFC702}"/>
              </a:ext>
            </a:extLst>
          </p:cNvPr>
          <p:cNvSpPr>
            <a:spLocks noGrp="1"/>
          </p:cNvSpPr>
          <p:nvPr>
            <p:ph type="title"/>
          </p:nvPr>
        </p:nvSpPr>
        <p:spPr>
          <a:xfrm>
            <a:off x="1127125" y="365125"/>
            <a:ext cx="10226674" cy="1325563"/>
          </a:xfrm>
        </p:spPr>
        <p:txBody>
          <a:bodyPr anchor="ctr">
            <a:normAutofit/>
          </a:bodyPr>
          <a:lstStyle/>
          <a:p>
            <a:r>
              <a:rPr lang="en-GB"/>
              <a:t>What makes a good goal? </a:t>
            </a:r>
          </a:p>
        </p:txBody>
      </p:sp>
      <p:sp>
        <p:nvSpPr>
          <p:cNvPr id="3" name="Content Placeholder 2">
            <a:extLst>
              <a:ext uri="{FF2B5EF4-FFF2-40B4-BE49-F238E27FC236}">
                <a16:creationId xmlns:a16="http://schemas.microsoft.com/office/drawing/2014/main" id="{23888186-4FC8-EE14-BF07-3394E840FB28}"/>
              </a:ext>
            </a:extLst>
          </p:cNvPr>
          <p:cNvSpPr>
            <a:spLocks noGrp="1"/>
          </p:cNvSpPr>
          <p:nvPr>
            <p:ph sz="half" idx="1"/>
          </p:nvPr>
        </p:nvSpPr>
        <p:spPr>
          <a:xfrm>
            <a:off x="331303" y="2012230"/>
            <a:ext cx="7301949" cy="4706621"/>
          </a:xfrm>
        </p:spPr>
        <p:txBody>
          <a:bodyPr>
            <a:normAutofit/>
          </a:bodyPr>
          <a:lstStyle/>
          <a:p>
            <a:r>
              <a:rPr lang="en-GB" sz="2400" b="1"/>
              <a:t>Specific (Clear and focused)</a:t>
            </a:r>
          </a:p>
          <a:p>
            <a:pPr marL="0" indent="0">
              <a:buNone/>
            </a:pPr>
            <a:r>
              <a:rPr lang="en-GB" sz="2400"/>
              <a:t>Improve writing</a:t>
            </a:r>
            <a:br>
              <a:rPr lang="en-GB" sz="2400"/>
            </a:br>
            <a:r>
              <a:rPr lang="en-GB" sz="2400"/>
              <a:t>Write one paragraph each week</a:t>
            </a:r>
          </a:p>
          <a:p>
            <a:r>
              <a:rPr lang="en-GB" sz="2400"/>
              <a:t> </a:t>
            </a:r>
            <a:r>
              <a:rPr lang="en-GB" sz="2400" b="1"/>
              <a:t>Measurable</a:t>
            </a:r>
          </a:p>
          <a:p>
            <a:pPr marL="0" indent="0">
              <a:buNone/>
            </a:pPr>
            <a:r>
              <a:rPr lang="en-GB" sz="2400"/>
              <a:t>Read more”</a:t>
            </a:r>
            <a:br>
              <a:rPr lang="en-GB" sz="2400"/>
            </a:br>
            <a:r>
              <a:rPr lang="en-GB" sz="2400"/>
              <a:t>Read 2 articles each week</a:t>
            </a:r>
          </a:p>
          <a:p>
            <a:r>
              <a:rPr lang="en-GB" sz="2400" b="1"/>
              <a:t>Realistic</a:t>
            </a:r>
          </a:p>
          <a:p>
            <a:pPr marL="0" indent="0">
              <a:buNone/>
            </a:pPr>
            <a:r>
              <a:rPr lang="en-GB" sz="2400"/>
              <a:t>Study 10 hours every day”</a:t>
            </a:r>
            <a:br>
              <a:rPr lang="en-GB" sz="2400"/>
            </a:br>
            <a:r>
              <a:rPr lang="en-GB" sz="2400"/>
              <a:t>Study 1 hour after class”</a:t>
            </a:r>
          </a:p>
          <a:p>
            <a:pPr marL="0" indent="0">
              <a:buNone/>
            </a:pPr>
            <a:br>
              <a:rPr lang="en-GB" sz="2400" b="1"/>
            </a:br>
            <a:r>
              <a:rPr lang="en-GB" sz="2400" b="1"/>
              <a:t> Clear goals = easier success</a:t>
            </a:r>
          </a:p>
          <a:p>
            <a:endParaRPr lang="en-GB" sz="2000"/>
          </a:p>
        </p:txBody>
      </p:sp>
      <p:pic>
        <p:nvPicPr>
          <p:cNvPr id="6" name="Picture 5">
            <a:extLst>
              <a:ext uri="{FF2B5EF4-FFF2-40B4-BE49-F238E27FC236}">
                <a16:creationId xmlns:a16="http://schemas.microsoft.com/office/drawing/2014/main" id="{16632917-49BD-1CA0-9150-B0BBB25AA84D}"/>
              </a:ext>
            </a:extLst>
          </p:cNvPr>
          <p:cNvPicPr>
            <a:picLocks noChangeAspect="1"/>
          </p:cNvPicPr>
          <p:nvPr/>
        </p:nvPicPr>
        <p:blipFill>
          <a:blip r:embed="rId3"/>
          <a:stretch>
            <a:fillRect/>
          </a:stretch>
        </p:blipFill>
        <p:spPr>
          <a:xfrm>
            <a:off x="7633252" y="2764028"/>
            <a:ext cx="4369799" cy="2907902"/>
          </a:xfrm>
          <a:prstGeom prst="rect">
            <a:avLst/>
          </a:prstGeom>
          <a:noFill/>
        </p:spPr>
      </p:pic>
    </p:spTree>
    <p:extLst>
      <p:ext uri="{BB962C8B-B14F-4D97-AF65-F5344CB8AC3E}">
        <p14:creationId xmlns:p14="http://schemas.microsoft.com/office/powerpoint/2010/main" val="1317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473CC-FDA1-747D-34FA-1FFE5D4E16D3}"/>
              </a:ext>
            </a:extLst>
          </p:cNvPr>
          <p:cNvSpPr>
            <a:spLocks noGrp="1"/>
          </p:cNvSpPr>
          <p:nvPr>
            <p:ph type="title"/>
          </p:nvPr>
        </p:nvSpPr>
        <p:spPr/>
        <p:txBody>
          <a:bodyPr/>
          <a:lstStyle/>
          <a:p>
            <a:r>
              <a:rPr lang="en-GB"/>
              <a:t>Now is your turn to write goals</a:t>
            </a:r>
          </a:p>
        </p:txBody>
      </p:sp>
      <p:sp>
        <p:nvSpPr>
          <p:cNvPr id="3" name="Content Placeholder 2">
            <a:extLst>
              <a:ext uri="{FF2B5EF4-FFF2-40B4-BE49-F238E27FC236}">
                <a16:creationId xmlns:a16="http://schemas.microsoft.com/office/drawing/2014/main" id="{09367A80-D36D-47DF-EF23-FE76169D98FE}"/>
              </a:ext>
            </a:extLst>
          </p:cNvPr>
          <p:cNvSpPr>
            <a:spLocks noGrp="1"/>
          </p:cNvSpPr>
          <p:nvPr>
            <p:ph sz="half" idx="1"/>
          </p:nvPr>
        </p:nvSpPr>
        <p:spPr>
          <a:xfrm>
            <a:off x="477767" y="1959223"/>
            <a:ext cx="10876032" cy="4533652"/>
          </a:xfrm>
        </p:spPr>
        <p:txBody>
          <a:bodyPr>
            <a:normAutofit fontScale="92500"/>
          </a:bodyPr>
          <a:lstStyle/>
          <a:p>
            <a:pPr marL="0" indent="0">
              <a:buNone/>
            </a:pPr>
            <a:r>
              <a:rPr lang="en-GB" sz="3600" b="1"/>
              <a:t>Your task: </a:t>
            </a:r>
          </a:p>
          <a:p>
            <a:pPr marL="0" indent="0">
              <a:buNone/>
            </a:pPr>
            <a:endParaRPr lang="en-GB" sz="3600" b="1"/>
          </a:p>
          <a:p>
            <a:r>
              <a:rPr lang="en-GB" sz="3600"/>
              <a:t>You know need to complete </a:t>
            </a:r>
            <a:r>
              <a:rPr lang="en-GB" sz="3600" b="1"/>
              <a:t>Exercise 1 </a:t>
            </a:r>
            <a:r>
              <a:rPr lang="en-GB" sz="3600"/>
              <a:t>from the goal-setting worksheet. </a:t>
            </a:r>
            <a:endParaRPr lang="en-GB" sz="3600" b="1"/>
          </a:p>
          <a:p>
            <a:r>
              <a:rPr lang="en-GB" sz="3600"/>
              <a:t>Then share your goals with your partner and complete the checklist to check if the goals are well-written. </a:t>
            </a:r>
          </a:p>
          <a:p>
            <a:r>
              <a:rPr lang="en-GB" sz="3600"/>
              <a:t>Discuss with your partner why you have chosen these goals. </a:t>
            </a:r>
          </a:p>
        </p:txBody>
      </p:sp>
    </p:spTree>
    <p:extLst>
      <p:ext uri="{BB962C8B-B14F-4D97-AF65-F5344CB8AC3E}">
        <p14:creationId xmlns:p14="http://schemas.microsoft.com/office/powerpoint/2010/main" val="31722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41E37-6838-D6F3-2E6B-4C92088F015B}"/>
              </a:ext>
            </a:extLst>
          </p:cNvPr>
          <p:cNvSpPr>
            <a:spLocks noGrp="1"/>
          </p:cNvSpPr>
          <p:nvPr>
            <p:ph type="title"/>
          </p:nvPr>
        </p:nvSpPr>
        <p:spPr/>
        <p:txBody>
          <a:bodyPr/>
          <a:lstStyle/>
          <a:p>
            <a:r>
              <a:rPr lang="en-US"/>
              <a:t>Personal Development Plan  (PDP)</a:t>
            </a:r>
          </a:p>
        </p:txBody>
      </p:sp>
      <p:sp>
        <p:nvSpPr>
          <p:cNvPr id="3" name="Content Placeholder 2">
            <a:extLst>
              <a:ext uri="{FF2B5EF4-FFF2-40B4-BE49-F238E27FC236}">
                <a16:creationId xmlns:a16="http://schemas.microsoft.com/office/drawing/2014/main" id="{C4B6EA69-F0F1-1174-269C-5EC9A8E7E308}"/>
              </a:ext>
            </a:extLst>
          </p:cNvPr>
          <p:cNvSpPr>
            <a:spLocks noGrp="1"/>
          </p:cNvSpPr>
          <p:nvPr>
            <p:ph sz="half" idx="1"/>
          </p:nvPr>
        </p:nvSpPr>
        <p:spPr>
          <a:xfrm>
            <a:off x="365125" y="1907847"/>
            <a:ext cx="11484937" cy="4582266"/>
          </a:xfrm>
        </p:spPr>
        <p:txBody>
          <a:bodyPr vert="horz" lIns="91440" tIns="45720" rIns="91440" bIns="45720" rtlCol="0" anchor="t">
            <a:normAutofit/>
          </a:bodyPr>
          <a:lstStyle/>
          <a:p>
            <a:r>
              <a:rPr lang="en-US"/>
              <a:t>Personal Development Plan is a structured framework for:</a:t>
            </a:r>
          </a:p>
          <a:p>
            <a:pPr marL="0" indent="0">
              <a:buNone/>
            </a:pPr>
            <a:endParaRPr lang="en-US"/>
          </a:p>
          <a:p>
            <a:pPr>
              <a:buFont typeface=""/>
              <a:buChar char="•"/>
            </a:pPr>
            <a:r>
              <a:rPr lang="en-US"/>
              <a:t>Identifying your strengths and areas for growth</a:t>
            </a:r>
          </a:p>
          <a:p>
            <a:pPr>
              <a:buFont typeface=""/>
              <a:buChar char="•"/>
            </a:pPr>
            <a:r>
              <a:rPr lang="en-US"/>
              <a:t>Setting meaningful short- and long-term goals</a:t>
            </a:r>
          </a:p>
          <a:p>
            <a:pPr>
              <a:buFont typeface=""/>
              <a:buChar char="•"/>
            </a:pPr>
            <a:r>
              <a:rPr lang="en-US"/>
              <a:t>Creating actionable steps to achieve them</a:t>
            </a:r>
          </a:p>
          <a:p>
            <a:pPr>
              <a:buFont typeface=""/>
              <a:buChar char="•"/>
            </a:pPr>
            <a:r>
              <a:rPr lang="en-US"/>
              <a:t>Tracking progress and adapting along the way</a:t>
            </a:r>
          </a:p>
          <a:p>
            <a:pPr marL="0" indent="0">
              <a:buNone/>
            </a:pPr>
            <a:endParaRPr lang="en-US"/>
          </a:p>
          <a:p>
            <a:pPr lvl="1">
              <a:buFont typeface=""/>
              <a:buNone/>
            </a:pPr>
            <a:r>
              <a:rPr lang="en-US" b="1" i="1"/>
              <a:t>"A goal without a plan is just a wish."</a:t>
            </a:r>
            <a:endParaRPr lang="en-US" b="1"/>
          </a:p>
        </p:txBody>
      </p:sp>
    </p:spTree>
    <p:extLst>
      <p:ext uri="{BB962C8B-B14F-4D97-AF65-F5344CB8AC3E}">
        <p14:creationId xmlns:p14="http://schemas.microsoft.com/office/powerpoint/2010/main" val="308109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CFAD-1D2B-4198-3DAA-7653E014B81F}"/>
              </a:ext>
            </a:extLst>
          </p:cNvPr>
          <p:cNvSpPr>
            <a:spLocks noGrp="1"/>
          </p:cNvSpPr>
          <p:nvPr>
            <p:ph type="title"/>
          </p:nvPr>
        </p:nvSpPr>
        <p:spPr>
          <a:xfrm>
            <a:off x="1127125" y="365125"/>
            <a:ext cx="10226674" cy="1325563"/>
          </a:xfrm>
        </p:spPr>
        <p:txBody>
          <a:bodyPr anchor="ctr">
            <a:normAutofit/>
          </a:bodyPr>
          <a:lstStyle/>
          <a:p>
            <a:r>
              <a:rPr lang="en-US"/>
              <a:t>Now is your turn to create your PDD plan!</a:t>
            </a:r>
          </a:p>
        </p:txBody>
      </p:sp>
      <p:sp>
        <p:nvSpPr>
          <p:cNvPr id="10" name="Content Placeholder 2">
            <a:extLst>
              <a:ext uri="{FF2B5EF4-FFF2-40B4-BE49-F238E27FC236}">
                <a16:creationId xmlns:a16="http://schemas.microsoft.com/office/drawing/2014/main" id="{C17DB082-5258-94CB-D570-A50AFD2DDF3C}"/>
              </a:ext>
            </a:extLst>
          </p:cNvPr>
          <p:cNvSpPr>
            <a:spLocks noGrp="1"/>
          </p:cNvSpPr>
          <p:nvPr>
            <p:ph sz="half" idx="1"/>
          </p:nvPr>
        </p:nvSpPr>
        <p:spPr>
          <a:xfrm>
            <a:off x="825200" y="1825625"/>
            <a:ext cx="6630400" cy="5027072"/>
          </a:xfrm>
        </p:spPr>
        <p:txBody>
          <a:bodyPr vert="horz" lIns="91440" tIns="45720" rIns="91440" bIns="45720" rtlCol="0" anchor="t">
            <a:normAutofit/>
          </a:bodyPr>
          <a:lstStyle/>
          <a:p>
            <a:pPr marL="0" indent="0">
              <a:buNone/>
            </a:pPr>
            <a:r>
              <a:rPr lang="en-US" sz="3600" b="1"/>
              <a:t>Think about:</a:t>
            </a:r>
          </a:p>
          <a:p>
            <a:pPr marL="0" indent="0">
              <a:buNone/>
            </a:pPr>
            <a:endParaRPr lang="en-US" sz="3600"/>
          </a:p>
          <a:p>
            <a:pPr>
              <a:buFont typeface="Arial"/>
              <a:buChar char="•"/>
            </a:pPr>
            <a:r>
              <a:rPr lang="en-US" sz="3600">
                <a:ea typeface="+mn-lt"/>
                <a:cs typeface="+mn-lt"/>
              </a:rPr>
              <a:t>What are you good at? </a:t>
            </a:r>
            <a:endParaRPr lang="en-US">
              <a:ea typeface="+mn-lt"/>
              <a:cs typeface="+mn-lt"/>
            </a:endParaRPr>
          </a:p>
          <a:p>
            <a:pPr>
              <a:buFont typeface="Arial"/>
              <a:buChar char="•"/>
            </a:pPr>
            <a:r>
              <a:rPr lang="en-US" sz="3600">
                <a:ea typeface="+mn-lt"/>
                <a:cs typeface="+mn-lt"/>
              </a:rPr>
              <a:t>What do you need to improve? </a:t>
            </a:r>
            <a:endParaRPr lang="en-US">
              <a:ea typeface="+mn-lt"/>
              <a:cs typeface="+mn-lt"/>
            </a:endParaRPr>
          </a:p>
          <a:p>
            <a:pPr>
              <a:buFont typeface="Arial"/>
              <a:buChar char="•"/>
            </a:pPr>
            <a:r>
              <a:rPr lang="en-US" sz="3600">
                <a:ea typeface="+mn-lt"/>
                <a:cs typeface="+mn-lt"/>
              </a:rPr>
              <a:t>What will you do next?</a:t>
            </a:r>
            <a:endParaRPr lang="en-US">
              <a:ea typeface="+mn-lt"/>
              <a:cs typeface="+mn-lt"/>
            </a:endParaRPr>
          </a:p>
          <a:p>
            <a:pPr marL="0" indent="0">
              <a:buNone/>
            </a:pPr>
            <a:endParaRPr lang="en-US" sz="3600"/>
          </a:p>
          <a:p>
            <a:pPr marL="0" indent="0">
              <a:buNone/>
            </a:pPr>
            <a:r>
              <a:rPr lang="en-US" sz="3600"/>
              <a:t>             Now complete your PDP in the worksheet. </a:t>
            </a:r>
          </a:p>
        </p:txBody>
      </p:sp>
      <p:pic>
        <p:nvPicPr>
          <p:cNvPr id="5" name="Content Placeholder 4" descr="How to Write Personal Development Plan ...">
            <a:extLst>
              <a:ext uri="{FF2B5EF4-FFF2-40B4-BE49-F238E27FC236}">
                <a16:creationId xmlns:a16="http://schemas.microsoft.com/office/drawing/2014/main" id="{4F3B35B1-6B62-95A9-6B45-1815343277C5}"/>
              </a:ext>
            </a:extLst>
          </p:cNvPr>
          <p:cNvPicPr>
            <a:picLocks noGrp="1" noChangeAspect="1"/>
          </p:cNvPicPr>
          <p:nvPr>
            <p:ph sz="half" idx="2"/>
          </p:nvPr>
        </p:nvPicPr>
        <p:blipFill>
          <a:blip r:embed="rId3"/>
          <a:srcRect l="752" r="21575" b="1"/>
          <a:stretch>
            <a:fillRect/>
          </a:stretch>
        </p:blipFill>
        <p:spPr>
          <a:xfrm>
            <a:off x="7611872" y="1825625"/>
            <a:ext cx="3741927" cy="3215527"/>
          </a:xfrm>
          <a:prstGeom prst="rect">
            <a:avLst/>
          </a:prstGeom>
          <a:noFill/>
        </p:spPr>
      </p:pic>
      <p:pic>
        <p:nvPicPr>
          <p:cNvPr id="6" name="Graphic 5" descr="Completed outline">
            <a:extLst>
              <a:ext uri="{FF2B5EF4-FFF2-40B4-BE49-F238E27FC236}">
                <a16:creationId xmlns:a16="http://schemas.microsoft.com/office/drawing/2014/main" id="{EEE7E548-3DEF-E3AB-DCE5-CA024A10C09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4309" y="5214668"/>
            <a:ext cx="914400" cy="914400"/>
          </a:xfrm>
          <a:prstGeom prst="rect">
            <a:avLst/>
          </a:prstGeom>
        </p:spPr>
      </p:pic>
    </p:spTree>
    <p:extLst>
      <p:ext uri="{BB962C8B-B14F-4D97-AF65-F5344CB8AC3E}">
        <p14:creationId xmlns:p14="http://schemas.microsoft.com/office/powerpoint/2010/main" val="1338671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284813" y="2012231"/>
            <a:ext cx="5667579" cy="4164732"/>
          </a:xfrm>
        </p:spPr>
        <p:txBody>
          <a:bodyPr>
            <a:normAutofit fontScale="92500" lnSpcReduction="20000"/>
          </a:bodyPr>
          <a:lstStyle/>
          <a:p>
            <a:pPr marL="0" indent="0">
              <a:buNone/>
            </a:pPr>
            <a:r>
              <a:rPr lang="en-GB" dirty="0"/>
              <a:t>Please answer:</a:t>
            </a:r>
          </a:p>
          <a:p>
            <a:pPr marL="0" indent="0">
              <a:buNone/>
            </a:pPr>
            <a:endParaRPr lang="en-GB" dirty="0"/>
          </a:p>
          <a:p>
            <a:pPr marL="0" indent="0">
              <a:buNone/>
            </a:pPr>
            <a:r>
              <a:rPr lang="en-GB" sz="4300" dirty="0"/>
              <a:t>What are you most proud of yourself for learning or accomplishing in Academic Skills in the last 9 weeks?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dirty="0"/>
              <a:t>Write 1-3 short sentences. Use simple English.</a:t>
            </a:r>
          </a:p>
          <a:p>
            <a:r>
              <a:rPr lang="en-GB" dirty="0"/>
              <a:t>You will post your answers on Moodle in the forum “Reflection Space – Individual”.</a:t>
            </a:r>
          </a:p>
          <a:p>
            <a:r>
              <a:rPr lang="en-GB" dirty="0"/>
              <a:t>Only you and the tutor can see your post.</a:t>
            </a:r>
          </a:p>
          <a:p>
            <a:r>
              <a:rPr lang="en-GB" dirty="0"/>
              <a:t>This is not marked.</a:t>
            </a:r>
          </a:p>
          <a:p>
            <a:r>
              <a:rPr lang="en-GB" dirty="0"/>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5D9-5607-B2E4-E4A3-7891ED45F4E4}"/>
              </a:ext>
            </a:extLst>
          </p:cNvPr>
          <p:cNvSpPr>
            <a:spLocks noGrp="1"/>
          </p:cNvSpPr>
          <p:nvPr>
            <p:ph type="title"/>
          </p:nvPr>
        </p:nvSpPr>
        <p:spPr>
          <a:xfrm>
            <a:off x="1391948" y="2458590"/>
            <a:ext cx="10225088" cy="1928993"/>
          </a:xfrm>
        </p:spPr>
        <p:txBody>
          <a:bodyPr/>
          <a:lstStyle/>
          <a:p>
            <a:r>
              <a:rPr lang="en-US"/>
              <a:t>Understanding your final assignment: Task 3 </a:t>
            </a:r>
          </a:p>
        </p:txBody>
      </p:sp>
    </p:spTree>
    <p:extLst>
      <p:ext uri="{BB962C8B-B14F-4D97-AF65-F5344CB8AC3E}">
        <p14:creationId xmlns:p14="http://schemas.microsoft.com/office/powerpoint/2010/main" val="2611236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7D8A-AFA8-4073-E504-2ACA3C29AF05}"/>
              </a:ext>
            </a:extLst>
          </p:cNvPr>
          <p:cNvSpPr>
            <a:spLocks noGrp="1"/>
          </p:cNvSpPr>
          <p:nvPr>
            <p:ph type="title"/>
          </p:nvPr>
        </p:nvSpPr>
        <p:spPr/>
        <p:txBody>
          <a:bodyPr/>
          <a:lstStyle/>
          <a:p>
            <a:r>
              <a:rPr lang="en-US"/>
              <a:t>Let's explore task 3 in detail:</a:t>
            </a:r>
          </a:p>
        </p:txBody>
      </p:sp>
      <p:sp>
        <p:nvSpPr>
          <p:cNvPr id="3" name="Content Placeholder 2">
            <a:extLst>
              <a:ext uri="{FF2B5EF4-FFF2-40B4-BE49-F238E27FC236}">
                <a16:creationId xmlns:a16="http://schemas.microsoft.com/office/drawing/2014/main" id="{A17C79CC-A8DE-8195-B430-DECEC7CBF6FA}"/>
              </a:ext>
            </a:extLst>
          </p:cNvPr>
          <p:cNvSpPr>
            <a:spLocks noGrp="1"/>
          </p:cNvSpPr>
          <p:nvPr>
            <p:ph sz="half" idx="1"/>
          </p:nvPr>
        </p:nvSpPr>
        <p:spPr>
          <a:xfrm>
            <a:off x="1127124" y="1714789"/>
            <a:ext cx="10401189" cy="4462174"/>
          </a:xfrm>
        </p:spPr>
        <p:txBody>
          <a:bodyPr vert="horz" lIns="91440" tIns="45720" rIns="91440" bIns="45720" rtlCol="0" anchor="t">
            <a:normAutofit/>
          </a:bodyPr>
          <a:lstStyle/>
          <a:p>
            <a:r>
              <a:rPr lang="en-US"/>
              <a:t>With a partner complete </a:t>
            </a:r>
            <a:r>
              <a:rPr lang="en-US" b="1"/>
              <a:t>Exercise 1 </a:t>
            </a:r>
            <a:r>
              <a:rPr lang="en-US"/>
              <a:t>and </a:t>
            </a:r>
            <a:r>
              <a:rPr lang="en-US" b="1"/>
              <a:t>Exercise 2</a:t>
            </a:r>
            <a:r>
              <a:rPr lang="en-US"/>
              <a:t> in the Task 3 Exploration Worksheet. </a:t>
            </a:r>
          </a:p>
          <a:p>
            <a:endParaRPr lang="en-US"/>
          </a:p>
          <a:p>
            <a:endParaRPr lang="en-US"/>
          </a:p>
          <a:p>
            <a:pPr marL="0" indent="0">
              <a:buNone/>
            </a:pPr>
            <a:endParaRPr lang="en-US"/>
          </a:p>
          <a:p>
            <a:endParaRPr lang="en-US"/>
          </a:p>
          <a:p>
            <a:endParaRPr lang="en-US"/>
          </a:p>
        </p:txBody>
      </p:sp>
      <p:pic>
        <p:nvPicPr>
          <p:cNvPr id="4" name="Online Media 3" title="8 Minute Timer">
            <a:hlinkClick r:id="" action="ppaction://noaction"/>
            <a:extLst>
              <a:ext uri="{FF2B5EF4-FFF2-40B4-BE49-F238E27FC236}">
                <a16:creationId xmlns:a16="http://schemas.microsoft.com/office/drawing/2014/main" id="{4E2025F5-CD9C-07FE-BEEC-58E6DBE94C65}"/>
              </a:ext>
            </a:extLst>
          </p:cNvPr>
          <p:cNvPicPr>
            <a:picLocks noRot="1" noChangeAspect="1"/>
          </p:cNvPicPr>
          <p:nvPr>
            <a:videoFile r:link="rId1"/>
          </p:nvPr>
        </p:nvPicPr>
        <p:blipFill>
          <a:blip r:embed="rId4"/>
          <a:stretch>
            <a:fillRect/>
          </a:stretch>
        </p:blipFill>
        <p:spPr>
          <a:xfrm>
            <a:off x="5928246" y="3410210"/>
            <a:ext cx="5023917" cy="2772428"/>
          </a:xfrm>
          <a:prstGeom prst="rect">
            <a:avLst/>
          </a:prstGeom>
        </p:spPr>
      </p:pic>
    </p:spTree>
    <p:extLst>
      <p:ext uri="{BB962C8B-B14F-4D97-AF65-F5344CB8AC3E}">
        <p14:creationId xmlns:p14="http://schemas.microsoft.com/office/powerpoint/2010/main" val="36441441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0827-D9C2-CD43-C077-733554D4F190}"/>
              </a:ext>
            </a:extLst>
          </p:cNvPr>
          <p:cNvSpPr>
            <a:spLocks noGrp="1"/>
          </p:cNvSpPr>
          <p:nvPr>
            <p:ph type="title"/>
          </p:nvPr>
        </p:nvSpPr>
        <p:spPr>
          <a:xfrm>
            <a:off x="1127125" y="125043"/>
            <a:ext cx="10226674" cy="1325563"/>
          </a:xfrm>
        </p:spPr>
        <p:txBody>
          <a:bodyPr/>
          <a:lstStyle/>
          <a:p>
            <a:r>
              <a:rPr lang="en-US"/>
              <a:t>Task 3 Explanation </a:t>
            </a:r>
          </a:p>
        </p:txBody>
      </p:sp>
      <p:sp>
        <p:nvSpPr>
          <p:cNvPr id="3" name="Content Placeholder 2">
            <a:extLst>
              <a:ext uri="{FF2B5EF4-FFF2-40B4-BE49-F238E27FC236}">
                <a16:creationId xmlns:a16="http://schemas.microsoft.com/office/drawing/2014/main" id="{4BF74216-A86D-F7D0-4BB6-20E997542409}"/>
              </a:ext>
            </a:extLst>
          </p:cNvPr>
          <p:cNvSpPr>
            <a:spLocks noGrp="1"/>
          </p:cNvSpPr>
          <p:nvPr>
            <p:ph sz="half" idx="1"/>
          </p:nvPr>
        </p:nvSpPr>
        <p:spPr>
          <a:xfrm>
            <a:off x="1033179" y="1301145"/>
            <a:ext cx="11042672" cy="5416048"/>
          </a:xfrm>
        </p:spPr>
        <p:txBody>
          <a:bodyPr vert="horz" lIns="91440" tIns="45720" rIns="91440" bIns="45720" rtlCol="0" anchor="t">
            <a:normAutofit fontScale="92500" lnSpcReduction="10000"/>
          </a:bodyPr>
          <a:lstStyle/>
          <a:p>
            <a:pPr marL="571500" indent="-571500"/>
            <a:r>
              <a:rPr lang="en-US" sz="3600">
                <a:highlight>
                  <a:srgbClr val="FFFFFF"/>
                </a:highlight>
                <a:ea typeface="+mn-lt"/>
                <a:cs typeface="+mn-lt"/>
              </a:rPr>
              <a:t>Choose </a:t>
            </a:r>
            <a:r>
              <a:rPr lang="en-US" sz="3600" b="1">
                <a:highlight>
                  <a:srgbClr val="FFFFFF"/>
                </a:highlight>
                <a:ea typeface="+mn-lt"/>
                <a:cs typeface="+mn-lt"/>
              </a:rPr>
              <a:t>ONE </a:t>
            </a:r>
            <a:r>
              <a:rPr lang="en-US" sz="3600">
                <a:highlight>
                  <a:srgbClr val="FFFFFF"/>
                </a:highlight>
                <a:ea typeface="+mn-lt"/>
                <a:cs typeface="+mn-lt"/>
              </a:rPr>
              <a:t>topic:</a:t>
            </a:r>
            <a:endParaRPr lang="en-US"/>
          </a:p>
          <a:p>
            <a:pPr lvl="1"/>
            <a:r>
              <a:rPr lang="en-US" sz="3600">
                <a:highlight>
                  <a:srgbClr val="FFFFFF"/>
                </a:highlight>
                <a:ea typeface="+mn-lt"/>
                <a:cs typeface="+mn-lt"/>
              </a:rPr>
              <a:t>The use of social media to promote businesses</a:t>
            </a:r>
            <a:endParaRPr lang="en-US"/>
          </a:p>
          <a:p>
            <a:pPr lvl="1"/>
            <a:r>
              <a:rPr lang="en-US" sz="3600">
                <a:highlight>
                  <a:srgbClr val="FFFFFF"/>
                </a:highlight>
                <a:ea typeface="+mn-lt"/>
                <a:cs typeface="+mn-lt"/>
              </a:rPr>
              <a:t>Importance of customer service for business success</a:t>
            </a:r>
            <a:endParaRPr lang="en-US"/>
          </a:p>
          <a:p>
            <a:pPr marL="457200" lvl="1" indent="0">
              <a:buNone/>
            </a:pPr>
            <a:endParaRPr lang="en-US" sz="3600">
              <a:highlight>
                <a:srgbClr val="FFFFFF"/>
              </a:highlight>
              <a:ea typeface="+mn-lt"/>
              <a:cs typeface="+mn-lt"/>
            </a:endParaRPr>
          </a:p>
          <a:p>
            <a:r>
              <a:rPr lang="en-US" sz="3600">
                <a:highlight>
                  <a:srgbClr val="FFFFFF"/>
                </a:highlight>
                <a:ea typeface="+mn-lt"/>
                <a:cs typeface="+mn-lt"/>
              </a:rPr>
              <a:t>Find </a:t>
            </a:r>
            <a:r>
              <a:rPr lang="en-US" sz="3600" b="1">
                <a:highlight>
                  <a:srgbClr val="FFFFFF"/>
                </a:highlight>
                <a:ea typeface="+mn-lt"/>
                <a:cs typeface="+mn-lt"/>
              </a:rPr>
              <a:t>ONE </a:t>
            </a:r>
            <a:r>
              <a:rPr lang="en-US" sz="3600">
                <a:highlight>
                  <a:srgbClr val="FFFFFF"/>
                </a:highlight>
                <a:ea typeface="+mn-lt"/>
                <a:cs typeface="+mn-lt"/>
              </a:rPr>
              <a:t>reliable academic source</a:t>
            </a:r>
            <a:endParaRPr lang="en-US"/>
          </a:p>
          <a:p>
            <a:r>
              <a:rPr lang="en-US" sz="3600">
                <a:highlight>
                  <a:srgbClr val="FFFFFF"/>
                </a:highlight>
                <a:ea typeface="+mn-lt"/>
                <a:cs typeface="+mn-lt"/>
              </a:rPr>
              <a:t>Complete the Source Evaluation Template</a:t>
            </a:r>
            <a:endParaRPr lang="en-US"/>
          </a:p>
          <a:p>
            <a:pPr marL="0" indent="0">
              <a:buNone/>
            </a:pPr>
            <a:endParaRPr lang="en-US" sz="3600">
              <a:highlight>
                <a:srgbClr val="FFFFFF"/>
              </a:highlight>
              <a:ea typeface="+mn-lt"/>
              <a:cs typeface="+mn-lt"/>
            </a:endParaRPr>
          </a:p>
          <a:p>
            <a:r>
              <a:rPr lang="en-US" sz="3600">
                <a:highlight>
                  <a:srgbClr val="FFFFFF"/>
                </a:highlight>
                <a:ea typeface="+mn-lt"/>
                <a:cs typeface="+mn-lt"/>
              </a:rPr>
              <a:t>Record a 5-minute presentation covering:</a:t>
            </a:r>
            <a:endParaRPr lang="en-US"/>
          </a:p>
          <a:p>
            <a:pPr lvl="1"/>
            <a:r>
              <a:rPr lang="en-US" sz="3600">
                <a:highlight>
                  <a:srgbClr val="FFFFFF"/>
                </a:highlight>
                <a:ea typeface="+mn-lt"/>
                <a:cs typeface="+mn-lt"/>
              </a:rPr>
              <a:t>Your source and why you chose it</a:t>
            </a:r>
            <a:endParaRPr lang="en-US"/>
          </a:p>
          <a:p>
            <a:pPr lvl="1"/>
            <a:r>
              <a:rPr lang="en-US" sz="3600">
                <a:highlight>
                  <a:srgbClr val="FFFFFF"/>
                </a:highlight>
                <a:ea typeface="+mn-lt"/>
                <a:cs typeface="+mn-lt"/>
              </a:rPr>
              <a:t>Your evaluation of its credibility</a:t>
            </a:r>
            <a:endParaRPr lang="en-US"/>
          </a:p>
          <a:p>
            <a:pPr lvl="1"/>
            <a:r>
              <a:rPr lang="en-US" sz="3600">
                <a:highlight>
                  <a:srgbClr val="FFFFFF"/>
                </a:highlight>
                <a:ea typeface="+mn-lt"/>
                <a:cs typeface="+mn-lt"/>
              </a:rPr>
              <a:t>A short reflection on challenges and learning</a:t>
            </a:r>
            <a:endParaRPr lang="en-US"/>
          </a:p>
          <a:p>
            <a:endParaRPr lang="en-US" sz="3600"/>
          </a:p>
        </p:txBody>
      </p:sp>
    </p:spTree>
    <p:extLst>
      <p:ext uri="{BB962C8B-B14F-4D97-AF65-F5344CB8AC3E}">
        <p14:creationId xmlns:p14="http://schemas.microsoft.com/office/powerpoint/2010/main" val="25877151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a:t>Task video presentation: Key things to remember  </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r>
              <a:rPr lang="en-US">
                <a:ea typeface="+mn-lt"/>
                <a:cs typeface="+mn-lt"/>
              </a:rPr>
              <a:t>You do </a:t>
            </a:r>
            <a:r>
              <a:rPr lang="en-US" b="1">
                <a:ea typeface="+mn-lt"/>
                <a:cs typeface="+mn-lt"/>
              </a:rPr>
              <a:t>not</a:t>
            </a:r>
            <a:r>
              <a:rPr lang="en-US">
                <a:ea typeface="+mn-lt"/>
                <a:cs typeface="+mn-lt"/>
              </a:rPr>
              <a:t> need to create PowerPoint slides </a:t>
            </a:r>
            <a:endParaRPr lang="en-US"/>
          </a:p>
          <a:p>
            <a:r>
              <a:rPr lang="en-US">
                <a:ea typeface="+mn-lt"/>
                <a:cs typeface="+mn-lt"/>
              </a:rPr>
              <a:t>You must answer </a:t>
            </a:r>
            <a:r>
              <a:rPr lang="en-US" b="1">
                <a:ea typeface="+mn-lt"/>
                <a:cs typeface="+mn-lt"/>
              </a:rPr>
              <a:t>all questions</a:t>
            </a:r>
            <a:r>
              <a:rPr lang="en-US">
                <a:ea typeface="+mn-lt"/>
                <a:cs typeface="+mn-lt"/>
              </a:rPr>
              <a:t> in the Task 3 Template </a:t>
            </a:r>
            <a:endParaRPr lang="en-US"/>
          </a:p>
          <a:p>
            <a:r>
              <a:rPr lang="en-US">
                <a:ea typeface="+mn-lt"/>
                <a:cs typeface="+mn-lt"/>
              </a:rPr>
              <a:t>You can use notes, but </a:t>
            </a:r>
            <a:r>
              <a:rPr lang="en-US" b="1">
                <a:ea typeface="+mn-lt"/>
                <a:cs typeface="+mn-lt"/>
              </a:rPr>
              <a:t>do not read directly</a:t>
            </a:r>
            <a:r>
              <a:rPr lang="en-US">
                <a:ea typeface="+mn-lt"/>
                <a:cs typeface="+mn-lt"/>
              </a:rPr>
              <a:t> </a:t>
            </a:r>
            <a:endParaRPr lang="en-US"/>
          </a:p>
          <a:p>
            <a:r>
              <a:rPr lang="en-US">
                <a:ea typeface="+mn-lt"/>
                <a:cs typeface="+mn-lt"/>
              </a:rPr>
              <a:t>Speak clearly and explain your ideas in your own words </a:t>
            </a:r>
            <a:endParaRPr lang="en-US"/>
          </a:p>
          <a:p>
            <a:r>
              <a:rPr lang="en-US">
                <a:ea typeface="+mn-lt"/>
                <a:cs typeface="+mn-lt"/>
              </a:rPr>
              <a:t>Record your presentation </a:t>
            </a:r>
            <a:endParaRPr lang="en-US"/>
          </a:p>
          <a:p>
            <a:r>
              <a:rPr lang="en-US">
                <a:ea typeface="+mn-lt"/>
                <a:cs typeface="+mn-lt"/>
              </a:rPr>
              <a:t>Upload your recording to Moodle </a:t>
            </a:r>
            <a:endParaRPr lang="en-US"/>
          </a:p>
          <a:p>
            <a:pPr marL="457200" indent="-457200"/>
            <a:endParaRPr lang="en-US"/>
          </a:p>
        </p:txBody>
      </p:sp>
    </p:spTree>
    <p:extLst>
      <p:ext uri="{BB962C8B-B14F-4D97-AF65-F5344CB8AC3E}">
        <p14:creationId xmlns:p14="http://schemas.microsoft.com/office/powerpoint/2010/main" val="61985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1825625"/>
            <a:ext cx="10541633" cy="4351338"/>
          </a:xfrm>
        </p:spPr>
        <p:txBody>
          <a:bodyPr vert="horz" lIns="91440" tIns="45720" rIns="91440" bIns="45720" rtlCol="0" anchor="t">
            <a:normAutofit/>
          </a:bodyPr>
          <a:lstStyle/>
          <a:p>
            <a:r>
              <a:rPr lang="en-US"/>
              <a:t>Look at the </a:t>
            </a:r>
            <a:r>
              <a:rPr lang="en-US" b="1"/>
              <a:t>Task 3 template</a:t>
            </a:r>
            <a:r>
              <a:rPr lang="en-US"/>
              <a:t> and answer the questions </a:t>
            </a:r>
          </a:p>
          <a:p>
            <a:endParaRPr lang="en-US"/>
          </a:p>
          <a:p>
            <a:endParaRPr lang="en-US"/>
          </a:p>
          <a:p>
            <a:endParaRPr lang="en-US"/>
          </a:p>
        </p:txBody>
      </p:sp>
      <p:pic>
        <p:nvPicPr>
          <p:cNvPr id="5" name="Online Media 4" title="10 Minute Timer">
            <a:hlinkClick r:id="" action="ppaction://noaction"/>
            <a:extLst>
              <a:ext uri="{FF2B5EF4-FFF2-40B4-BE49-F238E27FC236}">
                <a16:creationId xmlns:a16="http://schemas.microsoft.com/office/drawing/2014/main" id="{B8A98924-7DFF-CE3B-90B6-27CF07880C07}"/>
              </a:ext>
            </a:extLst>
          </p:cNvPr>
          <p:cNvPicPr>
            <a:picLocks noRot="1" noChangeAspect="1"/>
          </p:cNvPicPr>
          <p:nvPr>
            <a:videoFile r:link="rId1"/>
          </p:nvPr>
        </p:nvPicPr>
        <p:blipFill>
          <a:blip r:embed="rId4"/>
          <a:stretch>
            <a:fillRect/>
          </a:stretch>
        </p:blipFill>
        <p:spPr>
          <a:xfrm>
            <a:off x="4456438" y="2502073"/>
            <a:ext cx="6495725" cy="3680565"/>
          </a:xfrm>
          <a:prstGeom prst="rect">
            <a:avLst/>
          </a:prstGeom>
        </p:spPr>
      </p:pic>
    </p:spTree>
    <p:extLst>
      <p:ext uri="{BB962C8B-B14F-4D97-AF65-F5344CB8AC3E}">
        <p14:creationId xmlns:p14="http://schemas.microsoft.com/office/powerpoint/2010/main" val="24215828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cTn>
                <p:tgtEl>
                  <p:spTgt spid="5"/>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a:xfrm>
            <a:off x="1128712" y="1501108"/>
            <a:ext cx="10225088" cy="1928993"/>
          </a:xfrm>
        </p:spPr>
        <p:txBody>
          <a:bodyPr/>
          <a:lstStyle/>
          <a:p>
            <a:r>
              <a:rPr lang="en-GB"/>
              <a:t>Homework!</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a:xfrm>
            <a:off x="982575" y="3611781"/>
            <a:ext cx="10225088" cy="1280704"/>
          </a:xfrm>
        </p:spPr>
        <p:txBody>
          <a:bodyPr vert="horz" lIns="91440" tIns="45720" rIns="91440" bIns="45720" rtlCol="0" anchor="t">
            <a:normAutofit/>
          </a:bodyPr>
          <a:lstStyle/>
          <a:p>
            <a:r>
              <a:rPr lang="en-GB"/>
              <a:t>Continue working on Task 3 template and bring it in class with you in Week 10!</a:t>
            </a:r>
          </a:p>
        </p:txBody>
      </p:sp>
    </p:spTree>
    <p:extLst>
      <p:ext uri="{BB962C8B-B14F-4D97-AF65-F5344CB8AC3E}">
        <p14:creationId xmlns:p14="http://schemas.microsoft.com/office/powerpoint/2010/main" val="2686819982"/>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TotalTime>
  <Words>4031</Words>
  <Application>Microsoft Macintosh PowerPoint</Application>
  <PresentationFormat>Widescreen</PresentationFormat>
  <Paragraphs>490</Paragraphs>
  <Slides>27</Slides>
  <Notes>25</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Aptos</vt:lpstr>
      <vt:lpstr>Aptos ExtraBold</vt:lpstr>
      <vt:lpstr>Arial</vt:lpstr>
      <vt:lpstr>Calibri</vt:lpstr>
      <vt:lpstr>Segoe UI</vt:lpstr>
      <vt:lpstr>Wingdings</vt:lpstr>
      <vt:lpstr>Office Theme</vt:lpstr>
      <vt:lpstr>Welcome to Academic Skills!</vt:lpstr>
      <vt:lpstr>Remembering last week</vt:lpstr>
      <vt:lpstr>What today is about</vt:lpstr>
      <vt:lpstr>What is 1 skill you’ve improved since Week 1?</vt:lpstr>
      <vt:lpstr>What is reflection?</vt:lpstr>
      <vt:lpstr>Discuss – Why is reflection important?</vt:lpstr>
      <vt:lpstr>Why is reflection important</vt:lpstr>
      <vt:lpstr>Simple Reflection Tool </vt:lpstr>
      <vt:lpstr>Activity 1- Looking Back – Your Progress </vt:lpstr>
      <vt:lpstr>Activity 2: Gallery Walk </vt:lpstr>
      <vt:lpstr>Break Time!  </vt:lpstr>
      <vt:lpstr>Group Discussion </vt:lpstr>
      <vt:lpstr>VEVOX </vt:lpstr>
      <vt:lpstr>Goal Setting – Why does it matter?  </vt:lpstr>
      <vt:lpstr>Goal Setting: Which goal is better </vt:lpstr>
      <vt:lpstr>What makes a good goal? </vt:lpstr>
      <vt:lpstr>Now is your turn to write goals</vt:lpstr>
      <vt:lpstr>Break time!</vt:lpstr>
      <vt:lpstr>Personal Development Plan  (PDP)</vt:lpstr>
      <vt:lpstr>Now is your turn to create your PDD plan!</vt:lpstr>
      <vt:lpstr>Reflection</vt:lpstr>
      <vt:lpstr>Understanding your final assignment: Task 3 </vt:lpstr>
      <vt:lpstr>Let's explore task 3 in detail:</vt:lpstr>
      <vt:lpstr>Task 3 Explanation </vt:lpstr>
      <vt:lpstr>Task video presentation: Key things to remember  </vt:lpstr>
      <vt:lpstr>Now is time to start (continue) working on Task 3....</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4</cp:revision>
  <dcterms:created xsi:type="dcterms:W3CDTF">2026-02-06T13:25:12Z</dcterms:created>
  <dcterms:modified xsi:type="dcterms:W3CDTF">2026-07-29T13:35:28Z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