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341" r:id="rId6"/>
    <p:sldId id="342" r:id="rId7"/>
    <p:sldId id="344" r:id="rId8"/>
    <p:sldId id="297" r:id="rId9"/>
    <p:sldId id="314" r:id="rId10"/>
    <p:sldId id="319" r:id="rId11"/>
    <p:sldId id="340" r:id="rId12"/>
    <p:sldId id="316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41"/>
            <p14:sldId id="342"/>
            <p14:sldId id="344"/>
            <p14:sldId id="297"/>
            <p14:sldId id="314"/>
            <p14:sldId id="319"/>
            <p14:sldId id="340"/>
            <p14:sldId id="316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manda Owens" initials="AO" lastIdx="1" clrIdx="0">
    <p:extLst>
      <p:ext uri="{19B8F6BF-5375-455C-9EA6-DF929625EA0E}">
        <p15:presenceInfo xmlns:p15="http://schemas.microsoft.com/office/powerpoint/2012/main" userId="S::amanda.owens@uwtsd.ac.uk::3b044598-742c-49bf-b2b0-3f1e248ecb4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28" autoAdjust="0"/>
  </p:normalViewPr>
  <p:slideViewPr>
    <p:cSldViewPr>
      <p:cViewPr varScale="1">
        <p:scale>
          <a:sx n="119" d="100"/>
          <a:sy n="119" d="100"/>
        </p:scale>
        <p:origin x="1133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Adulthood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96FEE-08B5-1C11-C686-F15685AB3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4939A-080D-C13E-421A-452B8BC34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Adulthood is the stage where growth is complete and the person assumes various responsibilities . </a:t>
            </a:r>
          </a:p>
          <a:p>
            <a:r>
              <a:rPr lang="en-GB" dirty="0"/>
              <a:t>Starting around 18 yrs, it extends until middle age which is viewed around 45yrs </a:t>
            </a:r>
          </a:p>
        </p:txBody>
      </p:sp>
    </p:spTree>
    <p:extLst>
      <p:ext uri="{BB962C8B-B14F-4D97-AF65-F5344CB8AC3E}">
        <p14:creationId xmlns:p14="http://schemas.microsoft.com/office/powerpoint/2010/main" val="3049883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BF39-F118-E9D4-20FA-FF73E74EF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adulthood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35148-6555-AA8F-C0E4-FCE6AE726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Early adult hood is often viewed as the “ settling -  down age “ </a:t>
            </a:r>
            <a:r>
              <a:rPr lang="en-GB" dirty="0" err="1"/>
              <a:t>eg</a:t>
            </a:r>
            <a:r>
              <a:rPr lang="en-GB" dirty="0"/>
              <a:t> choices of career and life mates etc …</a:t>
            </a:r>
          </a:p>
          <a:p>
            <a:endParaRPr lang="en-GB" dirty="0"/>
          </a:p>
          <a:p>
            <a:r>
              <a:rPr lang="en-GB" dirty="0"/>
              <a:t>Early adulthood is the reproductive age -  parenthood for example is one of the most important roles and periods in the lives of most young people. </a:t>
            </a:r>
          </a:p>
          <a:p>
            <a:endParaRPr lang="en-GB" dirty="0"/>
          </a:p>
          <a:p>
            <a:r>
              <a:rPr lang="en-GB" dirty="0"/>
              <a:t>Early adult hood is also considered a problem age  -  adjustment to marriage/long term relationships/parenthood, job etc. </a:t>
            </a:r>
          </a:p>
          <a:p>
            <a:endParaRPr lang="en-GB" dirty="0"/>
          </a:p>
          <a:p>
            <a:r>
              <a:rPr lang="en-GB" dirty="0"/>
              <a:t>Can be a period of social isolation</a:t>
            </a:r>
          </a:p>
          <a:p>
            <a:endParaRPr lang="en-GB" dirty="0"/>
          </a:p>
          <a:p>
            <a:r>
              <a:rPr lang="en-GB" dirty="0"/>
              <a:t>A time of complex commitments</a:t>
            </a:r>
          </a:p>
        </p:txBody>
      </p:sp>
    </p:spTree>
    <p:extLst>
      <p:ext uri="{BB962C8B-B14F-4D97-AF65-F5344CB8AC3E}">
        <p14:creationId xmlns:p14="http://schemas.microsoft.com/office/powerpoint/2010/main" val="1719959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9377D-45E7-DCBC-11FB-B7D3D3B3A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Development Tasks of Adulthood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1923B-7ACE-B60C-1CC9-589F40A3D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All of us occupy a status position -  we are socially organised and regularised </a:t>
            </a:r>
            <a:r>
              <a:rPr lang="en-GB" dirty="0" err="1"/>
              <a:t>eg</a:t>
            </a:r>
            <a:r>
              <a:rPr lang="en-GB" dirty="0"/>
              <a:t> a daughter, a mother, a nurse </a:t>
            </a:r>
          </a:p>
          <a:p>
            <a:r>
              <a:rPr lang="en-GB" dirty="0"/>
              <a:t>Changes in interests</a:t>
            </a:r>
          </a:p>
          <a:p>
            <a:r>
              <a:rPr lang="en-GB" dirty="0"/>
              <a:t>Place</a:t>
            </a:r>
          </a:p>
          <a:p>
            <a:r>
              <a:rPr lang="en-GB" dirty="0"/>
              <a:t>Money</a:t>
            </a:r>
          </a:p>
          <a:p>
            <a:r>
              <a:rPr lang="en-GB" dirty="0"/>
              <a:t>Role in employment </a:t>
            </a:r>
          </a:p>
          <a:p>
            <a:r>
              <a:rPr lang="en-GB" dirty="0"/>
              <a:t>Marital adjustment/separation</a:t>
            </a:r>
          </a:p>
          <a:p>
            <a:r>
              <a:rPr lang="en-GB" dirty="0"/>
              <a:t>Parental role </a:t>
            </a:r>
          </a:p>
        </p:txBody>
      </p:sp>
    </p:spTree>
    <p:extLst>
      <p:ext uri="{BB962C8B-B14F-4D97-AF65-F5344CB8AC3E}">
        <p14:creationId xmlns:p14="http://schemas.microsoft.com/office/powerpoint/2010/main" val="1343920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E260-2AEC-44A7-B696-64E361A4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2800" b="1" dirty="0"/>
              <a:t>Personal and Social Hazards of Early Adulthood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BD30-76BA-4C11-8A8D-E009D576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208" y="1196752"/>
            <a:ext cx="8686800" cy="4421088"/>
          </a:xfrm>
        </p:spPr>
        <p:txBody>
          <a:bodyPr>
            <a:noAutofit/>
          </a:bodyPr>
          <a:lstStyle/>
          <a:p>
            <a:endParaRPr lang="en-GB" sz="24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hazards -  poor health, physical defect, discontinuities , protectiveness </a:t>
            </a:r>
          </a:p>
          <a:p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 &amp; Culture    possible adjustments  -  complex family dispositions/relationships/sexual orientation </a:t>
            </a:r>
          </a:p>
          <a:p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hazards  -  home, parental, career responsibilities  -  can feel overwhelmed  -  difficult adjustment </a:t>
            </a:r>
          </a:p>
          <a:p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Sex role – </a:t>
            </a:r>
            <a:r>
              <a:rPr lang="en-GB" sz="2400" dirty="0" err="1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housewife , expectations etc </a:t>
            </a:r>
          </a:p>
          <a:p>
            <a:endParaRPr lang="en-GB" sz="24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3CC8C-D925-42E4-A0B5-0A87F858D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Middle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E85F-1BE5-4F7C-A8D4-BEC1B1964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45 – 60/65yrs </a:t>
            </a:r>
          </a:p>
          <a:p>
            <a:pPr algn="l"/>
            <a:r>
              <a:rPr lang="en-GB" dirty="0"/>
              <a:t>Period of transition</a:t>
            </a:r>
          </a:p>
          <a:p>
            <a:pPr algn="l"/>
            <a:r>
              <a:rPr lang="en-GB" dirty="0"/>
              <a:t>Can be a time of stress</a:t>
            </a:r>
          </a:p>
          <a:p>
            <a:pPr algn="l"/>
            <a:r>
              <a:rPr lang="en-GB" dirty="0"/>
              <a:t>Time of achievement </a:t>
            </a:r>
          </a:p>
          <a:p>
            <a:pPr algn="l"/>
            <a:r>
              <a:rPr lang="en-GB" dirty="0"/>
              <a:t>Empty nest </a:t>
            </a:r>
          </a:p>
          <a:p>
            <a:pPr algn="l"/>
            <a:r>
              <a:rPr lang="en-GB" dirty="0"/>
              <a:t>Boredom </a:t>
            </a:r>
          </a:p>
        </p:txBody>
      </p:sp>
    </p:spTree>
    <p:extLst>
      <p:ext uri="{BB962C8B-B14F-4D97-AF65-F5344CB8AC3E}">
        <p14:creationId xmlns:p14="http://schemas.microsoft.com/office/powerpoint/2010/main" val="24605964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FE789-D602-444D-8F9A-4D89AD432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Developmental  Tasks of Middle 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6A258-DDF1-4531-834D-1B7F89B33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333333"/>
                </a:solidFill>
                <a:latin typeface="open-sans"/>
              </a:rPr>
              <a:t>Centred around success in career, </a:t>
            </a:r>
            <a:r>
              <a:rPr lang="en-GB" dirty="0" err="1">
                <a:solidFill>
                  <a:srgbClr val="333333"/>
                </a:solidFill>
                <a:latin typeface="open-sans"/>
              </a:rPr>
              <a:t>adjustin</a:t>
            </a:r>
            <a:r>
              <a:rPr lang="en-GB" dirty="0">
                <a:solidFill>
                  <a:srgbClr val="333333"/>
                </a:solidFill>
                <a:latin typeface="open-sans"/>
              </a:rPr>
              <a:t> well in relationships/marriage, satisfaction in parenting</a:t>
            </a:r>
          </a:p>
          <a:p>
            <a:r>
              <a:rPr lang="en-GB" dirty="0">
                <a:solidFill>
                  <a:srgbClr val="333333"/>
                </a:solidFill>
                <a:latin typeface="open-sans"/>
              </a:rPr>
              <a:t>Adjustment to physical changes</a:t>
            </a:r>
          </a:p>
          <a:p>
            <a:r>
              <a:rPr lang="en-GB" dirty="0">
                <a:solidFill>
                  <a:srgbClr val="333333"/>
                </a:solidFill>
                <a:latin typeface="open-sans"/>
              </a:rPr>
              <a:t>Changes in appearance</a:t>
            </a:r>
          </a:p>
          <a:p>
            <a:r>
              <a:rPr lang="en-GB" dirty="0">
                <a:solidFill>
                  <a:srgbClr val="333333"/>
                </a:solidFill>
                <a:latin typeface="open-sans"/>
              </a:rPr>
              <a:t>Changes in sensory abilities, loss &amp; </a:t>
            </a:r>
            <a:r>
              <a:rPr lang="en-GB" dirty="0" err="1">
                <a:solidFill>
                  <a:srgbClr val="333333"/>
                </a:solidFill>
                <a:latin typeface="open-sans"/>
              </a:rPr>
              <a:t>graying</a:t>
            </a:r>
            <a:r>
              <a:rPr lang="en-GB" dirty="0">
                <a:solidFill>
                  <a:srgbClr val="333333"/>
                </a:solidFill>
                <a:latin typeface="open-sans"/>
              </a:rPr>
              <a:t> hair, skin changes, teeth, eyes, health, sexual changes, mental health changes, relationship changes . </a:t>
            </a:r>
          </a:p>
          <a:p>
            <a:endParaRPr lang="en-GB" dirty="0">
              <a:solidFill>
                <a:srgbClr val="333333"/>
              </a:solidFill>
              <a:latin typeface="open-sans"/>
            </a:endParaRPr>
          </a:p>
        </p:txBody>
      </p:sp>
    </p:spTree>
    <p:extLst>
      <p:ext uri="{BB962C8B-B14F-4D97-AF65-F5344CB8AC3E}">
        <p14:creationId xmlns:p14="http://schemas.microsoft.com/office/powerpoint/2010/main" val="3893417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6267A-05EC-420C-AE2D-7967A1B63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80003-7FA1-425B-B908-504F07B48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open-sans"/>
              </a:rPr>
              <a:t>Adjustment to singlehood</a:t>
            </a:r>
          </a:p>
          <a:p>
            <a:r>
              <a:rPr lang="en-GB" dirty="0">
                <a:solidFill>
                  <a:srgbClr val="333333"/>
                </a:solidFill>
                <a:latin typeface="open-sans"/>
              </a:rPr>
              <a:t>Loss of spouse -  divorce/death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open-sans"/>
              </a:rPr>
              <a:t>Changes in home</a:t>
            </a:r>
          </a:p>
          <a:p>
            <a:r>
              <a:rPr lang="en-GB" dirty="0">
                <a:solidFill>
                  <a:srgbClr val="333333"/>
                </a:solidFill>
                <a:latin typeface="open-sans"/>
              </a:rPr>
              <a:t>Approaching retirement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open-sans"/>
              </a:rPr>
              <a:t>Approaching old age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958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B81E8-EFBA-4920-84E2-E13EE058D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8640"/>
            <a:ext cx="8147248" cy="532859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800" b="1" dirty="0">
                <a:solidFill>
                  <a:srgbClr val="333333"/>
                </a:solidFill>
                <a:latin typeface="open-sans"/>
              </a:rPr>
              <a:t>Hazards of Middle age 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333333"/>
                </a:solidFill>
                <a:latin typeface="open-sans"/>
              </a:rPr>
              <a:t>Role changes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333333"/>
                </a:solidFill>
                <a:latin typeface="open-sans"/>
              </a:rPr>
              <a:t>Acceptance of traditional beliefs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333333"/>
                </a:solidFill>
                <a:latin typeface="open-sans"/>
              </a:rPr>
              <a:t>Status 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333333"/>
                </a:solidFill>
                <a:latin typeface="open-sans"/>
              </a:rPr>
              <a:t>Lack of Social skills 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333333"/>
                </a:solidFill>
                <a:latin typeface="open-sans"/>
              </a:rPr>
              <a:t>Financial pressures -  family responsibilities/pressures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333333"/>
                </a:solidFill>
                <a:latin typeface="open-sans"/>
              </a:rPr>
              <a:t>Desire for popularity /acceptance</a:t>
            </a:r>
          </a:p>
          <a:p>
            <a:pPr marL="0" indent="0" algn="l">
              <a:buNone/>
            </a:pPr>
            <a:r>
              <a:rPr lang="en-GB" sz="2800" dirty="0">
                <a:solidFill>
                  <a:srgbClr val="333333"/>
                </a:solidFill>
                <a:latin typeface="open-sans"/>
              </a:rPr>
              <a:t>Marital/sexual adjustments </a:t>
            </a:r>
          </a:p>
          <a:p>
            <a:pPr marL="0" indent="0" algn="l">
              <a:buNone/>
            </a:pPr>
            <a:endParaRPr lang="en-GB" sz="2800" b="1" dirty="0">
              <a:solidFill>
                <a:srgbClr val="333333"/>
              </a:solidFill>
              <a:latin typeface="open-sans"/>
            </a:endParaRPr>
          </a:p>
          <a:p>
            <a:pPr marL="0" indent="0" algn="l">
              <a:buNone/>
            </a:pPr>
            <a:endParaRPr lang="en-GB" sz="2800" b="1" dirty="0">
              <a:solidFill>
                <a:srgbClr val="333333"/>
              </a:solidFill>
              <a:latin typeface="open-sans"/>
            </a:endParaRPr>
          </a:p>
          <a:p>
            <a:pPr marL="0" indent="0" algn="l">
              <a:buNone/>
            </a:pPr>
            <a:endParaRPr lang="en-GB" sz="2800" b="1" dirty="0">
              <a:solidFill>
                <a:srgbClr val="333333"/>
              </a:solidFill>
              <a:latin typeface="open-sans"/>
            </a:endParaRPr>
          </a:p>
          <a:p>
            <a:pPr algn="l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999077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344</Words>
  <Application>Microsoft Office PowerPoint</Application>
  <PresentationFormat>On-screen Show (4:3)</PresentationFormat>
  <Paragraphs>55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Myriad Pro</vt:lpstr>
      <vt:lpstr>open-sans</vt:lpstr>
      <vt:lpstr>Arial</vt:lpstr>
      <vt:lpstr>Calibri</vt:lpstr>
      <vt:lpstr>20140311PresentationUWTSDTemplate</vt:lpstr>
      <vt:lpstr>PowerPoint Presentation</vt:lpstr>
      <vt:lpstr>PowerPoint Presentation</vt:lpstr>
      <vt:lpstr>Characteristics of adulthood</vt:lpstr>
      <vt:lpstr>Development Tasks of Adulthood </vt:lpstr>
      <vt:lpstr>Personal and Social Hazards of Early Adulthood</vt:lpstr>
      <vt:lpstr>Middle Age</vt:lpstr>
      <vt:lpstr>Developmental  Tasks of Middle age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86</cp:revision>
  <cp:lastPrinted>2019-02-13T13:54:42Z</cp:lastPrinted>
  <dcterms:created xsi:type="dcterms:W3CDTF">2015-04-14T15:21:28Z</dcterms:created>
  <dcterms:modified xsi:type="dcterms:W3CDTF">2025-03-10T08:39:43Z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