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99" d="100"/>
          <a:sy n="99" d="100"/>
        </p:scale>
        <p:origin x="994" y="67"/>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2801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is submitted as a Written Assignment Case Study Report for the module Introduction to Physiology (</a:t>
            </a:r>
            <a:r>
              <a:rPr lang="en-US" sz="1200" dirty="0"/>
              <a:t>BMHP5023</a:t>
            </a:r>
          </a:p>
          <a:p>
            <a:r>
              <a:rPr lang="en-US" dirty="0"/>
              <a:t>). It presents a comprehensive, evidence-based Care Plan for a fictional patient, Mr. James Bennett, who has been diagnosed with Non-Small Cell Lung Cancer (NSCLC) at Stage IIIA. All patient information used throughout this presentation is entirely fictional and has been created solely for the purpose of this academic exercise, in accordance with the assignment brief. No real patient data or identifiable personal information has been used. The presentation is structured across 15 slides, covering the relevant anatomy and physiology, the impact of cancer on body system functioning, risk factors, and a detailed Care Plan informed by NHS and NICE guidelines.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Cancer is not a single disease but rather a broad collection of related conditions, all characterised by the abnormal, uncontrolled proliferation of cells. Under normal physiological conditions, cell division is tightly regulated by a balance between proto-oncogenes — which promote growth — and tumour suppressor genes, which inhibit inappropriate division or trigger apoptosis (programmed cell death) in damaged cells. Cancer arises when mutations accumulate in these regulatory genes, disrupting this balance. Hanahan and Weinberg (2011) identified key hallmarks of cancer, including sustained proliferative signalling, evasion of growth suppressors, resistance to apoptosis, induction of angiogenesis, and the ability to invade and metastasise to distant organs. In the United Kingdom, cancer represents a major public health challenge. The Office for National Statistics (2023) confirms that cancer is the second leading cause of mortality in England and Wales, after cardiovascular disease. Cancer Research UK (2023) reports that approximately 375,000 new cancer diagnoses are made annually. Lung, breast, colorectal, and prostate cancers collectively account for over half of all cases. Importantly, while survival rates have improved substantially due to advances in early detection and treatment, significant health inequalities persist, with outcomes markedly worse in more deprived communities. This underscores the importance of equitable, person-centred care.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Mr. James Bennett is a 62-year-old, White British, retired factory worker residing in South Wales. He has been diagnosed with Stage IIIA Non-Small Cell Lung Cancer — specifically adenocarcinoma arising in the left upper lobe. This histological subtype is the most common form of lung cancer in the UK and globally, and it is particularly associated with prior smoking history as well as EGFR and KRAS gene mutations (Molina et al., 2008). Mr. Bennett presents with a constellation of symptoms that are characteristic of advanced local disease, including a persistent productive cough, haemoptysis (coughing up blood), progressive dyspnoea (breathlessness), and unintentional weight loss — features that are consistent with NICE's recognised red-flag symptoms warranting urgent investigation (NICE, 2019). He lives alone, has limited social support networks, and demonstrates low health literacy, having delayed seeking medical attention for his symptoms. He has significant comorbidities: Chronic Obstructive Pulmonary Disease (COPD), hypertension, and type 2 diabetes mellitus — all of which complicate both his cancer management and his overall prognosis. His social and lifestyle history reveals a 40 pack-year smoking history, moderate-to-heavy alcohol consumption, a sedentary lifestyle with a BMI of 29 (overweight), and occupational exposure to asbestos during his working years. All of these factors are clinically significant in the context of his cancer diagnosis and Care Plan.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respiratory system is a complex and highly integrated body system whose primary function is to facilitate gaseous exchange — delivering oxygen to the bloodstream and removing carbon dioxide, the principal metabolic waste gas. Anatomically, it is divided into the upper respiratory tract (nose, pharynx, larynx) and the lower respiratory tract (trachea, bronchi, bronchioles, and the lung parenchyma). The lungs contain approximately 300 million alveoli — microscopic air sacs surrounded by a dense network of pulmonary capillaries — across which diffusion of gases occurs according to concentration gradients, as described by Fick's Law of Diffusion (Tortora and Derrickson, 2017). Physiologically, the process of breathing (ventilation) depends on pressure differentials generated by contraction of the diaphragm and external intercostal muscles, which increase thoracic volume and draw air into the lungs. The integrity of the pleural membranes is essential to maintaining the negative intrapleural pressure that keeps the lungs inflated. Type II pneumocytes produce surfactant, a phospholipid mixture that reduces surface tension within the alveoli, preventing their collapse on exhalation. The mucociliary escalator — comprising goblet cells and ciliated epithelium lining the conducting airways — forms a critical innate defence mechanism, trapping inhaled particles and pathogens and transporting them away from the lower airways. Understanding this normal physiology is essential for comprehending how lung cancer disrupts these functions, as explored in the following slide.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Non-Small Cell Lung Cancer disrupts respiratory physiology through several distinct but interrelated mechanisms. First, as the primary adenocarcinoma tumour grows within the bronchial lumen of the left upper lobe, it causes progressive airway obstruction, impeding airflow and resulting in atelectasis — collapse of the affected lung segment. This reduces the volume of functioning lung tissue available for ventilation and gas exchange (NICE, 2019). Second, as malignant cells infiltrate the alveolar walls and interstitium, the surface area available for oxygen and carbon dioxide diffusion is significantly reduced. This leads to hypoxaemia (low arterial oxygen saturation) and, in advanced disease, hypercapnia (raised CO₂ levels), manifesting clinically as breathlessness, fatigue, and cyanosis. Third, malignant pleural effusion — the accumulation of protein-rich fluid in the pleural space due to tumour invasion of pleural lymphatics or direct pleural seeding — compresses the adjacent lung tissue, further reducing lung compliance and exacerbating dyspnoea (British Thoracic Society, 2023). Finally, NSCLC can exert systemic effects through paraneoplastic syndromes, where tumour cells produce ectopic hormones such as ADH (causing SIADH) or ACTH (causing Cushing's syndrome). Cachexia — progressive skeletal muscle wasting driven by tumour-produced cytokines such as TNF-α and IL-6 — weakens respiratory muscles, further compromising ventilation (Molina et al., 2008). These compounding effects highlight why comprehensive, multi-system monitoring and management are central to Mr. Bennett's care.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Mr. Bennett presents with a range of modifiable lifestyle risk factors that are strongly associated with the development of lung cancer. His 40 pack-year smoking history is the most significant. Tobacco smoke contains over 70 identified carcinogens, including polycyclic aromatic hydrocarbons and nitrosamines, which cause direct DNA damage to bronchial epithelial cells. Cumulative mutations in tumour suppressor genes such as TP53 and proto-oncogenes such as KRAS drive malignant transformation. Cancer Research UK (2023) estimates that approximately 72% of lung cancer cases in the UK are attributable to smoking. Although Mr. Bennett ceased smoking five years ago, the elevated risk persists for several decades post-cessation. His occupational exposure to asbestos is an independent, additive risk factor. Asbestos fibres, when inhaled, penetrate deep into the lung parenchyma and generate reactive oxygen species, causing chronic inflammation and DNA strand breaks — substantially increasing the relative risk of NSCLC and mesothelioma (HSE, 2022). His alcohol consumption of 14–16 units per week marginally exceeds NHS recommended limits. Alcohol is metabolised to acetaldehyde, a known carcinogen, and suppresses immune surveillance, potentially enabling tumour immune evasion (NHS, 2022). His sedentary lifestyle and overweight BMI are associated with chronic low-grade systemic inflammation and insulin resistance, creating biological conditions permissive of tumour growth (Friedenreich et al., 2010). Finally, his low health literacy and irregular engagement with primary care contributed to late presentation at Stage IIIA, significantly reducing the range of curative treatment options available.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modifiable lifestyle behaviours, Mr. Bennett carries several non-modifiable and disease-related risk factors that independently contribute to his lung cancer risk and complicate his clinical management. His diagnosis of COPD is particularly significant. COPD causes chronic bronchial inflammation, oxidative stress, and proteolytic tissue damage — all of which promote an environment conducive to malignant transformation. Research indicates that individuals with COPD have a two- to five-fold increased risk of developing lung cancer, independent of smoking status (Howlader et al., 2014). His type 2 diabetes mellitus contributes to lung cancer risk via hyperinsulinaemia and elevated insulin-like growth factor-1 (IGF-1) signalling, which stimulates cellular proliferation. Additionally, diabetes-related immune dysfunction may impair the body's capacity to identify and destroy nascent tumour cells. Hypertension, while not a direct lung cancer risk factor, is clinically important as it constrains the choice of oncological agents — for example, bevacizumab (an anti-angiogenic agent) is contraindicated in severe hypertension due to the risk of haemorrhage. Demographically, age (62 years) is a major independent risk factor; cancer incidence rises steeply with age due to the accumulation of somatic DNA mutations over time and declining efficiency of DNA repair mechanisms. Male sex is historically associated with higher lung cancer rates, though this gap is narrowing. Socioeconomic deprivation in South Wales compounds Mr. Bennett's risk through reduced access to specialist services, lower cancer screening uptake, and poorer treatment completion rates (Marmot, 2020).</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 Plan for Mr. Bennett has been developed in strict accordance with NICE Guideline NG122 (Lung Cancer: Diagnosis and Management, 2019) and the NHS Long Term Plan (2019), which sets out commitments to improve cancer outcomes through earlier diagnosis, optimal treatment, and whole-person care. The plan is structured around five core pillars: clinical monitoring and assessment; evidence-based treatment and care routines; multi-disciplinary team communication; psychosocial and emotional support; and ethical considerations. This holistic, person-centred framework reflects the biopsychosocial model of health, acknowledging that Mr. Bennett's wellbeing is determined not only by his physiological disease state, but also by his psychological response to diagnosis, his social circumstances, and his individual values and goals. NICE NG122 mandates that all patients with confirmed lung cancer should be discussed at a specialist Lung Cancer Multi-Disciplinary Team (MDT) meeting and should have access to a named Clinical Nurse Specialist (CNS), who acts as their key worker and primary point of contact throughout the care pathway. The plan targets three simultaneous goals: improving Mr. Bennett's quality of life and managing his symptoms; achieving the best possible disease control with acceptable treatment toxicity; and ensuring consistent, coordinated care across all professional disciplines involved in his management.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Rigorous, systematic clinical monitoring is a cornerstone of effective lung cancer management. For Mr. Bennett, respiratory monitoring is of particular priority given his primary diagnosis of NSCLC and his pre-existing COPD. Pulse oximetry should be performed at every clinical contact to ensure oxygen saturation remains at or above 94%, in line with British Thoracic Society (2023) guidance. Where saturation falls below this threshold, supplemental oxygen therapy should be initiated and escalated according to the BTS oxygen prescribing guidelines. Spirometry and peak flow measurements provide objective data on the degree of airflow obstruction and can detect disease progression or treatment response. CT imaging of the chest, with contrast, is recommended every three months during active treatment to assess tumour response using Response Evaluation Criteria in Solid Tumours (RECIST) criteria (NICE, 2019). Symptom monitoring should be standardised using validated tools: the Numerical Rating Scale (NRS) for pain, the modified Medical Research Council (mMRC) Dyspnoea Scale for breathlessness, and the Eastern Cooperative Oncology Group (ECOG) performance status scale for functional ability. Blood investigations should include a full blood count to detect treatment-induced anaemia or neutropenia, liver and renal function tests to guide drug dosing, and carcinoembryonic antigen (CEA) as a tumour marker. Comorbidity monitoring — particularly HbA1c for diabetes and blood pressure measurement — must be maintained concurrently, as poorly controlled comorbidities can increase treatment toxicity risk and delay chemotherapy cycles.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Stage IIIA NSCLC, NICE Guideline NG122 (2019) recommends concurrent chemoradiotherapy as the standard of care for patients with unresectable disease — which applies to Mr. Bennett given the extent of his tumour. Platinum-based doublet chemotherapy (carboplatin combined with paclitaxel) is the most commonly used regimen, administered concurrently with radical radiotherapy to the primary tumour and involved mediastinal lymph nodes. Following completion of chemoradiotherapy, patients whose tumours express PD-L1 and who have not progressed should be offered durvalumab — an anti-PD-L1 immune checkpoint inhibitor — as consolidation therapy for up to 12 months, as this has been demonstrated to significantly improve progression-free and overall survival. Prior to treatment commencement, molecular profiling of the tumour biopsy for EGFR, ALK, ROS1, and KRAS mutations is essential, as targetable mutations may make Mr. Bennett eligible for oral tyrosine kinase inhibitors. Symptom management should follow a palliative care approach alongside active oncological treatment. Temel et al. (2010) demonstrated in a landmark randomised controlled trial that early integration of palliative care in NSCLC patients improved both quality of life and survival. Dyspnoea is managed with low-dose oral morphine, bronchodilators, and non-pharmacological interventions including fan therapy and breathlessness management clinics. Pain control follows the WHO analgesic ladder. Anti-emetics such as ondansetron are prescribed for chemotherapy-induced nausea. Comorbidity management must be concurrent and carefully integrated to avoid drug interactions and treatment delays.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is foundational to safe, compassionate, and person-centred cancer care. Given Mr. Bennett's low health literacy and his living situation — alone, with limited social support — communication strategies must be carefully tailored to ensure he is genuinely informed and empowered to participate in decisions about his care. The NHS Long Term Plan (2019) and NICE NG122 both emphasise that patients should receive clear, honest, and timely information about their diagnosis, treatment options, and prognosis, delivered in a format that they can understand and retain. The 'teach-back' method — asking the patient to repeat information in their own words — is an evidence-based approach to verifying comprehension, particularly valuable where health literacy is limited. Mr. Bennett should be allocated a named Clinical Nurse Specialist from the point of diagnosis, who acts as his key worker: providing continuity, answering questions, facilitating referrals, and acting as his advocate within the MDT. All written communications — clinic letters, care plans, medication instructions — should be provided in plain English with accessible formatting. Within the MDT, structured communication using the SBAR framework (Situation, Background, Assessment, Recommendation) ensures that referrals and handovers are clear, consistent, and actionable. Shared electronic patient records accessible to all members of the care team — including the GP, oncologist, respiratory physician, and palliative care team — are essential to avoid fragmented care. The NMC Code (2018) requires that all nursing documentation is accurate, legible, contemporaneous, and reflects the patient's consent and preferences.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Caring for a patient with advanced cancer raises profound ethical questions that must be navigated with skill, sensitivity, and a thorough understanding of the relevant legal and professional frameworks. The principle of autonomy — enshrined in the Mental Capacity Act (2005) — establishes that competent adults have an absolute right to make informed decisions about their own healthcare, including the right to refuse treatment. Mr. Bennett must therefore receive complete, unbiased information about his diagnosis, all available treatment options with their benefits and burdens, and his prognosis. Advance care planning discussions should be initiated early — ideally at or shortly after diagnosis — to establish his wishes regarding resuscitation, escalation of treatment, and end-of-life care, documented in an Advance Decision to Refuse Treatment (ADRT) or Recommended Summary Plan for Emergency Care and Treatment (ReSPECT form). The principle of beneficence requires that all interventions be directed towards Mr. Bennett's wellbeing, while non-maleficence demands that clinicians are attentive to the potential harms of treatment — including the significant toxicity of chemoradiotherapy — and balance these proportionately against likely benefit. The principle of justice requires equitable access to specialist oncological and palliative services regardless of Mr. Bennett's geographic location or socioeconomic background, recognising the structural inequalities that may have contributed to his late diagnosis (Marmot, 2020). Confidentiality obligations under the Data Protection Act (2018) and GDPR must be rigorously upheld, with information shared only on a need-to-know basis and family involvement facilitated only with Mr. Bennett's explicit consent.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cancer diagnosis is one of the most psychologically significant events in a person's life. Mr. Bennett faces not only the physical burden of advanced NSCLC and its treatment but also the existential challenge of confronting a life-limiting illness, often whilst managing practical concerns about finances, housing, and independence. His social isolation — living alone, with limited social networks — significantly elevates his risk of developing clinically significant anxiety and depression, both of which are prevalent in cancer populations and are associated with poorer treatment adherence and worse outcomes. NICE NG122 mandates that all patients with lung cancer undergo a Holistic Needs Assessment (HNA) at diagnosis and at key transition points in the care pathway, using validated tools such as the Distress Thermometer or the electronic HNA. Screening for depression using the PHQ-9 and for anxiety using the GAD-7 should be conducted at diagnosis and regularly thereafter. Where clinically indicated, referral to an oncology psychologist, counsellor, or liaison psychiatry service should be expedited. Mindfulness-Based Stress Reduction (MBSR) and other psychological therapies have an evidence base in cancer populations. Social work assessment is essential to identify practical support needs, including financial entitlements (Personal Independence Payment, Attendance Allowance, Blue Badge), home adaptations, and access to befriending or volunteer services through organisations such as Macmillan Cancer Support. Spiritual and cultural care, delivered through chaplaincy services and person-centred care planning, ensures that Mr. Bennett's personal values and beliefs are respected throughout his care journey and into end-of-life care planning.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study has demonstrated the complex interplay between anatomy and physiology, disease pathology, lifestyle risk factors, and evidence-based care planning in the context of Non-Small Cell Lung Cancer. Mr. James Bennett's case illustrates how a convergence of modifiable risk factors — primarily a significant smoking history and occupational asbestos exposure — alongside non-modifiable factors such as age, sex, and comorbidities, contributed to the development of Stage IIIA adenocarcinoma with consequent profound disruption to the normal physiology of the respiratory system. The Care Plan presented in this assignment is grounded in the best available evidence, aligned with NICE Guideline NG122 and the NHS Long Term Plan (2019), and reflects a holistic, person-centred philosophy of care that addresses Mr. Bennett's physical, psychological, social, and ethical needs in an integrated manner. It demonstrates that effective cancer care is not simply a matter of delivering oncological treatment, but requires a comprehensive, coordinated, and compassionate multi-disciplinary approach that places the patient's individual values, preferences, and dignity at its centre. Ethical practice, clear communication, equitable access to services, and respect for Mr. Bennett's autonomy are non-negotiable foundations upon which this care plan is built. This case study has reinforced the critical importance of physiological knowledge as a foundation for clinical decision-making and person-centred care planning in complex health conditions such as cancer.</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references listed on this slide are presented in UWTSD Harvard Referencing style, as required by the assignment brief. A minimum of eight academic and professional sources have been cited throughout this presentation, drawn from peer-reviewed journals, NICE clinical guidelines, NHS policy documents, and authoritative organisations including Cancer Research UK, the British Thoracic Society, and the Health and Safety Executive. In-text citations have been used throughout each slide to attribute ideas, statistics, and clinical recommendations to their original sources. Students should update this reference list with any additional sources consulted and verify all web-based sources remain accessible at the time of submission. All fictional patient information used in this case study has been created exclusively for academic purposes. No real patient data, identifiable personal information, or confidential medical records have been used at any point in this presentation, in compliance with ethical and data protection requirements.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645920"/>
          </a:xfrm>
          <a:prstGeom prst="rect">
            <a:avLst/>
          </a:prstGeom>
          <a:solidFill>
            <a:srgbClr val="1A3A4A"/>
          </a:solidFill>
          <a:ln w="12700">
            <a:solidFill>
              <a:srgbClr val="1A3A4A"/>
            </a:solidFill>
            <a:prstDash val="solid"/>
          </a:ln>
        </p:spPr>
        <p:txBody>
          <a:bodyPr/>
          <a:lstStyle/>
          <a:p>
            <a:endParaRPr lang="en-GB"/>
          </a:p>
        </p:txBody>
      </p:sp>
      <p:sp>
        <p:nvSpPr>
          <p:cNvPr id="3" name="Shape 1"/>
          <p:cNvSpPr/>
          <p:nvPr/>
        </p:nvSpPr>
        <p:spPr>
          <a:xfrm>
            <a:off x="0" y="1645920"/>
            <a:ext cx="9144000" cy="109728"/>
          </a:xfrm>
          <a:prstGeom prst="rect">
            <a:avLst/>
          </a:prstGeom>
          <a:solidFill>
            <a:srgbClr val="007B83"/>
          </a:solidFill>
          <a:ln w="12700">
            <a:solidFill>
              <a:srgbClr val="007B83"/>
            </a:solidFill>
            <a:prstDash val="solid"/>
          </a:ln>
        </p:spPr>
        <p:txBody>
          <a:bodyPr/>
          <a:lstStyle/>
          <a:p>
            <a:endParaRPr lang="en-GB"/>
          </a:p>
        </p:txBody>
      </p:sp>
      <p:sp>
        <p:nvSpPr>
          <p:cNvPr id="4" name="Text 2"/>
          <p:cNvSpPr/>
          <p:nvPr/>
        </p:nvSpPr>
        <p:spPr>
          <a:xfrm>
            <a:off x="457200" y="164592"/>
            <a:ext cx="8229600" cy="411480"/>
          </a:xfrm>
          <a:prstGeom prst="rect">
            <a:avLst/>
          </a:prstGeom>
          <a:noFill/>
          <a:ln/>
        </p:spPr>
        <p:txBody>
          <a:bodyPr wrap="square" rtlCol="0" anchor="ctr"/>
          <a:lstStyle/>
          <a:p>
            <a:pPr marL="0" indent="0" algn="ctr">
              <a:buNone/>
            </a:pPr>
            <a:r>
              <a:rPr lang="en-US" sz="1300" b="1" kern="0" spc="300" dirty="0">
                <a:solidFill>
                  <a:srgbClr val="99CCCC"/>
                </a:solidFill>
                <a:latin typeface="Calibri" pitchFamily="34" charset="0"/>
                <a:ea typeface="Calibri" pitchFamily="34" charset="-122"/>
                <a:cs typeface="Calibri" pitchFamily="34" charset="-120"/>
              </a:rPr>
              <a:t>INTRODUCTION TO PHYSIOLOGY</a:t>
            </a:r>
            <a:endParaRPr lang="en-US" sz="1300" dirty="0"/>
          </a:p>
        </p:txBody>
      </p:sp>
      <p:sp>
        <p:nvSpPr>
          <p:cNvPr id="5" name="Text 3"/>
          <p:cNvSpPr/>
          <p:nvPr/>
        </p:nvSpPr>
        <p:spPr>
          <a:xfrm>
            <a:off x="457200" y="530352"/>
            <a:ext cx="8229600" cy="640080"/>
          </a:xfrm>
          <a:prstGeom prst="rect">
            <a:avLst/>
          </a:prstGeom>
          <a:noFill/>
          <a:ln/>
        </p:spPr>
        <p:txBody>
          <a:bodyPr wrap="square" lIns="91440" tIns="45720" rIns="91440" bIns="45720" rtlCol="0" anchor="ctr"/>
          <a:lstStyle/>
          <a:p>
            <a:pPr algn="ctr"/>
            <a:r>
              <a:rPr lang="en-US" sz="2800" b="1" dirty="0">
                <a:solidFill>
                  <a:srgbClr val="FFFFFF"/>
                </a:solidFill>
                <a:latin typeface="Georgia"/>
              </a:rPr>
              <a:t>Component 2  </a:t>
            </a:r>
            <a:r>
              <a:rPr lang="en-US" sz="2800" b="1">
                <a:solidFill>
                  <a:srgbClr val="FFFFFF"/>
                </a:solidFill>
                <a:latin typeface="Georgia"/>
              </a:rPr>
              <a:t>presentation</a:t>
            </a:r>
            <a:endParaRPr lang="en-US" sz="2800" b="1" dirty="0">
              <a:solidFill>
                <a:srgbClr val="FFFFFF"/>
              </a:solidFill>
              <a:latin typeface="Georgia"/>
            </a:endParaRPr>
          </a:p>
        </p:txBody>
      </p:sp>
      <p:sp>
        <p:nvSpPr>
          <p:cNvPr id="6" name="Text 4"/>
          <p:cNvSpPr/>
          <p:nvPr/>
        </p:nvSpPr>
        <p:spPr>
          <a:xfrm>
            <a:off x="457200" y="1097280"/>
            <a:ext cx="8229600" cy="475488"/>
          </a:xfrm>
          <a:prstGeom prst="rect">
            <a:avLst/>
          </a:prstGeom>
          <a:noFill/>
          <a:ln/>
        </p:spPr>
        <p:txBody>
          <a:bodyPr wrap="square" rtlCol="0" anchor="ctr"/>
          <a:lstStyle/>
          <a:p>
            <a:pPr marL="0" indent="0" algn="ctr">
              <a:buNone/>
            </a:pPr>
            <a:r>
              <a:rPr lang="en-US" sz="1500" dirty="0">
                <a:solidFill>
                  <a:srgbClr val="CCEEEE"/>
                </a:solidFill>
                <a:latin typeface="Calibri" pitchFamily="34" charset="0"/>
                <a:ea typeface="Calibri" pitchFamily="34" charset="-122"/>
                <a:cs typeface="Calibri" pitchFamily="34" charset="-120"/>
              </a:rPr>
              <a:t>Cancer: A Care Plan for a Fictional Patient</a:t>
            </a:r>
            <a:endParaRPr lang="en-US" sz="1500" dirty="0"/>
          </a:p>
        </p:txBody>
      </p:sp>
      <p:sp>
        <p:nvSpPr>
          <p:cNvPr id="7" name="Text 5"/>
          <p:cNvSpPr/>
          <p:nvPr/>
        </p:nvSpPr>
        <p:spPr>
          <a:xfrm>
            <a:off x="2286000" y="2057400"/>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Student Name:</a:t>
            </a:r>
            <a:endParaRPr lang="en-US" sz="1300" dirty="0"/>
          </a:p>
        </p:txBody>
      </p:sp>
      <p:sp>
        <p:nvSpPr>
          <p:cNvPr id="8" name="Text 6"/>
          <p:cNvSpPr/>
          <p:nvPr/>
        </p:nvSpPr>
        <p:spPr>
          <a:xfrm>
            <a:off x="4343400" y="2057400"/>
            <a:ext cx="4114800" cy="347472"/>
          </a:xfrm>
          <a:prstGeom prst="rect">
            <a:avLst/>
          </a:prstGeom>
          <a:noFill/>
          <a:ln/>
        </p:spPr>
        <p:txBody>
          <a:bodyPr wrap="square" lIns="91440" tIns="45720" rIns="91440" bIns="45720" rtlCol="0" anchor="ctr"/>
          <a:lstStyle/>
          <a:p>
            <a:r>
              <a:rPr lang="en-US" sz="1300">
                <a:solidFill>
                  <a:srgbClr val="1E2D36"/>
                </a:solidFill>
                <a:latin typeface="Calibri"/>
                <a:ea typeface="Calibri"/>
                <a:cs typeface="Calibri"/>
              </a:rPr>
              <a:t>Ahmed  Jah</a:t>
            </a:r>
            <a:endParaRPr lang="en-US" sz="1300" dirty="0"/>
          </a:p>
        </p:txBody>
      </p:sp>
      <p:sp>
        <p:nvSpPr>
          <p:cNvPr id="9" name="Text 7"/>
          <p:cNvSpPr/>
          <p:nvPr/>
        </p:nvSpPr>
        <p:spPr>
          <a:xfrm>
            <a:off x="2286000" y="2487168"/>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Student Number:</a:t>
            </a:r>
            <a:endParaRPr lang="en-US" sz="1300" dirty="0"/>
          </a:p>
        </p:txBody>
      </p:sp>
      <p:sp>
        <p:nvSpPr>
          <p:cNvPr id="10" name="Text 8"/>
          <p:cNvSpPr/>
          <p:nvPr/>
        </p:nvSpPr>
        <p:spPr>
          <a:xfrm>
            <a:off x="4343400" y="2487168"/>
            <a:ext cx="4114800" cy="347472"/>
          </a:xfrm>
          <a:prstGeom prst="rect">
            <a:avLst/>
          </a:prstGeom>
          <a:noFill/>
          <a:ln/>
        </p:spPr>
        <p:txBody>
          <a:bodyPr wrap="square" lIns="91440" tIns="45720" rIns="91440" bIns="45720" rtlCol="0" anchor="ctr"/>
          <a:lstStyle/>
          <a:p>
            <a:pPr marL="0" indent="0">
              <a:buNone/>
            </a:pPr>
            <a:r>
              <a:rPr lang="en-US" sz="1300">
                <a:solidFill>
                  <a:srgbClr val="1E2D36"/>
                </a:solidFill>
                <a:ea typeface="Calibri"/>
                <a:cs typeface="Calibri"/>
              </a:rPr>
              <a:t>2415343</a:t>
            </a:r>
            <a:endParaRPr lang="en-US" sz="1300" dirty="0">
              <a:solidFill>
                <a:srgbClr val="1E2D36"/>
              </a:solidFill>
              <a:ea typeface="Calibri"/>
              <a:cs typeface="Calibri"/>
            </a:endParaRPr>
          </a:p>
        </p:txBody>
      </p:sp>
      <p:sp>
        <p:nvSpPr>
          <p:cNvPr id="11" name="Text 9"/>
          <p:cNvSpPr/>
          <p:nvPr/>
        </p:nvSpPr>
        <p:spPr>
          <a:xfrm>
            <a:off x="2286000" y="2916936"/>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Lecturer's Name:</a:t>
            </a:r>
            <a:endParaRPr lang="en-US" sz="1300" dirty="0"/>
          </a:p>
        </p:txBody>
      </p:sp>
      <p:sp>
        <p:nvSpPr>
          <p:cNvPr id="12" name="Text 10"/>
          <p:cNvSpPr/>
          <p:nvPr/>
        </p:nvSpPr>
        <p:spPr>
          <a:xfrm>
            <a:off x="4343400" y="2916936"/>
            <a:ext cx="4114800" cy="347472"/>
          </a:xfrm>
          <a:prstGeom prst="rect">
            <a:avLst/>
          </a:prstGeom>
          <a:noFill/>
          <a:ln/>
        </p:spPr>
        <p:txBody>
          <a:bodyPr wrap="square" lIns="91440" tIns="45720" rIns="91440" bIns="45720" rtlCol="0" anchor="ctr"/>
          <a:lstStyle/>
          <a:p>
            <a:r>
              <a:rPr lang="en-US" sz="1200" dirty="0">
                <a:solidFill>
                  <a:srgbClr val="1E2D36"/>
                </a:solidFill>
                <a:ea typeface="Calibri"/>
                <a:cs typeface="Calibri"/>
              </a:rPr>
              <a:t>BIANCA SANFILIPPO</a:t>
            </a:r>
          </a:p>
        </p:txBody>
      </p:sp>
      <p:sp>
        <p:nvSpPr>
          <p:cNvPr id="13" name="Text 11"/>
          <p:cNvSpPr/>
          <p:nvPr/>
        </p:nvSpPr>
        <p:spPr>
          <a:xfrm>
            <a:off x="2286000" y="3346704"/>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Module Code:</a:t>
            </a:r>
            <a:endParaRPr lang="en-US" sz="1300" dirty="0"/>
          </a:p>
        </p:txBody>
      </p:sp>
      <p:sp>
        <p:nvSpPr>
          <p:cNvPr id="14" name="Text 12"/>
          <p:cNvSpPr/>
          <p:nvPr/>
        </p:nvSpPr>
        <p:spPr>
          <a:xfrm>
            <a:off x="4343400" y="3346704"/>
            <a:ext cx="4114800" cy="347472"/>
          </a:xfrm>
          <a:prstGeom prst="rect">
            <a:avLst/>
          </a:prstGeom>
          <a:noFill/>
          <a:ln/>
        </p:spPr>
        <p:txBody>
          <a:bodyPr wrap="square" rtlCol="0" anchor="ctr"/>
          <a:lstStyle/>
          <a:p>
            <a:r>
              <a:rPr lang="en-US" sz="1200" dirty="0"/>
              <a:t>BMHP5023</a:t>
            </a:r>
          </a:p>
        </p:txBody>
      </p:sp>
      <p:sp>
        <p:nvSpPr>
          <p:cNvPr id="15" name="Text 13"/>
          <p:cNvSpPr/>
          <p:nvPr/>
        </p:nvSpPr>
        <p:spPr>
          <a:xfrm>
            <a:off x="2286000" y="3776472"/>
            <a:ext cx="2011680" cy="347472"/>
          </a:xfrm>
          <a:prstGeom prst="rect">
            <a:avLst/>
          </a:prstGeom>
          <a:noFill/>
          <a:ln/>
        </p:spPr>
        <p:txBody>
          <a:bodyPr wrap="square" rtlCol="0" anchor="ctr"/>
          <a:lstStyle/>
          <a:p>
            <a:pPr marL="0" indent="0">
              <a:buNone/>
            </a:pPr>
            <a:r>
              <a:rPr lang="en-US" sz="1300" b="1" dirty="0">
                <a:solidFill>
                  <a:srgbClr val="007B83"/>
                </a:solidFill>
                <a:latin typeface="Calibri" pitchFamily="34" charset="0"/>
                <a:ea typeface="Calibri" pitchFamily="34" charset="-122"/>
                <a:cs typeface="Calibri" pitchFamily="34" charset="-120"/>
              </a:rPr>
              <a:t>Assessment Title:</a:t>
            </a:r>
            <a:endParaRPr lang="en-US" sz="1300" dirty="0"/>
          </a:p>
        </p:txBody>
      </p:sp>
      <p:sp>
        <p:nvSpPr>
          <p:cNvPr id="16" name="Text 14"/>
          <p:cNvSpPr/>
          <p:nvPr/>
        </p:nvSpPr>
        <p:spPr>
          <a:xfrm>
            <a:off x="4343400" y="3776472"/>
            <a:ext cx="4114800" cy="347472"/>
          </a:xfrm>
          <a:prstGeom prst="rect">
            <a:avLst/>
          </a:prstGeom>
          <a:noFill/>
          <a:ln/>
        </p:spPr>
        <p:txBody>
          <a:bodyPr wrap="square" rtlCol="0" anchor="ctr"/>
          <a:lstStyle/>
          <a:p>
            <a:pPr marL="0" indent="0">
              <a:buNone/>
            </a:pPr>
            <a:r>
              <a:rPr lang="en-US" sz="1300" dirty="0">
                <a:solidFill>
                  <a:srgbClr val="1E2D36"/>
                </a:solidFill>
                <a:latin typeface="Calibri" pitchFamily="34" charset="0"/>
                <a:ea typeface="Calibri" pitchFamily="34" charset="-122"/>
                <a:cs typeface="Calibri" pitchFamily="34" charset="-120"/>
              </a:rPr>
              <a:t>Component 2 Cancer Presentation</a:t>
            </a:r>
            <a:endParaRPr lang="en-US" sz="1300" dirty="0"/>
          </a:p>
        </p:txBody>
      </p:sp>
      <p:sp>
        <p:nvSpPr>
          <p:cNvPr id="17" name="Text 15"/>
          <p:cNvSpPr/>
          <p:nvPr/>
        </p:nvSpPr>
        <p:spPr>
          <a:xfrm>
            <a:off x="2286000" y="4206240"/>
            <a:ext cx="2011680" cy="347472"/>
          </a:xfrm>
          <a:prstGeom prst="rect">
            <a:avLst/>
          </a:prstGeom>
          <a:noFill/>
          <a:ln/>
        </p:spPr>
        <p:txBody>
          <a:bodyPr wrap="square" rtlCol="0" anchor="ctr"/>
          <a:lstStyle/>
          <a:p>
            <a:pPr marL="0" indent="0">
              <a:buNone/>
            </a:pPr>
            <a:endParaRPr lang="en-US" sz="1300" dirty="0"/>
          </a:p>
        </p:txBody>
      </p:sp>
      <p:sp>
        <p:nvSpPr>
          <p:cNvPr id="18" name="Text 16"/>
          <p:cNvSpPr/>
          <p:nvPr/>
        </p:nvSpPr>
        <p:spPr>
          <a:xfrm>
            <a:off x="4343400" y="4206240"/>
            <a:ext cx="4114800" cy="347472"/>
          </a:xfrm>
          <a:prstGeom prst="rect">
            <a:avLst/>
          </a:prstGeom>
          <a:noFill/>
          <a:ln/>
        </p:spPr>
        <p:txBody>
          <a:bodyPr wrap="square" rtlCol="0" anchor="ctr"/>
          <a:lstStyle/>
          <a:p>
            <a:pPr marL="0" indent="0">
              <a:buNone/>
            </a:pPr>
            <a:endParaRPr lang="en-US" sz="1300" dirty="0"/>
          </a:p>
        </p:txBody>
      </p:sp>
      <p:sp>
        <p:nvSpPr>
          <p:cNvPr id="19" name="Shape 17"/>
          <p:cNvSpPr/>
          <p:nvPr/>
        </p:nvSpPr>
        <p:spPr>
          <a:xfrm>
            <a:off x="0" y="4983480"/>
            <a:ext cx="9144000" cy="160020"/>
          </a:xfrm>
          <a:prstGeom prst="rect">
            <a:avLst/>
          </a:prstGeom>
          <a:solidFill>
            <a:srgbClr val="007B83"/>
          </a:solidFill>
          <a:ln w="12700">
            <a:solidFill>
              <a:srgbClr val="007B83"/>
            </a:solidFill>
            <a:prstDash val="solid"/>
          </a:ln>
        </p:spPr>
        <p:txBody>
          <a:bodyPr/>
          <a:lstStyle/>
          <a:p>
            <a:endParaRPr lang="en-GB"/>
          </a:p>
        </p:txBody>
      </p:sp>
      <p:sp>
        <p:nvSpPr>
          <p:cNvPr id="20" name="Text 18"/>
          <p:cNvSpPr/>
          <p:nvPr/>
        </p:nvSpPr>
        <p:spPr>
          <a:xfrm>
            <a:off x="457200" y="4983480"/>
            <a:ext cx="8229600" cy="160020"/>
          </a:xfrm>
          <a:prstGeom prst="rect">
            <a:avLst/>
          </a:prstGeom>
          <a:noFill/>
          <a:ln/>
        </p:spPr>
        <p:txBody>
          <a:bodyPr wrap="square" rtlCol="0" anchor="ctr"/>
          <a:lstStyle/>
          <a:p>
            <a:pPr marL="0" indent="0" algn="ctr">
              <a:buNone/>
            </a:pPr>
            <a:r>
              <a:rPr lang="en-US" sz="800" dirty="0">
                <a:solidFill>
                  <a:srgbClr val="FFFFFF"/>
                </a:solidFill>
                <a:latin typeface="Calibri" pitchFamily="34" charset="0"/>
                <a:ea typeface="Calibri" pitchFamily="34" charset="-122"/>
                <a:cs typeface="Calibri" pitchFamily="34" charset="-120"/>
              </a:rPr>
              <a:t>Confidential – Fictional Patient Data Only</a:t>
            </a:r>
            <a:endParaRPr lang="en-US" sz="800" dirty="0"/>
          </a:p>
        </p:txBody>
      </p:sp>
    </p:spTree>
  </p:cSld>
  <p:clrMapOvr>
    <a:masterClrMapping/>
  </p:clrMapOvr>
  <mc:AlternateContent xmlns:mc="http://schemas.openxmlformats.org/markup-compatibility/2006" xmlns:p14="http://schemas.microsoft.com/office/powerpoint/2010/main">
    <mc:Choice Requires="p14">
      <p:transition spd="slow" p14:dur="2000" advTm="47820"/>
    </mc:Choice>
    <mc:Fallback xmlns="">
      <p:transition spd="slow" advTm="4782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Introduction: Cancer as a Leading Health Issue in the UK</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2</a:t>
            </a:r>
            <a:endParaRPr lang="en-US" sz="800" dirty="0"/>
          </a:p>
        </p:txBody>
      </p:sp>
      <p:sp>
        <p:nvSpPr>
          <p:cNvPr id="8" name="Shape 6"/>
          <p:cNvSpPr/>
          <p:nvPr/>
        </p:nvSpPr>
        <p:spPr>
          <a:xfrm>
            <a:off x="320040" y="822960"/>
            <a:ext cx="64008" cy="397764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5056632" cy="39776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4754880" cy="320040"/>
          </a:xfrm>
          <a:prstGeom prst="rect">
            <a:avLst/>
          </a:prstGeom>
          <a:noFill/>
          <a:ln/>
        </p:spPr>
        <p:txBody>
          <a:bodyPr wrap="square" rtlCol="0" anchor="ctr"/>
          <a:lstStyle/>
          <a:p>
            <a:pPr marL="0" indent="0">
              <a:buNone/>
            </a:pPr>
            <a:r>
              <a:rPr lang="en-US" sz="1500" b="1" dirty="0">
                <a:solidFill>
                  <a:srgbClr val="007B83"/>
                </a:solidFill>
                <a:latin typeface="Georgia" pitchFamily="34" charset="0"/>
                <a:ea typeface="Georgia" pitchFamily="34" charset="-122"/>
                <a:cs typeface="Georgia" pitchFamily="34" charset="-120"/>
              </a:rPr>
              <a:t>What is Cancer?</a:t>
            </a:r>
            <a:endParaRPr lang="en-US" sz="1500" dirty="0"/>
          </a:p>
        </p:txBody>
      </p:sp>
      <p:sp>
        <p:nvSpPr>
          <p:cNvPr id="11" name="Text 9"/>
          <p:cNvSpPr/>
          <p:nvPr/>
        </p:nvSpPr>
        <p:spPr>
          <a:xfrm>
            <a:off x="502920" y="1188720"/>
            <a:ext cx="4754880" cy="1143000"/>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Cancer is a group of diseases characterised by the uncontrolled growth and spread of abnormal cells. If not controlled, it can spread (metastasise) to surrounding tissues and distant organs, often proving fatal. Cancer occurs when the normal regulatory mechanisms governing cell division and apoptosis are disrupted, frequently due to genetic mutations in proto-oncogenes and tumour suppressor genes (Hanahan &amp; Weinberg, 2011).</a:t>
            </a:r>
            <a:endParaRPr lang="en-US" sz="1150" dirty="0"/>
          </a:p>
        </p:txBody>
      </p:sp>
      <p:sp>
        <p:nvSpPr>
          <p:cNvPr id="12" name="Text 10"/>
          <p:cNvSpPr/>
          <p:nvPr/>
        </p:nvSpPr>
        <p:spPr>
          <a:xfrm>
            <a:off x="502920" y="2377440"/>
            <a:ext cx="4754880" cy="320040"/>
          </a:xfrm>
          <a:prstGeom prst="rect">
            <a:avLst/>
          </a:prstGeom>
          <a:noFill/>
          <a:ln/>
        </p:spPr>
        <p:txBody>
          <a:bodyPr wrap="square" rtlCol="0" anchor="ctr"/>
          <a:lstStyle/>
          <a:p>
            <a:pPr marL="0" indent="0">
              <a:buNone/>
            </a:pPr>
            <a:r>
              <a:rPr lang="en-US" sz="1500" b="1" dirty="0">
                <a:solidFill>
                  <a:srgbClr val="007B83"/>
                </a:solidFill>
                <a:latin typeface="Georgia" pitchFamily="34" charset="0"/>
                <a:ea typeface="Georgia" pitchFamily="34" charset="-122"/>
                <a:cs typeface="Georgia" pitchFamily="34" charset="-120"/>
              </a:rPr>
              <a:t>UK Context</a:t>
            </a:r>
            <a:endParaRPr lang="en-US" sz="1500" dirty="0"/>
          </a:p>
        </p:txBody>
      </p:sp>
      <p:sp>
        <p:nvSpPr>
          <p:cNvPr id="13" name="Text 11"/>
          <p:cNvSpPr/>
          <p:nvPr/>
        </p:nvSpPr>
        <p:spPr>
          <a:xfrm>
            <a:off x="502920" y="2697480"/>
            <a:ext cx="4754880" cy="1965960"/>
          </a:xfrm>
          <a:prstGeom prst="rect">
            <a:avLst/>
          </a:prstGeom>
          <a:noFill/>
          <a:ln/>
        </p:spPr>
        <p:txBody>
          <a:bodyPr wrap="square" rtlCol="0" anchor="ctr"/>
          <a:lstStyle/>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Cancer is the second leading cause of death in the UK (ONS, 2023).</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Approximately 375,000 new cancer cases are diagnosed annually (Cancer Research UK, 2023).</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Lung, breast, bowel, and prostate cancers account for over 50% of all cases.</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Survival rates have improved but significant inequalities persist across socioeconomic groups.</a:t>
            </a:r>
            <a:endParaRPr lang="en-US" sz="1200" dirty="0"/>
          </a:p>
          <a:p>
            <a:pPr marL="342900" indent="-342900">
              <a:buSzPct val="100000"/>
              <a:buChar char="•"/>
            </a:pPr>
            <a:r>
              <a:rPr lang="en-US" sz="1200" dirty="0">
                <a:solidFill>
                  <a:srgbClr val="1E2D36"/>
                </a:solidFill>
                <a:latin typeface="Calibri" pitchFamily="34" charset="0"/>
                <a:ea typeface="Calibri" pitchFamily="34" charset="-122"/>
                <a:cs typeface="Calibri" pitchFamily="34" charset="-120"/>
              </a:rPr>
              <a:t>Early detection and evidence-based care planning remain NHS priorities.</a:t>
            </a:r>
            <a:endParaRPr lang="en-US" sz="1200" dirty="0"/>
          </a:p>
        </p:txBody>
      </p:sp>
      <p:sp>
        <p:nvSpPr>
          <p:cNvPr id="14" name="Shape 12"/>
          <p:cNvSpPr/>
          <p:nvPr/>
        </p:nvSpPr>
        <p:spPr>
          <a:xfrm>
            <a:off x="5623560" y="822960"/>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5" name="Text 13"/>
          <p:cNvSpPr/>
          <p:nvPr/>
        </p:nvSpPr>
        <p:spPr>
          <a:xfrm>
            <a:off x="5715000" y="868680"/>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375,000+</a:t>
            </a:r>
            <a:endParaRPr lang="en-US" sz="2800" dirty="0"/>
          </a:p>
        </p:txBody>
      </p:sp>
      <p:sp>
        <p:nvSpPr>
          <p:cNvPr id="16" name="Text 14"/>
          <p:cNvSpPr/>
          <p:nvPr/>
        </p:nvSpPr>
        <p:spPr>
          <a:xfrm>
            <a:off x="5715000" y="1298448"/>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New cancer cases/year in the UK</a:t>
            </a:r>
            <a:endParaRPr lang="en-US" sz="1000" dirty="0"/>
          </a:p>
        </p:txBody>
      </p:sp>
      <p:sp>
        <p:nvSpPr>
          <p:cNvPr id="17" name="Shape 15"/>
          <p:cNvSpPr/>
          <p:nvPr/>
        </p:nvSpPr>
        <p:spPr>
          <a:xfrm>
            <a:off x="5623560" y="1810512"/>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5715000" y="1856232"/>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50%</a:t>
            </a:r>
            <a:endParaRPr lang="en-US" sz="2800" dirty="0"/>
          </a:p>
        </p:txBody>
      </p:sp>
      <p:sp>
        <p:nvSpPr>
          <p:cNvPr id="19" name="Text 17"/>
          <p:cNvSpPr/>
          <p:nvPr/>
        </p:nvSpPr>
        <p:spPr>
          <a:xfrm>
            <a:off x="5715000" y="2286000"/>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5-year survival for all cancers</a:t>
            </a:r>
            <a:endParaRPr lang="en-US" sz="1000" dirty="0"/>
          </a:p>
        </p:txBody>
      </p:sp>
      <p:sp>
        <p:nvSpPr>
          <p:cNvPr id="20" name="Shape 18"/>
          <p:cNvSpPr/>
          <p:nvPr/>
        </p:nvSpPr>
        <p:spPr>
          <a:xfrm>
            <a:off x="5623560" y="2798064"/>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Text 19"/>
          <p:cNvSpPr/>
          <p:nvPr/>
        </p:nvSpPr>
        <p:spPr>
          <a:xfrm>
            <a:off x="5715000" y="2843784"/>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~1 in 2</a:t>
            </a:r>
            <a:endParaRPr lang="en-US" sz="2800" dirty="0"/>
          </a:p>
        </p:txBody>
      </p:sp>
      <p:sp>
        <p:nvSpPr>
          <p:cNvPr id="22" name="Text 20"/>
          <p:cNvSpPr/>
          <p:nvPr/>
        </p:nvSpPr>
        <p:spPr>
          <a:xfrm>
            <a:off x="5715000" y="3273552"/>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People develop cancer in their lifetime</a:t>
            </a:r>
            <a:endParaRPr lang="en-US" sz="1000" dirty="0"/>
          </a:p>
        </p:txBody>
      </p:sp>
      <p:sp>
        <p:nvSpPr>
          <p:cNvPr id="23" name="Shape 21"/>
          <p:cNvSpPr/>
          <p:nvPr/>
        </p:nvSpPr>
        <p:spPr>
          <a:xfrm>
            <a:off x="5623560" y="3785616"/>
            <a:ext cx="320040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Text 22"/>
          <p:cNvSpPr/>
          <p:nvPr/>
        </p:nvSpPr>
        <p:spPr>
          <a:xfrm>
            <a:off x="5715000" y="3831336"/>
            <a:ext cx="3017520" cy="411480"/>
          </a:xfrm>
          <a:prstGeom prst="rect">
            <a:avLst/>
          </a:prstGeom>
          <a:noFill/>
          <a:ln/>
        </p:spPr>
        <p:txBody>
          <a:bodyPr wrap="square" rtlCol="0" anchor="ctr"/>
          <a:lstStyle/>
          <a:p>
            <a:pPr marL="0" indent="0" algn="ctr">
              <a:buNone/>
            </a:pPr>
            <a:r>
              <a:rPr lang="en-US" sz="2800" b="1" dirty="0">
                <a:solidFill>
                  <a:srgbClr val="007B83"/>
                </a:solidFill>
                <a:latin typeface="Georgia" pitchFamily="34" charset="0"/>
                <a:ea typeface="Georgia" pitchFamily="34" charset="-122"/>
                <a:cs typeface="Georgia" pitchFamily="34" charset="-120"/>
              </a:rPr>
              <a:t>2nd</a:t>
            </a:r>
            <a:endParaRPr lang="en-US" sz="2800" dirty="0"/>
          </a:p>
        </p:txBody>
      </p:sp>
      <p:sp>
        <p:nvSpPr>
          <p:cNvPr id="25" name="Text 23"/>
          <p:cNvSpPr/>
          <p:nvPr/>
        </p:nvSpPr>
        <p:spPr>
          <a:xfrm>
            <a:off x="5715000" y="4261104"/>
            <a:ext cx="3017520" cy="347472"/>
          </a:xfrm>
          <a:prstGeom prst="rect">
            <a:avLst/>
          </a:prstGeom>
          <a:noFill/>
          <a:ln/>
        </p:spPr>
        <p:txBody>
          <a:bodyPr wrap="square" rtlCol="0" anchor="ctr"/>
          <a:lstStyle/>
          <a:p>
            <a:pPr marL="0" indent="0" algn="ctr">
              <a:buNone/>
            </a:pPr>
            <a:r>
              <a:rPr lang="en-US" sz="1000" dirty="0">
                <a:solidFill>
                  <a:srgbClr val="5A6877"/>
                </a:solidFill>
                <a:latin typeface="Calibri" pitchFamily="34" charset="0"/>
                <a:ea typeface="Calibri" pitchFamily="34" charset="-122"/>
                <a:cs typeface="Calibri" pitchFamily="34" charset="-120"/>
              </a:rPr>
              <a:t>Leading cause of UK mortality</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dur="2000" advTm="5457"/>
    </mc:Choice>
    <mc:Fallback xmlns="">
      <p:transition spd="slow" advTm="545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Patient Profile – Fictional Case Study</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3</a:t>
            </a:r>
            <a:endParaRPr lang="en-US" sz="800" dirty="0"/>
          </a:p>
        </p:txBody>
      </p:sp>
      <p:sp>
        <p:nvSpPr>
          <p:cNvPr id="8" name="Text 6"/>
          <p:cNvSpPr/>
          <p:nvPr/>
        </p:nvSpPr>
        <p:spPr>
          <a:xfrm>
            <a:off x="365760" y="777240"/>
            <a:ext cx="8412480" cy="256032"/>
          </a:xfrm>
          <a:prstGeom prst="rect">
            <a:avLst/>
          </a:prstGeom>
          <a:noFill/>
          <a:ln/>
        </p:spPr>
        <p:txBody>
          <a:bodyPr wrap="square" rtlCol="0" anchor="ctr"/>
          <a:lstStyle/>
          <a:p>
            <a:pPr marL="0" indent="0">
              <a:buNone/>
            </a:pPr>
            <a:r>
              <a:rPr lang="en-US" sz="950" i="1" dirty="0">
                <a:solidFill>
                  <a:srgbClr val="5A6877"/>
                </a:solidFill>
                <a:latin typeface="Calibri" pitchFamily="34" charset="0"/>
                <a:ea typeface="Calibri" pitchFamily="34" charset="-122"/>
                <a:cs typeface="Calibri" pitchFamily="34" charset="-120"/>
              </a:rPr>
              <a:t>Note: All information below relates to a fictional patient. No real patient data is used.</a:t>
            </a:r>
            <a:endParaRPr lang="en-US" sz="950" dirty="0"/>
          </a:p>
        </p:txBody>
      </p:sp>
      <p:sp>
        <p:nvSpPr>
          <p:cNvPr id="9" name="Shape 7"/>
          <p:cNvSpPr/>
          <p:nvPr/>
        </p:nvSpPr>
        <p:spPr>
          <a:xfrm>
            <a:off x="320040" y="1078992"/>
            <a:ext cx="64008" cy="1417320"/>
          </a:xfrm>
          <a:prstGeom prst="rect">
            <a:avLst/>
          </a:prstGeom>
          <a:solidFill>
            <a:srgbClr val="007B83"/>
          </a:solidFill>
          <a:ln w="12700">
            <a:solidFill>
              <a:srgbClr val="007B83"/>
            </a:solidFill>
            <a:prstDash val="solid"/>
          </a:ln>
        </p:spPr>
        <p:txBody>
          <a:bodyPr/>
          <a:lstStyle/>
          <a:p>
            <a:endParaRPr lang="en-GB"/>
          </a:p>
        </p:txBody>
      </p:sp>
      <p:sp>
        <p:nvSpPr>
          <p:cNvPr id="10" name="Shape 8"/>
          <p:cNvSpPr/>
          <p:nvPr/>
        </p:nvSpPr>
        <p:spPr>
          <a:xfrm>
            <a:off x="384048" y="1078992"/>
            <a:ext cx="8439912" cy="141732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1" name="Text 9"/>
          <p:cNvSpPr/>
          <p:nvPr/>
        </p:nvSpPr>
        <p:spPr>
          <a:xfrm>
            <a:off x="502920" y="114300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Name (Pseudonym):</a:t>
            </a:r>
            <a:endParaRPr lang="en-US" sz="1150" dirty="0"/>
          </a:p>
        </p:txBody>
      </p:sp>
      <p:sp>
        <p:nvSpPr>
          <p:cNvPr id="12" name="Text 10"/>
          <p:cNvSpPr/>
          <p:nvPr/>
        </p:nvSpPr>
        <p:spPr>
          <a:xfrm>
            <a:off x="2240280" y="114300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Mr. James Bennett</a:t>
            </a:r>
            <a:endParaRPr lang="en-US" sz="1150" dirty="0"/>
          </a:p>
        </p:txBody>
      </p:sp>
      <p:sp>
        <p:nvSpPr>
          <p:cNvPr id="13" name="Text 11"/>
          <p:cNvSpPr/>
          <p:nvPr/>
        </p:nvSpPr>
        <p:spPr>
          <a:xfrm>
            <a:off x="502920" y="155448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Age:</a:t>
            </a:r>
            <a:endParaRPr lang="en-US" sz="1150" dirty="0"/>
          </a:p>
        </p:txBody>
      </p:sp>
      <p:sp>
        <p:nvSpPr>
          <p:cNvPr id="14" name="Text 12"/>
          <p:cNvSpPr/>
          <p:nvPr/>
        </p:nvSpPr>
        <p:spPr>
          <a:xfrm>
            <a:off x="2240280" y="155448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62 years</a:t>
            </a:r>
            <a:endParaRPr lang="en-US" sz="1150" dirty="0"/>
          </a:p>
        </p:txBody>
      </p:sp>
      <p:sp>
        <p:nvSpPr>
          <p:cNvPr id="15" name="Text 13"/>
          <p:cNvSpPr/>
          <p:nvPr/>
        </p:nvSpPr>
        <p:spPr>
          <a:xfrm>
            <a:off x="502920" y="196596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Sex:</a:t>
            </a:r>
            <a:endParaRPr lang="en-US" sz="1150" dirty="0"/>
          </a:p>
        </p:txBody>
      </p:sp>
      <p:sp>
        <p:nvSpPr>
          <p:cNvPr id="16" name="Text 14"/>
          <p:cNvSpPr/>
          <p:nvPr/>
        </p:nvSpPr>
        <p:spPr>
          <a:xfrm>
            <a:off x="2240280" y="196596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Male</a:t>
            </a:r>
            <a:endParaRPr lang="en-US" sz="1150" dirty="0"/>
          </a:p>
        </p:txBody>
      </p:sp>
      <p:sp>
        <p:nvSpPr>
          <p:cNvPr id="17" name="Text 15"/>
          <p:cNvSpPr/>
          <p:nvPr/>
        </p:nvSpPr>
        <p:spPr>
          <a:xfrm>
            <a:off x="4754880" y="114300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Ethnicity:</a:t>
            </a:r>
            <a:endParaRPr lang="en-US" sz="1150" dirty="0"/>
          </a:p>
        </p:txBody>
      </p:sp>
      <p:sp>
        <p:nvSpPr>
          <p:cNvPr id="18" name="Text 16"/>
          <p:cNvSpPr/>
          <p:nvPr/>
        </p:nvSpPr>
        <p:spPr>
          <a:xfrm>
            <a:off x="6492240" y="114300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White British</a:t>
            </a:r>
            <a:endParaRPr lang="en-US" sz="1150" dirty="0"/>
          </a:p>
        </p:txBody>
      </p:sp>
      <p:sp>
        <p:nvSpPr>
          <p:cNvPr id="19" name="Text 17"/>
          <p:cNvSpPr/>
          <p:nvPr/>
        </p:nvSpPr>
        <p:spPr>
          <a:xfrm>
            <a:off x="4754880" y="155448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Occupation:</a:t>
            </a:r>
            <a:endParaRPr lang="en-US" sz="1150" dirty="0"/>
          </a:p>
        </p:txBody>
      </p:sp>
      <p:sp>
        <p:nvSpPr>
          <p:cNvPr id="20" name="Text 18"/>
          <p:cNvSpPr/>
          <p:nvPr/>
        </p:nvSpPr>
        <p:spPr>
          <a:xfrm>
            <a:off x="6492240" y="155448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Retired factory worker</a:t>
            </a:r>
            <a:endParaRPr lang="en-US" sz="1150" dirty="0"/>
          </a:p>
        </p:txBody>
      </p:sp>
      <p:sp>
        <p:nvSpPr>
          <p:cNvPr id="21" name="Text 19"/>
          <p:cNvSpPr/>
          <p:nvPr/>
        </p:nvSpPr>
        <p:spPr>
          <a:xfrm>
            <a:off x="4754880" y="1965960"/>
            <a:ext cx="1737360" cy="347472"/>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Location:</a:t>
            </a:r>
            <a:endParaRPr lang="en-US" sz="1150" dirty="0"/>
          </a:p>
        </p:txBody>
      </p:sp>
      <p:sp>
        <p:nvSpPr>
          <p:cNvPr id="22" name="Text 20"/>
          <p:cNvSpPr/>
          <p:nvPr/>
        </p:nvSpPr>
        <p:spPr>
          <a:xfrm>
            <a:off x="6492240" y="1965960"/>
            <a:ext cx="2103120" cy="347472"/>
          </a:xfrm>
          <a:prstGeom prst="rect">
            <a:avLst/>
          </a:prstGeom>
          <a:noFill/>
          <a:ln/>
        </p:spPr>
        <p:txBody>
          <a:bodyPr wrap="square" rtlCol="0" anchor="ctr"/>
          <a:lstStyle/>
          <a:p>
            <a:pPr marL="0" indent="0">
              <a:buNone/>
            </a:pPr>
            <a:r>
              <a:rPr lang="en-US" sz="1150" dirty="0">
                <a:solidFill>
                  <a:srgbClr val="1E2D36"/>
                </a:solidFill>
                <a:latin typeface="Calibri" pitchFamily="34" charset="0"/>
                <a:ea typeface="Calibri" pitchFamily="34" charset="-122"/>
                <a:cs typeface="Calibri" pitchFamily="34" charset="-120"/>
              </a:rPr>
              <a:t>South Wales, UK</a:t>
            </a:r>
            <a:endParaRPr lang="en-US" sz="1150" dirty="0"/>
          </a:p>
        </p:txBody>
      </p:sp>
      <p:sp>
        <p:nvSpPr>
          <p:cNvPr id="23" name="Shape 21"/>
          <p:cNvSpPr/>
          <p:nvPr/>
        </p:nvSpPr>
        <p:spPr>
          <a:xfrm>
            <a:off x="320040" y="2587752"/>
            <a:ext cx="4160520" cy="22402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Text 22"/>
          <p:cNvSpPr/>
          <p:nvPr/>
        </p:nvSpPr>
        <p:spPr>
          <a:xfrm>
            <a:off x="457200" y="2633472"/>
            <a:ext cx="384048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Diagnosis</a:t>
            </a:r>
            <a:endParaRPr lang="en-US" sz="1400" dirty="0"/>
          </a:p>
        </p:txBody>
      </p:sp>
      <p:sp>
        <p:nvSpPr>
          <p:cNvPr id="25" name="Text 23"/>
          <p:cNvSpPr/>
          <p:nvPr/>
        </p:nvSpPr>
        <p:spPr>
          <a:xfrm>
            <a:off x="457200" y="2944368"/>
            <a:ext cx="3886200" cy="182880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Primary Diagnosis: Non-Small Cell Lung Cancer (NSCLC) – Stage IIIA</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Histological Type: Adenocarcinoma</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Site: Left upper lobe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Comorbidities: COPD, hypertension, type 2 diabetes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Recent Symptoms: Persistent cough, haemoptysis, dyspnoea, weight loss</a:t>
            </a:r>
            <a:endParaRPr lang="en-US" sz="1100" dirty="0"/>
          </a:p>
        </p:txBody>
      </p:sp>
      <p:sp>
        <p:nvSpPr>
          <p:cNvPr id="26" name="Shape 24"/>
          <p:cNvSpPr/>
          <p:nvPr/>
        </p:nvSpPr>
        <p:spPr>
          <a:xfrm>
            <a:off x="4663440" y="2587752"/>
            <a:ext cx="4160520" cy="22402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7" name="Text 25"/>
          <p:cNvSpPr/>
          <p:nvPr/>
        </p:nvSpPr>
        <p:spPr>
          <a:xfrm>
            <a:off x="4800600" y="2633472"/>
            <a:ext cx="384048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Social &amp; Lifestyle History</a:t>
            </a:r>
            <a:endParaRPr lang="en-US" sz="1400" dirty="0"/>
          </a:p>
        </p:txBody>
      </p:sp>
      <p:sp>
        <p:nvSpPr>
          <p:cNvPr id="28" name="Text 26"/>
          <p:cNvSpPr/>
          <p:nvPr/>
        </p:nvSpPr>
        <p:spPr>
          <a:xfrm>
            <a:off x="4800600" y="2944368"/>
            <a:ext cx="3886200" cy="182880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40 pack-year smoking history (quit 5 years ago)</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Moderate alcohol intake (14–16 units/week)</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Sedentary lifestyle; BMI 29 (overweight)</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Exposure to asbestos during factory employment</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Limited social support; lives alone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Low health literacy and healthcare engagement</a:t>
            </a:r>
            <a:endParaRPr lang="en-US" sz="1100" dirty="0"/>
          </a:p>
        </p:txBody>
      </p:sp>
    </p:spTree>
  </p:cSld>
  <p:clrMapOvr>
    <a:masterClrMapping/>
  </p:clrMapOvr>
  <mc:AlternateContent xmlns:mc="http://schemas.openxmlformats.org/markup-compatibility/2006" xmlns:p14="http://schemas.microsoft.com/office/powerpoint/2010/main">
    <mc:Choice Requires="p14">
      <p:transition spd="slow" p14:dur="2000" advTm="30228"/>
    </mc:Choice>
    <mc:Fallback xmlns="">
      <p:transition spd="slow" advTm="3022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Anatomy &amp; Physiology: The Respiratory System</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4</a:t>
            </a:r>
            <a:endParaRPr lang="en-US" sz="800" dirty="0"/>
          </a:p>
        </p:txBody>
      </p:sp>
      <p:sp>
        <p:nvSpPr>
          <p:cNvPr id="8" name="Shape 6"/>
          <p:cNvSpPr/>
          <p:nvPr/>
        </p:nvSpPr>
        <p:spPr>
          <a:xfrm>
            <a:off x="320040" y="822960"/>
            <a:ext cx="64008" cy="397764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5422392" cy="39776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9536"/>
            <a:ext cx="512064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Structure of the Respiratory System</a:t>
            </a:r>
            <a:endParaRPr lang="en-US" sz="1400" dirty="0"/>
          </a:p>
        </p:txBody>
      </p:sp>
      <p:sp>
        <p:nvSpPr>
          <p:cNvPr id="11" name="Text 9"/>
          <p:cNvSpPr/>
          <p:nvPr/>
        </p:nvSpPr>
        <p:spPr>
          <a:xfrm>
            <a:off x="502920" y="1188720"/>
            <a:ext cx="5120640" cy="8686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The respiratory system comprises the upper airways (nose, pharynx, larynx), the trachea, bronchi, bronchioles, and the lungs containing millions of alveoli. Its primary function is gaseous exchange — delivering oxygen (O₂) to the bloodstream and removing carbon dioxide (CO₂). (Tortora &amp; Derrickson, 2017)</a:t>
            </a:r>
            <a:endParaRPr lang="en-US" sz="1100" dirty="0"/>
          </a:p>
        </p:txBody>
      </p:sp>
      <p:sp>
        <p:nvSpPr>
          <p:cNvPr id="12" name="Text 10"/>
          <p:cNvSpPr/>
          <p:nvPr/>
        </p:nvSpPr>
        <p:spPr>
          <a:xfrm>
            <a:off x="502920" y="2084832"/>
            <a:ext cx="5120640" cy="301752"/>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Key Physiological Processes</a:t>
            </a:r>
            <a:endParaRPr lang="en-US" sz="1400" dirty="0"/>
          </a:p>
        </p:txBody>
      </p:sp>
      <p:sp>
        <p:nvSpPr>
          <p:cNvPr id="13" name="Text 11"/>
          <p:cNvSpPr/>
          <p:nvPr/>
        </p:nvSpPr>
        <p:spPr>
          <a:xfrm>
            <a:off x="502920" y="2395728"/>
            <a:ext cx="5120640" cy="233172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Ventilation: Movement of air in/out via the diaphragm and intercostal muscles.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External Respiration: O₂ diffuses into pulmonary capillaries; CO₂ diffuses out across alveolar membranes.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Internal Respiration: Exchange of gases between blood and body tissues.</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Cellular Respiration: Mitochondria use O₂ for ATP production (aerobic respiration).</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Lung Surfactant: Produced by Type II pneumocytes to prevent alveolar collapse.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Mucociliary Clearance: Cilia and mucus trap/remove pathogens and particles.</a:t>
            </a:r>
            <a:endParaRPr lang="en-US" sz="1100" dirty="0"/>
          </a:p>
        </p:txBody>
      </p:sp>
      <p:sp>
        <p:nvSpPr>
          <p:cNvPr id="14" name="Shape 12"/>
          <p:cNvSpPr/>
          <p:nvPr/>
        </p:nvSpPr>
        <p:spPr>
          <a:xfrm>
            <a:off x="5989320" y="822960"/>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5" name="Text 13"/>
          <p:cNvSpPr/>
          <p:nvPr/>
        </p:nvSpPr>
        <p:spPr>
          <a:xfrm>
            <a:off x="6080760" y="850392"/>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Upper Airways</a:t>
            </a:r>
            <a:endParaRPr lang="en-US" sz="1100" dirty="0"/>
          </a:p>
        </p:txBody>
      </p:sp>
      <p:sp>
        <p:nvSpPr>
          <p:cNvPr id="16" name="Text 14"/>
          <p:cNvSpPr/>
          <p:nvPr/>
        </p:nvSpPr>
        <p:spPr>
          <a:xfrm>
            <a:off x="6080760" y="1115568"/>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Nose → Pharynx → Larynx</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Filters, warms &amp; humidifies air</a:t>
            </a:r>
            <a:endParaRPr lang="en-US" sz="950" dirty="0"/>
          </a:p>
        </p:txBody>
      </p:sp>
      <p:sp>
        <p:nvSpPr>
          <p:cNvPr id="17" name="Shape 15"/>
          <p:cNvSpPr/>
          <p:nvPr/>
        </p:nvSpPr>
        <p:spPr>
          <a:xfrm>
            <a:off x="5989320" y="1810512"/>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6080760" y="1837944"/>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Conducting Zone</a:t>
            </a:r>
            <a:endParaRPr lang="en-US" sz="1100" dirty="0"/>
          </a:p>
        </p:txBody>
      </p:sp>
      <p:sp>
        <p:nvSpPr>
          <p:cNvPr id="19" name="Text 17"/>
          <p:cNvSpPr/>
          <p:nvPr/>
        </p:nvSpPr>
        <p:spPr>
          <a:xfrm>
            <a:off x="6080760" y="2103120"/>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Trachea → Bronchi → Bronchioles</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Air conduction; no gas exchange</a:t>
            </a:r>
            <a:endParaRPr lang="en-US" sz="950" dirty="0"/>
          </a:p>
        </p:txBody>
      </p:sp>
      <p:sp>
        <p:nvSpPr>
          <p:cNvPr id="20" name="Shape 18"/>
          <p:cNvSpPr/>
          <p:nvPr/>
        </p:nvSpPr>
        <p:spPr>
          <a:xfrm>
            <a:off x="5989320" y="2798064"/>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Text 19"/>
          <p:cNvSpPr/>
          <p:nvPr/>
        </p:nvSpPr>
        <p:spPr>
          <a:xfrm>
            <a:off x="6080760" y="2825496"/>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Respiratory Zone</a:t>
            </a:r>
            <a:endParaRPr lang="en-US" sz="1100" dirty="0"/>
          </a:p>
        </p:txBody>
      </p:sp>
      <p:sp>
        <p:nvSpPr>
          <p:cNvPr id="22" name="Text 20"/>
          <p:cNvSpPr/>
          <p:nvPr/>
        </p:nvSpPr>
        <p:spPr>
          <a:xfrm>
            <a:off x="6080760" y="3090672"/>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Alveolar ducts → Alveoli</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~300 million alveoli; gas exchange</a:t>
            </a:r>
            <a:endParaRPr lang="en-US" sz="950" dirty="0"/>
          </a:p>
        </p:txBody>
      </p:sp>
      <p:sp>
        <p:nvSpPr>
          <p:cNvPr id="23" name="Shape 21"/>
          <p:cNvSpPr/>
          <p:nvPr/>
        </p:nvSpPr>
        <p:spPr>
          <a:xfrm>
            <a:off x="5989320" y="3785616"/>
            <a:ext cx="2834640" cy="86868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Text 22"/>
          <p:cNvSpPr/>
          <p:nvPr/>
        </p:nvSpPr>
        <p:spPr>
          <a:xfrm>
            <a:off x="6080760" y="3813048"/>
            <a:ext cx="2651760" cy="274320"/>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Pleura</a:t>
            </a:r>
            <a:endParaRPr lang="en-US" sz="1100" dirty="0"/>
          </a:p>
        </p:txBody>
      </p:sp>
      <p:sp>
        <p:nvSpPr>
          <p:cNvPr id="25" name="Text 23"/>
          <p:cNvSpPr/>
          <p:nvPr/>
        </p:nvSpPr>
        <p:spPr>
          <a:xfrm>
            <a:off x="6080760" y="4078224"/>
            <a:ext cx="2651760" cy="502920"/>
          </a:xfrm>
          <a:prstGeom prst="rect">
            <a:avLst/>
          </a:prstGeom>
          <a:noFill/>
          <a:ln/>
        </p:spPr>
        <p:txBody>
          <a:bodyPr wrap="square" rtlCol="0" anchor="ctr"/>
          <a:lstStyle/>
          <a:p>
            <a:pPr marL="0" indent="0">
              <a:buNone/>
            </a:pPr>
            <a:r>
              <a:rPr lang="en-US" sz="950" dirty="0">
                <a:solidFill>
                  <a:srgbClr val="5A6877"/>
                </a:solidFill>
                <a:latin typeface="Calibri" pitchFamily="34" charset="0"/>
                <a:ea typeface="Calibri" pitchFamily="34" charset="-122"/>
                <a:cs typeface="Calibri" pitchFamily="34" charset="-120"/>
              </a:rPr>
              <a:t>Double membrane surrounding lungs;</a:t>
            </a:r>
            <a:endParaRPr lang="en-US" sz="950" dirty="0"/>
          </a:p>
          <a:p>
            <a:pPr marL="0" indent="0">
              <a:buNone/>
            </a:pPr>
            <a:r>
              <a:rPr lang="en-US" sz="950" dirty="0">
                <a:solidFill>
                  <a:srgbClr val="5A6877"/>
                </a:solidFill>
                <a:latin typeface="Calibri" pitchFamily="34" charset="0"/>
                <a:ea typeface="Calibri" pitchFamily="34" charset="-122"/>
                <a:cs typeface="Calibri" pitchFamily="34" charset="-120"/>
              </a:rPr>
              <a:t>maintains negative intrapleural pressure</a:t>
            </a:r>
            <a:endParaRPr lang="en-US" sz="950" dirty="0"/>
          </a:p>
        </p:txBody>
      </p:sp>
    </p:spTree>
  </p:cSld>
  <p:clrMapOvr>
    <a:masterClrMapping/>
  </p:clrMapOvr>
  <mc:AlternateContent xmlns:mc="http://schemas.openxmlformats.org/markup-compatibility/2006" xmlns:p14="http://schemas.microsoft.com/office/powerpoint/2010/main">
    <mc:Choice Requires="p14">
      <p:transition spd="slow" p14:dur="2000" advTm="62963"/>
    </mc:Choice>
    <mc:Fallback xmlns="">
      <p:transition spd="slow" advTm="6296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How Lung Cancer Affects Respiratory Function</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5</a:t>
            </a:r>
            <a:endParaRPr lang="en-US" sz="800" dirty="0"/>
          </a:p>
        </p:txBody>
      </p:sp>
      <p:sp>
        <p:nvSpPr>
          <p:cNvPr id="8" name="Shape 6"/>
          <p:cNvSpPr/>
          <p:nvPr/>
        </p:nvSpPr>
        <p:spPr>
          <a:xfrm>
            <a:off x="320040" y="804672"/>
            <a:ext cx="64008" cy="1901952"/>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046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Tumour Growth &amp; Obstruction</a:t>
            </a:r>
            <a:endParaRPr lang="en-US" sz="1300" dirty="0"/>
          </a:p>
        </p:txBody>
      </p:sp>
      <p:sp>
        <p:nvSpPr>
          <p:cNvPr id="11" name="Text 9"/>
          <p:cNvSpPr/>
          <p:nvPr/>
        </p:nvSpPr>
        <p:spPr>
          <a:xfrm>
            <a:off x="502920" y="11978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NSCLC tumours grow within bronchi, causing partial or complete airway obstruction. This reduces airflow (atelectasis/collapse of the affected lobe), impairing ventilation and gas exchange (NICE, 2019).</a:t>
            </a:r>
            <a:endParaRPr lang="en-US" sz="1050" dirty="0"/>
          </a:p>
        </p:txBody>
      </p:sp>
      <p:sp>
        <p:nvSpPr>
          <p:cNvPr id="12" name="Shape 10"/>
          <p:cNvSpPr/>
          <p:nvPr/>
        </p:nvSpPr>
        <p:spPr>
          <a:xfrm>
            <a:off x="4754880" y="804672"/>
            <a:ext cx="64008" cy="1901952"/>
          </a:xfrm>
          <a:prstGeom prst="rect">
            <a:avLst/>
          </a:prstGeom>
          <a:solidFill>
            <a:srgbClr val="007B83"/>
          </a:solidFill>
          <a:ln w="12700">
            <a:solidFill>
              <a:srgbClr val="007B83"/>
            </a:solidFill>
            <a:prstDash val="solid"/>
          </a:ln>
        </p:spPr>
        <p:txBody>
          <a:bodyPr/>
          <a:lstStyle/>
          <a:p>
            <a:endParaRPr lang="en-GB"/>
          </a:p>
        </p:txBody>
      </p:sp>
      <p:sp>
        <p:nvSpPr>
          <p:cNvPr id="13" name="Shape 11"/>
          <p:cNvSpPr/>
          <p:nvPr/>
        </p:nvSpPr>
        <p:spPr>
          <a:xfrm>
            <a:off x="4818888" y="8046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Text 12"/>
          <p:cNvSpPr/>
          <p:nvPr/>
        </p:nvSpPr>
        <p:spPr>
          <a:xfrm>
            <a:off x="4937760" y="8503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Impaired Gas Exchange</a:t>
            </a:r>
            <a:endParaRPr lang="en-US" sz="1300" dirty="0"/>
          </a:p>
        </p:txBody>
      </p:sp>
      <p:sp>
        <p:nvSpPr>
          <p:cNvPr id="15" name="Text 13"/>
          <p:cNvSpPr/>
          <p:nvPr/>
        </p:nvSpPr>
        <p:spPr>
          <a:xfrm>
            <a:off x="4937760" y="11978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Tumour infiltration of alveolar tissue reduces the surface area available for O₂/CO₂ exchange, causing hypoxaemia (low blood O₂) and hypercapnia (elevated CO₂), leading to breathlessness and fatigue.</a:t>
            </a:r>
            <a:endParaRPr lang="en-US" sz="1050" dirty="0"/>
          </a:p>
        </p:txBody>
      </p:sp>
      <p:sp>
        <p:nvSpPr>
          <p:cNvPr id="16" name="Shape 14"/>
          <p:cNvSpPr/>
          <p:nvPr/>
        </p:nvSpPr>
        <p:spPr>
          <a:xfrm>
            <a:off x="320040" y="2862072"/>
            <a:ext cx="64008" cy="1901952"/>
          </a:xfrm>
          <a:prstGeom prst="rect">
            <a:avLst/>
          </a:prstGeom>
          <a:solidFill>
            <a:srgbClr val="007B83"/>
          </a:solidFill>
          <a:ln w="12700">
            <a:solidFill>
              <a:srgbClr val="007B83"/>
            </a:solidFill>
            <a:prstDash val="solid"/>
          </a:ln>
        </p:spPr>
        <p:txBody>
          <a:bodyPr/>
          <a:lstStyle/>
          <a:p>
            <a:endParaRPr lang="en-GB"/>
          </a:p>
        </p:txBody>
      </p:sp>
      <p:sp>
        <p:nvSpPr>
          <p:cNvPr id="17" name="Shape 15"/>
          <p:cNvSpPr/>
          <p:nvPr/>
        </p:nvSpPr>
        <p:spPr>
          <a:xfrm>
            <a:off x="384048" y="28620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502920" y="29077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Pleural Effusion</a:t>
            </a:r>
            <a:endParaRPr lang="en-US" sz="1300" dirty="0"/>
          </a:p>
        </p:txBody>
      </p:sp>
      <p:sp>
        <p:nvSpPr>
          <p:cNvPr id="19" name="Text 17"/>
          <p:cNvSpPr/>
          <p:nvPr/>
        </p:nvSpPr>
        <p:spPr>
          <a:xfrm>
            <a:off x="502920" y="32552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Cancer can cause malignant pleural effusion — fluid accumulation in the pleural space — compressing lung tissue, reducing lung compliance, and worsening dyspnoea (British Thoracic Society, 2023).</a:t>
            </a:r>
            <a:endParaRPr lang="en-US" sz="1050" dirty="0"/>
          </a:p>
        </p:txBody>
      </p:sp>
      <p:sp>
        <p:nvSpPr>
          <p:cNvPr id="20" name="Shape 18"/>
          <p:cNvSpPr/>
          <p:nvPr/>
        </p:nvSpPr>
        <p:spPr>
          <a:xfrm>
            <a:off x="4754880" y="2862072"/>
            <a:ext cx="64008" cy="1901952"/>
          </a:xfrm>
          <a:prstGeom prst="rect">
            <a:avLst/>
          </a:prstGeom>
          <a:solidFill>
            <a:srgbClr val="007B83"/>
          </a:solidFill>
          <a:ln w="12700">
            <a:solidFill>
              <a:srgbClr val="007B83"/>
            </a:solidFill>
            <a:prstDash val="solid"/>
          </a:ln>
        </p:spPr>
        <p:txBody>
          <a:bodyPr/>
          <a:lstStyle/>
          <a:p>
            <a:endParaRPr lang="en-GB"/>
          </a:p>
        </p:txBody>
      </p:sp>
      <p:sp>
        <p:nvSpPr>
          <p:cNvPr id="21" name="Shape 19"/>
          <p:cNvSpPr/>
          <p:nvPr/>
        </p:nvSpPr>
        <p:spPr>
          <a:xfrm>
            <a:off x="4818888" y="2862072"/>
            <a:ext cx="4142232" cy="190195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2" name="Text 20"/>
          <p:cNvSpPr/>
          <p:nvPr/>
        </p:nvSpPr>
        <p:spPr>
          <a:xfrm>
            <a:off x="4937760" y="2907792"/>
            <a:ext cx="3840480" cy="347472"/>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Systemic &amp; Paraneoplastic Effects</a:t>
            </a:r>
            <a:endParaRPr lang="en-US" sz="1300" dirty="0"/>
          </a:p>
        </p:txBody>
      </p:sp>
      <p:sp>
        <p:nvSpPr>
          <p:cNvPr id="23" name="Text 21"/>
          <p:cNvSpPr/>
          <p:nvPr/>
        </p:nvSpPr>
        <p:spPr>
          <a:xfrm>
            <a:off x="4937760" y="3255264"/>
            <a:ext cx="3840480" cy="141732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Advanced NSCLC may produce ectopic hormones (e.g. SIADH, Cushing's syndrome). Cachexia (muscle wasting), anaemia and immune dysfunction further compromise respiratory muscle function (Molina et al., 2008).</a:t>
            </a:r>
            <a:endParaRPr lang="en-US" sz="1050" dirty="0"/>
          </a:p>
        </p:txBody>
      </p:sp>
    </p:spTree>
  </p:cSld>
  <p:clrMapOvr>
    <a:masterClrMapping/>
  </p:clrMapOvr>
  <mc:AlternateContent xmlns:mc="http://schemas.openxmlformats.org/markup-compatibility/2006" xmlns:p14="http://schemas.microsoft.com/office/powerpoint/2010/main">
    <mc:Choice Requires="p14">
      <p:transition spd="slow" p14:dur="2000" advTm="21020"/>
    </mc:Choice>
    <mc:Fallback xmlns="">
      <p:transition spd="slow" advTm="2102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Risk Factors: Lifestyle Factors – Mr. James Bennett</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6</a:t>
            </a:r>
            <a:endParaRPr lang="en-US" sz="800" dirty="0"/>
          </a:p>
        </p:txBody>
      </p:sp>
      <p:sp>
        <p:nvSpPr>
          <p:cNvPr id="8" name="Shape 6"/>
          <p:cNvSpPr/>
          <p:nvPr/>
        </p:nvSpPr>
        <p:spPr>
          <a:xfrm>
            <a:off x="320040" y="822960"/>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9" name="Shape 7"/>
          <p:cNvSpPr/>
          <p:nvPr/>
        </p:nvSpPr>
        <p:spPr>
          <a:xfrm>
            <a:off x="320040" y="822960"/>
            <a:ext cx="4206240" cy="347472"/>
          </a:xfrm>
          <a:prstGeom prst="rect">
            <a:avLst/>
          </a:prstGeom>
          <a:solidFill>
            <a:srgbClr val="E0F2F4"/>
          </a:solidFill>
          <a:ln w="12700">
            <a:solidFill>
              <a:srgbClr val="D6E4EA"/>
            </a:solidFill>
            <a:prstDash val="solid"/>
          </a:ln>
        </p:spPr>
        <p:txBody>
          <a:bodyPr/>
          <a:lstStyle/>
          <a:p>
            <a:endParaRPr lang="en-GB"/>
          </a:p>
        </p:txBody>
      </p:sp>
      <p:sp>
        <p:nvSpPr>
          <p:cNvPr id="10" name="Text 8"/>
          <p:cNvSpPr/>
          <p:nvPr/>
        </p:nvSpPr>
        <p:spPr>
          <a:xfrm>
            <a:off x="429768" y="859536"/>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Smoking</a:t>
            </a:r>
            <a:endParaRPr lang="en-US" sz="1150" dirty="0"/>
          </a:p>
        </p:txBody>
      </p:sp>
      <p:sp>
        <p:nvSpPr>
          <p:cNvPr id="11" name="Text 9"/>
          <p:cNvSpPr/>
          <p:nvPr/>
        </p:nvSpPr>
        <p:spPr>
          <a:xfrm>
            <a:off x="429768" y="1188720"/>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40 pack-year history. Tobacco smoke contains 70+ carcinogens (e.g. polycyclic aromatic hydrocarbons) causing DNA mutations in bronchial epithelium. Smoking is responsible for ~72% of lung cancers in the UK (Cancer Research UK, 2023).</a:t>
            </a:r>
            <a:endParaRPr lang="en-US" sz="1000" dirty="0"/>
          </a:p>
        </p:txBody>
      </p:sp>
      <p:sp>
        <p:nvSpPr>
          <p:cNvPr id="12" name="Shape 10"/>
          <p:cNvSpPr/>
          <p:nvPr/>
        </p:nvSpPr>
        <p:spPr>
          <a:xfrm>
            <a:off x="4754880" y="822960"/>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Shape 11"/>
          <p:cNvSpPr/>
          <p:nvPr/>
        </p:nvSpPr>
        <p:spPr>
          <a:xfrm>
            <a:off x="4754880" y="822960"/>
            <a:ext cx="4206240" cy="347472"/>
          </a:xfrm>
          <a:prstGeom prst="rect">
            <a:avLst/>
          </a:prstGeom>
          <a:solidFill>
            <a:srgbClr val="E0F2F4"/>
          </a:solidFill>
          <a:ln w="12700">
            <a:solidFill>
              <a:srgbClr val="D6E4EA"/>
            </a:solidFill>
            <a:prstDash val="solid"/>
          </a:ln>
        </p:spPr>
        <p:txBody>
          <a:bodyPr/>
          <a:lstStyle/>
          <a:p>
            <a:endParaRPr lang="en-GB"/>
          </a:p>
        </p:txBody>
      </p:sp>
      <p:sp>
        <p:nvSpPr>
          <p:cNvPr id="14" name="Text 12"/>
          <p:cNvSpPr/>
          <p:nvPr/>
        </p:nvSpPr>
        <p:spPr>
          <a:xfrm>
            <a:off x="4864608" y="859536"/>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Occupational Exposure</a:t>
            </a:r>
            <a:endParaRPr lang="en-US" sz="1150" dirty="0"/>
          </a:p>
        </p:txBody>
      </p:sp>
      <p:sp>
        <p:nvSpPr>
          <p:cNvPr id="15" name="Text 13"/>
          <p:cNvSpPr/>
          <p:nvPr/>
        </p:nvSpPr>
        <p:spPr>
          <a:xfrm>
            <a:off x="4864608" y="1188720"/>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Asbestos fibres inhaled in the factory setting cause chronic lung inflammation and DNA damage (asbestosis), synergistically increasing lung cancer risk — especially mesothelioma and NSCLC (HSE, 2022).</a:t>
            </a:r>
            <a:endParaRPr lang="en-US" sz="1000" dirty="0"/>
          </a:p>
        </p:txBody>
      </p:sp>
      <p:sp>
        <p:nvSpPr>
          <p:cNvPr id="16" name="Shape 14"/>
          <p:cNvSpPr/>
          <p:nvPr/>
        </p:nvSpPr>
        <p:spPr>
          <a:xfrm>
            <a:off x="320040" y="2212848"/>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Shape 15"/>
          <p:cNvSpPr/>
          <p:nvPr/>
        </p:nvSpPr>
        <p:spPr>
          <a:xfrm>
            <a:off x="320040" y="2212848"/>
            <a:ext cx="4206240" cy="347472"/>
          </a:xfrm>
          <a:prstGeom prst="rect">
            <a:avLst/>
          </a:prstGeom>
          <a:solidFill>
            <a:srgbClr val="E0F2F4"/>
          </a:solidFill>
          <a:ln w="12700">
            <a:solidFill>
              <a:srgbClr val="D6E4EA"/>
            </a:solidFill>
            <a:prstDash val="solid"/>
          </a:ln>
        </p:spPr>
        <p:txBody>
          <a:bodyPr/>
          <a:lstStyle/>
          <a:p>
            <a:endParaRPr lang="en-GB"/>
          </a:p>
        </p:txBody>
      </p:sp>
      <p:sp>
        <p:nvSpPr>
          <p:cNvPr id="18" name="Text 16"/>
          <p:cNvSpPr/>
          <p:nvPr/>
        </p:nvSpPr>
        <p:spPr>
          <a:xfrm>
            <a:off x="429768" y="2249424"/>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Alcohol Intake</a:t>
            </a:r>
            <a:endParaRPr lang="en-US" sz="1150" dirty="0"/>
          </a:p>
        </p:txBody>
      </p:sp>
      <p:sp>
        <p:nvSpPr>
          <p:cNvPr id="19" name="Text 17"/>
          <p:cNvSpPr/>
          <p:nvPr/>
        </p:nvSpPr>
        <p:spPr>
          <a:xfrm>
            <a:off x="429768" y="2578608"/>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Moderate-to-heavy drinking (14–16 units/week) exceeds NHS recommended limits. Alcohol metabolism produces acetaldehyde, a DNA-damaging carcinogen, and suppresses immune surveillance (NHS, 2022).</a:t>
            </a:r>
            <a:endParaRPr lang="en-US" sz="1000" dirty="0"/>
          </a:p>
        </p:txBody>
      </p:sp>
      <p:sp>
        <p:nvSpPr>
          <p:cNvPr id="20" name="Shape 18"/>
          <p:cNvSpPr/>
          <p:nvPr/>
        </p:nvSpPr>
        <p:spPr>
          <a:xfrm>
            <a:off x="4754880" y="2212848"/>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Shape 19"/>
          <p:cNvSpPr/>
          <p:nvPr/>
        </p:nvSpPr>
        <p:spPr>
          <a:xfrm>
            <a:off x="4754880" y="2212848"/>
            <a:ext cx="4206240" cy="347472"/>
          </a:xfrm>
          <a:prstGeom prst="rect">
            <a:avLst/>
          </a:prstGeom>
          <a:solidFill>
            <a:srgbClr val="E0F2F4"/>
          </a:solidFill>
          <a:ln w="12700">
            <a:solidFill>
              <a:srgbClr val="D6E4EA"/>
            </a:solidFill>
            <a:prstDash val="solid"/>
          </a:ln>
        </p:spPr>
        <p:txBody>
          <a:bodyPr/>
          <a:lstStyle/>
          <a:p>
            <a:endParaRPr lang="en-GB"/>
          </a:p>
        </p:txBody>
      </p:sp>
      <p:sp>
        <p:nvSpPr>
          <p:cNvPr id="22" name="Text 20"/>
          <p:cNvSpPr/>
          <p:nvPr/>
        </p:nvSpPr>
        <p:spPr>
          <a:xfrm>
            <a:off x="4864608" y="2249424"/>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Physical Inactivity</a:t>
            </a:r>
            <a:endParaRPr lang="en-US" sz="1150" dirty="0"/>
          </a:p>
        </p:txBody>
      </p:sp>
      <p:sp>
        <p:nvSpPr>
          <p:cNvPr id="23" name="Text 21"/>
          <p:cNvSpPr/>
          <p:nvPr/>
        </p:nvSpPr>
        <p:spPr>
          <a:xfrm>
            <a:off x="4864608" y="2578608"/>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Sedentary lifestyle (BMI 29) contributes to chronic low-grade inflammation and insulin resistance, creating tumour-permissive microenvironments (Friedenreich et al., 2010).</a:t>
            </a:r>
            <a:endParaRPr lang="en-US" sz="1000" dirty="0"/>
          </a:p>
        </p:txBody>
      </p:sp>
      <p:sp>
        <p:nvSpPr>
          <p:cNvPr id="24" name="Shape 22"/>
          <p:cNvSpPr/>
          <p:nvPr/>
        </p:nvSpPr>
        <p:spPr>
          <a:xfrm>
            <a:off x="320040" y="3602736"/>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5" name="Shape 23"/>
          <p:cNvSpPr/>
          <p:nvPr/>
        </p:nvSpPr>
        <p:spPr>
          <a:xfrm>
            <a:off x="320040" y="3602736"/>
            <a:ext cx="4206240" cy="347472"/>
          </a:xfrm>
          <a:prstGeom prst="rect">
            <a:avLst/>
          </a:prstGeom>
          <a:solidFill>
            <a:srgbClr val="E0F2F4"/>
          </a:solidFill>
          <a:ln w="12700">
            <a:solidFill>
              <a:srgbClr val="D6E4EA"/>
            </a:solidFill>
            <a:prstDash val="solid"/>
          </a:ln>
        </p:spPr>
        <p:txBody>
          <a:bodyPr/>
          <a:lstStyle/>
          <a:p>
            <a:endParaRPr lang="en-GB"/>
          </a:p>
        </p:txBody>
      </p:sp>
      <p:sp>
        <p:nvSpPr>
          <p:cNvPr id="26" name="Text 24"/>
          <p:cNvSpPr/>
          <p:nvPr/>
        </p:nvSpPr>
        <p:spPr>
          <a:xfrm>
            <a:off x="429768" y="3639312"/>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Poor Nutrition</a:t>
            </a:r>
            <a:endParaRPr lang="en-US" sz="1150" dirty="0"/>
          </a:p>
        </p:txBody>
      </p:sp>
      <p:sp>
        <p:nvSpPr>
          <p:cNvPr id="27" name="Text 25"/>
          <p:cNvSpPr/>
          <p:nvPr/>
        </p:nvSpPr>
        <p:spPr>
          <a:xfrm>
            <a:off x="429768" y="3968496"/>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Low fruit/vegetable intake reduces antioxidant protection against free-radical DNA damage. Excess processed food increases systemic inflammation (World Cancer Research Fund, 2018).</a:t>
            </a:r>
            <a:endParaRPr lang="en-US" sz="1000" dirty="0"/>
          </a:p>
        </p:txBody>
      </p:sp>
      <p:sp>
        <p:nvSpPr>
          <p:cNvPr id="28" name="Shape 26"/>
          <p:cNvSpPr/>
          <p:nvPr/>
        </p:nvSpPr>
        <p:spPr>
          <a:xfrm>
            <a:off x="4754880" y="3602736"/>
            <a:ext cx="4206240" cy="126187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9" name="Shape 27"/>
          <p:cNvSpPr/>
          <p:nvPr/>
        </p:nvSpPr>
        <p:spPr>
          <a:xfrm>
            <a:off x="4754880" y="3602736"/>
            <a:ext cx="4206240" cy="347472"/>
          </a:xfrm>
          <a:prstGeom prst="rect">
            <a:avLst/>
          </a:prstGeom>
          <a:solidFill>
            <a:srgbClr val="E0F2F4"/>
          </a:solidFill>
          <a:ln w="12700">
            <a:solidFill>
              <a:srgbClr val="D6E4EA"/>
            </a:solidFill>
            <a:prstDash val="solid"/>
          </a:ln>
        </p:spPr>
        <p:txBody>
          <a:bodyPr/>
          <a:lstStyle/>
          <a:p>
            <a:endParaRPr lang="en-GB"/>
          </a:p>
        </p:txBody>
      </p:sp>
      <p:sp>
        <p:nvSpPr>
          <p:cNvPr id="30" name="Text 28"/>
          <p:cNvSpPr/>
          <p:nvPr/>
        </p:nvSpPr>
        <p:spPr>
          <a:xfrm>
            <a:off x="4864608" y="3639312"/>
            <a:ext cx="397764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  Delayed Healthcare</a:t>
            </a:r>
            <a:endParaRPr lang="en-US" sz="1150" dirty="0"/>
          </a:p>
        </p:txBody>
      </p:sp>
      <p:sp>
        <p:nvSpPr>
          <p:cNvPr id="31" name="Text 29"/>
          <p:cNvSpPr/>
          <p:nvPr/>
        </p:nvSpPr>
        <p:spPr>
          <a:xfrm>
            <a:off x="4864608" y="3968496"/>
            <a:ext cx="3977640" cy="84124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Low health literacy and irregular GP attendance delayed symptom investigation. Late diagnosis at Stage IIIA reduces treatment options and prognosis significantly (NICE, 2019).</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dur="2000" advTm="19866"/>
    </mc:Choice>
    <mc:Fallback xmlns="">
      <p:transition spd="slow" advTm="1986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Risk Factors: Disease-Related &amp; Demographic Factors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7</a:t>
            </a:r>
            <a:endParaRPr lang="en-US" sz="800" dirty="0"/>
          </a:p>
        </p:txBody>
      </p:sp>
      <p:sp>
        <p:nvSpPr>
          <p:cNvPr id="8" name="Shape 6"/>
          <p:cNvSpPr/>
          <p:nvPr/>
        </p:nvSpPr>
        <p:spPr>
          <a:xfrm>
            <a:off x="320040" y="822960"/>
            <a:ext cx="64008" cy="1078992"/>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8439912" cy="107899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813816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Disease-Specific Risk Factors for NSCLC</a:t>
            </a:r>
            <a:endParaRPr lang="en-US" sz="1400" dirty="0"/>
          </a:p>
        </p:txBody>
      </p:sp>
      <p:sp>
        <p:nvSpPr>
          <p:cNvPr id="11" name="Text 9"/>
          <p:cNvSpPr/>
          <p:nvPr/>
        </p:nvSpPr>
        <p:spPr>
          <a:xfrm>
            <a:off x="502920" y="1188720"/>
            <a:ext cx="8046720" cy="667512"/>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COPD: Chronic obstructive pulmonary disease causes chronic bronchial inflammation and oxidative stress — independent risk factor for lung cancer, increasing risk 2–5-fold (Howlader et al., 2014).</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Type 2 Diabetes: Hyperinsulinaemia promotes tumour growth via IGF-1 pathways. Metformin use may have modest protective effects, though evidence remains inconclusive.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Hypertension: Associated with increased cardiovascular disease, complicating oncological treatment tolerance (e.g. platinum-based chemotherapy and bevacizumab use).</a:t>
            </a:r>
            <a:endParaRPr lang="en-US" sz="1100" dirty="0"/>
          </a:p>
        </p:txBody>
      </p:sp>
      <p:sp>
        <p:nvSpPr>
          <p:cNvPr id="12" name="Shape 10"/>
          <p:cNvSpPr/>
          <p:nvPr/>
        </p:nvSpPr>
        <p:spPr>
          <a:xfrm>
            <a:off x="320040" y="202996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Text 11"/>
          <p:cNvSpPr/>
          <p:nvPr/>
        </p:nvSpPr>
        <p:spPr>
          <a:xfrm>
            <a:off x="457200" y="210312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Age (62 years)</a:t>
            </a:r>
            <a:endParaRPr lang="en-US" sz="1150" dirty="0"/>
          </a:p>
        </p:txBody>
      </p:sp>
      <p:sp>
        <p:nvSpPr>
          <p:cNvPr id="14" name="Text 12"/>
          <p:cNvSpPr/>
          <p:nvPr/>
        </p:nvSpPr>
        <p:spPr>
          <a:xfrm>
            <a:off x="457200" y="239572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Lung cancer incidence peaks between 60–80 years. Ageing is associated with cumulative DNA damage, reduced immune surveillance, and declining repair mechanisms.</a:t>
            </a:r>
            <a:endParaRPr lang="en-US" sz="1050" dirty="0"/>
          </a:p>
        </p:txBody>
      </p:sp>
      <p:sp>
        <p:nvSpPr>
          <p:cNvPr id="15" name="Shape 13"/>
          <p:cNvSpPr/>
          <p:nvPr/>
        </p:nvSpPr>
        <p:spPr>
          <a:xfrm>
            <a:off x="4754880" y="202996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Text 14"/>
          <p:cNvSpPr/>
          <p:nvPr/>
        </p:nvSpPr>
        <p:spPr>
          <a:xfrm>
            <a:off x="4892040" y="210312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Sex (Male)</a:t>
            </a:r>
            <a:endParaRPr lang="en-US" sz="1150" dirty="0"/>
          </a:p>
        </p:txBody>
      </p:sp>
      <p:sp>
        <p:nvSpPr>
          <p:cNvPr id="17" name="Text 15"/>
          <p:cNvSpPr/>
          <p:nvPr/>
        </p:nvSpPr>
        <p:spPr>
          <a:xfrm>
            <a:off x="4892040" y="239572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Males historically have higher lung cancer incidence, partly due to greater historical tobacco use. However, rates in women are rising (Cancer Research UK, 2023).</a:t>
            </a:r>
            <a:endParaRPr lang="en-US" sz="1050" dirty="0"/>
          </a:p>
        </p:txBody>
      </p:sp>
      <p:sp>
        <p:nvSpPr>
          <p:cNvPr id="18" name="Shape 16"/>
          <p:cNvSpPr/>
          <p:nvPr/>
        </p:nvSpPr>
        <p:spPr>
          <a:xfrm>
            <a:off x="320040" y="344728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9" name="Text 17"/>
          <p:cNvSpPr/>
          <p:nvPr/>
        </p:nvSpPr>
        <p:spPr>
          <a:xfrm>
            <a:off x="457200" y="352044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Genetic Predisposition</a:t>
            </a:r>
            <a:endParaRPr lang="en-US" sz="1150" dirty="0"/>
          </a:p>
        </p:txBody>
      </p:sp>
      <p:sp>
        <p:nvSpPr>
          <p:cNvPr id="20" name="Text 18"/>
          <p:cNvSpPr/>
          <p:nvPr/>
        </p:nvSpPr>
        <p:spPr>
          <a:xfrm>
            <a:off x="457200" y="381304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Family history of lung cancer may indicate inherited mutations in tumour suppressor genes (e.g. TP53, BRCA2). EGFR mutations are more common in NSCLC adenocarcinoma.</a:t>
            </a:r>
            <a:endParaRPr lang="en-US" sz="1050" dirty="0"/>
          </a:p>
        </p:txBody>
      </p:sp>
      <p:sp>
        <p:nvSpPr>
          <p:cNvPr id="21" name="Shape 19"/>
          <p:cNvSpPr/>
          <p:nvPr/>
        </p:nvSpPr>
        <p:spPr>
          <a:xfrm>
            <a:off x="4754880" y="3447288"/>
            <a:ext cx="420624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2" name="Text 20"/>
          <p:cNvSpPr/>
          <p:nvPr/>
        </p:nvSpPr>
        <p:spPr>
          <a:xfrm>
            <a:off x="4892040" y="3520440"/>
            <a:ext cx="3931920" cy="274320"/>
          </a:xfrm>
          <a:prstGeom prst="rect">
            <a:avLst/>
          </a:prstGeom>
          <a:noFill/>
          <a:ln/>
        </p:spPr>
        <p:txBody>
          <a:bodyPr wrap="square" rtlCol="0" anchor="ctr"/>
          <a:lstStyle/>
          <a:p>
            <a:pPr marL="0" indent="0">
              <a:buNone/>
            </a:pPr>
            <a:r>
              <a:rPr lang="en-US" sz="1150" b="1" dirty="0">
                <a:solidFill>
                  <a:srgbClr val="007B83"/>
                </a:solidFill>
                <a:latin typeface="Calibri" pitchFamily="34" charset="0"/>
                <a:ea typeface="Calibri" pitchFamily="34" charset="-122"/>
                <a:cs typeface="Calibri" pitchFamily="34" charset="-120"/>
              </a:rPr>
              <a:t>Socioeconomic Status</a:t>
            </a:r>
            <a:endParaRPr lang="en-US" sz="1150" dirty="0"/>
          </a:p>
        </p:txBody>
      </p:sp>
      <p:sp>
        <p:nvSpPr>
          <p:cNvPr id="23" name="Text 21"/>
          <p:cNvSpPr/>
          <p:nvPr/>
        </p:nvSpPr>
        <p:spPr>
          <a:xfrm>
            <a:off x="4892040" y="3813048"/>
            <a:ext cx="3931920" cy="822960"/>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Living in South Wales with limited income and low health literacy is associated with delayed diagnosis, reduced access to specialist services, and poorer cancer outcomes (Marmot, 2020).</a:t>
            </a:r>
            <a:endParaRPr lang="en-US" sz="1050" dirty="0"/>
          </a:p>
        </p:txBody>
      </p:sp>
    </p:spTree>
  </p:cSld>
  <p:clrMapOvr>
    <a:masterClrMapping/>
  </p:clrMapOvr>
  <mc:AlternateContent xmlns:mc="http://schemas.openxmlformats.org/markup-compatibility/2006" xmlns:p14="http://schemas.microsoft.com/office/powerpoint/2010/main">
    <mc:Choice Requires="p14">
      <p:transition spd="slow" p14:dur="2000" advTm="96713"/>
    </mc:Choice>
    <mc:Fallback xmlns="">
      <p:transition spd="slow" advTm="9671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Overview – Holistic Approach</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8</a:t>
            </a:r>
            <a:endParaRPr lang="en-US" sz="800" dirty="0"/>
          </a:p>
        </p:txBody>
      </p:sp>
      <p:sp>
        <p:nvSpPr>
          <p:cNvPr id="8" name="Text 6"/>
          <p:cNvSpPr/>
          <p:nvPr/>
        </p:nvSpPr>
        <p:spPr>
          <a:xfrm>
            <a:off x="365760" y="804672"/>
            <a:ext cx="8412480" cy="54864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The following Care Plan is developed in alignment with NHS Long Term Plan (2019) and NICE Guideline NG122 (Lung Cancer: Diagnosis and Management, 2019). It follows a person-centred, evidence-based, multi-disciplinary approach to Mr. Bennett's care.</a:t>
            </a:r>
            <a:endParaRPr lang="en-US" sz="1100" dirty="0"/>
          </a:p>
        </p:txBody>
      </p:sp>
      <p:sp>
        <p:nvSpPr>
          <p:cNvPr id="9" name="Shape 7"/>
          <p:cNvSpPr/>
          <p:nvPr/>
        </p:nvSpPr>
        <p:spPr>
          <a:xfrm>
            <a:off x="320040" y="1444752"/>
            <a:ext cx="1536192" cy="1234440"/>
          </a:xfrm>
          <a:prstGeom prst="rect">
            <a:avLst/>
          </a:prstGeom>
          <a:solidFill>
            <a:srgbClr val="1A3A4A"/>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365760"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1</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Monitoring &amp;</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Assessment</a:t>
            </a:r>
            <a:endParaRPr lang="en-US" sz="1300" dirty="0"/>
          </a:p>
        </p:txBody>
      </p:sp>
      <p:sp>
        <p:nvSpPr>
          <p:cNvPr id="11" name="Shape 9"/>
          <p:cNvSpPr/>
          <p:nvPr/>
        </p:nvSpPr>
        <p:spPr>
          <a:xfrm>
            <a:off x="2039112" y="1444752"/>
            <a:ext cx="1536192" cy="1234440"/>
          </a:xfrm>
          <a:prstGeom prst="rect">
            <a:avLst/>
          </a:prstGeom>
          <a:solidFill>
            <a:srgbClr val="007B83"/>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2" name="Text 10"/>
          <p:cNvSpPr/>
          <p:nvPr/>
        </p:nvSpPr>
        <p:spPr>
          <a:xfrm>
            <a:off x="2084832"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2</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Treatment &amp;</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Care Routine</a:t>
            </a:r>
            <a:endParaRPr lang="en-US" sz="1300" dirty="0"/>
          </a:p>
        </p:txBody>
      </p:sp>
      <p:sp>
        <p:nvSpPr>
          <p:cNvPr id="13" name="Shape 11"/>
          <p:cNvSpPr/>
          <p:nvPr/>
        </p:nvSpPr>
        <p:spPr>
          <a:xfrm>
            <a:off x="3758184" y="1444752"/>
            <a:ext cx="1536192" cy="1234440"/>
          </a:xfrm>
          <a:prstGeom prst="rect">
            <a:avLst/>
          </a:prstGeom>
          <a:solidFill>
            <a:srgbClr val="2C5F6E"/>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Text 12"/>
          <p:cNvSpPr/>
          <p:nvPr/>
        </p:nvSpPr>
        <p:spPr>
          <a:xfrm>
            <a:off x="3803904"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3</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Communication</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&amp; MDT</a:t>
            </a:r>
            <a:endParaRPr lang="en-US" sz="1300" dirty="0"/>
          </a:p>
        </p:txBody>
      </p:sp>
      <p:sp>
        <p:nvSpPr>
          <p:cNvPr id="15" name="Shape 13"/>
          <p:cNvSpPr/>
          <p:nvPr/>
        </p:nvSpPr>
        <p:spPr>
          <a:xfrm>
            <a:off x="5477256" y="1444752"/>
            <a:ext cx="1536192" cy="1234440"/>
          </a:xfrm>
          <a:prstGeom prst="rect">
            <a:avLst/>
          </a:prstGeom>
          <a:solidFill>
            <a:srgbClr val="5E7B6A"/>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Text 14"/>
          <p:cNvSpPr/>
          <p:nvPr/>
        </p:nvSpPr>
        <p:spPr>
          <a:xfrm>
            <a:off x="5522976"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4</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Psychosocial</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Support</a:t>
            </a:r>
            <a:endParaRPr lang="en-US" sz="1300" dirty="0"/>
          </a:p>
        </p:txBody>
      </p:sp>
      <p:sp>
        <p:nvSpPr>
          <p:cNvPr id="17" name="Shape 15"/>
          <p:cNvSpPr/>
          <p:nvPr/>
        </p:nvSpPr>
        <p:spPr>
          <a:xfrm>
            <a:off x="7196328" y="1444752"/>
            <a:ext cx="1536192" cy="1234440"/>
          </a:xfrm>
          <a:prstGeom prst="rect">
            <a:avLst/>
          </a:prstGeom>
          <a:solidFill>
            <a:srgbClr val="D4A017"/>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8" name="Text 16"/>
          <p:cNvSpPr/>
          <p:nvPr/>
        </p:nvSpPr>
        <p:spPr>
          <a:xfrm>
            <a:off x="7242048" y="1463040"/>
            <a:ext cx="1463040" cy="1207008"/>
          </a:xfrm>
          <a:prstGeom prst="rect">
            <a:avLst/>
          </a:prstGeom>
          <a:noFill/>
          <a:ln/>
        </p:spPr>
        <p:txBody>
          <a:bodyPr wrap="square" rtlCol="0" anchor="ctr"/>
          <a:lstStyle/>
          <a:p>
            <a:pPr marL="0" indent="0" algn="ctr">
              <a:buNone/>
            </a:pPr>
            <a:r>
              <a:rPr lang="en-US" sz="1300" b="1" dirty="0">
                <a:solidFill>
                  <a:srgbClr val="FFFFFF"/>
                </a:solidFill>
                <a:latin typeface="Georgia" pitchFamily="34" charset="0"/>
                <a:ea typeface="Georgia" pitchFamily="34" charset="-122"/>
                <a:cs typeface="Georgia" pitchFamily="34" charset="-120"/>
              </a:rPr>
              <a:t>5</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Ethical</a:t>
            </a:r>
            <a:endParaRPr lang="en-US" sz="1300" dirty="0"/>
          </a:p>
          <a:p>
            <a:pPr marL="0" indent="0" algn="ctr">
              <a:buNone/>
            </a:pPr>
            <a:r>
              <a:rPr lang="en-US" sz="1300" b="1" dirty="0">
                <a:solidFill>
                  <a:srgbClr val="FFFFFF"/>
                </a:solidFill>
                <a:latin typeface="Georgia" pitchFamily="34" charset="0"/>
                <a:ea typeface="Georgia" pitchFamily="34" charset="-122"/>
                <a:cs typeface="Georgia" pitchFamily="34" charset="-120"/>
              </a:rPr>
              <a:t>Considerations</a:t>
            </a:r>
            <a:endParaRPr lang="en-US" sz="1300" dirty="0"/>
          </a:p>
        </p:txBody>
      </p:sp>
      <p:sp>
        <p:nvSpPr>
          <p:cNvPr id="19" name="Shape 17"/>
          <p:cNvSpPr/>
          <p:nvPr/>
        </p:nvSpPr>
        <p:spPr>
          <a:xfrm>
            <a:off x="1856232" y="2057400"/>
            <a:ext cx="182880" cy="0"/>
          </a:xfrm>
          <a:prstGeom prst="line">
            <a:avLst/>
          </a:prstGeom>
          <a:noFill/>
          <a:ln w="19050">
            <a:solidFill>
              <a:srgbClr val="5A6877"/>
            </a:solidFill>
            <a:prstDash val="solid"/>
          </a:ln>
        </p:spPr>
        <p:txBody>
          <a:bodyPr/>
          <a:lstStyle/>
          <a:p>
            <a:endParaRPr lang="en-GB"/>
          </a:p>
        </p:txBody>
      </p:sp>
      <p:sp>
        <p:nvSpPr>
          <p:cNvPr id="20" name="Shape 18"/>
          <p:cNvSpPr/>
          <p:nvPr/>
        </p:nvSpPr>
        <p:spPr>
          <a:xfrm>
            <a:off x="3575304" y="2057400"/>
            <a:ext cx="182880" cy="0"/>
          </a:xfrm>
          <a:prstGeom prst="line">
            <a:avLst/>
          </a:prstGeom>
          <a:noFill/>
          <a:ln w="19050">
            <a:solidFill>
              <a:srgbClr val="5A6877"/>
            </a:solidFill>
            <a:prstDash val="solid"/>
          </a:ln>
        </p:spPr>
        <p:txBody>
          <a:bodyPr/>
          <a:lstStyle/>
          <a:p>
            <a:endParaRPr lang="en-GB"/>
          </a:p>
        </p:txBody>
      </p:sp>
      <p:sp>
        <p:nvSpPr>
          <p:cNvPr id="21" name="Shape 19"/>
          <p:cNvSpPr/>
          <p:nvPr/>
        </p:nvSpPr>
        <p:spPr>
          <a:xfrm>
            <a:off x="5294376" y="2057400"/>
            <a:ext cx="182880" cy="0"/>
          </a:xfrm>
          <a:prstGeom prst="line">
            <a:avLst/>
          </a:prstGeom>
          <a:noFill/>
          <a:ln w="19050">
            <a:solidFill>
              <a:srgbClr val="5A6877"/>
            </a:solidFill>
            <a:prstDash val="solid"/>
          </a:ln>
        </p:spPr>
        <p:txBody>
          <a:bodyPr/>
          <a:lstStyle/>
          <a:p>
            <a:endParaRPr lang="en-GB"/>
          </a:p>
        </p:txBody>
      </p:sp>
      <p:sp>
        <p:nvSpPr>
          <p:cNvPr id="22" name="Shape 20"/>
          <p:cNvSpPr/>
          <p:nvPr/>
        </p:nvSpPr>
        <p:spPr>
          <a:xfrm>
            <a:off x="7013448" y="2057400"/>
            <a:ext cx="182880" cy="0"/>
          </a:xfrm>
          <a:prstGeom prst="line">
            <a:avLst/>
          </a:prstGeom>
          <a:noFill/>
          <a:ln w="19050">
            <a:solidFill>
              <a:srgbClr val="5A6877"/>
            </a:solidFill>
            <a:prstDash val="solid"/>
          </a:ln>
        </p:spPr>
        <p:txBody>
          <a:bodyPr/>
          <a:lstStyle/>
          <a:p>
            <a:endParaRPr lang="en-GB"/>
          </a:p>
        </p:txBody>
      </p:sp>
      <p:sp>
        <p:nvSpPr>
          <p:cNvPr id="23" name="Shape 21"/>
          <p:cNvSpPr/>
          <p:nvPr/>
        </p:nvSpPr>
        <p:spPr>
          <a:xfrm>
            <a:off x="320040" y="2834640"/>
            <a:ext cx="73152" cy="411480"/>
          </a:xfrm>
          <a:prstGeom prst="rect">
            <a:avLst/>
          </a:prstGeom>
          <a:solidFill>
            <a:srgbClr val="007B83"/>
          </a:solidFill>
          <a:ln w="12700">
            <a:solidFill>
              <a:srgbClr val="007B83"/>
            </a:solidFill>
            <a:prstDash val="solid"/>
          </a:ln>
        </p:spPr>
        <p:txBody>
          <a:bodyPr/>
          <a:lstStyle/>
          <a:p>
            <a:endParaRPr lang="en-GB"/>
          </a:p>
        </p:txBody>
      </p:sp>
      <p:sp>
        <p:nvSpPr>
          <p:cNvPr id="24" name="Text 22"/>
          <p:cNvSpPr/>
          <p:nvPr/>
        </p:nvSpPr>
        <p:spPr>
          <a:xfrm>
            <a:off x="521208" y="2834640"/>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Patient Goal</a:t>
            </a:r>
            <a:endParaRPr lang="en-US" sz="1100" dirty="0"/>
          </a:p>
        </p:txBody>
      </p:sp>
      <p:sp>
        <p:nvSpPr>
          <p:cNvPr id="25" name="Text 23"/>
          <p:cNvSpPr/>
          <p:nvPr/>
        </p:nvSpPr>
        <p:spPr>
          <a:xfrm>
            <a:off x="2423160" y="2834640"/>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Improve quality of life, manage symptoms, maintain independence as long as possible.</a:t>
            </a:r>
            <a:endParaRPr lang="en-US" sz="1100" dirty="0"/>
          </a:p>
        </p:txBody>
      </p:sp>
      <p:sp>
        <p:nvSpPr>
          <p:cNvPr id="26" name="Shape 24"/>
          <p:cNvSpPr/>
          <p:nvPr/>
        </p:nvSpPr>
        <p:spPr>
          <a:xfrm>
            <a:off x="320040" y="3355848"/>
            <a:ext cx="73152" cy="411480"/>
          </a:xfrm>
          <a:prstGeom prst="rect">
            <a:avLst/>
          </a:prstGeom>
          <a:solidFill>
            <a:srgbClr val="007B83"/>
          </a:solidFill>
          <a:ln w="12700">
            <a:solidFill>
              <a:srgbClr val="007B83"/>
            </a:solidFill>
            <a:prstDash val="solid"/>
          </a:ln>
        </p:spPr>
        <p:txBody>
          <a:bodyPr/>
          <a:lstStyle/>
          <a:p>
            <a:endParaRPr lang="en-GB"/>
          </a:p>
        </p:txBody>
      </p:sp>
      <p:sp>
        <p:nvSpPr>
          <p:cNvPr id="27" name="Text 25"/>
          <p:cNvSpPr/>
          <p:nvPr/>
        </p:nvSpPr>
        <p:spPr>
          <a:xfrm>
            <a:off x="521208" y="3355848"/>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Clinical Goal</a:t>
            </a:r>
            <a:endParaRPr lang="en-US" sz="1100" dirty="0"/>
          </a:p>
        </p:txBody>
      </p:sp>
      <p:sp>
        <p:nvSpPr>
          <p:cNvPr id="28" name="Text 26"/>
          <p:cNvSpPr/>
          <p:nvPr/>
        </p:nvSpPr>
        <p:spPr>
          <a:xfrm>
            <a:off x="2423160" y="3355848"/>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Achieve disease control, minimise treatment toxicity, prevent complications.</a:t>
            </a:r>
            <a:endParaRPr lang="en-US" sz="1100" dirty="0"/>
          </a:p>
        </p:txBody>
      </p:sp>
      <p:sp>
        <p:nvSpPr>
          <p:cNvPr id="29" name="Shape 27"/>
          <p:cNvSpPr/>
          <p:nvPr/>
        </p:nvSpPr>
        <p:spPr>
          <a:xfrm>
            <a:off x="320040" y="3877056"/>
            <a:ext cx="73152" cy="411480"/>
          </a:xfrm>
          <a:prstGeom prst="rect">
            <a:avLst/>
          </a:prstGeom>
          <a:solidFill>
            <a:srgbClr val="007B83"/>
          </a:solidFill>
          <a:ln w="12700">
            <a:solidFill>
              <a:srgbClr val="007B83"/>
            </a:solidFill>
            <a:prstDash val="solid"/>
          </a:ln>
        </p:spPr>
        <p:txBody>
          <a:bodyPr/>
          <a:lstStyle/>
          <a:p>
            <a:endParaRPr lang="en-GB"/>
          </a:p>
        </p:txBody>
      </p:sp>
      <p:sp>
        <p:nvSpPr>
          <p:cNvPr id="30" name="Text 28"/>
          <p:cNvSpPr/>
          <p:nvPr/>
        </p:nvSpPr>
        <p:spPr>
          <a:xfrm>
            <a:off x="521208" y="3877056"/>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MDT Goal</a:t>
            </a:r>
            <a:endParaRPr lang="en-US" sz="1100" dirty="0"/>
          </a:p>
        </p:txBody>
      </p:sp>
      <p:sp>
        <p:nvSpPr>
          <p:cNvPr id="31" name="Text 29"/>
          <p:cNvSpPr/>
          <p:nvPr/>
        </p:nvSpPr>
        <p:spPr>
          <a:xfrm>
            <a:off x="2423160" y="3877056"/>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Coordinated, consistent care across oncology, respiratory, palliative, and primary care teams.</a:t>
            </a:r>
            <a:endParaRPr lang="en-US" sz="1100" dirty="0"/>
          </a:p>
        </p:txBody>
      </p:sp>
      <p:sp>
        <p:nvSpPr>
          <p:cNvPr id="32" name="Shape 30"/>
          <p:cNvSpPr/>
          <p:nvPr/>
        </p:nvSpPr>
        <p:spPr>
          <a:xfrm>
            <a:off x="320040" y="4398264"/>
            <a:ext cx="73152" cy="411480"/>
          </a:xfrm>
          <a:prstGeom prst="rect">
            <a:avLst/>
          </a:prstGeom>
          <a:solidFill>
            <a:srgbClr val="007B83"/>
          </a:solidFill>
          <a:ln w="12700">
            <a:solidFill>
              <a:srgbClr val="007B83"/>
            </a:solidFill>
            <a:prstDash val="solid"/>
          </a:ln>
        </p:spPr>
        <p:txBody>
          <a:bodyPr/>
          <a:lstStyle/>
          <a:p>
            <a:endParaRPr lang="en-GB"/>
          </a:p>
        </p:txBody>
      </p:sp>
      <p:sp>
        <p:nvSpPr>
          <p:cNvPr id="33" name="Text 31"/>
          <p:cNvSpPr/>
          <p:nvPr/>
        </p:nvSpPr>
        <p:spPr>
          <a:xfrm>
            <a:off x="521208" y="4398264"/>
            <a:ext cx="1828800" cy="411480"/>
          </a:xfrm>
          <a:prstGeom prst="rect">
            <a:avLst/>
          </a:prstGeom>
          <a:noFill/>
          <a:ln/>
        </p:spPr>
        <p:txBody>
          <a:bodyPr wrap="square" rtlCol="0" anchor="ctr"/>
          <a:lstStyle/>
          <a:p>
            <a:pPr marL="0" indent="0">
              <a:buNone/>
            </a:pPr>
            <a:r>
              <a:rPr lang="en-US" sz="1100" b="1" dirty="0">
                <a:solidFill>
                  <a:srgbClr val="007B83"/>
                </a:solidFill>
                <a:latin typeface="Calibri" pitchFamily="34" charset="0"/>
                <a:ea typeface="Calibri" pitchFamily="34" charset="-122"/>
                <a:cs typeface="Calibri" pitchFamily="34" charset="-120"/>
              </a:rPr>
              <a:t>NHS/NICE Alignment</a:t>
            </a:r>
            <a:endParaRPr lang="en-US" sz="1100" dirty="0"/>
          </a:p>
        </p:txBody>
      </p:sp>
      <p:sp>
        <p:nvSpPr>
          <p:cNvPr id="34" name="Text 32"/>
          <p:cNvSpPr/>
          <p:nvPr/>
        </p:nvSpPr>
        <p:spPr>
          <a:xfrm>
            <a:off x="2423160" y="4398264"/>
            <a:ext cx="6309360" cy="41148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All interventions guided by NG122, NICE NG244, and NHS Cancer Programme guidelines.</a:t>
            </a:r>
            <a:endParaRPr lang="en-US" sz="1100" dirty="0"/>
          </a:p>
        </p:txBody>
      </p:sp>
    </p:spTree>
  </p:cSld>
  <p:clrMapOvr>
    <a:masterClrMapping/>
  </p:clrMapOvr>
  <mc:AlternateContent xmlns:mc="http://schemas.openxmlformats.org/markup-compatibility/2006" xmlns:p14="http://schemas.microsoft.com/office/powerpoint/2010/main">
    <mc:Choice Requires="p14">
      <p:transition spd="slow" p14:dur="2000" advTm="60918"/>
    </mc:Choice>
    <mc:Fallback xmlns="">
      <p:transition spd="slow" advTm="6091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Monitoring &amp; Clinical Assessment</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9</a:t>
            </a:r>
            <a:endParaRPr lang="en-US" sz="800" dirty="0"/>
          </a:p>
        </p:txBody>
      </p:sp>
      <p:sp>
        <p:nvSpPr>
          <p:cNvPr id="8" name="Shape 6"/>
          <p:cNvSpPr/>
          <p:nvPr/>
        </p:nvSpPr>
        <p:spPr>
          <a:xfrm>
            <a:off x="320040" y="822960"/>
            <a:ext cx="64008" cy="192024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5148072" cy="19202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489204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Respiratory Monitoring</a:t>
            </a:r>
            <a:endParaRPr lang="en-US" sz="1300" dirty="0"/>
          </a:p>
        </p:txBody>
      </p:sp>
      <p:sp>
        <p:nvSpPr>
          <p:cNvPr id="11" name="Text 9"/>
          <p:cNvSpPr/>
          <p:nvPr/>
        </p:nvSpPr>
        <p:spPr>
          <a:xfrm>
            <a:off x="502920" y="1188720"/>
            <a:ext cx="4892040" cy="150876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Oxygen saturation (SpO₂) monitoring – target ≥94% (BTS, 2023)</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Respiratory rate and depth assessment</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Peak flow/spirometry to assess pulmonary function</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CT chest imaging every 3 months to evaluate tumour response</a:t>
            </a:r>
            <a:endParaRPr lang="en-US" sz="1100" dirty="0"/>
          </a:p>
        </p:txBody>
      </p:sp>
      <p:sp>
        <p:nvSpPr>
          <p:cNvPr id="12" name="Shape 10"/>
          <p:cNvSpPr/>
          <p:nvPr/>
        </p:nvSpPr>
        <p:spPr>
          <a:xfrm>
            <a:off x="320040" y="2926080"/>
            <a:ext cx="64008" cy="1920240"/>
          </a:xfrm>
          <a:prstGeom prst="rect">
            <a:avLst/>
          </a:prstGeom>
          <a:solidFill>
            <a:srgbClr val="007B83"/>
          </a:solidFill>
          <a:ln w="12700">
            <a:solidFill>
              <a:srgbClr val="007B83"/>
            </a:solidFill>
            <a:prstDash val="solid"/>
          </a:ln>
        </p:spPr>
        <p:txBody>
          <a:bodyPr/>
          <a:lstStyle/>
          <a:p>
            <a:endParaRPr lang="en-GB"/>
          </a:p>
        </p:txBody>
      </p:sp>
      <p:sp>
        <p:nvSpPr>
          <p:cNvPr id="13" name="Shape 11"/>
          <p:cNvSpPr/>
          <p:nvPr/>
        </p:nvSpPr>
        <p:spPr>
          <a:xfrm>
            <a:off x="384048" y="2926080"/>
            <a:ext cx="5148072" cy="192024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Text 12"/>
          <p:cNvSpPr/>
          <p:nvPr/>
        </p:nvSpPr>
        <p:spPr>
          <a:xfrm>
            <a:off x="502920" y="2953512"/>
            <a:ext cx="489204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Symptom Monitoring</a:t>
            </a:r>
            <a:endParaRPr lang="en-US" sz="1300" dirty="0"/>
          </a:p>
        </p:txBody>
      </p:sp>
      <p:sp>
        <p:nvSpPr>
          <p:cNvPr id="15" name="Text 13"/>
          <p:cNvSpPr/>
          <p:nvPr/>
        </p:nvSpPr>
        <p:spPr>
          <a:xfrm>
            <a:off x="502920" y="3291840"/>
            <a:ext cx="4892040" cy="150876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Daily pain scoring using NRS (Numerical Rating Scale 0–10)</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Dyspnoea assessment via modified MRC Dyspnoea Scale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Monitoring for haemoptysis, weight loss, and fatigue</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ECOG/WHO performance status assessment monthly</a:t>
            </a:r>
            <a:endParaRPr lang="en-US" sz="1100" dirty="0"/>
          </a:p>
        </p:txBody>
      </p:sp>
      <p:sp>
        <p:nvSpPr>
          <p:cNvPr id="16" name="Shape 14"/>
          <p:cNvSpPr/>
          <p:nvPr/>
        </p:nvSpPr>
        <p:spPr>
          <a:xfrm>
            <a:off x="5715000" y="822960"/>
            <a:ext cx="310896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Text 15"/>
          <p:cNvSpPr/>
          <p:nvPr/>
        </p:nvSpPr>
        <p:spPr>
          <a:xfrm>
            <a:off x="5833872" y="850392"/>
            <a:ext cx="288036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Blood Investigations</a:t>
            </a:r>
            <a:endParaRPr lang="en-US" sz="1150" dirty="0"/>
          </a:p>
        </p:txBody>
      </p:sp>
      <p:sp>
        <p:nvSpPr>
          <p:cNvPr id="18" name="Text 16"/>
          <p:cNvSpPr/>
          <p:nvPr/>
        </p:nvSpPr>
        <p:spPr>
          <a:xfrm>
            <a:off x="5833872" y="1124712"/>
            <a:ext cx="2880360" cy="896112"/>
          </a:xfrm>
          <a:prstGeom prst="rect">
            <a:avLst/>
          </a:prstGeom>
          <a:noFill/>
          <a:ln/>
        </p:spPr>
        <p:txBody>
          <a:bodyPr wrap="square" rtlCol="0" anchor="ctr"/>
          <a:lstStyle/>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FBC (anaemia monitoring), CRP, LFTs, renal function</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Tumour markers (CEA) every 6–8 weeks</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Coagulation screen if on anticoagulation</a:t>
            </a:r>
            <a:endParaRPr lang="en-US" sz="1000" dirty="0"/>
          </a:p>
        </p:txBody>
      </p:sp>
      <p:sp>
        <p:nvSpPr>
          <p:cNvPr id="19" name="Shape 17"/>
          <p:cNvSpPr/>
          <p:nvPr/>
        </p:nvSpPr>
        <p:spPr>
          <a:xfrm>
            <a:off x="5715000" y="2240280"/>
            <a:ext cx="310896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0" name="Text 18"/>
          <p:cNvSpPr/>
          <p:nvPr/>
        </p:nvSpPr>
        <p:spPr>
          <a:xfrm>
            <a:off x="5833872" y="2267712"/>
            <a:ext cx="288036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Comorbidity Management</a:t>
            </a:r>
            <a:endParaRPr lang="en-US" sz="1150" dirty="0"/>
          </a:p>
        </p:txBody>
      </p:sp>
      <p:sp>
        <p:nvSpPr>
          <p:cNvPr id="21" name="Text 19"/>
          <p:cNvSpPr/>
          <p:nvPr/>
        </p:nvSpPr>
        <p:spPr>
          <a:xfrm>
            <a:off x="5833872" y="2542032"/>
            <a:ext cx="2880360" cy="896112"/>
          </a:xfrm>
          <a:prstGeom prst="rect">
            <a:avLst/>
          </a:prstGeom>
          <a:noFill/>
          <a:ln/>
        </p:spPr>
        <p:txBody>
          <a:bodyPr wrap="square" rtlCol="0" anchor="ctr"/>
          <a:lstStyle/>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HbA1c quarterly for diabetes control</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Blood pressure monitoring (target &lt;130/80 mmHg – NICE NG136)</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COPD: Inhaler technique review and spirometry</a:t>
            </a:r>
            <a:endParaRPr lang="en-US" sz="1000" dirty="0"/>
          </a:p>
        </p:txBody>
      </p:sp>
      <p:sp>
        <p:nvSpPr>
          <p:cNvPr id="22" name="Shape 20"/>
          <p:cNvSpPr/>
          <p:nvPr/>
        </p:nvSpPr>
        <p:spPr>
          <a:xfrm>
            <a:off x="5715000" y="3657600"/>
            <a:ext cx="3108960" cy="128016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3" name="Text 21"/>
          <p:cNvSpPr/>
          <p:nvPr/>
        </p:nvSpPr>
        <p:spPr>
          <a:xfrm>
            <a:off x="5833872" y="3685032"/>
            <a:ext cx="2880360" cy="274320"/>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MDT Review</a:t>
            </a:r>
            <a:endParaRPr lang="en-US" sz="1150" dirty="0"/>
          </a:p>
        </p:txBody>
      </p:sp>
      <p:sp>
        <p:nvSpPr>
          <p:cNvPr id="24" name="Text 22"/>
          <p:cNvSpPr/>
          <p:nvPr/>
        </p:nvSpPr>
        <p:spPr>
          <a:xfrm>
            <a:off x="5833872" y="3959352"/>
            <a:ext cx="2880360" cy="896112"/>
          </a:xfrm>
          <a:prstGeom prst="rect">
            <a:avLst/>
          </a:prstGeom>
          <a:noFill/>
          <a:ln/>
        </p:spPr>
        <p:txBody>
          <a:bodyPr wrap="square" rtlCol="0" anchor="ctr"/>
          <a:lstStyle/>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Monthly Lung Cancer MDT meeting input</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6-weekly clinical nurse specialist review</a:t>
            </a:r>
            <a:endParaRPr lang="en-US" sz="1000" dirty="0"/>
          </a:p>
          <a:p>
            <a:pPr marL="342900" indent="-342900">
              <a:buSzPct val="100000"/>
              <a:buChar char="•"/>
            </a:pPr>
            <a:r>
              <a:rPr lang="en-US" sz="1000" dirty="0">
                <a:solidFill>
                  <a:srgbClr val="1E2D36"/>
                </a:solidFill>
                <a:latin typeface="Calibri" pitchFamily="34" charset="0"/>
                <a:ea typeface="Calibri" pitchFamily="34" charset="-122"/>
                <a:cs typeface="Calibri" pitchFamily="34" charset="-120"/>
              </a:rPr>
              <a:t>GP liaison for community-based monitoring</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dur="2000" advTm="112329"/>
    </mc:Choice>
    <mc:Fallback xmlns="">
      <p:transition spd="slow" advTm="11232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Evidence-Based Care Routine &amp; Treatment</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10</a:t>
            </a:r>
            <a:endParaRPr lang="en-US" sz="800" dirty="0"/>
          </a:p>
        </p:txBody>
      </p:sp>
      <p:sp>
        <p:nvSpPr>
          <p:cNvPr id="8" name="Shape 6"/>
          <p:cNvSpPr/>
          <p:nvPr/>
        </p:nvSpPr>
        <p:spPr>
          <a:xfrm>
            <a:off x="320040" y="822960"/>
            <a:ext cx="8503920" cy="96012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9" name="Shape 7"/>
          <p:cNvSpPr/>
          <p:nvPr/>
        </p:nvSpPr>
        <p:spPr>
          <a:xfrm>
            <a:off x="320040" y="822960"/>
            <a:ext cx="73152" cy="960120"/>
          </a:xfrm>
          <a:prstGeom prst="rect">
            <a:avLst/>
          </a:prstGeom>
          <a:solidFill>
            <a:srgbClr val="007B83"/>
          </a:solidFill>
          <a:ln w="12700">
            <a:solidFill>
              <a:srgbClr val="007B83"/>
            </a:solidFill>
            <a:prstDash val="solid"/>
          </a:ln>
        </p:spPr>
        <p:txBody>
          <a:bodyPr/>
          <a:lstStyle/>
          <a:p>
            <a:endParaRPr lang="en-GB"/>
          </a:p>
        </p:txBody>
      </p:sp>
      <p:sp>
        <p:nvSpPr>
          <p:cNvPr id="10" name="Text 8"/>
          <p:cNvSpPr/>
          <p:nvPr/>
        </p:nvSpPr>
        <p:spPr>
          <a:xfrm>
            <a:off x="521208" y="86868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Oncological Treatment (NICE NG122)</a:t>
            </a:r>
            <a:endParaRPr lang="en-US" sz="1150" dirty="0"/>
          </a:p>
        </p:txBody>
      </p:sp>
      <p:sp>
        <p:nvSpPr>
          <p:cNvPr id="11" name="Text 9"/>
          <p:cNvSpPr/>
          <p:nvPr/>
        </p:nvSpPr>
        <p:spPr>
          <a:xfrm>
            <a:off x="521208" y="113385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Stage IIIA NSCLC management includes concurrent chemoradiotherapy (platinum-based regimens, e.g. carboplatin + paclitaxel) as standard care for unresectable tumours. Durvalumab (anti-PD-L1 immunotherapy) is recommended as consolidation therapy post-chemoradiation where tumour expresses PD-L1. EGFR/ALK mutation testing should be performed for targeted therapy eligibility (NICE, 2019).</a:t>
            </a:r>
            <a:endParaRPr lang="en-US" sz="1000" dirty="0"/>
          </a:p>
        </p:txBody>
      </p:sp>
      <p:sp>
        <p:nvSpPr>
          <p:cNvPr id="12" name="Shape 10"/>
          <p:cNvSpPr/>
          <p:nvPr/>
        </p:nvSpPr>
        <p:spPr>
          <a:xfrm>
            <a:off x="320040" y="1874520"/>
            <a:ext cx="8503920" cy="960120"/>
          </a:xfrm>
          <a:prstGeom prst="rect">
            <a:avLst/>
          </a:prstGeom>
          <a:solidFill>
            <a:srgbClr val="EAF4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Shape 11"/>
          <p:cNvSpPr/>
          <p:nvPr/>
        </p:nvSpPr>
        <p:spPr>
          <a:xfrm>
            <a:off x="320040" y="1874520"/>
            <a:ext cx="73152" cy="960120"/>
          </a:xfrm>
          <a:prstGeom prst="rect">
            <a:avLst/>
          </a:prstGeom>
          <a:solidFill>
            <a:srgbClr val="007B83"/>
          </a:solidFill>
          <a:ln w="12700">
            <a:solidFill>
              <a:srgbClr val="007B83"/>
            </a:solidFill>
            <a:prstDash val="solid"/>
          </a:ln>
        </p:spPr>
        <p:txBody>
          <a:bodyPr/>
          <a:lstStyle/>
          <a:p>
            <a:endParaRPr lang="en-GB"/>
          </a:p>
        </p:txBody>
      </p:sp>
      <p:sp>
        <p:nvSpPr>
          <p:cNvPr id="14" name="Text 12"/>
          <p:cNvSpPr/>
          <p:nvPr/>
        </p:nvSpPr>
        <p:spPr>
          <a:xfrm>
            <a:off x="521208" y="192024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Symptom Management &amp; Palliative Care Integration</a:t>
            </a:r>
            <a:endParaRPr lang="en-US" sz="1150" dirty="0"/>
          </a:p>
        </p:txBody>
      </p:sp>
      <p:sp>
        <p:nvSpPr>
          <p:cNvPr id="15" name="Text 13"/>
          <p:cNvSpPr/>
          <p:nvPr/>
        </p:nvSpPr>
        <p:spPr>
          <a:xfrm>
            <a:off x="521208" y="218541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Early integration of palliative care alongside active treatment improves quality of life and survival (Temel et al., 2010). Dyspnoea: Low-dose opioids (morphine), bronchodilators. Breathlessness: fan therapy, positioning. Pain: WHO analgesic ladder approach. Anti-emetics for chemotherapy-induced nausea (ondansetron). Nutritional support via dietitian referral; anti-cachexia interventions.</a:t>
            </a:r>
            <a:endParaRPr lang="en-US" sz="1000" dirty="0"/>
          </a:p>
        </p:txBody>
      </p:sp>
      <p:sp>
        <p:nvSpPr>
          <p:cNvPr id="16" name="Shape 14"/>
          <p:cNvSpPr/>
          <p:nvPr/>
        </p:nvSpPr>
        <p:spPr>
          <a:xfrm>
            <a:off x="320040" y="2926080"/>
            <a:ext cx="8503920" cy="96012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Shape 15"/>
          <p:cNvSpPr/>
          <p:nvPr/>
        </p:nvSpPr>
        <p:spPr>
          <a:xfrm>
            <a:off x="320040" y="2926080"/>
            <a:ext cx="73152" cy="960120"/>
          </a:xfrm>
          <a:prstGeom prst="rect">
            <a:avLst/>
          </a:prstGeom>
          <a:solidFill>
            <a:srgbClr val="007B83"/>
          </a:solidFill>
          <a:ln w="12700">
            <a:solidFill>
              <a:srgbClr val="007B83"/>
            </a:solidFill>
            <a:prstDash val="solid"/>
          </a:ln>
        </p:spPr>
        <p:txBody>
          <a:bodyPr/>
          <a:lstStyle/>
          <a:p>
            <a:endParaRPr lang="en-GB"/>
          </a:p>
        </p:txBody>
      </p:sp>
      <p:sp>
        <p:nvSpPr>
          <p:cNvPr id="18" name="Text 16"/>
          <p:cNvSpPr/>
          <p:nvPr/>
        </p:nvSpPr>
        <p:spPr>
          <a:xfrm>
            <a:off x="521208" y="297180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Comorbidity &amp; Medicines Management</a:t>
            </a:r>
            <a:endParaRPr lang="en-US" sz="1150" dirty="0"/>
          </a:p>
        </p:txBody>
      </p:sp>
      <p:sp>
        <p:nvSpPr>
          <p:cNvPr id="19" name="Text 17"/>
          <p:cNvSpPr/>
          <p:nvPr/>
        </p:nvSpPr>
        <p:spPr>
          <a:xfrm>
            <a:off x="521208" y="323697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COPD: Optimise inhaled therapy (LABA/LAMA); pulmonary rehabilitation referral (NICE NG115). Hypertension: ACE inhibitor or calcium channel blocker – review compatibility with chemotherapy. Diabetes: Regular glucose monitoring; adjust insulin/oral hypoglycaemics during corticosteroid therapy. Thromboprophylaxis: LMWH (dalteparin) as per NICE NG158 for cancer-associated thrombosis.</a:t>
            </a:r>
            <a:endParaRPr lang="en-US" sz="1000" dirty="0"/>
          </a:p>
        </p:txBody>
      </p:sp>
      <p:sp>
        <p:nvSpPr>
          <p:cNvPr id="20" name="Shape 18"/>
          <p:cNvSpPr/>
          <p:nvPr/>
        </p:nvSpPr>
        <p:spPr>
          <a:xfrm>
            <a:off x="320040" y="3977640"/>
            <a:ext cx="8503920" cy="96012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Shape 19"/>
          <p:cNvSpPr/>
          <p:nvPr/>
        </p:nvSpPr>
        <p:spPr>
          <a:xfrm>
            <a:off x="320040" y="3977640"/>
            <a:ext cx="73152" cy="960120"/>
          </a:xfrm>
          <a:prstGeom prst="rect">
            <a:avLst/>
          </a:prstGeom>
          <a:solidFill>
            <a:srgbClr val="007B83"/>
          </a:solidFill>
          <a:ln w="12700">
            <a:solidFill>
              <a:srgbClr val="007B83"/>
            </a:solidFill>
            <a:prstDash val="solid"/>
          </a:ln>
        </p:spPr>
        <p:txBody>
          <a:bodyPr/>
          <a:lstStyle/>
          <a:p>
            <a:endParaRPr lang="en-GB"/>
          </a:p>
        </p:txBody>
      </p:sp>
      <p:sp>
        <p:nvSpPr>
          <p:cNvPr id="22" name="Text 20"/>
          <p:cNvSpPr/>
          <p:nvPr/>
        </p:nvSpPr>
        <p:spPr>
          <a:xfrm>
            <a:off x="521208" y="4023360"/>
            <a:ext cx="8092440" cy="256032"/>
          </a:xfrm>
          <a:prstGeom prst="rect">
            <a:avLst/>
          </a:prstGeom>
          <a:noFill/>
          <a:ln/>
        </p:spPr>
        <p:txBody>
          <a:bodyPr wrap="square" rtlCol="0" anchor="ctr"/>
          <a:lstStyle/>
          <a:p>
            <a:pPr marL="0" indent="0">
              <a:buNone/>
            </a:pPr>
            <a:r>
              <a:rPr lang="en-US" sz="1150" b="1" dirty="0">
                <a:solidFill>
                  <a:srgbClr val="1A3A4A"/>
                </a:solidFill>
                <a:latin typeface="Calibri" pitchFamily="34" charset="0"/>
                <a:ea typeface="Calibri" pitchFamily="34" charset="-122"/>
                <a:cs typeface="Calibri" pitchFamily="34" charset="-120"/>
              </a:rPr>
              <a:t>Lifestyle Modification &amp; Smoking Cessation</a:t>
            </a:r>
            <a:endParaRPr lang="en-US" sz="1150" dirty="0"/>
          </a:p>
        </p:txBody>
      </p:sp>
      <p:sp>
        <p:nvSpPr>
          <p:cNvPr id="23" name="Text 21"/>
          <p:cNvSpPr/>
          <p:nvPr/>
        </p:nvSpPr>
        <p:spPr>
          <a:xfrm>
            <a:off x="521208" y="4288536"/>
            <a:ext cx="8092440" cy="594360"/>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Smoking cessation support: NHS Stop Smoking Service referral; varenicline/NRT (NICE PH10). Graded physical activity programme with physiotherapy to maintain function and reduce fatigue. Dietary counselling: Mediterranean diet pattern; high-protein intake to combat cachexia. Alcohol reduction counselling (AUDIT-C screening and brief intervention per NICE PH24).</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dur="2000" advTm="34557"/>
    </mc:Choice>
    <mc:Fallback xmlns="">
      <p:transition spd="slow" advTm="3455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Communication Strategies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11</a:t>
            </a:r>
            <a:endParaRPr lang="en-US" sz="800" dirty="0"/>
          </a:p>
        </p:txBody>
      </p:sp>
      <p:sp>
        <p:nvSpPr>
          <p:cNvPr id="8" name="Shape 6"/>
          <p:cNvSpPr/>
          <p:nvPr/>
        </p:nvSpPr>
        <p:spPr>
          <a:xfrm>
            <a:off x="320040" y="804672"/>
            <a:ext cx="64008" cy="86868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04672"/>
            <a:ext cx="8439912" cy="8686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41248"/>
            <a:ext cx="8138160" cy="758952"/>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Effective communication is central to person-centred cancer care. Given Mr. Bennett's low health literacy, limited social support, and the complexity of his diagnosis, clear, compassionate, and tailored communication is essential at every stage of care (NHS, 2019).</a:t>
            </a:r>
            <a:endParaRPr lang="en-US" sz="1100" dirty="0"/>
          </a:p>
        </p:txBody>
      </p:sp>
      <p:sp>
        <p:nvSpPr>
          <p:cNvPr id="11" name="Shape 9"/>
          <p:cNvSpPr/>
          <p:nvPr/>
        </p:nvSpPr>
        <p:spPr>
          <a:xfrm>
            <a:off x="320040" y="1783080"/>
            <a:ext cx="64008" cy="2971800"/>
          </a:xfrm>
          <a:prstGeom prst="rect">
            <a:avLst/>
          </a:prstGeom>
          <a:solidFill>
            <a:srgbClr val="007B83"/>
          </a:solidFill>
          <a:ln w="12700">
            <a:solidFill>
              <a:srgbClr val="007B83"/>
            </a:solidFill>
            <a:prstDash val="solid"/>
          </a:ln>
        </p:spPr>
        <p:txBody>
          <a:bodyPr/>
          <a:lstStyle/>
          <a:p>
            <a:endParaRPr lang="en-GB"/>
          </a:p>
        </p:txBody>
      </p:sp>
      <p:sp>
        <p:nvSpPr>
          <p:cNvPr id="12" name="Shape 10"/>
          <p:cNvSpPr/>
          <p:nvPr/>
        </p:nvSpPr>
        <p:spPr>
          <a:xfrm>
            <a:off x="384048" y="1783080"/>
            <a:ext cx="2752344" cy="297180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Text 11"/>
          <p:cNvSpPr/>
          <p:nvPr/>
        </p:nvSpPr>
        <p:spPr>
          <a:xfrm>
            <a:off x="457200" y="1810512"/>
            <a:ext cx="256032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With the Patient</a:t>
            </a:r>
            <a:endParaRPr lang="en-US" sz="1300" dirty="0"/>
          </a:p>
        </p:txBody>
      </p:sp>
      <p:sp>
        <p:nvSpPr>
          <p:cNvPr id="14" name="Text 12"/>
          <p:cNvSpPr/>
          <p:nvPr/>
        </p:nvSpPr>
        <p:spPr>
          <a:xfrm>
            <a:off x="457200" y="2130552"/>
            <a:ext cx="2560320" cy="256032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Use plain language, avoiding medical jargon; confirm understanding using 'teach-back' method.</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Provide written care summaries in accessible formats (large print, simple English).</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Allocate a named Clinical Nurse Specialist (CNS) as key contact (NICE NG122 recommendation).</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Conduct regular goal-of-care discussions; document patient's wishes in Advance Care Plan.</a:t>
            </a:r>
            <a:endParaRPr lang="en-US" sz="1050" dirty="0"/>
          </a:p>
        </p:txBody>
      </p:sp>
      <p:sp>
        <p:nvSpPr>
          <p:cNvPr id="15" name="Shape 13"/>
          <p:cNvSpPr/>
          <p:nvPr/>
        </p:nvSpPr>
        <p:spPr>
          <a:xfrm>
            <a:off x="3246120" y="1783080"/>
            <a:ext cx="64008" cy="2971800"/>
          </a:xfrm>
          <a:prstGeom prst="rect">
            <a:avLst/>
          </a:prstGeom>
          <a:solidFill>
            <a:srgbClr val="007B83"/>
          </a:solidFill>
          <a:ln w="12700">
            <a:solidFill>
              <a:srgbClr val="007B83"/>
            </a:solidFill>
            <a:prstDash val="solid"/>
          </a:ln>
        </p:spPr>
        <p:txBody>
          <a:bodyPr/>
          <a:lstStyle/>
          <a:p>
            <a:endParaRPr lang="en-GB"/>
          </a:p>
        </p:txBody>
      </p:sp>
      <p:sp>
        <p:nvSpPr>
          <p:cNvPr id="16" name="Shape 14"/>
          <p:cNvSpPr/>
          <p:nvPr/>
        </p:nvSpPr>
        <p:spPr>
          <a:xfrm>
            <a:off x="3310128" y="1783080"/>
            <a:ext cx="2752344" cy="297180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7" name="Text 15"/>
          <p:cNvSpPr/>
          <p:nvPr/>
        </p:nvSpPr>
        <p:spPr>
          <a:xfrm>
            <a:off x="3383280" y="1810512"/>
            <a:ext cx="256032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With the MDT</a:t>
            </a:r>
            <a:endParaRPr lang="en-US" sz="1300" dirty="0"/>
          </a:p>
        </p:txBody>
      </p:sp>
      <p:sp>
        <p:nvSpPr>
          <p:cNvPr id="18" name="Text 16"/>
          <p:cNvSpPr/>
          <p:nvPr/>
        </p:nvSpPr>
        <p:spPr>
          <a:xfrm>
            <a:off x="3383280" y="2130552"/>
            <a:ext cx="2560320" cy="256032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Structured referrals and handovers using SBAR (Situation, Background, Assessment, Recommendation).</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Monthly Lung Cancer MDT meetings to review treatment and care planning.</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Shared electronic patient record access across GP, oncologist, and palliative care team.</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Clear documentation of all decisions in patient notes per NMC Code (2018).</a:t>
            </a:r>
            <a:endParaRPr lang="en-US" sz="1050" dirty="0"/>
          </a:p>
        </p:txBody>
      </p:sp>
      <p:sp>
        <p:nvSpPr>
          <p:cNvPr id="19" name="Shape 17"/>
          <p:cNvSpPr/>
          <p:nvPr/>
        </p:nvSpPr>
        <p:spPr>
          <a:xfrm>
            <a:off x="6172200" y="1783080"/>
            <a:ext cx="64008" cy="2971800"/>
          </a:xfrm>
          <a:prstGeom prst="rect">
            <a:avLst/>
          </a:prstGeom>
          <a:solidFill>
            <a:srgbClr val="007B83"/>
          </a:solidFill>
          <a:ln w="12700">
            <a:solidFill>
              <a:srgbClr val="007B83"/>
            </a:solidFill>
            <a:prstDash val="solid"/>
          </a:ln>
        </p:spPr>
        <p:txBody>
          <a:bodyPr/>
          <a:lstStyle/>
          <a:p>
            <a:endParaRPr lang="en-GB"/>
          </a:p>
        </p:txBody>
      </p:sp>
      <p:sp>
        <p:nvSpPr>
          <p:cNvPr id="20" name="Shape 18"/>
          <p:cNvSpPr/>
          <p:nvPr/>
        </p:nvSpPr>
        <p:spPr>
          <a:xfrm>
            <a:off x="6236208" y="1783080"/>
            <a:ext cx="2752344" cy="297180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1" name="Text 19"/>
          <p:cNvSpPr/>
          <p:nvPr/>
        </p:nvSpPr>
        <p:spPr>
          <a:xfrm>
            <a:off x="6309360" y="1810512"/>
            <a:ext cx="2560320" cy="320040"/>
          </a:xfrm>
          <a:prstGeom prst="rect">
            <a:avLst/>
          </a:prstGeom>
          <a:noFill/>
          <a:ln/>
        </p:spPr>
        <p:txBody>
          <a:bodyPr wrap="square" rtlCol="0" anchor="ctr"/>
          <a:lstStyle/>
          <a:p>
            <a:pPr marL="0" indent="0">
              <a:buNone/>
            </a:pPr>
            <a:r>
              <a:rPr lang="en-US" sz="1300" b="1" dirty="0">
                <a:solidFill>
                  <a:srgbClr val="007B83"/>
                </a:solidFill>
                <a:latin typeface="Georgia" pitchFamily="34" charset="0"/>
                <a:ea typeface="Georgia" pitchFamily="34" charset="-122"/>
                <a:cs typeface="Georgia" pitchFamily="34" charset="-120"/>
              </a:rPr>
              <a:t>With Family / Carers</a:t>
            </a:r>
            <a:endParaRPr lang="en-US" sz="1300" dirty="0"/>
          </a:p>
        </p:txBody>
      </p:sp>
      <p:sp>
        <p:nvSpPr>
          <p:cNvPr id="22" name="Text 20"/>
          <p:cNvSpPr/>
          <p:nvPr/>
        </p:nvSpPr>
        <p:spPr>
          <a:xfrm>
            <a:off x="6309360" y="2130552"/>
            <a:ext cx="2560320" cy="256032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With patient's consent, involve family in care planning discussions.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Provide carer support information (Carers UK, Macmillan Cancer Support resources).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Social work referral to assess care needs and community support entitlements.</a:t>
            </a:r>
            <a:endParaRPr lang="en-US" sz="1050" dirty="0"/>
          </a:p>
        </p:txBody>
      </p:sp>
    </p:spTree>
  </p:cSld>
  <p:clrMapOvr>
    <a:masterClrMapping/>
  </p:clrMapOvr>
  <mc:AlternateContent xmlns:mc="http://schemas.openxmlformats.org/markup-compatibility/2006" xmlns:p14="http://schemas.microsoft.com/office/powerpoint/2010/main">
    <mc:Choice Requires="p14">
      <p:transition spd="slow" p14:dur="2000" advTm="73257"/>
    </mc:Choice>
    <mc:Fallback xmlns="">
      <p:transition spd="slow" advTm="7325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Ethical Considerations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12</a:t>
            </a:r>
            <a:endParaRPr lang="en-US" sz="800" dirty="0"/>
          </a:p>
        </p:txBody>
      </p:sp>
      <p:sp>
        <p:nvSpPr>
          <p:cNvPr id="8" name="Shape 6"/>
          <p:cNvSpPr/>
          <p:nvPr/>
        </p:nvSpPr>
        <p:spPr>
          <a:xfrm>
            <a:off x="320040" y="804672"/>
            <a:ext cx="8503920" cy="749808"/>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9" name="Shape 7"/>
          <p:cNvSpPr/>
          <p:nvPr/>
        </p:nvSpPr>
        <p:spPr>
          <a:xfrm>
            <a:off x="320040" y="804672"/>
            <a:ext cx="73152" cy="749808"/>
          </a:xfrm>
          <a:prstGeom prst="rect">
            <a:avLst/>
          </a:prstGeom>
          <a:solidFill>
            <a:srgbClr val="D4A017"/>
          </a:solidFill>
          <a:ln w="12700">
            <a:solidFill>
              <a:srgbClr val="D4A017"/>
            </a:solidFill>
            <a:prstDash val="solid"/>
          </a:ln>
        </p:spPr>
        <p:txBody>
          <a:bodyPr/>
          <a:lstStyle/>
          <a:p>
            <a:endParaRPr lang="en-GB"/>
          </a:p>
        </p:txBody>
      </p:sp>
      <p:sp>
        <p:nvSpPr>
          <p:cNvPr id="10" name="Text 8"/>
          <p:cNvSpPr/>
          <p:nvPr/>
        </p:nvSpPr>
        <p:spPr>
          <a:xfrm>
            <a:off x="521208" y="841248"/>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Autonomy &amp; Informed Consent</a:t>
            </a:r>
            <a:endParaRPr lang="en-US" sz="1100" dirty="0"/>
          </a:p>
        </p:txBody>
      </p:sp>
      <p:sp>
        <p:nvSpPr>
          <p:cNvPr id="11" name="Shape 9"/>
          <p:cNvSpPr/>
          <p:nvPr/>
        </p:nvSpPr>
        <p:spPr>
          <a:xfrm>
            <a:off x="2807208" y="914400"/>
            <a:ext cx="0" cy="530352"/>
          </a:xfrm>
          <a:prstGeom prst="line">
            <a:avLst/>
          </a:prstGeom>
          <a:noFill/>
          <a:ln w="10160">
            <a:solidFill>
              <a:srgbClr val="D6E4EA"/>
            </a:solidFill>
            <a:prstDash val="solid"/>
          </a:ln>
        </p:spPr>
        <p:txBody>
          <a:bodyPr/>
          <a:lstStyle/>
          <a:p>
            <a:endParaRPr lang="en-GB"/>
          </a:p>
        </p:txBody>
      </p:sp>
      <p:sp>
        <p:nvSpPr>
          <p:cNvPr id="12" name="Text 10"/>
          <p:cNvSpPr/>
          <p:nvPr/>
        </p:nvSpPr>
        <p:spPr>
          <a:xfrm>
            <a:off x="2926080" y="859536"/>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Mr. Bennett must receive full, clear information about diagnosis, prognosis, treatment options, and risks to make informed decisions. Consent must be voluntary, competent, and ongoing (Mental Capacity Act, 2005). Advance decisions and lasting power of attorney should be explored early.</a:t>
            </a:r>
            <a:endParaRPr lang="en-US" sz="1000" dirty="0"/>
          </a:p>
        </p:txBody>
      </p:sp>
      <p:sp>
        <p:nvSpPr>
          <p:cNvPr id="13" name="Shape 11"/>
          <p:cNvSpPr/>
          <p:nvPr/>
        </p:nvSpPr>
        <p:spPr>
          <a:xfrm>
            <a:off x="320040" y="1645920"/>
            <a:ext cx="8503920" cy="749808"/>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4" name="Shape 12"/>
          <p:cNvSpPr/>
          <p:nvPr/>
        </p:nvSpPr>
        <p:spPr>
          <a:xfrm>
            <a:off x="320040" y="1645920"/>
            <a:ext cx="73152" cy="749808"/>
          </a:xfrm>
          <a:prstGeom prst="rect">
            <a:avLst/>
          </a:prstGeom>
          <a:solidFill>
            <a:srgbClr val="D4A017"/>
          </a:solidFill>
          <a:ln w="12700">
            <a:solidFill>
              <a:srgbClr val="D4A017"/>
            </a:solidFill>
            <a:prstDash val="solid"/>
          </a:ln>
        </p:spPr>
        <p:txBody>
          <a:bodyPr/>
          <a:lstStyle/>
          <a:p>
            <a:endParaRPr lang="en-GB"/>
          </a:p>
        </p:txBody>
      </p:sp>
      <p:sp>
        <p:nvSpPr>
          <p:cNvPr id="15" name="Text 13"/>
          <p:cNvSpPr/>
          <p:nvPr/>
        </p:nvSpPr>
        <p:spPr>
          <a:xfrm>
            <a:off x="521208" y="1682496"/>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Beneficence &amp; Non-maleficence</a:t>
            </a:r>
            <a:endParaRPr lang="en-US" sz="1100" dirty="0"/>
          </a:p>
        </p:txBody>
      </p:sp>
      <p:sp>
        <p:nvSpPr>
          <p:cNvPr id="16" name="Shape 14"/>
          <p:cNvSpPr/>
          <p:nvPr/>
        </p:nvSpPr>
        <p:spPr>
          <a:xfrm>
            <a:off x="2807208" y="1755648"/>
            <a:ext cx="0" cy="530352"/>
          </a:xfrm>
          <a:prstGeom prst="line">
            <a:avLst/>
          </a:prstGeom>
          <a:noFill/>
          <a:ln w="10160">
            <a:solidFill>
              <a:srgbClr val="D6E4EA"/>
            </a:solidFill>
            <a:prstDash val="solid"/>
          </a:ln>
        </p:spPr>
        <p:txBody>
          <a:bodyPr/>
          <a:lstStyle/>
          <a:p>
            <a:endParaRPr lang="en-GB"/>
          </a:p>
        </p:txBody>
      </p:sp>
      <p:sp>
        <p:nvSpPr>
          <p:cNvPr id="17" name="Text 15"/>
          <p:cNvSpPr/>
          <p:nvPr/>
        </p:nvSpPr>
        <p:spPr>
          <a:xfrm>
            <a:off x="2926080" y="1700784"/>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All interventions must balance potential benefit against harm. For example, chemoradiotherapy offers survival benefit but carries significant toxicity — balancing tumour control with quality of life is essential. The NMC Code (2018) and GMC Good Medical Practice require proportionate, evidence-based interventions.</a:t>
            </a:r>
            <a:endParaRPr lang="en-US" sz="1000" dirty="0"/>
          </a:p>
        </p:txBody>
      </p:sp>
      <p:sp>
        <p:nvSpPr>
          <p:cNvPr id="18" name="Shape 16"/>
          <p:cNvSpPr/>
          <p:nvPr/>
        </p:nvSpPr>
        <p:spPr>
          <a:xfrm>
            <a:off x="320040" y="2487168"/>
            <a:ext cx="8503920" cy="749808"/>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9" name="Shape 17"/>
          <p:cNvSpPr/>
          <p:nvPr/>
        </p:nvSpPr>
        <p:spPr>
          <a:xfrm>
            <a:off x="320040" y="2487168"/>
            <a:ext cx="73152" cy="749808"/>
          </a:xfrm>
          <a:prstGeom prst="rect">
            <a:avLst/>
          </a:prstGeom>
          <a:solidFill>
            <a:srgbClr val="D4A017"/>
          </a:solidFill>
          <a:ln w="12700">
            <a:solidFill>
              <a:srgbClr val="D4A017"/>
            </a:solidFill>
            <a:prstDash val="solid"/>
          </a:ln>
        </p:spPr>
        <p:txBody>
          <a:bodyPr/>
          <a:lstStyle/>
          <a:p>
            <a:endParaRPr lang="en-GB"/>
          </a:p>
        </p:txBody>
      </p:sp>
      <p:sp>
        <p:nvSpPr>
          <p:cNvPr id="20" name="Text 18"/>
          <p:cNvSpPr/>
          <p:nvPr/>
        </p:nvSpPr>
        <p:spPr>
          <a:xfrm>
            <a:off x="521208" y="2523744"/>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Justice &amp; Equity</a:t>
            </a:r>
            <a:endParaRPr lang="en-US" sz="1100" dirty="0"/>
          </a:p>
        </p:txBody>
      </p:sp>
      <p:sp>
        <p:nvSpPr>
          <p:cNvPr id="21" name="Shape 19"/>
          <p:cNvSpPr/>
          <p:nvPr/>
        </p:nvSpPr>
        <p:spPr>
          <a:xfrm>
            <a:off x="2807208" y="2596896"/>
            <a:ext cx="0" cy="530352"/>
          </a:xfrm>
          <a:prstGeom prst="line">
            <a:avLst/>
          </a:prstGeom>
          <a:noFill/>
          <a:ln w="10160">
            <a:solidFill>
              <a:srgbClr val="D6E4EA"/>
            </a:solidFill>
            <a:prstDash val="solid"/>
          </a:ln>
        </p:spPr>
        <p:txBody>
          <a:bodyPr/>
          <a:lstStyle/>
          <a:p>
            <a:endParaRPr lang="en-GB"/>
          </a:p>
        </p:txBody>
      </p:sp>
      <p:sp>
        <p:nvSpPr>
          <p:cNvPr id="22" name="Text 20"/>
          <p:cNvSpPr/>
          <p:nvPr/>
        </p:nvSpPr>
        <p:spPr>
          <a:xfrm>
            <a:off x="2926080" y="2542032"/>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Mr. Bennett's socioeconomic disadvantage may limit access to specialist services. Professionals have a duty to ensure equitable access to oncological and palliative care regardless of geography or literacy level (Marmot, 2020). NHS Constitution upholds this right.</a:t>
            </a:r>
            <a:endParaRPr lang="en-US" sz="1000" dirty="0"/>
          </a:p>
        </p:txBody>
      </p:sp>
      <p:sp>
        <p:nvSpPr>
          <p:cNvPr id="23" name="Shape 21"/>
          <p:cNvSpPr/>
          <p:nvPr/>
        </p:nvSpPr>
        <p:spPr>
          <a:xfrm>
            <a:off x="320040" y="3328416"/>
            <a:ext cx="8503920" cy="749808"/>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4" name="Shape 22"/>
          <p:cNvSpPr/>
          <p:nvPr/>
        </p:nvSpPr>
        <p:spPr>
          <a:xfrm>
            <a:off x="320040" y="3328416"/>
            <a:ext cx="73152" cy="749808"/>
          </a:xfrm>
          <a:prstGeom prst="rect">
            <a:avLst/>
          </a:prstGeom>
          <a:solidFill>
            <a:srgbClr val="D4A017"/>
          </a:solidFill>
          <a:ln w="12700">
            <a:solidFill>
              <a:srgbClr val="D4A017"/>
            </a:solidFill>
            <a:prstDash val="solid"/>
          </a:ln>
        </p:spPr>
        <p:txBody>
          <a:bodyPr/>
          <a:lstStyle/>
          <a:p>
            <a:endParaRPr lang="en-GB"/>
          </a:p>
        </p:txBody>
      </p:sp>
      <p:sp>
        <p:nvSpPr>
          <p:cNvPr id="25" name="Text 23"/>
          <p:cNvSpPr/>
          <p:nvPr/>
        </p:nvSpPr>
        <p:spPr>
          <a:xfrm>
            <a:off x="521208" y="3364992"/>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Confidentiality &amp; Information Governance</a:t>
            </a:r>
            <a:endParaRPr lang="en-US" sz="1100" dirty="0"/>
          </a:p>
        </p:txBody>
      </p:sp>
      <p:sp>
        <p:nvSpPr>
          <p:cNvPr id="26" name="Shape 24"/>
          <p:cNvSpPr/>
          <p:nvPr/>
        </p:nvSpPr>
        <p:spPr>
          <a:xfrm>
            <a:off x="2807208" y="3438144"/>
            <a:ext cx="0" cy="530352"/>
          </a:xfrm>
          <a:prstGeom prst="line">
            <a:avLst/>
          </a:prstGeom>
          <a:noFill/>
          <a:ln w="10160">
            <a:solidFill>
              <a:srgbClr val="D6E4EA"/>
            </a:solidFill>
            <a:prstDash val="solid"/>
          </a:ln>
        </p:spPr>
        <p:txBody>
          <a:bodyPr/>
          <a:lstStyle/>
          <a:p>
            <a:endParaRPr lang="en-GB"/>
          </a:p>
        </p:txBody>
      </p:sp>
      <p:sp>
        <p:nvSpPr>
          <p:cNvPr id="27" name="Text 25"/>
          <p:cNvSpPr/>
          <p:nvPr/>
        </p:nvSpPr>
        <p:spPr>
          <a:xfrm>
            <a:off x="2926080" y="3383280"/>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All patient information must be handled in accordance with the Data Protection Act (2018) and GDPR. Mr. Bennett's diagnosis and care details must only be shared on a need-to-know basis within the care team, with documented consent for family communication.</a:t>
            </a:r>
            <a:endParaRPr lang="en-US" sz="1000" dirty="0"/>
          </a:p>
        </p:txBody>
      </p:sp>
      <p:sp>
        <p:nvSpPr>
          <p:cNvPr id="28" name="Shape 26"/>
          <p:cNvSpPr/>
          <p:nvPr/>
        </p:nvSpPr>
        <p:spPr>
          <a:xfrm>
            <a:off x="320040" y="4169664"/>
            <a:ext cx="8503920" cy="749808"/>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9" name="Shape 27"/>
          <p:cNvSpPr/>
          <p:nvPr/>
        </p:nvSpPr>
        <p:spPr>
          <a:xfrm>
            <a:off x="320040" y="4169664"/>
            <a:ext cx="73152" cy="749808"/>
          </a:xfrm>
          <a:prstGeom prst="rect">
            <a:avLst/>
          </a:prstGeom>
          <a:solidFill>
            <a:srgbClr val="D4A017"/>
          </a:solidFill>
          <a:ln w="12700">
            <a:solidFill>
              <a:srgbClr val="D4A017"/>
            </a:solidFill>
            <a:prstDash val="solid"/>
          </a:ln>
        </p:spPr>
        <p:txBody>
          <a:bodyPr/>
          <a:lstStyle/>
          <a:p>
            <a:endParaRPr lang="en-GB"/>
          </a:p>
        </p:txBody>
      </p:sp>
      <p:sp>
        <p:nvSpPr>
          <p:cNvPr id="30" name="Text 28"/>
          <p:cNvSpPr/>
          <p:nvPr/>
        </p:nvSpPr>
        <p:spPr>
          <a:xfrm>
            <a:off x="521208" y="4206240"/>
            <a:ext cx="2286000" cy="676656"/>
          </a:xfrm>
          <a:prstGeom prst="rect">
            <a:avLst/>
          </a:prstGeom>
          <a:noFill/>
          <a:ln/>
        </p:spPr>
        <p:txBody>
          <a:bodyPr wrap="square" rtlCol="0" anchor="ctr"/>
          <a:lstStyle/>
          <a:p>
            <a:pPr marL="0" indent="0">
              <a:buNone/>
            </a:pPr>
            <a:r>
              <a:rPr lang="en-US" sz="1100" b="1" dirty="0">
                <a:solidFill>
                  <a:srgbClr val="1A3A4A"/>
                </a:solidFill>
                <a:latin typeface="Calibri" pitchFamily="34" charset="0"/>
                <a:ea typeface="Calibri" pitchFamily="34" charset="-122"/>
                <a:cs typeface="Calibri" pitchFamily="34" charset="-120"/>
              </a:rPr>
              <a:t>End-of-Life &amp; Dignity</a:t>
            </a:r>
            <a:endParaRPr lang="en-US" sz="1100" dirty="0"/>
          </a:p>
        </p:txBody>
      </p:sp>
      <p:sp>
        <p:nvSpPr>
          <p:cNvPr id="31" name="Shape 29"/>
          <p:cNvSpPr/>
          <p:nvPr/>
        </p:nvSpPr>
        <p:spPr>
          <a:xfrm>
            <a:off x="2807208" y="4279392"/>
            <a:ext cx="0" cy="530352"/>
          </a:xfrm>
          <a:prstGeom prst="line">
            <a:avLst/>
          </a:prstGeom>
          <a:noFill/>
          <a:ln w="10160">
            <a:solidFill>
              <a:srgbClr val="D6E4EA"/>
            </a:solidFill>
            <a:prstDash val="solid"/>
          </a:ln>
        </p:spPr>
        <p:txBody>
          <a:bodyPr/>
          <a:lstStyle/>
          <a:p>
            <a:endParaRPr lang="en-GB"/>
          </a:p>
        </p:txBody>
      </p:sp>
      <p:sp>
        <p:nvSpPr>
          <p:cNvPr id="32" name="Text 30"/>
          <p:cNvSpPr/>
          <p:nvPr/>
        </p:nvSpPr>
        <p:spPr>
          <a:xfrm>
            <a:off x="2926080" y="4224528"/>
            <a:ext cx="5806440" cy="658368"/>
          </a:xfrm>
          <a:prstGeom prst="rect">
            <a:avLst/>
          </a:prstGeom>
          <a:noFill/>
          <a:ln/>
        </p:spPr>
        <p:txBody>
          <a:bodyPr wrap="square" rtlCol="0" anchor="ctr"/>
          <a:lstStyle/>
          <a:p>
            <a:pPr marL="0" indent="0">
              <a:buNone/>
            </a:pPr>
            <a:r>
              <a:rPr lang="en-US" sz="1000" dirty="0">
                <a:solidFill>
                  <a:srgbClr val="1E2D36"/>
                </a:solidFill>
                <a:latin typeface="Calibri" pitchFamily="34" charset="0"/>
                <a:ea typeface="Calibri" pitchFamily="34" charset="-122"/>
                <a:cs typeface="Calibri" pitchFamily="34" charset="-120"/>
              </a:rPr>
              <a:t>As disease progresses, goals shift toward comfort and dignity. Clinicians must raise end-of-life wishes proactively and compassionately. NICE NG31 (Care of Dying Adults) and NHS Ambitions for Palliative Care framework guide dignified end-of-life care planning.</a:t>
            </a:r>
            <a:endParaRPr lang="en-US" sz="1000" dirty="0"/>
          </a:p>
        </p:txBody>
      </p:sp>
    </p:spTree>
  </p:cSld>
  <p:clrMapOvr>
    <a:masterClrMapping/>
  </p:clrMapOvr>
  <mc:AlternateContent xmlns:mc="http://schemas.openxmlformats.org/markup-compatibility/2006" xmlns:p14="http://schemas.microsoft.com/office/powerpoint/2010/main">
    <mc:Choice Requires="p14">
      <p:transition spd="slow" p14:dur="2000" advTm="100439"/>
    </mc:Choice>
    <mc:Fallback xmlns="">
      <p:transition spd="slow" advTm="100439"/>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Care Plan: Psychosocial Support &amp; Patient Wellbeing</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13</a:t>
            </a:r>
            <a:endParaRPr lang="en-US" sz="800" dirty="0"/>
          </a:p>
        </p:txBody>
      </p:sp>
      <p:sp>
        <p:nvSpPr>
          <p:cNvPr id="8" name="Shape 6"/>
          <p:cNvSpPr/>
          <p:nvPr/>
        </p:nvSpPr>
        <p:spPr>
          <a:xfrm>
            <a:off x="320040" y="804672"/>
            <a:ext cx="64008" cy="640080"/>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04672"/>
            <a:ext cx="8439912" cy="640080"/>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41248"/>
            <a:ext cx="8138160" cy="548640"/>
          </a:xfrm>
          <a:prstGeom prst="rect">
            <a:avLst/>
          </a:prstGeom>
          <a:noFill/>
          <a:ln/>
        </p:spPr>
        <p:txBody>
          <a:bodyPr wrap="square" rtlCol="0" anchor="ctr"/>
          <a:lstStyle/>
          <a:p>
            <a:pPr marL="0" indent="0">
              <a:buNone/>
            </a:pPr>
            <a:r>
              <a:rPr lang="en-US" sz="1100" dirty="0">
                <a:solidFill>
                  <a:srgbClr val="1E2D36"/>
                </a:solidFill>
                <a:latin typeface="Calibri" pitchFamily="34" charset="0"/>
                <a:ea typeface="Calibri" pitchFamily="34" charset="-122"/>
                <a:cs typeface="Calibri" pitchFamily="34" charset="-120"/>
              </a:rPr>
              <a:t>Cancer diagnosis has profound psychological, social and emotional impacts. Mr. Bennett, living alone with limited social support, is at elevated risk of depression and anxiety. NICE NG122 mandates holistic needs assessment (HNA) at diagnosis and key transition points.</a:t>
            </a:r>
            <a:endParaRPr lang="en-US" sz="1100" dirty="0"/>
          </a:p>
        </p:txBody>
      </p:sp>
      <p:sp>
        <p:nvSpPr>
          <p:cNvPr id="11" name="Shape 9"/>
          <p:cNvSpPr/>
          <p:nvPr/>
        </p:nvSpPr>
        <p:spPr>
          <a:xfrm>
            <a:off x="320040" y="1572768"/>
            <a:ext cx="2816352" cy="31546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2" name="Shape 10"/>
          <p:cNvSpPr/>
          <p:nvPr/>
        </p:nvSpPr>
        <p:spPr>
          <a:xfrm>
            <a:off x="320040" y="1572768"/>
            <a:ext cx="2816352" cy="347472"/>
          </a:xfrm>
          <a:prstGeom prst="rect">
            <a:avLst/>
          </a:prstGeom>
          <a:solidFill>
            <a:srgbClr val="007B83"/>
          </a:solidFill>
          <a:ln w="12700">
            <a:solidFill>
              <a:srgbClr val="007B83"/>
            </a:solidFill>
            <a:prstDash val="solid"/>
          </a:ln>
        </p:spPr>
        <p:txBody>
          <a:bodyPr/>
          <a:lstStyle/>
          <a:p>
            <a:endParaRPr lang="en-GB"/>
          </a:p>
        </p:txBody>
      </p:sp>
      <p:sp>
        <p:nvSpPr>
          <p:cNvPr id="13" name="Text 11"/>
          <p:cNvSpPr/>
          <p:nvPr/>
        </p:nvSpPr>
        <p:spPr>
          <a:xfrm>
            <a:off x="411480" y="1591056"/>
            <a:ext cx="26517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Mental Health Assessment</a:t>
            </a:r>
            <a:endParaRPr lang="en-US" sz="1100" dirty="0"/>
          </a:p>
        </p:txBody>
      </p:sp>
      <p:sp>
        <p:nvSpPr>
          <p:cNvPr id="14" name="Text 12"/>
          <p:cNvSpPr/>
          <p:nvPr/>
        </p:nvSpPr>
        <p:spPr>
          <a:xfrm>
            <a:off x="411480" y="1938528"/>
            <a:ext cx="2651760" cy="274320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PHQ-9 (depression) and GAD-7 (anxiety) screening at diagnosis and 3-monthly.</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Referral to oncology psychologist or counselling services if clinically indicated.</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Liaison psychiatry referral for severe depression/adjustment disorder.</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Mindfulness-based stress reduction (MBSR) programmes available via cancer centres.</a:t>
            </a:r>
            <a:endParaRPr lang="en-US" sz="1050" dirty="0"/>
          </a:p>
        </p:txBody>
      </p:sp>
      <p:sp>
        <p:nvSpPr>
          <p:cNvPr id="15" name="Shape 13"/>
          <p:cNvSpPr/>
          <p:nvPr/>
        </p:nvSpPr>
        <p:spPr>
          <a:xfrm>
            <a:off x="3246120" y="1572768"/>
            <a:ext cx="2816352" cy="31546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Shape 14"/>
          <p:cNvSpPr/>
          <p:nvPr/>
        </p:nvSpPr>
        <p:spPr>
          <a:xfrm>
            <a:off x="3246120" y="1572768"/>
            <a:ext cx="2816352" cy="347472"/>
          </a:xfrm>
          <a:prstGeom prst="rect">
            <a:avLst/>
          </a:prstGeom>
          <a:solidFill>
            <a:srgbClr val="007B83"/>
          </a:solidFill>
          <a:ln w="12700">
            <a:solidFill>
              <a:srgbClr val="007B83"/>
            </a:solidFill>
            <a:prstDash val="solid"/>
          </a:ln>
        </p:spPr>
        <p:txBody>
          <a:bodyPr/>
          <a:lstStyle/>
          <a:p>
            <a:endParaRPr lang="en-GB"/>
          </a:p>
        </p:txBody>
      </p:sp>
      <p:sp>
        <p:nvSpPr>
          <p:cNvPr id="17" name="Text 15"/>
          <p:cNvSpPr/>
          <p:nvPr/>
        </p:nvSpPr>
        <p:spPr>
          <a:xfrm>
            <a:off x="3337560" y="1591056"/>
            <a:ext cx="26517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Social Support &amp; Welfare</a:t>
            </a:r>
            <a:endParaRPr lang="en-US" sz="1100" dirty="0"/>
          </a:p>
        </p:txBody>
      </p:sp>
      <p:sp>
        <p:nvSpPr>
          <p:cNvPr id="18" name="Text 16"/>
          <p:cNvSpPr/>
          <p:nvPr/>
        </p:nvSpPr>
        <p:spPr>
          <a:xfrm>
            <a:off x="3337560" y="1938528"/>
            <a:ext cx="2651760" cy="274320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Social worker referral: Blue Badge, PIP (Personal Independence Payment), Attendance Allowance.</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Macmillan Cancer Support: financial guidance, volunteer befriending services.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Connect to local carer networks; Carers UK support resources.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Housing needs assessment if home adaptations required.</a:t>
            </a:r>
            <a:endParaRPr lang="en-US" sz="1050" dirty="0"/>
          </a:p>
        </p:txBody>
      </p:sp>
      <p:sp>
        <p:nvSpPr>
          <p:cNvPr id="19" name="Shape 17"/>
          <p:cNvSpPr/>
          <p:nvPr/>
        </p:nvSpPr>
        <p:spPr>
          <a:xfrm>
            <a:off x="6172200" y="1572768"/>
            <a:ext cx="2816352" cy="3154680"/>
          </a:xfrm>
          <a:prstGeom prst="rect">
            <a:avLst/>
          </a:prstGeom>
          <a:solidFill>
            <a:srgbClr val="F4F8FB"/>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0" name="Shape 18"/>
          <p:cNvSpPr/>
          <p:nvPr/>
        </p:nvSpPr>
        <p:spPr>
          <a:xfrm>
            <a:off x="6172200" y="1572768"/>
            <a:ext cx="2816352" cy="347472"/>
          </a:xfrm>
          <a:prstGeom prst="rect">
            <a:avLst/>
          </a:prstGeom>
          <a:solidFill>
            <a:srgbClr val="007B83"/>
          </a:solidFill>
          <a:ln w="12700">
            <a:solidFill>
              <a:srgbClr val="007B83"/>
            </a:solidFill>
            <a:prstDash val="solid"/>
          </a:ln>
        </p:spPr>
        <p:txBody>
          <a:bodyPr/>
          <a:lstStyle/>
          <a:p>
            <a:endParaRPr lang="en-GB"/>
          </a:p>
        </p:txBody>
      </p:sp>
      <p:sp>
        <p:nvSpPr>
          <p:cNvPr id="21" name="Text 19"/>
          <p:cNvSpPr/>
          <p:nvPr/>
        </p:nvSpPr>
        <p:spPr>
          <a:xfrm>
            <a:off x="6263640" y="1591056"/>
            <a:ext cx="2651760" cy="310896"/>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Spiritual &amp; Cultural Care</a:t>
            </a:r>
            <a:endParaRPr lang="en-US" sz="1100" dirty="0"/>
          </a:p>
        </p:txBody>
      </p:sp>
      <p:sp>
        <p:nvSpPr>
          <p:cNvPr id="22" name="Text 20"/>
          <p:cNvSpPr/>
          <p:nvPr/>
        </p:nvSpPr>
        <p:spPr>
          <a:xfrm>
            <a:off x="6263640" y="1938528"/>
            <a:ext cx="2651760" cy="2743200"/>
          </a:xfrm>
          <a:prstGeom prst="rect">
            <a:avLst/>
          </a:prstGeom>
          <a:noFill/>
          <a:ln/>
        </p:spPr>
        <p:txBody>
          <a:bodyPr wrap="square" rtlCol="0" anchor="ctr"/>
          <a:lstStyle/>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Chaplaincy/spiritual care services referral as requested by patient.</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Respect for patient's values, beliefs, and personal goals in all care decisions.</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Named CNS facilitates holistic needs assessment and care coordination.</a:t>
            </a:r>
            <a:endParaRPr lang="en-US" sz="1050" dirty="0"/>
          </a:p>
          <a:p>
            <a:pPr marL="342900" indent="-342900">
              <a:buSzPct val="100000"/>
              <a:buChar char="•"/>
            </a:pPr>
            <a:r>
              <a:rPr lang="en-US" sz="1050" dirty="0">
                <a:solidFill>
                  <a:srgbClr val="1E2D36"/>
                </a:solidFill>
                <a:latin typeface="Calibri" pitchFamily="34" charset="0"/>
                <a:ea typeface="Calibri" pitchFamily="34" charset="-122"/>
                <a:cs typeface="Calibri" pitchFamily="34" charset="-120"/>
              </a:rPr>
              <a:t>Regular review of patient's advance care preferences.</a:t>
            </a:r>
            <a:endParaRPr lang="en-US" sz="1050" dirty="0"/>
          </a:p>
        </p:txBody>
      </p:sp>
    </p:spTree>
  </p:cSld>
  <p:clrMapOvr>
    <a:masterClrMapping/>
  </p:clrMapOvr>
  <mc:AlternateContent xmlns:mc="http://schemas.openxmlformats.org/markup-compatibility/2006" xmlns:p14="http://schemas.microsoft.com/office/powerpoint/2010/main">
    <mc:Choice Requires="p14">
      <p:transition spd="slow" p14:dur="2000" advTm="33614"/>
    </mc:Choice>
    <mc:Fallback xmlns="">
      <p:transition spd="slow" advTm="3361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Conclusion &amp; Summary</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14</a:t>
            </a:r>
            <a:endParaRPr lang="en-US" sz="800" dirty="0"/>
          </a:p>
        </p:txBody>
      </p:sp>
      <p:sp>
        <p:nvSpPr>
          <p:cNvPr id="8" name="Shape 6"/>
          <p:cNvSpPr/>
          <p:nvPr/>
        </p:nvSpPr>
        <p:spPr>
          <a:xfrm>
            <a:off x="320040" y="822960"/>
            <a:ext cx="64008" cy="1170432"/>
          </a:xfrm>
          <a:prstGeom prst="rect">
            <a:avLst/>
          </a:prstGeom>
          <a:solidFill>
            <a:srgbClr val="007B83"/>
          </a:solidFill>
          <a:ln w="12700">
            <a:solidFill>
              <a:srgbClr val="007B83"/>
            </a:solidFill>
            <a:prstDash val="solid"/>
          </a:ln>
        </p:spPr>
        <p:txBody>
          <a:bodyPr/>
          <a:lstStyle/>
          <a:p>
            <a:endParaRPr lang="en-GB"/>
          </a:p>
        </p:txBody>
      </p:sp>
      <p:sp>
        <p:nvSpPr>
          <p:cNvPr id="9" name="Shape 7"/>
          <p:cNvSpPr/>
          <p:nvPr/>
        </p:nvSpPr>
        <p:spPr>
          <a:xfrm>
            <a:off x="384048" y="822960"/>
            <a:ext cx="8439912" cy="1170432"/>
          </a:xfrm>
          <a:prstGeom prst="rect">
            <a:avLst/>
          </a:prstGeom>
          <a:solidFill>
            <a:srgbClr val="FFFFFF"/>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0" name="Text 8"/>
          <p:cNvSpPr/>
          <p:nvPr/>
        </p:nvSpPr>
        <p:spPr>
          <a:xfrm>
            <a:off x="502920" y="850392"/>
            <a:ext cx="8138160" cy="320040"/>
          </a:xfrm>
          <a:prstGeom prst="rect">
            <a:avLst/>
          </a:prstGeom>
          <a:noFill/>
          <a:ln/>
        </p:spPr>
        <p:txBody>
          <a:bodyPr wrap="square" rtlCol="0" anchor="ctr"/>
          <a:lstStyle/>
          <a:p>
            <a:pPr marL="0" indent="0">
              <a:buNone/>
            </a:pPr>
            <a:r>
              <a:rPr lang="en-US" sz="1400" b="1" dirty="0">
                <a:solidFill>
                  <a:srgbClr val="007B83"/>
                </a:solidFill>
                <a:latin typeface="Georgia" pitchFamily="34" charset="0"/>
                <a:ea typeface="Georgia" pitchFamily="34" charset="-122"/>
                <a:cs typeface="Georgia" pitchFamily="34" charset="-120"/>
              </a:rPr>
              <a:t>Key Conclusions</a:t>
            </a:r>
            <a:endParaRPr lang="en-US" sz="1400" dirty="0"/>
          </a:p>
        </p:txBody>
      </p:sp>
      <p:sp>
        <p:nvSpPr>
          <p:cNvPr id="11" name="Text 9"/>
          <p:cNvSpPr/>
          <p:nvPr/>
        </p:nvSpPr>
        <p:spPr>
          <a:xfrm>
            <a:off x="502920" y="1170432"/>
            <a:ext cx="8138160" cy="777240"/>
          </a:xfrm>
          <a:prstGeom prst="rect">
            <a:avLst/>
          </a:prstGeom>
          <a:noFill/>
          <a:ln/>
        </p:spPr>
        <p:txBody>
          <a:bodyPr wrap="square" rtlCol="0" anchor="ctr"/>
          <a:lstStyle/>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Mr. James Bennett's Stage IIIA NSCLC is closely linked to modifiable lifestyle factors (smoking, occupational exposure) alongside non-modifiable risks (age, male sex, COPD comorbidity).</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The respiratory system is profoundly impaired by NSCLC through obstruction, impaired gas exchange, and pleural complications — requiring systematic clinical monitoring.</a:t>
            </a:r>
            <a:endParaRPr lang="en-US" sz="1100" dirty="0"/>
          </a:p>
          <a:p>
            <a:pPr marL="342900" indent="-342900">
              <a:buSzPct val="100000"/>
              <a:buChar char="•"/>
            </a:pPr>
            <a:r>
              <a:rPr lang="en-US" sz="1100" dirty="0">
                <a:solidFill>
                  <a:srgbClr val="1E2D36"/>
                </a:solidFill>
                <a:latin typeface="Calibri" pitchFamily="34" charset="0"/>
                <a:ea typeface="Calibri" pitchFamily="34" charset="-122"/>
                <a:cs typeface="Calibri" pitchFamily="34" charset="-120"/>
              </a:rPr>
              <a:t>Evidence-based care (NICE NG122, NHS Long Term Plan) integrating oncological treatment, symptom management, and psychosocial support is essential for optimal outcomes.</a:t>
            </a:r>
            <a:endParaRPr lang="en-US" sz="1100" dirty="0"/>
          </a:p>
        </p:txBody>
      </p:sp>
      <p:sp>
        <p:nvSpPr>
          <p:cNvPr id="12" name="Shape 10"/>
          <p:cNvSpPr/>
          <p:nvPr/>
        </p:nvSpPr>
        <p:spPr>
          <a:xfrm>
            <a:off x="320040" y="212140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3" name="Text 11"/>
          <p:cNvSpPr/>
          <p:nvPr/>
        </p:nvSpPr>
        <p:spPr>
          <a:xfrm>
            <a:off x="457200" y="221284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Anatomy &amp; Physiology</a:t>
            </a:r>
            <a:endParaRPr lang="en-US" sz="1200" dirty="0"/>
          </a:p>
        </p:txBody>
      </p:sp>
      <p:sp>
        <p:nvSpPr>
          <p:cNvPr id="14" name="Text 12"/>
          <p:cNvSpPr/>
          <p:nvPr/>
        </p:nvSpPr>
        <p:spPr>
          <a:xfrm>
            <a:off x="457200" y="252374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Comprehensive understanding of respiratory system supports targeted clinical assessment and intervention.</a:t>
            </a:r>
            <a:endParaRPr lang="en-US" sz="1050" dirty="0"/>
          </a:p>
        </p:txBody>
      </p:sp>
      <p:sp>
        <p:nvSpPr>
          <p:cNvPr id="15" name="Shape 13"/>
          <p:cNvSpPr/>
          <p:nvPr/>
        </p:nvSpPr>
        <p:spPr>
          <a:xfrm>
            <a:off x="4754880" y="212140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6" name="Text 14"/>
          <p:cNvSpPr/>
          <p:nvPr/>
        </p:nvSpPr>
        <p:spPr>
          <a:xfrm>
            <a:off x="4892040" y="221284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Risk Factors Addressed</a:t>
            </a:r>
            <a:endParaRPr lang="en-US" sz="1200" dirty="0"/>
          </a:p>
        </p:txBody>
      </p:sp>
      <p:sp>
        <p:nvSpPr>
          <p:cNvPr id="17" name="Text 15"/>
          <p:cNvSpPr/>
          <p:nvPr/>
        </p:nvSpPr>
        <p:spPr>
          <a:xfrm>
            <a:off x="4892040" y="252374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Smoking cessation, alcohol reduction, activity promotion, and health literacy improvement included in care.</a:t>
            </a:r>
            <a:endParaRPr lang="en-US" sz="1050" dirty="0"/>
          </a:p>
        </p:txBody>
      </p:sp>
      <p:sp>
        <p:nvSpPr>
          <p:cNvPr id="18" name="Shape 16"/>
          <p:cNvSpPr/>
          <p:nvPr/>
        </p:nvSpPr>
        <p:spPr>
          <a:xfrm>
            <a:off x="320040" y="353872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19" name="Text 17"/>
          <p:cNvSpPr/>
          <p:nvPr/>
        </p:nvSpPr>
        <p:spPr>
          <a:xfrm>
            <a:off x="457200" y="363016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Person-Centred Care</a:t>
            </a:r>
            <a:endParaRPr lang="en-US" sz="1200" dirty="0"/>
          </a:p>
        </p:txBody>
      </p:sp>
      <p:sp>
        <p:nvSpPr>
          <p:cNvPr id="20" name="Text 18"/>
          <p:cNvSpPr/>
          <p:nvPr/>
        </p:nvSpPr>
        <p:spPr>
          <a:xfrm>
            <a:off x="457200" y="394106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All decisions aligned with Mr. Bennett's wishes, dignity, and values — informed consent and advance planning embedded.</a:t>
            </a:r>
            <a:endParaRPr lang="en-US" sz="1050" dirty="0"/>
          </a:p>
        </p:txBody>
      </p:sp>
      <p:sp>
        <p:nvSpPr>
          <p:cNvPr id="21" name="Shape 19"/>
          <p:cNvSpPr/>
          <p:nvPr/>
        </p:nvSpPr>
        <p:spPr>
          <a:xfrm>
            <a:off x="4754880" y="3538728"/>
            <a:ext cx="4206240" cy="1280160"/>
          </a:xfrm>
          <a:prstGeom prst="rect">
            <a:avLst/>
          </a:prstGeom>
          <a:solidFill>
            <a:srgbClr val="E0F2F4"/>
          </a:solidFill>
          <a:ln w="12700">
            <a:solidFill>
              <a:srgbClr val="D6E4EA"/>
            </a:solidFill>
            <a:prstDash val="solid"/>
          </a:ln>
          <a:effectLst>
            <a:outerShdw blurRad="63500" dist="25400" dir="8100000" algn="bl" rotWithShape="0">
              <a:srgbClr val="000000">
                <a:alpha val="10000"/>
              </a:srgbClr>
            </a:outerShdw>
          </a:effectLst>
        </p:spPr>
        <p:txBody>
          <a:bodyPr/>
          <a:lstStyle/>
          <a:p>
            <a:endParaRPr lang="en-GB"/>
          </a:p>
        </p:txBody>
      </p:sp>
      <p:sp>
        <p:nvSpPr>
          <p:cNvPr id="22" name="Text 20"/>
          <p:cNvSpPr/>
          <p:nvPr/>
        </p:nvSpPr>
        <p:spPr>
          <a:xfrm>
            <a:off x="4892040" y="3630168"/>
            <a:ext cx="3931920" cy="292608"/>
          </a:xfrm>
          <a:prstGeom prst="rect">
            <a:avLst/>
          </a:prstGeom>
          <a:noFill/>
          <a:ln/>
        </p:spPr>
        <p:txBody>
          <a:bodyPr wrap="square" rtlCol="0" anchor="ctr"/>
          <a:lstStyle/>
          <a:p>
            <a:pPr marL="0" indent="0">
              <a:buNone/>
            </a:pPr>
            <a:r>
              <a:rPr lang="en-US" sz="1200" b="1" dirty="0">
                <a:solidFill>
                  <a:srgbClr val="1A3A4A"/>
                </a:solidFill>
                <a:latin typeface="Calibri" pitchFamily="34" charset="0"/>
                <a:ea typeface="Calibri" pitchFamily="34" charset="-122"/>
                <a:cs typeface="Calibri" pitchFamily="34" charset="-120"/>
              </a:rPr>
              <a:t>NHS/NICE Compliance</a:t>
            </a:r>
            <a:endParaRPr lang="en-US" sz="1200" dirty="0"/>
          </a:p>
        </p:txBody>
      </p:sp>
      <p:sp>
        <p:nvSpPr>
          <p:cNvPr id="23" name="Text 21"/>
          <p:cNvSpPr/>
          <p:nvPr/>
        </p:nvSpPr>
        <p:spPr>
          <a:xfrm>
            <a:off x="4892040" y="3941064"/>
            <a:ext cx="3931920" cy="804672"/>
          </a:xfrm>
          <a:prstGeom prst="rect">
            <a:avLst/>
          </a:prstGeom>
          <a:noFill/>
          <a:ln/>
        </p:spPr>
        <p:txBody>
          <a:bodyPr wrap="square" rtlCol="0" anchor="ctr"/>
          <a:lstStyle/>
          <a:p>
            <a:pPr marL="0" indent="0">
              <a:buNone/>
            </a:pPr>
            <a:r>
              <a:rPr lang="en-US" sz="1050" dirty="0">
                <a:solidFill>
                  <a:srgbClr val="1E2D36"/>
                </a:solidFill>
                <a:latin typeface="Calibri" pitchFamily="34" charset="0"/>
                <a:ea typeface="Calibri" pitchFamily="34" charset="-122"/>
                <a:cs typeface="Calibri" pitchFamily="34" charset="-120"/>
              </a:rPr>
              <a:t>Care plan evidenced by NG122, NG115, NG158, and NHS Long Term Plan throughout every component.</a:t>
            </a:r>
            <a:endParaRPr lang="en-US" sz="1050" dirty="0"/>
          </a:p>
        </p:txBody>
      </p:sp>
    </p:spTree>
  </p:cSld>
  <p:clrMapOvr>
    <a:masterClrMapping/>
  </p:clrMapOvr>
  <mc:AlternateContent xmlns:mc="http://schemas.openxmlformats.org/markup-compatibility/2006" xmlns:p14="http://schemas.microsoft.com/office/powerpoint/2010/main">
    <mc:Choice Requires="p14">
      <p:transition spd="slow" p14:dur="2000" advTm="63153"/>
    </mc:Choice>
    <mc:Fallback xmlns="">
      <p:transition spd="slow" advTm="6315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007B83"/>
          </a:solidFill>
          <a:ln w="12700">
            <a:solidFill>
              <a:srgbClr val="007B83"/>
            </a:solidFill>
            <a:prstDash val="solid"/>
          </a:ln>
        </p:spPr>
        <p:txBody>
          <a:bodyPr/>
          <a:lstStyle/>
          <a:p>
            <a:endParaRPr lang="en-GB"/>
          </a:p>
        </p:txBody>
      </p:sp>
      <p:sp>
        <p:nvSpPr>
          <p:cNvPr id="3" name="Text 1"/>
          <p:cNvSpPr/>
          <p:nvPr/>
        </p:nvSpPr>
        <p:spPr>
          <a:xfrm>
            <a:off x="411480" y="118872"/>
            <a:ext cx="8321040" cy="566928"/>
          </a:xfrm>
          <a:prstGeom prst="rect">
            <a:avLst/>
          </a:prstGeom>
          <a:noFill/>
          <a:ln/>
        </p:spPr>
        <p:txBody>
          <a:bodyPr wrap="square" rtlCol="0" anchor="ctr"/>
          <a:lstStyle/>
          <a:p>
            <a:pPr marL="0" indent="0">
              <a:buNone/>
            </a:pPr>
            <a:r>
              <a:rPr lang="en-US" sz="2000" b="1" dirty="0">
                <a:solidFill>
                  <a:srgbClr val="1A3A4A"/>
                </a:solidFill>
                <a:latin typeface="Georgia" pitchFamily="34" charset="0"/>
                <a:ea typeface="Georgia" pitchFamily="34" charset="-122"/>
                <a:cs typeface="Georgia" pitchFamily="34" charset="-120"/>
              </a:rPr>
              <a:t>References</a:t>
            </a:r>
            <a:endParaRPr lang="en-US" sz="2000" dirty="0"/>
          </a:p>
        </p:txBody>
      </p:sp>
      <p:sp>
        <p:nvSpPr>
          <p:cNvPr id="4" name="Shape 2"/>
          <p:cNvSpPr/>
          <p:nvPr/>
        </p:nvSpPr>
        <p:spPr>
          <a:xfrm>
            <a:off x="411480" y="694944"/>
            <a:ext cx="8321040" cy="27432"/>
          </a:xfrm>
          <a:prstGeom prst="rect">
            <a:avLst/>
          </a:prstGeom>
          <a:solidFill>
            <a:srgbClr val="D4A017"/>
          </a:solidFill>
          <a:ln w="12700">
            <a:solidFill>
              <a:srgbClr val="D4A017"/>
            </a:solidFill>
            <a:prstDash val="solid"/>
          </a:ln>
        </p:spPr>
        <p:txBody>
          <a:bodyPr/>
          <a:lstStyle/>
          <a:p>
            <a:endParaRPr lang="en-GB"/>
          </a:p>
        </p:txBody>
      </p:sp>
      <p:sp>
        <p:nvSpPr>
          <p:cNvPr id="5" name="Shape 3"/>
          <p:cNvSpPr/>
          <p:nvPr/>
        </p:nvSpPr>
        <p:spPr>
          <a:xfrm>
            <a:off x="0" y="4983480"/>
            <a:ext cx="9144000" cy="160020"/>
          </a:xfrm>
          <a:prstGeom prst="rect">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74320" y="4983480"/>
            <a:ext cx="7772400" cy="160020"/>
          </a:xfrm>
          <a:prstGeom prst="rect">
            <a:avLst/>
          </a:prstGeom>
          <a:noFill/>
          <a:ln/>
        </p:spPr>
        <p:txBody>
          <a:bodyPr wrap="square" rtlCol="0" anchor="ctr"/>
          <a:lstStyle/>
          <a:p>
            <a:pPr marL="0" indent="0">
              <a:buNone/>
            </a:pPr>
            <a:r>
              <a:rPr lang="en-US" sz="800" dirty="0">
                <a:solidFill>
                  <a:srgbClr val="AACCCC"/>
                </a:solidFill>
                <a:latin typeface="Calibri" pitchFamily="34" charset="0"/>
                <a:ea typeface="Calibri" pitchFamily="34" charset="-122"/>
                <a:cs typeface="Calibri" pitchFamily="34" charset="-120"/>
              </a:rPr>
              <a:t>Introduction to Physiology | Cancer Case Study – Written Assignment</a:t>
            </a:r>
            <a:endParaRPr lang="en-US" sz="800" dirty="0"/>
          </a:p>
        </p:txBody>
      </p:sp>
      <p:sp>
        <p:nvSpPr>
          <p:cNvPr id="7" name="Text 5"/>
          <p:cNvSpPr/>
          <p:nvPr/>
        </p:nvSpPr>
        <p:spPr>
          <a:xfrm>
            <a:off x="8686800" y="4983480"/>
            <a:ext cx="365760" cy="160020"/>
          </a:xfrm>
          <a:prstGeom prst="rect">
            <a:avLst/>
          </a:prstGeom>
          <a:noFill/>
          <a:ln/>
        </p:spPr>
        <p:txBody>
          <a:bodyPr wrap="square" rtlCol="0" anchor="ctr"/>
          <a:lstStyle/>
          <a:p>
            <a:pPr marL="0" indent="0" algn="r">
              <a:buNone/>
            </a:pPr>
            <a:r>
              <a:rPr lang="en-US" sz="800" dirty="0">
                <a:solidFill>
                  <a:srgbClr val="AACCCC"/>
                </a:solidFill>
                <a:latin typeface="Calibri" pitchFamily="34" charset="0"/>
                <a:ea typeface="Calibri" pitchFamily="34" charset="-122"/>
                <a:cs typeface="Calibri" pitchFamily="34" charset="-120"/>
              </a:rPr>
              <a:t>15</a:t>
            </a:r>
            <a:endParaRPr lang="en-US" sz="800" dirty="0"/>
          </a:p>
        </p:txBody>
      </p:sp>
      <p:sp>
        <p:nvSpPr>
          <p:cNvPr id="8" name="Text 6"/>
          <p:cNvSpPr/>
          <p:nvPr/>
        </p:nvSpPr>
        <p:spPr>
          <a:xfrm>
            <a:off x="365760" y="804672"/>
            <a:ext cx="8412480" cy="228600"/>
          </a:xfrm>
          <a:prstGeom prst="rect">
            <a:avLst/>
          </a:prstGeom>
          <a:noFill/>
          <a:ln/>
        </p:spPr>
        <p:txBody>
          <a:bodyPr wrap="square" rtlCol="0" anchor="ctr"/>
          <a:lstStyle/>
          <a:p>
            <a:pPr marL="0" indent="0">
              <a:buNone/>
            </a:pPr>
            <a:r>
              <a:rPr lang="en-US" sz="950" i="1" dirty="0">
                <a:solidFill>
                  <a:srgbClr val="5A6877"/>
                </a:solidFill>
                <a:latin typeface="Calibri" pitchFamily="34" charset="0"/>
                <a:ea typeface="Calibri" pitchFamily="34" charset="-122"/>
                <a:cs typeface="Calibri" pitchFamily="34" charset="-120"/>
              </a:rPr>
              <a:t>UWTSD Harvard Referencing Style</a:t>
            </a:r>
            <a:endParaRPr lang="en-US" sz="950" dirty="0"/>
          </a:p>
        </p:txBody>
      </p:sp>
      <p:sp>
        <p:nvSpPr>
          <p:cNvPr id="9" name="Text 7"/>
          <p:cNvSpPr/>
          <p:nvPr/>
        </p:nvSpPr>
        <p:spPr>
          <a:xfrm>
            <a:off x="365760" y="1051560"/>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British Thoracic Society (BTS) (2023) BTS Guideline for Oxygen Use in Adults in Healthcare and Emergency Settings. Available at: https://www.brit-thoracic.org.uk (Accessed: 10 March 2026).</a:t>
            </a:r>
            <a:endParaRPr lang="en-US" sz="850" dirty="0"/>
          </a:p>
        </p:txBody>
      </p:sp>
      <p:sp>
        <p:nvSpPr>
          <p:cNvPr id="10" name="Text 8"/>
          <p:cNvSpPr/>
          <p:nvPr/>
        </p:nvSpPr>
        <p:spPr>
          <a:xfrm>
            <a:off x="365760" y="1312164"/>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Cancer Research UK (2023) Cancer Statistics for the UK. Available at: https://www.cancerresearchuk.org/health-professional/cancer-statistics-for-the-uk (Accessed: 10 March 2026).</a:t>
            </a:r>
            <a:endParaRPr lang="en-US" sz="850" dirty="0"/>
          </a:p>
        </p:txBody>
      </p:sp>
      <p:sp>
        <p:nvSpPr>
          <p:cNvPr id="11" name="Text 9"/>
          <p:cNvSpPr/>
          <p:nvPr/>
        </p:nvSpPr>
        <p:spPr>
          <a:xfrm>
            <a:off x="365760" y="1572768"/>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Friedenreich, C.M., Neilson, H.K. and Lynch, B.M. (2010) 'State of the Epidemiological Evidence on Physical Activity and Cancer Prevention', European Journal of Cancer, 46(14), pp. 2593–2604.</a:t>
            </a:r>
            <a:endParaRPr lang="en-US" sz="850" dirty="0"/>
          </a:p>
        </p:txBody>
      </p:sp>
      <p:sp>
        <p:nvSpPr>
          <p:cNvPr id="12" name="Text 10"/>
          <p:cNvSpPr/>
          <p:nvPr/>
        </p:nvSpPr>
        <p:spPr>
          <a:xfrm>
            <a:off x="365760" y="1833372"/>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Hanahan, D. and Weinberg, R.A. (2011) 'Hallmarks of Cancer: The Next Generation', Cell, 144(5), pp. 646–674.</a:t>
            </a:r>
            <a:endParaRPr lang="en-US" sz="850" dirty="0"/>
          </a:p>
        </p:txBody>
      </p:sp>
      <p:sp>
        <p:nvSpPr>
          <p:cNvPr id="13" name="Text 11"/>
          <p:cNvSpPr/>
          <p:nvPr/>
        </p:nvSpPr>
        <p:spPr>
          <a:xfrm>
            <a:off x="365760" y="2093976"/>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Health and Safety Executive (HSE) (2022) Asbestos-Related Disease Statistics. London: HSE. Available at: https://www.hse.gov.uk (Accessed: 10 March 2026).</a:t>
            </a:r>
            <a:endParaRPr lang="en-US" sz="850" dirty="0"/>
          </a:p>
        </p:txBody>
      </p:sp>
      <p:sp>
        <p:nvSpPr>
          <p:cNvPr id="14" name="Text 12"/>
          <p:cNvSpPr/>
          <p:nvPr/>
        </p:nvSpPr>
        <p:spPr>
          <a:xfrm>
            <a:off x="365760" y="2354580"/>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Howlader, N., Forjaz, G., Mooradian, M.J. et al. (2014) 'The Effect of Advances in Lung-Cancer Treatment on Population Mortality', New England Journal of Medicine, 381, pp. 1913–1924.</a:t>
            </a:r>
            <a:endParaRPr lang="en-US" sz="850" dirty="0"/>
          </a:p>
        </p:txBody>
      </p:sp>
      <p:sp>
        <p:nvSpPr>
          <p:cNvPr id="15" name="Text 13"/>
          <p:cNvSpPr/>
          <p:nvPr/>
        </p:nvSpPr>
        <p:spPr>
          <a:xfrm>
            <a:off x="365760" y="2615184"/>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Marmot, M. (2020) Health Equity in England: The Marmot Review 10 Years On. London: Institute of Health Equity.</a:t>
            </a:r>
            <a:endParaRPr lang="en-US" sz="850" dirty="0"/>
          </a:p>
        </p:txBody>
      </p:sp>
      <p:sp>
        <p:nvSpPr>
          <p:cNvPr id="16" name="Text 14"/>
          <p:cNvSpPr/>
          <p:nvPr/>
        </p:nvSpPr>
        <p:spPr>
          <a:xfrm>
            <a:off x="365760" y="2875788"/>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Molina, J.R., Yang, P., Cassivi, S.D., Schild, S.E. and Adjei, A.A. (2008) 'Non-small Cell Lung Cancer: Epidemiology, Risk Factors, Treatment, and Survivorship', Mayo Clinic Proceedings, 83(5), pp. 584–594.</a:t>
            </a:r>
            <a:endParaRPr lang="en-US" sz="850" dirty="0"/>
          </a:p>
        </p:txBody>
      </p:sp>
      <p:sp>
        <p:nvSpPr>
          <p:cNvPr id="17" name="Text 15"/>
          <p:cNvSpPr/>
          <p:nvPr/>
        </p:nvSpPr>
        <p:spPr>
          <a:xfrm>
            <a:off x="365760" y="3136392"/>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National Institute for Health and Care Excellence (NICE) (2019) Lung Cancer: Diagnosis and Management [NG122]. London: NICE.</a:t>
            </a:r>
            <a:endParaRPr lang="en-US" sz="850" dirty="0"/>
          </a:p>
        </p:txBody>
      </p:sp>
      <p:sp>
        <p:nvSpPr>
          <p:cNvPr id="18" name="Text 16"/>
          <p:cNvSpPr/>
          <p:nvPr/>
        </p:nvSpPr>
        <p:spPr>
          <a:xfrm>
            <a:off x="365760" y="3396996"/>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NHS (2019) The NHS Long Term Plan. London: NHS England. Available at: https://www.longtermplan.nhs.uk (Accessed: 10 March 2026).</a:t>
            </a:r>
            <a:endParaRPr lang="en-US" sz="850" dirty="0"/>
          </a:p>
        </p:txBody>
      </p:sp>
      <p:sp>
        <p:nvSpPr>
          <p:cNvPr id="19" name="Text 17"/>
          <p:cNvSpPr/>
          <p:nvPr/>
        </p:nvSpPr>
        <p:spPr>
          <a:xfrm>
            <a:off x="365760" y="3657600"/>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Nursing and Midwifery Council (NMC) (2018) The Code: Professional Standards of Practice and Behaviour for Nurses, Midwives and Nursing Associates. London: NMC.</a:t>
            </a:r>
            <a:endParaRPr lang="en-US" sz="850" dirty="0"/>
          </a:p>
        </p:txBody>
      </p:sp>
      <p:sp>
        <p:nvSpPr>
          <p:cNvPr id="20" name="Text 18"/>
          <p:cNvSpPr/>
          <p:nvPr/>
        </p:nvSpPr>
        <p:spPr>
          <a:xfrm>
            <a:off x="365760" y="3918204"/>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Office for National Statistics (ONS) (2023) Deaths Registered in England and Wales. Newport: ONS.</a:t>
            </a:r>
            <a:endParaRPr lang="en-US" sz="850" dirty="0"/>
          </a:p>
        </p:txBody>
      </p:sp>
      <p:sp>
        <p:nvSpPr>
          <p:cNvPr id="21" name="Text 19"/>
          <p:cNvSpPr/>
          <p:nvPr/>
        </p:nvSpPr>
        <p:spPr>
          <a:xfrm>
            <a:off x="365760" y="4178808"/>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Temel, J.S. et al. (2010) 'Early Palliative Care for Patients with Metastatic Non-small-cell Lung Cancer', New England Journal of Medicine, 363(8), pp. 733–742.</a:t>
            </a:r>
            <a:endParaRPr lang="en-US" sz="850" dirty="0"/>
          </a:p>
        </p:txBody>
      </p:sp>
      <p:sp>
        <p:nvSpPr>
          <p:cNvPr id="22" name="Text 20"/>
          <p:cNvSpPr/>
          <p:nvPr/>
        </p:nvSpPr>
        <p:spPr>
          <a:xfrm>
            <a:off x="365760" y="4439412"/>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Tortora, G.J. and Derrickson, B.H. (2017) Principles of Anatomy and Physiology. 15th edn. Hoboken: Wiley.</a:t>
            </a:r>
            <a:endParaRPr lang="en-US" sz="850" dirty="0"/>
          </a:p>
        </p:txBody>
      </p:sp>
      <p:sp>
        <p:nvSpPr>
          <p:cNvPr id="23" name="Text 21"/>
          <p:cNvSpPr/>
          <p:nvPr/>
        </p:nvSpPr>
        <p:spPr>
          <a:xfrm>
            <a:off x="365760" y="4700016"/>
            <a:ext cx="8412480" cy="242316"/>
          </a:xfrm>
          <a:prstGeom prst="rect">
            <a:avLst/>
          </a:prstGeom>
          <a:noFill/>
          <a:ln/>
        </p:spPr>
        <p:txBody>
          <a:bodyPr wrap="square" rtlCol="0" anchor="ctr"/>
          <a:lstStyle/>
          <a:p>
            <a:pPr marL="0" indent="0">
              <a:buNone/>
            </a:pPr>
            <a:r>
              <a:rPr lang="en-US" sz="850" dirty="0">
                <a:solidFill>
                  <a:srgbClr val="1E2D36"/>
                </a:solidFill>
                <a:latin typeface="Calibri" pitchFamily="34" charset="0"/>
                <a:ea typeface="Calibri" pitchFamily="34" charset="-122"/>
                <a:cs typeface="Calibri" pitchFamily="34" charset="-120"/>
              </a:rPr>
              <a:t>World Cancer Research Fund (2018) Diet, Nutrition, Physical Activity and Cancer: A Global Perspective. London: WCRF International.</a:t>
            </a:r>
            <a:endParaRPr lang="en-US" sz="850" dirty="0"/>
          </a:p>
        </p:txBody>
      </p:sp>
    </p:spTree>
  </p:cSld>
  <p:clrMapOvr>
    <a:masterClrMapping/>
  </p:clrMapOvr>
  <mc:AlternateContent xmlns:mc="http://schemas.openxmlformats.org/markup-compatibility/2006" xmlns:p14="http://schemas.microsoft.com/office/powerpoint/2010/main">
    <mc:Choice Requires="p14">
      <p:transition spd="slow" p14:dur="2000" advTm="4658"/>
    </mc:Choice>
    <mc:Fallback xmlns="">
      <p:transition spd="slow" advTm="4658"/>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6949</Words>
  <Application>Microsoft Office PowerPoint</Application>
  <PresentationFormat>On-screen Show (16:9)</PresentationFormat>
  <Paragraphs>305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 Cancer Case Study</dc:title>
  <dc:subject>PptxGenJS Presentation</dc:subject>
  <dc:creator>PptxGenJS</dc:creator>
  <cp:lastModifiedBy>Ahmed Jah</cp:lastModifiedBy>
  <cp:revision>40</cp:revision>
  <dcterms:created xsi:type="dcterms:W3CDTF">2026-03-22T02:49:31Z</dcterms:created>
  <dcterms:modified xsi:type="dcterms:W3CDTF">2026-08-13T08:59:56Z</dcterms:modified>
</cp:coreProperties>
</file>