
<file path=[Content_Types].xml><?xml version="1.0" encoding="utf-8"?>
<Types xmlns="http://schemas.openxmlformats.org/package/2006/content-types">
  <Default Extension="emf" ContentType="image/x-emf"/>
  <Default Extension="jp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6"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12192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7109" autoAdjust="0"/>
  </p:normalViewPr>
  <p:slideViewPr>
    <p:cSldViewPr snapToGrid="0" snapToObjects="1">
      <p:cViewPr varScale="1">
        <p:scale>
          <a:sx n="95" d="100"/>
          <a:sy n="95" d="100"/>
        </p:scale>
        <p:origin x="1216"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300" b="0" i="0" u="none" strike="noStrike">
                <a:solidFill>
                  <a:srgbClr val="000000"/>
                </a:solidFill>
                <a:latin typeface="Aptos Display"/>
              </a:defRPr>
            </a:pPr>
            <a:r>
              <a:rPr lang="en-US" sz="1300" b="0" i="0" u="none" strike="noStrike">
                <a:solidFill>
                  <a:srgbClr val="000000"/>
                </a:solidFill>
                <a:latin typeface="Aptos Display"/>
              </a:rPr>
              <a:t>Major illness by deprivation</a:t>
            </a:r>
          </a:p>
        </c:rich>
      </c:tx>
      <c:overlay val="0"/>
    </c:title>
    <c:autoTitleDeleted val="0"/>
    <c:plotArea>
      <c:layout/>
      <c:barChart>
        <c:barDir val="col"/>
        <c:grouping val="clustered"/>
        <c:varyColors val="0"/>
        <c:ser>
          <c:idx val="0"/>
          <c:order val="0"/>
          <c:tx>
            <c:strRef>
              <c:f>Sheet1!$B$1</c:f>
              <c:strCache>
                <c:ptCount val="1"/>
                <c:pt idx="0">
                  <c:v>Most deprived</c:v>
                </c:pt>
              </c:strCache>
            </c:strRef>
          </c:tx>
          <c:spPr>
            <a:solidFill>
              <a:srgbClr val="C0504D"/>
            </a:solidFill>
            <a:effectLst/>
          </c:spPr>
          <c:invertIfNegative val="0"/>
          <c:dLbls>
            <c:numFmt formatCode="#,##0" sourceLinked="0"/>
            <c:spPr>
              <a:noFill/>
              <a:ln>
                <a:noFill/>
              </a:ln>
              <a:effectLst/>
            </c:spPr>
            <c:txPr>
              <a:bodyPr/>
              <a:lstStyle/>
              <a:p>
                <a:pPr>
                  <a:defRPr sz="1200" b="0" i="0" u="none" strike="noStrike">
                    <a:solidFill>
                      <a:srgbClr val="000000"/>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2019</c:v>
                </c:pt>
                <c:pt idx="1">
                  <c:v>2040</c:v>
                </c:pt>
              </c:strCache>
            </c:strRef>
          </c:cat>
          <c:val>
            <c:numRef>
              <c:f>Sheet1!$B$2:$B$3</c:f>
              <c:numCache>
                <c:formatCode>General</c:formatCode>
                <c:ptCount val="2"/>
                <c:pt idx="0">
                  <c:v>14.6</c:v>
                </c:pt>
                <c:pt idx="1">
                  <c:v>15.2</c:v>
                </c:pt>
              </c:numCache>
            </c:numRef>
          </c:val>
          <c:extLst>
            <c:ext xmlns:c16="http://schemas.microsoft.com/office/drawing/2014/chart" uri="{C3380CC4-5D6E-409C-BE32-E72D297353CC}">
              <c16:uniqueId val="{00000000-C853-47FB-A132-F8713FC7F156}"/>
            </c:ext>
          </c:extLst>
        </c:ser>
        <c:ser>
          <c:idx val="1"/>
          <c:order val="1"/>
          <c:tx>
            <c:strRef>
              <c:f>Sheet1!$C$1</c:f>
              <c:strCache>
                <c:ptCount val="1"/>
                <c:pt idx="0">
                  <c:v>Least deprived</c:v>
                </c:pt>
              </c:strCache>
            </c:strRef>
          </c:tx>
          <c:spPr>
            <a:solidFill>
              <a:srgbClr val="4F81BD"/>
            </a:solidFill>
            <a:effectLst/>
          </c:spPr>
          <c:invertIfNegative val="0"/>
          <c:dLbls>
            <c:numFmt formatCode="#,##0" sourceLinked="0"/>
            <c:spPr>
              <a:noFill/>
              <a:ln>
                <a:noFill/>
              </a:ln>
              <a:effectLst/>
            </c:spPr>
            <c:txPr>
              <a:bodyPr/>
              <a:lstStyle/>
              <a:p>
                <a:pPr>
                  <a:defRPr sz="1200" b="0" i="0" u="none" strike="noStrike">
                    <a:solidFill>
                      <a:srgbClr val="000000"/>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2019</c:v>
                </c:pt>
                <c:pt idx="1">
                  <c:v>2040</c:v>
                </c:pt>
              </c:strCache>
            </c:strRef>
          </c:cat>
          <c:val>
            <c:numRef>
              <c:f>Sheet1!$C$2:$C$3</c:f>
              <c:numCache>
                <c:formatCode>General</c:formatCode>
                <c:ptCount val="2"/>
                <c:pt idx="0">
                  <c:v>6.3</c:v>
                </c:pt>
                <c:pt idx="1">
                  <c:v>6.8</c:v>
                </c:pt>
              </c:numCache>
            </c:numRef>
          </c:val>
          <c:extLst>
            <c:ext xmlns:c16="http://schemas.microsoft.com/office/drawing/2014/chart" uri="{C3380CC4-5D6E-409C-BE32-E72D297353CC}">
              <c16:uniqueId val="{00000001-C853-47FB-A132-F8713FC7F156}"/>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900" b="0" i="0" u="none" strike="noStrike">
                <a:solidFill>
                  <a:srgbClr val="000000"/>
                </a:solidFill>
                <a:latin typeface="Aptos"/>
              </a:defRPr>
            </a:pPr>
            <a:endParaRPr lang="en-US"/>
          </a:p>
        </c:txPr>
        <c:crossAx val="2094734552"/>
        <c:crosses val="autoZero"/>
        <c:auto val="1"/>
        <c:lblAlgn val="ctr"/>
        <c:lblOffset val="100"/>
        <c:noMultiLvlLbl val="1"/>
      </c:catAx>
      <c:valAx>
        <c:axId val="2094734552"/>
        <c:scaling>
          <c:orientation val="minMax"/>
          <c:max val="20"/>
          <c:min val="0"/>
        </c:scaling>
        <c:delete val="0"/>
        <c:axPos val="l"/>
        <c:majorGridlines>
          <c:spPr>
            <a:ln w="12700" cap="flat">
              <a:solidFill>
                <a:srgbClr val="888888"/>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800" b="0" i="0" u="none" strike="noStrike">
                <a:solidFill>
                  <a:srgbClr val="000000"/>
                </a:solidFill>
                <a:latin typeface="Aptos"/>
              </a:defRPr>
            </a:pPr>
            <a:endParaRPr lang="en-US"/>
          </a:p>
        </c:txPr>
        <c:crossAx val="2094734554"/>
        <c:crosses val="autoZero"/>
        <c:crossBetween val="between"/>
        <c:majorUnit val="5"/>
      </c:valAx>
      <c:spPr>
        <a:noFill/>
        <a:ln>
          <a:noFill/>
        </a:ln>
        <a:effectLst/>
      </c:spPr>
    </c:plotArea>
    <c:legend>
      <c:legendPos val="r"/>
      <c:overlay val="0"/>
    </c:legend>
    <c:plotVisOnly val="1"/>
    <c:dispBlanksAs val="span"/>
    <c:showDLblsOverMax val="1"/>
  </c:chart>
  <c:spPr>
    <a:noFill/>
    <a:ln>
      <a:noFill/>
    </a:ln>
    <a:effectLst/>
  </c:spPr>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3C5035-9462-4BD8-91CE-AB932C1BD38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CA0077C-FFA7-464B-A6B9-0F8883DA4873}">
      <dgm:prSet/>
      <dgm:spPr/>
      <dgm:t>
        <a:bodyPr/>
        <a:lstStyle/>
        <a:p>
          <a:r>
            <a:rPr lang="en-US"/>
            <a:t>• Overall, health, wellbeing, and sustainable development are inseparable because illness is shaped by biological, psychological, social, economic, and environmental conditions.</a:t>
          </a:r>
        </a:p>
      </dgm:t>
    </dgm:pt>
    <dgm:pt modelId="{22D84A2B-1F96-4EFC-AAA1-AFBF078A38B3}" type="parTrans" cxnId="{7A9831C2-AD61-4962-A5BB-20C2D04D76A4}">
      <dgm:prSet/>
      <dgm:spPr/>
      <dgm:t>
        <a:bodyPr/>
        <a:lstStyle/>
        <a:p>
          <a:endParaRPr lang="en-US"/>
        </a:p>
      </dgm:t>
    </dgm:pt>
    <dgm:pt modelId="{98399CBF-41D8-46CD-97C0-5D10668FC064}" type="sibTrans" cxnId="{7A9831C2-AD61-4962-A5BB-20C2D04D76A4}">
      <dgm:prSet/>
      <dgm:spPr/>
      <dgm:t>
        <a:bodyPr/>
        <a:lstStyle/>
        <a:p>
          <a:endParaRPr lang="en-US"/>
        </a:p>
      </dgm:t>
    </dgm:pt>
    <dgm:pt modelId="{9B96D339-7CC2-4913-BEA7-6839DC8368E2}">
      <dgm:prSet/>
      <dgm:spPr/>
      <dgm:t>
        <a:bodyPr/>
        <a:lstStyle/>
        <a:p>
          <a:r>
            <a:rPr lang="en-US"/>
            <a:t>• Integration improves service delivery when policy, clinical practice, social care, public health, and communities work around people’s whole-life needs.</a:t>
          </a:r>
        </a:p>
      </dgm:t>
    </dgm:pt>
    <dgm:pt modelId="{02C73FBC-E15F-46B9-A886-8E5A3AC303C8}" type="parTrans" cxnId="{7E135D49-27D3-4700-A62A-7C4802F76A3D}">
      <dgm:prSet/>
      <dgm:spPr/>
      <dgm:t>
        <a:bodyPr/>
        <a:lstStyle/>
        <a:p>
          <a:endParaRPr lang="en-US"/>
        </a:p>
      </dgm:t>
    </dgm:pt>
    <dgm:pt modelId="{25DD017D-D936-4405-AA25-730DE9269D69}" type="sibTrans" cxnId="{7E135D49-27D3-4700-A62A-7C4802F76A3D}">
      <dgm:prSet/>
      <dgm:spPr/>
      <dgm:t>
        <a:bodyPr/>
        <a:lstStyle/>
        <a:p>
          <a:endParaRPr lang="en-US"/>
        </a:p>
      </dgm:t>
    </dgm:pt>
    <dgm:pt modelId="{E68C2326-FEEB-4FD4-829D-4469B5478C84}">
      <dgm:prSet/>
      <dgm:spPr/>
      <dgm:t>
        <a:bodyPr/>
        <a:lstStyle/>
        <a:p>
          <a:r>
            <a:rPr lang="en-US"/>
            <a:t>• The strongest approach combines evidence-based treatment with prevention, equity, sustainability, technology governance, and long-term investment in primary and community services.</a:t>
          </a:r>
        </a:p>
      </dgm:t>
    </dgm:pt>
    <dgm:pt modelId="{C9D52308-FA20-4EFE-8E2C-5B977A215877}" type="parTrans" cxnId="{FDE25F4A-87E6-480C-8DF4-6D9B489D6ACC}">
      <dgm:prSet/>
      <dgm:spPr/>
      <dgm:t>
        <a:bodyPr/>
        <a:lstStyle/>
        <a:p>
          <a:endParaRPr lang="en-US"/>
        </a:p>
      </dgm:t>
    </dgm:pt>
    <dgm:pt modelId="{44DDF7D0-4EF8-4CF2-80AA-DAF0E96B9C15}" type="sibTrans" cxnId="{FDE25F4A-87E6-480C-8DF4-6D9B489D6ACC}">
      <dgm:prSet/>
      <dgm:spPr/>
      <dgm:t>
        <a:bodyPr/>
        <a:lstStyle/>
        <a:p>
          <a:endParaRPr lang="en-US"/>
        </a:p>
      </dgm:t>
    </dgm:pt>
    <dgm:pt modelId="{4EC4E3B8-C8A1-44AC-B7B3-847E0D46B2FE}">
      <dgm:prSet/>
      <dgm:spPr/>
      <dgm:t>
        <a:bodyPr/>
        <a:lstStyle/>
        <a:p>
          <a:r>
            <a:rPr lang="en-US"/>
            <a:t>• Reference base includes the module lectures, assessment guidance, WHO, UN, NHS England, Welsh legislation, Health Foundation, Marmot, Engel, and Brundtland.</a:t>
          </a:r>
        </a:p>
      </dgm:t>
    </dgm:pt>
    <dgm:pt modelId="{BB01FE70-3DDA-412E-AAF6-2CF8079F32F1}" type="parTrans" cxnId="{9CC02844-0669-475C-909B-3F4E4EB61165}">
      <dgm:prSet/>
      <dgm:spPr/>
      <dgm:t>
        <a:bodyPr/>
        <a:lstStyle/>
        <a:p>
          <a:endParaRPr lang="en-US"/>
        </a:p>
      </dgm:t>
    </dgm:pt>
    <dgm:pt modelId="{FEB6A67D-1FAC-44F2-A7C3-D84252393112}" type="sibTrans" cxnId="{9CC02844-0669-475C-909B-3F4E4EB61165}">
      <dgm:prSet/>
      <dgm:spPr/>
      <dgm:t>
        <a:bodyPr/>
        <a:lstStyle/>
        <a:p>
          <a:endParaRPr lang="en-US"/>
        </a:p>
      </dgm:t>
    </dgm:pt>
    <dgm:pt modelId="{BCD18E01-173E-41A3-AC72-822D4A4BE5D1}" type="pres">
      <dgm:prSet presAssocID="{FF3C5035-9462-4BD8-91CE-AB932C1BD38D}" presName="linear" presStyleCnt="0">
        <dgm:presLayoutVars>
          <dgm:animLvl val="lvl"/>
          <dgm:resizeHandles val="exact"/>
        </dgm:presLayoutVars>
      </dgm:prSet>
      <dgm:spPr/>
    </dgm:pt>
    <dgm:pt modelId="{90C59F12-9A63-4261-8783-137AF82EF0A5}" type="pres">
      <dgm:prSet presAssocID="{7CA0077C-FFA7-464B-A6B9-0F8883DA4873}" presName="parentText" presStyleLbl="node1" presStyleIdx="0" presStyleCnt="4">
        <dgm:presLayoutVars>
          <dgm:chMax val="0"/>
          <dgm:bulletEnabled val="1"/>
        </dgm:presLayoutVars>
      </dgm:prSet>
      <dgm:spPr/>
    </dgm:pt>
    <dgm:pt modelId="{46580CE0-9865-4CBE-A065-4DD94AE650E6}" type="pres">
      <dgm:prSet presAssocID="{98399CBF-41D8-46CD-97C0-5D10668FC064}" presName="spacer" presStyleCnt="0"/>
      <dgm:spPr/>
    </dgm:pt>
    <dgm:pt modelId="{10ACBFEA-5927-4164-BD19-76B70F51A132}" type="pres">
      <dgm:prSet presAssocID="{9B96D339-7CC2-4913-BEA7-6839DC8368E2}" presName="parentText" presStyleLbl="node1" presStyleIdx="1" presStyleCnt="4">
        <dgm:presLayoutVars>
          <dgm:chMax val="0"/>
          <dgm:bulletEnabled val="1"/>
        </dgm:presLayoutVars>
      </dgm:prSet>
      <dgm:spPr/>
    </dgm:pt>
    <dgm:pt modelId="{0CD29B06-0CC2-4BEA-8303-238F54F3496D}" type="pres">
      <dgm:prSet presAssocID="{25DD017D-D936-4405-AA25-730DE9269D69}" presName="spacer" presStyleCnt="0"/>
      <dgm:spPr/>
    </dgm:pt>
    <dgm:pt modelId="{AF72AEDF-88EF-4D74-BA72-BBBF9DB2FE73}" type="pres">
      <dgm:prSet presAssocID="{E68C2326-FEEB-4FD4-829D-4469B5478C84}" presName="parentText" presStyleLbl="node1" presStyleIdx="2" presStyleCnt="4">
        <dgm:presLayoutVars>
          <dgm:chMax val="0"/>
          <dgm:bulletEnabled val="1"/>
        </dgm:presLayoutVars>
      </dgm:prSet>
      <dgm:spPr/>
    </dgm:pt>
    <dgm:pt modelId="{94F0DB2E-5887-4068-83E3-E3E5512141F1}" type="pres">
      <dgm:prSet presAssocID="{44DDF7D0-4EF8-4CF2-80AA-DAF0E96B9C15}" presName="spacer" presStyleCnt="0"/>
      <dgm:spPr/>
    </dgm:pt>
    <dgm:pt modelId="{0A278F50-B925-4791-AE15-464AA990A5FA}" type="pres">
      <dgm:prSet presAssocID="{4EC4E3B8-C8A1-44AC-B7B3-847E0D46B2FE}" presName="parentText" presStyleLbl="node1" presStyleIdx="3" presStyleCnt="4">
        <dgm:presLayoutVars>
          <dgm:chMax val="0"/>
          <dgm:bulletEnabled val="1"/>
        </dgm:presLayoutVars>
      </dgm:prSet>
      <dgm:spPr/>
    </dgm:pt>
  </dgm:ptLst>
  <dgm:cxnLst>
    <dgm:cxn modelId="{69ABF103-37F6-4827-A65C-D819284C423A}" type="presOf" srcId="{E68C2326-FEEB-4FD4-829D-4469B5478C84}" destId="{AF72AEDF-88EF-4D74-BA72-BBBF9DB2FE73}" srcOrd="0" destOrd="0" presId="urn:microsoft.com/office/officeart/2005/8/layout/vList2"/>
    <dgm:cxn modelId="{19A7131B-2138-4B08-875A-AD2411D22323}" type="presOf" srcId="{9B96D339-7CC2-4913-BEA7-6839DC8368E2}" destId="{10ACBFEA-5927-4164-BD19-76B70F51A132}" srcOrd="0" destOrd="0" presId="urn:microsoft.com/office/officeart/2005/8/layout/vList2"/>
    <dgm:cxn modelId="{9CC02844-0669-475C-909B-3F4E4EB61165}" srcId="{FF3C5035-9462-4BD8-91CE-AB932C1BD38D}" destId="{4EC4E3B8-C8A1-44AC-B7B3-847E0D46B2FE}" srcOrd="3" destOrd="0" parTransId="{BB01FE70-3DDA-412E-AAF6-2CF8079F32F1}" sibTransId="{FEB6A67D-1FAC-44F2-A7C3-D84252393112}"/>
    <dgm:cxn modelId="{745F5C44-5699-4EB1-AD72-C57E89B2AD79}" type="presOf" srcId="{4EC4E3B8-C8A1-44AC-B7B3-847E0D46B2FE}" destId="{0A278F50-B925-4791-AE15-464AA990A5FA}" srcOrd="0" destOrd="0" presId="urn:microsoft.com/office/officeart/2005/8/layout/vList2"/>
    <dgm:cxn modelId="{7E135D49-27D3-4700-A62A-7C4802F76A3D}" srcId="{FF3C5035-9462-4BD8-91CE-AB932C1BD38D}" destId="{9B96D339-7CC2-4913-BEA7-6839DC8368E2}" srcOrd="1" destOrd="0" parTransId="{02C73FBC-E15F-46B9-A886-8E5A3AC303C8}" sibTransId="{25DD017D-D936-4405-AA25-730DE9269D69}"/>
    <dgm:cxn modelId="{FDE25F4A-87E6-480C-8DF4-6D9B489D6ACC}" srcId="{FF3C5035-9462-4BD8-91CE-AB932C1BD38D}" destId="{E68C2326-FEEB-4FD4-829D-4469B5478C84}" srcOrd="2" destOrd="0" parTransId="{C9D52308-FA20-4EFE-8E2C-5B977A215877}" sibTransId="{44DDF7D0-4EF8-4CF2-80AA-DAF0E96B9C15}"/>
    <dgm:cxn modelId="{52B6AC94-3B10-429C-B187-0D8A559D5F0B}" type="presOf" srcId="{FF3C5035-9462-4BD8-91CE-AB932C1BD38D}" destId="{BCD18E01-173E-41A3-AC72-822D4A4BE5D1}" srcOrd="0" destOrd="0" presId="urn:microsoft.com/office/officeart/2005/8/layout/vList2"/>
    <dgm:cxn modelId="{7A9831C2-AD61-4962-A5BB-20C2D04D76A4}" srcId="{FF3C5035-9462-4BD8-91CE-AB932C1BD38D}" destId="{7CA0077C-FFA7-464B-A6B9-0F8883DA4873}" srcOrd="0" destOrd="0" parTransId="{22D84A2B-1F96-4EFC-AAA1-AFBF078A38B3}" sibTransId="{98399CBF-41D8-46CD-97C0-5D10668FC064}"/>
    <dgm:cxn modelId="{5DA698EA-3300-4776-972B-724925CDFBEF}" type="presOf" srcId="{7CA0077C-FFA7-464B-A6B9-0F8883DA4873}" destId="{90C59F12-9A63-4261-8783-137AF82EF0A5}" srcOrd="0" destOrd="0" presId="urn:microsoft.com/office/officeart/2005/8/layout/vList2"/>
    <dgm:cxn modelId="{8BA0388B-ECBC-44FE-9001-2497EAE9A0C1}" type="presParOf" srcId="{BCD18E01-173E-41A3-AC72-822D4A4BE5D1}" destId="{90C59F12-9A63-4261-8783-137AF82EF0A5}" srcOrd="0" destOrd="0" presId="urn:microsoft.com/office/officeart/2005/8/layout/vList2"/>
    <dgm:cxn modelId="{F60BC483-C465-48A6-92BA-08A612744323}" type="presParOf" srcId="{BCD18E01-173E-41A3-AC72-822D4A4BE5D1}" destId="{46580CE0-9865-4CBE-A065-4DD94AE650E6}" srcOrd="1" destOrd="0" presId="urn:microsoft.com/office/officeart/2005/8/layout/vList2"/>
    <dgm:cxn modelId="{CE5C9E87-DAD0-4EFB-A246-39EC35B0D7C8}" type="presParOf" srcId="{BCD18E01-173E-41A3-AC72-822D4A4BE5D1}" destId="{10ACBFEA-5927-4164-BD19-76B70F51A132}" srcOrd="2" destOrd="0" presId="urn:microsoft.com/office/officeart/2005/8/layout/vList2"/>
    <dgm:cxn modelId="{F784780B-0E85-4E66-895A-C824D505046B}" type="presParOf" srcId="{BCD18E01-173E-41A3-AC72-822D4A4BE5D1}" destId="{0CD29B06-0CC2-4BEA-8303-238F54F3496D}" srcOrd="3" destOrd="0" presId="urn:microsoft.com/office/officeart/2005/8/layout/vList2"/>
    <dgm:cxn modelId="{796EF72A-1F2B-4F70-9B84-759A5E030BCF}" type="presParOf" srcId="{BCD18E01-173E-41A3-AC72-822D4A4BE5D1}" destId="{AF72AEDF-88EF-4D74-BA72-BBBF9DB2FE73}" srcOrd="4" destOrd="0" presId="urn:microsoft.com/office/officeart/2005/8/layout/vList2"/>
    <dgm:cxn modelId="{FDC57B89-C9EF-4FCB-8B6C-A95449065EDA}" type="presParOf" srcId="{BCD18E01-173E-41A3-AC72-822D4A4BE5D1}" destId="{94F0DB2E-5887-4068-83E3-E3E5512141F1}" srcOrd="5" destOrd="0" presId="urn:microsoft.com/office/officeart/2005/8/layout/vList2"/>
    <dgm:cxn modelId="{1A2A1661-9444-4428-BECB-C8C2584AE288}" type="presParOf" srcId="{BCD18E01-173E-41A3-AC72-822D4A4BE5D1}" destId="{0A278F50-B925-4791-AE15-464AA990A5F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C59F12-9A63-4261-8783-137AF82EF0A5}">
      <dsp:nvSpPr>
        <dsp:cNvPr id="0" name=""/>
        <dsp:cNvSpPr/>
      </dsp:nvSpPr>
      <dsp:spPr>
        <a:xfrm>
          <a:off x="0" y="349500"/>
          <a:ext cx="10776204" cy="6762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 Overall, health, wellbeing, and sustainable development are inseparable because illness is shaped by biological, psychological, social, economic, and environmental conditions.</a:t>
          </a:r>
        </a:p>
      </dsp:txBody>
      <dsp:txXfrm>
        <a:off x="33012" y="382512"/>
        <a:ext cx="10710180" cy="610236"/>
      </dsp:txXfrm>
    </dsp:sp>
    <dsp:sp modelId="{10ACBFEA-5927-4164-BD19-76B70F51A132}">
      <dsp:nvSpPr>
        <dsp:cNvPr id="0" name=""/>
        <dsp:cNvSpPr/>
      </dsp:nvSpPr>
      <dsp:spPr>
        <a:xfrm>
          <a:off x="0" y="1074720"/>
          <a:ext cx="10776204" cy="6762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 Integration improves service delivery when policy, clinical practice, social care, public health, and communities work around people’s whole-life needs.</a:t>
          </a:r>
        </a:p>
      </dsp:txBody>
      <dsp:txXfrm>
        <a:off x="33012" y="1107732"/>
        <a:ext cx="10710180" cy="610236"/>
      </dsp:txXfrm>
    </dsp:sp>
    <dsp:sp modelId="{AF72AEDF-88EF-4D74-BA72-BBBF9DB2FE73}">
      <dsp:nvSpPr>
        <dsp:cNvPr id="0" name=""/>
        <dsp:cNvSpPr/>
      </dsp:nvSpPr>
      <dsp:spPr>
        <a:xfrm>
          <a:off x="0" y="1799940"/>
          <a:ext cx="10776204" cy="6762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 The strongest approach combines evidence-based treatment with prevention, equity, sustainability, technology governance, and long-term investment in primary and community services.</a:t>
          </a:r>
        </a:p>
      </dsp:txBody>
      <dsp:txXfrm>
        <a:off x="33012" y="1832952"/>
        <a:ext cx="10710180" cy="610236"/>
      </dsp:txXfrm>
    </dsp:sp>
    <dsp:sp modelId="{0A278F50-B925-4791-AE15-464AA990A5FA}">
      <dsp:nvSpPr>
        <dsp:cNvPr id="0" name=""/>
        <dsp:cNvSpPr/>
      </dsp:nvSpPr>
      <dsp:spPr>
        <a:xfrm>
          <a:off x="0" y="2525160"/>
          <a:ext cx="10776204" cy="6762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 Reference base includes the module lectures, assessment guidance, WHO, UN, NHS England, Welsh legislation, Health Foundation, Marmot, Engel, and Brundtland.</a:t>
          </a:r>
        </a:p>
      </dsp:txBody>
      <dsp:txXfrm>
        <a:off x="33012" y="2558172"/>
        <a:ext cx="10710180" cy="61023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11618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Good morning/afternoon. My presentation today is on the integration of health, wellbeing and sustainable development within health and social care service delivery. I will look at how the concepts apply to policy, health models, inequalities, service delivery and recommend future action. The underlying argument is that health and social care services of today can no longer work solely with illness as the problem; we must also address prevention, wellbeing, equity and long-term sustainability.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argues that the complex needs faced by health and social care service users cannot be addressed effectively without integrated service approaches because their needs are socially, psychologically, environmentally and economically constructed. I will provide a critical analysis of the influence of sustainable development upon prevention, equity, governance, technology and service delivery. Key health models are compared, illustrating contrasting understandings of the concept of 'need'. Evidence-based recommendations are provided for improved policy and practice.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Health is not merely the absence of illness, it involves the optimum level of physical, mental and social functioning; however the concept of optimum wellbeing is not realistic. Wellbeing is broader and more inclusive encompassing quality of life, resilience, relationships, meaning, and social engagement. Sustainable development means meeting present needs without compromising the rights or needs of the future and also refers to equitable service delivery and long-term service resilience. These concepts are highly complementary and are particularly strong when considering person-centered and preventative care.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Health can be understood from several contrasting models. The biomedical model is largely useful in diagnosis and treatment but does not consider factors that cause ill-health. Biopsychosocial model offers a more holistic understanding of chronic ill-health and mental health as influenced by behavior, environment, and relationships. Ecological and whole person models bring in social and environmental factors impacting upon an individual. The most appropriate approach to understand illness and the need for care must integrate a selection of models, not a sole explanation.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SDG 3 'Good Health and Well-being' seeks to ensure healthy lives and promote well-being at all ages, with specific targets including disease prevention, mental health services and equitable access to medicines. Within the UK, whilst NHS care ensures universal coverage this is not a reality of equality and is often subject to a variety of limitations including waiting times, levels of deprivation and the extent of digital inclusion, and regional disparities. Links exist between SDG 3 and SDG 10 'Reduced Inequalities' and SDG 13 'Climate Action' thus confirming the interconnected nature of the challenge.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Integrated care moves beyond siloed working towards an approach that puts the individual, not the service, at the center of health and social care delivery, combining the work of NHS and social care bodies, community support, the voluntary sector and so on. Person-centered planning empowers individuals and facilitates well-being through focusing on the preferences, culture, strengths and circumstances of the individual. Preventive interventions are a crucial component and these range from vaccination, screening and MECC (Making Every Contact Count) to social prescribing, although, as previously mentioned, the effectiveness of such approaches is dependent on local capacity, well-managed referral routes and ongoing funding.</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Policy and governance strategies direct the approach of integration and sustainability. The Health in All Policies initiative emphasizes that policies should be enacted within all sectors, with health considered as a factor in housing, transport and education. The NHS Long Term Plan also places emphasis on prevention and integration, although current limitations such as workforce capacity, current economic climate, and existing waiting times place challenges on how such policy can be realized. It is important to note the potential of the Well-being of Future Generations Act in Wales due to its forward-looking approach on prevention, collaboration and public service involvement.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Health inequalities and their associated complexities, particularly among the more deprived sections of society, serve as an obvious justification for integrated and preventive service provision. Existing evidence suggests that there will be a significant rise in working-age major illness by 2040; particularly concentrated in the most deprived areas. Conditions like chronic pain, diabetes, COPD, cardiovascular disease, depression and anxiety create enormous strain on GPs, community care services, families and employment thus highlighting the need for preventive health promotion.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Obesity and diabetes prevention can be regarded as key examples as there is much debate as to the role that health, diet, income, education, social and cultural background play in creating such conditions. Lifestyle coaching, NHS Health checks, MECC conversations, community based exercise schemes etc. Can all play a part in prevention but the success and extent of such initiatives is constrained by lack of time, space and access to healthy food and can place emphasis on individuals changing their behavior and lifestyle patterns at a time where their structural and personal needs have not been adequately addressed.</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Mental health provides yet another example of where it is difficult to separate well-being from health in a practical sense, where factors such as levels of stress, poverty, trauma, loneliness and insecurity in employment all have a strong bearing on health. Multidisciplinary working is required and such services must integrate primary and secondary mental health care, crisis support, education, employers, social care agencies, Housing Associations and the voluntary sector. Although the focus is to improve the quality of life for individuals at an earlier stage, lengthy waiting lists, a shortage of experienced staff and unequal access are all problems and the service is failing to be preventive enough nor culturally sensitive.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Technology will surely assist in the provision of health and social care services through applications like telehealth and remotely-managed patients to help support those with chronic diseases and mobility issues. Furthermore, the application of artificial intelligence (AI) within healthcare may support and assist in diagnosis and in helping service users and providers to plan care, although there remain critical challenges and ethical considerations regarding misuse or inequitable access to such technologies. Digital services offer potential in relation to sustainability with regards to resource use and reductions in travel but will always need to remain complementary to face to face services.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Public health initiatives exist in the UK to try and reduce prevalence of certain diseases, prevent ill-health through vaccination, screening, smoking cessation, alcohol harm reduction, sex education etc. Whilst the role of media, misinformation and fear has also become a key component influencing such public health initiatives, to reduce effectiveness. Any public health messages must be effective, understandable and accessible and it should not be considered as solely the problem of the individual when trying to elicit behavior change as it must also consider the social, commercial and environmental influences on individuals decision-making.</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Equity requires needs-led commissioning; that is, everyone does not get the same service regardless of the barriers they face. Barriers may involve deprivation, ethnicity, disability, language, rurality, digital exclusion, transport, stigma or previous experiences of ill health. There may be a need to target resources to specific populations whose need is the greatest, but these must be local and they must be evaluated. Addressing inequalities is dependent on co-production, culturally competent care and communication, and flexible service provision.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My recommendations are to put investment into prevention, equity, integration, sustainability and digital inclusion. Services need to deliver earlier investment into primary care, community support, mental health and health promotion. Commissioning needs to use deprivation weighted resources and make measurable targets for health equity. Commissioning of integrated care needs to support greater multidisciplinary working, the social prescribing model and partnerships with the voluntary sector. Sustainability must be achievable through practical mechanisms such as green plans, low-carbon procurement and climate resilience. The digital services must offer the support needed and an alternative route in.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Finally, health, well-being and sustainable development are intrinsically linked due to the influence of biological, psychological, social, economic and environmental factors on health and disease. Delivering integrated care by working on whole-life needs requires collaboration between policy makers, clinicians, social care providers, public health teams and local communities. By combining treatment with prevention, equity, sustainability and responsible technology, as well as a long-term commitment to primary care and community services, health and well-being can be secured for a future-proof service.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6/17/26</a:t>
            </a:fld>
            <a:endParaRPr lang="en-US" dirty="0"/>
          </a:p>
        </p:txBody>
      </p:sp>
      <p:sp>
        <p:nvSpPr>
          <p:cNvPr id="5" name="Footer Placeholder 4"/>
          <p:cNvSpPr>
            <a:spLocks noGrp="1"/>
          </p:cNvSpPr>
          <p:nvPr>
            <p:ph type="ftr" sz="quarter" idx="11"/>
          </p:nvPr>
        </p:nvSpPr>
        <p:spPr>
          <a:xfrm>
            <a:off x="1127124" y="329307"/>
            <a:ext cx="5943668" cy="309201"/>
          </a:xfrm>
        </p:spPr>
        <p:txBody>
          <a:bodyPr/>
          <a:lstStyle/>
          <a:p>
            <a:endParaRPr lang="en-US" dirty="0"/>
          </a:p>
        </p:txBody>
      </p:sp>
      <p:sp>
        <p:nvSpPr>
          <p:cNvPr id="6" name="Slide Number Placeholder 5"/>
          <p:cNvSpPr>
            <a:spLocks noGrp="1"/>
          </p:cNvSpPr>
          <p:nvPr>
            <p:ph type="sldNum" sz="quarter" idx="12"/>
          </p:nvPr>
        </p:nvSpPr>
        <p:spPr>
          <a:xfrm>
            <a:off x="9924392" y="134930"/>
            <a:ext cx="811019" cy="503578"/>
          </a:xfrm>
        </p:spPr>
        <p:txBody>
          <a:bodyPr/>
          <a:lstStyle/>
          <a:p>
            <a:fld id="{6D22F896-40B5-4ADD-8801-0D06FADFA095}" type="slidenum">
              <a:rPr lang="en-US" smtClean="0"/>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37244255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sz="1200"/>
            </a:lvl1pPr>
          </a:lstStyle>
          <a:p>
            <a:fld id="{48A87A34-81AB-432B-8DAE-1953F412C126}" type="datetimeFigureOut">
              <a:rPr lang="en-US" smtClean="0"/>
              <a:t>6/17/26</a:t>
            </a:fld>
            <a:endParaRPr lang="en-US" dirty="0"/>
          </a:p>
        </p:txBody>
      </p:sp>
      <p:sp>
        <p:nvSpPr>
          <p:cNvPr id="5" name="Footer Placeholder 4"/>
          <p:cNvSpPr>
            <a:spLocks noGrp="1"/>
          </p:cNvSpPr>
          <p:nvPr>
            <p:ph type="ftr" sz="quarter" idx="11"/>
          </p:nvPr>
        </p:nvSpPr>
        <p:spPr/>
        <p:txBody>
          <a:bodyPr/>
          <a:lstStyle>
            <a:lvl1pPr>
              <a:defRPr sz="1200"/>
            </a:lvl1p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50688962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hasCustomPrompt="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6/17/26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95125186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6/17/26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58147429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6/17/26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18087798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6/17/26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4195170752"/>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6/17/26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79551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6/17/26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42520299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48A87A34-81AB-432B-8DAE-1953F412C126}" type="datetimeFigureOut">
              <a:rPr lang="en-US" smtClean="0"/>
              <a:pPr/>
              <a:t>6/17/26</a:t>
            </a:fld>
            <a:endParaRPr lang="en-US" dirty="0"/>
          </a:p>
        </p:txBody>
      </p:sp>
      <p:sp>
        <p:nvSpPr>
          <p:cNvPr id="6" name="Footer Placeholder 5"/>
          <p:cNvSpPr>
            <a:spLocks noGrp="1"/>
          </p:cNvSpPr>
          <p:nvPr>
            <p:ph type="ftr" sz="quarter" idx="11"/>
          </p:nvPr>
        </p:nvSpPr>
        <p:spPr>
          <a:xfrm>
            <a:off x="1125300" y="318640"/>
            <a:ext cx="4877818" cy="320931"/>
          </a:xfrm>
        </p:spPr>
        <p:txBody>
          <a:bodyPr/>
          <a:lstStyle/>
          <a:p>
            <a:endParaRPr lang="en-US" dirty="0"/>
          </a:p>
        </p:txBody>
      </p:sp>
      <p:sp>
        <p:nvSpPr>
          <p:cNvPr id="7" name="Slide Number Placeholder 6"/>
          <p:cNvSpPr>
            <a:spLocks noGrp="1"/>
          </p:cNvSpPr>
          <p:nvPr>
            <p:ph type="sldNum" sz="quarter" idx="12"/>
          </p:nvPr>
        </p:nvSpPr>
        <p:spPr>
          <a:xfrm>
            <a:off x="6176794" y="137408"/>
            <a:ext cx="811019" cy="503578"/>
          </a:xfrm>
        </p:spPr>
        <p:txBody>
          <a:bodyPr/>
          <a:lstStyle/>
          <a:p>
            <a:fld id="{6D22F896-40B5-4ADD-8801-0D06FADFA095}" type="slidenum">
              <a:rPr lang="en-US" smtClean="0"/>
              <a:t>‹#›</a:t>
            </a:fld>
            <a:endParaRPr lang="en-US" dirty="0"/>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419265257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71569042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65332649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159848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6/17/26</a:t>
            </a:fld>
            <a:endParaRPr lang="en-US" dirty="0"/>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659092148"/>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688" r:id="rId12"/>
  </p:sldLayoutIdLst>
  <p:hf sldNum="0" hdr="0" ftr="0" dt="0"/>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007/s44339-026-00048-y" TargetMode="External"/><Relationship Id="rId3" Type="http://schemas.openxmlformats.org/officeDocument/2006/relationships/hyperlink" Target="https://doi.org/10.3390/ijerph20196854" TargetMode="External"/><Relationship Id="rId7" Type="http://schemas.openxmlformats.org/officeDocument/2006/relationships/hyperlink" Target="https://doi.org/10.3389/fpubh.2022.1056459" TargetMode="External"/><Relationship Id="rId2" Type="http://schemas.openxmlformats.org/officeDocument/2006/relationships/hyperlink" Target="https://doi.org/10.1007/s44197-025-00385-y" TargetMode="External"/><Relationship Id="rId1" Type="http://schemas.openxmlformats.org/officeDocument/2006/relationships/slideLayout" Target="../slideLayouts/slideLayout12.xml"/><Relationship Id="rId6" Type="http://schemas.openxmlformats.org/officeDocument/2006/relationships/hyperlink" Target="https://doi.org/10.3390/su17051864" TargetMode="External"/><Relationship Id="rId11" Type="http://schemas.openxmlformats.org/officeDocument/2006/relationships/hyperlink" Target="https://doi.org/10.1016/j.envadv.2024.100607" TargetMode="External"/><Relationship Id="rId5" Type="http://schemas.openxmlformats.org/officeDocument/2006/relationships/hyperlink" Target="https://doi.org/10.1111/hex.13470" TargetMode="External"/><Relationship Id="rId10" Type="http://schemas.openxmlformats.org/officeDocument/2006/relationships/hyperlink" Target="https://doi.org/10.1108/ijm-01-2024-0075" TargetMode="External"/><Relationship Id="rId4" Type="http://schemas.openxmlformats.org/officeDocument/2006/relationships/hyperlink" Target="https://doi.org/10.2991/978-94-6463-612-3_24" TargetMode="External"/><Relationship Id="rId9" Type="http://schemas.openxmlformats.org/officeDocument/2006/relationships/hyperlink" Target="https://doi.org/10.1007/s41207-025-00996-8"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7FAF8"/>
        </a:solidFill>
        <a:effectLst/>
      </p:bgPr>
    </p:bg>
    <p:spTree>
      <p:nvGrpSpPr>
        <p:cNvPr id="1" name=""/>
        <p:cNvGrpSpPr/>
        <p:nvPr/>
      </p:nvGrpSpPr>
      <p:grpSpPr>
        <a:xfrm>
          <a:off x="0" y="0"/>
          <a:ext cx="0" cy="0"/>
          <a:chOff x="0" y="0"/>
          <a:chExt cx="0" cy="0"/>
        </a:xfrm>
      </p:grpSpPr>
      <p:sp>
        <p:nvSpPr>
          <p:cNvPr id="2" name="Shape 0"/>
          <p:cNvSpPr/>
          <p:nvPr/>
        </p:nvSpPr>
        <p:spPr>
          <a:xfrm>
            <a:off x="0" y="0"/>
            <a:ext cx="12191695" cy="182880"/>
          </a:xfrm>
          <a:prstGeom prst="rect">
            <a:avLst/>
          </a:prstGeom>
          <a:solidFill>
            <a:srgbClr val="168A8F"/>
          </a:solidFill>
          <a:ln w="12700">
            <a:solidFill>
              <a:srgbClr val="168A8F"/>
            </a:solidFill>
            <a:prstDash val="solid"/>
          </a:ln>
        </p:spPr>
        <p:txBody>
          <a:bodyPr/>
          <a:lstStyle/>
          <a:p>
            <a:endParaRPr lang="en-GB"/>
          </a:p>
        </p:txBody>
      </p:sp>
      <p:sp>
        <p:nvSpPr>
          <p:cNvPr id="3" name="Text 1"/>
          <p:cNvSpPr/>
          <p:nvPr/>
        </p:nvSpPr>
        <p:spPr>
          <a:xfrm>
            <a:off x="685800" y="1005840"/>
            <a:ext cx="7543800" cy="1143000"/>
          </a:xfrm>
          <a:prstGeom prst="rect">
            <a:avLst/>
          </a:prstGeom>
          <a:noFill/>
          <a:ln/>
        </p:spPr>
        <p:txBody>
          <a:bodyPr wrap="square" lIns="254" tIns="254" rIns="254" bIns="254" rtlCol="0" anchor="ctr">
            <a:normAutofit lnSpcReduction="10000"/>
          </a:bodyPr>
          <a:lstStyle/>
          <a:p>
            <a:pPr marL="0" indent="0">
              <a:buNone/>
            </a:pPr>
            <a:r>
              <a:rPr lang="en-US" sz="4000" b="1" dirty="0">
                <a:solidFill>
                  <a:srgbClr val="123047"/>
                </a:solidFill>
                <a:latin typeface="Arial" panose="020B0604020202020204" pitchFamily="34" charset="0"/>
                <a:ea typeface="Aptos Display" pitchFamily="34" charset="-122"/>
                <a:cs typeface="Arial" panose="020B0604020202020204" pitchFamily="34" charset="0"/>
              </a:rPr>
              <a:t>Integrating Health, Wellbeing</a:t>
            </a:r>
            <a:r>
              <a:rPr lang="en-US" sz="4000" dirty="0">
                <a:latin typeface="Arial" panose="020B0604020202020204" pitchFamily="34" charset="0"/>
                <a:cs typeface="Arial" panose="020B0604020202020204" pitchFamily="34" charset="0"/>
              </a:rPr>
              <a:t> </a:t>
            </a:r>
            <a:r>
              <a:rPr lang="en-US" sz="4000" b="1" dirty="0">
                <a:solidFill>
                  <a:srgbClr val="123047"/>
                </a:solidFill>
                <a:latin typeface="Arial" panose="020B0604020202020204" pitchFamily="34" charset="0"/>
                <a:ea typeface="Aptos Display" pitchFamily="34" charset="-122"/>
                <a:cs typeface="Arial" panose="020B0604020202020204" pitchFamily="34" charset="0"/>
              </a:rPr>
              <a:t>&amp; Sustainable Development</a:t>
            </a:r>
            <a:endParaRPr lang="en-US" sz="4000" dirty="0">
              <a:latin typeface="Arial" panose="020B0604020202020204" pitchFamily="34" charset="0"/>
              <a:cs typeface="Arial" panose="020B0604020202020204" pitchFamily="34" charset="0"/>
            </a:endParaRPr>
          </a:p>
        </p:txBody>
      </p:sp>
      <p:sp>
        <p:nvSpPr>
          <p:cNvPr id="4" name="Text 2"/>
          <p:cNvSpPr/>
          <p:nvPr/>
        </p:nvSpPr>
        <p:spPr>
          <a:xfrm>
            <a:off x="731520" y="2331720"/>
            <a:ext cx="5760720" cy="320040"/>
          </a:xfrm>
          <a:prstGeom prst="rect">
            <a:avLst/>
          </a:prstGeom>
          <a:noFill/>
          <a:ln/>
        </p:spPr>
        <p:txBody>
          <a:bodyPr wrap="square" lIns="0" tIns="0" rIns="0" bIns="0" rtlCol="0" anchor="ctr"/>
          <a:lstStyle/>
          <a:p>
            <a:pPr marL="0" indent="0">
              <a:buNone/>
            </a:pPr>
            <a:r>
              <a:rPr lang="en-US" sz="2000" b="1" dirty="0">
                <a:solidFill>
                  <a:srgbClr val="168A8F"/>
                </a:solidFill>
                <a:latin typeface="Arial" panose="020B0604020202020204" pitchFamily="34" charset="0"/>
                <a:cs typeface="Arial" panose="020B0604020202020204" pitchFamily="34" charset="0"/>
              </a:rPr>
              <a:t>Health and Social Care Service Delivery</a:t>
            </a:r>
            <a:endParaRPr lang="en-US" sz="2000" dirty="0">
              <a:latin typeface="Arial" panose="020B0604020202020204" pitchFamily="34" charset="0"/>
              <a:cs typeface="Arial" panose="020B0604020202020204" pitchFamily="34" charset="0"/>
            </a:endParaRPr>
          </a:p>
        </p:txBody>
      </p:sp>
      <p:sp>
        <p:nvSpPr>
          <p:cNvPr id="5" name="Text 3"/>
          <p:cNvSpPr/>
          <p:nvPr/>
        </p:nvSpPr>
        <p:spPr>
          <a:xfrm>
            <a:off x="749808" y="3054096"/>
            <a:ext cx="6976872" cy="2149916"/>
          </a:xfrm>
          <a:prstGeom prst="rect">
            <a:avLst/>
          </a:prstGeom>
          <a:noFill/>
          <a:ln/>
        </p:spPr>
        <p:txBody>
          <a:bodyPr wrap="square" lIns="254" tIns="254" rIns="254" bIns="254" rtlCol="0" anchor="ctr">
            <a:noAutofit/>
          </a:bodyPr>
          <a:lstStyle/>
          <a:p>
            <a:pPr marL="0" indent="0">
              <a:lnSpc>
                <a:spcPct val="150000"/>
              </a:lnSpc>
              <a:buNone/>
            </a:pPr>
            <a:r>
              <a:rPr lang="en-US" sz="1600" b="1" dirty="0">
                <a:solidFill>
                  <a:srgbClr val="59646B"/>
                </a:solidFill>
                <a:latin typeface="Arial" panose="020B0604020202020204" pitchFamily="34" charset="0"/>
                <a:cs typeface="Arial" panose="020B0604020202020204" pitchFamily="34" charset="0"/>
              </a:rPr>
              <a:t>BMHP6030 | Level 6 Assessment Specification</a:t>
            </a:r>
            <a:endParaRPr lang="en-US" sz="1600" b="1" dirty="0">
              <a:latin typeface="Arial" panose="020B0604020202020204" pitchFamily="34" charset="0"/>
              <a:cs typeface="Arial" panose="020B0604020202020204" pitchFamily="34" charset="0"/>
            </a:endParaRPr>
          </a:p>
          <a:p>
            <a:pPr marL="0" indent="0">
              <a:lnSpc>
                <a:spcPct val="150000"/>
              </a:lnSpc>
              <a:buNone/>
            </a:pPr>
            <a:r>
              <a:rPr lang="en-US" sz="1600" b="1" dirty="0">
                <a:solidFill>
                  <a:srgbClr val="59646B"/>
                </a:solidFill>
                <a:latin typeface="Arial" panose="020B0604020202020204" pitchFamily="34" charset="0"/>
                <a:cs typeface="Arial" panose="020B0604020202020204" pitchFamily="34" charset="0"/>
              </a:rPr>
              <a:t>Component 1 </a:t>
            </a:r>
            <a:endParaRPr lang="en-US" sz="1600" b="1" dirty="0">
              <a:latin typeface="Arial" panose="020B0604020202020204" pitchFamily="34" charset="0"/>
              <a:cs typeface="Arial" panose="020B0604020202020204" pitchFamily="34" charset="0"/>
            </a:endParaRPr>
          </a:p>
          <a:p>
            <a:pPr marL="0" indent="0">
              <a:lnSpc>
                <a:spcPct val="150000"/>
              </a:lnSpc>
              <a:buNone/>
            </a:pPr>
            <a:r>
              <a:rPr lang="en-US" sz="1600" b="1" dirty="0">
                <a:solidFill>
                  <a:srgbClr val="59646B"/>
                </a:solidFill>
                <a:latin typeface="Arial" panose="020B0604020202020204" pitchFamily="34" charset="0"/>
                <a:cs typeface="Arial" panose="020B0604020202020204" pitchFamily="34" charset="0"/>
              </a:rPr>
              <a:t>Student name:  Manpreet </a:t>
            </a:r>
            <a:r>
              <a:rPr lang="en-US" sz="1600" b="1" dirty="0" err="1">
                <a:solidFill>
                  <a:srgbClr val="59646B"/>
                </a:solidFill>
                <a:latin typeface="Arial" panose="020B0604020202020204" pitchFamily="34" charset="0"/>
                <a:cs typeface="Arial" panose="020B0604020202020204" pitchFamily="34" charset="0"/>
              </a:rPr>
              <a:t>kaur</a:t>
            </a:r>
            <a:endParaRPr lang="en-US" sz="1600" b="1" dirty="0">
              <a:solidFill>
                <a:srgbClr val="59646B"/>
              </a:solidFill>
              <a:latin typeface="Arial" panose="020B0604020202020204" pitchFamily="34" charset="0"/>
              <a:cs typeface="Arial" panose="020B0604020202020204" pitchFamily="34" charset="0"/>
            </a:endParaRPr>
          </a:p>
          <a:p>
            <a:pPr marL="0" indent="0">
              <a:lnSpc>
                <a:spcPct val="150000"/>
              </a:lnSpc>
              <a:buNone/>
            </a:pPr>
            <a:r>
              <a:rPr lang="en-US" sz="1600" b="1" dirty="0">
                <a:solidFill>
                  <a:srgbClr val="59646B"/>
                </a:solidFill>
                <a:latin typeface="Arial" panose="020B0604020202020204" pitchFamily="34" charset="0"/>
                <a:cs typeface="Arial" panose="020B0604020202020204" pitchFamily="34" charset="0"/>
              </a:rPr>
              <a:t>Student ID: 2246813</a:t>
            </a:r>
            <a:endParaRPr lang="en-US" sz="1600" b="1" dirty="0">
              <a:latin typeface="Arial" panose="020B0604020202020204" pitchFamily="34" charset="0"/>
              <a:cs typeface="Arial" panose="020B0604020202020204" pitchFamily="34" charset="0"/>
            </a:endParaRPr>
          </a:p>
          <a:p>
            <a:pPr marL="0" indent="0">
              <a:lnSpc>
                <a:spcPct val="150000"/>
              </a:lnSpc>
              <a:buNone/>
            </a:pPr>
            <a:r>
              <a:rPr lang="en-US" sz="1600" b="1" dirty="0">
                <a:solidFill>
                  <a:srgbClr val="59646B"/>
                </a:solidFill>
                <a:latin typeface="Arial" panose="020B0604020202020204" pitchFamily="34" charset="0"/>
                <a:cs typeface="Arial" panose="020B0604020202020204" pitchFamily="34" charset="0"/>
              </a:rPr>
              <a:t>Lecturer:   Philip Jones</a:t>
            </a:r>
          </a:p>
          <a:p>
            <a:pPr marL="0" indent="0">
              <a:lnSpc>
                <a:spcPct val="150000"/>
              </a:lnSpc>
              <a:buNone/>
            </a:pPr>
            <a:r>
              <a:rPr lang="en-US" sz="1600" b="1" dirty="0">
                <a:solidFill>
                  <a:srgbClr val="59646B"/>
                </a:solidFill>
                <a:latin typeface="Arial" panose="020B0604020202020204" pitchFamily="34" charset="0"/>
                <a:cs typeface="Arial" panose="020B0604020202020204" pitchFamily="34" charset="0"/>
              </a:rPr>
              <a:t>University Name: UWTSD</a:t>
            </a:r>
            <a:endParaRPr lang="en-US" sz="1600" b="1" dirty="0">
              <a:latin typeface="Arial" panose="020B0604020202020204" pitchFamily="34" charset="0"/>
              <a:cs typeface="Arial" panose="020B0604020202020204" pitchFamily="34" charset="0"/>
            </a:endParaRPr>
          </a:p>
        </p:txBody>
      </p:sp>
      <p:sp>
        <p:nvSpPr>
          <p:cNvPr id="6" name="Text 4"/>
          <p:cNvSpPr/>
          <p:nvPr/>
        </p:nvSpPr>
        <p:spPr>
          <a:xfrm>
            <a:off x="8366760" y="1325880"/>
            <a:ext cx="3627120" cy="1005840"/>
          </a:xfrm>
          <a:prstGeom prst="roundRect">
            <a:avLst>
              <a:gd name="adj" fmla="val 5882"/>
            </a:avLst>
          </a:prstGeom>
          <a:solidFill>
            <a:srgbClr val="168A8F"/>
          </a:solidFill>
          <a:ln>
            <a:solidFill>
              <a:srgbClr val="168A8F"/>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Health</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FFFFFF"/>
                </a:solidFill>
                <a:latin typeface="Arial" panose="020B0604020202020204" pitchFamily="34" charset="0"/>
                <a:cs typeface="Arial" panose="020B0604020202020204" pitchFamily="34" charset="0"/>
              </a:rPr>
              <a:t>physical • mental • social</a:t>
            </a:r>
            <a:endParaRPr lang="en-US" sz="1600" dirty="0">
              <a:latin typeface="Arial" panose="020B0604020202020204" pitchFamily="34" charset="0"/>
              <a:cs typeface="Arial" panose="020B0604020202020204" pitchFamily="34" charset="0"/>
            </a:endParaRPr>
          </a:p>
        </p:txBody>
      </p:sp>
      <p:sp>
        <p:nvSpPr>
          <p:cNvPr id="7" name="Text 5"/>
          <p:cNvSpPr/>
          <p:nvPr/>
        </p:nvSpPr>
        <p:spPr>
          <a:xfrm>
            <a:off x="8366760" y="2514600"/>
            <a:ext cx="3627120" cy="1005840"/>
          </a:xfrm>
          <a:prstGeom prst="roundRect">
            <a:avLst>
              <a:gd name="adj" fmla="val 5882"/>
            </a:avLst>
          </a:prstGeom>
          <a:solidFill>
            <a:srgbClr val="5FA85F"/>
          </a:solidFill>
          <a:ln>
            <a:solidFill>
              <a:srgbClr val="5FA85F"/>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Wellbeing</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FFFFFF"/>
                </a:solidFill>
                <a:latin typeface="Arial" panose="020B0604020202020204" pitchFamily="34" charset="0"/>
                <a:cs typeface="Arial" panose="020B0604020202020204" pitchFamily="34" charset="0"/>
              </a:rPr>
              <a:t>quality of life</a:t>
            </a:r>
            <a:endParaRPr lang="en-US" sz="1600" dirty="0">
              <a:latin typeface="Arial" panose="020B0604020202020204" pitchFamily="34" charset="0"/>
              <a:cs typeface="Arial" panose="020B0604020202020204" pitchFamily="34" charset="0"/>
            </a:endParaRPr>
          </a:p>
        </p:txBody>
      </p:sp>
      <p:sp>
        <p:nvSpPr>
          <p:cNvPr id="8" name="Text 6"/>
          <p:cNvSpPr/>
          <p:nvPr/>
        </p:nvSpPr>
        <p:spPr>
          <a:xfrm>
            <a:off x="8366760" y="3703320"/>
            <a:ext cx="3627120" cy="1005840"/>
          </a:xfrm>
          <a:prstGeom prst="roundRect">
            <a:avLst>
              <a:gd name="adj" fmla="val 5882"/>
            </a:avLst>
          </a:prstGeom>
          <a:solidFill>
            <a:srgbClr val="D79A2B"/>
          </a:solidFill>
          <a:ln>
            <a:solidFill>
              <a:srgbClr val="D79A2B"/>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Sustainability</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FFFFFF"/>
                </a:solidFill>
                <a:latin typeface="Arial" panose="020B0604020202020204" pitchFamily="34" charset="0"/>
                <a:cs typeface="Arial" panose="020B0604020202020204" pitchFamily="34" charset="0"/>
              </a:rPr>
              <a:t>future resilience</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11109960" y="6592824"/>
            <a:ext cx="502920" cy="164592"/>
          </a:xfrm>
          <a:prstGeom prst="rect">
            <a:avLst/>
          </a:prstGeom>
          <a:noFill/>
          <a:ln/>
        </p:spPr>
        <p:txBody>
          <a:bodyPr wrap="square" lIns="0" tIns="0" rIns="0" bIns="0" rtlCol="0" anchor="ctr"/>
          <a:lstStyle/>
          <a:p>
            <a:pPr marL="0" indent="0" algn="r">
              <a:buNone/>
            </a:pPr>
            <a:r>
              <a:rPr lang="en-US" sz="1600" b="1" dirty="0">
                <a:solidFill>
                  <a:srgbClr val="168A8F"/>
                </a:solidFill>
                <a:latin typeface="Arial" panose="020B0604020202020204" pitchFamily="34" charset="0"/>
                <a:cs typeface="Arial" panose="020B0604020202020204" pitchFamily="34" charset="0"/>
              </a:rPr>
              <a:t>01</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AF8"/>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168A8F"/>
          </a:solidFill>
          <a:ln w="12700">
            <a:solidFill>
              <a:srgbClr val="168A8F"/>
            </a:solidFill>
            <a:prstDash val="solid"/>
          </a:ln>
        </p:spPr>
        <p:txBody>
          <a:bodyPr/>
          <a:lstStyle/>
          <a:p>
            <a:endParaRPr lang="en-GB"/>
          </a:p>
        </p:txBody>
      </p:sp>
      <p:sp>
        <p:nvSpPr>
          <p:cNvPr id="3" name="Text 1"/>
          <p:cNvSpPr/>
          <p:nvPr/>
        </p:nvSpPr>
        <p:spPr>
          <a:xfrm>
            <a:off x="502920" y="384048"/>
            <a:ext cx="9326880" cy="402336"/>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3047"/>
                </a:solidFill>
                <a:latin typeface="Arial" panose="020B0604020202020204" pitchFamily="34" charset="0"/>
                <a:ea typeface="Aptos Display" pitchFamily="34" charset="-122"/>
                <a:cs typeface="Arial" panose="020B0604020202020204" pitchFamily="34" charset="0"/>
              </a:rPr>
              <a:t>Presentation focus and critical argument</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11109960" y="6592824"/>
            <a:ext cx="502920" cy="164592"/>
          </a:xfrm>
          <a:prstGeom prst="rect">
            <a:avLst/>
          </a:prstGeom>
          <a:noFill/>
          <a:ln/>
        </p:spPr>
        <p:txBody>
          <a:bodyPr wrap="square" lIns="0" tIns="0" rIns="0" bIns="0" rtlCol="0" anchor="ctr"/>
          <a:lstStyle/>
          <a:p>
            <a:pPr marL="0" indent="0" algn="r">
              <a:buNone/>
            </a:pPr>
            <a:r>
              <a:rPr lang="en-US" sz="1600" b="1" dirty="0">
                <a:solidFill>
                  <a:srgbClr val="168A8F"/>
                </a:solidFill>
                <a:latin typeface="Arial" panose="020B0604020202020204" pitchFamily="34" charset="0"/>
                <a:cs typeface="Arial" panose="020B0604020202020204" pitchFamily="34" charset="0"/>
              </a:rPr>
              <a:t>02</a:t>
            </a:r>
            <a:endParaRPr lang="en-US" sz="1600" dirty="0">
              <a:latin typeface="Arial" panose="020B0604020202020204" pitchFamily="34" charset="0"/>
              <a:cs typeface="Arial" panose="020B0604020202020204" pitchFamily="34" charset="0"/>
            </a:endParaRPr>
          </a:p>
        </p:txBody>
      </p:sp>
      <p:sp>
        <p:nvSpPr>
          <p:cNvPr id="8" name="Text 6"/>
          <p:cNvSpPr/>
          <p:nvPr/>
        </p:nvSpPr>
        <p:spPr>
          <a:xfrm>
            <a:off x="658368" y="1325880"/>
            <a:ext cx="6446520" cy="4709160"/>
          </a:xfrm>
          <a:prstGeom prst="rect">
            <a:avLst/>
          </a:prstGeom>
          <a:noFill/>
          <a:ln/>
        </p:spPr>
        <p:txBody>
          <a:bodyPr wrap="square" lIns="508" tIns="508" rIns="508" bIns="508" rtlCol="0" anchor="ctr">
            <a:normAutofit/>
          </a:bodyPr>
          <a:lstStyle/>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This presentation argues that integrated health and wellbeing approaches are essential because service demand now reflects complex social, psychological, environmental, and economic determinants.</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r>
              <a:rPr lang="en-US" sz="1600" dirty="0">
                <a:solidFill>
                  <a:srgbClr val="123047"/>
                </a:solidFill>
                <a:latin typeface="Arial" panose="020B0604020202020204" pitchFamily="34" charset="0"/>
                <a:ea typeface="Aptos" pitchFamily="34" charset="-122"/>
                <a:cs typeface="Arial" panose="020B0604020202020204" pitchFamily="34" charset="0"/>
              </a:rPr>
              <a:t>• It critically examines how sustainable development influences prevention, equity, governance, technology, and everyday delivery across NHS, social care, and community settings </a:t>
            </a:r>
            <a:r>
              <a:rPr lang="it-IT" sz="1600" dirty="0">
                <a:solidFill>
                  <a:srgbClr val="123047"/>
                </a:solidFill>
                <a:latin typeface="Arial" panose="020B0604020202020204" pitchFamily="34" charset="0"/>
                <a:ea typeface="Aptos" pitchFamily="34" charset="-122"/>
                <a:cs typeface="Arial" panose="020B0604020202020204" pitchFamily="34" charset="0"/>
              </a:rPr>
              <a:t>(Milea, Moraru and Cioca, 2025)</a:t>
            </a:r>
            <a:r>
              <a:rPr lang="en-US" sz="1600" dirty="0">
                <a:solidFill>
                  <a:srgbClr val="123047"/>
                </a:solidFill>
                <a:latin typeface="Arial" panose="020B0604020202020204" pitchFamily="34" charset="0"/>
                <a:ea typeface="Apto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The discussion uses models of health to compare biomedical, biopsychosocial, ecological, and holistic explanations of need, risk, and service response.</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Recommendations focus on prevention, targeted equity action, primary care investment, digital inclusion, and embedding sustainability within commissioning and workforce practice.</a:t>
            </a:r>
            <a:endParaRPr lang="en-US" sz="1600" dirty="0">
              <a:latin typeface="Arial" panose="020B0604020202020204" pitchFamily="34" charset="0"/>
              <a:cs typeface="Arial" panose="020B0604020202020204" pitchFamily="34" charset="0"/>
            </a:endParaRPr>
          </a:p>
        </p:txBody>
      </p:sp>
      <p:sp>
        <p:nvSpPr>
          <p:cNvPr id="9" name="Text 7"/>
          <p:cNvSpPr/>
          <p:nvPr/>
        </p:nvSpPr>
        <p:spPr>
          <a:xfrm>
            <a:off x="7543800" y="1508760"/>
            <a:ext cx="3246120" cy="658368"/>
          </a:xfrm>
          <a:prstGeom prst="roundRect">
            <a:avLst>
              <a:gd name="adj" fmla="val 6944"/>
            </a:avLst>
          </a:prstGeom>
          <a:solidFill>
            <a:srgbClr val="168A8F"/>
          </a:solidFill>
          <a:ln>
            <a:solidFill>
              <a:srgbClr val="168A8F"/>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Concepts</a:t>
            </a:r>
            <a:endParaRPr lang="en-US" sz="1600" dirty="0">
              <a:latin typeface="Arial" panose="020B0604020202020204" pitchFamily="34" charset="0"/>
              <a:cs typeface="Arial" panose="020B0604020202020204" pitchFamily="34" charset="0"/>
            </a:endParaRPr>
          </a:p>
        </p:txBody>
      </p:sp>
      <p:sp>
        <p:nvSpPr>
          <p:cNvPr id="10" name="Text 8"/>
          <p:cNvSpPr/>
          <p:nvPr/>
        </p:nvSpPr>
        <p:spPr>
          <a:xfrm>
            <a:off x="7543800" y="2468880"/>
            <a:ext cx="3246120" cy="658368"/>
          </a:xfrm>
          <a:prstGeom prst="roundRect">
            <a:avLst>
              <a:gd name="adj" fmla="val 6944"/>
            </a:avLst>
          </a:prstGeom>
          <a:solidFill>
            <a:srgbClr val="5FA85F"/>
          </a:solidFill>
          <a:ln>
            <a:solidFill>
              <a:srgbClr val="5FA85F"/>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Models</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7543800" y="3429000"/>
            <a:ext cx="3246120" cy="658368"/>
          </a:xfrm>
          <a:prstGeom prst="roundRect">
            <a:avLst>
              <a:gd name="adj" fmla="val 6944"/>
            </a:avLst>
          </a:prstGeom>
          <a:solidFill>
            <a:srgbClr val="D79A2B"/>
          </a:solidFill>
          <a:ln>
            <a:solidFill>
              <a:srgbClr val="D79A2B"/>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Evidence</a:t>
            </a:r>
            <a:endParaRPr lang="en-US" sz="1600" dirty="0">
              <a:latin typeface="Arial" panose="020B0604020202020204" pitchFamily="34" charset="0"/>
              <a:cs typeface="Arial" panose="020B0604020202020204" pitchFamily="34" charset="0"/>
            </a:endParaRPr>
          </a:p>
        </p:txBody>
      </p:sp>
      <p:sp>
        <p:nvSpPr>
          <p:cNvPr id="12" name="Text 10"/>
          <p:cNvSpPr/>
          <p:nvPr/>
        </p:nvSpPr>
        <p:spPr>
          <a:xfrm>
            <a:off x="7543800" y="4389120"/>
            <a:ext cx="3246120" cy="658368"/>
          </a:xfrm>
          <a:prstGeom prst="roundRect">
            <a:avLst>
              <a:gd name="adj" fmla="val 6944"/>
            </a:avLst>
          </a:prstGeom>
          <a:solidFill>
            <a:srgbClr val="C95C67"/>
          </a:solidFill>
          <a:ln>
            <a:solidFill>
              <a:srgbClr val="C95C67"/>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Action</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AF8"/>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168A8F"/>
          </a:solidFill>
          <a:ln w="12700">
            <a:solidFill>
              <a:srgbClr val="168A8F"/>
            </a:solidFill>
            <a:prstDash val="solid"/>
          </a:ln>
        </p:spPr>
        <p:txBody>
          <a:bodyPr/>
          <a:lstStyle/>
          <a:p>
            <a:endParaRPr lang="en-GB"/>
          </a:p>
        </p:txBody>
      </p:sp>
      <p:sp>
        <p:nvSpPr>
          <p:cNvPr id="3" name="Text 1"/>
          <p:cNvSpPr/>
          <p:nvPr/>
        </p:nvSpPr>
        <p:spPr>
          <a:xfrm>
            <a:off x="502920" y="463296"/>
            <a:ext cx="9326880" cy="402336"/>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3047"/>
                </a:solidFill>
                <a:latin typeface="Arial" panose="020B0604020202020204" pitchFamily="34" charset="0"/>
                <a:ea typeface="Aptos Display" pitchFamily="34" charset="-122"/>
                <a:cs typeface="Arial" panose="020B0604020202020204" pitchFamily="34" charset="0"/>
              </a:rPr>
              <a:t>Definitions and key concepts</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11109960" y="6592824"/>
            <a:ext cx="502920" cy="164592"/>
          </a:xfrm>
          <a:prstGeom prst="rect">
            <a:avLst/>
          </a:prstGeom>
          <a:noFill/>
          <a:ln/>
        </p:spPr>
        <p:txBody>
          <a:bodyPr wrap="square" lIns="0" tIns="0" rIns="0" bIns="0" rtlCol="0" anchor="ctr"/>
          <a:lstStyle/>
          <a:p>
            <a:pPr marL="0" indent="0" algn="r">
              <a:buNone/>
            </a:pPr>
            <a:r>
              <a:rPr lang="en-US" sz="1600" b="1" dirty="0">
                <a:solidFill>
                  <a:srgbClr val="168A8F"/>
                </a:solidFill>
                <a:latin typeface="Arial" panose="020B0604020202020204" pitchFamily="34" charset="0"/>
                <a:cs typeface="Arial" panose="020B0604020202020204" pitchFamily="34" charset="0"/>
              </a:rPr>
              <a:t>03</a:t>
            </a:r>
            <a:endParaRPr lang="en-US" sz="1600" dirty="0">
              <a:latin typeface="Arial" panose="020B0604020202020204" pitchFamily="34" charset="0"/>
              <a:cs typeface="Arial" panose="020B0604020202020204" pitchFamily="34" charset="0"/>
            </a:endParaRPr>
          </a:p>
        </p:txBody>
      </p:sp>
      <p:sp>
        <p:nvSpPr>
          <p:cNvPr id="8" name="Text 6"/>
          <p:cNvSpPr/>
          <p:nvPr/>
        </p:nvSpPr>
        <p:spPr>
          <a:xfrm>
            <a:off x="658368" y="1325880"/>
            <a:ext cx="6446520" cy="4709160"/>
          </a:xfrm>
          <a:prstGeom prst="rect">
            <a:avLst/>
          </a:prstGeom>
          <a:noFill/>
          <a:ln/>
        </p:spPr>
        <p:txBody>
          <a:bodyPr wrap="square" lIns="508" tIns="508" rIns="508" bIns="508" rtlCol="0" anchor="ctr">
            <a:normAutofit/>
          </a:bodyPr>
          <a:lstStyle/>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Health is more than disease absence; it includes physical, mental, and social functioning, while recognising that “complete wellbeing” can be unrealistic.</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Wellbeing extends health by considering quality of life, resilience, relationships, purpose, financial security, environment, and people’s ability to participate in society.</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r>
              <a:rPr lang="en-US" sz="1600" dirty="0">
                <a:solidFill>
                  <a:srgbClr val="123047"/>
                </a:solidFill>
                <a:latin typeface="Arial" panose="020B0604020202020204" pitchFamily="34" charset="0"/>
                <a:ea typeface="Aptos" pitchFamily="34" charset="-122"/>
                <a:cs typeface="Arial" panose="020B0604020202020204" pitchFamily="34" charset="0"/>
              </a:rPr>
              <a:t>• Sustainable development requires health systems to meet current population needs while protecting environmental resources, social fairness, workforce capacity, and future service resilience (</a:t>
            </a:r>
            <a:r>
              <a:rPr lang="en-US" sz="1600" dirty="0" err="1">
                <a:solidFill>
                  <a:srgbClr val="123047"/>
                </a:solidFill>
                <a:latin typeface="Arial" panose="020B0604020202020204" pitchFamily="34" charset="0"/>
                <a:ea typeface="Aptos" pitchFamily="34" charset="-122"/>
                <a:cs typeface="Arial" panose="020B0604020202020204" pitchFamily="34" charset="0"/>
              </a:rPr>
              <a:t>Alarifi</a:t>
            </a:r>
            <a:r>
              <a:rPr lang="en-US" sz="1600" dirty="0">
                <a:solidFill>
                  <a:srgbClr val="123047"/>
                </a:solidFill>
                <a:latin typeface="Arial" panose="020B0604020202020204" pitchFamily="34" charset="0"/>
                <a:ea typeface="Aptos" pitchFamily="34" charset="-122"/>
                <a:cs typeface="Arial" panose="020B0604020202020204" pitchFamily="34" charset="0"/>
              </a:rPr>
              <a:t> et al., 2025).</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In health and social care, these concepts overlap when prevention, person-centred support, equity, and environmentally responsible care are planned together.</a:t>
            </a:r>
            <a:endParaRPr lang="en-US" sz="1600" dirty="0">
              <a:latin typeface="Arial" panose="020B0604020202020204" pitchFamily="34" charset="0"/>
              <a:cs typeface="Arial" panose="020B0604020202020204" pitchFamily="34" charset="0"/>
            </a:endParaRPr>
          </a:p>
        </p:txBody>
      </p:sp>
      <p:sp>
        <p:nvSpPr>
          <p:cNvPr id="9" name="Text 7"/>
          <p:cNvSpPr/>
          <p:nvPr/>
        </p:nvSpPr>
        <p:spPr>
          <a:xfrm>
            <a:off x="7543800" y="1508760"/>
            <a:ext cx="3246120" cy="658368"/>
          </a:xfrm>
          <a:prstGeom prst="roundRect">
            <a:avLst>
              <a:gd name="adj" fmla="val 6944"/>
            </a:avLst>
          </a:prstGeom>
          <a:solidFill>
            <a:srgbClr val="168A8F"/>
          </a:solidFill>
          <a:ln>
            <a:solidFill>
              <a:srgbClr val="168A8F"/>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Health</a:t>
            </a:r>
            <a:endParaRPr lang="en-US" sz="1600" dirty="0">
              <a:latin typeface="Arial" panose="020B0604020202020204" pitchFamily="34" charset="0"/>
              <a:cs typeface="Arial" panose="020B0604020202020204" pitchFamily="34" charset="0"/>
            </a:endParaRPr>
          </a:p>
        </p:txBody>
      </p:sp>
      <p:sp>
        <p:nvSpPr>
          <p:cNvPr id="10" name="Text 8"/>
          <p:cNvSpPr/>
          <p:nvPr/>
        </p:nvSpPr>
        <p:spPr>
          <a:xfrm>
            <a:off x="7543800" y="2468880"/>
            <a:ext cx="3246120" cy="658368"/>
          </a:xfrm>
          <a:prstGeom prst="roundRect">
            <a:avLst>
              <a:gd name="adj" fmla="val 6944"/>
            </a:avLst>
          </a:prstGeom>
          <a:solidFill>
            <a:srgbClr val="5FA85F"/>
          </a:solidFill>
          <a:ln>
            <a:solidFill>
              <a:srgbClr val="5FA85F"/>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Wellbeing</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7543800" y="3429000"/>
            <a:ext cx="3246120" cy="658368"/>
          </a:xfrm>
          <a:prstGeom prst="roundRect">
            <a:avLst>
              <a:gd name="adj" fmla="val 6944"/>
            </a:avLst>
          </a:prstGeom>
          <a:solidFill>
            <a:srgbClr val="D79A2B"/>
          </a:solidFill>
          <a:ln>
            <a:solidFill>
              <a:srgbClr val="D79A2B"/>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Sustainable development</a:t>
            </a:r>
            <a:endParaRPr lang="en-US" sz="1600" dirty="0">
              <a:latin typeface="Arial" panose="020B0604020202020204" pitchFamily="34" charset="0"/>
              <a:cs typeface="Arial" panose="020B0604020202020204" pitchFamily="34" charset="0"/>
            </a:endParaRPr>
          </a:p>
        </p:txBody>
      </p:sp>
      <p:sp>
        <p:nvSpPr>
          <p:cNvPr id="12" name="Text 10"/>
          <p:cNvSpPr/>
          <p:nvPr/>
        </p:nvSpPr>
        <p:spPr>
          <a:xfrm>
            <a:off x="7543800" y="4389120"/>
            <a:ext cx="3246120" cy="658368"/>
          </a:xfrm>
          <a:prstGeom prst="roundRect">
            <a:avLst>
              <a:gd name="adj" fmla="val 6944"/>
            </a:avLst>
          </a:prstGeom>
          <a:solidFill>
            <a:srgbClr val="C95C67"/>
          </a:solidFill>
          <a:ln>
            <a:solidFill>
              <a:srgbClr val="C95C67"/>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Integrated care</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AF8"/>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168A8F"/>
          </a:solidFill>
          <a:ln w="12700">
            <a:solidFill>
              <a:srgbClr val="168A8F"/>
            </a:solidFill>
            <a:prstDash val="solid"/>
          </a:ln>
        </p:spPr>
        <p:txBody>
          <a:bodyPr/>
          <a:lstStyle/>
          <a:p>
            <a:endParaRPr lang="en-GB"/>
          </a:p>
        </p:txBody>
      </p:sp>
      <p:sp>
        <p:nvSpPr>
          <p:cNvPr id="3" name="Text 1"/>
          <p:cNvSpPr/>
          <p:nvPr/>
        </p:nvSpPr>
        <p:spPr>
          <a:xfrm>
            <a:off x="502920" y="384048"/>
            <a:ext cx="9326880" cy="402336"/>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3047"/>
                </a:solidFill>
                <a:latin typeface="Arial" panose="020B0604020202020204" pitchFamily="34" charset="0"/>
                <a:ea typeface="Aptos Display" pitchFamily="34" charset="-122"/>
                <a:cs typeface="Arial" panose="020B0604020202020204" pitchFamily="34" charset="0"/>
              </a:rPr>
              <a:t>Models of health: strengths and limits</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11109960" y="6592824"/>
            <a:ext cx="502920" cy="164592"/>
          </a:xfrm>
          <a:prstGeom prst="rect">
            <a:avLst/>
          </a:prstGeom>
          <a:noFill/>
          <a:ln/>
        </p:spPr>
        <p:txBody>
          <a:bodyPr wrap="square" lIns="0" tIns="0" rIns="0" bIns="0" rtlCol="0" anchor="ctr"/>
          <a:lstStyle/>
          <a:p>
            <a:pPr marL="0" indent="0" algn="r">
              <a:buNone/>
            </a:pPr>
            <a:r>
              <a:rPr lang="en-US" sz="1600" b="1" dirty="0">
                <a:solidFill>
                  <a:srgbClr val="168A8F"/>
                </a:solidFill>
                <a:latin typeface="Arial" panose="020B0604020202020204" pitchFamily="34" charset="0"/>
                <a:cs typeface="Arial" panose="020B0604020202020204" pitchFamily="34" charset="0"/>
              </a:rPr>
              <a:t>04</a:t>
            </a:r>
            <a:endParaRPr lang="en-US" sz="1600" dirty="0">
              <a:latin typeface="Arial" panose="020B0604020202020204" pitchFamily="34" charset="0"/>
              <a:cs typeface="Arial" panose="020B0604020202020204" pitchFamily="34" charset="0"/>
            </a:endParaRPr>
          </a:p>
        </p:txBody>
      </p:sp>
      <p:sp>
        <p:nvSpPr>
          <p:cNvPr id="8" name="Text 6"/>
          <p:cNvSpPr/>
          <p:nvPr/>
        </p:nvSpPr>
        <p:spPr>
          <a:xfrm>
            <a:off x="658368" y="1325880"/>
            <a:ext cx="6446520" cy="4709160"/>
          </a:xfrm>
          <a:prstGeom prst="rect">
            <a:avLst/>
          </a:prstGeom>
          <a:noFill/>
          <a:ln/>
        </p:spPr>
        <p:txBody>
          <a:bodyPr wrap="square" lIns="508" tIns="508" rIns="508" bIns="508" rtlCol="0" anchor="ctr">
            <a:normAutofit/>
          </a:bodyPr>
          <a:lstStyle/>
          <a:p>
            <a:r>
              <a:rPr lang="en-US" sz="1600" dirty="0">
                <a:solidFill>
                  <a:srgbClr val="123047"/>
                </a:solidFill>
                <a:latin typeface="Arial" panose="020B0604020202020204" pitchFamily="34" charset="0"/>
                <a:ea typeface="Aptos" pitchFamily="34" charset="-122"/>
                <a:cs typeface="Arial" panose="020B0604020202020204" pitchFamily="34" charset="0"/>
              </a:rPr>
              <a:t>• The biomedical model is useful for diagnosis, acute treatment, and clinical safety, but it can underplay prevention, lived experience, and social determinants (</a:t>
            </a:r>
            <a:r>
              <a:rPr lang="en-US" sz="1600" dirty="0" err="1">
                <a:solidFill>
                  <a:srgbClr val="123047"/>
                </a:solidFill>
                <a:latin typeface="Arial" panose="020B0604020202020204" pitchFamily="34" charset="0"/>
                <a:ea typeface="Aptos" pitchFamily="34" charset="-122"/>
                <a:cs typeface="Arial" panose="020B0604020202020204" pitchFamily="34" charset="0"/>
              </a:rPr>
              <a:t>Taweesan</a:t>
            </a:r>
            <a:r>
              <a:rPr lang="en-US" sz="1600" dirty="0">
                <a:solidFill>
                  <a:srgbClr val="123047"/>
                </a:solidFill>
                <a:latin typeface="Arial" panose="020B0604020202020204" pitchFamily="34" charset="0"/>
                <a:ea typeface="Aptos" pitchFamily="34" charset="-122"/>
                <a:cs typeface="Arial" panose="020B0604020202020204" pitchFamily="34" charset="0"/>
              </a:rPr>
              <a:t> et al., 2024).</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The biopsychosocial model better explains chronic illness, mental health, disability, and multimorbidity because it links biology with behaviour, stress, relationships, and context.</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Ecological and holistic models widen the focus to housing, work, environment, community, spirituality, and wellbeing, supporting more person-centred service planning.</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Critically, no single model is sufficient; effective services should combine clinical expertise with prevention, social support, and sustainable system design.</a:t>
            </a:r>
            <a:endParaRPr lang="en-US" sz="1600" dirty="0">
              <a:latin typeface="Arial" panose="020B0604020202020204" pitchFamily="34" charset="0"/>
              <a:cs typeface="Arial" panose="020B0604020202020204" pitchFamily="34" charset="0"/>
            </a:endParaRPr>
          </a:p>
        </p:txBody>
      </p:sp>
      <p:sp>
        <p:nvSpPr>
          <p:cNvPr id="9" name="Text 7"/>
          <p:cNvSpPr/>
          <p:nvPr/>
        </p:nvSpPr>
        <p:spPr>
          <a:xfrm>
            <a:off x="7543800" y="1508760"/>
            <a:ext cx="3246120" cy="658368"/>
          </a:xfrm>
          <a:prstGeom prst="roundRect">
            <a:avLst>
              <a:gd name="adj" fmla="val 6944"/>
            </a:avLst>
          </a:prstGeom>
          <a:solidFill>
            <a:srgbClr val="168A8F"/>
          </a:solidFill>
          <a:ln>
            <a:solidFill>
              <a:srgbClr val="168A8F"/>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Biomedical</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FFFFFF"/>
                </a:solidFill>
                <a:latin typeface="Arial" panose="020B0604020202020204" pitchFamily="34" charset="0"/>
                <a:cs typeface="Arial" panose="020B0604020202020204" pitchFamily="34" charset="0"/>
              </a:rPr>
              <a:t>clinical safety</a:t>
            </a:r>
            <a:endParaRPr lang="en-US" sz="1600" dirty="0">
              <a:latin typeface="Arial" panose="020B0604020202020204" pitchFamily="34" charset="0"/>
              <a:cs typeface="Arial" panose="020B0604020202020204" pitchFamily="34" charset="0"/>
            </a:endParaRPr>
          </a:p>
        </p:txBody>
      </p:sp>
      <p:sp>
        <p:nvSpPr>
          <p:cNvPr id="10" name="Text 8"/>
          <p:cNvSpPr/>
          <p:nvPr/>
        </p:nvSpPr>
        <p:spPr>
          <a:xfrm>
            <a:off x="7543800" y="2468880"/>
            <a:ext cx="3246120" cy="658368"/>
          </a:xfrm>
          <a:prstGeom prst="roundRect">
            <a:avLst>
              <a:gd name="adj" fmla="val 6944"/>
            </a:avLst>
          </a:prstGeom>
          <a:solidFill>
            <a:srgbClr val="5FA85F"/>
          </a:solidFill>
          <a:ln>
            <a:solidFill>
              <a:srgbClr val="5FA85F"/>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Biopsychosocial</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FFFFFF"/>
                </a:solidFill>
                <a:latin typeface="Arial" panose="020B0604020202020204" pitchFamily="34" charset="0"/>
                <a:cs typeface="Arial" panose="020B0604020202020204" pitchFamily="34" charset="0"/>
              </a:rPr>
              <a:t>body • mind • context</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7543800" y="3429000"/>
            <a:ext cx="3246120" cy="658368"/>
          </a:xfrm>
          <a:prstGeom prst="roundRect">
            <a:avLst>
              <a:gd name="adj" fmla="val 6944"/>
            </a:avLst>
          </a:prstGeom>
          <a:solidFill>
            <a:srgbClr val="D79A2B"/>
          </a:solidFill>
          <a:ln>
            <a:solidFill>
              <a:srgbClr val="D79A2B"/>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Ecological</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FFFFFF"/>
                </a:solidFill>
                <a:latin typeface="Arial" panose="020B0604020202020204" pitchFamily="34" charset="0"/>
                <a:cs typeface="Arial" panose="020B0604020202020204" pitchFamily="34" charset="0"/>
              </a:rPr>
              <a:t>environment • policy</a:t>
            </a:r>
            <a:endParaRPr lang="en-US" sz="1600" dirty="0">
              <a:latin typeface="Arial" panose="020B0604020202020204" pitchFamily="34" charset="0"/>
              <a:cs typeface="Arial" panose="020B0604020202020204" pitchFamily="34" charset="0"/>
            </a:endParaRPr>
          </a:p>
        </p:txBody>
      </p:sp>
      <p:sp>
        <p:nvSpPr>
          <p:cNvPr id="12" name="Text 10"/>
          <p:cNvSpPr/>
          <p:nvPr/>
        </p:nvSpPr>
        <p:spPr>
          <a:xfrm>
            <a:off x="7543800" y="4389120"/>
            <a:ext cx="3246120" cy="658368"/>
          </a:xfrm>
          <a:prstGeom prst="roundRect">
            <a:avLst>
              <a:gd name="adj" fmla="val 6944"/>
            </a:avLst>
          </a:prstGeom>
          <a:solidFill>
            <a:srgbClr val="C95C67"/>
          </a:solidFill>
          <a:ln>
            <a:solidFill>
              <a:srgbClr val="C95C67"/>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Holistic</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FFFFFF"/>
                </a:solidFill>
                <a:latin typeface="Arial" panose="020B0604020202020204" pitchFamily="34" charset="0"/>
                <a:cs typeface="Arial" panose="020B0604020202020204" pitchFamily="34" charset="0"/>
              </a:rPr>
              <a:t>whole person</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AF8"/>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168A8F"/>
          </a:solidFill>
          <a:ln w="12700">
            <a:solidFill>
              <a:srgbClr val="168A8F"/>
            </a:solidFill>
            <a:prstDash val="solid"/>
          </a:ln>
        </p:spPr>
        <p:txBody>
          <a:bodyPr/>
          <a:lstStyle/>
          <a:p>
            <a:endParaRPr lang="en-GB"/>
          </a:p>
        </p:txBody>
      </p:sp>
      <p:sp>
        <p:nvSpPr>
          <p:cNvPr id="3" name="Text 1"/>
          <p:cNvSpPr/>
          <p:nvPr/>
        </p:nvSpPr>
        <p:spPr>
          <a:xfrm>
            <a:off x="502920" y="384048"/>
            <a:ext cx="9326880" cy="402336"/>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3047"/>
                </a:solidFill>
                <a:latin typeface="Arial" panose="020B0604020202020204" pitchFamily="34" charset="0"/>
                <a:ea typeface="Aptos Display" pitchFamily="34" charset="-122"/>
                <a:cs typeface="Arial" panose="020B0604020202020204" pitchFamily="34" charset="0"/>
              </a:rPr>
              <a:t>SDG 3 and interconnected sustainable development</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11109960" y="6592824"/>
            <a:ext cx="502920" cy="164592"/>
          </a:xfrm>
          <a:prstGeom prst="rect">
            <a:avLst/>
          </a:prstGeom>
          <a:noFill/>
          <a:ln/>
        </p:spPr>
        <p:txBody>
          <a:bodyPr wrap="square" lIns="0" tIns="0" rIns="0" bIns="0" rtlCol="0" anchor="ctr"/>
          <a:lstStyle/>
          <a:p>
            <a:pPr marL="0" indent="0" algn="r">
              <a:buNone/>
            </a:pPr>
            <a:r>
              <a:rPr lang="en-US" sz="1600" b="1" dirty="0">
                <a:solidFill>
                  <a:srgbClr val="168A8F"/>
                </a:solidFill>
                <a:latin typeface="Arial" panose="020B0604020202020204" pitchFamily="34" charset="0"/>
                <a:cs typeface="Arial" panose="020B0604020202020204" pitchFamily="34" charset="0"/>
              </a:rPr>
              <a:t>05</a:t>
            </a:r>
            <a:endParaRPr lang="en-US" sz="1600" dirty="0">
              <a:latin typeface="Arial" panose="020B0604020202020204" pitchFamily="34" charset="0"/>
              <a:cs typeface="Arial" panose="020B0604020202020204" pitchFamily="34" charset="0"/>
            </a:endParaRPr>
          </a:p>
        </p:txBody>
      </p:sp>
      <p:sp>
        <p:nvSpPr>
          <p:cNvPr id="8" name="Text 6"/>
          <p:cNvSpPr/>
          <p:nvPr/>
        </p:nvSpPr>
        <p:spPr>
          <a:xfrm>
            <a:off x="658368" y="1325880"/>
            <a:ext cx="6446520" cy="4709160"/>
          </a:xfrm>
          <a:prstGeom prst="rect">
            <a:avLst/>
          </a:prstGeom>
          <a:noFill/>
          <a:ln/>
        </p:spPr>
        <p:txBody>
          <a:bodyPr wrap="square" lIns="508" tIns="508" rIns="508" bIns="508" rtlCol="0" anchor="ctr">
            <a:normAutofit/>
          </a:bodyPr>
          <a:lstStyle/>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SDG 3 frames health as a global sustainable development priority, linking universal health coverage, disease prevention, mental health, maternal health, and medicines access.</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In the UK, universal coverage exists through the NHS, yet waiting times, regional inequality, digital exclusion, and prevention gaps challenge equal real-world access.</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r>
              <a:rPr lang="en-US" sz="1600" dirty="0">
                <a:solidFill>
                  <a:srgbClr val="123047"/>
                </a:solidFill>
                <a:latin typeface="Arial" panose="020B0604020202020204" pitchFamily="34" charset="0"/>
                <a:ea typeface="Aptos" pitchFamily="34" charset="-122"/>
                <a:cs typeface="Arial" panose="020B0604020202020204" pitchFamily="34" charset="0"/>
              </a:rPr>
              <a:t>• SDG 10 and SDG 13 are closely connected because inequality and climate change shape exposure to illness, service demand, and long-term wellbeing (Shahid et al., 2025).</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Sustainable health policy therefore requires joined-up action across transport, housing, education, employment, food systems, climate adaptation, and accessible local care.</a:t>
            </a:r>
            <a:endParaRPr lang="en-US" sz="1600" dirty="0">
              <a:latin typeface="Arial" panose="020B0604020202020204" pitchFamily="34" charset="0"/>
              <a:cs typeface="Arial" panose="020B0604020202020204" pitchFamily="34" charset="0"/>
            </a:endParaRPr>
          </a:p>
        </p:txBody>
      </p:sp>
      <p:sp>
        <p:nvSpPr>
          <p:cNvPr id="9" name="Text 7"/>
          <p:cNvSpPr/>
          <p:nvPr/>
        </p:nvSpPr>
        <p:spPr>
          <a:xfrm>
            <a:off x="7543800" y="1508760"/>
            <a:ext cx="3246120" cy="658368"/>
          </a:xfrm>
          <a:prstGeom prst="roundRect">
            <a:avLst>
              <a:gd name="adj" fmla="val 6944"/>
            </a:avLst>
          </a:prstGeom>
          <a:solidFill>
            <a:srgbClr val="168A8F"/>
          </a:solidFill>
          <a:ln>
            <a:solidFill>
              <a:srgbClr val="168A8F"/>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SDG 3</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FFFFFF"/>
                </a:solidFill>
                <a:latin typeface="Arial" panose="020B0604020202020204" pitchFamily="34" charset="0"/>
                <a:cs typeface="Arial" panose="020B0604020202020204" pitchFamily="34" charset="0"/>
              </a:rPr>
              <a:t>Good health</a:t>
            </a:r>
            <a:endParaRPr lang="en-US" sz="1600" dirty="0">
              <a:latin typeface="Arial" panose="020B0604020202020204" pitchFamily="34" charset="0"/>
              <a:cs typeface="Arial" panose="020B0604020202020204" pitchFamily="34" charset="0"/>
            </a:endParaRPr>
          </a:p>
        </p:txBody>
      </p:sp>
      <p:sp>
        <p:nvSpPr>
          <p:cNvPr id="10" name="Text 8"/>
          <p:cNvSpPr/>
          <p:nvPr/>
        </p:nvSpPr>
        <p:spPr>
          <a:xfrm>
            <a:off x="7543800" y="2468880"/>
            <a:ext cx="3246120" cy="658368"/>
          </a:xfrm>
          <a:prstGeom prst="roundRect">
            <a:avLst>
              <a:gd name="adj" fmla="val 6944"/>
            </a:avLst>
          </a:prstGeom>
          <a:solidFill>
            <a:srgbClr val="C95C67"/>
          </a:solidFill>
          <a:ln>
            <a:solidFill>
              <a:srgbClr val="C95C67"/>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SDG 10</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FFFFFF"/>
                </a:solidFill>
                <a:latin typeface="Arial" panose="020B0604020202020204" pitchFamily="34" charset="0"/>
                <a:cs typeface="Arial" panose="020B0604020202020204" pitchFamily="34" charset="0"/>
              </a:rPr>
              <a:t>Reduced inequality</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7543800" y="3429000"/>
            <a:ext cx="3246120" cy="658368"/>
          </a:xfrm>
          <a:prstGeom prst="roundRect">
            <a:avLst>
              <a:gd name="adj" fmla="val 6944"/>
            </a:avLst>
          </a:prstGeom>
          <a:solidFill>
            <a:srgbClr val="5FA85F"/>
          </a:solidFill>
          <a:ln>
            <a:solidFill>
              <a:srgbClr val="5FA85F"/>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SDG 13</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FFFFFF"/>
                </a:solidFill>
                <a:latin typeface="Arial" panose="020B0604020202020204" pitchFamily="34" charset="0"/>
                <a:cs typeface="Arial" panose="020B0604020202020204" pitchFamily="34" charset="0"/>
              </a:rPr>
              <a:t>Climate action</a:t>
            </a:r>
            <a:endParaRPr lang="en-US" sz="1600" dirty="0">
              <a:latin typeface="Arial" panose="020B0604020202020204" pitchFamily="34" charset="0"/>
              <a:cs typeface="Arial" panose="020B0604020202020204" pitchFamily="34" charset="0"/>
            </a:endParaRPr>
          </a:p>
        </p:txBody>
      </p:sp>
      <p:sp>
        <p:nvSpPr>
          <p:cNvPr id="12" name="Text 10"/>
          <p:cNvSpPr/>
          <p:nvPr/>
        </p:nvSpPr>
        <p:spPr>
          <a:xfrm>
            <a:off x="7543800" y="4389120"/>
            <a:ext cx="3246120" cy="658368"/>
          </a:xfrm>
          <a:prstGeom prst="roundRect">
            <a:avLst>
              <a:gd name="adj" fmla="val 6944"/>
            </a:avLst>
          </a:prstGeom>
          <a:solidFill>
            <a:srgbClr val="D79A2B"/>
          </a:solidFill>
          <a:ln>
            <a:solidFill>
              <a:srgbClr val="D79A2B"/>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SDG 11</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FFFFFF"/>
                </a:solidFill>
                <a:latin typeface="Arial" panose="020B0604020202020204" pitchFamily="34" charset="0"/>
                <a:cs typeface="Arial" panose="020B0604020202020204" pitchFamily="34" charset="0"/>
              </a:rPr>
              <a:t>Sustainable places</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AF8"/>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168A8F"/>
          </a:solidFill>
          <a:ln w="12700">
            <a:solidFill>
              <a:srgbClr val="168A8F"/>
            </a:solidFill>
            <a:prstDash val="solid"/>
          </a:ln>
        </p:spPr>
        <p:txBody>
          <a:bodyPr/>
          <a:lstStyle/>
          <a:p>
            <a:endParaRPr lang="en-GB"/>
          </a:p>
        </p:txBody>
      </p:sp>
      <p:sp>
        <p:nvSpPr>
          <p:cNvPr id="3" name="Text 1"/>
          <p:cNvSpPr/>
          <p:nvPr/>
        </p:nvSpPr>
        <p:spPr>
          <a:xfrm>
            <a:off x="502920" y="384048"/>
            <a:ext cx="9326880" cy="402336"/>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3047"/>
                </a:solidFill>
                <a:latin typeface="Arial" panose="020B0604020202020204" pitchFamily="34" charset="0"/>
                <a:ea typeface="Aptos Display" pitchFamily="34" charset="-122"/>
                <a:cs typeface="Arial" panose="020B0604020202020204" pitchFamily="34" charset="0"/>
              </a:rPr>
              <a:t>Integration of health and wellbeing approaches</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11109960" y="6592824"/>
            <a:ext cx="502920" cy="164592"/>
          </a:xfrm>
          <a:prstGeom prst="rect">
            <a:avLst/>
          </a:prstGeom>
          <a:noFill/>
          <a:ln/>
        </p:spPr>
        <p:txBody>
          <a:bodyPr wrap="square" lIns="0" tIns="0" rIns="0" bIns="0" rtlCol="0" anchor="ctr"/>
          <a:lstStyle/>
          <a:p>
            <a:pPr marL="0" indent="0" algn="r">
              <a:buNone/>
            </a:pPr>
            <a:r>
              <a:rPr lang="en-US" sz="1600" b="1" dirty="0">
                <a:solidFill>
                  <a:srgbClr val="168A8F"/>
                </a:solidFill>
                <a:latin typeface="Arial" panose="020B0604020202020204" pitchFamily="34" charset="0"/>
                <a:cs typeface="Arial" panose="020B0604020202020204" pitchFamily="34" charset="0"/>
              </a:rPr>
              <a:t>06</a:t>
            </a:r>
            <a:endParaRPr lang="en-US" sz="1600" dirty="0">
              <a:latin typeface="Arial" panose="020B0604020202020204" pitchFamily="34" charset="0"/>
              <a:cs typeface="Arial" panose="020B0604020202020204" pitchFamily="34" charset="0"/>
            </a:endParaRPr>
          </a:p>
        </p:txBody>
      </p:sp>
      <p:sp>
        <p:nvSpPr>
          <p:cNvPr id="8" name="Text 6"/>
          <p:cNvSpPr/>
          <p:nvPr/>
        </p:nvSpPr>
        <p:spPr>
          <a:xfrm>
            <a:off x="658368" y="1325880"/>
            <a:ext cx="6446520" cy="4709160"/>
          </a:xfrm>
          <a:prstGeom prst="rect">
            <a:avLst/>
          </a:prstGeom>
          <a:noFill/>
          <a:ln/>
        </p:spPr>
        <p:txBody>
          <a:bodyPr wrap="square" lIns="508" tIns="508" rIns="508" bIns="508" rtlCol="0" anchor="ctr">
            <a:normAutofit/>
          </a:bodyPr>
          <a:lstStyle/>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Integrated care means coordinating NHS, social care, voluntary organisations, and community assets so people receive support around needs rather than organisational boundaries.</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Person-centred planning improves wellbeing by recognising preferences, culture, social circumstances, and strengths, especially for people with long-term conditions or complex needs.</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r>
              <a:rPr lang="en-US" sz="1600" dirty="0">
                <a:solidFill>
                  <a:srgbClr val="123047"/>
                </a:solidFill>
                <a:latin typeface="Arial" panose="020B0604020202020204" pitchFamily="34" charset="0"/>
                <a:ea typeface="Aptos" pitchFamily="34" charset="-122"/>
                <a:cs typeface="Arial" panose="020B0604020202020204" pitchFamily="34" charset="0"/>
              </a:rPr>
              <a:t>• Preventive approaches such as MECC, screening, vaccination, and lifestyle support aim to reduce avoidable illness before expensive acute intervention becomes necessary (Pagani, 2025).</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Social prescribing and community outreach can address loneliness, debt, housing insecurity, and inactivity, but their impact depends on local capacity and referral quality.</a:t>
            </a:r>
            <a:endParaRPr lang="en-US" sz="1600" dirty="0">
              <a:latin typeface="Arial" panose="020B0604020202020204" pitchFamily="34" charset="0"/>
              <a:cs typeface="Arial" panose="020B0604020202020204" pitchFamily="34" charset="0"/>
            </a:endParaRPr>
          </a:p>
        </p:txBody>
      </p:sp>
      <p:sp>
        <p:nvSpPr>
          <p:cNvPr id="9" name="Text 7"/>
          <p:cNvSpPr/>
          <p:nvPr/>
        </p:nvSpPr>
        <p:spPr>
          <a:xfrm>
            <a:off x="7543800" y="1508760"/>
            <a:ext cx="3246120" cy="658368"/>
          </a:xfrm>
          <a:prstGeom prst="roundRect">
            <a:avLst>
              <a:gd name="adj" fmla="val 6944"/>
            </a:avLst>
          </a:prstGeom>
          <a:solidFill>
            <a:srgbClr val="168A8F"/>
          </a:solidFill>
          <a:ln>
            <a:solidFill>
              <a:srgbClr val="168A8F"/>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Need</a:t>
            </a:r>
            <a:endParaRPr lang="en-US" sz="1600" dirty="0">
              <a:latin typeface="Arial" panose="020B0604020202020204" pitchFamily="34" charset="0"/>
              <a:cs typeface="Arial" panose="020B0604020202020204" pitchFamily="34" charset="0"/>
            </a:endParaRPr>
          </a:p>
        </p:txBody>
      </p:sp>
      <p:sp>
        <p:nvSpPr>
          <p:cNvPr id="10" name="Text 8"/>
          <p:cNvSpPr/>
          <p:nvPr/>
        </p:nvSpPr>
        <p:spPr>
          <a:xfrm>
            <a:off x="7543800" y="2468880"/>
            <a:ext cx="3246120" cy="658368"/>
          </a:xfrm>
          <a:prstGeom prst="roundRect">
            <a:avLst>
              <a:gd name="adj" fmla="val 6944"/>
            </a:avLst>
          </a:prstGeom>
          <a:solidFill>
            <a:srgbClr val="5FA85F"/>
          </a:solidFill>
          <a:ln>
            <a:solidFill>
              <a:srgbClr val="5FA85F"/>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Integrated response</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7543800" y="3429000"/>
            <a:ext cx="3246120" cy="658368"/>
          </a:xfrm>
          <a:prstGeom prst="roundRect">
            <a:avLst>
              <a:gd name="adj" fmla="val 6944"/>
            </a:avLst>
          </a:prstGeom>
          <a:solidFill>
            <a:srgbClr val="D79A2B"/>
          </a:solidFill>
          <a:ln>
            <a:solidFill>
              <a:srgbClr val="D79A2B"/>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Improved outcome</a:t>
            </a:r>
            <a:endParaRPr lang="en-US" sz="1600" dirty="0">
              <a:latin typeface="Arial" panose="020B0604020202020204" pitchFamily="34" charset="0"/>
              <a:cs typeface="Arial" panose="020B0604020202020204" pitchFamily="34" charset="0"/>
            </a:endParaRPr>
          </a:p>
        </p:txBody>
      </p:sp>
      <p:sp>
        <p:nvSpPr>
          <p:cNvPr id="12" name="Text 10"/>
          <p:cNvSpPr/>
          <p:nvPr/>
        </p:nvSpPr>
        <p:spPr>
          <a:xfrm>
            <a:off x="7543800" y="4389120"/>
            <a:ext cx="3246120" cy="658368"/>
          </a:xfrm>
          <a:prstGeom prst="roundRect">
            <a:avLst>
              <a:gd name="adj" fmla="val 6944"/>
            </a:avLst>
          </a:prstGeom>
          <a:solidFill>
            <a:srgbClr val="C95C67"/>
          </a:solidFill>
          <a:ln>
            <a:solidFill>
              <a:srgbClr val="C95C67"/>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NHS + Social care + VCSE</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AF8"/>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168A8F"/>
          </a:solidFill>
          <a:ln w="12700">
            <a:solidFill>
              <a:srgbClr val="168A8F"/>
            </a:solidFill>
            <a:prstDash val="solid"/>
          </a:ln>
        </p:spPr>
        <p:txBody>
          <a:bodyPr/>
          <a:lstStyle/>
          <a:p>
            <a:endParaRPr lang="en-GB"/>
          </a:p>
        </p:txBody>
      </p:sp>
      <p:sp>
        <p:nvSpPr>
          <p:cNvPr id="3" name="Text 1"/>
          <p:cNvSpPr/>
          <p:nvPr/>
        </p:nvSpPr>
        <p:spPr>
          <a:xfrm>
            <a:off x="502920" y="384048"/>
            <a:ext cx="9326880" cy="402336"/>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3047"/>
                </a:solidFill>
                <a:latin typeface="Arial" panose="020B0604020202020204" pitchFamily="34" charset="0"/>
                <a:ea typeface="Aptos Display" pitchFamily="34" charset="-122"/>
                <a:cs typeface="Arial" panose="020B0604020202020204" pitchFamily="34" charset="0"/>
              </a:rPr>
              <a:t>Policy and governance</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11109960" y="6592824"/>
            <a:ext cx="502920" cy="164592"/>
          </a:xfrm>
          <a:prstGeom prst="rect">
            <a:avLst/>
          </a:prstGeom>
          <a:noFill/>
          <a:ln/>
        </p:spPr>
        <p:txBody>
          <a:bodyPr wrap="square" lIns="0" tIns="0" rIns="0" bIns="0" rtlCol="0" anchor="ctr"/>
          <a:lstStyle/>
          <a:p>
            <a:pPr marL="0" indent="0" algn="r">
              <a:buNone/>
            </a:pPr>
            <a:r>
              <a:rPr lang="en-US" sz="1600" b="1" dirty="0">
                <a:solidFill>
                  <a:srgbClr val="168A8F"/>
                </a:solidFill>
                <a:latin typeface="Arial" panose="020B0604020202020204" pitchFamily="34" charset="0"/>
                <a:cs typeface="Arial" panose="020B0604020202020204" pitchFamily="34" charset="0"/>
              </a:rPr>
              <a:t>07</a:t>
            </a:r>
            <a:endParaRPr lang="en-US" sz="1600" dirty="0">
              <a:latin typeface="Arial" panose="020B0604020202020204" pitchFamily="34" charset="0"/>
              <a:cs typeface="Arial" panose="020B0604020202020204" pitchFamily="34" charset="0"/>
            </a:endParaRPr>
          </a:p>
        </p:txBody>
      </p:sp>
      <p:sp>
        <p:nvSpPr>
          <p:cNvPr id="8" name="Text 6"/>
          <p:cNvSpPr/>
          <p:nvPr/>
        </p:nvSpPr>
        <p:spPr>
          <a:xfrm>
            <a:off x="658368" y="1325880"/>
            <a:ext cx="6446520" cy="4709160"/>
          </a:xfrm>
          <a:prstGeom prst="rect">
            <a:avLst/>
          </a:prstGeom>
          <a:noFill/>
          <a:ln/>
        </p:spPr>
        <p:txBody>
          <a:bodyPr wrap="square" lIns="508" tIns="508" rIns="508" bIns="508" rtlCol="0" anchor="ctr">
            <a:normAutofit/>
          </a:bodyPr>
          <a:lstStyle/>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Health in All Policies encourages decision-makers outside healthcare to consider health impacts, creating accountability for transport, housing, employment, education, and environment choices.</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r>
              <a:rPr lang="en-US" sz="1600" dirty="0">
                <a:solidFill>
                  <a:srgbClr val="123047"/>
                </a:solidFill>
                <a:latin typeface="Arial" panose="020B0604020202020204" pitchFamily="34" charset="0"/>
                <a:ea typeface="Aptos" pitchFamily="34" charset="-122"/>
                <a:cs typeface="Arial" panose="020B0604020202020204" pitchFamily="34" charset="0"/>
              </a:rPr>
              <a:t>• The NHS Long Term Plan strengthens prevention and integration, but implementation is constrained by workforce shortages, funding pressures, waiting lists, and local variation (</a:t>
            </a:r>
            <a:r>
              <a:rPr lang="en-US" sz="1600" dirty="0" err="1">
                <a:solidFill>
                  <a:srgbClr val="123047"/>
                </a:solidFill>
                <a:latin typeface="Arial" panose="020B0604020202020204" pitchFamily="34" charset="0"/>
                <a:ea typeface="Aptos" pitchFamily="34" charset="-122"/>
                <a:cs typeface="Arial" panose="020B0604020202020204" pitchFamily="34" charset="0"/>
              </a:rPr>
              <a:t>Oluwamakinde</a:t>
            </a:r>
            <a:r>
              <a:rPr lang="en-US" sz="1600" dirty="0">
                <a:solidFill>
                  <a:srgbClr val="123047"/>
                </a:solidFill>
                <a:latin typeface="Arial" panose="020B0604020202020204" pitchFamily="34" charset="0"/>
                <a:ea typeface="Aptos" pitchFamily="34" charset="-122"/>
                <a:cs typeface="Arial" panose="020B0604020202020204" pitchFamily="34" charset="0"/>
              </a:rPr>
              <a:t> et al., 2026).</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Wales’ Well-being of Future Generations Act is relevant because it legally promotes long-term thinking, prevention, collaboration, integration, and involvement across public bodies.</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Governance must move beyond strategy documents by using measurable equity targets, transparent data, community involvement, and sustained funding for deprived areas.</a:t>
            </a:r>
            <a:endParaRPr lang="en-US" sz="1600" dirty="0">
              <a:latin typeface="Arial" panose="020B0604020202020204" pitchFamily="34" charset="0"/>
              <a:cs typeface="Arial" panose="020B0604020202020204" pitchFamily="34" charset="0"/>
            </a:endParaRPr>
          </a:p>
        </p:txBody>
      </p:sp>
      <p:sp>
        <p:nvSpPr>
          <p:cNvPr id="9" name="Text 7"/>
          <p:cNvSpPr/>
          <p:nvPr/>
        </p:nvSpPr>
        <p:spPr>
          <a:xfrm>
            <a:off x="7543800" y="1508760"/>
            <a:ext cx="3246120" cy="658368"/>
          </a:xfrm>
          <a:prstGeom prst="roundRect">
            <a:avLst>
              <a:gd name="adj" fmla="val 6944"/>
            </a:avLst>
          </a:prstGeom>
          <a:solidFill>
            <a:srgbClr val="168A8F"/>
          </a:solidFill>
          <a:ln>
            <a:solidFill>
              <a:srgbClr val="168A8F"/>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Global</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FFFFFF"/>
                </a:solidFill>
                <a:latin typeface="Arial" panose="020B0604020202020204" pitchFamily="34" charset="0"/>
                <a:cs typeface="Arial" panose="020B0604020202020204" pitchFamily="34" charset="0"/>
              </a:rPr>
              <a:t>WHO / UN</a:t>
            </a:r>
            <a:endParaRPr lang="en-US" sz="1600" dirty="0">
              <a:latin typeface="Arial" panose="020B0604020202020204" pitchFamily="34" charset="0"/>
              <a:cs typeface="Arial" panose="020B0604020202020204" pitchFamily="34" charset="0"/>
            </a:endParaRPr>
          </a:p>
        </p:txBody>
      </p:sp>
      <p:sp>
        <p:nvSpPr>
          <p:cNvPr id="10" name="Text 8"/>
          <p:cNvSpPr/>
          <p:nvPr/>
        </p:nvSpPr>
        <p:spPr>
          <a:xfrm>
            <a:off x="7543800" y="2468880"/>
            <a:ext cx="3246120" cy="658368"/>
          </a:xfrm>
          <a:prstGeom prst="roundRect">
            <a:avLst>
              <a:gd name="adj" fmla="val 6944"/>
            </a:avLst>
          </a:prstGeom>
          <a:solidFill>
            <a:srgbClr val="5FA85F"/>
          </a:solidFill>
          <a:ln>
            <a:solidFill>
              <a:srgbClr val="5FA85F"/>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National</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FFFFFF"/>
                </a:solidFill>
                <a:latin typeface="Arial" panose="020B0604020202020204" pitchFamily="34" charset="0"/>
                <a:cs typeface="Arial" panose="020B0604020202020204" pitchFamily="34" charset="0"/>
              </a:rPr>
              <a:t>NHS / UK</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7543800" y="3429000"/>
            <a:ext cx="3246120" cy="658368"/>
          </a:xfrm>
          <a:prstGeom prst="roundRect">
            <a:avLst>
              <a:gd name="adj" fmla="val 6944"/>
            </a:avLst>
          </a:prstGeom>
          <a:solidFill>
            <a:srgbClr val="D79A2B"/>
          </a:solidFill>
          <a:ln>
            <a:solidFill>
              <a:srgbClr val="D79A2B"/>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Devolved</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FFFFFF"/>
                </a:solidFill>
                <a:latin typeface="Arial" panose="020B0604020202020204" pitchFamily="34" charset="0"/>
                <a:cs typeface="Arial" panose="020B0604020202020204" pitchFamily="34" charset="0"/>
              </a:rPr>
              <a:t>Wales</a:t>
            </a:r>
            <a:endParaRPr lang="en-US" sz="1600" dirty="0">
              <a:latin typeface="Arial" panose="020B0604020202020204" pitchFamily="34" charset="0"/>
              <a:cs typeface="Arial" panose="020B0604020202020204" pitchFamily="34" charset="0"/>
            </a:endParaRPr>
          </a:p>
        </p:txBody>
      </p:sp>
      <p:sp>
        <p:nvSpPr>
          <p:cNvPr id="12" name="Text 10"/>
          <p:cNvSpPr/>
          <p:nvPr/>
        </p:nvSpPr>
        <p:spPr>
          <a:xfrm>
            <a:off x="7543800" y="4389120"/>
            <a:ext cx="3246120" cy="658368"/>
          </a:xfrm>
          <a:prstGeom prst="roundRect">
            <a:avLst>
              <a:gd name="adj" fmla="val 6944"/>
            </a:avLst>
          </a:prstGeom>
          <a:solidFill>
            <a:srgbClr val="C95C67"/>
          </a:solidFill>
          <a:ln>
            <a:solidFill>
              <a:srgbClr val="C95C67"/>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Local</a:t>
            </a:r>
            <a:endParaRPr lang="en-US" sz="1600" dirty="0">
              <a:latin typeface="Arial" panose="020B0604020202020204" pitchFamily="34" charset="0"/>
              <a:cs typeface="Arial" panose="020B0604020202020204" pitchFamily="34" charset="0"/>
            </a:endParaRPr>
          </a:p>
          <a:p>
            <a:pPr marL="0" indent="0" algn="ctr">
              <a:buNone/>
            </a:pPr>
            <a:r>
              <a:rPr lang="en-US" sz="1600" b="1" dirty="0">
                <a:solidFill>
                  <a:srgbClr val="FFFFFF"/>
                </a:solidFill>
                <a:latin typeface="Arial" panose="020B0604020202020204" pitchFamily="34" charset="0"/>
                <a:cs typeface="Arial" panose="020B0604020202020204" pitchFamily="34" charset="0"/>
              </a:rPr>
              <a:t>ICBs / councils</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7FAF8"/>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168A8F"/>
          </a:solidFill>
          <a:ln w="12700">
            <a:solidFill>
              <a:srgbClr val="168A8F"/>
            </a:solidFill>
            <a:prstDash val="solid"/>
          </a:ln>
        </p:spPr>
        <p:txBody>
          <a:bodyPr/>
          <a:lstStyle/>
          <a:p>
            <a:endParaRPr lang="en-GB"/>
          </a:p>
        </p:txBody>
      </p:sp>
      <p:sp>
        <p:nvSpPr>
          <p:cNvPr id="3" name="Text 1"/>
          <p:cNvSpPr/>
          <p:nvPr/>
        </p:nvSpPr>
        <p:spPr>
          <a:xfrm>
            <a:off x="502920" y="384048"/>
            <a:ext cx="9326880" cy="402336"/>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3047"/>
                </a:solidFill>
                <a:latin typeface="Arial" panose="020B0604020202020204" pitchFamily="34" charset="0"/>
                <a:ea typeface="Aptos Display" pitchFamily="34" charset="-122"/>
                <a:cs typeface="Arial" panose="020B0604020202020204" pitchFamily="34" charset="0"/>
              </a:rPr>
              <a:t>Secondary data: inequality and future demand</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11109960" y="6592824"/>
            <a:ext cx="502920" cy="164592"/>
          </a:xfrm>
          <a:prstGeom prst="rect">
            <a:avLst/>
          </a:prstGeom>
          <a:noFill/>
          <a:ln/>
        </p:spPr>
        <p:txBody>
          <a:bodyPr wrap="square" lIns="0" tIns="0" rIns="0" bIns="0" rtlCol="0" anchor="ctr"/>
          <a:lstStyle/>
          <a:p>
            <a:pPr marL="0" indent="0" algn="r">
              <a:buNone/>
            </a:pPr>
            <a:r>
              <a:rPr lang="en-US" sz="1600" b="1" dirty="0">
                <a:solidFill>
                  <a:srgbClr val="168A8F"/>
                </a:solidFill>
                <a:latin typeface="Arial" panose="020B0604020202020204" pitchFamily="34" charset="0"/>
                <a:cs typeface="Arial" panose="020B0604020202020204" pitchFamily="34" charset="0"/>
              </a:rPr>
              <a:t>08</a:t>
            </a:r>
            <a:endParaRPr lang="en-US" sz="1600" dirty="0">
              <a:latin typeface="Arial" panose="020B0604020202020204" pitchFamily="34" charset="0"/>
              <a:cs typeface="Arial" panose="020B0604020202020204" pitchFamily="34" charset="0"/>
            </a:endParaRPr>
          </a:p>
        </p:txBody>
      </p:sp>
      <p:sp>
        <p:nvSpPr>
          <p:cNvPr id="8" name="Text 6"/>
          <p:cNvSpPr/>
          <p:nvPr/>
        </p:nvSpPr>
        <p:spPr>
          <a:xfrm>
            <a:off x="658368" y="1325880"/>
            <a:ext cx="5715000" cy="4709160"/>
          </a:xfrm>
          <a:prstGeom prst="rect">
            <a:avLst/>
          </a:prstGeom>
          <a:noFill/>
          <a:ln/>
        </p:spPr>
        <p:txBody>
          <a:bodyPr wrap="square" lIns="508" tIns="508" rIns="508" bIns="508" rtlCol="0" anchor="ctr">
            <a:normAutofit/>
          </a:bodyPr>
          <a:lstStyle/>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Health inequalities show why integration matters: people in deprived areas develop major illness earlier and experience greater barriers to prevention and treatment.</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Health Foundation projections suggest working-age major illness will rise by 2040, with much of the increase concentrated in more deprived communities.</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r>
              <a:rPr lang="en-US" sz="1600" dirty="0">
                <a:solidFill>
                  <a:srgbClr val="123047"/>
                </a:solidFill>
                <a:latin typeface="Arial" panose="020B0604020202020204" pitchFamily="34" charset="0"/>
                <a:ea typeface="Aptos" pitchFamily="34" charset="-122"/>
                <a:cs typeface="Arial" panose="020B0604020202020204" pitchFamily="34" charset="0"/>
              </a:rPr>
              <a:t>• Chronic pain, type 2 diabetes, COPD, cardiovascular disease, anxiety, and depression place pressure on general practice, community care, employment, and families (</a:t>
            </a:r>
            <a:r>
              <a:rPr lang="en-US" sz="1600" dirty="0" err="1">
                <a:solidFill>
                  <a:srgbClr val="123047"/>
                </a:solidFill>
                <a:latin typeface="Arial" panose="020B0604020202020204" pitchFamily="34" charset="0"/>
                <a:ea typeface="Aptos" pitchFamily="34" charset="-122"/>
                <a:cs typeface="Arial" panose="020B0604020202020204" pitchFamily="34" charset="0"/>
              </a:rPr>
              <a:t>Kandwal</a:t>
            </a:r>
            <a:r>
              <a:rPr lang="en-US" sz="1600" dirty="0">
                <a:solidFill>
                  <a:srgbClr val="123047"/>
                </a:solidFill>
                <a:latin typeface="Arial" panose="020B0604020202020204" pitchFamily="34" charset="0"/>
                <a:ea typeface="Aptos" pitchFamily="34" charset="-122"/>
                <a:cs typeface="Arial" panose="020B0604020202020204" pitchFamily="34" charset="0"/>
              </a:rPr>
              <a:t>, </a:t>
            </a:r>
            <a:r>
              <a:rPr lang="en-US" sz="1600" dirty="0" err="1">
                <a:solidFill>
                  <a:srgbClr val="123047"/>
                </a:solidFill>
                <a:latin typeface="Arial" panose="020B0604020202020204" pitchFamily="34" charset="0"/>
                <a:ea typeface="Aptos" pitchFamily="34" charset="-122"/>
                <a:cs typeface="Arial" panose="020B0604020202020204" pitchFamily="34" charset="0"/>
              </a:rPr>
              <a:t>Nautiyal</a:t>
            </a:r>
            <a:r>
              <a:rPr lang="en-US" sz="1600" dirty="0">
                <a:solidFill>
                  <a:srgbClr val="123047"/>
                </a:solidFill>
                <a:latin typeface="Arial" panose="020B0604020202020204" pitchFamily="34" charset="0"/>
                <a:ea typeface="Aptos" pitchFamily="34" charset="-122"/>
                <a:cs typeface="Arial" panose="020B0604020202020204" pitchFamily="34" charset="0"/>
              </a:rPr>
              <a:t> and </a:t>
            </a:r>
            <a:r>
              <a:rPr lang="en-US" sz="1600" dirty="0" err="1">
                <a:solidFill>
                  <a:srgbClr val="123047"/>
                </a:solidFill>
                <a:latin typeface="Arial" panose="020B0604020202020204" pitchFamily="34" charset="0"/>
                <a:ea typeface="Aptos" pitchFamily="34" charset="-122"/>
                <a:cs typeface="Arial" panose="020B0604020202020204" pitchFamily="34" charset="0"/>
              </a:rPr>
              <a:t>Juyal</a:t>
            </a:r>
            <a:r>
              <a:rPr lang="en-US" sz="1600" dirty="0">
                <a:solidFill>
                  <a:srgbClr val="123047"/>
                </a:solidFill>
                <a:latin typeface="Arial" panose="020B0604020202020204" pitchFamily="34" charset="0"/>
                <a:ea typeface="Aptos" pitchFamily="34" charset="-122"/>
                <a:cs typeface="Arial" panose="020B0604020202020204" pitchFamily="34" charset="0"/>
              </a:rPr>
              <a:t>, 2024).</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This evidence supports a shift from reactive hospital care toward prevention, primary care access, early intervention, and wider action on living conditions.</a:t>
            </a:r>
            <a:endParaRPr lang="en-US" sz="1600" dirty="0">
              <a:latin typeface="Arial" panose="020B0604020202020204" pitchFamily="34" charset="0"/>
              <a:cs typeface="Arial" panose="020B0604020202020204" pitchFamily="34" charset="0"/>
            </a:endParaRPr>
          </a:p>
        </p:txBody>
      </p:sp>
      <p:graphicFrame>
        <p:nvGraphicFramePr>
          <p:cNvPr id="9" name="Chart 0"/>
          <p:cNvGraphicFramePr/>
          <p:nvPr>
            <p:extLst>
              <p:ext uri="{D42A27DB-BD31-4B8C-83A1-F6EECF244321}">
                <p14:modId xmlns:p14="http://schemas.microsoft.com/office/powerpoint/2010/main" val="1743560109"/>
              </p:ext>
            </p:extLst>
          </p:nvPr>
        </p:nvGraphicFramePr>
        <p:xfrm>
          <a:off x="6784848" y="1426464"/>
          <a:ext cx="4572000" cy="3063240"/>
        </p:xfrm>
        <a:graphic>
          <a:graphicData uri="http://schemas.openxmlformats.org/drawingml/2006/chart">
            <c:chart xmlns:c="http://schemas.openxmlformats.org/drawingml/2006/chart" xmlns:r="http://schemas.openxmlformats.org/officeDocument/2006/relationships" r:id="rId3"/>
          </a:graphicData>
        </a:graphic>
      </p:graphicFrame>
      <p:sp>
        <p:nvSpPr>
          <p:cNvPr id="10" name="Text 7"/>
          <p:cNvSpPr/>
          <p:nvPr/>
        </p:nvSpPr>
        <p:spPr>
          <a:xfrm>
            <a:off x="6903720" y="4892040"/>
            <a:ext cx="4389120" cy="475488"/>
          </a:xfrm>
          <a:prstGeom prst="rect">
            <a:avLst/>
          </a:prstGeom>
          <a:noFill/>
          <a:ln/>
        </p:spPr>
        <p:txBody>
          <a:bodyPr wrap="square" lIns="381" tIns="381" rIns="381" bIns="381" rtlCol="0" anchor="ctr">
            <a:noAutofit/>
          </a:bodyPr>
          <a:lstStyle/>
          <a:p>
            <a:pPr marL="0" indent="0" algn="ctr">
              <a:buNone/>
            </a:pPr>
            <a:r>
              <a:rPr lang="en-US" sz="1600" dirty="0">
                <a:solidFill>
                  <a:srgbClr val="59646B"/>
                </a:solidFill>
                <a:latin typeface="Arial" panose="020B0604020202020204" pitchFamily="34" charset="0"/>
                <a:cs typeface="Arial" panose="020B0604020202020204" pitchFamily="34" charset="0"/>
              </a:rPr>
              <a:t>Interpretation: unequal need is likely to persist without cross-sector prevention and targeted service investment.</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7FAF8"/>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168A8F"/>
          </a:solidFill>
          <a:ln w="12700">
            <a:solidFill>
              <a:srgbClr val="168A8F"/>
            </a:solidFill>
            <a:prstDash val="solid"/>
          </a:ln>
        </p:spPr>
        <p:txBody>
          <a:bodyPr/>
          <a:lstStyle/>
          <a:p>
            <a:endParaRPr lang="en-GB"/>
          </a:p>
        </p:txBody>
      </p:sp>
      <p:sp>
        <p:nvSpPr>
          <p:cNvPr id="3" name="Text 1"/>
          <p:cNvSpPr/>
          <p:nvPr/>
        </p:nvSpPr>
        <p:spPr>
          <a:xfrm>
            <a:off x="502920" y="384048"/>
            <a:ext cx="10027920" cy="576072"/>
          </a:xfrm>
          <a:prstGeom prst="rect">
            <a:avLst/>
          </a:prstGeom>
          <a:noFill/>
          <a:ln/>
        </p:spPr>
        <p:txBody>
          <a:bodyPr wrap="square" lIns="254" tIns="254" rIns="254" bIns="254" rtlCol="0" anchor="ctr">
            <a:normAutofit fontScale="85000" lnSpcReduction="10000"/>
          </a:bodyPr>
          <a:lstStyle/>
          <a:p>
            <a:pPr marL="0" indent="0">
              <a:buNone/>
            </a:pPr>
            <a:r>
              <a:rPr lang="en-US" sz="3200" b="1" dirty="0">
                <a:solidFill>
                  <a:srgbClr val="123047"/>
                </a:solidFill>
                <a:latin typeface="Arial" panose="020B0604020202020204" pitchFamily="34" charset="0"/>
                <a:ea typeface="Aptos Display" pitchFamily="34" charset="-122"/>
                <a:cs typeface="Arial" panose="020B0604020202020204" pitchFamily="34" charset="0"/>
              </a:rPr>
              <a:t>Service delivery example: obesity and diabetes prevention</a:t>
            </a:r>
            <a:endParaRPr lang="en-US" sz="3200" dirty="0">
              <a:latin typeface="Arial" panose="020B0604020202020204" pitchFamily="34" charset="0"/>
              <a:cs typeface="Arial" panose="020B0604020202020204" pitchFamily="34" charset="0"/>
            </a:endParaRPr>
          </a:p>
        </p:txBody>
      </p:sp>
      <p:sp>
        <p:nvSpPr>
          <p:cNvPr id="7" name="Text 5"/>
          <p:cNvSpPr/>
          <p:nvPr/>
        </p:nvSpPr>
        <p:spPr>
          <a:xfrm>
            <a:off x="11109960" y="6592824"/>
            <a:ext cx="502920" cy="164592"/>
          </a:xfrm>
          <a:prstGeom prst="rect">
            <a:avLst/>
          </a:prstGeom>
          <a:noFill/>
          <a:ln/>
        </p:spPr>
        <p:txBody>
          <a:bodyPr wrap="square" lIns="0" tIns="0" rIns="0" bIns="0" rtlCol="0" anchor="ctr"/>
          <a:lstStyle/>
          <a:p>
            <a:pPr marL="0" indent="0" algn="r">
              <a:buNone/>
            </a:pPr>
            <a:r>
              <a:rPr lang="en-US" sz="1600" b="1" dirty="0">
                <a:solidFill>
                  <a:srgbClr val="168A8F"/>
                </a:solidFill>
                <a:latin typeface="Arial" panose="020B0604020202020204" pitchFamily="34" charset="0"/>
                <a:cs typeface="Arial" panose="020B0604020202020204" pitchFamily="34" charset="0"/>
              </a:rPr>
              <a:t>09</a:t>
            </a:r>
            <a:endParaRPr lang="en-US" sz="1600" dirty="0">
              <a:latin typeface="Arial" panose="020B0604020202020204" pitchFamily="34" charset="0"/>
              <a:cs typeface="Arial" panose="020B0604020202020204" pitchFamily="34" charset="0"/>
            </a:endParaRPr>
          </a:p>
        </p:txBody>
      </p:sp>
      <p:sp>
        <p:nvSpPr>
          <p:cNvPr id="8" name="Text 6"/>
          <p:cNvSpPr/>
          <p:nvPr/>
        </p:nvSpPr>
        <p:spPr>
          <a:xfrm>
            <a:off x="658368" y="1261872"/>
            <a:ext cx="6446520" cy="4828032"/>
          </a:xfrm>
          <a:prstGeom prst="rect">
            <a:avLst/>
          </a:prstGeom>
          <a:noFill/>
          <a:ln/>
        </p:spPr>
        <p:txBody>
          <a:bodyPr wrap="square" lIns="508" tIns="508" rIns="508" bIns="508" rtlCol="0" anchor="ctr">
            <a:normAutofit/>
          </a:bodyPr>
          <a:lstStyle/>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Diabetes and obesity prevention illustrates integration because risk is shaped by diet, activity, income, food environments, education, culture, and clinical monitoring.</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Programmes such as lifestyle coaching, NHS Health Checks, MECC conversations, and community exercise schemes can reduce risk when delivered early and accessibly.</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A strength is prevention before complications occur; a limitation is that individual behaviour change is difficult without affordable food, safe spaces, and time.</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r>
              <a:rPr lang="en-US" sz="1600" dirty="0">
                <a:solidFill>
                  <a:srgbClr val="123047"/>
                </a:solidFill>
                <a:latin typeface="Arial" panose="020B0604020202020204" pitchFamily="34" charset="0"/>
                <a:ea typeface="Aptos" pitchFamily="34" charset="-122"/>
                <a:cs typeface="Arial" panose="020B0604020202020204" pitchFamily="34" charset="0"/>
              </a:rPr>
              <a:t>• Services should combine education with structural action, including healthier local environments, culturally appropriate support, and targeted outreach in high-risk communities (Mumford et al., 2023).</a:t>
            </a:r>
            <a:endParaRPr lang="en-US" sz="1600" dirty="0">
              <a:latin typeface="Arial" panose="020B0604020202020204" pitchFamily="34" charset="0"/>
              <a:cs typeface="Arial" panose="020B0604020202020204" pitchFamily="34" charset="0"/>
            </a:endParaRPr>
          </a:p>
        </p:txBody>
      </p:sp>
      <p:sp>
        <p:nvSpPr>
          <p:cNvPr id="9" name="Text 7"/>
          <p:cNvSpPr/>
          <p:nvPr/>
        </p:nvSpPr>
        <p:spPr>
          <a:xfrm>
            <a:off x="7543800" y="1508760"/>
            <a:ext cx="3246120" cy="658368"/>
          </a:xfrm>
          <a:prstGeom prst="roundRect">
            <a:avLst>
              <a:gd name="adj" fmla="val 6944"/>
            </a:avLst>
          </a:prstGeom>
          <a:solidFill>
            <a:srgbClr val="5FA85F"/>
          </a:solidFill>
          <a:ln>
            <a:solidFill>
              <a:srgbClr val="5FA85F"/>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Universal prevention</a:t>
            </a:r>
            <a:endParaRPr lang="en-US" sz="1600" dirty="0">
              <a:latin typeface="Arial" panose="020B0604020202020204" pitchFamily="34" charset="0"/>
              <a:cs typeface="Arial" panose="020B0604020202020204" pitchFamily="34" charset="0"/>
            </a:endParaRPr>
          </a:p>
        </p:txBody>
      </p:sp>
      <p:sp>
        <p:nvSpPr>
          <p:cNvPr id="10" name="Text 8"/>
          <p:cNvSpPr/>
          <p:nvPr/>
        </p:nvSpPr>
        <p:spPr>
          <a:xfrm>
            <a:off x="7543800" y="2468880"/>
            <a:ext cx="3246120" cy="658368"/>
          </a:xfrm>
          <a:prstGeom prst="roundRect">
            <a:avLst>
              <a:gd name="adj" fmla="val 6944"/>
            </a:avLst>
          </a:prstGeom>
          <a:solidFill>
            <a:srgbClr val="168A8F"/>
          </a:solidFill>
          <a:ln>
            <a:solidFill>
              <a:srgbClr val="168A8F"/>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Targeted support</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7543800" y="3429000"/>
            <a:ext cx="3246120" cy="658368"/>
          </a:xfrm>
          <a:prstGeom prst="roundRect">
            <a:avLst>
              <a:gd name="adj" fmla="val 6944"/>
            </a:avLst>
          </a:prstGeom>
          <a:solidFill>
            <a:srgbClr val="D79A2B"/>
          </a:solidFill>
          <a:ln>
            <a:solidFill>
              <a:srgbClr val="D79A2B"/>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Clinical monitoring</a:t>
            </a:r>
            <a:endParaRPr lang="en-US" sz="1600" dirty="0">
              <a:latin typeface="Arial" panose="020B0604020202020204" pitchFamily="34" charset="0"/>
              <a:cs typeface="Arial" panose="020B0604020202020204" pitchFamily="34" charset="0"/>
            </a:endParaRPr>
          </a:p>
        </p:txBody>
      </p:sp>
      <p:sp>
        <p:nvSpPr>
          <p:cNvPr id="12" name="Text 10"/>
          <p:cNvSpPr/>
          <p:nvPr/>
        </p:nvSpPr>
        <p:spPr>
          <a:xfrm>
            <a:off x="7543800" y="4389120"/>
            <a:ext cx="3246120" cy="658368"/>
          </a:xfrm>
          <a:prstGeom prst="roundRect">
            <a:avLst>
              <a:gd name="adj" fmla="val 6944"/>
            </a:avLst>
          </a:prstGeom>
          <a:solidFill>
            <a:srgbClr val="C95C67"/>
          </a:solidFill>
          <a:ln>
            <a:solidFill>
              <a:srgbClr val="C95C67"/>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Complication care</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7FAF8"/>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168A8F"/>
          </a:solidFill>
          <a:ln w="12700">
            <a:solidFill>
              <a:srgbClr val="168A8F"/>
            </a:solidFill>
            <a:prstDash val="solid"/>
          </a:ln>
        </p:spPr>
        <p:txBody>
          <a:bodyPr/>
          <a:lstStyle/>
          <a:p>
            <a:endParaRPr lang="en-GB"/>
          </a:p>
        </p:txBody>
      </p:sp>
      <p:sp>
        <p:nvSpPr>
          <p:cNvPr id="3" name="Text 1"/>
          <p:cNvSpPr/>
          <p:nvPr/>
        </p:nvSpPr>
        <p:spPr>
          <a:xfrm>
            <a:off x="502920" y="384048"/>
            <a:ext cx="9326880" cy="402336"/>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3047"/>
                </a:solidFill>
                <a:latin typeface="Arial" panose="020B0604020202020204" pitchFamily="34" charset="0"/>
                <a:ea typeface="Aptos Display" pitchFamily="34" charset="-122"/>
                <a:cs typeface="Arial" panose="020B0604020202020204" pitchFamily="34" charset="0"/>
              </a:rPr>
              <a:t>Service delivery example: mental health and wellbeing</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11109960" y="6592824"/>
            <a:ext cx="502920" cy="164592"/>
          </a:xfrm>
          <a:prstGeom prst="rect">
            <a:avLst/>
          </a:prstGeom>
          <a:noFill/>
          <a:ln/>
        </p:spPr>
        <p:txBody>
          <a:bodyPr wrap="square" lIns="0" tIns="0" rIns="0" bIns="0" rtlCol="0" anchor="ctr"/>
          <a:lstStyle/>
          <a:p>
            <a:pPr marL="0" indent="0" algn="r">
              <a:buNone/>
            </a:pPr>
            <a:r>
              <a:rPr lang="en-US" sz="1600" b="1" dirty="0">
                <a:solidFill>
                  <a:srgbClr val="168A8F"/>
                </a:solidFill>
                <a:latin typeface="Arial" panose="020B0604020202020204" pitchFamily="34" charset="0"/>
                <a:cs typeface="Arial" panose="020B0604020202020204" pitchFamily="34" charset="0"/>
              </a:rPr>
              <a:t>10</a:t>
            </a:r>
            <a:endParaRPr lang="en-US" sz="1600" dirty="0">
              <a:latin typeface="Arial" panose="020B0604020202020204" pitchFamily="34" charset="0"/>
              <a:cs typeface="Arial" panose="020B0604020202020204" pitchFamily="34" charset="0"/>
            </a:endParaRPr>
          </a:p>
        </p:txBody>
      </p:sp>
      <p:sp>
        <p:nvSpPr>
          <p:cNvPr id="8" name="Text 6"/>
          <p:cNvSpPr/>
          <p:nvPr/>
        </p:nvSpPr>
        <p:spPr>
          <a:xfrm>
            <a:off x="658368" y="1261872"/>
            <a:ext cx="6446520" cy="4828032"/>
          </a:xfrm>
          <a:prstGeom prst="rect">
            <a:avLst/>
          </a:prstGeom>
          <a:noFill/>
          <a:ln/>
        </p:spPr>
        <p:txBody>
          <a:bodyPr wrap="square" lIns="508" tIns="508" rIns="508" bIns="508" rtlCol="0" anchor="ctr">
            <a:normAutofit/>
          </a:bodyPr>
          <a:lstStyle/>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Mental health demonstrates that wellbeing cannot be separated from physical health, because stress, poverty, trauma, loneliness, and employment insecurity affect outcomes.</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Integrated mental health support should connect primary care, social care, crisis services, schools, employers, housing teams, and voluntary community organisations.</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r>
              <a:rPr lang="en-US" sz="1600" dirty="0">
                <a:solidFill>
                  <a:srgbClr val="123047"/>
                </a:solidFill>
                <a:latin typeface="Arial" panose="020B0604020202020204" pitchFamily="34" charset="0"/>
                <a:ea typeface="Aptos" pitchFamily="34" charset="-122"/>
                <a:cs typeface="Arial" panose="020B0604020202020204" pitchFamily="34" charset="0"/>
              </a:rPr>
              <a:t>• Early intervention reduces escalation and improves quality of life, but services face long waiting lists, workforce shortages, and unequal access across areas (Masterson et al., 2022).</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Effective delivery needs trauma-informed practice, culturally competent support, parity between physical and mental health, and stronger prevention in schools and communities.</a:t>
            </a:r>
            <a:endParaRPr lang="en-US" sz="1600" dirty="0">
              <a:latin typeface="Arial" panose="020B0604020202020204" pitchFamily="34" charset="0"/>
              <a:cs typeface="Arial" panose="020B0604020202020204" pitchFamily="34" charset="0"/>
            </a:endParaRPr>
          </a:p>
        </p:txBody>
      </p:sp>
      <p:sp>
        <p:nvSpPr>
          <p:cNvPr id="9" name="Text 7"/>
          <p:cNvSpPr/>
          <p:nvPr/>
        </p:nvSpPr>
        <p:spPr>
          <a:xfrm>
            <a:off x="7543800" y="1508760"/>
            <a:ext cx="3246120" cy="658368"/>
          </a:xfrm>
          <a:prstGeom prst="roundRect">
            <a:avLst>
              <a:gd name="adj" fmla="val 6944"/>
            </a:avLst>
          </a:prstGeom>
          <a:solidFill>
            <a:srgbClr val="5FA85F"/>
          </a:solidFill>
          <a:ln>
            <a:solidFill>
              <a:srgbClr val="5FA85F"/>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Prevention</a:t>
            </a:r>
            <a:endParaRPr lang="en-US" sz="1600" dirty="0">
              <a:latin typeface="Arial" panose="020B0604020202020204" pitchFamily="34" charset="0"/>
              <a:cs typeface="Arial" panose="020B0604020202020204" pitchFamily="34" charset="0"/>
            </a:endParaRPr>
          </a:p>
        </p:txBody>
      </p:sp>
      <p:sp>
        <p:nvSpPr>
          <p:cNvPr id="10" name="Text 8"/>
          <p:cNvSpPr/>
          <p:nvPr/>
        </p:nvSpPr>
        <p:spPr>
          <a:xfrm>
            <a:off x="7543800" y="2468880"/>
            <a:ext cx="3246120" cy="658368"/>
          </a:xfrm>
          <a:prstGeom prst="roundRect">
            <a:avLst>
              <a:gd name="adj" fmla="val 6944"/>
            </a:avLst>
          </a:prstGeom>
          <a:solidFill>
            <a:srgbClr val="168A8F"/>
          </a:solidFill>
          <a:ln>
            <a:solidFill>
              <a:srgbClr val="168A8F"/>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Early help</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7543800" y="3429000"/>
            <a:ext cx="3246120" cy="658368"/>
          </a:xfrm>
          <a:prstGeom prst="roundRect">
            <a:avLst>
              <a:gd name="adj" fmla="val 6944"/>
            </a:avLst>
          </a:prstGeom>
          <a:solidFill>
            <a:srgbClr val="C95C67"/>
          </a:solidFill>
          <a:ln>
            <a:solidFill>
              <a:srgbClr val="C95C67"/>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Crisis care</a:t>
            </a:r>
            <a:endParaRPr lang="en-US" sz="1600" dirty="0">
              <a:latin typeface="Arial" panose="020B0604020202020204" pitchFamily="34" charset="0"/>
              <a:cs typeface="Arial" panose="020B0604020202020204" pitchFamily="34" charset="0"/>
            </a:endParaRPr>
          </a:p>
        </p:txBody>
      </p:sp>
      <p:sp>
        <p:nvSpPr>
          <p:cNvPr id="12" name="Text 10"/>
          <p:cNvSpPr/>
          <p:nvPr/>
        </p:nvSpPr>
        <p:spPr>
          <a:xfrm>
            <a:off x="7543800" y="4389120"/>
            <a:ext cx="3246120" cy="658368"/>
          </a:xfrm>
          <a:prstGeom prst="roundRect">
            <a:avLst>
              <a:gd name="adj" fmla="val 6944"/>
            </a:avLst>
          </a:prstGeom>
          <a:solidFill>
            <a:srgbClr val="D79A2B"/>
          </a:solidFill>
          <a:ln>
            <a:solidFill>
              <a:srgbClr val="D79A2B"/>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Connected support</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7FAF8"/>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168A8F"/>
          </a:solidFill>
          <a:ln w="12700">
            <a:solidFill>
              <a:srgbClr val="168A8F"/>
            </a:solidFill>
            <a:prstDash val="solid"/>
          </a:ln>
        </p:spPr>
        <p:txBody>
          <a:bodyPr/>
          <a:lstStyle/>
          <a:p>
            <a:endParaRPr lang="en-GB"/>
          </a:p>
        </p:txBody>
      </p:sp>
      <p:sp>
        <p:nvSpPr>
          <p:cNvPr id="3" name="Text 1"/>
          <p:cNvSpPr/>
          <p:nvPr/>
        </p:nvSpPr>
        <p:spPr>
          <a:xfrm>
            <a:off x="502920" y="384048"/>
            <a:ext cx="9326880" cy="402336"/>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3047"/>
                </a:solidFill>
                <a:latin typeface="Arial" panose="020B0604020202020204" pitchFamily="34" charset="0"/>
                <a:ea typeface="Aptos Display" pitchFamily="34" charset="-122"/>
                <a:cs typeface="Arial" panose="020B0604020202020204" pitchFamily="34" charset="0"/>
              </a:rPr>
              <a:t>Emerging technologies and sustainable delivery</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11109960" y="6592824"/>
            <a:ext cx="502920" cy="164592"/>
          </a:xfrm>
          <a:prstGeom prst="rect">
            <a:avLst/>
          </a:prstGeom>
          <a:noFill/>
          <a:ln/>
        </p:spPr>
        <p:txBody>
          <a:bodyPr wrap="square" lIns="0" tIns="0" rIns="0" bIns="0" rtlCol="0" anchor="ctr"/>
          <a:lstStyle/>
          <a:p>
            <a:pPr marL="0" indent="0" algn="r">
              <a:buNone/>
            </a:pPr>
            <a:r>
              <a:rPr lang="en-US" sz="1600" b="1" dirty="0">
                <a:solidFill>
                  <a:srgbClr val="168A8F"/>
                </a:solidFill>
                <a:latin typeface="Arial" panose="020B0604020202020204" pitchFamily="34" charset="0"/>
                <a:cs typeface="Arial" panose="020B0604020202020204" pitchFamily="34" charset="0"/>
              </a:rPr>
              <a:t>11</a:t>
            </a:r>
            <a:endParaRPr lang="en-US" sz="1600" dirty="0">
              <a:latin typeface="Arial" panose="020B0604020202020204" pitchFamily="34" charset="0"/>
              <a:cs typeface="Arial" panose="020B0604020202020204" pitchFamily="34" charset="0"/>
            </a:endParaRPr>
          </a:p>
        </p:txBody>
      </p:sp>
      <p:sp>
        <p:nvSpPr>
          <p:cNvPr id="8" name="Text 6"/>
          <p:cNvSpPr/>
          <p:nvPr/>
        </p:nvSpPr>
        <p:spPr>
          <a:xfrm>
            <a:off x="658368" y="1261872"/>
            <a:ext cx="6446520" cy="4828032"/>
          </a:xfrm>
          <a:prstGeom prst="rect">
            <a:avLst/>
          </a:prstGeom>
          <a:noFill/>
          <a:ln/>
        </p:spPr>
        <p:txBody>
          <a:bodyPr wrap="square" lIns="508" tIns="508" rIns="508" bIns="508" rtlCol="0" anchor="ctr">
            <a:normAutofit/>
          </a:bodyPr>
          <a:lstStyle/>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Telehealth, remote monitoring, and digital records can improve access, continuity, and efficiency, particularly for long-term conditions and people with mobility barriers.</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Artificial intelligence may support triage, risk prediction, imaging, and planning, but it requires transparent governance, bias testing, and professional accountability.</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r>
              <a:rPr lang="en-US" sz="1600" dirty="0">
                <a:solidFill>
                  <a:srgbClr val="123047"/>
                </a:solidFill>
                <a:latin typeface="Arial" panose="020B0604020202020204" pitchFamily="34" charset="0"/>
                <a:ea typeface="Aptos" pitchFamily="34" charset="-122"/>
                <a:cs typeface="Arial" panose="020B0604020202020204" pitchFamily="34" charset="0"/>
              </a:rPr>
              <a:t>• Technology can support sustainability by reducing unnecessary travel, paper use, and duplication, but digital exclusion can worsen inequality if ignored (</a:t>
            </a:r>
            <a:r>
              <a:rPr lang="en-US" sz="1600" dirty="0" err="1">
                <a:solidFill>
                  <a:srgbClr val="123047"/>
                </a:solidFill>
                <a:latin typeface="Arial" panose="020B0604020202020204" pitchFamily="34" charset="0"/>
                <a:ea typeface="Aptos" pitchFamily="34" charset="-122"/>
                <a:cs typeface="Arial" panose="020B0604020202020204" pitchFamily="34" charset="0"/>
              </a:rPr>
              <a:t>Erku</a:t>
            </a:r>
            <a:r>
              <a:rPr lang="en-US" sz="1600" dirty="0">
                <a:solidFill>
                  <a:srgbClr val="123047"/>
                </a:solidFill>
                <a:latin typeface="Arial" panose="020B0604020202020204" pitchFamily="34" charset="0"/>
                <a:ea typeface="Aptos" pitchFamily="34" charset="-122"/>
                <a:cs typeface="Arial" panose="020B0604020202020204" pitchFamily="34" charset="0"/>
              </a:rPr>
              <a:t> et al., 2023).</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Services should offer blended digital and face-to-face routes, with support for language, disability, affordability, confidence, and safe data use.</a:t>
            </a:r>
            <a:endParaRPr lang="en-US" sz="1600" dirty="0">
              <a:latin typeface="Arial" panose="020B0604020202020204" pitchFamily="34" charset="0"/>
              <a:cs typeface="Arial" panose="020B0604020202020204" pitchFamily="34" charset="0"/>
            </a:endParaRPr>
          </a:p>
        </p:txBody>
      </p:sp>
      <p:sp>
        <p:nvSpPr>
          <p:cNvPr id="9" name="Text 7"/>
          <p:cNvSpPr/>
          <p:nvPr/>
        </p:nvSpPr>
        <p:spPr>
          <a:xfrm>
            <a:off x="7543800" y="1508760"/>
            <a:ext cx="3246120" cy="658368"/>
          </a:xfrm>
          <a:prstGeom prst="roundRect">
            <a:avLst>
              <a:gd name="adj" fmla="val 6944"/>
            </a:avLst>
          </a:prstGeom>
          <a:solidFill>
            <a:srgbClr val="168A8F"/>
          </a:solidFill>
          <a:ln>
            <a:solidFill>
              <a:srgbClr val="168A8F"/>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Telehealth</a:t>
            </a:r>
            <a:endParaRPr lang="en-US" sz="1600" dirty="0">
              <a:latin typeface="Arial" panose="020B0604020202020204" pitchFamily="34" charset="0"/>
              <a:cs typeface="Arial" panose="020B0604020202020204" pitchFamily="34" charset="0"/>
            </a:endParaRPr>
          </a:p>
        </p:txBody>
      </p:sp>
      <p:sp>
        <p:nvSpPr>
          <p:cNvPr id="10" name="Text 8"/>
          <p:cNvSpPr/>
          <p:nvPr/>
        </p:nvSpPr>
        <p:spPr>
          <a:xfrm>
            <a:off x="7543800" y="2468880"/>
            <a:ext cx="3246120" cy="658368"/>
          </a:xfrm>
          <a:prstGeom prst="roundRect">
            <a:avLst>
              <a:gd name="adj" fmla="val 6944"/>
            </a:avLst>
          </a:prstGeom>
          <a:solidFill>
            <a:srgbClr val="5FA85F"/>
          </a:solidFill>
          <a:ln>
            <a:solidFill>
              <a:srgbClr val="5FA85F"/>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AI</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7543800" y="3429000"/>
            <a:ext cx="3246120" cy="658368"/>
          </a:xfrm>
          <a:prstGeom prst="roundRect">
            <a:avLst>
              <a:gd name="adj" fmla="val 6944"/>
            </a:avLst>
          </a:prstGeom>
          <a:solidFill>
            <a:srgbClr val="D79A2B"/>
          </a:solidFill>
          <a:ln>
            <a:solidFill>
              <a:srgbClr val="D79A2B"/>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Data and records</a:t>
            </a:r>
            <a:endParaRPr lang="en-US" sz="1600" dirty="0">
              <a:latin typeface="Arial" panose="020B0604020202020204" pitchFamily="34" charset="0"/>
              <a:cs typeface="Arial" panose="020B0604020202020204" pitchFamily="34" charset="0"/>
            </a:endParaRPr>
          </a:p>
        </p:txBody>
      </p:sp>
      <p:sp>
        <p:nvSpPr>
          <p:cNvPr id="12" name="Text 10"/>
          <p:cNvSpPr/>
          <p:nvPr/>
        </p:nvSpPr>
        <p:spPr>
          <a:xfrm>
            <a:off x="7543800" y="4389120"/>
            <a:ext cx="3246120" cy="658368"/>
          </a:xfrm>
          <a:prstGeom prst="roundRect">
            <a:avLst>
              <a:gd name="adj" fmla="val 6944"/>
            </a:avLst>
          </a:prstGeom>
          <a:solidFill>
            <a:srgbClr val="C95C67"/>
          </a:solidFill>
          <a:ln>
            <a:solidFill>
              <a:srgbClr val="C95C67"/>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Digital inclusion</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7FAF8"/>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168A8F"/>
          </a:solidFill>
          <a:ln w="12700">
            <a:solidFill>
              <a:srgbClr val="168A8F"/>
            </a:solidFill>
            <a:prstDash val="solid"/>
          </a:ln>
        </p:spPr>
        <p:txBody>
          <a:bodyPr/>
          <a:lstStyle/>
          <a:p>
            <a:endParaRPr lang="en-GB"/>
          </a:p>
        </p:txBody>
      </p:sp>
      <p:sp>
        <p:nvSpPr>
          <p:cNvPr id="3" name="Text 1"/>
          <p:cNvSpPr/>
          <p:nvPr/>
        </p:nvSpPr>
        <p:spPr>
          <a:xfrm>
            <a:off x="502920" y="384048"/>
            <a:ext cx="9326880" cy="402336"/>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3047"/>
                </a:solidFill>
                <a:latin typeface="Arial" panose="020B0604020202020204" pitchFamily="34" charset="0"/>
                <a:ea typeface="Aptos Display" pitchFamily="34" charset="-122"/>
                <a:cs typeface="Arial" panose="020B0604020202020204" pitchFamily="34" charset="0"/>
              </a:rPr>
              <a:t>Public health initiatives and media influence</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11109960" y="6592824"/>
            <a:ext cx="502920" cy="164592"/>
          </a:xfrm>
          <a:prstGeom prst="rect">
            <a:avLst/>
          </a:prstGeom>
          <a:noFill/>
          <a:ln/>
        </p:spPr>
        <p:txBody>
          <a:bodyPr wrap="square" lIns="0" tIns="0" rIns="0" bIns="0" rtlCol="0" anchor="ctr"/>
          <a:lstStyle/>
          <a:p>
            <a:pPr marL="0" indent="0" algn="r">
              <a:buNone/>
            </a:pPr>
            <a:r>
              <a:rPr lang="en-US" sz="1600" b="1" dirty="0">
                <a:solidFill>
                  <a:srgbClr val="168A8F"/>
                </a:solidFill>
                <a:latin typeface="Arial" panose="020B0604020202020204" pitchFamily="34" charset="0"/>
                <a:cs typeface="Arial" panose="020B0604020202020204" pitchFamily="34" charset="0"/>
              </a:rPr>
              <a:t>12</a:t>
            </a:r>
            <a:endParaRPr lang="en-US" sz="1600" dirty="0">
              <a:latin typeface="Arial" panose="020B0604020202020204" pitchFamily="34" charset="0"/>
              <a:cs typeface="Arial" panose="020B0604020202020204" pitchFamily="34" charset="0"/>
            </a:endParaRPr>
          </a:p>
        </p:txBody>
      </p:sp>
      <p:sp>
        <p:nvSpPr>
          <p:cNvPr id="8" name="Text 6"/>
          <p:cNvSpPr/>
          <p:nvPr/>
        </p:nvSpPr>
        <p:spPr>
          <a:xfrm>
            <a:off x="658368" y="1261872"/>
            <a:ext cx="6446520" cy="4828032"/>
          </a:xfrm>
          <a:prstGeom prst="rect">
            <a:avLst/>
          </a:prstGeom>
          <a:noFill/>
          <a:ln/>
        </p:spPr>
        <p:txBody>
          <a:bodyPr wrap="square" lIns="508" tIns="508" rIns="508" bIns="508" rtlCol="0" anchor="ctr">
            <a:normAutofit/>
          </a:bodyPr>
          <a:lstStyle/>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Public health initiatives promote healthy lifestyles and environments through vaccination, screening, smoking cessation, alcohol harm reduction, sexual health, and health education.</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Campaigns can influence beliefs and behaviour, but media misinformation may reduce trust, create fear, and undermine evidence-based health decisions.</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Effective initiatives use clear messaging, credible messengers, community partnerships, accessible formats, and evaluation data to understand reach and behaviour change.</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Public health should avoid blaming individuals by addressing commercial, social, and environmental influences that make healthy choices easier or harder.</a:t>
            </a:r>
            <a:endParaRPr lang="en-US" sz="1600" dirty="0">
              <a:latin typeface="Arial" panose="020B0604020202020204" pitchFamily="34" charset="0"/>
              <a:cs typeface="Arial" panose="020B0604020202020204" pitchFamily="34" charset="0"/>
            </a:endParaRPr>
          </a:p>
        </p:txBody>
      </p:sp>
      <p:sp>
        <p:nvSpPr>
          <p:cNvPr id="9" name="Text 7"/>
          <p:cNvSpPr/>
          <p:nvPr/>
        </p:nvSpPr>
        <p:spPr>
          <a:xfrm>
            <a:off x="7543800" y="1508760"/>
            <a:ext cx="3246120" cy="658368"/>
          </a:xfrm>
          <a:prstGeom prst="roundRect">
            <a:avLst>
              <a:gd name="adj" fmla="val 6944"/>
            </a:avLst>
          </a:prstGeom>
          <a:solidFill>
            <a:srgbClr val="168A8F"/>
          </a:solidFill>
          <a:ln>
            <a:solidFill>
              <a:srgbClr val="168A8F"/>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Evidence</a:t>
            </a:r>
            <a:endParaRPr lang="en-US" sz="1600" dirty="0">
              <a:latin typeface="Arial" panose="020B0604020202020204" pitchFamily="34" charset="0"/>
              <a:cs typeface="Arial" panose="020B0604020202020204" pitchFamily="34" charset="0"/>
            </a:endParaRPr>
          </a:p>
        </p:txBody>
      </p:sp>
      <p:sp>
        <p:nvSpPr>
          <p:cNvPr id="10" name="Text 8"/>
          <p:cNvSpPr/>
          <p:nvPr/>
        </p:nvSpPr>
        <p:spPr>
          <a:xfrm>
            <a:off x="7543800" y="2468880"/>
            <a:ext cx="3246120" cy="658368"/>
          </a:xfrm>
          <a:prstGeom prst="roundRect">
            <a:avLst>
              <a:gd name="adj" fmla="val 6944"/>
            </a:avLst>
          </a:prstGeom>
          <a:solidFill>
            <a:srgbClr val="5FA85F"/>
          </a:solidFill>
          <a:ln>
            <a:solidFill>
              <a:srgbClr val="5FA85F"/>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Message</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7543800" y="3429000"/>
            <a:ext cx="3246120" cy="658368"/>
          </a:xfrm>
          <a:prstGeom prst="roundRect">
            <a:avLst>
              <a:gd name="adj" fmla="val 6944"/>
            </a:avLst>
          </a:prstGeom>
          <a:solidFill>
            <a:srgbClr val="D79A2B"/>
          </a:solidFill>
          <a:ln>
            <a:solidFill>
              <a:srgbClr val="D79A2B"/>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Access</a:t>
            </a:r>
            <a:endParaRPr lang="en-US" sz="1600" dirty="0">
              <a:latin typeface="Arial" panose="020B0604020202020204" pitchFamily="34" charset="0"/>
              <a:cs typeface="Arial" panose="020B0604020202020204" pitchFamily="34" charset="0"/>
            </a:endParaRPr>
          </a:p>
        </p:txBody>
      </p:sp>
      <p:sp>
        <p:nvSpPr>
          <p:cNvPr id="12" name="Text 10"/>
          <p:cNvSpPr/>
          <p:nvPr/>
        </p:nvSpPr>
        <p:spPr>
          <a:xfrm>
            <a:off x="7543800" y="4389120"/>
            <a:ext cx="3246120" cy="658368"/>
          </a:xfrm>
          <a:prstGeom prst="roundRect">
            <a:avLst>
              <a:gd name="adj" fmla="val 6944"/>
            </a:avLst>
          </a:prstGeom>
          <a:solidFill>
            <a:srgbClr val="C95C67"/>
          </a:solidFill>
          <a:ln>
            <a:solidFill>
              <a:srgbClr val="C95C67"/>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Evaluate</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7FAF8"/>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168A8F"/>
          </a:solidFill>
          <a:ln w="12700">
            <a:solidFill>
              <a:srgbClr val="168A8F"/>
            </a:solidFill>
            <a:prstDash val="solid"/>
          </a:ln>
        </p:spPr>
        <p:txBody>
          <a:bodyPr/>
          <a:lstStyle/>
          <a:p>
            <a:endParaRPr lang="en-GB"/>
          </a:p>
        </p:txBody>
      </p:sp>
      <p:sp>
        <p:nvSpPr>
          <p:cNvPr id="3" name="Text 1"/>
          <p:cNvSpPr/>
          <p:nvPr/>
        </p:nvSpPr>
        <p:spPr>
          <a:xfrm>
            <a:off x="502920" y="384048"/>
            <a:ext cx="9326880" cy="402336"/>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3047"/>
                </a:solidFill>
                <a:latin typeface="Arial" panose="020B0604020202020204" pitchFamily="34" charset="0"/>
                <a:ea typeface="Aptos Display" pitchFamily="34" charset="-122"/>
                <a:cs typeface="Arial" panose="020B0604020202020204" pitchFamily="34" charset="0"/>
              </a:rPr>
              <a:t>Equity and access</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11109960" y="6592824"/>
            <a:ext cx="502920" cy="164592"/>
          </a:xfrm>
          <a:prstGeom prst="rect">
            <a:avLst/>
          </a:prstGeom>
          <a:noFill/>
          <a:ln/>
        </p:spPr>
        <p:txBody>
          <a:bodyPr wrap="square" lIns="0" tIns="0" rIns="0" bIns="0" rtlCol="0" anchor="ctr"/>
          <a:lstStyle/>
          <a:p>
            <a:pPr marL="0" indent="0" algn="r">
              <a:buNone/>
            </a:pPr>
            <a:r>
              <a:rPr lang="en-US" sz="1600" b="1" dirty="0">
                <a:solidFill>
                  <a:srgbClr val="168A8F"/>
                </a:solidFill>
                <a:latin typeface="Arial" panose="020B0604020202020204" pitchFamily="34" charset="0"/>
                <a:cs typeface="Arial" panose="020B0604020202020204" pitchFamily="34" charset="0"/>
              </a:rPr>
              <a:t>13</a:t>
            </a:r>
            <a:endParaRPr lang="en-US" sz="1600" dirty="0">
              <a:latin typeface="Arial" panose="020B0604020202020204" pitchFamily="34" charset="0"/>
              <a:cs typeface="Arial" panose="020B0604020202020204" pitchFamily="34" charset="0"/>
            </a:endParaRPr>
          </a:p>
        </p:txBody>
      </p:sp>
      <p:sp>
        <p:nvSpPr>
          <p:cNvPr id="8" name="Text 6"/>
          <p:cNvSpPr/>
          <p:nvPr/>
        </p:nvSpPr>
        <p:spPr>
          <a:xfrm>
            <a:off x="658368" y="1261872"/>
            <a:ext cx="6446520" cy="4828032"/>
          </a:xfrm>
          <a:prstGeom prst="rect">
            <a:avLst/>
          </a:prstGeom>
          <a:noFill/>
          <a:ln/>
        </p:spPr>
        <p:txBody>
          <a:bodyPr wrap="square" lIns="508" tIns="508" rIns="508" bIns="508" rtlCol="0" anchor="ctr">
            <a:normAutofit/>
          </a:bodyPr>
          <a:lstStyle/>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Equity means services respond according to need, not simply providing the same offer to everyone regardless of barriers, risk, or disadvantage.</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Barriers include deprivation, ethnicity, disability, language, rurality, immigration status, caring responsibilities, digital exclusion, transport, stigma, and previous negative experiences of services.</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Targeted initiatives such as Core20PLUS5 can focus improvement on deprived populations and clinical priorities, but must be locally adapted and monitored.</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Reducing inequalities requires co-production with communities, workforce diversity, culturally safe care, accessible information, flexible appointments, and stronger local prevention infrastructure.</a:t>
            </a:r>
            <a:endParaRPr lang="en-US" sz="1600" dirty="0">
              <a:latin typeface="Arial" panose="020B0604020202020204" pitchFamily="34" charset="0"/>
              <a:cs typeface="Arial" panose="020B0604020202020204" pitchFamily="34" charset="0"/>
            </a:endParaRPr>
          </a:p>
        </p:txBody>
      </p:sp>
      <p:sp>
        <p:nvSpPr>
          <p:cNvPr id="9" name="Text 7"/>
          <p:cNvSpPr/>
          <p:nvPr/>
        </p:nvSpPr>
        <p:spPr>
          <a:xfrm>
            <a:off x="7543800" y="1508760"/>
            <a:ext cx="3246120" cy="658368"/>
          </a:xfrm>
          <a:prstGeom prst="roundRect">
            <a:avLst>
              <a:gd name="adj" fmla="val 6944"/>
            </a:avLst>
          </a:prstGeom>
          <a:solidFill>
            <a:srgbClr val="C95C67"/>
          </a:solidFill>
          <a:ln>
            <a:solidFill>
              <a:srgbClr val="C95C67"/>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Same offer</a:t>
            </a:r>
            <a:endParaRPr lang="en-US" sz="1600" dirty="0">
              <a:latin typeface="Arial" panose="020B0604020202020204" pitchFamily="34" charset="0"/>
              <a:cs typeface="Arial" panose="020B0604020202020204" pitchFamily="34" charset="0"/>
            </a:endParaRPr>
          </a:p>
        </p:txBody>
      </p:sp>
      <p:sp>
        <p:nvSpPr>
          <p:cNvPr id="10" name="Text 8"/>
          <p:cNvSpPr/>
          <p:nvPr/>
        </p:nvSpPr>
        <p:spPr>
          <a:xfrm>
            <a:off x="7543800" y="2468880"/>
            <a:ext cx="3246120" cy="658368"/>
          </a:xfrm>
          <a:prstGeom prst="roundRect">
            <a:avLst>
              <a:gd name="adj" fmla="val 6944"/>
            </a:avLst>
          </a:prstGeom>
          <a:solidFill>
            <a:srgbClr val="D79A2B"/>
          </a:solidFill>
          <a:ln>
            <a:solidFill>
              <a:srgbClr val="D79A2B"/>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Recognise barriers</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7543800" y="3429000"/>
            <a:ext cx="3246120" cy="658368"/>
          </a:xfrm>
          <a:prstGeom prst="roundRect">
            <a:avLst>
              <a:gd name="adj" fmla="val 6944"/>
            </a:avLst>
          </a:prstGeom>
          <a:solidFill>
            <a:srgbClr val="168A8F"/>
          </a:solidFill>
          <a:ln>
            <a:solidFill>
              <a:srgbClr val="168A8F"/>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Target support</a:t>
            </a:r>
            <a:endParaRPr lang="en-US" sz="1600" dirty="0">
              <a:latin typeface="Arial" panose="020B0604020202020204" pitchFamily="34" charset="0"/>
              <a:cs typeface="Arial" panose="020B0604020202020204" pitchFamily="34" charset="0"/>
            </a:endParaRPr>
          </a:p>
        </p:txBody>
      </p:sp>
      <p:sp>
        <p:nvSpPr>
          <p:cNvPr id="12" name="Text 10"/>
          <p:cNvSpPr/>
          <p:nvPr/>
        </p:nvSpPr>
        <p:spPr>
          <a:xfrm>
            <a:off x="7543800" y="4389120"/>
            <a:ext cx="3246120" cy="658368"/>
          </a:xfrm>
          <a:prstGeom prst="roundRect">
            <a:avLst>
              <a:gd name="adj" fmla="val 6944"/>
            </a:avLst>
          </a:prstGeom>
          <a:solidFill>
            <a:srgbClr val="5FA85F"/>
          </a:solidFill>
          <a:ln>
            <a:solidFill>
              <a:srgbClr val="5FA85F"/>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Fairer outcomes</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7FAF8"/>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168A8F"/>
          </a:solidFill>
          <a:ln w="12700">
            <a:solidFill>
              <a:srgbClr val="168A8F"/>
            </a:solidFill>
            <a:prstDash val="solid"/>
          </a:ln>
        </p:spPr>
        <p:txBody>
          <a:bodyPr/>
          <a:lstStyle/>
          <a:p>
            <a:endParaRPr lang="en-GB"/>
          </a:p>
        </p:txBody>
      </p:sp>
      <p:sp>
        <p:nvSpPr>
          <p:cNvPr id="3" name="Text 1"/>
          <p:cNvSpPr/>
          <p:nvPr/>
        </p:nvSpPr>
        <p:spPr>
          <a:xfrm>
            <a:off x="502920" y="384048"/>
            <a:ext cx="9326880" cy="402336"/>
          </a:xfrm>
          <a:prstGeom prst="rect">
            <a:avLst/>
          </a:prstGeom>
          <a:noFill/>
          <a:ln/>
        </p:spPr>
        <p:txBody>
          <a:bodyPr wrap="square" lIns="254" tIns="254" rIns="254" bIns="254" rtlCol="0" anchor="ctr">
            <a:normAutofit lnSpcReduction="10000"/>
          </a:bodyPr>
          <a:lstStyle/>
          <a:p>
            <a:pPr marL="0" indent="0">
              <a:buNone/>
            </a:pPr>
            <a:r>
              <a:rPr lang="en-US" sz="2800" b="1" dirty="0">
                <a:solidFill>
                  <a:srgbClr val="123047"/>
                </a:solidFill>
                <a:latin typeface="Arial" panose="020B0604020202020204" pitchFamily="34" charset="0"/>
                <a:ea typeface="Aptos Display" pitchFamily="34" charset="-122"/>
                <a:cs typeface="Arial" panose="020B0604020202020204" pitchFamily="34" charset="0"/>
              </a:rPr>
              <a:t>Recommendations for improved policy and practice</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11109960" y="6592824"/>
            <a:ext cx="502920" cy="164592"/>
          </a:xfrm>
          <a:prstGeom prst="rect">
            <a:avLst/>
          </a:prstGeom>
          <a:noFill/>
          <a:ln/>
        </p:spPr>
        <p:txBody>
          <a:bodyPr wrap="square" lIns="0" tIns="0" rIns="0" bIns="0" rtlCol="0" anchor="ctr"/>
          <a:lstStyle/>
          <a:p>
            <a:pPr marL="0" indent="0" algn="r">
              <a:buNone/>
            </a:pPr>
            <a:r>
              <a:rPr lang="en-US" sz="1600" b="1" dirty="0">
                <a:solidFill>
                  <a:srgbClr val="168A8F"/>
                </a:solidFill>
                <a:latin typeface="Arial" panose="020B0604020202020204" pitchFamily="34" charset="0"/>
                <a:cs typeface="Arial" panose="020B0604020202020204" pitchFamily="34" charset="0"/>
              </a:rPr>
              <a:t>14</a:t>
            </a:r>
            <a:endParaRPr lang="en-US" sz="1600" dirty="0">
              <a:latin typeface="Arial" panose="020B0604020202020204" pitchFamily="34" charset="0"/>
              <a:cs typeface="Arial" panose="020B0604020202020204" pitchFamily="34" charset="0"/>
            </a:endParaRPr>
          </a:p>
        </p:txBody>
      </p:sp>
      <p:sp>
        <p:nvSpPr>
          <p:cNvPr id="8" name="Text 6"/>
          <p:cNvSpPr/>
          <p:nvPr/>
        </p:nvSpPr>
        <p:spPr>
          <a:xfrm>
            <a:off x="658368" y="1261872"/>
            <a:ext cx="6446520" cy="4828032"/>
          </a:xfrm>
          <a:prstGeom prst="rect">
            <a:avLst/>
          </a:prstGeom>
          <a:noFill/>
          <a:ln/>
        </p:spPr>
        <p:txBody>
          <a:bodyPr wrap="square" lIns="508" tIns="508" rIns="508" bIns="508" rtlCol="0" anchor="ctr">
            <a:normAutofit/>
          </a:bodyPr>
          <a:lstStyle/>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Prioritise prevention by investing earlier in primary care, community services, mental health support, health promotion, and wider determinants before conditions become severe.</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Embed equity in commissioning through deprivation-weighted resources, Core20PLUS5-style targets, accessible data dashboards, and accountability for outcomes across local systems.</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Strengthen integrated care by funding social prescribing, multidisciplinary teams, voluntary-sector partnerships, and shared care planning for people with complex needs.</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Make sustainability practical through green plans, lower-carbon procurement, estate energy efficiency, active travel, digital alternatives, and climate-resilient service continuity.</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123047"/>
                </a:solidFill>
                <a:latin typeface="Arial" panose="020B0604020202020204" pitchFamily="34" charset="0"/>
                <a:ea typeface="Aptos" pitchFamily="34" charset="-122"/>
                <a:cs typeface="Arial" panose="020B0604020202020204" pitchFamily="34" charset="0"/>
              </a:rPr>
              <a:t>• Improve digital inclusion by maintaining face-to-face options, supporting skills and devices, monitoring unequal uptake, and designing technology around patients’ capabilities.</a:t>
            </a:r>
            <a:endParaRPr lang="en-US" sz="1600" dirty="0">
              <a:latin typeface="Arial" panose="020B0604020202020204" pitchFamily="34" charset="0"/>
              <a:cs typeface="Arial" panose="020B0604020202020204" pitchFamily="34" charset="0"/>
            </a:endParaRPr>
          </a:p>
        </p:txBody>
      </p:sp>
      <p:sp>
        <p:nvSpPr>
          <p:cNvPr id="9" name="Text 7"/>
          <p:cNvSpPr/>
          <p:nvPr/>
        </p:nvSpPr>
        <p:spPr>
          <a:xfrm>
            <a:off x="7543800" y="1508760"/>
            <a:ext cx="3246120" cy="658368"/>
          </a:xfrm>
          <a:prstGeom prst="roundRect">
            <a:avLst>
              <a:gd name="adj" fmla="val 6944"/>
            </a:avLst>
          </a:prstGeom>
          <a:solidFill>
            <a:srgbClr val="5FA85F"/>
          </a:solidFill>
          <a:ln>
            <a:solidFill>
              <a:srgbClr val="5FA85F"/>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Prevent</a:t>
            </a:r>
            <a:endParaRPr lang="en-US" sz="1600" dirty="0">
              <a:latin typeface="Arial" panose="020B0604020202020204" pitchFamily="34" charset="0"/>
              <a:cs typeface="Arial" panose="020B0604020202020204" pitchFamily="34" charset="0"/>
            </a:endParaRPr>
          </a:p>
        </p:txBody>
      </p:sp>
      <p:sp>
        <p:nvSpPr>
          <p:cNvPr id="10" name="Text 8"/>
          <p:cNvSpPr/>
          <p:nvPr/>
        </p:nvSpPr>
        <p:spPr>
          <a:xfrm>
            <a:off x="7543800" y="2468880"/>
            <a:ext cx="3246120" cy="658368"/>
          </a:xfrm>
          <a:prstGeom prst="roundRect">
            <a:avLst>
              <a:gd name="adj" fmla="val 6944"/>
            </a:avLst>
          </a:prstGeom>
          <a:solidFill>
            <a:srgbClr val="168A8F"/>
          </a:solidFill>
          <a:ln>
            <a:solidFill>
              <a:srgbClr val="168A8F"/>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Target</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7543800" y="3429000"/>
            <a:ext cx="3246120" cy="658368"/>
          </a:xfrm>
          <a:prstGeom prst="roundRect">
            <a:avLst>
              <a:gd name="adj" fmla="val 6944"/>
            </a:avLst>
          </a:prstGeom>
          <a:solidFill>
            <a:srgbClr val="D79A2B"/>
          </a:solidFill>
          <a:ln>
            <a:solidFill>
              <a:srgbClr val="D79A2B"/>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Integrate</a:t>
            </a:r>
            <a:endParaRPr lang="en-US" sz="1600" dirty="0">
              <a:latin typeface="Arial" panose="020B0604020202020204" pitchFamily="34" charset="0"/>
              <a:cs typeface="Arial" panose="020B0604020202020204" pitchFamily="34" charset="0"/>
            </a:endParaRPr>
          </a:p>
        </p:txBody>
      </p:sp>
      <p:sp>
        <p:nvSpPr>
          <p:cNvPr id="12" name="Text 10"/>
          <p:cNvSpPr/>
          <p:nvPr/>
        </p:nvSpPr>
        <p:spPr>
          <a:xfrm>
            <a:off x="7543800" y="4389120"/>
            <a:ext cx="3246120" cy="658368"/>
          </a:xfrm>
          <a:prstGeom prst="roundRect">
            <a:avLst>
              <a:gd name="adj" fmla="val 6944"/>
            </a:avLst>
          </a:prstGeom>
          <a:solidFill>
            <a:srgbClr val="C95C67"/>
          </a:solidFill>
          <a:ln>
            <a:solidFill>
              <a:srgbClr val="C95C67"/>
            </a:solidFill>
          </a:ln>
        </p:spPr>
        <p:txBody>
          <a:bodyPr wrap="square" lIns="635" tIns="635" rIns="635" bIns="635" rtlCol="0" anchor="ctr">
            <a:normAutofit/>
          </a:bodyPr>
          <a:lstStyle/>
          <a:p>
            <a:pPr marL="0" indent="0" algn="ctr">
              <a:buNone/>
            </a:pPr>
            <a:r>
              <a:rPr lang="en-US" sz="1600" b="1" dirty="0">
                <a:solidFill>
                  <a:srgbClr val="FFFFFF"/>
                </a:solidFill>
                <a:latin typeface="Arial" panose="020B0604020202020204" pitchFamily="34" charset="0"/>
                <a:cs typeface="Arial" panose="020B0604020202020204" pitchFamily="34" charset="0"/>
              </a:rPr>
              <a:t>Sustain</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7FAF8"/>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168A8F"/>
          </a:solidFill>
          <a:ln w="12700">
            <a:solidFill>
              <a:srgbClr val="168A8F"/>
            </a:solidFill>
            <a:prstDash val="solid"/>
          </a:ln>
        </p:spPr>
        <p:txBody>
          <a:bodyPr/>
          <a:lstStyle/>
          <a:p>
            <a:endParaRPr lang="en-GB"/>
          </a:p>
        </p:txBody>
      </p:sp>
      <p:sp>
        <p:nvSpPr>
          <p:cNvPr id="3" name="Text 1"/>
          <p:cNvSpPr/>
          <p:nvPr/>
        </p:nvSpPr>
        <p:spPr>
          <a:xfrm>
            <a:off x="502920" y="384048"/>
            <a:ext cx="2468880" cy="515112"/>
          </a:xfrm>
          <a:prstGeom prst="rect">
            <a:avLst/>
          </a:prstGeom>
          <a:noFill/>
          <a:ln/>
        </p:spPr>
        <p:txBody>
          <a:bodyPr wrap="square" lIns="254" tIns="254" rIns="254" bIns="254" rtlCol="0" anchor="ctr">
            <a:normAutofit/>
          </a:bodyPr>
          <a:lstStyle/>
          <a:p>
            <a:pPr marL="0" indent="0">
              <a:buNone/>
            </a:pPr>
            <a:r>
              <a:rPr lang="en-US" sz="3200" b="1" dirty="0">
                <a:solidFill>
                  <a:srgbClr val="123047"/>
                </a:solidFill>
                <a:latin typeface="Arial" panose="020B0604020202020204" pitchFamily="34" charset="0"/>
                <a:ea typeface="Aptos Display" pitchFamily="34" charset="-122"/>
                <a:cs typeface="Arial" panose="020B0604020202020204" pitchFamily="34" charset="0"/>
              </a:rPr>
              <a:t>Conclusion</a:t>
            </a:r>
            <a:endParaRPr lang="en-US" sz="3200" dirty="0">
              <a:latin typeface="Arial" panose="020B0604020202020204" pitchFamily="34" charset="0"/>
              <a:cs typeface="Arial" panose="020B0604020202020204" pitchFamily="34" charset="0"/>
            </a:endParaRPr>
          </a:p>
        </p:txBody>
      </p:sp>
      <p:sp>
        <p:nvSpPr>
          <p:cNvPr id="7" name="Text 5"/>
          <p:cNvSpPr/>
          <p:nvPr/>
        </p:nvSpPr>
        <p:spPr>
          <a:xfrm>
            <a:off x="11109960" y="6592824"/>
            <a:ext cx="502920" cy="164592"/>
          </a:xfrm>
          <a:prstGeom prst="rect">
            <a:avLst/>
          </a:prstGeom>
          <a:noFill/>
          <a:ln/>
        </p:spPr>
        <p:txBody>
          <a:bodyPr wrap="square" lIns="0" tIns="0" rIns="0" bIns="0" rtlCol="0" anchor="ctr"/>
          <a:lstStyle/>
          <a:p>
            <a:pPr marL="0" indent="0" algn="r">
              <a:buNone/>
            </a:pPr>
            <a:r>
              <a:rPr lang="en-US" sz="1600" b="1" dirty="0">
                <a:solidFill>
                  <a:srgbClr val="168A8F"/>
                </a:solidFill>
                <a:latin typeface="Arial" panose="020B0604020202020204" pitchFamily="34" charset="0"/>
                <a:cs typeface="Arial" panose="020B0604020202020204" pitchFamily="34" charset="0"/>
              </a:rPr>
              <a:t>15</a:t>
            </a:r>
            <a:endParaRPr lang="en-US" sz="1600" dirty="0">
              <a:latin typeface="Arial" panose="020B0604020202020204" pitchFamily="34" charset="0"/>
              <a:cs typeface="Arial" panose="020B0604020202020204" pitchFamily="34" charset="0"/>
            </a:endParaRPr>
          </a:p>
        </p:txBody>
      </p:sp>
      <p:graphicFrame>
        <p:nvGraphicFramePr>
          <p:cNvPr id="12" name="Diagram 11">
            <a:extLst>
              <a:ext uri="{FF2B5EF4-FFF2-40B4-BE49-F238E27FC236}">
                <a16:creationId xmlns:a16="http://schemas.microsoft.com/office/drawing/2014/main" id="{76F6DB87-BD59-4DDB-AE33-6C4BB93FC40E}"/>
              </a:ext>
            </a:extLst>
          </p:cNvPr>
          <p:cNvGraphicFramePr/>
          <p:nvPr>
            <p:extLst>
              <p:ext uri="{D42A27DB-BD31-4B8C-83A1-F6EECF244321}">
                <p14:modId xmlns:p14="http://schemas.microsoft.com/office/powerpoint/2010/main" val="3743075315"/>
              </p:ext>
            </p:extLst>
          </p:nvPr>
        </p:nvGraphicFramePr>
        <p:xfrm>
          <a:off x="836676" y="1310640"/>
          <a:ext cx="10776204" cy="3550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3940F9A-6E1F-494B-9226-16435061A0FE}"/>
              </a:ext>
            </a:extLst>
          </p:cNvPr>
          <p:cNvSpPr/>
          <p:nvPr/>
        </p:nvSpPr>
        <p:spPr>
          <a:xfrm>
            <a:off x="495300" y="751344"/>
            <a:ext cx="11437620" cy="5355312"/>
          </a:xfrm>
          <a:prstGeom prst="rect">
            <a:avLst/>
          </a:prstGeom>
        </p:spPr>
        <p:txBody>
          <a:bodyPr wrap="square">
            <a:spAutoFit/>
          </a:bodyPr>
          <a:lstStyle/>
          <a:p>
            <a:pPr marL="457200" marR="0" indent="-457200" algn="just">
              <a:spcBef>
                <a:spcPts val="1200"/>
              </a:spcBef>
              <a:spcAft>
                <a:spcPts val="0"/>
              </a:spcAft>
            </a:pPr>
            <a:r>
              <a:rPr lang="en-US" sz="1200" dirty="0" err="1">
                <a:latin typeface="Arial" panose="020B0604020202020204" pitchFamily="34" charset="0"/>
                <a:ea typeface="Times New Roman" panose="02020603050405020304" pitchFamily="18" charset="0"/>
                <a:cs typeface="Arial" panose="020B0604020202020204" pitchFamily="34" charset="0"/>
              </a:rPr>
              <a:t>Alarifi</a:t>
            </a:r>
            <a:r>
              <a:rPr lang="en-US" sz="1200" dirty="0">
                <a:latin typeface="Arial" panose="020B0604020202020204" pitchFamily="34" charset="0"/>
                <a:ea typeface="Times New Roman" panose="02020603050405020304" pitchFamily="18" charset="0"/>
                <a:cs typeface="Arial" panose="020B0604020202020204" pitchFamily="34" charset="0"/>
              </a:rPr>
              <a:t>, A.M. </a:t>
            </a:r>
            <a:r>
              <a:rPr lang="en-US" sz="1200" i="1" dirty="0">
                <a:latin typeface="Arial" panose="020B0604020202020204" pitchFamily="34" charset="0"/>
                <a:ea typeface="Times New Roman" panose="02020603050405020304" pitchFamily="18" charset="0"/>
                <a:cs typeface="Arial" panose="020B0604020202020204" pitchFamily="34" charset="0"/>
              </a:rPr>
              <a:t>et al.</a:t>
            </a:r>
            <a:r>
              <a:rPr lang="en-US" sz="1200" dirty="0">
                <a:latin typeface="Arial" panose="020B0604020202020204" pitchFamily="34" charset="0"/>
                <a:ea typeface="Times New Roman" panose="02020603050405020304" pitchFamily="18" charset="0"/>
                <a:cs typeface="Arial" panose="020B0604020202020204" pitchFamily="34" charset="0"/>
              </a:rPr>
              <a:t> (2025) 'Advancing Health through Sustainable Development Goals–Saudi Arabia’s Mid-Journey Progress and Insights,' </a:t>
            </a:r>
            <a:r>
              <a:rPr lang="en-US" sz="1200" i="1" dirty="0">
                <a:latin typeface="Arial" panose="020B0604020202020204" pitchFamily="34" charset="0"/>
                <a:ea typeface="Times New Roman" panose="02020603050405020304" pitchFamily="18" charset="0"/>
                <a:cs typeface="Arial" panose="020B0604020202020204" pitchFamily="34" charset="0"/>
              </a:rPr>
              <a:t>Journal of Epidemiology and Global Health</a:t>
            </a:r>
            <a:r>
              <a:rPr lang="en-US" sz="1200" dirty="0">
                <a:latin typeface="Arial" panose="020B0604020202020204" pitchFamily="34" charset="0"/>
                <a:ea typeface="Times New Roman" panose="02020603050405020304" pitchFamily="18" charset="0"/>
                <a:cs typeface="Arial" panose="020B0604020202020204" pitchFamily="34" charset="0"/>
              </a:rPr>
              <a:t>, 15(1), p. 48. </a:t>
            </a:r>
            <a:r>
              <a:rPr lang="en-US" sz="1200" u="sng" dirty="0">
                <a:solidFill>
                  <a:srgbClr val="0563C1"/>
                </a:solidFill>
                <a:latin typeface="Arial" panose="020B0604020202020204" pitchFamily="34" charset="0"/>
                <a:ea typeface="Times New Roman" panose="02020603050405020304" pitchFamily="18" charset="0"/>
                <a:cs typeface="Arial" panose="020B0604020202020204" pitchFamily="34" charset="0"/>
                <a:hlinkClick r:id="rId2"/>
              </a:rPr>
              <a:t>https://doi.org/10.1007/s44197-025-00385-y</a:t>
            </a:r>
            <a:r>
              <a:rPr lang="en-US" sz="1200" dirty="0">
                <a:latin typeface="Arial" panose="020B0604020202020204" pitchFamily="34" charset="0"/>
                <a:ea typeface="Times New Roman" panose="02020603050405020304" pitchFamily="18" charset="0"/>
                <a:cs typeface="Arial" panose="020B0604020202020204" pitchFamily="34" charset="0"/>
              </a:rPr>
              <a:t>. </a:t>
            </a:r>
          </a:p>
          <a:p>
            <a:pPr marL="457200" marR="0" indent="-457200" algn="just">
              <a:spcBef>
                <a:spcPts val="1200"/>
              </a:spcBef>
              <a:spcAft>
                <a:spcPts val="0"/>
              </a:spcAft>
            </a:pPr>
            <a:r>
              <a:rPr lang="en-US" sz="1200" dirty="0" err="1">
                <a:latin typeface="Arial" panose="020B0604020202020204" pitchFamily="34" charset="0"/>
                <a:ea typeface="Times New Roman" panose="02020603050405020304" pitchFamily="18" charset="0"/>
                <a:cs typeface="Arial" panose="020B0604020202020204" pitchFamily="34" charset="0"/>
              </a:rPr>
              <a:t>Erku</a:t>
            </a:r>
            <a:r>
              <a:rPr lang="en-US" sz="1200" dirty="0">
                <a:latin typeface="Arial" panose="020B0604020202020204" pitchFamily="34" charset="0"/>
                <a:ea typeface="Times New Roman" panose="02020603050405020304" pitchFamily="18" charset="0"/>
                <a:cs typeface="Arial" panose="020B0604020202020204" pitchFamily="34" charset="0"/>
              </a:rPr>
              <a:t>, D. </a:t>
            </a:r>
            <a:r>
              <a:rPr lang="en-US" sz="1200" i="1" dirty="0">
                <a:latin typeface="Arial" panose="020B0604020202020204" pitchFamily="34" charset="0"/>
                <a:ea typeface="Times New Roman" panose="02020603050405020304" pitchFamily="18" charset="0"/>
                <a:cs typeface="Arial" panose="020B0604020202020204" pitchFamily="34" charset="0"/>
              </a:rPr>
              <a:t>et al.</a:t>
            </a:r>
            <a:r>
              <a:rPr lang="en-US" sz="1200" dirty="0">
                <a:latin typeface="Arial" panose="020B0604020202020204" pitchFamily="34" charset="0"/>
                <a:ea typeface="Times New Roman" panose="02020603050405020304" pitchFamily="18" charset="0"/>
                <a:cs typeface="Arial" panose="020B0604020202020204" pitchFamily="34" charset="0"/>
              </a:rPr>
              <a:t> (2023) 'Digital Health interventions to improve access to and quality of primary health care services: A scoping review,' </a:t>
            </a:r>
            <a:r>
              <a:rPr lang="en-US" sz="1200" i="1" dirty="0">
                <a:latin typeface="Arial" panose="020B0604020202020204" pitchFamily="34" charset="0"/>
                <a:ea typeface="Times New Roman" panose="02020603050405020304" pitchFamily="18" charset="0"/>
                <a:cs typeface="Arial" panose="020B0604020202020204" pitchFamily="34" charset="0"/>
              </a:rPr>
              <a:t>International Journal of Environmental Research and Public Health</a:t>
            </a:r>
            <a:r>
              <a:rPr lang="en-US" sz="1200" dirty="0">
                <a:latin typeface="Arial" panose="020B0604020202020204" pitchFamily="34" charset="0"/>
                <a:ea typeface="Times New Roman" panose="02020603050405020304" pitchFamily="18" charset="0"/>
                <a:cs typeface="Arial" panose="020B0604020202020204" pitchFamily="34" charset="0"/>
              </a:rPr>
              <a:t>, 20(19), p. 6854. </a:t>
            </a:r>
            <a:r>
              <a:rPr lang="en-US" sz="1200" u="sng" dirty="0">
                <a:solidFill>
                  <a:srgbClr val="0563C1"/>
                </a:solidFill>
                <a:latin typeface="Arial" panose="020B0604020202020204" pitchFamily="34" charset="0"/>
                <a:ea typeface="Times New Roman" panose="02020603050405020304" pitchFamily="18" charset="0"/>
                <a:cs typeface="Arial" panose="020B0604020202020204" pitchFamily="34" charset="0"/>
                <a:hlinkClick r:id="rId3"/>
              </a:rPr>
              <a:t>https://doi.org/10.3390/ijerph20196854</a:t>
            </a:r>
            <a:r>
              <a:rPr lang="en-US" sz="1200" dirty="0">
                <a:latin typeface="Arial" panose="020B0604020202020204" pitchFamily="34" charset="0"/>
                <a:ea typeface="Times New Roman" panose="02020603050405020304" pitchFamily="18" charset="0"/>
                <a:cs typeface="Arial" panose="020B0604020202020204" pitchFamily="34" charset="0"/>
              </a:rPr>
              <a:t>. </a:t>
            </a:r>
          </a:p>
          <a:p>
            <a:pPr marL="457200" marR="0" indent="-457200" algn="just">
              <a:spcBef>
                <a:spcPts val="1200"/>
              </a:spcBef>
              <a:spcAft>
                <a:spcPts val="0"/>
              </a:spcAft>
            </a:pPr>
            <a:r>
              <a:rPr lang="en-US" sz="1200" dirty="0" err="1">
                <a:latin typeface="Arial" panose="020B0604020202020204" pitchFamily="34" charset="0"/>
                <a:ea typeface="Times New Roman" panose="02020603050405020304" pitchFamily="18" charset="0"/>
                <a:cs typeface="Arial" panose="020B0604020202020204" pitchFamily="34" charset="0"/>
              </a:rPr>
              <a:t>Kandwal</a:t>
            </a:r>
            <a:r>
              <a:rPr lang="en-US" sz="1200" dirty="0">
                <a:latin typeface="Arial" panose="020B0604020202020204" pitchFamily="34" charset="0"/>
                <a:ea typeface="Times New Roman" panose="02020603050405020304" pitchFamily="18" charset="0"/>
                <a:cs typeface="Arial" panose="020B0604020202020204" pitchFamily="34" charset="0"/>
              </a:rPr>
              <a:t>, N.P., </a:t>
            </a:r>
            <a:r>
              <a:rPr lang="en-US" sz="1200" dirty="0" err="1">
                <a:latin typeface="Arial" panose="020B0604020202020204" pitchFamily="34" charset="0"/>
                <a:ea typeface="Times New Roman" panose="02020603050405020304" pitchFamily="18" charset="0"/>
                <a:cs typeface="Arial" panose="020B0604020202020204" pitchFamily="34" charset="0"/>
              </a:rPr>
              <a:t>Nautiyal</a:t>
            </a:r>
            <a:r>
              <a:rPr lang="en-US" sz="1200" dirty="0">
                <a:latin typeface="Arial" panose="020B0604020202020204" pitchFamily="34" charset="0"/>
                <a:ea typeface="Times New Roman" panose="02020603050405020304" pitchFamily="18" charset="0"/>
                <a:cs typeface="Arial" panose="020B0604020202020204" pitchFamily="34" charset="0"/>
              </a:rPr>
              <a:t>, A. and </a:t>
            </a:r>
            <a:r>
              <a:rPr lang="en-US" sz="1200" dirty="0" err="1">
                <a:latin typeface="Arial" panose="020B0604020202020204" pitchFamily="34" charset="0"/>
                <a:ea typeface="Times New Roman" panose="02020603050405020304" pitchFamily="18" charset="0"/>
                <a:cs typeface="Arial" panose="020B0604020202020204" pitchFamily="34" charset="0"/>
              </a:rPr>
              <a:t>Juyal</a:t>
            </a:r>
            <a:r>
              <a:rPr lang="en-US" sz="1200" dirty="0">
                <a:latin typeface="Arial" panose="020B0604020202020204" pitchFamily="34" charset="0"/>
                <a:ea typeface="Times New Roman" panose="02020603050405020304" pitchFamily="18" charset="0"/>
                <a:cs typeface="Arial" panose="020B0604020202020204" pitchFamily="34" charset="0"/>
              </a:rPr>
              <a:t>, S.A. (2024) 'Promoting Health and Well-being through Integrative Wellness Practices: Pathways to Sustainable Development Goal 3,' in </a:t>
            </a:r>
            <a:r>
              <a:rPr lang="en-US" sz="1200" i="1" dirty="0">
                <a:latin typeface="Arial" panose="020B0604020202020204" pitchFamily="34" charset="0"/>
                <a:ea typeface="Times New Roman" panose="02020603050405020304" pitchFamily="18" charset="0"/>
                <a:cs typeface="Arial" panose="020B0604020202020204" pitchFamily="34" charset="0"/>
              </a:rPr>
              <a:t>Advances in economics, business and management research/Advances in Economics, Business and Management Research</a:t>
            </a:r>
            <a:r>
              <a:rPr lang="en-US" sz="1200" dirty="0">
                <a:latin typeface="Arial" panose="020B0604020202020204" pitchFamily="34" charset="0"/>
                <a:ea typeface="Times New Roman" panose="02020603050405020304" pitchFamily="18" charset="0"/>
                <a:cs typeface="Arial" panose="020B0604020202020204" pitchFamily="34" charset="0"/>
              </a:rPr>
              <a:t>, pp. 362–375. </a:t>
            </a:r>
            <a:r>
              <a:rPr lang="en-US" sz="1200" u="sng" dirty="0">
                <a:solidFill>
                  <a:srgbClr val="0563C1"/>
                </a:solidFill>
                <a:latin typeface="Arial" panose="020B0604020202020204" pitchFamily="34" charset="0"/>
                <a:ea typeface="Times New Roman" panose="02020603050405020304" pitchFamily="18" charset="0"/>
                <a:cs typeface="Arial" panose="020B0604020202020204" pitchFamily="34" charset="0"/>
                <a:hlinkClick r:id="rId4"/>
              </a:rPr>
              <a:t>https://doi.org/10.2991/978-94-6463-612-3_24</a:t>
            </a:r>
            <a:r>
              <a:rPr lang="en-US" sz="1200" dirty="0">
                <a:latin typeface="Arial" panose="020B0604020202020204" pitchFamily="34" charset="0"/>
                <a:ea typeface="Times New Roman" panose="02020603050405020304" pitchFamily="18" charset="0"/>
                <a:cs typeface="Arial" panose="020B0604020202020204" pitchFamily="34" charset="0"/>
              </a:rPr>
              <a:t>. </a:t>
            </a:r>
          </a:p>
          <a:p>
            <a:pPr marL="457200" marR="0" indent="-457200" algn="just">
              <a:spcBef>
                <a:spcPts val="1200"/>
              </a:spcBef>
              <a:spcAft>
                <a:spcPts val="0"/>
              </a:spcAft>
            </a:pPr>
            <a:r>
              <a:rPr lang="en-US" sz="1200" dirty="0">
                <a:latin typeface="Arial" panose="020B0604020202020204" pitchFamily="34" charset="0"/>
                <a:ea typeface="Times New Roman" panose="02020603050405020304" pitchFamily="18" charset="0"/>
                <a:cs typeface="Arial" panose="020B0604020202020204" pitchFamily="34" charset="0"/>
              </a:rPr>
              <a:t>Masterson, D. </a:t>
            </a:r>
            <a:r>
              <a:rPr lang="en-US" sz="1200" i="1" dirty="0">
                <a:latin typeface="Arial" panose="020B0604020202020204" pitchFamily="34" charset="0"/>
                <a:ea typeface="Times New Roman" panose="02020603050405020304" pitchFamily="18" charset="0"/>
                <a:cs typeface="Arial" panose="020B0604020202020204" pitchFamily="34" charset="0"/>
              </a:rPr>
              <a:t>et al.</a:t>
            </a:r>
            <a:r>
              <a:rPr lang="en-US" sz="1200" dirty="0">
                <a:latin typeface="Arial" panose="020B0604020202020204" pitchFamily="34" charset="0"/>
                <a:ea typeface="Times New Roman" panose="02020603050405020304" pitchFamily="18" charset="0"/>
                <a:cs typeface="Arial" panose="020B0604020202020204" pitchFamily="34" charset="0"/>
              </a:rPr>
              <a:t> (2022) 'Mapping definitions of co‐production and co‐design in health and social care: A systematic scoping review providing lessons for the future,' </a:t>
            </a:r>
            <a:r>
              <a:rPr lang="en-US" sz="1200" i="1" dirty="0">
                <a:latin typeface="Arial" panose="020B0604020202020204" pitchFamily="34" charset="0"/>
                <a:ea typeface="Times New Roman" panose="02020603050405020304" pitchFamily="18" charset="0"/>
                <a:cs typeface="Arial" panose="020B0604020202020204" pitchFamily="34" charset="0"/>
              </a:rPr>
              <a:t>Health Expectations</a:t>
            </a:r>
            <a:r>
              <a:rPr lang="en-US" sz="1200" dirty="0">
                <a:latin typeface="Arial" panose="020B0604020202020204" pitchFamily="34" charset="0"/>
                <a:ea typeface="Times New Roman" panose="02020603050405020304" pitchFamily="18" charset="0"/>
                <a:cs typeface="Arial" panose="020B0604020202020204" pitchFamily="34" charset="0"/>
              </a:rPr>
              <a:t>, 25(3), pp. 902–913. </a:t>
            </a:r>
            <a:r>
              <a:rPr lang="en-US" sz="1200" u="sng" dirty="0">
                <a:solidFill>
                  <a:srgbClr val="0563C1"/>
                </a:solidFill>
                <a:latin typeface="Arial" panose="020B0604020202020204" pitchFamily="34" charset="0"/>
                <a:ea typeface="Times New Roman" panose="02020603050405020304" pitchFamily="18" charset="0"/>
                <a:cs typeface="Arial" panose="020B0604020202020204" pitchFamily="34" charset="0"/>
                <a:hlinkClick r:id="rId5"/>
              </a:rPr>
              <a:t>https://doi.org/10.1111/hex.13470</a:t>
            </a:r>
            <a:r>
              <a:rPr lang="en-US" sz="1200" dirty="0">
                <a:latin typeface="Arial" panose="020B0604020202020204" pitchFamily="34" charset="0"/>
                <a:ea typeface="Times New Roman" panose="02020603050405020304" pitchFamily="18" charset="0"/>
                <a:cs typeface="Arial" panose="020B0604020202020204" pitchFamily="34" charset="0"/>
              </a:rPr>
              <a:t>. </a:t>
            </a:r>
          </a:p>
          <a:p>
            <a:pPr marL="457200" marR="0" indent="-457200" algn="just">
              <a:spcBef>
                <a:spcPts val="1200"/>
              </a:spcBef>
              <a:spcAft>
                <a:spcPts val="0"/>
              </a:spcAft>
            </a:pPr>
            <a:r>
              <a:rPr lang="en-US" sz="1200" dirty="0" err="1">
                <a:latin typeface="Arial" panose="020B0604020202020204" pitchFamily="34" charset="0"/>
                <a:ea typeface="Times New Roman" panose="02020603050405020304" pitchFamily="18" charset="0"/>
                <a:cs typeface="Arial" panose="020B0604020202020204" pitchFamily="34" charset="0"/>
              </a:rPr>
              <a:t>Milea</a:t>
            </a:r>
            <a:r>
              <a:rPr lang="en-US" sz="1200" dirty="0">
                <a:latin typeface="Arial" panose="020B0604020202020204" pitchFamily="34" charset="0"/>
                <a:ea typeface="Times New Roman" panose="02020603050405020304" pitchFamily="18" charset="0"/>
                <a:cs typeface="Arial" panose="020B0604020202020204" pitchFamily="34" charset="0"/>
              </a:rPr>
              <a:t>, A., </a:t>
            </a:r>
            <a:r>
              <a:rPr lang="en-US" sz="1200" dirty="0" err="1">
                <a:latin typeface="Arial" panose="020B0604020202020204" pitchFamily="34" charset="0"/>
                <a:ea typeface="Times New Roman" panose="02020603050405020304" pitchFamily="18" charset="0"/>
                <a:cs typeface="Arial" panose="020B0604020202020204" pitchFamily="34" charset="0"/>
              </a:rPr>
              <a:t>Moraru</a:t>
            </a:r>
            <a:r>
              <a:rPr lang="en-US" sz="1200" dirty="0">
                <a:latin typeface="Arial" panose="020B0604020202020204" pitchFamily="34" charset="0"/>
                <a:ea typeface="Times New Roman" panose="02020603050405020304" pitchFamily="18" charset="0"/>
                <a:cs typeface="Arial" panose="020B0604020202020204" pitchFamily="34" charset="0"/>
              </a:rPr>
              <a:t>, R.-I. and </a:t>
            </a:r>
            <a:r>
              <a:rPr lang="en-US" sz="1200" dirty="0" err="1">
                <a:latin typeface="Arial" panose="020B0604020202020204" pitchFamily="34" charset="0"/>
                <a:ea typeface="Times New Roman" panose="02020603050405020304" pitchFamily="18" charset="0"/>
                <a:cs typeface="Arial" panose="020B0604020202020204" pitchFamily="34" charset="0"/>
              </a:rPr>
              <a:t>Cioca</a:t>
            </a:r>
            <a:r>
              <a:rPr lang="en-US" sz="1200" dirty="0">
                <a:latin typeface="Arial" panose="020B0604020202020204" pitchFamily="34" charset="0"/>
                <a:ea typeface="Times New Roman" panose="02020603050405020304" pitchFamily="18" charset="0"/>
                <a:cs typeface="Arial" panose="020B0604020202020204" pitchFamily="34" charset="0"/>
              </a:rPr>
              <a:t>, L.-I. (2025) 'Occupational Risk Management through the lens of the Sustainable Development Goals (SDGs): an integrated approach to promoting sustainability in the workplace,' </a:t>
            </a:r>
            <a:r>
              <a:rPr lang="en-US" sz="1200" i="1" dirty="0">
                <a:latin typeface="Arial" panose="020B0604020202020204" pitchFamily="34" charset="0"/>
                <a:ea typeface="Times New Roman" panose="02020603050405020304" pitchFamily="18" charset="0"/>
                <a:cs typeface="Arial" panose="020B0604020202020204" pitchFamily="34" charset="0"/>
              </a:rPr>
              <a:t>Sustainability</a:t>
            </a:r>
            <a:r>
              <a:rPr lang="en-US" sz="1200" dirty="0">
                <a:latin typeface="Arial" panose="020B0604020202020204" pitchFamily="34" charset="0"/>
                <a:ea typeface="Times New Roman" panose="02020603050405020304" pitchFamily="18" charset="0"/>
                <a:cs typeface="Arial" panose="020B0604020202020204" pitchFamily="34" charset="0"/>
              </a:rPr>
              <a:t>, 17(5), p. 1864. </a:t>
            </a:r>
            <a:r>
              <a:rPr lang="en-US" sz="1200" u="sng" dirty="0">
                <a:solidFill>
                  <a:srgbClr val="0563C1"/>
                </a:solidFill>
                <a:latin typeface="Arial" panose="020B0604020202020204" pitchFamily="34" charset="0"/>
                <a:ea typeface="Times New Roman" panose="02020603050405020304" pitchFamily="18" charset="0"/>
                <a:cs typeface="Arial" panose="020B0604020202020204" pitchFamily="34" charset="0"/>
                <a:hlinkClick r:id="rId6"/>
              </a:rPr>
              <a:t>https://doi.org/10.3390/su17051864</a:t>
            </a:r>
            <a:r>
              <a:rPr lang="en-US" sz="1200" dirty="0">
                <a:latin typeface="Arial" panose="020B0604020202020204" pitchFamily="34" charset="0"/>
                <a:ea typeface="Times New Roman" panose="02020603050405020304" pitchFamily="18" charset="0"/>
                <a:cs typeface="Arial" panose="020B0604020202020204" pitchFamily="34" charset="0"/>
              </a:rPr>
              <a:t>. </a:t>
            </a:r>
          </a:p>
          <a:p>
            <a:pPr marL="457200" marR="0" indent="-457200" algn="just">
              <a:spcBef>
                <a:spcPts val="1200"/>
              </a:spcBef>
              <a:spcAft>
                <a:spcPts val="0"/>
              </a:spcAft>
            </a:pPr>
            <a:r>
              <a:rPr lang="en-US" sz="1200" dirty="0">
                <a:latin typeface="Arial" panose="020B0604020202020204" pitchFamily="34" charset="0"/>
                <a:ea typeface="Times New Roman" panose="02020603050405020304" pitchFamily="18" charset="0"/>
                <a:cs typeface="Arial" panose="020B0604020202020204" pitchFamily="34" charset="0"/>
              </a:rPr>
              <a:t>Mumford, E.L. </a:t>
            </a:r>
            <a:r>
              <a:rPr lang="en-US" sz="1200" i="1" dirty="0">
                <a:latin typeface="Arial" panose="020B0604020202020204" pitchFamily="34" charset="0"/>
                <a:ea typeface="Times New Roman" panose="02020603050405020304" pitchFamily="18" charset="0"/>
                <a:cs typeface="Arial" panose="020B0604020202020204" pitchFamily="34" charset="0"/>
              </a:rPr>
              <a:t>et al.</a:t>
            </a:r>
            <a:r>
              <a:rPr lang="en-US" sz="1200" dirty="0">
                <a:latin typeface="Arial" panose="020B0604020202020204" pitchFamily="34" charset="0"/>
                <a:ea typeface="Times New Roman" panose="02020603050405020304" pitchFamily="18" charset="0"/>
                <a:cs typeface="Arial" panose="020B0604020202020204" pitchFamily="34" charset="0"/>
              </a:rPr>
              <a:t> (2023) 'Evolution and expansion of the One Health approach to promote sustainable and resilient health and well-being: A call to action,' </a:t>
            </a:r>
            <a:r>
              <a:rPr lang="en-US" sz="1200" i="1" dirty="0">
                <a:latin typeface="Arial" panose="020B0604020202020204" pitchFamily="34" charset="0"/>
                <a:ea typeface="Times New Roman" panose="02020603050405020304" pitchFamily="18" charset="0"/>
                <a:cs typeface="Arial" panose="020B0604020202020204" pitchFamily="34" charset="0"/>
              </a:rPr>
              <a:t>Frontiers in Public Health</a:t>
            </a:r>
            <a:r>
              <a:rPr lang="en-US" sz="1200" dirty="0">
                <a:latin typeface="Arial" panose="020B0604020202020204" pitchFamily="34" charset="0"/>
                <a:ea typeface="Times New Roman" panose="02020603050405020304" pitchFamily="18" charset="0"/>
                <a:cs typeface="Arial" panose="020B0604020202020204" pitchFamily="34" charset="0"/>
              </a:rPr>
              <a:t>, 10, p. 1056459. </a:t>
            </a:r>
            <a:r>
              <a:rPr lang="en-US" sz="1200" u="sng" dirty="0">
                <a:solidFill>
                  <a:srgbClr val="0563C1"/>
                </a:solidFill>
                <a:latin typeface="Arial" panose="020B0604020202020204" pitchFamily="34" charset="0"/>
                <a:ea typeface="Times New Roman" panose="02020603050405020304" pitchFamily="18" charset="0"/>
                <a:cs typeface="Arial" panose="020B0604020202020204" pitchFamily="34" charset="0"/>
                <a:hlinkClick r:id="rId7"/>
              </a:rPr>
              <a:t>https://doi.org/10.3389/fpubh.2022.1056459</a:t>
            </a:r>
            <a:r>
              <a:rPr lang="en-US" sz="1200" dirty="0">
                <a:latin typeface="Arial" panose="020B0604020202020204" pitchFamily="34" charset="0"/>
                <a:ea typeface="Times New Roman" panose="02020603050405020304" pitchFamily="18" charset="0"/>
                <a:cs typeface="Arial" panose="020B0604020202020204" pitchFamily="34" charset="0"/>
              </a:rPr>
              <a:t>. </a:t>
            </a:r>
          </a:p>
          <a:p>
            <a:pPr marL="457200" marR="0" indent="-457200" algn="just">
              <a:spcBef>
                <a:spcPts val="1200"/>
              </a:spcBef>
              <a:spcAft>
                <a:spcPts val="0"/>
              </a:spcAft>
            </a:pPr>
            <a:r>
              <a:rPr lang="en-US" sz="1200" dirty="0" err="1">
                <a:latin typeface="Arial" panose="020B0604020202020204" pitchFamily="34" charset="0"/>
                <a:ea typeface="Times New Roman" panose="02020603050405020304" pitchFamily="18" charset="0"/>
                <a:cs typeface="Arial" panose="020B0604020202020204" pitchFamily="34" charset="0"/>
              </a:rPr>
              <a:t>Oluwamakinde</a:t>
            </a:r>
            <a:r>
              <a:rPr lang="en-US" sz="1200" dirty="0">
                <a:latin typeface="Arial" panose="020B0604020202020204" pitchFamily="34" charset="0"/>
                <a:ea typeface="Times New Roman" panose="02020603050405020304" pitchFamily="18" charset="0"/>
                <a:cs typeface="Arial" panose="020B0604020202020204" pitchFamily="34" charset="0"/>
              </a:rPr>
              <a:t>, E.P. </a:t>
            </a:r>
            <a:r>
              <a:rPr lang="en-US" sz="1200" i="1" dirty="0">
                <a:latin typeface="Arial" panose="020B0604020202020204" pitchFamily="34" charset="0"/>
                <a:ea typeface="Times New Roman" panose="02020603050405020304" pitchFamily="18" charset="0"/>
                <a:cs typeface="Arial" panose="020B0604020202020204" pitchFamily="34" charset="0"/>
              </a:rPr>
              <a:t>et al.</a:t>
            </a:r>
            <a:r>
              <a:rPr lang="en-US" sz="1200" dirty="0">
                <a:latin typeface="Arial" panose="020B0604020202020204" pitchFamily="34" charset="0"/>
                <a:ea typeface="Times New Roman" panose="02020603050405020304" pitchFamily="18" charset="0"/>
                <a:cs typeface="Arial" panose="020B0604020202020204" pitchFamily="34" charset="0"/>
              </a:rPr>
              <a:t> (2026) 'Integrating advanced molecular biotechnology tools into toxicological research infrastructure for sustainable development in Nigeria,' </a:t>
            </a:r>
            <a:r>
              <a:rPr lang="en-US" sz="1200" i="1" dirty="0">
                <a:latin typeface="Arial" panose="020B0604020202020204" pitchFamily="34" charset="0"/>
                <a:ea typeface="Times New Roman" panose="02020603050405020304" pitchFamily="18" charset="0"/>
                <a:cs typeface="Arial" panose="020B0604020202020204" pitchFamily="34" charset="0"/>
              </a:rPr>
              <a:t>Discover Toxicology</a:t>
            </a:r>
            <a:r>
              <a:rPr lang="en-US" sz="1200" dirty="0">
                <a:latin typeface="Arial" panose="020B0604020202020204" pitchFamily="34" charset="0"/>
                <a:ea typeface="Times New Roman" panose="02020603050405020304" pitchFamily="18" charset="0"/>
                <a:cs typeface="Arial" panose="020B0604020202020204" pitchFamily="34" charset="0"/>
              </a:rPr>
              <a:t>, 3(1). </a:t>
            </a:r>
            <a:r>
              <a:rPr lang="en-US" sz="1200" u="sng" dirty="0">
                <a:solidFill>
                  <a:srgbClr val="0563C1"/>
                </a:solidFill>
                <a:latin typeface="Arial" panose="020B0604020202020204" pitchFamily="34" charset="0"/>
                <a:ea typeface="Times New Roman" panose="02020603050405020304" pitchFamily="18" charset="0"/>
                <a:cs typeface="Arial" panose="020B0604020202020204" pitchFamily="34" charset="0"/>
                <a:hlinkClick r:id="rId8"/>
              </a:rPr>
              <a:t>https://doi.org/10.1007/s44339-026-00048-y</a:t>
            </a:r>
            <a:r>
              <a:rPr lang="en-US" sz="1200" dirty="0">
                <a:latin typeface="Arial" panose="020B0604020202020204" pitchFamily="34" charset="0"/>
                <a:ea typeface="Times New Roman" panose="02020603050405020304" pitchFamily="18" charset="0"/>
                <a:cs typeface="Arial" panose="020B0604020202020204" pitchFamily="34" charset="0"/>
              </a:rPr>
              <a:t>. </a:t>
            </a:r>
          </a:p>
          <a:p>
            <a:pPr marL="457200" marR="0" indent="-457200" algn="just">
              <a:spcBef>
                <a:spcPts val="1200"/>
              </a:spcBef>
              <a:spcAft>
                <a:spcPts val="0"/>
              </a:spcAft>
            </a:pPr>
            <a:r>
              <a:rPr lang="en-US" sz="1200" dirty="0">
                <a:latin typeface="Arial" panose="020B0604020202020204" pitchFamily="34" charset="0"/>
                <a:ea typeface="Times New Roman" panose="02020603050405020304" pitchFamily="18" charset="0"/>
                <a:cs typeface="Arial" panose="020B0604020202020204" pitchFamily="34" charset="0"/>
              </a:rPr>
              <a:t>Pagani, L.S. (2025) 'Subjective well-being as a driver of environmental stewardship toward sustainable goal attainment and environmental integration,' </a:t>
            </a:r>
            <a:r>
              <a:rPr lang="en-US" sz="1200" i="1" dirty="0">
                <a:latin typeface="Arial" panose="020B0604020202020204" pitchFamily="34" charset="0"/>
                <a:ea typeface="Times New Roman" panose="02020603050405020304" pitchFamily="18" charset="0"/>
                <a:cs typeface="Arial" panose="020B0604020202020204" pitchFamily="34" charset="0"/>
              </a:rPr>
              <a:t>Euro-Mediterranean Journal for Environmental Integration</a:t>
            </a:r>
            <a:r>
              <a:rPr lang="en-US" sz="1200" dirty="0">
                <a:latin typeface="Arial" panose="020B0604020202020204" pitchFamily="34" charset="0"/>
                <a:ea typeface="Times New Roman" panose="02020603050405020304" pitchFamily="18" charset="0"/>
                <a:cs typeface="Arial" panose="020B0604020202020204" pitchFamily="34" charset="0"/>
              </a:rPr>
              <a:t>, 11(1). </a:t>
            </a:r>
            <a:r>
              <a:rPr lang="en-US" sz="1200" u="sng" dirty="0">
                <a:solidFill>
                  <a:srgbClr val="0563C1"/>
                </a:solidFill>
                <a:latin typeface="Arial" panose="020B0604020202020204" pitchFamily="34" charset="0"/>
                <a:ea typeface="Times New Roman" panose="02020603050405020304" pitchFamily="18" charset="0"/>
                <a:cs typeface="Arial" panose="020B0604020202020204" pitchFamily="34" charset="0"/>
                <a:hlinkClick r:id="rId9"/>
              </a:rPr>
              <a:t>https://doi.org/10.1007/s41207-025-00996-8</a:t>
            </a:r>
            <a:r>
              <a:rPr lang="en-US" sz="1200" dirty="0">
                <a:latin typeface="Arial" panose="020B0604020202020204" pitchFamily="34" charset="0"/>
                <a:ea typeface="Times New Roman" panose="02020603050405020304" pitchFamily="18" charset="0"/>
                <a:cs typeface="Arial" panose="020B0604020202020204" pitchFamily="34" charset="0"/>
              </a:rPr>
              <a:t>. </a:t>
            </a:r>
          </a:p>
          <a:p>
            <a:pPr marL="457200" marR="0" indent="-457200" algn="just">
              <a:spcBef>
                <a:spcPts val="1200"/>
              </a:spcBef>
              <a:spcAft>
                <a:spcPts val="0"/>
              </a:spcAft>
            </a:pPr>
            <a:r>
              <a:rPr lang="en-US" sz="1200" dirty="0">
                <a:latin typeface="Arial" panose="020B0604020202020204" pitchFamily="34" charset="0"/>
                <a:ea typeface="Times New Roman" panose="02020603050405020304" pitchFamily="18" charset="0"/>
                <a:cs typeface="Arial" panose="020B0604020202020204" pitchFamily="34" charset="0"/>
              </a:rPr>
              <a:t>Shahid, S. </a:t>
            </a:r>
            <a:r>
              <a:rPr lang="en-US" sz="1200" i="1" dirty="0">
                <a:latin typeface="Arial" panose="020B0604020202020204" pitchFamily="34" charset="0"/>
                <a:ea typeface="Times New Roman" panose="02020603050405020304" pitchFamily="18" charset="0"/>
                <a:cs typeface="Arial" panose="020B0604020202020204" pitchFamily="34" charset="0"/>
              </a:rPr>
              <a:t>et al.</a:t>
            </a:r>
            <a:r>
              <a:rPr lang="en-US" sz="1200" dirty="0">
                <a:latin typeface="Arial" panose="020B0604020202020204" pitchFamily="34" charset="0"/>
                <a:ea typeface="Times New Roman" panose="02020603050405020304" pitchFamily="18" charset="0"/>
                <a:cs typeface="Arial" panose="020B0604020202020204" pitchFamily="34" charset="0"/>
              </a:rPr>
              <a:t> (2025) 'Integrating sustainable development goals into HRM in emerging markets: an empirical investigation of Indian and Chinese banks,' </a:t>
            </a:r>
            <a:r>
              <a:rPr lang="en-US" sz="1200" i="1" dirty="0">
                <a:latin typeface="Arial" panose="020B0604020202020204" pitchFamily="34" charset="0"/>
                <a:ea typeface="Times New Roman" panose="02020603050405020304" pitchFamily="18" charset="0"/>
                <a:cs typeface="Arial" panose="020B0604020202020204" pitchFamily="34" charset="0"/>
              </a:rPr>
              <a:t>International Journal of Manpower</a:t>
            </a:r>
            <a:r>
              <a:rPr lang="en-US" sz="1200" dirty="0">
                <a:latin typeface="Arial" panose="020B0604020202020204" pitchFamily="34" charset="0"/>
                <a:ea typeface="Times New Roman" panose="02020603050405020304" pitchFamily="18" charset="0"/>
                <a:cs typeface="Arial" panose="020B0604020202020204" pitchFamily="34" charset="0"/>
              </a:rPr>
              <a:t>, 46(4), pp. 792–815. </a:t>
            </a:r>
            <a:r>
              <a:rPr lang="en-US" sz="1200" u="sng" dirty="0">
                <a:solidFill>
                  <a:srgbClr val="0563C1"/>
                </a:solidFill>
                <a:latin typeface="Arial" panose="020B0604020202020204" pitchFamily="34" charset="0"/>
                <a:ea typeface="Times New Roman" panose="02020603050405020304" pitchFamily="18" charset="0"/>
                <a:cs typeface="Arial" panose="020B0604020202020204" pitchFamily="34" charset="0"/>
                <a:hlinkClick r:id="rId10"/>
              </a:rPr>
              <a:t>https://doi.org/10.1108/ijm-01-2024-0075</a:t>
            </a:r>
            <a:r>
              <a:rPr lang="en-US" sz="1200" dirty="0">
                <a:latin typeface="Arial" panose="020B0604020202020204" pitchFamily="34" charset="0"/>
                <a:ea typeface="Times New Roman" panose="02020603050405020304" pitchFamily="18" charset="0"/>
                <a:cs typeface="Arial" panose="020B0604020202020204" pitchFamily="34" charset="0"/>
              </a:rPr>
              <a:t>. </a:t>
            </a:r>
          </a:p>
          <a:p>
            <a:pPr marL="457200" marR="0" indent="-457200" algn="just">
              <a:spcBef>
                <a:spcPts val="1200"/>
              </a:spcBef>
              <a:spcAft>
                <a:spcPts val="0"/>
              </a:spcAft>
            </a:pPr>
            <a:r>
              <a:rPr lang="en-US" sz="1200" dirty="0" err="1">
                <a:latin typeface="Arial" panose="020B0604020202020204" pitchFamily="34" charset="0"/>
                <a:ea typeface="Times New Roman" panose="02020603050405020304" pitchFamily="18" charset="0"/>
                <a:cs typeface="Arial" panose="020B0604020202020204" pitchFamily="34" charset="0"/>
              </a:rPr>
              <a:t>Taweesan</a:t>
            </a:r>
            <a:r>
              <a:rPr lang="en-US" sz="1200" dirty="0">
                <a:latin typeface="Arial" panose="020B0604020202020204" pitchFamily="34" charset="0"/>
                <a:ea typeface="Times New Roman" panose="02020603050405020304" pitchFamily="18" charset="0"/>
                <a:cs typeface="Arial" panose="020B0604020202020204" pitchFamily="34" charset="0"/>
              </a:rPr>
              <a:t>, A. </a:t>
            </a:r>
            <a:r>
              <a:rPr lang="en-US" sz="1200" i="1" dirty="0">
                <a:latin typeface="Arial" panose="020B0604020202020204" pitchFamily="34" charset="0"/>
                <a:ea typeface="Times New Roman" panose="02020603050405020304" pitchFamily="18" charset="0"/>
                <a:cs typeface="Arial" panose="020B0604020202020204" pitchFamily="34" charset="0"/>
              </a:rPr>
              <a:t>et al.</a:t>
            </a:r>
            <a:r>
              <a:rPr lang="en-US" sz="1200" dirty="0">
                <a:latin typeface="Arial" panose="020B0604020202020204" pitchFamily="34" charset="0"/>
                <a:ea typeface="Times New Roman" panose="02020603050405020304" pitchFamily="18" charset="0"/>
                <a:cs typeface="Arial" panose="020B0604020202020204" pitchFamily="34" charset="0"/>
              </a:rPr>
              <a:t> (2024) 'Integrating clustering algorithms and machine learning to optimize regional snapshot municipal solid waste management for achieving sustainable development goals,' </a:t>
            </a:r>
            <a:r>
              <a:rPr lang="en-US" sz="1200" i="1" dirty="0">
                <a:latin typeface="Arial" panose="020B0604020202020204" pitchFamily="34" charset="0"/>
                <a:ea typeface="Times New Roman" panose="02020603050405020304" pitchFamily="18" charset="0"/>
                <a:cs typeface="Arial" panose="020B0604020202020204" pitchFamily="34" charset="0"/>
              </a:rPr>
              <a:t>Environmental Advances</a:t>
            </a:r>
            <a:r>
              <a:rPr lang="en-US" sz="1200" dirty="0">
                <a:latin typeface="Arial" panose="020B0604020202020204" pitchFamily="34" charset="0"/>
                <a:ea typeface="Times New Roman" panose="02020603050405020304" pitchFamily="18" charset="0"/>
                <a:cs typeface="Arial" panose="020B0604020202020204" pitchFamily="34" charset="0"/>
              </a:rPr>
              <a:t>, 19, p. 100607. </a:t>
            </a:r>
            <a:r>
              <a:rPr lang="en-US" sz="1200" u="sng" dirty="0">
                <a:solidFill>
                  <a:srgbClr val="0563C1"/>
                </a:solidFill>
                <a:latin typeface="Arial" panose="020B0604020202020204" pitchFamily="34" charset="0"/>
                <a:ea typeface="Times New Roman" panose="02020603050405020304" pitchFamily="18" charset="0"/>
                <a:cs typeface="Arial" panose="020B0604020202020204" pitchFamily="34" charset="0"/>
                <a:hlinkClick r:id="rId11"/>
              </a:rPr>
              <a:t>https://doi.org/10.1016/j.envadv.2024.100607</a:t>
            </a:r>
            <a:r>
              <a:rPr lang="en-US" sz="1200" dirty="0">
                <a:latin typeface="Arial" panose="020B0604020202020204" pitchFamily="34" charset="0"/>
                <a:ea typeface="Times New Roman" panose="02020603050405020304" pitchFamily="18" charset="0"/>
                <a:cs typeface="Arial" panose="020B0604020202020204" pitchFamily="34" charset="0"/>
              </a:rPr>
              <a:t>. </a:t>
            </a:r>
          </a:p>
        </p:txBody>
      </p:sp>
      <p:sp>
        <p:nvSpPr>
          <p:cNvPr id="3" name="Text 1">
            <a:extLst>
              <a:ext uri="{FF2B5EF4-FFF2-40B4-BE49-F238E27FC236}">
                <a16:creationId xmlns:a16="http://schemas.microsoft.com/office/drawing/2014/main" id="{2D439AF5-3D86-4167-8CB6-B90D9C76D3B1}"/>
              </a:ext>
            </a:extLst>
          </p:cNvPr>
          <p:cNvSpPr/>
          <p:nvPr/>
        </p:nvSpPr>
        <p:spPr>
          <a:xfrm>
            <a:off x="495300" y="126492"/>
            <a:ext cx="2468880" cy="515112"/>
          </a:xfrm>
          <a:prstGeom prst="rect">
            <a:avLst/>
          </a:prstGeom>
          <a:noFill/>
          <a:ln/>
        </p:spPr>
        <p:txBody>
          <a:bodyPr wrap="square" lIns="254" tIns="254" rIns="254" bIns="254" rtlCol="0" anchor="ctr">
            <a:normAutofit/>
          </a:bodyPr>
          <a:lstStyle/>
          <a:p>
            <a:pPr marL="0" indent="0">
              <a:buNone/>
            </a:pPr>
            <a:r>
              <a:rPr lang="en-US" sz="2800" b="1"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19411941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58</TotalTime>
  <Words>3956</Words>
  <Application>Microsoft Macintosh PowerPoint</Application>
  <PresentationFormat>Widescreen</PresentationFormat>
  <Paragraphs>243</Paragraphs>
  <Slides>16</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 Display</vt:lpstr>
      <vt:lpstr>Arial</vt:lpstr>
      <vt:lpstr>Calibri</vt:lpstr>
      <vt:lpstr>Century Gothic</vt:lpstr>
      <vt:lpstr>Gallery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Manpreet Kaur (2246813)</cp:lastModifiedBy>
  <cp:revision>1</cp:revision>
  <dcterms:created xsi:type="dcterms:W3CDTF">2026-06-16T00:17:40Z</dcterms:created>
  <dcterms:modified xsi:type="dcterms:W3CDTF">2026-06-17T09:25:42Z</dcterms:modified>
</cp:coreProperties>
</file>