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8"/>
  </p:handoutMasterIdLst>
  <p:sldIdLst>
    <p:sldId id="256" r:id="rId5"/>
    <p:sldId id="282" r:id="rId6"/>
    <p:sldId id="317" r:id="rId7"/>
    <p:sldId id="298" r:id="rId8"/>
    <p:sldId id="310" r:id="rId9"/>
    <p:sldId id="311" r:id="rId10"/>
    <p:sldId id="313" r:id="rId11"/>
    <p:sldId id="312" r:id="rId12"/>
    <p:sldId id="314" r:id="rId13"/>
    <p:sldId id="316" r:id="rId14"/>
    <p:sldId id="315" r:id="rId15"/>
    <p:sldId id="318" r:id="rId16"/>
    <p:sldId id="321" r:id="rId17"/>
    <p:sldId id="283" r:id="rId18"/>
    <p:sldId id="325" r:id="rId19"/>
    <p:sldId id="303" r:id="rId20"/>
    <p:sldId id="297" r:id="rId21"/>
    <p:sldId id="302" r:id="rId22"/>
    <p:sldId id="299" r:id="rId23"/>
    <p:sldId id="322" r:id="rId24"/>
    <p:sldId id="358" r:id="rId25"/>
    <p:sldId id="300" r:id="rId26"/>
    <p:sldId id="323" r:id="rId27"/>
    <p:sldId id="305" r:id="rId28"/>
    <p:sldId id="342" r:id="rId29"/>
    <p:sldId id="341" r:id="rId30"/>
    <p:sldId id="307" r:id="rId31"/>
    <p:sldId id="308" r:id="rId32"/>
    <p:sldId id="309" r:id="rId33"/>
    <p:sldId id="355" r:id="rId34"/>
    <p:sldId id="356" r:id="rId35"/>
    <p:sldId id="357" r:id="rId36"/>
    <p:sldId id="31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00ADB4-33CF-435B-A2A7-BDB7D2696C51}" v="26" dt="2024-01-31T13:53:27.3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6251" autoAdjust="0"/>
  </p:normalViewPr>
  <p:slideViewPr>
    <p:cSldViewPr>
      <p:cViewPr varScale="1">
        <p:scale>
          <a:sx n="96" d="100"/>
          <a:sy n="96" d="100"/>
        </p:scale>
        <p:origin x="1092" y="90"/>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E0AAAC-56AC-4C64-BAEA-9D586A59A73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10E247-515B-401F-B970-F942F37D0B04}">
      <dgm:prSet/>
      <dgm:spPr/>
      <dgm:t>
        <a:bodyPr/>
        <a:lstStyle/>
        <a:p>
          <a:r>
            <a:rPr lang="en-GB" dirty="0">
              <a:solidFill>
                <a:schemeClr val="tx1"/>
              </a:solidFill>
            </a:rPr>
            <a:t>This ‘removal’ came in the form of ‘poor houses,’ workhouses,’ ‘Asylums’, ‘Institutions’ etc.</a:t>
          </a:r>
          <a:endParaRPr lang="en-US" dirty="0">
            <a:solidFill>
              <a:schemeClr val="tx1"/>
            </a:solidFill>
          </a:endParaRPr>
        </a:p>
      </dgm:t>
    </dgm:pt>
    <dgm:pt modelId="{4E9565FA-AB0D-4A41-B94D-CAA003370AA9}" type="parTrans" cxnId="{15A31A29-8BA7-433B-AE87-18F2E5C17900}">
      <dgm:prSet/>
      <dgm:spPr/>
      <dgm:t>
        <a:bodyPr/>
        <a:lstStyle/>
        <a:p>
          <a:endParaRPr lang="en-US"/>
        </a:p>
      </dgm:t>
    </dgm:pt>
    <dgm:pt modelId="{B07E345D-B5E4-43C5-9415-670500A1C558}" type="sibTrans" cxnId="{15A31A29-8BA7-433B-AE87-18F2E5C17900}">
      <dgm:prSet/>
      <dgm:spPr/>
      <dgm:t>
        <a:bodyPr/>
        <a:lstStyle/>
        <a:p>
          <a:endParaRPr lang="en-US"/>
        </a:p>
      </dgm:t>
    </dgm:pt>
    <dgm:pt modelId="{E19EACBE-F537-4ED0-BE5D-5F1A92220926}">
      <dgm:prSet/>
      <dgm:spPr/>
      <dgm:t>
        <a:bodyPr/>
        <a:lstStyle/>
        <a:p>
          <a:r>
            <a:rPr lang="en-GB" dirty="0">
              <a:solidFill>
                <a:schemeClr val="tx1"/>
              </a:solidFill>
            </a:rPr>
            <a:t>The ‘removal’ also took the form of the Euthanasia of people with impairments in Nazi Germany in the ‘30s and ‘40s.  </a:t>
          </a:r>
          <a:endParaRPr lang="en-US" dirty="0">
            <a:solidFill>
              <a:schemeClr val="tx1"/>
            </a:solidFill>
          </a:endParaRPr>
        </a:p>
      </dgm:t>
    </dgm:pt>
    <dgm:pt modelId="{7C0A1956-5C31-412E-8CF1-5068A7651384}" type="parTrans" cxnId="{19ED3DB6-B871-4D76-87CC-F4E13BDA3212}">
      <dgm:prSet/>
      <dgm:spPr/>
      <dgm:t>
        <a:bodyPr/>
        <a:lstStyle/>
        <a:p>
          <a:endParaRPr lang="en-US"/>
        </a:p>
      </dgm:t>
    </dgm:pt>
    <dgm:pt modelId="{8279A0DF-A8EA-4337-A336-87C6AFBB36CA}" type="sibTrans" cxnId="{19ED3DB6-B871-4D76-87CC-F4E13BDA3212}">
      <dgm:prSet/>
      <dgm:spPr/>
      <dgm:t>
        <a:bodyPr/>
        <a:lstStyle/>
        <a:p>
          <a:endParaRPr lang="en-US"/>
        </a:p>
      </dgm:t>
    </dgm:pt>
    <dgm:pt modelId="{47CD4BD4-40BE-44B2-9BBE-4F06F206BDC8}">
      <dgm:prSet/>
      <dgm:spPr/>
      <dgm:t>
        <a:bodyPr/>
        <a:lstStyle/>
        <a:p>
          <a:r>
            <a:rPr lang="en-GB" dirty="0">
              <a:solidFill>
                <a:schemeClr val="tx1"/>
              </a:solidFill>
            </a:rPr>
            <a:t>The two World Wars disrupted lives, families, social understanding, global economies and produced a great many people with impairments.</a:t>
          </a:r>
          <a:endParaRPr lang="en-US" dirty="0">
            <a:solidFill>
              <a:schemeClr val="tx1"/>
            </a:solidFill>
          </a:endParaRPr>
        </a:p>
      </dgm:t>
    </dgm:pt>
    <dgm:pt modelId="{CA7697CC-DB0F-4DC8-9C45-9BA6703640CA}" type="parTrans" cxnId="{FE3D5675-ADD4-460C-86D4-905696C20533}">
      <dgm:prSet/>
      <dgm:spPr/>
      <dgm:t>
        <a:bodyPr/>
        <a:lstStyle/>
        <a:p>
          <a:endParaRPr lang="en-US"/>
        </a:p>
      </dgm:t>
    </dgm:pt>
    <dgm:pt modelId="{02B62E66-8C25-43FC-8EA3-2B4AC4982915}" type="sibTrans" cxnId="{FE3D5675-ADD4-460C-86D4-905696C20533}">
      <dgm:prSet/>
      <dgm:spPr/>
      <dgm:t>
        <a:bodyPr/>
        <a:lstStyle/>
        <a:p>
          <a:endParaRPr lang="en-US"/>
        </a:p>
      </dgm:t>
    </dgm:pt>
    <dgm:pt modelId="{1B02E34A-C882-4537-9C0A-212D6F9BCBEE}">
      <dgm:prSet/>
      <dgm:spPr/>
      <dgm:t>
        <a:bodyPr/>
        <a:lstStyle/>
        <a:p>
          <a:r>
            <a:rPr lang="en-GB" dirty="0">
              <a:solidFill>
                <a:schemeClr val="tx1"/>
              </a:solidFill>
            </a:rPr>
            <a:t>As such, attitudes towards people with impairments softened and ‘society’ began to view the treatment of people with impairments as a community issue. </a:t>
          </a:r>
          <a:endParaRPr lang="en-US" dirty="0">
            <a:solidFill>
              <a:schemeClr val="tx1"/>
            </a:solidFill>
          </a:endParaRPr>
        </a:p>
      </dgm:t>
    </dgm:pt>
    <dgm:pt modelId="{B3A42DD1-F931-4AD5-A5AC-440041D38871}" type="parTrans" cxnId="{902C65A7-FDDC-4527-8290-76ADEEAE757A}">
      <dgm:prSet/>
      <dgm:spPr/>
      <dgm:t>
        <a:bodyPr/>
        <a:lstStyle/>
        <a:p>
          <a:endParaRPr lang="en-US"/>
        </a:p>
      </dgm:t>
    </dgm:pt>
    <dgm:pt modelId="{9FC70135-5CC9-4BB3-9F99-78D2A154D60D}" type="sibTrans" cxnId="{902C65A7-FDDC-4527-8290-76ADEEAE757A}">
      <dgm:prSet/>
      <dgm:spPr/>
      <dgm:t>
        <a:bodyPr/>
        <a:lstStyle/>
        <a:p>
          <a:endParaRPr lang="en-US"/>
        </a:p>
      </dgm:t>
    </dgm:pt>
    <dgm:pt modelId="{630EC3F1-9627-430A-A2CF-5D4A8EFD8142}">
      <dgm:prSet/>
      <dgm:spPr/>
      <dgm:t>
        <a:bodyPr/>
        <a:lstStyle/>
        <a:p>
          <a:r>
            <a:rPr lang="en-GB" dirty="0">
              <a:solidFill>
                <a:schemeClr val="tx1"/>
              </a:solidFill>
            </a:rPr>
            <a:t>Support services came from the state and voluntary services, but they were primarily centred on the individualist reductionism as was traditional amongst medical professional perspectives.</a:t>
          </a:r>
          <a:endParaRPr lang="en-US" dirty="0">
            <a:solidFill>
              <a:schemeClr val="tx1"/>
            </a:solidFill>
          </a:endParaRPr>
        </a:p>
      </dgm:t>
    </dgm:pt>
    <dgm:pt modelId="{D7DAE9F7-0673-47F4-A587-951E6897CFAF}" type="parTrans" cxnId="{AD4BD56D-4DD2-403E-BC49-76258E37B721}">
      <dgm:prSet/>
      <dgm:spPr/>
      <dgm:t>
        <a:bodyPr/>
        <a:lstStyle/>
        <a:p>
          <a:endParaRPr lang="en-US"/>
        </a:p>
      </dgm:t>
    </dgm:pt>
    <dgm:pt modelId="{A3270B1E-8168-4C8E-B731-0EDC29AFC665}" type="sibTrans" cxnId="{AD4BD56D-4DD2-403E-BC49-76258E37B721}">
      <dgm:prSet/>
      <dgm:spPr/>
      <dgm:t>
        <a:bodyPr/>
        <a:lstStyle/>
        <a:p>
          <a:endParaRPr lang="en-US"/>
        </a:p>
      </dgm:t>
    </dgm:pt>
    <dgm:pt modelId="{722F7BEB-3CE1-4CCF-864B-4F5C68067FFD}" type="pres">
      <dgm:prSet presAssocID="{24E0AAAC-56AC-4C64-BAEA-9D586A59A73F}" presName="linear" presStyleCnt="0">
        <dgm:presLayoutVars>
          <dgm:animLvl val="lvl"/>
          <dgm:resizeHandles val="exact"/>
        </dgm:presLayoutVars>
      </dgm:prSet>
      <dgm:spPr/>
    </dgm:pt>
    <dgm:pt modelId="{A86A2AC5-3788-4A00-8631-DC4AED1E52A3}" type="pres">
      <dgm:prSet presAssocID="{DB10E247-515B-401F-B970-F942F37D0B04}" presName="parentText" presStyleLbl="node1" presStyleIdx="0" presStyleCnt="5">
        <dgm:presLayoutVars>
          <dgm:chMax val="0"/>
          <dgm:bulletEnabled val="1"/>
        </dgm:presLayoutVars>
      </dgm:prSet>
      <dgm:spPr/>
    </dgm:pt>
    <dgm:pt modelId="{3827BC6A-CE46-4CD5-AFDC-D07FA3B6E932}" type="pres">
      <dgm:prSet presAssocID="{B07E345D-B5E4-43C5-9415-670500A1C558}" presName="spacer" presStyleCnt="0"/>
      <dgm:spPr/>
    </dgm:pt>
    <dgm:pt modelId="{12847D3F-639F-4C7C-AD4A-47DEC022C2B3}" type="pres">
      <dgm:prSet presAssocID="{E19EACBE-F537-4ED0-BE5D-5F1A92220926}" presName="parentText" presStyleLbl="node1" presStyleIdx="1" presStyleCnt="5">
        <dgm:presLayoutVars>
          <dgm:chMax val="0"/>
          <dgm:bulletEnabled val="1"/>
        </dgm:presLayoutVars>
      </dgm:prSet>
      <dgm:spPr/>
    </dgm:pt>
    <dgm:pt modelId="{1AEAC68C-9439-40EE-B398-C24D2127C3D0}" type="pres">
      <dgm:prSet presAssocID="{8279A0DF-A8EA-4337-A336-87C6AFBB36CA}" presName="spacer" presStyleCnt="0"/>
      <dgm:spPr/>
    </dgm:pt>
    <dgm:pt modelId="{C3C6C3DB-FB50-43D1-9379-138F5C87737B}" type="pres">
      <dgm:prSet presAssocID="{47CD4BD4-40BE-44B2-9BBE-4F06F206BDC8}" presName="parentText" presStyleLbl="node1" presStyleIdx="2" presStyleCnt="5">
        <dgm:presLayoutVars>
          <dgm:chMax val="0"/>
          <dgm:bulletEnabled val="1"/>
        </dgm:presLayoutVars>
      </dgm:prSet>
      <dgm:spPr/>
    </dgm:pt>
    <dgm:pt modelId="{783BA42A-5A06-46E5-9431-7AE3DD7AB6AC}" type="pres">
      <dgm:prSet presAssocID="{02B62E66-8C25-43FC-8EA3-2B4AC4982915}" presName="spacer" presStyleCnt="0"/>
      <dgm:spPr/>
    </dgm:pt>
    <dgm:pt modelId="{45DA8AA5-BF08-434F-B4B6-06F06D830537}" type="pres">
      <dgm:prSet presAssocID="{1B02E34A-C882-4537-9C0A-212D6F9BCBEE}" presName="parentText" presStyleLbl="node1" presStyleIdx="3" presStyleCnt="5">
        <dgm:presLayoutVars>
          <dgm:chMax val="0"/>
          <dgm:bulletEnabled val="1"/>
        </dgm:presLayoutVars>
      </dgm:prSet>
      <dgm:spPr/>
    </dgm:pt>
    <dgm:pt modelId="{1940351F-E6A4-4F71-8FCE-6267A497B552}" type="pres">
      <dgm:prSet presAssocID="{9FC70135-5CC9-4BB3-9F99-78D2A154D60D}" presName="spacer" presStyleCnt="0"/>
      <dgm:spPr/>
    </dgm:pt>
    <dgm:pt modelId="{07D4E7B0-8274-40CE-862F-D8AE7CFB9431}" type="pres">
      <dgm:prSet presAssocID="{630EC3F1-9627-430A-A2CF-5D4A8EFD8142}" presName="parentText" presStyleLbl="node1" presStyleIdx="4" presStyleCnt="5">
        <dgm:presLayoutVars>
          <dgm:chMax val="0"/>
          <dgm:bulletEnabled val="1"/>
        </dgm:presLayoutVars>
      </dgm:prSet>
      <dgm:spPr/>
    </dgm:pt>
  </dgm:ptLst>
  <dgm:cxnLst>
    <dgm:cxn modelId="{12092820-B57F-4EC7-A1F7-752080D139B8}" type="presOf" srcId="{24E0AAAC-56AC-4C64-BAEA-9D586A59A73F}" destId="{722F7BEB-3CE1-4CCF-864B-4F5C68067FFD}" srcOrd="0" destOrd="0" presId="urn:microsoft.com/office/officeart/2005/8/layout/vList2"/>
    <dgm:cxn modelId="{A0154D20-C863-4BFC-897C-1AF0CECA2DFC}" type="presOf" srcId="{47CD4BD4-40BE-44B2-9BBE-4F06F206BDC8}" destId="{C3C6C3DB-FB50-43D1-9379-138F5C87737B}" srcOrd="0" destOrd="0" presId="urn:microsoft.com/office/officeart/2005/8/layout/vList2"/>
    <dgm:cxn modelId="{15A31A29-8BA7-433B-AE87-18F2E5C17900}" srcId="{24E0AAAC-56AC-4C64-BAEA-9D586A59A73F}" destId="{DB10E247-515B-401F-B970-F942F37D0B04}" srcOrd="0" destOrd="0" parTransId="{4E9565FA-AB0D-4A41-B94D-CAA003370AA9}" sibTransId="{B07E345D-B5E4-43C5-9415-670500A1C558}"/>
    <dgm:cxn modelId="{BDD24A36-9C88-46DF-8ED9-8DBDF0A134BC}" type="presOf" srcId="{E19EACBE-F537-4ED0-BE5D-5F1A92220926}" destId="{12847D3F-639F-4C7C-AD4A-47DEC022C2B3}" srcOrd="0" destOrd="0" presId="urn:microsoft.com/office/officeart/2005/8/layout/vList2"/>
    <dgm:cxn modelId="{A6029C3B-EC20-4945-9EC6-29A32908EB60}" type="presOf" srcId="{1B02E34A-C882-4537-9C0A-212D6F9BCBEE}" destId="{45DA8AA5-BF08-434F-B4B6-06F06D830537}" srcOrd="0" destOrd="0" presId="urn:microsoft.com/office/officeart/2005/8/layout/vList2"/>
    <dgm:cxn modelId="{AD4BD56D-4DD2-403E-BC49-76258E37B721}" srcId="{24E0AAAC-56AC-4C64-BAEA-9D586A59A73F}" destId="{630EC3F1-9627-430A-A2CF-5D4A8EFD8142}" srcOrd="4" destOrd="0" parTransId="{D7DAE9F7-0673-47F4-A587-951E6897CFAF}" sibTransId="{A3270B1E-8168-4C8E-B731-0EDC29AFC665}"/>
    <dgm:cxn modelId="{FE3D5675-ADD4-460C-86D4-905696C20533}" srcId="{24E0AAAC-56AC-4C64-BAEA-9D586A59A73F}" destId="{47CD4BD4-40BE-44B2-9BBE-4F06F206BDC8}" srcOrd="2" destOrd="0" parTransId="{CA7697CC-DB0F-4DC8-9C45-9BA6703640CA}" sibTransId="{02B62E66-8C25-43FC-8EA3-2B4AC4982915}"/>
    <dgm:cxn modelId="{2F83F094-4A7C-4496-AD77-083D488C222E}" type="presOf" srcId="{630EC3F1-9627-430A-A2CF-5D4A8EFD8142}" destId="{07D4E7B0-8274-40CE-862F-D8AE7CFB9431}" srcOrd="0" destOrd="0" presId="urn:microsoft.com/office/officeart/2005/8/layout/vList2"/>
    <dgm:cxn modelId="{902C65A7-FDDC-4527-8290-76ADEEAE757A}" srcId="{24E0AAAC-56AC-4C64-BAEA-9D586A59A73F}" destId="{1B02E34A-C882-4537-9C0A-212D6F9BCBEE}" srcOrd="3" destOrd="0" parTransId="{B3A42DD1-F931-4AD5-A5AC-440041D38871}" sibTransId="{9FC70135-5CC9-4BB3-9F99-78D2A154D60D}"/>
    <dgm:cxn modelId="{19ED3DB6-B871-4D76-87CC-F4E13BDA3212}" srcId="{24E0AAAC-56AC-4C64-BAEA-9D586A59A73F}" destId="{E19EACBE-F537-4ED0-BE5D-5F1A92220926}" srcOrd="1" destOrd="0" parTransId="{7C0A1956-5C31-412E-8CF1-5068A7651384}" sibTransId="{8279A0DF-A8EA-4337-A336-87C6AFBB36CA}"/>
    <dgm:cxn modelId="{E6D67ED0-2008-43FE-98BA-C7AAC5FDBB92}" type="presOf" srcId="{DB10E247-515B-401F-B970-F942F37D0B04}" destId="{A86A2AC5-3788-4A00-8631-DC4AED1E52A3}" srcOrd="0" destOrd="0" presId="urn:microsoft.com/office/officeart/2005/8/layout/vList2"/>
    <dgm:cxn modelId="{88873060-792C-49B5-BEB9-D5AF6AEBC1B3}" type="presParOf" srcId="{722F7BEB-3CE1-4CCF-864B-4F5C68067FFD}" destId="{A86A2AC5-3788-4A00-8631-DC4AED1E52A3}" srcOrd="0" destOrd="0" presId="urn:microsoft.com/office/officeart/2005/8/layout/vList2"/>
    <dgm:cxn modelId="{ADB8E49F-BA05-4572-B723-EBF8D432FC2E}" type="presParOf" srcId="{722F7BEB-3CE1-4CCF-864B-4F5C68067FFD}" destId="{3827BC6A-CE46-4CD5-AFDC-D07FA3B6E932}" srcOrd="1" destOrd="0" presId="urn:microsoft.com/office/officeart/2005/8/layout/vList2"/>
    <dgm:cxn modelId="{58801DB2-BEB4-4A8F-9851-349C7F5ED0C4}" type="presParOf" srcId="{722F7BEB-3CE1-4CCF-864B-4F5C68067FFD}" destId="{12847D3F-639F-4C7C-AD4A-47DEC022C2B3}" srcOrd="2" destOrd="0" presId="urn:microsoft.com/office/officeart/2005/8/layout/vList2"/>
    <dgm:cxn modelId="{853593D7-99D1-4001-A91D-A3F56849A5F8}" type="presParOf" srcId="{722F7BEB-3CE1-4CCF-864B-4F5C68067FFD}" destId="{1AEAC68C-9439-40EE-B398-C24D2127C3D0}" srcOrd="3" destOrd="0" presId="urn:microsoft.com/office/officeart/2005/8/layout/vList2"/>
    <dgm:cxn modelId="{379AF4B6-C945-4B7E-8A36-E7BB082CC885}" type="presParOf" srcId="{722F7BEB-3CE1-4CCF-864B-4F5C68067FFD}" destId="{C3C6C3DB-FB50-43D1-9379-138F5C87737B}" srcOrd="4" destOrd="0" presId="urn:microsoft.com/office/officeart/2005/8/layout/vList2"/>
    <dgm:cxn modelId="{1219778F-7EDD-44E6-84FB-FBA56AE00802}" type="presParOf" srcId="{722F7BEB-3CE1-4CCF-864B-4F5C68067FFD}" destId="{783BA42A-5A06-46E5-9431-7AE3DD7AB6AC}" srcOrd="5" destOrd="0" presId="urn:microsoft.com/office/officeart/2005/8/layout/vList2"/>
    <dgm:cxn modelId="{F324BFBE-19A6-44BD-B6EF-E1148588F6BF}" type="presParOf" srcId="{722F7BEB-3CE1-4CCF-864B-4F5C68067FFD}" destId="{45DA8AA5-BF08-434F-B4B6-06F06D830537}" srcOrd="6" destOrd="0" presId="urn:microsoft.com/office/officeart/2005/8/layout/vList2"/>
    <dgm:cxn modelId="{A38D29D5-A6C3-48F9-BD00-5E22B25D6BB7}" type="presParOf" srcId="{722F7BEB-3CE1-4CCF-864B-4F5C68067FFD}" destId="{1940351F-E6A4-4F71-8FCE-6267A497B552}" srcOrd="7" destOrd="0" presId="urn:microsoft.com/office/officeart/2005/8/layout/vList2"/>
    <dgm:cxn modelId="{DF863D3A-FD44-4B27-BD71-216401F6F698}" type="presParOf" srcId="{722F7BEB-3CE1-4CCF-864B-4F5C68067FFD}" destId="{07D4E7B0-8274-40CE-862F-D8AE7CFB943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B8D12F-9062-4417-ADAB-552834BA238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5091D68-1015-4579-8F5D-A06AD64F0709}">
      <dgm:prSet/>
      <dgm:spPr/>
      <dgm:t>
        <a:bodyPr/>
        <a:lstStyle/>
        <a:p>
          <a:r>
            <a:rPr lang="en-GB" dirty="0">
              <a:solidFill>
                <a:schemeClr val="tx1"/>
              </a:solidFill>
            </a:rPr>
            <a:t>British model</a:t>
          </a:r>
          <a:endParaRPr lang="en-US" dirty="0">
            <a:solidFill>
              <a:schemeClr val="tx1"/>
            </a:solidFill>
          </a:endParaRPr>
        </a:p>
      </dgm:t>
    </dgm:pt>
    <dgm:pt modelId="{8B3A4ECB-2365-464E-A0ED-2CE64D69100B}" type="parTrans" cxnId="{30BFC661-D219-4FFE-9AB8-0DBD9634812C}">
      <dgm:prSet/>
      <dgm:spPr/>
      <dgm:t>
        <a:bodyPr/>
        <a:lstStyle/>
        <a:p>
          <a:endParaRPr lang="en-US"/>
        </a:p>
      </dgm:t>
    </dgm:pt>
    <dgm:pt modelId="{8E968289-8476-48E0-AC3C-90BD9764820D}" type="sibTrans" cxnId="{30BFC661-D219-4FFE-9AB8-0DBD9634812C}">
      <dgm:prSet/>
      <dgm:spPr/>
      <dgm:t>
        <a:bodyPr/>
        <a:lstStyle/>
        <a:p>
          <a:endParaRPr lang="en-US"/>
        </a:p>
      </dgm:t>
    </dgm:pt>
    <dgm:pt modelId="{0CAFD765-919D-42E8-AC22-38946BE469E5}">
      <dgm:prSet/>
      <dgm:spPr/>
      <dgm:t>
        <a:bodyPr/>
        <a:lstStyle/>
        <a:p>
          <a:r>
            <a:rPr lang="en-GB" dirty="0">
              <a:solidFill>
                <a:schemeClr val="tx1"/>
              </a:solidFill>
            </a:rPr>
            <a:t>Argues the medical model individualises disability, which: </a:t>
          </a:r>
          <a:endParaRPr lang="en-US" dirty="0">
            <a:solidFill>
              <a:schemeClr val="tx1"/>
            </a:solidFill>
          </a:endParaRPr>
        </a:p>
      </dgm:t>
    </dgm:pt>
    <dgm:pt modelId="{744F1AC2-B351-4F7E-AD64-036207762D28}" type="parTrans" cxnId="{4A688725-C854-4AC2-BC86-EA6756637C41}">
      <dgm:prSet/>
      <dgm:spPr/>
      <dgm:t>
        <a:bodyPr/>
        <a:lstStyle/>
        <a:p>
          <a:endParaRPr lang="en-US"/>
        </a:p>
      </dgm:t>
    </dgm:pt>
    <dgm:pt modelId="{CB3BC9AA-788D-40A3-B758-DECE1AE388D1}" type="sibTrans" cxnId="{4A688725-C854-4AC2-BC86-EA6756637C41}">
      <dgm:prSet/>
      <dgm:spPr/>
      <dgm:t>
        <a:bodyPr/>
        <a:lstStyle/>
        <a:p>
          <a:endParaRPr lang="en-US"/>
        </a:p>
      </dgm:t>
    </dgm:pt>
    <dgm:pt modelId="{39D7DB79-FCFC-4A70-89BE-031231513477}">
      <dgm:prSet/>
      <dgm:spPr/>
      <dgm:t>
        <a:bodyPr/>
        <a:lstStyle/>
        <a:p>
          <a:r>
            <a:rPr lang="en-GB"/>
            <a:t>Fails to capture the complexity of life</a:t>
          </a:r>
          <a:endParaRPr lang="en-US"/>
        </a:p>
      </dgm:t>
    </dgm:pt>
    <dgm:pt modelId="{09F65DC2-DD59-42B3-AA7C-A622DEA3D1C8}" type="parTrans" cxnId="{C8C351C3-2347-4014-99FB-5B63813F2707}">
      <dgm:prSet/>
      <dgm:spPr/>
      <dgm:t>
        <a:bodyPr/>
        <a:lstStyle/>
        <a:p>
          <a:endParaRPr lang="en-US"/>
        </a:p>
      </dgm:t>
    </dgm:pt>
    <dgm:pt modelId="{0DF67810-67CC-4993-B5C7-06DB8228FC01}" type="sibTrans" cxnId="{C8C351C3-2347-4014-99FB-5B63813F2707}">
      <dgm:prSet/>
      <dgm:spPr/>
      <dgm:t>
        <a:bodyPr/>
        <a:lstStyle/>
        <a:p>
          <a:endParaRPr lang="en-US"/>
        </a:p>
      </dgm:t>
    </dgm:pt>
    <dgm:pt modelId="{29963654-C789-408C-950D-4EF06F7D9D47}">
      <dgm:prSet/>
      <dgm:spPr/>
      <dgm:t>
        <a:bodyPr/>
        <a:lstStyle/>
        <a:p>
          <a:r>
            <a:rPr lang="en-GB"/>
            <a:t>Shrinks the socially, historically, economically and culturally constituted human being</a:t>
          </a:r>
          <a:endParaRPr lang="en-US"/>
        </a:p>
      </dgm:t>
    </dgm:pt>
    <dgm:pt modelId="{841B8FB7-D3CB-4B54-BB85-2E46E5432967}" type="parTrans" cxnId="{D1DD6EB8-4448-482C-8728-59F835BC4D9D}">
      <dgm:prSet/>
      <dgm:spPr/>
      <dgm:t>
        <a:bodyPr/>
        <a:lstStyle/>
        <a:p>
          <a:endParaRPr lang="en-US"/>
        </a:p>
      </dgm:t>
    </dgm:pt>
    <dgm:pt modelId="{5444C4D1-79AE-4159-A61E-784289ED794C}" type="sibTrans" cxnId="{D1DD6EB8-4448-482C-8728-59F835BC4D9D}">
      <dgm:prSet/>
      <dgm:spPr/>
      <dgm:t>
        <a:bodyPr/>
        <a:lstStyle/>
        <a:p>
          <a:endParaRPr lang="en-US"/>
        </a:p>
      </dgm:t>
    </dgm:pt>
    <dgm:pt modelId="{259EE761-2CED-4924-AF07-88450F458E85}">
      <dgm:prSet/>
      <dgm:spPr/>
      <dgm:t>
        <a:bodyPr/>
        <a:lstStyle/>
        <a:p>
          <a:r>
            <a:rPr lang="en-GB" dirty="0"/>
            <a:t>Sees human life as more than its biological components</a:t>
          </a:r>
          <a:endParaRPr lang="en-US" dirty="0"/>
        </a:p>
      </dgm:t>
    </dgm:pt>
    <dgm:pt modelId="{7DA2A7AE-0523-49F8-BC3C-03061B0F6B3E}" type="parTrans" cxnId="{84E74585-599E-4AA1-AB28-DDDB5FCD2D94}">
      <dgm:prSet/>
      <dgm:spPr/>
      <dgm:t>
        <a:bodyPr/>
        <a:lstStyle/>
        <a:p>
          <a:endParaRPr lang="en-US"/>
        </a:p>
      </dgm:t>
    </dgm:pt>
    <dgm:pt modelId="{9F4BBC4F-0890-45F5-B8BD-554F6A4F6F62}" type="sibTrans" cxnId="{84E74585-599E-4AA1-AB28-DDDB5FCD2D94}">
      <dgm:prSet/>
      <dgm:spPr/>
      <dgm:t>
        <a:bodyPr/>
        <a:lstStyle/>
        <a:p>
          <a:endParaRPr lang="en-US"/>
        </a:p>
      </dgm:t>
    </dgm:pt>
    <dgm:pt modelId="{0ADE779E-8FB8-4EEC-A23E-C3118D989A80}">
      <dgm:prSet/>
      <dgm:spPr/>
      <dgm:t>
        <a:bodyPr/>
        <a:lstStyle/>
        <a:p>
          <a:r>
            <a:rPr lang="en-GB" dirty="0">
              <a:solidFill>
                <a:schemeClr val="tx1"/>
              </a:solidFill>
            </a:rPr>
            <a:t>According to the British activist Colin Barnes, many biomedical professions stipulate that impairment has a traumatic impact upon the person stopping them from achieving a reasonable quality of life.</a:t>
          </a:r>
          <a:endParaRPr lang="en-US" dirty="0">
            <a:solidFill>
              <a:schemeClr val="tx1"/>
            </a:solidFill>
          </a:endParaRPr>
        </a:p>
      </dgm:t>
    </dgm:pt>
    <dgm:pt modelId="{19AE51E1-2B80-48EA-9497-E2D24A79E11D}" type="parTrans" cxnId="{60DBD356-7FFB-4595-9134-B2FB5AD3E9E9}">
      <dgm:prSet/>
      <dgm:spPr/>
      <dgm:t>
        <a:bodyPr/>
        <a:lstStyle/>
        <a:p>
          <a:endParaRPr lang="en-US"/>
        </a:p>
      </dgm:t>
    </dgm:pt>
    <dgm:pt modelId="{D07D304A-6BD9-480A-8BCF-D5B2EDF4AEA9}" type="sibTrans" cxnId="{60DBD356-7FFB-4595-9134-B2FB5AD3E9E9}">
      <dgm:prSet/>
      <dgm:spPr/>
      <dgm:t>
        <a:bodyPr/>
        <a:lstStyle/>
        <a:p>
          <a:endParaRPr lang="en-US"/>
        </a:p>
      </dgm:t>
    </dgm:pt>
    <dgm:pt modelId="{B49CFFA4-B8E6-4EA0-AE9C-C8277F92A590}">
      <dgm:prSet/>
      <dgm:spPr/>
      <dgm:t>
        <a:bodyPr/>
        <a:lstStyle/>
        <a:p>
          <a:r>
            <a:rPr lang="en-GB" dirty="0">
              <a:solidFill>
                <a:schemeClr val="tx1"/>
              </a:solidFill>
            </a:rPr>
            <a:t>People with a disability are treated as objects, not authors of their own lives</a:t>
          </a:r>
          <a:endParaRPr lang="en-US" dirty="0">
            <a:solidFill>
              <a:schemeClr val="tx1"/>
            </a:solidFill>
          </a:endParaRPr>
        </a:p>
      </dgm:t>
    </dgm:pt>
    <dgm:pt modelId="{A38112A5-EA77-4234-BC53-80C047A49DA1}" type="parTrans" cxnId="{853DA7D8-94F0-4374-A5BF-9E04214FC50B}">
      <dgm:prSet/>
      <dgm:spPr/>
      <dgm:t>
        <a:bodyPr/>
        <a:lstStyle/>
        <a:p>
          <a:endParaRPr lang="en-US"/>
        </a:p>
      </dgm:t>
    </dgm:pt>
    <dgm:pt modelId="{D87FC349-2F25-445E-8834-4EDF7D755E7C}" type="sibTrans" cxnId="{853DA7D8-94F0-4374-A5BF-9E04214FC50B}">
      <dgm:prSet/>
      <dgm:spPr/>
      <dgm:t>
        <a:bodyPr/>
        <a:lstStyle/>
        <a:p>
          <a:endParaRPr lang="en-US"/>
        </a:p>
      </dgm:t>
    </dgm:pt>
    <dgm:pt modelId="{D97E5198-4A2D-4A6D-A6AD-0465F47CDB4D}" type="pres">
      <dgm:prSet presAssocID="{C2B8D12F-9062-4417-ADAB-552834BA2385}" presName="linear" presStyleCnt="0">
        <dgm:presLayoutVars>
          <dgm:animLvl val="lvl"/>
          <dgm:resizeHandles val="exact"/>
        </dgm:presLayoutVars>
      </dgm:prSet>
      <dgm:spPr/>
    </dgm:pt>
    <dgm:pt modelId="{591666F8-DF65-4CD8-A4A6-5147837A8904}" type="pres">
      <dgm:prSet presAssocID="{B5091D68-1015-4579-8F5D-A06AD64F0709}" presName="parentText" presStyleLbl="node1" presStyleIdx="0" presStyleCnt="4" custLinFactNeighborY="22426">
        <dgm:presLayoutVars>
          <dgm:chMax val="0"/>
          <dgm:bulletEnabled val="1"/>
        </dgm:presLayoutVars>
      </dgm:prSet>
      <dgm:spPr/>
    </dgm:pt>
    <dgm:pt modelId="{B45BE7B5-66BB-44D6-BE73-791140255091}" type="pres">
      <dgm:prSet presAssocID="{8E968289-8476-48E0-AC3C-90BD9764820D}" presName="spacer" presStyleCnt="0"/>
      <dgm:spPr/>
    </dgm:pt>
    <dgm:pt modelId="{B17A905C-C32B-4A43-96DA-5C0534CF4543}" type="pres">
      <dgm:prSet presAssocID="{0CAFD765-919D-42E8-AC22-38946BE469E5}" presName="parentText" presStyleLbl="node1" presStyleIdx="1" presStyleCnt="4">
        <dgm:presLayoutVars>
          <dgm:chMax val="0"/>
          <dgm:bulletEnabled val="1"/>
        </dgm:presLayoutVars>
      </dgm:prSet>
      <dgm:spPr/>
    </dgm:pt>
    <dgm:pt modelId="{8EE5B2A4-516E-46CD-BCEE-C0CF5432D893}" type="pres">
      <dgm:prSet presAssocID="{0CAFD765-919D-42E8-AC22-38946BE469E5}" presName="childText" presStyleLbl="revTx" presStyleIdx="0" presStyleCnt="1">
        <dgm:presLayoutVars>
          <dgm:bulletEnabled val="1"/>
        </dgm:presLayoutVars>
      </dgm:prSet>
      <dgm:spPr/>
    </dgm:pt>
    <dgm:pt modelId="{BCF0F9E9-C37F-4EF5-B80A-A7024722FBA7}" type="pres">
      <dgm:prSet presAssocID="{0ADE779E-8FB8-4EEC-A23E-C3118D989A80}" presName="parentText" presStyleLbl="node1" presStyleIdx="2" presStyleCnt="4">
        <dgm:presLayoutVars>
          <dgm:chMax val="0"/>
          <dgm:bulletEnabled val="1"/>
        </dgm:presLayoutVars>
      </dgm:prSet>
      <dgm:spPr/>
    </dgm:pt>
    <dgm:pt modelId="{38A0A6C8-A4EA-417F-938D-3F74B9B84850}" type="pres">
      <dgm:prSet presAssocID="{D07D304A-6BD9-480A-8BCF-D5B2EDF4AEA9}" presName="spacer" presStyleCnt="0"/>
      <dgm:spPr/>
    </dgm:pt>
    <dgm:pt modelId="{04A6721F-0D76-4F84-AC37-D11C042579F3}" type="pres">
      <dgm:prSet presAssocID="{B49CFFA4-B8E6-4EA0-AE9C-C8277F92A590}" presName="parentText" presStyleLbl="node1" presStyleIdx="3" presStyleCnt="4">
        <dgm:presLayoutVars>
          <dgm:chMax val="0"/>
          <dgm:bulletEnabled val="1"/>
        </dgm:presLayoutVars>
      </dgm:prSet>
      <dgm:spPr/>
    </dgm:pt>
  </dgm:ptLst>
  <dgm:cxnLst>
    <dgm:cxn modelId="{C5046011-28F1-4BFE-BBF6-DD25EBCF128A}" type="presOf" srcId="{39D7DB79-FCFC-4A70-89BE-031231513477}" destId="{8EE5B2A4-516E-46CD-BCEE-C0CF5432D893}" srcOrd="0" destOrd="0" presId="urn:microsoft.com/office/officeart/2005/8/layout/vList2"/>
    <dgm:cxn modelId="{036EC822-92BB-47AB-8D3F-65B7D61278D9}" type="presOf" srcId="{0CAFD765-919D-42E8-AC22-38946BE469E5}" destId="{B17A905C-C32B-4A43-96DA-5C0534CF4543}" srcOrd="0" destOrd="0" presId="urn:microsoft.com/office/officeart/2005/8/layout/vList2"/>
    <dgm:cxn modelId="{4A688725-C854-4AC2-BC86-EA6756637C41}" srcId="{C2B8D12F-9062-4417-ADAB-552834BA2385}" destId="{0CAFD765-919D-42E8-AC22-38946BE469E5}" srcOrd="1" destOrd="0" parTransId="{744F1AC2-B351-4F7E-AD64-036207762D28}" sibTransId="{CB3BC9AA-788D-40A3-B758-DECE1AE388D1}"/>
    <dgm:cxn modelId="{64EF992C-447E-4813-9ACF-4124CB0E11BC}" type="presOf" srcId="{B5091D68-1015-4579-8F5D-A06AD64F0709}" destId="{591666F8-DF65-4CD8-A4A6-5147837A8904}" srcOrd="0" destOrd="0" presId="urn:microsoft.com/office/officeart/2005/8/layout/vList2"/>
    <dgm:cxn modelId="{30BFC661-D219-4FFE-9AB8-0DBD9634812C}" srcId="{C2B8D12F-9062-4417-ADAB-552834BA2385}" destId="{B5091D68-1015-4579-8F5D-A06AD64F0709}" srcOrd="0" destOrd="0" parTransId="{8B3A4ECB-2365-464E-A0ED-2CE64D69100B}" sibTransId="{8E968289-8476-48E0-AC3C-90BD9764820D}"/>
    <dgm:cxn modelId="{1C2C9368-8F4C-43A6-B538-8F67C3AE52E9}" type="presOf" srcId="{B49CFFA4-B8E6-4EA0-AE9C-C8277F92A590}" destId="{04A6721F-0D76-4F84-AC37-D11C042579F3}" srcOrd="0" destOrd="0" presId="urn:microsoft.com/office/officeart/2005/8/layout/vList2"/>
    <dgm:cxn modelId="{60DBD356-7FFB-4595-9134-B2FB5AD3E9E9}" srcId="{C2B8D12F-9062-4417-ADAB-552834BA2385}" destId="{0ADE779E-8FB8-4EEC-A23E-C3118D989A80}" srcOrd="2" destOrd="0" parTransId="{19AE51E1-2B80-48EA-9497-E2D24A79E11D}" sibTransId="{D07D304A-6BD9-480A-8BCF-D5B2EDF4AEA9}"/>
    <dgm:cxn modelId="{0788C45A-DFDD-49BE-9571-50C392A1FF35}" type="presOf" srcId="{0ADE779E-8FB8-4EEC-A23E-C3118D989A80}" destId="{BCF0F9E9-C37F-4EF5-B80A-A7024722FBA7}" srcOrd="0" destOrd="0" presId="urn:microsoft.com/office/officeart/2005/8/layout/vList2"/>
    <dgm:cxn modelId="{84E74585-599E-4AA1-AB28-DDDB5FCD2D94}" srcId="{0CAFD765-919D-42E8-AC22-38946BE469E5}" destId="{259EE761-2CED-4924-AF07-88450F458E85}" srcOrd="2" destOrd="0" parTransId="{7DA2A7AE-0523-49F8-BC3C-03061B0F6B3E}" sibTransId="{9F4BBC4F-0890-45F5-B8BD-554F6A4F6F62}"/>
    <dgm:cxn modelId="{0F46D7AC-0CC9-4EA6-9CB6-426CBF1A9F3A}" type="presOf" srcId="{29963654-C789-408C-950D-4EF06F7D9D47}" destId="{8EE5B2A4-516E-46CD-BCEE-C0CF5432D893}" srcOrd="0" destOrd="1" presId="urn:microsoft.com/office/officeart/2005/8/layout/vList2"/>
    <dgm:cxn modelId="{D1DD6EB8-4448-482C-8728-59F835BC4D9D}" srcId="{0CAFD765-919D-42E8-AC22-38946BE469E5}" destId="{29963654-C789-408C-950D-4EF06F7D9D47}" srcOrd="1" destOrd="0" parTransId="{841B8FB7-D3CB-4B54-BB85-2E46E5432967}" sibTransId="{5444C4D1-79AE-4159-A61E-784289ED794C}"/>
    <dgm:cxn modelId="{C8C351C3-2347-4014-99FB-5B63813F2707}" srcId="{0CAFD765-919D-42E8-AC22-38946BE469E5}" destId="{39D7DB79-FCFC-4A70-89BE-031231513477}" srcOrd="0" destOrd="0" parTransId="{09F65DC2-DD59-42B3-AA7C-A622DEA3D1C8}" sibTransId="{0DF67810-67CC-4993-B5C7-06DB8228FC01}"/>
    <dgm:cxn modelId="{853DA7D8-94F0-4374-A5BF-9E04214FC50B}" srcId="{C2B8D12F-9062-4417-ADAB-552834BA2385}" destId="{B49CFFA4-B8E6-4EA0-AE9C-C8277F92A590}" srcOrd="3" destOrd="0" parTransId="{A38112A5-EA77-4234-BC53-80C047A49DA1}" sibTransId="{D87FC349-2F25-445E-8834-4EDF7D755E7C}"/>
    <dgm:cxn modelId="{934464F0-9DC6-4984-AC5E-D2BB81659A21}" type="presOf" srcId="{259EE761-2CED-4924-AF07-88450F458E85}" destId="{8EE5B2A4-516E-46CD-BCEE-C0CF5432D893}" srcOrd="0" destOrd="2" presId="urn:microsoft.com/office/officeart/2005/8/layout/vList2"/>
    <dgm:cxn modelId="{F063DDF0-4D2A-4E05-AF10-55A366D81416}" type="presOf" srcId="{C2B8D12F-9062-4417-ADAB-552834BA2385}" destId="{D97E5198-4A2D-4A6D-A6AD-0465F47CDB4D}" srcOrd="0" destOrd="0" presId="urn:microsoft.com/office/officeart/2005/8/layout/vList2"/>
    <dgm:cxn modelId="{34896565-7AE1-4020-89A8-7A66B053736D}" type="presParOf" srcId="{D97E5198-4A2D-4A6D-A6AD-0465F47CDB4D}" destId="{591666F8-DF65-4CD8-A4A6-5147837A8904}" srcOrd="0" destOrd="0" presId="urn:microsoft.com/office/officeart/2005/8/layout/vList2"/>
    <dgm:cxn modelId="{C46117A1-0536-4FC5-981B-8A658C4ED908}" type="presParOf" srcId="{D97E5198-4A2D-4A6D-A6AD-0465F47CDB4D}" destId="{B45BE7B5-66BB-44D6-BE73-791140255091}" srcOrd="1" destOrd="0" presId="urn:microsoft.com/office/officeart/2005/8/layout/vList2"/>
    <dgm:cxn modelId="{4B5768B9-A2FD-4C72-97CA-FFD56F4F9313}" type="presParOf" srcId="{D97E5198-4A2D-4A6D-A6AD-0465F47CDB4D}" destId="{B17A905C-C32B-4A43-96DA-5C0534CF4543}" srcOrd="2" destOrd="0" presId="urn:microsoft.com/office/officeart/2005/8/layout/vList2"/>
    <dgm:cxn modelId="{18507771-8792-4B94-9838-420F5A63A4CF}" type="presParOf" srcId="{D97E5198-4A2D-4A6D-A6AD-0465F47CDB4D}" destId="{8EE5B2A4-516E-46CD-BCEE-C0CF5432D893}" srcOrd="3" destOrd="0" presId="urn:microsoft.com/office/officeart/2005/8/layout/vList2"/>
    <dgm:cxn modelId="{B7790F74-8DAF-4DEC-9DC5-A3E2B9213B93}" type="presParOf" srcId="{D97E5198-4A2D-4A6D-A6AD-0465F47CDB4D}" destId="{BCF0F9E9-C37F-4EF5-B80A-A7024722FBA7}" srcOrd="4" destOrd="0" presId="urn:microsoft.com/office/officeart/2005/8/layout/vList2"/>
    <dgm:cxn modelId="{8A404820-5A47-40B7-9754-280B4F171EAC}" type="presParOf" srcId="{D97E5198-4A2D-4A6D-A6AD-0465F47CDB4D}" destId="{38A0A6C8-A4EA-417F-938D-3F74B9B84850}" srcOrd="5" destOrd="0" presId="urn:microsoft.com/office/officeart/2005/8/layout/vList2"/>
    <dgm:cxn modelId="{20C9D26A-9275-42A0-B9F7-62D371527A2A}" type="presParOf" srcId="{D97E5198-4A2D-4A6D-A6AD-0465F47CDB4D}" destId="{04A6721F-0D76-4F84-AC37-D11C042579F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299FBF-1535-4503-9DF3-AA0E5EDA1660}" type="doc">
      <dgm:prSet loTypeId="urn:microsoft.com/office/officeart/2005/8/layout/vProcess5" loCatId="process" qsTypeId="urn:microsoft.com/office/officeart/2005/8/quickstyle/simple2" qsCatId="simple" csTypeId="urn:microsoft.com/office/officeart/2005/8/colors/colorful5" csCatId="colorful"/>
      <dgm:spPr/>
      <dgm:t>
        <a:bodyPr/>
        <a:lstStyle/>
        <a:p>
          <a:endParaRPr lang="en-US"/>
        </a:p>
      </dgm:t>
    </dgm:pt>
    <dgm:pt modelId="{B0C42C26-5983-4228-B7C3-443A8AA479AF}">
      <dgm:prSet/>
      <dgm:spPr/>
      <dgm:t>
        <a:bodyPr/>
        <a:lstStyle/>
        <a:p>
          <a:r>
            <a:rPr lang="en-GB" dirty="0">
              <a:solidFill>
                <a:schemeClr val="tx1"/>
              </a:solidFill>
            </a:rPr>
            <a:t>In the last half of the twentieth century, people with impairments who had been institutionalised for much of their lives, the families of people with impairments and so on began to form groups in order to share experiences and support each other. </a:t>
          </a:r>
          <a:endParaRPr lang="en-US" dirty="0">
            <a:solidFill>
              <a:schemeClr val="tx1"/>
            </a:solidFill>
          </a:endParaRPr>
        </a:p>
      </dgm:t>
    </dgm:pt>
    <dgm:pt modelId="{BF892789-9AFB-4896-93B7-6CB322CD13D4}" type="parTrans" cxnId="{FEA2C3FC-3CB2-4DBF-AE84-5D5A01881860}">
      <dgm:prSet/>
      <dgm:spPr/>
      <dgm:t>
        <a:bodyPr/>
        <a:lstStyle/>
        <a:p>
          <a:endParaRPr lang="en-US"/>
        </a:p>
      </dgm:t>
    </dgm:pt>
    <dgm:pt modelId="{8AA365FB-6F6A-4B4D-8A0C-2CC390BB490C}" type="sibTrans" cxnId="{FEA2C3FC-3CB2-4DBF-AE84-5D5A01881860}">
      <dgm:prSet/>
      <dgm:spPr/>
      <dgm:t>
        <a:bodyPr/>
        <a:lstStyle/>
        <a:p>
          <a:endParaRPr lang="en-US"/>
        </a:p>
      </dgm:t>
    </dgm:pt>
    <dgm:pt modelId="{4EC4F399-144A-4488-99BC-3E44B8F4CC4B}">
      <dgm:prSet/>
      <dgm:spPr/>
      <dgm:t>
        <a:bodyPr/>
        <a:lstStyle/>
        <a:p>
          <a:r>
            <a:rPr lang="en-GB" dirty="0">
              <a:solidFill>
                <a:schemeClr val="tx1"/>
              </a:solidFill>
            </a:rPr>
            <a:t>Once such group was the Union of Physically Impaired Against Segregation (UPIAS), established in 1974.</a:t>
          </a:r>
          <a:endParaRPr lang="en-US" dirty="0">
            <a:solidFill>
              <a:schemeClr val="tx1"/>
            </a:solidFill>
          </a:endParaRPr>
        </a:p>
      </dgm:t>
    </dgm:pt>
    <dgm:pt modelId="{6C7CE9AC-1143-4E44-AB7F-A8C49311F3B6}" type="parTrans" cxnId="{C667F321-44A9-42BF-A1DB-4D90E854053D}">
      <dgm:prSet/>
      <dgm:spPr/>
      <dgm:t>
        <a:bodyPr/>
        <a:lstStyle/>
        <a:p>
          <a:endParaRPr lang="en-US"/>
        </a:p>
      </dgm:t>
    </dgm:pt>
    <dgm:pt modelId="{E2D7094E-5D55-419E-86F7-4D5A19C83C44}" type="sibTrans" cxnId="{C667F321-44A9-42BF-A1DB-4D90E854053D}">
      <dgm:prSet/>
      <dgm:spPr/>
      <dgm:t>
        <a:bodyPr/>
        <a:lstStyle/>
        <a:p>
          <a:endParaRPr lang="en-US"/>
        </a:p>
      </dgm:t>
    </dgm:pt>
    <dgm:pt modelId="{0E5375C3-A979-4B19-A1EE-21FE6BEEED5F}">
      <dgm:prSet/>
      <dgm:spPr/>
      <dgm:t>
        <a:bodyPr/>
        <a:lstStyle/>
        <a:p>
          <a:r>
            <a:rPr lang="en-GB" dirty="0">
              <a:solidFill>
                <a:schemeClr val="tx1"/>
              </a:solidFill>
            </a:rPr>
            <a:t>Members of this group were the disabled activist’s Paul Hunt, Vic Finkelstein and Ken Davis. </a:t>
          </a:r>
          <a:endParaRPr lang="en-US" dirty="0">
            <a:solidFill>
              <a:schemeClr val="tx1"/>
            </a:solidFill>
          </a:endParaRPr>
        </a:p>
      </dgm:t>
    </dgm:pt>
    <dgm:pt modelId="{8C7AE10A-A059-4BAF-A734-F4357EF1F21B}" type="parTrans" cxnId="{399E9255-E9F0-4B88-BB51-E7BCF1151546}">
      <dgm:prSet/>
      <dgm:spPr/>
      <dgm:t>
        <a:bodyPr/>
        <a:lstStyle/>
        <a:p>
          <a:endParaRPr lang="en-US"/>
        </a:p>
      </dgm:t>
    </dgm:pt>
    <dgm:pt modelId="{270BFA05-5FB1-406A-8BFF-11E2B43D5523}" type="sibTrans" cxnId="{399E9255-E9F0-4B88-BB51-E7BCF1151546}">
      <dgm:prSet/>
      <dgm:spPr/>
      <dgm:t>
        <a:bodyPr/>
        <a:lstStyle/>
        <a:p>
          <a:endParaRPr lang="en-US"/>
        </a:p>
      </dgm:t>
    </dgm:pt>
    <dgm:pt modelId="{75825EBE-AAE4-48FB-BB01-87CD38B3777B}">
      <dgm:prSet/>
      <dgm:spPr/>
      <dgm:t>
        <a:bodyPr/>
        <a:lstStyle/>
        <a:p>
          <a:r>
            <a:rPr lang="en-GB" dirty="0">
              <a:solidFill>
                <a:schemeClr val="tx1"/>
              </a:solidFill>
            </a:rPr>
            <a:t>In 1976 they produced a key document, perhaps you could say a manifesto, entitled </a:t>
          </a:r>
          <a:r>
            <a:rPr lang="en-GB" i="1" dirty="0">
              <a:solidFill>
                <a:schemeClr val="tx1"/>
              </a:solidFill>
            </a:rPr>
            <a:t>Foundational Principles of Disability.</a:t>
          </a:r>
          <a:endParaRPr lang="en-US" dirty="0">
            <a:solidFill>
              <a:schemeClr val="tx1"/>
            </a:solidFill>
          </a:endParaRPr>
        </a:p>
      </dgm:t>
    </dgm:pt>
    <dgm:pt modelId="{4941F57B-6CC5-46D6-9A0D-811D2241785F}" type="parTrans" cxnId="{7A5EBF09-E719-43AB-B2B8-6333C280FD76}">
      <dgm:prSet/>
      <dgm:spPr/>
      <dgm:t>
        <a:bodyPr/>
        <a:lstStyle/>
        <a:p>
          <a:endParaRPr lang="en-US"/>
        </a:p>
      </dgm:t>
    </dgm:pt>
    <dgm:pt modelId="{1E4AF429-B251-4D7D-92B7-620316F1A5DF}" type="sibTrans" cxnId="{7A5EBF09-E719-43AB-B2B8-6333C280FD76}">
      <dgm:prSet/>
      <dgm:spPr/>
      <dgm:t>
        <a:bodyPr/>
        <a:lstStyle/>
        <a:p>
          <a:endParaRPr lang="en-US"/>
        </a:p>
      </dgm:t>
    </dgm:pt>
    <dgm:pt modelId="{0973A948-0CF0-46E6-8F7C-5514E03EA969}" type="pres">
      <dgm:prSet presAssocID="{D6299FBF-1535-4503-9DF3-AA0E5EDA1660}" presName="outerComposite" presStyleCnt="0">
        <dgm:presLayoutVars>
          <dgm:chMax val="5"/>
          <dgm:dir/>
          <dgm:resizeHandles val="exact"/>
        </dgm:presLayoutVars>
      </dgm:prSet>
      <dgm:spPr/>
    </dgm:pt>
    <dgm:pt modelId="{946DC326-4B8D-4221-8A3D-773859726309}" type="pres">
      <dgm:prSet presAssocID="{D6299FBF-1535-4503-9DF3-AA0E5EDA1660}" presName="dummyMaxCanvas" presStyleCnt="0">
        <dgm:presLayoutVars/>
      </dgm:prSet>
      <dgm:spPr/>
    </dgm:pt>
    <dgm:pt modelId="{5CA10F42-B3FD-4029-B630-F60745FDFAFF}" type="pres">
      <dgm:prSet presAssocID="{D6299FBF-1535-4503-9DF3-AA0E5EDA1660}" presName="FourNodes_1" presStyleLbl="node1" presStyleIdx="0" presStyleCnt="4">
        <dgm:presLayoutVars>
          <dgm:bulletEnabled val="1"/>
        </dgm:presLayoutVars>
      </dgm:prSet>
      <dgm:spPr/>
    </dgm:pt>
    <dgm:pt modelId="{EC882C0E-95E9-4277-997A-42CA030F8904}" type="pres">
      <dgm:prSet presAssocID="{D6299FBF-1535-4503-9DF3-AA0E5EDA1660}" presName="FourNodes_2" presStyleLbl="node1" presStyleIdx="1" presStyleCnt="4">
        <dgm:presLayoutVars>
          <dgm:bulletEnabled val="1"/>
        </dgm:presLayoutVars>
      </dgm:prSet>
      <dgm:spPr/>
    </dgm:pt>
    <dgm:pt modelId="{8CFCB94E-77E8-4C39-8C23-473DCC41B7D1}" type="pres">
      <dgm:prSet presAssocID="{D6299FBF-1535-4503-9DF3-AA0E5EDA1660}" presName="FourNodes_3" presStyleLbl="node1" presStyleIdx="2" presStyleCnt="4">
        <dgm:presLayoutVars>
          <dgm:bulletEnabled val="1"/>
        </dgm:presLayoutVars>
      </dgm:prSet>
      <dgm:spPr/>
    </dgm:pt>
    <dgm:pt modelId="{CC09CBBD-83BE-4B4F-B4A1-86EBE7F1066C}" type="pres">
      <dgm:prSet presAssocID="{D6299FBF-1535-4503-9DF3-AA0E5EDA1660}" presName="FourNodes_4" presStyleLbl="node1" presStyleIdx="3" presStyleCnt="4">
        <dgm:presLayoutVars>
          <dgm:bulletEnabled val="1"/>
        </dgm:presLayoutVars>
      </dgm:prSet>
      <dgm:spPr/>
    </dgm:pt>
    <dgm:pt modelId="{EB389940-C593-4811-B3FC-9F74BE4C74C6}" type="pres">
      <dgm:prSet presAssocID="{D6299FBF-1535-4503-9DF3-AA0E5EDA1660}" presName="FourConn_1-2" presStyleLbl="fgAccFollowNode1" presStyleIdx="0" presStyleCnt="3">
        <dgm:presLayoutVars>
          <dgm:bulletEnabled val="1"/>
        </dgm:presLayoutVars>
      </dgm:prSet>
      <dgm:spPr/>
    </dgm:pt>
    <dgm:pt modelId="{14F0E71A-9627-4F3D-BD5B-5131FB513051}" type="pres">
      <dgm:prSet presAssocID="{D6299FBF-1535-4503-9DF3-AA0E5EDA1660}" presName="FourConn_2-3" presStyleLbl="fgAccFollowNode1" presStyleIdx="1" presStyleCnt="3">
        <dgm:presLayoutVars>
          <dgm:bulletEnabled val="1"/>
        </dgm:presLayoutVars>
      </dgm:prSet>
      <dgm:spPr/>
    </dgm:pt>
    <dgm:pt modelId="{FBA80D02-CCD0-4AA1-9EDB-E32147B243C2}" type="pres">
      <dgm:prSet presAssocID="{D6299FBF-1535-4503-9DF3-AA0E5EDA1660}" presName="FourConn_3-4" presStyleLbl="fgAccFollowNode1" presStyleIdx="2" presStyleCnt="3">
        <dgm:presLayoutVars>
          <dgm:bulletEnabled val="1"/>
        </dgm:presLayoutVars>
      </dgm:prSet>
      <dgm:spPr/>
    </dgm:pt>
    <dgm:pt modelId="{FEC0EABD-98F6-452E-83F9-C2E8E15B9167}" type="pres">
      <dgm:prSet presAssocID="{D6299FBF-1535-4503-9DF3-AA0E5EDA1660}" presName="FourNodes_1_text" presStyleLbl="node1" presStyleIdx="3" presStyleCnt="4">
        <dgm:presLayoutVars>
          <dgm:bulletEnabled val="1"/>
        </dgm:presLayoutVars>
      </dgm:prSet>
      <dgm:spPr/>
    </dgm:pt>
    <dgm:pt modelId="{706F277E-887D-4458-B8EE-A45E7B69DC67}" type="pres">
      <dgm:prSet presAssocID="{D6299FBF-1535-4503-9DF3-AA0E5EDA1660}" presName="FourNodes_2_text" presStyleLbl="node1" presStyleIdx="3" presStyleCnt="4">
        <dgm:presLayoutVars>
          <dgm:bulletEnabled val="1"/>
        </dgm:presLayoutVars>
      </dgm:prSet>
      <dgm:spPr/>
    </dgm:pt>
    <dgm:pt modelId="{87A8D372-A5F6-41D7-BF72-F041A4482647}" type="pres">
      <dgm:prSet presAssocID="{D6299FBF-1535-4503-9DF3-AA0E5EDA1660}" presName="FourNodes_3_text" presStyleLbl="node1" presStyleIdx="3" presStyleCnt="4">
        <dgm:presLayoutVars>
          <dgm:bulletEnabled val="1"/>
        </dgm:presLayoutVars>
      </dgm:prSet>
      <dgm:spPr/>
    </dgm:pt>
    <dgm:pt modelId="{EC8A6FEE-6C87-45AD-9578-45BED05A8B82}" type="pres">
      <dgm:prSet presAssocID="{D6299FBF-1535-4503-9DF3-AA0E5EDA1660}" presName="FourNodes_4_text" presStyleLbl="node1" presStyleIdx="3" presStyleCnt="4">
        <dgm:presLayoutVars>
          <dgm:bulletEnabled val="1"/>
        </dgm:presLayoutVars>
      </dgm:prSet>
      <dgm:spPr/>
    </dgm:pt>
  </dgm:ptLst>
  <dgm:cxnLst>
    <dgm:cxn modelId="{7A5EBF09-E719-43AB-B2B8-6333C280FD76}" srcId="{D6299FBF-1535-4503-9DF3-AA0E5EDA1660}" destId="{75825EBE-AAE4-48FB-BB01-87CD38B3777B}" srcOrd="3" destOrd="0" parTransId="{4941F57B-6CC5-46D6-9A0D-811D2241785F}" sibTransId="{1E4AF429-B251-4D7D-92B7-620316F1A5DF}"/>
    <dgm:cxn modelId="{C667F321-44A9-42BF-A1DB-4D90E854053D}" srcId="{D6299FBF-1535-4503-9DF3-AA0E5EDA1660}" destId="{4EC4F399-144A-4488-99BC-3E44B8F4CC4B}" srcOrd="1" destOrd="0" parTransId="{6C7CE9AC-1143-4E44-AB7F-A8C49311F3B6}" sibTransId="{E2D7094E-5D55-419E-86F7-4D5A19C83C44}"/>
    <dgm:cxn modelId="{9C39ED64-0462-4D64-A67F-16E8BE226199}" type="presOf" srcId="{B0C42C26-5983-4228-B7C3-443A8AA479AF}" destId="{5CA10F42-B3FD-4029-B630-F60745FDFAFF}" srcOrd="0" destOrd="0" presId="urn:microsoft.com/office/officeart/2005/8/layout/vProcess5"/>
    <dgm:cxn modelId="{23E60C6F-70A0-4B5C-893A-ED34459A1A4C}" type="presOf" srcId="{B0C42C26-5983-4228-B7C3-443A8AA479AF}" destId="{FEC0EABD-98F6-452E-83F9-C2E8E15B9167}" srcOrd="1" destOrd="0" presId="urn:microsoft.com/office/officeart/2005/8/layout/vProcess5"/>
    <dgm:cxn modelId="{50092F70-DD9B-42F8-B360-127748740670}" type="presOf" srcId="{4EC4F399-144A-4488-99BC-3E44B8F4CC4B}" destId="{706F277E-887D-4458-B8EE-A45E7B69DC67}" srcOrd="1" destOrd="0" presId="urn:microsoft.com/office/officeart/2005/8/layout/vProcess5"/>
    <dgm:cxn modelId="{A6666651-22DC-40CF-9C23-5A4430D1B01C}" type="presOf" srcId="{75825EBE-AAE4-48FB-BB01-87CD38B3777B}" destId="{CC09CBBD-83BE-4B4F-B4A1-86EBE7F1066C}" srcOrd="0" destOrd="0" presId="urn:microsoft.com/office/officeart/2005/8/layout/vProcess5"/>
    <dgm:cxn modelId="{FC1E9F52-0EF3-4AFA-8001-99C39CB6EDDC}" type="presOf" srcId="{4EC4F399-144A-4488-99BC-3E44B8F4CC4B}" destId="{EC882C0E-95E9-4277-997A-42CA030F8904}" srcOrd="0" destOrd="0" presId="urn:microsoft.com/office/officeart/2005/8/layout/vProcess5"/>
    <dgm:cxn modelId="{399E9255-E9F0-4B88-BB51-E7BCF1151546}" srcId="{D6299FBF-1535-4503-9DF3-AA0E5EDA1660}" destId="{0E5375C3-A979-4B19-A1EE-21FE6BEEED5F}" srcOrd="2" destOrd="0" parTransId="{8C7AE10A-A059-4BAF-A734-F4357EF1F21B}" sibTransId="{270BFA05-5FB1-406A-8BFF-11E2B43D5523}"/>
    <dgm:cxn modelId="{6AE35F79-4321-4DEE-9F7A-44D1B8B81AB9}" type="presOf" srcId="{0E5375C3-A979-4B19-A1EE-21FE6BEEED5F}" destId="{87A8D372-A5F6-41D7-BF72-F041A4482647}" srcOrd="1" destOrd="0" presId="urn:microsoft.com/office/officeart/2005/8/layout/vProcess5"/>
    <dgm:cxn modelId="{3AAA1881-E1AB-47A3-AD1A-9499F6C43ED4}" type="presOf" srcId="{8AA365FB-6F6A-4B4D-8A0C-2CC390BB490C}" destId="{EB389940-C593-4811-B3FC-9F74BE4C74C6}" srcOrd="0" destOrd="0" presId="urn:microsoft.com/office/officeart/2005/8/layout/vProcess5"/>
    <dgm:cxn modelId="{89740EA4-1742-4F0B-AC57-4B48AE7DAA47}" type="presOf" srcId="{0E5375C3-A979-4B19-A1EE-21FE6BEEED5F}" destId="{8CFCB94E-77E8-4C39-8C23-473DCC41B7D1}" srcOrd="0" destOrd="0" presId="urn:microsoft.com/office/officeart/2005/8/layout/vProcess5"/>
    <dgm:cxn modelId="{99162DCD-4175-4944-91EE-DA04B664D987}" type="presOf" srcId="{75825EBE-AAE4-48FB-BB01-87CD38B3777B}" destId="{EC8A6FEE-6C87-45AD-9578-45BED05A8B82}" srcOrd="1" destOrd="0" presId="urn:microsoft.com/office/officeart/2005/8/layout/vProcess5"/>
    <dgm:cxn modelId="{BE5847D7-2517-476F-B7BE-1BDE815DD47F}" type="presOf" srcId="{D6299FBF-1535-4503-9DF3-AA0E5EDA1660}" destId="{0973A948-0CF0-46E6-8F7C-5514E03EA969}" srcOrd="0" destOrd="0" presId="urn:microsoft.com/office/officeart/2005/8/layout/vProcess5"/>
    <dgm:cxn modelId="{3BBD9ADB-EA08-4016-9EF7-E397F06C061C}" type="presOf" srcId="{E2D7094E-5D55-419E-86F7-4D5A19C83C44}" destId="{14F0E71A-9627-4F3D-BD5B-5131FB513051}" srcOrd="0" destOrd="0" presId="urn:microsoft.com/office/officeart/2005/8/layout/vProcess5"/>
    <dgm:cxn modelId="{C5CCFBDC-7DEA-42A8-B5BE-C2ECEC435362}" type="presOf" srcId="{270BFA05-5FB1-406A-8BFF-11E2B43D5523}" destId="{FBA80D02-CCD0-4AA1-9EDB-E32147B243C2}" srcOrd="0" destOrd="0" presId="urn:microsoft.com/office/officeart/2005/8/layout/vProcess5"/>
    <dgm:cxn modelId="{FEA2C3FC-3CB2-4DBF-AE84-5D5A01881860}" srcId="{D6299FBF-1535-4503-9DF3-AA0E5EDA1660}" destId="{B0C42C26-5983-4228-B7C3-443A8AA479AF}" srcOrd="0" destOrd="0" parTransId="{BF892789-9AFB-4896-93B7-6CB322CD13D4}" sibTransId="{8AA365FB-6F6A-4B4D-8A0C-2CC390BB490C}"/>
    <dgm:cxn modelId="{7500EF9D-DDEC-44F6-94F6-E2533FDFFEB3}" type="presParOf" srcId="{0973A948-0CF0-46E6-8F7C-5514E03EA969}" destId="{946DC326-4B8D-4221-8A3D-773859726309}" srcOrd="0" destOrd="0" presId="urn:microsoft.com/office/officeart/2005/8/layout/vProcess5"/>
    <dgm:cxn modelId="{F627211D-639A-483F-903A-4457563F1251}" type="presParOf" srcId="{0973A948-0CF0-46E6-8F7C-5514E03EA969}" destId="{5CA10F42-B3FD-4029-B630-F60745FDFAFF}" srcOrd="1" destOrd="0" presId="urn:microsoft.com/office/officeart/2005/8/layout/vProcess5"/>
    <dgm:cxn modelId="{4FECA4E1-BA61-4781-A6B1-3FF3A02C8251}" type="presParOf" srcId="{0973A948-0CF0-46E6-8F7C-5514E03EA969}" destId="{EC882C0E-95E9-4277-997A-42CA030F8904}" srcOrd="2" destOrd="0" presId="urn:microsoft.com/office/officeart/2005/8/layout/vProcess5"/>
    <dgm:cxn modelId="{4B1E1541-EFB4-4754-B958-331168CF6034}" type="presParOf" srcId="{0973A948-0CF0-46E6-8F7C-5514E03EA969}" destId="{8CFCB94E-77E8-4C39-8C23-473DCC41B7D1}" srcOrd="3" destOrd="0" presId="urn:microsoft.com/office/officeart/2005/8/layout/vProcess5"/>
    <dgm:cxn modelId="{A51395E3-0D02-4630-A2E6-273B439E263C}" type="presParOf" srcId="{0973A948-0CF0-46E6-8F7C-5514E03EA969}" destId="{CC09CBBD-83BE-4B4F-B4A1-86EBE7F1066C}" srcOrd="4" destOrd="0" presId="urn:microsoft.com/office/officeart/2005/8/layout/vProcess5"/>
    <dgm:cxn modelId="{660826E8-AE27-4A3F-A736-0C8A13AA74A1}" type="presParOf" srcId="{0973A948-0CF0-46E6-8F7C-5514E03EA969}" destId="{EB389940-C593-4811-B3FC-9F74BE4C74C6}" srcOrd="5" destOrd="0" presId="urn:microsoft.com/office/officeart/2005/8/layout/vProcess5"/>
    <dgm:cxn modelId="{9F3041C2-5492-4F2E-A706-6B0ABF8F49F5}" type="presParOf" srcId="{0973A948-0CF0-46E6-8F7C-5514E03EA969}" destId="{14F0E71A-9627-4F3D-BD5B-5131FB513051}" srcOrd="6" destOrd="0" presId="urn:microsoft.com/office/officeart/2005/8/layout/vProcess5"/>
    <dgm:cxn modelId="{B1078F60-4B94-4DFD-B1D9-C7F0D0C1BBE1}" type="presParOf" srcId="{0973A948-0CF0-46E6-8F7C-5514E03EA969}" destId="{FBA80D02-CCD0-4AA1-9EDB-E32147B243C2}" srcOrd="7" destOrd="0" presId="urn:microsoft.com/office/officeart/2005/8/layout/vProcess5"/>
    <dgm:cxn modelId="{9983106C-7795-4368-91A1-B3D840F500B1}" type="presParOf" srcId="{0973A948-0CF0-46E6-8F7C-5514E03EA969}" destId="{FEC0EABD-98F6-452E-83F9-C2E8E15B9167}" srcOrd="8" destOrd="0" presId="urn:microsoft.com/office/officeart/2005/8/layout/vProcess5"/>
    <dgm:cxn modelId="{BB8407E6-82EB-4010-B8A1-967F647C36A4}" type="presParOf" srcId="{0973A948-0CF0-46E6-8F7C-5514E03EA969}" destId="{706F277E-887D-4458-B8EE-A45E7B69DC67}" srcOrd="9" destOrd="0" presId="urn:microsoft.com/office/officeart/2005/8/layout/vProcess5"/>
    <dgm:cxn modelId="{B2BE55DF-9A94-4094-AEEB-0F9BFD2D015C}" type="presParOf" srcId="{0973A948-0CF0-46E6-8F7C-5514E03EA969}" destId="{87A8D372-A5F6-41D7-BF72-F041A4482647}" srcOrd="10" destOrd="0" presId="urn:microsoft.com/office/officeart/2005/8/layout/vProcess5"/>
    <dgm:cxn modelId="{86514A54-63D8-47B8-80B2-F9610D6E4426}" type="presParOf" srcId="{0973A948-0CF0-46E6-8F7C-5514E03EA969}" destId="{EC8A6FEE-6C87-45AD-9578-45BED05A8B8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968179-974A-4B26-BC55-6C275AC2ADAB}"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AE6221EA-C861-4B9A-AD81-FBB1322606FC}">
      <dgm:prSet/>
      <dgm:spPr/>
      <dgm:t>
        <a:bodyPr/>
        <a:lstStyle/>
        <a:p>
          <a:r>
            <a:rPr lang="en-GB" dirty="0">
              <a:solidFill>
                <a:schemeClr val="tx1"/>
              </a:solidFill>
            </a:rPr>
            <a:t>UPIAS’ most important contribution:</a:t>
          </a:r>
          <a:endParaRPr lang="en-US" dirty="0">
            <a:solidFill>
              <a:schemeClr val="tx1"/>
            </a:solidFill>
          </a:endParaRPr>
        </a:p>
      </dgm:t>
    </dgm:pt>
    <dgm:pt modelId="{8879BC78-89E6-4D64-B5E3-1A8B3BEA86BF}" type="parTrans" cxnId="{0D13C15F-8436-48B9-9241-8CD0B49B69E4}">
      <dgm:prSet/>
      <dgm:spPr/>
      <dgm:t>
        <a:bodyPr/>
        <a:lstStyle/>
        <a:p>
          <a:endParaRPr lang="en-US"/>
        </a:p>
      </dgm:t>
    </dgm:pt>
    <dgm:pt modelId="{7F0A6C7F-E581-4525-9044-D892A4CD2E0B}" type="sibTrans" cxnId="{0D13C15F-8436-48B9-9241-8CD0B49B69E4}">
      <dgm:prSet/>
      <dgm:spPr/>
      <dgm:t>
        <a:bodyPr/>
        <a:lstStyle/>
        <a:p>
          <a:endParaRPr lang="en-US"/>
        </a:p>
      </dgm:t>
    </dgm:pt>
    <dgm:pt modelId="{40002713-B820-47B2-8C8C-8C1085361A71}">
      <dgm:prSet/>
      <dgm:spPr/>
      <dgm:t>
        <a:bodyPr/>
        <a:lstStyle/>
        <a:p>
          <a:r>
            <a:rPr lang="en-GB" b="1" dirty="0">
              <a:solidFill>
                <a:schemeClr val="tx1"/>
              </a:solidFill>
            </a:rPr>
            <a:t>Impairment</a:t>
          </a:r>
          <a:r>
            <a:rPr lang="en-GB" dirty="0">
              <a:solidFill>
                <a:schemeClr val="tx1"/>
              </a:solidFill>
            </a:rPr>
            <a:t>: ‘lacking part or all of a limb, or having a defective limb, organ or mechanism of the body’</a:t>
          </a:r>
          <a:endParaRPr lang="en-US" dirty="0">
            <a:solidFill>
              <a:schemeClr val="tx1"/>
            </a:solidFill>
          </a:endParaRPr>
        </a:p>
      </dgm:t>
    </dgm:pt>
    <dgm:pt modelId="{72998B28-0DEC-493B-B01F-C4285A05E4DF}" type="parTrans" cxnId="{2EFD63B5-202A-4BF6-8A1B-A7D3301C6C66}">
      <dgm:prSet/>
      <dgm:spPr/>
      <dgm:t>
        <a:bodyPr/>
        <a:lstStyle/>
        <a:p>
          <a:endParaRPr lang="en-US"/>
        </a:p>
      </dgm:t>
    </dgm:pt>
    <dgm:pt modelId="{1189F2DD-895D-4C01-A31C-0CA0B806CB2E}" type="sibTrans" cxnId="{2EFD63B5-202A-4BF6-8A1B-A7D3301C6C66}">
      <dgm:prSet/>
      <dgm:spPr/>
      <dgm:t>
        <a:bodyPr/>
        <a:lstStyle/>
        <a:p>
          <a:endParaRPr lang="en-US"/>
        </a:p>
      </dgm:t>
    </dgm:pt>
    <dgm:pt modelId="{540B562E-0E3B-4D1B-8058-B9629D918388}">
      <dgm:prSet/>
      <dgm:spPr/>
      <dgm:t>
        <a:bodyPr/>
        <a:lstStyle/>
        <a:p>
          <a:r>
            <a:rPr lang="en-GB" b="1" dirty="0">
              <a:solidFill>
                <a:schemeClr val="tx1"/>
              </a:solidFill>
            </a:rPr>
            <a:t>Disability: </a:t>
          </a:r>
          <a:r>
            <a:rPr lang="en-GB" dirty="0">
              <a:solidFill>
                <a:schemeClr val="tx1"/>
              </a:solidFill>
            </a:rPr>
            <a:t>‘the disadvantage or restriction of activity caused by a contemporary social organisation which takes no or little account of people who have physical impairments and thus excludes the from participation in the mainstream of social activities.’</a:t>
          </a:r>
          <a:endParaRPr lang="en-US" dirty="0">
            <a:solidFill>
              <a:schemeClr val="tx1"/>
            </a:solidFill>
          </a:endParaRPr>
        </a:p>
      </dgm:t>
    </dgm:pt>
    <dgm:pt modelId="{5495AAAB-FF0D-4C1B-847F-31A4C319C9BD}" type="parTrans" cxnId="{0650B40B-4E9A-47F3-AD11-2602A6EA8727}">
      <dgm:prSet/>
      <dgm:spPr/>
      <dgm:t>
        <a:bodyPr/>
        <a:lstStyle/>
        <a:p>
          <a:endParaRPr lang="en-US"/>
        </a:p>
      </dgm:t>
    </dgm:pt>
    <dgm:pt modelId="{90C58CA7-317B-48DF-9440-F774BFF4DE18}" type="sibTrans" cxnId="{0650B40B-4E9A-47F3-AD11-2602A6EA8727}">
      <dgm:prSet/>
      <dgm:spPr/>
      <dgm:t>
        <a:bodyPr/>
        <a:lstStyle/>
        <a:p>
          <a:endParaRPr lang="en-US"/>
        </a:p>
      </dgm:t>
    </dgm:pt>
    <dgm:pt modelId="{0D9B9CAE-16C5-49E6-B944-70507C62D777}" type="pres">
      <dgm:prSet presAssocID="{36968179-974A-4B26-BC55-6C275AC2ADAB}" presName="linear" presStyleCnt="0">
        <dgm:presLayoutVars>
          <dgm:animLvl val="lvl"/>
          <dgm:resizeHandles val="exact"/>
        </dgm:presLayoutVars>
      </dgm:prSet>
      <dgm:spPr/>
    </dgm:pt>
    <dgm:pt modelId="{A6E8F754-36BC-4F7E-A194-F85982C52893}" type="pres">
      <dgm:prSet presAssocID="{AE6221EA-C861-4B9A-AD81-FBB1322606FC}" presName="parentText" presStyleLbl="node1" presStyleIdx="0" presStyleCnt="3">
        <dgm:presLayoutVars>
          <dgm:chMax val="0"/>
          <dgm:bulletEnabled val="1"/>
        </dgm:presLayoutVars>
      </dgm:prSet>
      <dgm:spPr/>
    </dgm:pt>
    <dgm:pt modelId="{5C9135C8-3CD3-415F-92D2-E1A1B1F271CA}" type="pres">
      <dgm:prSet presAssocID="{7F0A6C7F-E581-4525-9044-D892A4CD2E0B}" presName="spacer" presStyleCnt="0"/>
      <dgm:spPr/>
    </dgm:pt>
    <dgm:pt modelId="{6172C756-F8C6-4A04-A1F7-48A67ECEA213}" type="pres">
      <dgm:prSet presAssocID="{40002713-B820-47B2-8C8C-8C1085361A71}" presName="parentText" presStyleLbl="node1" presStyleIdx="1" presStyleCnt="3">
        <dgm:presLayoutVars>
          <dgm:chMax val="0"/>
          <dgm:bulletEnabled val="1"/>
        </dgm:presLayoutVars>
      </dgm:prSet>
      <dgm:spPr/>
    </dgm:pt>
    <dgm:pt modelId="{620F84F0-CA59-4BF4-8FD9-2A906EBEFD8C}" type="pres">
      <dgm:prSet presAssocID="{1189F2DD-895D-4C01-A31C-0CA0B806CB2E}" presName="spacer" presStyleCnt="0"/>
      <dgm:spPr/>
    </dgm:pt>
    <dgm:pt modelId="{BA6C9964-8D26-436E-A75C-CFF6DFBE4C20}" type="pres">
      <dgm:prSet presAssocID="{540B562E-0E3B-4D1B-8058-B9629D918388}" presName="parentText" presStyleLbl="node1" presStyleIdx="2" presStyleCnt="3">
        <dgm:presLayoutVars>
          <dgm:chMax val="0"/>
          <dgm:bulletEnabled val="1"/>
        </dgm:presLayoutVars>
      </dgm:prSet>
      <dgm:spPr/>
    </dgm:pt>
  </dgm:ptLst>
  <dgm:cxnLst>
    <dgm:cxn modelId="{0650B40B-4E9A-47F3-AD11-2602A6EA8727}" srcId="{36968179-974A-4B26-BC55-6C275AC2ADAB}" destId="{540B562E-0E3B-4D1B-8058-B9629D918388}" srcOrd="2" destOrd="0" parTransId="{5495AAAB-FF0D-4C1B-847F-31A4C319C9BD}" sibTransId="{90C58CA7-317B-48DF-9440-F774BFF4DE18}"/>
    <dgm:cxn modelId="{54DDFA2E-9488-4A62-AA36-000A9FEB501C}" type="presOf" srcId="{540B562E-0E3B-4D1B-8058-B9629D918388}" destId="{BA6C9964-8D26-436E-A75C-CFF6DFBE4C20}" srcOrd="0" destOrd="0" presId="urn:microsoft.com/office/officeart/2005/8/layout/vList2"/>
    <dgm:cxn modelId="{0D13C15F-8436-48B9-9241-8CD0B49B69E4}" srcId="{36968179-974A-4B26-BC55-6C275AC2ADAB}" destId="{AE6221EA-C861-4B9A-AD81-FBB1322606FC}" srcOrd="0" destOrd="0" parTransId="{8879BC78-89E6-4D64-B5E3-1A8B3BEA86BF}" sibTransId="{7F0A6C7F-E581-4525-9044-D892A4CD2E0B}"/>
    <dgm:cxn modelId="{0133EFAA-CAD2-4696-908B-D0681903EB68}" type="presOf" srcId="{40002713-B820-47B2-8C8C-8C1085361A71}" destId="{6172C756-F8C6-4A04-A1F7-48A67ECEA213}" srcOrd="0" destOrd="0" presId="urn:microsoft.com/office/officeart/2005/8/layout/vList2"/>
    <dgm:cxn modelId="{2EFD63B5-202A-4BF6-8A1B-A7D3301C6C66}" srcId="{36968179-974A-4B26-BC55-6C275AC2ADAB}" destId="{40002713-B820-47B2-8C8C-8C1085361A71}" srcOrd="1" destOrd="0" parTransId="{72998B28-0DEC-493B-B01F-C4285A05E4DF}" sibTransId="{1189F2DD-895D-4C01-A31C-0CA0B806CB2E}"/>
    <dgm:cxn modelId="{34AC2FDC-F019-4A5F-8D1B-AB669D1FB7E6}" type="presOf" srcId="{AE6221EA-C861-4B9A-AD81-FBB1322606FC}" destId="{A6E8F754-36BC-4F7E-A194-F85982C52893}" srcOrd="0" destOrd="0" presId="urn:microsoft.com/office/officeart/2005/8/layout/vList2"/>
    <dgm:cxn modelId="{E228C4DD-5B1C-498D-A813-FE78DD623DA9}" type="presOf" srcId="{36968179-974A-4B26-BC55-6C275AC2ADAB}" destId="{0D9B9CAE-16C5-49E6-B944-70507C62D777}" srcOrd="0" destOrd="0" presId="urn:microsoft.com/office/officeart/2005/8/layout/vList2"/>
    <dgm:cxn modelId="{7C5D3FAD-66BA-42B2-9467-E8ABFC21E71B}" type="presParOf" srcId="{0D9B9CAE-16C5-49E6-B944-70507C62D777}" destId="{A6E8F754-36BC-4F7E-A194-F85982C52893}" srcOrd="0" destOrd="0" presId="urn:microsoft.com/office/officeart/2005/8/layout/vList2"/>
    <dgm:cxn modelId="{28ED70AA-9BC0-44E7-8A32-7D83545F85FF}" type="presParOf" srcId="{0D9B9CAE-16C5-49E6-B944-70507C62D777}" destId="{5C9135C8-3CD3-415F-92D2-E1A1B1F271CA}" srcOrd="1" destOrd="0" presId="urn:microsoft.com/office/officeart/2005/8/layout/vList2"/>
    <dgm:cxn modelId="{98B388CD-CACE-4715-AAD4-45D3D2961A64}" type="presParOf" srcId="{0D9B9CAE-16C5-49E6-B944-70507C62D777}" destId="{6172C756-F8C6-4A04-A1F7-48A67ECEA213}" srcOrd="2" destOrd="0" presId="urn:microsoft.com/office/officeart/2005/8/layout/vList2"/>
    <dgm:cxn modelId="{2D13D7FF-33E0-4571-A93D-4B4F93CD3C27}" type="presParOf" srcId="{0D9B9CAE-16C5-49E6-B944-70507C62D777}" destId="{620F84F0-CA59-4BF4-8FD9-2A906EBEFD8C}" srcOrd="3" destOrd="0" presId="urn:microsoft.com/office/officeart/2005/8/layout/vList2"/>
    <dgm:cxn modelId="{6FEE74F9-4BE2-406B-9D86-FE0133E7A3BE}" type="presParOf" srcId="{0D9B9CAE-16C5-49E6-B944-70507C62D777}" destId="{BA6C9964-8D26-436E-A75C-CFF6DFBE4C2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35DBB3-9439-4C28-8827-AEC7C09ACF71}" type="doc">
      <dgm:prSet loTypeId="urn:microsoft.com/office/officeart/2005/8/layout/process4" loCatId="process" qsTypeId="urn:microsoft.com/office/officeart/2005/8/quickstyle/simple2" qsCatId="simple" csTypeId="urn:microsoft.com/office/officeart/2005/8/colors/colorful5" csCatId="colorful"/>
      <dgm:spPr/>
      <dgm:t>
        <a:bodyPr/>
        <a:lstStyle/>
        <a:p>
          <a:endParaRPr lang="en-US"/>
        </a:p>
      </dgm:t>
    </dgm:pt>
    <dgm:pt modelId="{B95E25F1-DEE1-4639-B136-4B8932997C9B}">
      <dgm:prSet/>
      <dgm:spPr/>
      <dgm:t>
        <a:bodyPr/>
        <a:lstStyle/>
        <a:p>
          <a:r>
            <a:rPr lang="en-GB" dirty="0">
              <a:solidFill>
                <a:schemeClr val="tx1"/>
              </a:solidFill>
            </a:rPr>
            <a:t>The original UPIAS definitions of both Impairment and Disability clearly reflected the fact that many of the UPIAS were wheel-chair users and so they is an emphasis on physical impairments. </a:t>
          </a:r>
          <a:endParaRPr lang="en-US" dirty="0">
            <a:solidFill>
              <a:schemeClr val="tx1"/>
            </a:solidFill>
          </a:endParaRPr>
        </a:p>
      </dgm:t>
    </dgm:pt>
    <dgm:pt modelId="{6D845372-9BCB-4571-99C0-CC06E4640C33}" type="parTrans" cxnId="{F9B1E5DA-D83C-4BF7-99E9-5A45A6216CF6}">
      <dgm:prSet/>
      <dgm:spPr/>
      <dgm:t>
        <a:bodyPr/>
        <a:lstStyle/>
        <a:p>
          <a:endParaRPr lang="en-US"/>
        </a:p>
      </dgm:t>
    </dgm:pt>
    <dgm:pt modelId="{C5404B01-0740-4CCE-B3D7-A6A2CDF0B164}" type="sibTrans" cxnId="{F9B1E5DA-D83C-4BF7-99E9-5A45A6216CF6}">
      <dgm:prSet/>
      <dgm:spPr/>
      <dgm:t>
        <a:bodyPr/>
        <a:lstStyle/>
        <a:p>
          <a:endParaRPr lang="en-US"/>
        </a:p>
      </dgm:t>
    </dgm:pt>
    <dgm:pt modelId="{CBE93E80-67F9-4829-A171-E85D31158E45}">
      <dgm:prSet/>
      <dgm:spPr/>
      <dgm:t>
        <a:bodyPr/>
        <a:lstStyle/>
        <a:p>
          <a:r>
            <a:rPr lang="en-GB" dirty="0">
              <a:solidFill>
                <a:schemeClr val="tx1"/>
              </a:solidFill>
            </a:rPr>
            <a:t>Subsequent definitions include sensory, cognitive and physical impairments </a:t>
          </a:r>
          <a:endParaRPr lang="en-US" dirty="0">
            <a:solidFill>
              <a:schemeClr val="tx1"/>
            </a:solidFill>
          </a:endParaRPr>
        </a:p>
      </dgm:t>
    </dgm:pt>
    <dgm:pt modelId="{9A50912F-CC76-4F3B-884C-5080BA518599}" type="parTrans" cxnId="{9D34A360-7E8D-49A4-A453-6520CE71A1CD}">
      <dgm:prSet/>
      <dgm:spPr/>
      <dgm:t>
        <a:bodyPr/>
        <a:lstStyle/>
        <a:p>
          <a:endParaRPr lang="en-US"/>
        </a:p>
      </dgm:t>
    </dgm:pt>
    <dgm:pt modelId="{8449E4E3-3352-4706-B45E-901D9B3EB89A}" type="sibTrans" cxnId="{9D34A360-7E8D-49A4-A453-6520CE71A1CD}">
      <dgm:prSet/>
      <dgm:spPr/>
      <dgm:t>
        <a:bodyPr/>
        <a:lstStyle/>
        <a:p>
          <a:endParaRPr lang="en-US"/>
        </a:p>
      </dgm:t>
    </dgm:pt>
    <dgm:pt modelId="{D9D1FF9F-0A17-41AA-AE19-DF612AB2D495}">
      <dgm:prSet/>
      <dgm:spPr/>
      <dgm:t>
        <a:bodyPr/>
        <a:lstStyle/>
        <a:p>
          <a:r>
            <a:rPr lang="en-GB" dirty="0">
              <a:solidFill>
                <a:schemeClr val="tx1"/>
              </a:solidFill>
            </a:rPr>
            <a:t>This recognises the intersection that all forms of impairment have on each other either overtly or covertly. </a:t>
          </a:r>
          <a:endParaRPr lang="en-US" dirty="0">
            <a:solidFill>
              <a:schemeClr val="tx1"/>
            </a:solidFill>
          </a:endParaRPr>
        </a:p>
      </dgm:t>
    </dgm:pt>
    <dgm:pt modelId="{4DC48144-D1E9-45B4-85FF-AE9EC6219D20}" type="parTrans" cxnId="{F1F9CDF7-431B-4F9B-A449-B320410A1E75}">
      <dgm:prSet/>
      <dgm:spPr/>
      <dgm:t>
        <a:bodyPr/>
        <a:lstStyle/>
        <a:p>
          <a:endParaRPr lang="en-US"/>
        </a:p>
      </dgm:t>
    </dgm:pt>
    <dgm:pt modelId="{128539ED-49CD-41C7-8846-D33B92161C1E}" type="sibTrans" cxnId="{F1F9CDF7-431B-4F9B-A449-B320410A1E75}">
      <dgm:prSet/>
      <dgm:spPr/>
      <dgm:t>
        <a:bodyPr/>
        <a:lstStyle/>
        <a:p>
          <a:endParaRPr lang="en-US"/>
        </a:p>
      </dgm:t>
    </dgm:pt>
    <dgm:pt modelId="{575D2D9E-9C5B-4726-BA2A-7D2E0A0120E8}" type="pres">
      <dgm:prSet presAssocID="{B335DBB3-9439-4C28-8827-AEC7C09ACF71}" presName="Name0" presStyleCnt="0">
        <dgm:presLayoutVars>
          <dgm:dir/>
          <dgm:animLvl val="lvl"/>
          <dgm:resizeHandles val="exact"/>
        </dgm:presLayoutVars>
      </dgm:prSet>
      <dgm:spPr/>
    </dgm:pt>
    <dgm:pt modelId="{9A33A171-11AF-4B0E-B4F1-15ECA00BDD7B}" type="pres">
      <dgm:prSet presAssocID="{D9D1FF9F-0A17-41AA-AE19-DF612AB2D495}" presName="boxAndChildren" presStyleCnt="0"/>
      <dgm:spPr/>
    </dgm:pt>
    <dgm:pt modelId="{3157F587-9EF6-44A9-8197-D72118FB60BD}" type="pres">
      <dgm:prSet presAssocID="{D9D1FF9F-0A17-41AA-AE19-DF612AB2D495}" presName="parentTextBox" presStyleLbl="node1" presStyleIdx="0" presStyleCnt="3"/>
      <dgm:spPr/>
    </dgm:pt>
    <dgm:pt modelId="{CDD24729-03A6-4B6F-9423-DBD49F49ACDE}" type="pres">
      <dgm:prSet presAssocID="{8449E4E3-3352-4706-B45E-901D9B3EB89A}" presName="sp" presStyleCnt="0"/>
      <dgm:spPr/>
    </dgm:pt>
    <dgm:pt modelId="{37D50EEA-B7D5-4DBD-8D66-C368715D19A2}" type="pres">
      <dgm:prSet presAssocID="{CBE93E80-67F9-4829-A171-E85D31158E45}" presName="arrowAndChildren" presStyleCnt="0"/>
      <dgm:spPr/>
    </dgm:pt>
    <dgm:pt modelId="{CFB5006F-20C6-4DBD-8B7F-8CA22CA9046B}" type="pres">
      <dgm:prSet presAssocID="{CBE93E80-67F9-4829-A171-E85D31158E45}" presName="parentTextArrow" presStyleLbl="node1" presStyleIdx="1" presStyleCnt="3"/>
      <dgm:spPr/>
    </dgm:pt>
    <dgm:pt modelId="{303C8C29-8BAB-4CAB-A8A1-E3F25A35EAB1}" type="pres">
      <dgm:prSet presAssocID="{C5404B01-0740-4CCE-B3D7-A6A2CDF0B164}" presName="sp" presStyleCnt="0"/>
      <dgm:spPr/>
    </dgm:pt>
    <dgm:pt modelId="{AB09C6A9-70C8-4EAE-B727-330DAE66F125}" type="pres">
      <dgm:prSet presAssocID="{B95E25F1-DEE1-4639-B136-4B8932997C9B}" presName="arrowAndChildren" presStyleCnt="0"/>
      <dgm:spPr/>
    </dgm:pt>
    <dgm:pt modelId="{266E7DDC-3549-4B88-8683-942892D7D2F2}" type="pres">
      <dgm:prSet presAssocID="{B95E25F1-DEE1-4639-B136-4B8932997C9B}" presName="parentTextArrow" presStyleLbl="node1" presStyleIdx="2" presStyleCnt="3" custLinFactNeighborX="0" custLinFactNeighborY="-1563"/>
      <dgm:spPr/>
    </dgm:pt>
  </dgm:ptLst>
  <dgm:cxnLst>
    <dgm:cxn modelId="{C2311713-6707-4E39-8307-5620D4716BB2}" type="presOf" srcId="{CBE93E80-67F9-4829-A171-E85D31158E45}" destId="{CFB5006F-20C6-4DBD-8B7F-8CA22CA9046B}" srcOrd="0" destOrd="0" presId="urn:microsoft.com/office/officeart/2005/8/layout/process4"/>
    <dgm:cxn modelId="{9D34A360-7E8D-49A4-A453-6520CE71A1CD}" srcId="{B335DBB3-9439-4C28-8827-AEC7C09ACF71}" destId="{CBE93E80-67F9-4829-A171-E85D31158E45}" srcOrd="1" destOrd="0" parTransId="{9A50912F-CC76-4F3B-884C-5080BA518599}" sibTransId="{8449E4E3-3352-4706-B45E-901D9B3EB89A}"/>
    <dgm:cxn modelId="{8442734A-EB3D-4B61-B7DA-760624FE0230}" type="presOf" srcId="{B95E25F1-DEE1-4639-B136-4B8932997C9B}" destId="{266E7DDC-3549-4B88-8683-942892D7D2F2}" srcOrd="0" destOrd="0" presId="urn:microsoft.com/office/officeart/2005/8/layout/process4"/>
    <dgm:cxn modelId="{686FF098-D9B1-4028-9EE4-C44D107E1800}" type="presOf" srcId="{D9D1FF9F-0A17-41AA-AE19-DF612AB2D495}" destId="{3157F587-9EF6-44A9-8197-D72118FB60BD}" srcOrd="0" destOrd="0" presId="urn:microsoft.com/office/officeart/2005/8/layout/process4"/>
    <dgm:cxn modelId="{8F10E0A5-8D1C-423A-AE98-560FAE063FFC}" type="presOf" srcId="{B335DBB3-9439-4C28-8827-AEC7C09ACF71}" destId="{575D2D9E-9C5B-4726-BA2A-7D2E0A0120E8}" srcOrd="0" destOrd="0" presId="urn:microsoft.com/office/officeart/2005/8/layout/process4"/>
    <dgm:cxn modelId="{F9B1E5DA-D83C-4BF7-99E9-5A45A6216CF6}" srcId="{B335DBB3-9439-4C28-8827-AEC7C09ACF71}" destId="{B95E25F1-DEE1-4639-B136-4B8932997C9B}" srcOrd="0" destOrd="0" parTransId="{6D845372-9BCB-4571-99C0-CC06E4640C33}" sibTransId="{C5404B01-0740-4CCE-B3D7-A6A2CDF0B164}"/>
    <dgm:cxn modelId="{F1F9CDF7-431B-4F9B-A449-B320410A1E75}" srcId="{B335DBB3-9439-4C28-8827-AEC7C09ACF71}" destId="{D9D1FF9F-0A17-41AA-AE19-DF612AB2D495}" srcOrd="2" destOrd="0" parTransId="{4DC48144-D1E9-45B4-85FF-AE9EC6219D20}" sibTransId="{128539ED-49CD-41C7-8846-D33B92161C1E}"/>
    <dgm:cxn modelId="{59B923F3-5B0F-4CC7-BF03-D682B9742D43}" type="presParOf" srcId="{575D2D9E-9C5B-4726-BA2A-7D2E0A0120E8}" destId="{9A33A171-11AF-4B0E-B4F1-15ECA00BDD7B}" srcOrd="0" destOrd="0" presId="urn:microsoft.com/office/officeart/2005/8/layout/process4"/>
    <dgm:cxn modelId="{AE72F52E-B444-4E48-8D57-8D5D0C3CE08E}" type="presParOf" srcId="{9A33A171-11AF-4B0E-B4F1-15ECA00BDD7B}" destId="{3157F587-9EF6-44A9-8197-D72118FB60BD}" srcOrd="0" destOrd="0" presId="urn:microsoft.com/office/officeart/2005/8/layout/process4"/>
    <dgm:cxn modelId="{F0895212-386B-462E-A69A-A6B4142CF080}" type="presParOf" srcId="{575D2D9E-9C5B-4726-BA2A-7D2E0A0120E8}" destId="{CDD24729-03A6-4B6F-9423-DBD49F49ACDE}" srcOrd="1" destOrd="0" presId="urn:microsoft.com/office/officeart/2005/8/layout/process4"/>
    <dgm:cxn modelId="{803A961F-3845-4C82-ACD5-69B9154DA8AE}" type="presParOf" srcId="{575D2D9E-9C5B-4726-BA2A-7D2E0A0120E8}" destId="{37D50EEA-B7D5-4DBD-8D66-C368715D19A2}" srcOrd="2" destOrd="0" presId="urn:microsoft.com/office/officeart/2005/8/layout/process4"/>
    <dgm:cxn modelId="{BD626CDC-E5F6-43A6-A2DE-61B9F539DB2E}" type="presParOf" srcId="{37D50EEA-B7D5-4DBD-8D66-C368715D19A2}" destId="{CFB5006F-20C6-4DBD-8B7F-8CA22CA9046B}" srcOrd="0" destOrd="0" presId="urn:microsoft.com/office/officeart/2005/8/layout/process4"/>
    <dgm:cxn modelId="{851FB08D-738C-4647-A802-3C0DD50D9E9C}" type="presParOf" srcId="{575D2D9E-9C5B-4726-BA2A-7D2E0A0120E8}" destId="{303C8C29-8BAB-4CAB-A8A1-E3F25A35EAB1}" srcOrd="3" destOrd="0" presId="urn:microsoft.com/office/officeart/2005/8/layout/process4"/>
    <dgm:cxn modelId="{AA4A0948-704C-4093-B380-F2A26AE3FCE8}" type="presParOf" srcId="{575D2D9E-9C5B-4726-BA2A-7D2E0A0120E8}" destId="{AB09C6A9-70C8-4EAE-B727-330DAE66F125}" srcOrd="4" destOrd="0" presId="urn:microsoft.com/office/officeart/2005/8/layout/process4"/>
    <dgm:cxn modelId="{401AA4F8-9C4C-4611-8E85-D07F3ABBF31E}" type="presParOf" srcId="{AB09C6A9-70C8-4EAE-B727-330DAE66F125}" destId="{266E7DDC-3549-4B88-8683-942892D7D2F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67AA4E3-B834-4C40-8D33-91ED09F7C76A}" type="doc">
      <dgm:prSet loTypeId="urn:microsoft.com/office/officeart/2005/8/layout/default" loCatId="list" qsTypeId="urn:microsoft.com/office/officeart/2005/8/quickstyle/simple2" qsCatId="simple" csTypeId="urn:microsoft.com/office/officeart/2005/8/colors/colorful5" csCatId="colorful" phldr="1"/>
      <dgm:spPr/>
      <dgm:t>
        <a:bodyPr/>
        <a:lstStyle/>
        <a:p>
          <a:endParaRPr lang="en-US"/>
        </a:p>
      </dgm:t>
    </dgm:pt>
    <dgm:pt modelId="{41D93667-299C-4C5F-BCB3-AB0DFEBE896C}">
      <dgm:prSet/>
      <dgm:spPr/>
      <dgm:t>
        <a:bodyPr/>
        <a:lstStyle/>
        <a:p>
          <a:r>
            <a:rPr lang="en-GB" dirty="0">
              <a:solidFill>
                <a:schemeClr val="tx1"/>
              </a:solidFill>
            </a:rPr>
            <a:t>Carol Thomas put forward the idea of ‘disablism’</a:t>
          </a:r>
          <a:endParaRPr lang="en-US" dirty="0">
            <a:solidFill>
              <a:schemeClr val="tx1"/>
            </a:solidFill>
          </a:endParaRPr>
        </a:p>
      </dgm:t>
    </dgm:pt>
    <dgm:pt modelId="{1EA005DB-1252-4AA1-8E35-00A53C47DD9B}" type="parTrans" cxnId="{7D47EACD-F17C-4B9B-9239-31269AFA373C}">
      <dgm:prSet/>
      <dgm:spPr/>
      <dgm:t>
        <a:bodyPr/>
        <a:lstStyle/>
        <a:p>
          <a:endParaRPr lang="en-US"/>
        </a:p>
      </dgm:t>
    </dgm:pt>
    <dgm:pt modelId="{2033DF84-2B7A-4011-A6AF-2AD6B1A5475E}" type="sibTrans" cxnId="{7D47EACD-F17C-4B9B-9239-31269AFA373C}">
      <dgm:prSet/>
      <dgm:spPr/>
      <dgm:t>
        <a:bodyPr/>
        <a:lstStyle/>
        <a:p>
          <a:endParaRPr lang="en-US"/>
        </a:p>
      </dgm:t>
    </dgm:pt>
    <dgm:pt modelId="{61F94CE1-838D-4574-8C2D-7338EA96E664}">
      <dgm:prSet/>
      <dgm:spPr/>
      <dgm:t>
        <a:bodyPr/>
        <a:lstStyle/>
        <a:p>
          <a:r>
            <a:rPr lang="en-GB" dirty="0">
              <a:solidFill>
                <a:schemeClr val="tx1"/>
              </a:solidFill>
            </a:rPr>
            <a:t>It refers to a form of social oppression through: </a:t>
          </a:r>
          <a:endParaRPr lang="en-US" dirty="0">
            <a:solidFill>
              <a:schemeClr val="tx1"/>
            </a:solidFill>
          </a:endParaRPr>
        </a:p>
      </dgm:t>
    </dgm:pt>
    <dgm:pt modelId="{3C9E70F2-B822-47D6-A756-111CF5395B83}" type="parTrans" cxnId="{B3B6BE1E-7A8D-41A0-ABBC-274AF8CA8E58}">
      <dgm:prSet/>
      <dgm:spPr/>
      <dgm:t>
        <a:bodyPr/>
        <a:lstStyle/>
        <a:p>
          <a:endParaRPr lang="en-US"/>
        </a:p>
      </dgm:t>
    </dgm:pt>
    <dgm:pt modelId="{843C41B0-FC78-4610-907F-43851F549AD0}" type="sibTrans" cxnId="{B3B6BE1E-7A8D-41A0-ABBC-274AF8CA8E58}">
      <dgm:prSet/>
      <dgm:spPr/>
      <dgm:t>
        <a:bodyPr/>
        <a:lstStyle/>
        <a:p>
          <a:endParaRPr lang="en-US"/>
        </a:p>
      </dgm:t>
    </dgm:pt>
    <dgm:pt modelId="{1096C04A-4B71-4E26-A5C2-EF74D47451F5}">
      <dgm:prSet/>
      <dgm:spPr/>
      <dgm:t>
        <a:bodyPr/>
        <a:lstStyle/>
        <a:p>
          <a:r>
            <a:rPr lang="en-GB" dirty="0">
              <a:solidFill>
                <a:schemeClr val="tx1"/>
              </a:solidFill>
            </a:rPr>
            <a:t>Social impositions restricting activity on people with impairments </a:t>
          </a:r>
          <a:endParaRPr lang="en-US" dirty="0">
            <a:solidFill>
              <a:schemeClr val="tx1"/>
            </a:solidFill>
          </a:endParaRPr>
        </a:p>
      </dgm:t>
    </dgm:pt>
    <dgm:pt modelId="{1EA1DB50-3B54-41B9-8533-680255477ABB}" type="parTrans" cxnId="{1A3C63C3-8AA4-4D4E-B516-6A3F945E8951}">
      <dgm:prSet/>
      <dgm:spPr/>
      <dgm:t>
        <a:bodyPr/>
        <a:lstStyle/>
        <a:p>
          <a:endParaRPr lang="en-US"/>
        </a:p>
      </dgm:t>
    </dgm:pt>
    <dgm:pt modelId="{1EE820EB-5499-42EF-9819-ED5BBD035082}" type="sibTrans" cxnId="{1A3C63C3-8AA4-4D4E-B516-6A3F945E8951}">
      <dgm:prSet/>
      <dgm:spPr/>
      <dgm:t>
        <a:bodyPr/>
        <a:lstStyle/>
        <a:p>
          <a:endParaRPr lang="en-US"/>
        </a:p>
      </dgm:t>
    </dgm:pt>
    <dgm:pt modelId="{4D16B115-6BDB-4754-AB22-F44A2FDFE681}">
      <dgm:prSet/>
      <dgm:spPr/>
      <dgm:t>
        <a:bodyPr/>
        <a:lstStyle/>
        <a:p>
          <a:r>
            <a:rPr lang="en-GB" dirty="0">
              <a:solidFill>
                <a:schemeClr val="tx1"/>
              </a:solidFill>
            </a:rPr>
            <a:t>Socially engendered undermining of their psycho-emotional wellbeing (Thomas, 2007,p. 73)</a:t>
          </a:r>
          <a:endParaRPr lang="en-US" dirty="0">
            <a:solidFill>
              <a:schemeClr val="tx1"/>
            </a:solidFill>
          </a:endParaRPr>
        </a:p>
      </dgm:t>
    </dgm:pt>
    <dgm:pt modelId="{48AD174C-9863-4D26-9EEB-90FF148ECAAD}" type="parTrans" cxnId="{4CCE8BCB-4179-4F4B-B9C8-BBA9E958081A}">
      <dgm:prSet/>
      <dgm:spPr/>
      <dgm:t>
        <a:bodyPr/>
        <a:lstStyle/>
        <a:p>
          <a:endParaRPr lang="en-US"/>
        </a:p>
      </dgm:t>
    </dgm:pt>
    <dgm:pt modelId="{956A8A7F-E0AD-4769-9987-E1E4B2B73ADE}" type="sibTrans" cxnId="{4CCE8BCB-4179-4F4B-B9C8-BBA9E958081A}">
      <dgm:prSet/>
      <dgm:spPr/>
      <dgm:t>
        <a:bodyPr/>
        <a:lstStyle/>
        <a:p>
          <a:endParaRPr lang="en-US"/>
        </a:p>
      </dgm:t>
    </dgm:pt>
    <dgm:pt modelId="{8244D69C-9D68-415E-B627-9299C5FBF9EC}">
      <dgm:prSet/>
      <dgm:spPr/>
      <dgm:t>
        <a:bodyPr/>
        <a:lstStyle/>
        <a:p>
          <a:r>
            <a:rPr lang="en-GB" dirty="0">
              <a:solidFill>
                <a:schemeClr val="tx1"/>
              </a:solidFill>
            </a:rPr>
            <a:t>Thomas (2007) likens disablism to sexism and racism </a:t>
          </a:r>
          <a:endParaRPr lang="en-US" dirty="0">
            <a:solidFill>
              <a:schemeClr val="tx1"/>
            </a:solidFill>
          </a:endParaRPr>
        </a:p>
      </dgm:t>
    </dgm:pt>
    <dgm:pt modelId="{0D959293-9E74-431C-B16D-61421C571537}" type="parTrans" cxnId="{AD6C6780-C341-4EBB-9EEA-FDFD47FB75B0}">
      <dgm:prSet/>
      <dgm:spPr/>
      <dgm:t>
        <a:bodyPr/>
        <a:lstStyle/>
        <a:p>
          <a:endParaRPr lang="en-US"/>
        </a:p>
      </dgm:t>
    </dgm:pt>
    <dgm:pt modelId="{601450B0-6255-4BBB-B727-98C7A391EA16}" type="sibTrans" cxnId="{AD6C6780-C341-4EBB-9EEA-FDFD47FB75B0}">
      <dgm:prSet/>
      <dgm:spPr/>
      <dgm:t>
        <a:bodyPr/>
        <a:lstStyle/>
        <a:p>
          <a:endParaRPr lang="en-US"/>
        </a:p>
      </dgm:t>
    </dgm:pt>
    <dgm:pt modelId="{CCE36384-2678-4572-8AE1-3B4CF59D3DFC}">
      <dgm:prSet/>
      <dgm:spPr/>
      <dgm:t>
        <a:bodyPr/>
        <a:lstStyle/>
        <a:p>
          <a:r>
            <a:rPr lang="en-GB" dirty="0">
              <a:solidFill>
                <a:schemeClr val="tx1"/>
              </a:solidFill>
            </a:rPr>
            <a:t>Disability is produced through relational, cultural, political and socio-economic factors</a:t>
          </a:r>
          <a:endParaRPr lang="en-US" dirty="0">
            <a:solidFill>
              <a:schemeClr val="tx1"/>
            </a:solidFill>
          </a:endParaRPr>
        </a:p>
      </dgm:t>
    </dgm:pt>
    <dgm:pt modelId="{ABB8A9FB-8A19-4DF3-8BF2-CCFCB1499865}" type="parTrans" cxnId="{348FD5D9-B249-4DC2-86EC-67A08785434F}">
      <dgm:prSet/>
      <dgm:spPr/>
      <dgm:t>
        <a:bodyPr/>
        <a:lstStyle/>
        <a:p>
          <a:endParaRPr lang="en-US"/>
        </a:p>
      </dgm:t>
    </dgm:pt>
    <dgm:pt modelId="{7FF82E50-157E-4F37-A9F8-D43B9B1A7B9B}" type="sibTrans" cxnId="{348FD5D9-B249-4DC2-86EC-67A08785434F}">
      <dgm:prSet/>
      <dgm:spPr/>
      <dgm:t>
        <a:bodyPr/>
        <a:lstStyle/>
        <a:p>
          <a:endParaRPr lang="en-US"/>
        </a:p>
      </dgm:t>
    </dgm:pt>
    <dgm:pt modelId="{516D9930-1A24-4E5F-8150-2E77E53CF788}">
      <dgm:prSet/>
      <dgm:spPr/>
      <dgm:t>
        <a:bodyPr/>
        <a:lstStyle/>
        <a:p>
          <a:r>
            <a:rPr lang="en-GB" b="1" dirty="0">
              <a:solidFill>
                <a:schemeClr val="tx1"/>
              </a:solidFill>
            </a:rPr>
            <a:t>Disablism: </a:t>
          </a:r>
          <a:r>
            <a:rPr lang="en-GB" dirty="0">
              <a:solidFill>
                <a:schemeClr val="tx1"/>
              </a:solidFill>
            </a:rPr>
            <a:t>the psychological, cultural and structural crimes against disabled people</a:t>
          </a:r>
          <a:endParaRPr lang="en-US" dirty="0">
            <a:solidFill>
              <a:schemeClr val="tx1"/>
            </a:solidFill>
          </a:endParaRPr>
        </a:p>
      </dgm:t>
    </dgm:pt>
    <dgm:pt modelId="{6E9F9E05-B2C5-4A20-9AF6-A3DC00835172}" type="parTrans" cxnId="{AD48AECD-A7C8-45B9-90A2-9492CF1C0E0D}">
      <dgm:prSet/>
      <dgm:spPr/>
      <dgm:t>
        <a:bodyPr/>
        <a:lstStyle/>
        <a:p>
          <a:endParaRPr lang="en-US"/>
        </a:p>
      </dgm:t>
    </dgm:pt>
    <dgm:pt modelId="{293ABE7B-A785-4B3C-8F5E-0F757D4E0EF4}" type="sibTrans" cxnId="{AD48AECD-A7C8-45B9-90A2-9492CF1C0E0D}">
      <dgm:prSet/>
      <dgm:spPr/>
      <dgm:t>
        <a:bodyPr/>
        <a:lstStyle/>
        <a:p>
          <a:endParaRPr lang="en-US"/>
        </a:p>
      </dgm:t>
    </dgm:pt>
    <dgm:pt modelId="{EFB1F82F-8A7E-4D90-A1FA-ECA8C9D55F75}" type="pres">
      <dgm:prSet presAssocID="{B67AA4E3-B834-4C40-8D33-91ED09F7C76A}" presName="diagram" presStyleCnt="0">
        <dgm:presLayoutVars>
          <dgm:dir/>
          <dgm:resizeHandles val="exact"/>
        </dgm:presLayoutVars>
      </dgm:prSet>
      <dgm:spPr/>
    </dgm:pt>
    <dgm:pt modelId="{40025774-69A5-4917-8D8A-778FAA114E20}" type="pres">
      <dgm:prSet presAssocID="{41D93667-299C-4C5F-BCB3-AB0DFEBE896C}" presName="node" presStyleLbl="node1" presStyleIdx="0" presStyleCnt="7">
        <dgm:presLayoutVars>
          <dgm:bulletEnabled val="1"/>
        </dgm:presLayoutVars>
      </dgm:prSet>
      <dgm:spPr/>
    </dgm:pt>
    <dgm:pt modelId="{A0FDDB6E-C35C-4C8B-94D4-8F72F7D93FD1}" type="pres">
      <dgm:prSet presAssocID="{2033DF84-2B7A-4011-A6AF-2AD6B1A5475E}" presName="sibTrans" presStyleCnt="0"/>
      <dgm:spPr/>
    </dgm:pt>
    <dgm:pt modelId="{DB7E51B3-AEA7-4B44-BF08-5F7F7FE05665}" type="pres">
      <dgm:prSet presAssocID="{61F94CE1-838D-4574-8C2D-7338EA96E664}" presName="node" presStyleLbl="node1" presStyleIdx="1" presStyleCnt="7">
        <dgm:presLayoutVars>
          <dgm:bulletEnabled val="1"/>
        </dgm:presLayoutVars>
      </dgm:prSet>
      <dgm:spPr/>
    </dgm:pt>
    <dgm:pt modelId="{6BC6E930-6B3C-4547-B5D5-35AB9D6476FD}" type="pres">
      <dgm:prSet presAssocID="{843C41B0-FC78-4610-907F-43851F549AD0}" presName="sibTrans" presStyleCnt="0"/>
      <dgm:spPr/>
    </dgm:pt>
    <dgm:pt modelId="{76A38502-E6D6-4D6C-81A5-2CAB817B76F8}" type="pres">
      <dgm:prSet presAssocID="{1096C04A-4B71-4E26-A5C2-EF74D47451F5}" presName="node" presStyleLbl="node1" presStyleIdx="2" presStyleCnt="7">
        <dgm:presLayoutVars>
          <dgm:bulletEnabled val="1"/>
        </dgm:presLayoutVars>
      </dgm:prSet>
      <dgm:spPr/>
    </dgm:pt>
    <dgm:pt modelId="{D65BA8F6-1BA4-4621-8336-F338B0004FEB}" type="pres">
      <dgm:prSet presAssocID="{1EE820EB-5499-42EF-9819-ED5BBD035082}" presName="sibTrans" presStyleCnt="0"/>
      <dgm:spPr/>
    </dgm:pt>
    <dgm:pt modelId="{EBE1C503-E860-4ED2-96FF-919DF15F185A}" type="pres">
      <dgm:prSet presAssocID="{4D16B115-6BDB-4754-AB22-F44A2FDFE681}" presName="node" presStyleLbl="node1" presStyleIdx="3" presStyleCnt="7">
        <dgm:presLayoutVars>
          <dgm:bulletEnabled val="1"/>
        </dgm:presLayoutVars>
      </dgm:prSet>
      <dgm:spPr/>
    </dgm:pt>
    <dgm:pt modelId="{8C333B4A-68B4-4B6A-8FBE-DC29F6865BB5}" type="pres">
      <dgm:prSet presAssocID="{956A8A7F-E0AD-4769-9987-E1E4B2B73ADE}" presName="sibTrans" presStyleCnt="0"/>
      <dgm:spPr/>
    </dgm:pt>
    <dgm:pt modelId="{00130E82-E248-4C21-8E32-4C76D42BF538}" type="pres">
      <dgm:prSet presAssocID="{8244D69C-9D68-415E-B627-9299C5FBF9EC}" presName="node" presStyleLbl="node1" presStyleIdx="4" presStyleCnt="7">
        <dgm:presLayoutVars>
          <dgm:bulletEnabled val="1"/>
        </dgm:presLayoutVars>
      </dgm:prSet>
      <dgm:spPr/>
    </dgm:pt>
    <dgm:pt modelId="{B6EA367A-F64C-40EE-A3B3-D6AC18E9497D}" type="pres">
      <dgm:prSet presAssocID="{601450B0-6255-4BBB-B727-98C7A391EA16}" presName="sibTrans" presStyleCnt="0"/>
      <dgm:spPr/>
    </dgm:pt>
    <dgm:pt modelId="{CC354DB4-DC85-4EC6-93FC-D75D86FEE089}" type="pres">
      <dgm:prSet presAssocID="{CCE36384-2678-4572-8AE1-3B4CF59D3DFC}" presName="node" presStyleLbl="node1" presStyleIdx="5" presStyleCnt="7">
        <dgm:presLayoutVars>
          <dgm:bulletEnabled val="1"/>
        </dgm:presLayoutVars>
      </dgm:prSet>
      <dgm:spPr/>
    </dgm:pt>
    <dgm:pt modelId="{647DFF0E-7364-46E8-8D4B-608730ED466A}" type="pres">
      <dgm:prSet presAssocID="{7FF82E50-157E-4F37-A9F8-D43B9B1A7B9B}" presName="sibTrans" presStyleCnt="0"/>
      <dgm:spPr/>
    </dgm:pt>
    <dgm:pt modelId="{4833D95A-F05A-4EC1-85CA-FE6428F350B4}" type="pres">
      <dgm:prSet presAssocID="{516D9930-1A24-4E5F-8150-2E77E53CF788}" presName="node" presStyleLbl="node1" presStyleIdx="6" presStyleCnt="7">
        <dgm:presLayoutVars>
          <dgm:bulletEnabled val="1"/>
        </dgm:presLayoutVars>
      </dgm:prSet>
      <dgm:spPr/>
    </dgm:pt>
  </dgm:ptLst>
  <dgm:cxnLst>
    <dgm:cxn modelId="{B3B6BE1E-7A8D-41A0-ABBC-274AF8CA8E58}" srcId="{B67AA4E3-B834-4C40-8D33-91ED09F7C76A}" destId="{61F94CE1-838D-4574-8C2D-7338EA96E664}" srcOrd="1" destOrd="0" parTransId="{3C9E70F2-B822-47D6-A756-111CF5395B83}" sibTransId="{843C41B0-FC78-4610-907F-43851F549AD0}"/>
    <dgm:cxn modelId="{8A6FAC30-0938-43FE-9731-C940BFBC50F4}" type="presOf" srcId="{8244D69C-9D68-415E-B627-9299C5FBF9EC}" destId="{00130E82-E248-4C21-8E32-4C76D42BF538}" srcOrd="0" destOrd="0" presId="urn:microsoft.com/office/officeart/2005/8/layout/default"/>
    <dgm:cxn modelId="{E06FB960-D731-4493-9015-E37BBBC57D7B}" type="presOf" srcId="{B67AA4E3-B834-4C40-8D33-91ED09F7C76A}" destId="{EFB1F82F-8A7E-4D90-A1FA-ECA8C9D55F75}" srcOrd="0" destOrd="0" presId="urn:microsoft.com/office/officeart/2005/8/layout/default"/>
    <dgm:cxn modelId="{558C7A56-20C3-449B-A1EA-9DF9D91FD55B}" type="presOf" srcId="{4D16B115-6BDB-4754-AB22-F44A2FDFE681}" destId="{EBE1C503-E860-4ED2-96FF-919DF15F185A}" srcOrd="0" destOrd="0" presId="urn:microsoft.com/office/officeart/2005/8/layout/default"/>
    <dgm:cxn modelId="{AD6C6780-C341-4EBB-9EEA-FDFD47FB75B0}" srcId="{B67AA4E3-B834-4C40-8D33-91ED09F7C76A}" destId="{8244D69C-9D68-415E-B627-9299C5FBF9EC}" srcOrd="4" destOrd="0" parTransId="{0D959293-9E74-431C-B16D-61421C571537}" sibTransId="{601450B0-6255-4BBB-B727-98C7A391EA16}"/>
    <dgm:cxn modelId="{895CA69B-949E-479A-9525-1B93B9932287}" type="presOf" srcId="{1096C04A-4B71-4E26-A5C2-EF74D47451F5}" destId="{76A38502-E6D6-4D6C-81A5-2CAB817B76F8}" srcOrd="0" destOrd="0" presId="urn:microsoft.com/office/officeart/2005/8/layout/default"/>
    <dgm:cxn modelId="{E13B2CAE-75A5-4BF3-8948-F890C75A1B7D}" type="presOf" srcId="{61F94CE1-838D-4574-8C2D-7338EA96E664}" destId="{DB7E51B3-AEA7-4B44-BF08-5F7F7FE05665}" srcOrd="0" destOrd="0" presId="urn:microsoft.com/office/officeart/2005/8/layout/default"/>
    <dgm:cxn modelId="{1A3C63C3-8AA4-4D4E-B516-6A3F945E8951}" srcId="{B67AA4E3-B834-4C40-8D33-91ED09F7C76A}" destId="{1096C04A-4B71-4E26-A5C2-EF74D47451F5}" srcOrd="2" destOrd="0" parTransId="{1EA1DB50-3B54-41B9-8533-680255477ABB}" sibTransId="{1EE820EB-5499-42EF-9819-ED5BBD035082}"/>
    <dgm:cxn modelId="{4CCE8BCB-4179-4F4B-B9C8-BBA9E958081A}" srcId="{B67AA4E3-B834-4C40-8D33-91ED09F7C76A}" destId="{4D16B115-6BDB-4754-AB22-F44A2FDFE681}" srcOrd="3" destOrd="0" parTransId="{48AD174C-9863-4D26-9EEB-90FF148ECAAD}" sibTransId="{956A8A7F-E0AD-4769-9987-E1E4B2B73ADE}"/>
    <dgm:cxn modelId="{26C5C0CB-82B2-4AEF-808B-0527C8BB1D6F}" type="presOf" srcId="{516D9930-1A24-4E5F-8150-2E77E53CF788}" destId="{4833D95A-F05A-4EC1-85CA-FE6428F350B4}" srcOrd="0" destOrd="0" presId="urn:microsoft.com/office/officeart/2005/8/layout/default"/>
    <dgm:cxn modelId="{AD48AECD-A7C8-45B9-90A2-9492CF1C0E0D}" srcId="{B67AA4E3-B834-4C40-8D33-91ED09F7C76A}" destId="{516D9930-1A24-4E5F-8150-2E77E53CF788}" srcOrd="6" destOrd="0" parTransId="{6E9F9E05-B2C5-4A20-9AF6-A3DC00835172}" sibTransId="{293ABE7B-A785-4B3C-8F5E-0F757D4E0EF4}"/>
    <dgm:cxn modelId="{7D47EACD-F17C-4B9B-9239-31269AFA373C}" srcId="{B67AA4E3-B834-4C40-8D33-91ED09F7C76A}" destId="{41D93667-299C-4C5F-BCB3-AB0DFEBE896C}" srcOrd="0" destOrd="0" parTransId="{1EA005DB-1252-4AA1-8E35-00A53C47DD9B}" sibTransId="{2033DF84-2B7A-4011-A6AF-2AD6B1A5475E}"/>
    <dgm:cxn modelId="{0C8D48D1-9F57-4D15-B4D4-BF7DCA0B1511}" type="presOf" srcId="{41D93667-299C-4C5F-BCB3-AB0DFEBE896C}" destId="{40025774-69A5-4917-8D8A-778FAA114E20}" srcOrd="0" destOrd="0" presId="urn:microsoft.com/office/officeart/2005/8/layout/default"/>
    <dgm:cxn modelId="{0D4099D5-62BF-4D6C-9B77-9D79EDD20C2A}" type="presOf" srcId="{CCE36384-2678-4572-8AE1-3B4CF59D3DFC}" destId="{CC354DB4-DC85-4EC6-93FC-D75D86FEE089}" srcOrd="0" destOrd="0" presId="urn:microsoft.com/office/officeart/2005/8/layout/default"/>
    <dgm:cxn modelId="{348FD5D9-B249-4DC2-86EC-67A08785434F}" srcId="{B67AA4E3-B834-4C40-8D33-91ED09F7C76A}" destId="{CCE36384-2678-4572-8AE1-3B4CF59D3DFC}" srcOrd="5" destOrd="0" parTransId="{ABB8A9FB-8A19-4DF3-8BF2-CCFCB1499865}" sibTransId="{7FF82E50-157E-4F37-A9F8-D43B9B1A7B9B}"/>
    <dgm:cxn modelId="{5B480366-8F9F-4246-8CB6-D16244A2DD9E}" type="presParOf" srcId="{EFB1F82F-8A7E-4D90-A1FA-ECA8C9D55F75}" destId="{40025774-69A5-4917-8D8A-778FAA114E20}" srcOrd="0" destOrd="0" presId="urn:microsoft.com/office/officeart/2005/8/layout/default"/>
    <dgm:cxn modelId="{451B5AA2-156C-45B2-AC67-1670F84D6DF2}" type="presParOf" srcId="{EFB1F82F-8A7E-4D90-A1FA-ECA8C9D55F75}" destId="{A0FDDB6E-C35C-4C8B-94D4-8F72F7D93FD1}" srcOrd="1" destOrd="0" presId="urn:microsoft.com/office/officeart/2005/8/layout/default"/>
    <dgm:cxn modelId="{5A4BE56A-27CF-4512-AF4C-696744974F9F}" type="presParOf" srcId="{EFB1F82F-8A7E-4D90-A1FA-ECA8C9D55F75}" destId="{DB7E51B3-AEA7-4B44-BF08-5F7F7FE05665}" srcOrd="2" destOrd="0" presId="urn:microsoft.com/office/officeart/2005/8/layout/default"/>
    <dgm:cxn modelId="{4C809EDF-1973-46D9-8F6A-7AC8713C7AF0}" type="presParOf" srcId="{EFB1F82F-8A7E-4D90-A1FA-ECA8C9D55F75}" destId="{6BC6E930-6B3C-4547-B5D5-35AB9D6476FD}" srcOrd="3" destOrd="0" presId="urn:microsoft.com/office/officeart/2005/8/layout/default"/>
    <dgm:cxn modelId="{B781B8B5-E80F-4A24-988B-85A037F510DB}" type="presParOf" srcId="{EFB1F82F-8A7E-4D90-A1FA-ECA8C9D55F75}" destId="{76A38502-E6D6-4D6C-81A5-2CAB817B76F8}" srcOrd="4" destOrd="0" presId="urn:microsoft.com/office/officeart/2005/8/layout/default"/>
    <dgm:cxn modelId="{03275F9E-2E8B-45A0-9773-F2C0E130AEC3}" type="presParOf" srcId="{EFB1F82F-8A7E-4D90-A1FA-ECA8C9D55F75}" destId="{D65BA8F6-1BA4-4621-8336-F338B0004FEB}" srcOrd="5" destOrd="0" presId="urn:microsoft.com/office/officeart/2005/8/layout/default"/>
    <dgm:cxn modelId="{C8FA96DC-CDC8-4A3E-A83F-3FFD4342415D}" type="presParOf" srcId="{EFB1F82F-8A7E-4D90-A1FA-ECA8C9D55F75}" destId="{EBE1C503-E860-4ED2-96FF-919DF15F185A}" srcOrd="6" destOrd="0" presId="urn:microsoft.com/office/officeart/2005/8/layout/default"/>
    <dgm:cxn modelId="{2E72C3D2-9A04-498B-99E6-8BBC0E0A01F5}" type="presParOf" srcId="{EFB1F82F-8A7E-4D90-A1FA-ECA8C9D55F75}" destId="{8C333B4A-68B4-4B6A-8FBE-DC29F6865BB5}" srcOrd="7" destOrd="0" presId="urn:microsoft.com/office/officeart/2005/8/layout/default"/>
    <dgm:cxn modelId="{A6AC2B5B-3F32-4C92-8337-695F69DD8BD1}" type="presParOf" srcId="{EFB1F82F-8A7E-4D90-A1FA-ECA8C9D55F75}" destId="{00130E82-E248-4C21-8E32-4C76D42BF538}" srcOrd="8" destOrd="0" presId="urn:microsoft.com/office/officeart/2005/8/layout/default"/>
    <dgm:cxn modelId="{8A23D9A2-CA29-45A5-A18F-8881671548C5}" type="presParOf" srcId="{EFB1F82F-8A7E-4D90-A1FA-ECA8C9D55F75}" destId="{B6EA367A-F64C-40EE-A3B3-D6AC18E9497D}" srcOrd="9" destOrd="0" presId="urn:microsoft.com/office/officeart/2005/8/layout/default"/>
    <dgm:cxn modelId="{D2353F33-18D6-44A9-AEA0-232BD10C84AA}" type="presParOf" srcId="{EFB1F82F-8A7E-4D90-A1FA-ECA8C9D55F75}" destId="{CC354DB4-DC85-4EC6-93FC-D75D86FEE089}" srcOrd="10" destOrd="0" presId="urn:microsoft.com/office/officeart/2005/8/layout/default"/>
    <dgm:cxn modelId="{15BC46A1-EFEF-4C53-A1EC-D14ED21FD91A}" type="presParOf" srcId="{EFB1F82F-8A7E-4D90-A1FA-ECA8C9D55F75}" destId="{647DFF0E-7364-46E8-8D4B-608730ED466A}" srcOrd="11" destOrd="0" presId="urn:microsoft.com/office/officeart/2005/8/layout/default"/>
    <dgm:cxn modelId="{0F4975E3-810D-4BD6-8061-8A8A1E7D5B71}" type="presParOf" srcId="{EFB1F82F-8A7E-4D90-A1FA-ECA8C9D55F75}" destId="{4833D95A-F05A-4EC1-85CA-FE6428F350B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67D91EC-1CDF-4874-AFEB-5490D145F20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0260DB19-066B-47F4-BB65-301673B7E910}">
      <dgm:prSet/>
      <dgm:spPr/>
      <dgm:t>
        <a:bodyPr/>
        <a:lstStyle/>
        <a:p>
          <a:r>
            <a:rPr lang="en-GB"/>
            <a:t>Structural disablism directly impacts on what people can </a:t>
          </a:r>
          <a:r>
            <a:rPr lang="en-GB" i="1"/>
            <a:t>do</a:t>
          </a:r>
          <a:r>
            <a:rPr lang="en-GB"/>
            <a:t> and</a:t>
          </a:r>
          <a:br>
            <a:rPr lang="en-GB"/>
          </a:br>
          <a:r>
            <a:rPr lang="en-GB"/>
            <a:t>refers to the disabling barriers which operate at the public level. </a:t>
          </a:r>
        </a:p>
      </dgm:t>
    </dgm:pt>
    <dgm:pt modelId="{8828ED22-53A8-4007-812F-6A273D3C4F43}" type="parTrans" cxnId="{09FEAF30-1D4F-4921-9A3F-36788B3C26BA}">
      <dgm:prSet/>
      <dgm:spPr/>
      <dgm:t>
        <a:bodyPr/>
        <a:lstStyle/>
        <a:p>
          <a:endParaRPr lang="en-GB"/>
        </a:p>
      </dgm:t>
    </dgm:pt>
    <dgm:pt modelId="{0498F9CF-10D5-48E8-840A-654FE38619CB}" type="sibTrans" cxnId="{09FEAF30-1D4F-4921-9A3F-36788B3C26BA}">
      <dgm:prSet/>
      <dgm:spPr/>
      <dgm:t>
        <a:bodyPr/>
        <a:lstStyle/>
        <a:p>
          <a:endParaRPr lang="en-GB"/>
        </a:p>
      </dgm:t>
    </dgm:pt>
    <dgm:pt modelId="{B5590AD2-F197-41AA-8A7F-0FD89CEFB2C8}">
      <dgm:prSet/>
      <dgm:spPr/>
      <dgm:t>
        <a:bodyPr/>
        <a:lstStyle/>
        <a:p>
          <a:r>
            <a:rPr lang="en-GB"/>
            <a:t>For example, exclusion from the built environment, discrimination in the workplace or information in inaccessible formats, in other words, the disabling barriers typically associated with the social model of disability. </a:t>
          </a:r>
        </a:p>
      </dgm:t>
    </dgm:pt>
    <dgm:pt modelId="{713A64EF-65A8-4585-AF9D-1C3FD8771F94}" type="parTrans" cxnId="{AEAE8860-3061-4C05-8544-0FB746FA27F0}">
      <dgm:prSet/>
      <dgm:spPr/>
      <dgm:t>
        <a:bodyPr/>
        <a:lstStyle/>
        <a:p>
          <a:endParaRPr lang="en-GB"/>
        </a:p>
      </dgm:t>
    </dgm:pt>
    <dgm:pt modelId="{D187F5A5-569D-443E-B595-D0ADEBC7A33D}" type="sibTrans" cxnId="{AEAE8860-3061-4C05-8544-0FB746FA27F0}">
      <dgm:prSet/>
      <dgm:spPr/>
      <dgm:t>
        <a:bodyPr/>
        <a:lstStyle/>
        <a:p>
          <a:endParaRPr lang="en-GB"/>
        </a:p>
      </dgm:t>
    </dgm:pt>
    <dgm:pt modelId="{45E784A3-E575-4DDD-A115-90A4A1A73774}">
      <dgm:prSet/>
      <dgm:spPr/>
      <dgm:t>
        <a:bodyPr/>
        <a:lstStyle/>
        <a:p>
          <a:r>
            <a:rPr lang="en-GB" dirty="0"/>
            <a:t>On the other hand, psycho-emotional disablism operates at the private level, restricting who people can </a:t>
          </a:r>
          <a:r>
            <a:rPr lang="en-GB" i="1" dirty="0"/>
            <a:t>be</a:t>
          </a:r>
          <a:r>
            <a:rPr lang="en-GB" dirty="0"/>
            <a:t>. </a:t>
          </a:r>
        </a:p>
      </dgm:t>
    </dgm:pt>
    <dgm:pt modelId="{F80127A5-41FF-4CE8-873E-32BE8B91E4FA}" type="parTrans" cxnId="{DD214578-5DAD-4FF0-8C4D-F40615F3330D}">
      <dgm:prSet/>
      <dgm:spPr/>
      <dgm:t>
        <a:bodyPr/>
        <a:lstStyle/>
        <a:p>
          <a:endParaRPr lang="en-GB"/>
        </a:p>
      </dgm:t>
    </dgm:pt>
    <dgm:pt modelId="{688A5629-B969-419A-A482-A19AA2068786}" type="sibTrans" cxnId="{DD214578-5DAD-4FF0-8C4D-F40615F3330D}">
      <dgm:prSet/>
      <dgm:spPr/>
      <dgm:t>
        <a:bodyPr/>
        <a:lstStyle/>
        <a:p>
          <a:endParaRPr lang="en-GB"/>
        </a:p>
      </dgm:t>
    </dgm:pt>
    <dgm:pt modelId="{DB697B17-F1B5-45A6-821A-4D3BB772F6B4}">
      <dgm:prSet/>
      <dgm:spPr/>
      <dgm:t>
        <a:bodyPr/>
        <a:lstStyle/>
        <a:p>
          <a:r>
            <a:rPr lang="en-GB"/>
            <a:t>For example, having to deal with hurtful comments, stigmatising actions of others and internalised oppression which can undermine someone’s psycho-emotional wellbeing and sense of self.</a:t>
          </a:r>
        </a:p>
      </dgm:t>
    </dgm:pt>
    <dgm:pt modelId="{A1C2C500-5EE5-4ED3-887A-818A1B50CAA3}" type="parTrans" cxnId="{B55EB1BD-6B7D-4CC6-B08F-8EB79372FF58}">
      <dgm:prSet/>
      <dgm:spPr/>
      <dgm:t>
        <a:bodyPr/>
        <a:lstStyle/>
        <a:p>
          <a:endParaRPr lang="en-GB"/>
        </a:p>
      </dgm:t>
    </dgm:pt>
    <dgm:pt modelId="{684811C9-00AB-4D64-9289-4926AAEA5AB1}" type="sibTrans" cxnId="{B55EB1BD-6B7D-4CC6-B08F-8EB79372FF58}">
      <dgm:prSet/>
      <dgm:spPr/>
      <dgm:t>
        <a:bodyPr/>
        <a:lstStyle/>
        <a:p>
          <a:endParaRPr lang="en-GB"/>
        </a:p>
      </dgm:t>
    </dgm:pt>
    <dgm:pt modelId="{68396A46-8BCE-40C3-88AC-41DD2CB6A44C}" type="pres">
      <dgm:prSet presAssocID="{567D91EC-1CDF-4874-AFEB-5490D145F20A}" presName="linear" presStyleCnt="0">
        <dgm:presLayoutVars>
          <dgm:animLvl val="lvl"/>
          <dgm:resizeHandles val="exact"/>
        </dgm:presLayoutVars>
      </dgm:prSet>
      <dgm:spPr/>
    </dgm:pt>
    <dgm:pt modelId="{977BD6AF-4B72-45F1-9776-0131097644D8}" type="pres">
      <dgm:prSet presAssocID="{0260DB19-066B-47F4-BB65-301673B7E910}" presName="parentText" presStyleLbl="node1" presStyleIdx="0" presStyleCnt="4">
        <dgm:presLayoutVars>
          <dgm:chMax val="0"/>
          <dgm:bulletEnabled val="1"/>
        </dgm:presLayoutVars>
      </dgm:prSet>
      <dgm:spPr/>
    </dgm:pt>
    <dgm:pt modelId="{6189B4A1-6D0D-43B3-9557-F32997E107D7}" type="pres">
      <dgm:prSet presAssocID="{0498F9CF-10D5-48E8-840A-654FE38619CB}" presName="spacer" presStyleCnt="0"/>
      <dgm:spPr/>
    </dgm:pt>
    <dgm:pt modelId="{E34DE7B0-39CE-40A9-AC3A-90D220172C25}" type="pres">
      <dgm:prSet presAssocID="{B5590AD2-F197-41AA-8A7F-0FD89CEFB2C8}" presName="parentText" presStyleLbl="node1" presStyleIdx="1" presStyleCnt="4">
        <dgm:presLayoutVars>
          <dgm:chMax val="0"/>
          <dgm:bulletEnabled val="1"/>
        </dgm:presLayoutVars>
      </dgm:prSet>
      <dgm:spPr/>
    </dgm:pt>
    <dgm:pt modelId="{27E0A577-2434-458D-82C6-179A2972A2B6}" type="pres">
      <dgm:prSet presAssocID="{D187F5A5-569D-443E-B595-D0ADEBC7A33D}" presName="spacer" presStyleCnt="0"/>
      <dgm:spPr/>
    </dgm:pt>
    <dgm:pt modelId="{289F3830-12C2-4764-881D-EFD42608504D}" type="pres">
      <dgm:prSet presAssocID="{45E784A3-E575-4DDD-A115-90A4A1A73774}" presName="parentText" presStyleLbl="node1" presStyleIdx="2" presStyleCnt="4">
        <dgm:presLayoutVars>
          <dgm:chMax val="0"/>
          <dgm:bulletEnabled val="1"/>
        </dgm:presLayoutVars>
      </dgm:prSet>
      <dgm:spPr/>
    </dgm:pt>
    <dgm:pt modelId="{3C80C05F-E675-4611-BDB3-5BE1B20A7204}" type="pres">
      <dgm:prSet presAssocID="{688A5629-B969-419A-A482-A19AA2068786}" presName="spacer" presStyleCnt="0"/>
      <dgm:spPr/>
    </dgm:pt>
    <dgm:pt modelId="{677A31C1-D6D2-4B63-A2BB-6B07CC0EB1F0}" type="pres">
      <dgm:prSet presAssocID="{DB697B17-F1B5-45A6-821A-4D3BB772F6B4}" presName="parentText" presStyleLbl="node1" presStyleIdx="3" presStyleCnt="4">
        <dgm:presLayoutVars>
          <dgm:chMax val="0"/>
          <dgm:bulletEnabled val="1"/>
        </dgm:presLayoutVars>
      </dgm:prSet>
      <dgm:spPr/>
    </dgm:pt>
  </dgm:ptLst>
  <dgm:cxnLst>
    <dgm:cxn modelId="{09FEAF30-1D4F-4921-9A3F-36788B3C26BA}" srcId="{567D91EC-1CDF-4874-AFEB-5490D145F20A}" destId="{0260DB19-066B-47F4-BB65-301673B7E910}" srcOrd="0" destOrd="0" parTransId="{8828ED22-53A8-4007-812F-6A273D3C4F43}" sibTransId="{0498F9CF-10D5-48E8-840A-654FE38619CB}"/>
    <dgm:cxn modelId="{AEAE8860-3061-4C05-8544-0FB746FA27F0}" srcId="{567D91EC-1CDF-4874-AFEB-5490D145F20A}" destId="{B5590AD2-F197-41AA-8A7F-0FD89CEFB2C8}" srcOrd="1" destOrd="0" parTransId="{713A64EF-65A8-4585-AF9D-1C3FD8771F94}" sibTransId="{D187F5A5-569D-443E-B595-D0ADEBC7A33D}"/>
    <dgm:cxn modelId="{B0A6ED6B-A7EA-44E0-B6B2-AD3F20B385AA}" type="presOf" srcId="{B5590AD2-F197-41AA-8A7F-0FD89CEFB2C8}" destId="{E34DE7B0-39CE-40A9-AC3A-90D220172C25}" srcOrd="0" destOrd="0" presId="urn:microsoft.com/office/officeart/2005/8/layout/vList2"/>
    <dgm:cxn modelId="{40A1866C-250D-4C3B-8838-7F1A1EF1933B}" type="presOf" srcId="{0260DB19-066B-47F4-BB65-301673B7E910}" destId="{977BD6AF-4B72-45F1-9776-0131097644D8}" srcOrd="0" destOrd="0" presId="urn:microsoft.com/office/officeart/2005/8/layout/vList2"/>
    <dgm:cxn modelId="{DD214578-5DAD-4FF0-8C4D-F40615F3330D}" srcId="{567D91EC-1CDF-4874-AFEB-5490D145F20A}" destId="{45E784A3-E575-4DDD-A115-90A4A1A73774}" srcOrd="2" destOrd="0" parTransId="{F80127A5-41FF-4CE8-873E-32BE8B91E4FA}" sibTransId="{688A5629-B969-419A-A482-A19AA2068786}"/>
    <dgm:cxn modelId="{6970AC7E-1909-467D-B7BD-8C3184971DD8}" type="presOf" srcId="{45E784A3-E575-4DDD-A115-90A4A1A73774}" destId="{289F3830-12C2-4764-881D-EFD42608504D}" srcOrd="0" destOrd="0" presId="urn:microsoft.com/office/officeart/2005/8/layout/vList2"/>
    <dgm:cxn modelId="{9F3170A7-1612-46B8-A10F-E34A8E8496D7}" type="presOf" srcId="{DB697B17-F1B5-45A6-821A-4D3BB772F6B4}" destId="{677A31C1-D6D2-4B63-A2BB-6B07CC0EB1F0}" srcOrd="0" destOrd="0" presId="urn:microsoft.com/office/officeart/2005/8/layout/vList2"/>
    <dgm:cxn modelId="{B55EB1BD-6B7D-4CC6-B08F-8EB79372FF58}" srcId="{567D91EC-1CDF-4874-AFEB-5490D145F20A}" destId="{DB697B17-F1B5-45A6-821A-4D3BB772F6B4}" srcOrd="3" destOrd="0" parTransId="{A1C2C500-5EE5-4ED3-887A-818A1B50CAA3}" sibTransId="{684811C9-00AB-4D64-9289-4926AAEA5AB1}"/>
    <dgm:cxn modelId="{EBA0AFF2-245D-49DF-A954-6BA69AE865C9}" type="presOf" srcId="{567D91EC-1CDF-4874-AFEB-5490D145F20A}" destId="{68396A46-8BCE-40C3-88AC-41DD2CB6A44C}" srcOrd="0" destOrd="0" presId="urn:microsoft.com/office/officeart/2005/8/layout/vList2"/>
    <dgm:cxn modelId="{2CCEFB93-E0C1-4B63-8324-844A239D9A1B}" type="presParOf" srcId="{68396A46-8BCE-40C3-88AC-41DD2CB6A44C}" destId="{977BD6AF-4B72-45F1-9776-0131097644D8}" srcOrd="0" destOrd="0" presId="urn:microsoft.com/office/officeart/2005/8/layout/vList2"/>
    <dgm:cxn modelId="{5198B15C-5970-4248-89BD-E787C0A49A6B}" type="presParOf" srcId="{68396A46-8BCE-40C3-88AC-41DD2CB6A44C}" destId="{6189B4A1-6D0D-43B3-9557-F32997E107D7}" srcOrd="1" destOrd="0" presId="urn:microsoft.com/office/officeart/2005/8/layout/vList2"/>
    <dgm:cxn modelId="{DDCD4FF9-5BED-4416-A375-B0820D7EF2DE}" type="presParOf" srcId="{68396A46-8BCE-40C3-88AC-41DD2CB6A44C}" destId="{E34DE7B0-39CE-40A9-AC3A-90D220172C25}" srcOrd="2" destOrd="0" presId="urn:microsoft.com/office/officeart/2005/8/layout/vList2"/>
    <dgm:cxn modelId="{8A783421-5100-4BB8-97FE-A50342F237E1}" type="presParOf" srcId="{68396A46-8BCE-40C3-88AC-41DD2CB6A44C}" destId="{27E0A577-2434-458D-82C6-179A2972A2B6}" srcOrd="3" destOrd="0" presId="urn:microsoft.com/office/officeart/2005/8/layout/vList2"/>
    <dgm:cxn modelId="{FAF9F241-D1FD-4A07-851C-477D45414FA0}" type="presParOf" srcId="{68396A46-8BCE-40C3-88AC-41DD2CB6A44C}" destId="{289F3830-12C2-4764-881D-EFD42608504D}" srcOrd="4" destOrd="0" presId="urn:microsoft.com/office/officeart/2005/8/layout/vList2"/>
    <dgm:cxn modelId="{700FAEF7-0FA9-4957-A6D0-56E6E5D7A0D1}" type="presParOf" srcId="{68396A46-8BCE-40C3-88AC-41DD2CB6A44C}" destId="{3C80C05F-E675-4611-BDB3-5BE1B20A7204}" srcOrd="5" destOrd="0" presId="urn:microsoft.com/office/officeart/2005/8/layout/vList2"/>
    <dgm:cxn modelId="{648B27BF-6DD8-4742-B987-EEB5C3FFAE30}" type="presParOf" srcId="{68396A46-8BCE-40C3-88AC-41DD2CB6A44C}" destId="{677A31C1-D6D2-4B63-A2BB-6B07CC0EB1F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6D63EAD-0288-415E-BCE9-68CC4144CB6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BB2D4C5-04D6-40B3-AC13-1E983BE2F22F}">
      <dgm:prSet/>
      <dgm:spPr/>
      <dgm:t>
        <a:bodyPr/>
        <a:lstStyle/>
        <a:p>
          <a:r>
            <a:rPr lang="en-GB" i="0" baseline="0" dirty="0"/>
            <a:t>It ignores the realities of impairments</a:t>
          </a:r>
          <a:endParaRPr lang="en-US" i="0" dirty="0"/>
        </a:p>
      </dgm:t>
    </dgm:pt>
    <dgm:pt modelId="{42E5C5E7-2B7A-4B78-9ACF-91E86C603ACB}" type="parTrans" cxnId="{0BC9FB90-E016-4AAA-B322-21FE5E91579F}">
      <dgm:prSet/>
      <dgm:spPr/>
      <dgm:t>
        <a:bodyPr/>
        <a:lstStyle/>
        <a:p>
          <a:endParaRPr lang="en-US"/>
        </a:p>
      </dgm:t>
    </dgm:pt>
    <dgm:pt modelId="{B8D08D6F-C799-4EC7-BFAF-F5F739D1F923}" type="sibTrans" cxnId="{0BC9FB90-E016-4AAA-B322-21FE5E91579F}">
      <dgm:prSet/>
      <dgm:spPr/>
      <dgm:t>
        <a:bodyPr/>
        <a:lstStyle/>
        <a:p>
          <a:endParaRPr lang="en-US"/>
        </a:p>
      </dgm:t>
    </dgm:pt>
    <dgm:pt modelId="{73D6B527-642E-4E06-B86A-D234230D3CD6}">
      <dgm:prSet/>
      <dgm:spPr/>
      <dgm:t>
        <a:bodyPr/>
        <a:lstStyle/>
        <a:p>
          <a:r>
            <a:rPr lang="en-GB" i="0" baseline="0" dirty="0"/>
            <a:t>It is about the collective experience of disablement</a:t>
          </a:r>
          <a:endParaRPr lang="en-US" i="0" dirty="0"/>
        </a:p>
      </dgm:t>
    </dgm:pt>
    <dgm:pt modelId="{66FC41E0-AD77-45C5-89D6-6173EFE76DCB}" type="parTrans" cxnId="{B1903A09-7C1E-4212-8773-E0C409B75F5E}">
      <dgm:prSet/>
      <dgm:spPr/>
      <dgm:t>
        <a:bodyPr/>
        <a:lstStyle/>
        <a:p>
          <a:endParaRPr lang="en-US"/>
        </a:p>
      </dgm:t>
    </dgm:pt>
    <dgm:pt modelId="{81AE11F1-98FF-45D9-9F5C-D31218C608F0}" type="sibTrans" cxnId="{B1903A09-7C1E-4212-8773-E0C409B75F5E}">
      <dgm:prSet/>
      <dgm:spPr/>
      <dgm:t>
        <a:bodyPr/>
        <a:lstStyle/>
        <a:p>
          <a:endParaRPr lang="en-US"/>
        </a:p>
      </dgm:t>
    </dgm:pt>
    <dgm:pt modelId="{34302CA4-8355-443F-B6CD-646ED9E891BA}">
      <dgm:prSet/>
      <dgm:spPr/>
      <dgm:t>
        <a:bodyPr/>
        <a:lstStyle/>
        <a:p>
          <a:r>
            <a:rPr lang="en-GB" i="0" baseline="0" dirty="0"/>
            <a:t>Ignores the subjective experience of ‘pain’ of impairments and disability</a:t>
          </a:r>
          <a:endParaRPr lang="en-US" i="0" dirty="0"/>
        </a:p>
      </dgm:t>
    </dgm:pt>
    <dgm:pt modelId="{213F491F-026F-48F9-A413-8A5B299613F3}" type="parTrans" cxnId="{68B58614-6915-4191-9F0C-8FE78513D346}">
      <dgm:prSet/>
      <dgm:spPr/>
      <dgm:t>
        <a:bodyPr/>
        <a:lstStyle/>
        <a:p>
          <a:endParaRPr lang="en-US"/>
        </a:p>
      </dgm:t>
    </dgm:pt>
    <dgm:pt modelId="{D921E190-7191-426E-A893-31CCF4EE4767}" type="sibTrans" cxnId="{68B58614-6915-4191-9F0C-8FE78513D346}">
      <dgm:prSet/>
      <dgm:spPr/>
      <dgm:t>
        <a:bodyPr/>
        <a:lstStyle/>
        <a:p>
          <a:endParaRPr lang="en-US"/>
        </a:p>
      </dgm:t>
    </dgm:pt>
    <dgm:pt modelId="{14B75918-EDB8-43C8-9AA9-3A83C23B97AE}">
      <dgm:prSet/>
      <dgm:spPr/>
      <dgm:t>
        <a:bodyPr/>
        <a:lstStyle/>
        <a:p>
          <a:r>
            <a:rPr lang="en-GB" i="0" baseline="0" dirty="0"/>
            <a:t>It developed from the lived experiences of disabled people</a:t>
          </a:r>
          <a:endParaRPr lang="en-US" i="0" dirty="0"/>
        </a:p>
      </dgm:t>
    </dgm:pt>
    <dgm:pt modelId="{8025E78D-3F51-4539-8933-141BB7D070D5}" type="parTrans" cxnId="{1389CF58-5B73-48FB-8EAF-E821BA52DF5A}">
      <dgm:prSet/>
      <dgm:spPr/>
      <dgm:t>
        <a:bodyPr/>
        <a:lstStyle/>
        <a:p>
          <a:endParaRPr lang="en-US"/>
        </a:p>
      </dgm:t>
    </dgm:pt>
    <dgm:pt modelId="{80B9FB2F-4D84-4473-B198-916F5DAE69EE}" type="sibTrans" cxnId="{1389CF58-5B73-48FB-8EAF-E821BA52DF5A}">
      <dgm:prSet/>
      <dgm:spPr/>
      <dgm:t>
        <a:bodyPr/>
        <a:lstStyle/>
        <a:p>
          <a:endParaRPr lang="en-US"/>
        </a:p>
      </dgm:t>
    </dgm:pt>
    <dgm:pt modelId="{9B926EA2-E1BA-4A7F-B7C7-C99FFC1D74DF}">
      <dgm:prSet/>
      <dgm:spPr/>
      <dgm:t>
        <a:bodyPr/>
        <a:lstStyle/>
        <a:p>
          <a:r>
            <a:rPr lang="en-GB" i="0" baseline="0" dirty="0"/>
            <a:t>Doesn’t incorporate other social divisions (race, gender, ageing, sexuality)</a:t>
          </a:r>
          <a:endParaRPr lang="en-US" i="0" dirty="0"/>
        </a:p>
      </dgm:t>
    </dgm:pt>
    <dgm:pt modelId="{EBCC14C6-2F94-4B04-BC99-6A9D8FFAFA13}" type="parTrans" cxnId="{B1DA2D5C-BB6B-4936-A383-34FF5A2B76B7}">
      <dgm:prSet/>
      <dgm:spPr/>
      <dgm:t>
        <a:bodyPr/>
        <a:lstStyle/>
        <a:p>
          <a:endParaRPr lang="en-US"/>
        </a:p>
      </dgm:t>
    </dgm:pt>
    <dgm:pt modelId="{B57D702D-61E6-49A1-B4F3-14730C5B8065}" type="sibTrans" cxnId="{B1DA2D5C-BB6B-4936-A383-34FF5A2B76B7}">
      <dgm:prSet/>
      <dgm:spPr/>
      <dgm:t>
        <a:bodyPr/>
        <a:lstStyle/>
        <a:p>
          <a:endParaRPr lang="en-US"/>
        </a:p>
      </dgm:t>
    </dgm:pt>
    <dgm:pt modelId="{07BAC97E-74C7-4F37-B4B6-A202C8FB77B6}">
      <dgm:prSet/>
      <dgm:spPr/>
      <dgm:t>
        <a:bodyPr/>
        <a:lstStyle/>
        <a:p>
          <a:r>
            <a:rPr lang="en-GB" i="0" baseline="0" dirty="0"/>
            <a:t>It isn’t intentional, it just hasn’t been addressed</a:t>
          </a:r>
          <a:endParaRPr lang="en-US" i="0" dirty="0"/>
        </a:p>
      </dgm:t>
    </dgm:pt>
    <dgm:pt modelId="{DB5DDC4D-82F1-424E-BAA6-C2A1749B6FDA}" type="parTrans" cxnId="{D2EB6590-C764-4FC6-9439-23444C3E00F7}">
      <dgm:prSet/>
      <dgm:spPr/>
      <dgm:t>
        <a:bodyPr/>
        <a:lstStyle/>
        <a:p>
          <a:endParaRPr lang="en-US"/>
        </a:p>
      </dgm:t>
    </dgm:pt>
    <dgm:pt modelId="{320FB735-A524-416C-A290-D1ED695BA7F5}" type="sibTrans" cxnId="{D2EB6590-C764-4FC6-9439-23444C3E00F7}">
      <dgm:prSet/>
      <dgm:spPr/>
      <dgm:t>
        <a:bodyPr/>
        <a:lstStyle/>
        <a:p>
          <a:endParaRPr lang="en-US"/>
        </a:p>
      </dgm:t>
    </dgm:pt>
    <dgm:pt modelId="{17B5B534-170E-4CD7-9E27-24F121981708}">
      <dgm:prSet/>
      <dgm:spPr/>
      <dgm:t>
        <a:bodyPr/>
        <a:lstStyle/>
        <a:p>
          <a:r>
            <a:rPr lang="en-GB" i="0" baseline="0" dirty="0"/>
            <a:t>Is an inadequate social theory of disability</a:t>
          </a:r>
          <a:endParaRPr lang="en-US" i="0" dirty="0"/>
        </a:p>
      </dgm:t>
    </dgm:pt>
    <dgm:pt modelId="{0F7EE547-DEA0-4AAE-9DE4-701222E8B0AE}" type="parTrans" cxnId="{E933C74A-1560-4E94-9FEC-4367E6DE4968}">
      <dgm:prSet/>
      <dgm:spPr/>
      <dgm:t>
        <a:bodyPr/>
        <a:lstStyle/>
        <a:p>
          <a:endParaRPr lang="en-US"/>
        </a:p>
      </dgm:t>
    </dgm:pt>
    <dgm:pt modelId="{92DF72BB-9B50-4E84-BC04-5E07E7C10058}" type="sibTrans" cxnId="{E933C74A-1560-4E94-9FEC-4367E6DE4968}">
      <dgm:prSet/>
      <dgm:spPr/>
      <dgm:t>
        <a:bodyPr/>
        <a:lstStyle/>
        <a:p>
          <a:endParaRPr lang="en-US"/>
        </a:p>
      </dgm:t>
    </dgm:pt>
    <dgm:pt modelId="{42C6C15F-8607-4A30-8471-B98FEE8AD666}">
      <dgm:prSet/>
      <dgm:spPr/>
      <dgm:t>
        <a:bodyPr/>
        <a:lstStyle/>
        <a:p>
          <a:r>
            <a:rPr lang="en-GB" i="0" baseline="0" dirty="0"/>
            <a:t>It was never intended to be a grand theory </a:t>
          </a:r>
          <a:endParaRPr lang="en-US" i="0" dirty="0"/>
        </a:p>
      </dgm:t>
    </dgm:pt>
    <dgm:pt modelId="{AF84A2E9-D9C2-4E09-B226-490FCDF49847}" type="parTrans" cxnId="{E16B9464-B503-4368-B935-00C1146D71E1}">
      <dgm:prSet/>
      <dgm:spPr/>
      <dgm:t>
        <a:bodyPr/>
        <a:lstStyle/>
        <a:p>
          <a:endParaRPr lang="en-US"/>
        </a:p>
      </dgm:t>
    </dgm:pt>
    <dgm:pt modelId="{431AE4B6-DE16-4390-BD32-22E551821A7D}" type="sibTrans" cxnId="{E16B9464-B503-4368-B935-00C1146D71E1}">
      <dgm:prSet/>
      <dgm:spPr/>
      <dgm:t>
        <a:bodyPr/>
        <a:lstStyle/>
        <a:p>
          <a:endParaRPr lang="en-US"/>
        </a:p>
      </dgm:t>
    </dgm:pt>
    <dgm:pt modelId="{D3EEACD0-94DD-4695-98A8-522884966937}" type="pres">
      <dgm:prSet presAssocID="{A6D63EAD-0288-415E-BCE9-68CC4144CB6B}" presName="vert0" presStyleCnt="0">
        <dgm:presLayoutVars>
          <dgm:dir/>
          <dgm:animOne val="branch"/>
          <dgm:animLvl val="lvl"/>
        </dgm:presLayoutVars>
      </dgm:prSet>
      <dgm:spPr/>
    </dgm:pt>
    <dgm:pt modelId="{7398D517-99A5-40CF-AA53-0D4C9271882C}" type="pres">
      <dgm:prSet presAssocID="{EBB2D4C5-04D6-40B3-AC13-1E983BE2F22F}" presName="thickLine" presStyleLbl="alignNode1" presStyleIdx="0" presStyleCnt="8"/>
      <dgm:spPr/>
    </dgm:pt>
    <dgm:pt modelId="{52D55955-4036-43DC-B495-15D4458D8C16}" type="pres">
      <dgm:prSet presAssocID="{EBB2D4C5-04D6-40B3-AC13-1E983BE2F22F}" presName="horz1" presStyleCnt="0"/>
      <dgm:spPr/>
    </dgm:pt>
    <dgm:pt modelId="{FE498567-EB9F-4837-9342-6333422E93B2}" type="pres">
      <dgm:prSet presAssocID="{EBB2D4C5-04D6-40B3-AC13-1E983BE2F22F}" presName="tx1" presStyleLbl="revTx" presStyleIdx="0" presStyleCnt="8"/>
      <dgm:spPr/>
    </dgm:pt>
    <dgm:pt modelId="{916FC68C-C851-41DF-8009-D353A83CD2E4}" type="pres">
      <dgm:prSet presAssocID="{EBB2D4C5-04D6-40B3-AC13-1E983BE2F22F}" presName="vert1" presStyleCnt="0"/>
      <dgm:spPr/>
    </dgm:pt>
    <dgm:pt modelId="{6BA3751B-BC69-45C0-BFD9-70AE03563F49}" type="pres">
      <dgm:prSet presAssocID="{73D6B527-642E-4E06-B86A-D234230D3CD6}" presName="thickLine" presStyleLbl="alignNode1" presStyleIdx="1" presStyleCnt="8"/>
      <dgm:spPr/>
    </dgm:pt>
    <dgm:pt modelId="{0605AD0C-74F6-4F6C-993A-E57F0A0E13EA}" type="pres">
      <dgm:prSet presAssocID="{73D6B527-642E-4E06-B86A-D234230D3CD6}" presName="horz1" presStyleCnt="0"/>
      <dgm:spPr/>
    </dgm:pt>
    <dgm:pt modelId="{18552735-60E2-4FFB-B56C-EA5BE482F2B4}" type="pres">
      <dgm:prSet presAssocID="{73D6B527-642E-4E06-B86A-D234230D3CD6}" presName="tx1" presStyleLbl="revTx" presStyleIdx="1" presStyleCnt="8"/>
      <dgm:spPr/>
    </dgm:pt>
    <dgm:pt modelId="{1E53B61E-9D30-4470-B9FF-93146504C604}" type="pres">
      <dgm:prSet presAssocID="{73D6B527-642E-4E06-B86A-D234230D3CD6}" presName="vert1" presStyleCnt="0"/>
      <dgm:spPr/>
    </dgm:pt>
    <dgm:pt modelId="{813BC99E-0376-4B26-B823-5C35FA0E4C20}" type="pres">
      <dgm:prSet presAssocID="{34302CA4-8355-443F-B6CD-646ED9E891BA}" presName="thickLine" presStyleLbl="alignNode1" presStyleIdx="2" presStyleCnt="8"/>
      <dgm:spPr/>
    </dgm:pt>
    <dgm:pt modelId="{6A384822-455A-4349-BD39-32082ECC8FD6}" type="pres">
      <dgm:prSet presAssocID="{34302CA4-8355-443F-B6CD-646ED9E891BA}" presName="horz1" presStyleCnt="0"/>
      <dgm:spPr/>
    </dgm:pt>
    <dgm:pt modelId="{32F59FA9-FA97-4A56-8C81-948F9D4B01A1}" type="pres">
      <dgm:prSet presAssocID="{34302CA4-8355-443F-B6CD-646ED9E891BA}" presName="tx1" presStyleLbl="revTx" presStyleIdx="2" presStyleCnt="8"/>
      <dgm:spPr/>
    </dgm:pt>
    <dgm:pt modelId="{B3C74683-6E69-463F-A339-1E382CD1459C}" type="pres">
      <dgm:prSet presAssocID="{34302CA4-8355-443F-B6CD-646ED9E891BA}" presName="vert1" presStyleCnt="0"/>
      <dgm:spPr/>
    </dgm:pt>
    <dgm:pt modelId="{4511431C-35AB-47B4-A19A-72073914CC67}" type="pres">
      <dgm:prSet presAssocID="{14B75918-EDB8-43C8-9AA9-3A83C23B97AE}" presName="thickLine" presStyleLbl="alignNode1" presStyleIdx="3" presStyleCnt="8"/>
      <dgm:spPr/>
    </dgm:pt>
    <dgm:pt modelId="{3ADD8FD3-F5C0-4EFF-813F-9C664DDEA64C}" type="pres">
      <dgm:prSet presAssocID="{14B75918-EDB8-43C8-9AA9-3A83C23B97AE}" presName="horz1" presStyleCnt="0"/>
      <dgm:spPr/>
    </dgm:pt>
    <dgm:pt modelId="{6DEB9287-41F1-4E64-8533-CB58C5F0236B}" type="pres">
      <dgm:prSet presAssocID="{14B75918-EDB8-43C8-9AA9-3A83C23B97AE}" presName="tx1" presStyleLbl="revTx" presStyleIdx="3" presStyleCnt="8"/>
      <dgm:spPr/>
    </dgm:pt>
    <dgm:pt modelId="{19F91C40-EF4C-494A-A68A-A8E3A025750B}" type="pres">
      <dgm:prSet presAssocID="{14B75918-EDB8-43C8-9AA9-3A83C23B97AE}" presName="vert1" presStyleCnt="0"/>
      <dgm:spPr/>
    </dgm:pt>
    <dgm:pt modelId="{10EB6EA3-F700-4D91-9A0D-55DA0A7A3D95}" type="pres">
      <dgm:prSet presAssocID="{9B926EA2-E1BA-4A7F-B7C7-C99FFC1D74DF}" presName="thickLine" presStyleLbl="alignNode1" presStyleIdx="4" presStyleCnt="8"/>
      <dgm:spPr/>
    </dgm:pt>
    <dgm:pt modelId="{52B37F07-657C-4881-88E3-7E4892C578B1}" type="pres">
      <dgm:prSet presAssocID="{9B926EA2-E1BA-4A7F-B7C7-C99FFC1D74DF}" presName="horz1" presStyleCnt="0"/>
      <dgm:spPr/>
    </dgm:pt>
    <dgm:pt modelId="{70D4EE48-EF0B-4C01-B41C-44B296B1EE66}" type="pres">
      <dgm:prSet presAssocID="{9B926EA2-E1BA-4A7F-B7C7-C99FFC1D74DF}" presName="tx1" presStyleLbl="revTx" presStyleIdx="4" presStyleCnt="8"/>
      <dgm:spPr/>
    </dgm:pt>
    <dgm:pt modelId="{D5CE77F7-55EF-4197-91C8-6A3D4FFED79D}" type="pres">
      <dgm:prSet presAssocID="{9B926EA2-E1BA-4A7F-B7C7-C99FFC1D74DF}" presName="vert1" presStyleCnt="0"/>
      <dgm:spPr/>
    </dgm:pt>
    <dgm:pt modelId="{BA8D7192-C5D2-4D31-88FC-F904A67894BE}" type="pres">
      <dgm:prSet presAssocID="{07BAC97E-74C7-4F37-B4B6-A202C8FB77B6}" presName="thickLine" presStyleLbl="alignNode1" presStyleIdx="5" presStyleCnt="8"/>
      <dgm:spPr/>
    </dgm:pt>
    <dgm:pt modelId="{63C19A85-9B30-4461-8B9F-08D4AFD762C1}" type="pres">
      <dgm:prSet presAssocID="{07BAC97E-74C7-4F37-B4B6-A202C8FB77B6}" presName="horz1" presStyleCnt="0"/>
      <dgm:spPr/>
    </dgm:pt>
    <dgm:pt modelId="{4DF6BE09-A71B-46EB-9886-A8045CAA8108}" type="pres">
      <dgm:prSet presAssocID="{07BAC97E-74C7-4F37-B4B6-A202C8FB77B6}" presName="tx1" presStyleLbl="revTx" presStyleIdx="5" presStyleCnt="8"/>
      <dgm:spPr/>
    </dgm:pt>
    <dgm:pt modelId="{185E94B0-132F-482F-9421-C7AF0B798D38}" type="pres">
      <dgm:prSet presAssocID="{07BAC97E-74C7-4F37-B4B6-A202C8FB77B6}" presName="vert1" presStyleCnt="0"/>
      <dgm:spPr/>
    </dgm:pt>
    <dgm:pt modelId="{2237D498-355B-489D-8AA2-0B4BE65C8AD4}" type="pres">
      <dgm:prSet presAssocID="{17B5B534-170E-4CD7-9E27-24F121981708}" presName="thickLine" presStyleLbl="alignNode1" presStyleIdx="6" presStyleCnt="8"/>
      <dgm:spPr/>
    </dgm:pt>
    <dgm:pt modelId="{B4154A09-A949-4B36-92FB-74950BA4E524}" type="pres">
      <dgm:prSet presAssocID="{17B5B534-170E-4CD7-9E27-24F121981708}" presName="horz1" presStyleCnt="0"/>
      <dgm:spPr/>
    </dgm:pt>
    <dgm:pt modelId="{24A7B997-9A4E-43E6-B46D-6A789C9B0B5E}" type="pres">
      <dgm:prSet presAssocID="{17B5B534-170E-4CD7-9E27-24F121981708}" presName="tx1" presStyleLbl="revTx" presStyleIdx="6" presStyleCnt="8"/>
      <dgm:spPr/>
    </dgm:pt>
    <dgm:pt modelId="{57AA354F-A9D0-4B55-82D8-5956000A5FD0}" type="pres">
      <dgm:prSet presAssocID="{17B5B534-170E-4CD7-9E27-24F121981708}" presName="vert1" presStyleCnt="0"/>
      <dgm:spPr/>
    </dgm:pt>
    <dgm:pt modelId="{56A75BE1-8D67-469E-8248-CCAE215F71E7}" type="pres">
      <dgm:prSet presAssocID="{42C6C15F-8607-4A30-8471-B98FEE8AD666}" presName="thickLine" presStyleLbl="alignNode1" presStyleIdx="7" presStyleCnt="8"/>
      <dgm:spPr/>
    </dgm:pt>
    <dgm:pt modelId="{240685E7-3385-4F9F-A451-1F84071697AF}" type="pres">
      <dgm:prSet presAssocID="{42C6C15F-8607-4A30-8471-B98FEE8AD666}" presName="horz1" presStyleCnt="0"/>
      <dgm:spPr/>
    </dgm:pt>
    <dgm:pt modelId="{777A92E7-8947-4CC1-9622-2B1B96D701EA}" type="pres">
      <dgm:prSet presAssocID="{42C6C15F-8607-4A30-8471-B98FEE8AD666}" presName="tx1" presStyleLbl="revTx" presStyleIdx="7" presStyleCnt="8"/>
      <dgm:spPr/>
    </dgm:pt>
    <dgm:pt modelId="{587E0C1A-06B7-4949-8FAA-944D01B4AF13}" type="pres">
      <dgm:prSet presAssocID="{42C6C15F-8607-4A30-8471-B98FEE8AD666}" presName="vert1" presStyleCnt="0"/>
      <dgm:spPr/>
    </dgm:pt>
  </dgm:ptLst>
  <dgm:cxnLst>
    <dgm:cxn modelId="{16355D08-9F74-4CF4-8D8C-F838572529D8}" type="presOf" srcId="{14B75918-EDB8-43C8-9AA9-3A83C23B97AE}" destId="{6DEB9287-41F1-4E64-8533-CB58C5F0236B}" srcOrd="0" destOrd="0" presId="urn:microsoft.com/office/officeart/2008/layout/LinedList"/>
    <dgm:cxn modelId="{B1903A09-7C1E-4212-8773-E0C409B75F5E}" srcId="{A6D63EAD-0288-415E-BCE9-68CC4144CB6B}" destId="{73D6B527-642E-4E06-B86A-D234230D3CD6}" srcOrd="1" destOrd="0" parTransId="{66FC41E0-AD77-45C5-89D6-6173EFE76DCB}" sibTransId="{81AE11F1-98FF-45D9-9F5C-D31218C608F0}"/>
    <dgm:cxn modelId="{68B58614-6915-4191-9F0C-8FE78513D346}" srcId="{A6D63EAD-0288-415E-BCE9-68CC4144CB6B}" destId="{34302CA4-8355-443F-B6CD-646ED9E891BA}" srcOrd="2" destOrd="0" parTransId="{213F491F-026F-48F9-A413-8A5B299613F3}" sibTransId="{D921E190-7191-426E-A893-31CCF4EE4767}"/>
    <dgm:cxn modelId="{A83D8524-3BAB-4ACB-8CAB-FBBEBD139CA4}" type="presOf" srcId="{34302CA4-8355-443F-B6CD-646ED9E891BA}" destId="{32F59FA9-FA97-4A56-8C81-948F9D4B01A1}" srcOrd="0" destOrd="0" presId="urn:microsoft.com/office/officeart/2008/layout/LinedList"/>
    <dgm:cxn modelId="{AAC52438-1BC0-420B-A3C3-6E75002843F4}" type="presOf" srcId="{73D6B527-642E-4E06-B86A-D234230D3CD6}" destId="{18552735-60E2-4FFB-B56C-EA5BE482F2B4}" srcOrd="0" destOrd="0" presId="urn:microsoft.com/office/officeart/2008/layout/LinedList"/>
    <dgm:cxn modelId="{B1DA2D5C-BB6B-4936-A383-34FF5A2B76B7}" srcId="{A6D63EAD-0288-415E-BCE9-68CC4144CB6B}" destId="{9B926EA2-E1BA-4A7F-B7C7-C99FFC1D74DF}" srcOrd="4" destOrd="0" parTransId="{EBCC14C6-2F94-4B04-BC99-6A9D8FFAFA13}" sibTransId="{B57D702D-61E6-49A1-B4F3-14730C5B8065}"/>
    <dgm:cxn modelId="{E16B9464-B503-4368-B935-00C1146D71E1}" srcId="{A6D63EAD-0288-415E-BCE9-68CC4144CB6B}" destId="{42C6C15F-8607-4A30-8471-B98FEE8AD666}" srcOrd="7" destOrd="0" parTransId="{AF84A2E9-D9C2-4E09-B226-490FCDF49847}" sibTransId="{431AE4B6-DE16-4390-BD32-22E551821A7D}"/>
    <dgm:cxn modelId="{DD527548-2998-4B77-96DE-889026DE7E72}" type="presOf" srcId="{07BAC97E-74C7-4F37-B4B6-A202C8FB77B6}" destId="{4DF6BE09-A71B-46EB-9886-A8045CAA8108}" srcOrd="0" destOrd="0" presId="urn:microsoft.com/office/officeart/2008/layout/LinedList"/>
    <dgm:cxn modelId="{E933C74A-1560-4E94-9FEC-4367E6DE4968}" srcId="{A6D63EAD-0288-415E-BCE9-68CC4144CB6B}" destId="{17B5B534-170E-4CD7-9E27-24F121981708}" srcOrd="6" destOrd="0" parTransId="{0F7EE547-DEA0-4AAE-9DE4-701222E8B0AE}" sibTransId="{92DF72BB-9B50-4E84-BC04-5E07E7C10058}"/>
    <dgm:cxn modelId="{1389CF58-5B73-48FB-8EAF-E821BA52DF5A}" srcId="{A6D63EAD-0288-415E-BCE9-68CC4144CB6B}" destId="{14B75918-EDB8-43C8-9AA9-3A83C23B97AE}" srcOrd="3" destOrd="0" parTransId="{8025E78D-3F51-4539-8933-141BB7D070D5}" sibTransId="{80B9FB2F-4D84-4473-B198-916F5DAE69EE}"/>
    <dgm:cxn modelId="{D2EB6590-C764-4FC6-9439-23444C3E00F7}" srcId="{A6D63EAD-0288-415E-BCE9-68CC4144CB6B}" destId="{07BAC97E-74C7-4F37-B4B6-A202C8FB77B6}" srcOrd="5" destOrd="0" parTransId="{DB5DDC4D-82F1-424E-BAA6-C2A1749B6FDA}" sibTransId="{320FB735-A524-416C-A290-D1ED695BA7F5}"/>
    <dgm:cxn modelId="{0BC9FB90-E016-4AAA-B322-21FE5E91579F}" srcId="{A6D63EAD-0288-415E-BCE9-68CC4144CB6B}" destId="{EBB2D4C5-04D6-40B3-AC13-1E983BE2F22F}" srcOrd="0" destOrd="0" parTransId="{42E5C5E7-2B7A-4B78-9ACF-91E86C603ACB}" sibTransId="{B8D08D6F-C799-4EC7-BFAF-F5F739D1F923}"/>
    <dgm:cxn modelId="{6C7EEFA4-12C1-4725-BF2E-5467D3700AD5}" type="presOf" srcId="{42C6C15F-8607-4A30-8471-B98FEE8AD666}" destId="{777A92E7-8947-4CC1-9622-2B1B96D701EA}" srcOrd="0" destOrd="0" presId="urn:microsoft.com/office/officeart/2008/layout/LinedList"/>
    <dgm:cxn modelId="{2EF637B2-0826-4B88-BB29-B8F46F100144}" type="presOf" srcId="{9B926EA2-E1BA-4A7F-B7C7-C99FFC1D74DF}" destId="{70D4EE48-EF0B-4C01-B41C-44B296B1EE66}" srcOrd="0" destOrd="0" presId="urn:microsoft.com/office/officeart/2008/layout/LinedList"/>
    <dgm:cxn modelId="{60E022CB-67A5-46F3-9FCA-BFD9C624EF15}" type="presOf" srcId="{A6D63EAD-0288-415E-BCE9-68CC4144CB6B}" destId="{D3EEACD0-94DD-4695-98A8-522884966937}" srcOrd="0" destOrd="0" presId="urn:microsoft.com/office/officeart/2008/layout/LinedList"/>
    <dgm:cxn modelId="{77994DE2-F44B-4E03-BF7A-828202426A53}" type="presOf" srcId="{EBB2D4C5-04D6-40B3-AC13-1E983BE2F22F}" destId="{FE498567-EB9F-4837-9342-6333422E93B2}" srcOrd="0" destOrd="0" presId="urn:microsoft.com/office/officeart/2008/layout/LinedList"/>
    <dgm:cxn modelId="{B73562F4-842D-4147-9908-5D7A7CC87EFD}" type="presOf" srcId="{17B5B534-170E-4CD7-9E27-24F121981708}" destId="{24A7B997-9A4E-43E6-B46D-6A789C9B0B5E}" srcOrd="0" destOrd="0" presId="urn:microsoft.com/office/officeart/2008/layout/LinedList"/>
    <dgm:cxn modelId="{C070672D-E0AD-447B-9337-3903223C7F72}" type="presParOf" srcId="{D3EEACD0-94DD-4695-98A8-522884966937}" destId="{7398D517-99A5-40CF-AA53-0D4C9271882C}" srcOrd="0" destOrd="0" presId="urn:microsoft.com/office/officeart/2008/layout/LinedList"/>
    <dgm:cxn modelId="{BF3FED8D-94C2-4F6D-8CD9-B135EF9E84A6}" type="presParOf" srcId="{D3EEACD0-94DD-4695-98A8-522884966937}" destId="{52D55955-4036-43DC-B495-15D4458D8C16}" srcOrd="1" destOrd="0" presId="urn:microsoft.com/office/officeart/2008/layout/LinedList"/>
    <dgm:cxn modelId="{AEF7A466-7D9A-4113-BAC1-8608E9030216}" type="presParOf" srcId="{52D55955-4036-43DC-B495-15D4458D8C16}" destId="{FE498567-EB9F-4837-9342-6333422E93B2}" srcOrd="0" destOrd="0" presId="urn:microsoft.com/office/officeart/2008/layout/LinedList"/>
    <dgm:cxn modelId="{437FF9DC-AF4F-4E40-8C29-3A331F56F23C}" type="presParOf" srcId="{52D55955-4036-43DC-B495-15D4458D8C16}" destId="{916FC68C-C851-41DF-8009-D353A83CD2E4}" srcOrd="1" destOrd="0" presId="urn:microsoft.com/office/officeart/2008/layout/LinedList"/>
    <dgm:cxn modelId="{11D50033-4026-4855-92C8-3BAECE82326B}" type="presParOf" srcId="{D3EEACD0-94DD-4695-98A8-522884966937}" destId="{6BA3751B-BC69-45C0-BFD9-70AE03563F49}" srcOrd="2" destOrd="0" presId="urn:microsoft.com/office/officeart/2008/layout/LinedList"/>
    <dgm:cxn modelId="{DD17A9E5-A2BE-4D24-A853-E0D5EBA498AF}" type="presParOf" srcId="{D3EEACD0-94DD-4695-98A8-522884966937}" destId="{0605AD0C-74F6-4F6C-993A-E57F0A0E13EA}" srcOrd="3" destOrd="0" presId="urn:microsoft.com/office/officeart/2008/layout/LinedList"/>
    <dgm:cxn modelId="{CE2F2061-72E6-48F9-8B95-07EA36BB66DC}" type="presParOf" srcId="{0605AD0C-74F6-4F6C-993A-E57F0A0E13EA}" destId="{18552735-60E2-4FFB-B56C-EA5BE482F2B4}" srcOrd="0" destOrd="0" presId="urn:microsoft.com/office/officeart/2008/layout/LinedList"/>
    <dgm:cxn modelId="{60B5E0FC-E03C-4254-A704-8706903AC04E}" type="presParOf" srcId="{0605AD0C-74F6-4F6C-993A-E57F0A0E13EA}" destId="{1E53B61E-9D30-4470-B9FF-93146504C604}" srcOrd="1" destOrd="0" presId="urn:microsoft.com/office/officeart/2008/layout/LinedList"/>
    <dgm:cxn modelId="{ED00ED71-A17B-42A6-B830-A68ABB15C365}" type="presParOf" srcId="{D3EEACD0-94DD-4695-98A8-522884966937}" destId="{813BC99E-0376-4B26-B823-5C35FA0E4C20}" srcOrd="4" destOrd="0" presId="urn:microsoft.com/office/officeart/2008/layout/LinedList"/>
    <dgm:cxn modelId="{4A3B1390-6F9B-431A-9678-5DDB6336BA34}" type="presParOf" srcId="{D3EEACD0-94DD-4695-98A8-522884966937}" destId="{6A384822-455A-4349-BD39-32082ECC8FD6}" srcOrd="5" destOrd="0" presId="urn:microsoft.com/office/officeart/2008/layout/LinedList"/>
    <dgm:cxn modelId="{BE4E1BBF-9A0E-418D-BBB0-DC04883A2738}" type="presParOf" srcId="{6A384822-455A-4349-BD39-32082ECC8FD6}" destId="{32F59FA9-FA97-4A56-8C81-948F9D4B01A1}" srcOrd="0" destOrd="0" presId="urn:microsoft.com/office/officeart/2008/layout/LinedList"/>
    <dgm:cxn modelId="{2A5EE5C6-6910-418C-8263-5FA7717E89B1}" type="presParOf" srcId="{6A384822-455A-4349-BD39-32082ECC8FD6}" destId="{B3C74683-6E69-463F-A339-1E382CD1459C}" srcOrd="1" destOrd="0" presId="urn:microsoft.com/office/officeart/2008/layout/LinedList"/>
    <dgm:cxn modelId="{28B3C79C-98CF-4A7E-A5DC-41AAB300D33D}" type="presParOf" srcId="{D3EEACD0-94DD-4695-98A8-522884966937}" destId="{4511431C-35AB-47B4-A19A-72073914CC67}" srcOrd="6" destOrd="0" presId="urn:microsoft.com/office/officeart/2008/layout/LinedList"/>
    <dgm:cxn modelId="{647A0BA1-7A62-41AF-A5B8-2908841D9C07}" type="presParOf" srcId="{D3EEACD0-94DD-4695-98A8-522884966937}" destId="{3ADD8FD3-F5C0-4EFF-813F-9C664DDEA64C}" srcOrd="7" destOrd="0" presId="urn:microsoft.com/office/officeart/2008/layout/LinedList"/>
    <dgm:cxn modelId="{CA9187FC-C8FF-4081-83F2-F722CA4B280A}" type="presParOf" srcId="{3ADD8FD3-F5C0-4EFF-813F-9C664DDEA64C}" destId="{6DEB9287-41F1-4E64-8533-CB58C5F0236B}" srcOrd="0" destOrd="0" presId="urn:microsoft.com/office/officeart/2008/layout/LinedList"/>
    <dgm:cxn modelId="{97354251-29FA-4371-BB4B-0AB4914ACBB4}" type="presParOf" srcId="{3ADD8FD3-F5C0-4EFF-813F-9C664DDEA64C}" destId="{19F91C40-EF4C-494A-A68A-A8E3A025750B}" srcOrd="1" destOrd="0" presId="urn:microsoft.com/office/officeart/2008/layout/LinedList"/>
    <dgm:cxn modelId="{EB6DF91D-BFAC-4736-B004-597262A6C936}" type="presParOf" srcId="{D3EEACD0-94DD-4695-98A8-522884966937}" destId="{10EB6EA3-F700-4D91-9A0D-55DA0A7A3D95}" srcOrd="8" destOrd="0" presId="urn:microsoft.com/office/officeart/2008/layout/LinedList"/>
    <dgm:cxn modelId="{99C72323-290D-461C-9CBF-9AB9D92841DB}" type="presParOf" srcId="{D3EEACD0-94DD-4695-98A8-522884966937}" destId="{52B37F07-657C-4881-88E3-7E4892C578B1}" srcOrd="9" destOrd="0" presId="urn:microsoft.com/office/officeart/2008/layout/LinedList"/>
    <dgm:cxn modelId="{FF27F5AA-3B24-4DFD-A0C5-9CC756382C2F}" type="presParOf" srcId="{52B37F07-657C-4881-88E3-7E4892C578B1}" destId="{70D4EE48-EF0B-4C01-B41C-44B296B1EE66}" srcOrd="0" destOrd="0" presId="urn:microsoft.com/office/officeart/2008/layout/LinedList"/>
    <dgm:cxn modelId="{261B1840-4395-4AA7-B717-15A5614FD53F}" type="presParOf" srcId="{52B37F07-657C-4881-88E3-7E4892C578B1}" destId="{D5CE77F7-55EF-4197-91C8-6A3D4FFED79D}" srcOrd="1" destOrd="0" presId="urn:microsoft.com/office/officeart/2008/layout/LinedList"/>
    <dgm:cxn modelId="{92157892-E957-4B11-A2E2-BB4234982FDF}" type="presParOf" srcId="{D3EEACD0-94DD-4695-98A8-522884966937}" destId="{BA8D7192-C5D2-4D31-88FC-F904A67894BE}" srcOrd="10" destOrd="0" presId="urn:microsoft.com/office/officeart/2008/layout/LinedList"/>
    <dgm:cxn modelId="{E55EA450-2DEC-4562-9D85-0CA57F890F1A}" type="presParOf" srcId="{D3EEACD0-94DD-4695-98A8-522884966937}" destId="{63C19A85-9B30-4461-8B9F-08D4AFD762C1}" srcOrd="11" destOrd="0" presId="urn:microsoft.com/office/officeart/2008/layout/LinedList"/>
    <dgm:cxn modelId="{BDBCEF6F-265A-4420-9BED-2609641FEF46}" type="presParOf" srcId="{63C19A85-9B30-4461-8B9F-08D4AFD762C1}" destId="{4DF6BE09-A71B-46EB-9886-A8045CAA8108}" srcOrd="0" destOrd="0" presId="urn:microsoft.com/office/officeart/2008/layout/LinedList"/>
    <dgm:cxn modelId="{1F179DFC-932F-473A-B572-14F73F7BF694}" type="presParOf" srcId="{63C19A85-9B30-4461-8B9F-08D4AFD762C1}" destId="{185E94B0-132F-482F-9421-C7AF0B798D38}" srcOrd="1" destOrd="0" presId="urn:microsoft.com/office/officeart/2008/layout/LinedList"/>
    <dgm:cxn modelId="{F66D8A19-0420-4500-9B64-AA39754CFD9A}" type="presParOf" srcId="{D3EEACD0-94DD-4695-98A8-522884966937}" destId="{2237D498-355B-489D-8AA2-0B4BE65C8AD4}" srcOrd="12" destOrd="0" presId="urn:microsoft.com/office/officeart/2008/layout/LinedList"/>
    <dgm:cxn modelId="{9D030A46-4AF1-48BD-A48F-0FD282C2C11F}" type="presParOf" srcId="{D3EEACD0-94DD-4695-98A8-522884966937}" destId="{B4154A09-A949-4B36-92FB-74950BA4E524}" srcOrd="13" destOrd="0" presId="urn:microsoft.com/office/officeart/2008/layout/LinedList"/>
    <dgm:cxn modelId="{636F2C37-C61F-48F6-9D89-AD2A2D2BA076}" type="presParOf" srcId="{B4154A09-A949-4B36-92FB-74950BA4E524}" destId="{24A7B997-9A4E-43E6-B46D-6A789C9B0B5E}" srcOrd="0" destOrd="0" presId="urn:microsoft.com/office/officeart/2008/layout/LinedList"/>
    <dgm:cxn modelId="{C8890D41-6933-4C68-92DA-94E6AF4F627C}" type="presParOf" srcId="{B4154A09-A949-4B36-92FB-74950BA4E524}" destId="{57AA354F-A9D0-4B55-82D8-5956000A5FD0}" srcOrd="1" destOrd="0" presId="urn:microsoft.com/office/officeart/2008/layout/LinedList"/>
    <dgm:cxn modelId="{FDA029F9-DA77-4A0D-A4F2-E6B4145DD0B8}" type="presParOf" srcId="{D3EEACD0-94DD-4695-98A8-522884966937}" destId="{56A75BE1-8D67-469E-8248-CCAE215F71E7}" srcOrd="14" destOrd="0" presId="urn:microsoft.com/office/officeart/2008/layout/LinedList"/>
    <dgm:cxn modelId="{A51D8AA9-001B-41B5-84FB-89A761DD261C}" type="presParOf" srcId="{D3EEACD0-94DD-4695-98A8-522884966937}" destId="{240685E7-3385-4F9F-A451-1F84071697AF}" srcOrd="15" destOrd="0" presId="urn:microsoft.com/office/officeart/2008/layout/LinedList"/>
    <dgm:cxn modelId="{B907E591-172D-4195-86A3-A0E3BF28ECB0}" type="presParOf" srcId="{240685E7-3385-4F9F-A451-1F84071697AF}" destId="{777A92E7-8947-4CC1-9622-2B1B96D701EA}" srcOrd="0" destOrd="0" presId="urn:microsoft.com/office/officeart/2008/layout/LinedList"/>
    <dgm:cxn modelId="{B03D856F-BAEC-485E-8122-271B8CE47EC1}" type="presParOf" srcId="{240685E7-3385-4F9F-A451-1F84071697AF}" destId="{587E0C1A-06B7-4949-8FAA-944D01B4AF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B57CFDB-95C4-4E28-AD11-A48C3316947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5B43495-5BE3-4135-8678-EADB10FFD817}">
      <dgm:prSet/>
      <dgm:spPr/>
      <dgm:t>
        <a:bodyPr/>
        <a:lstStyle/>
        <a:p>
          <a:r>
            <a:rPr lang="en-GB" dirty="0">
              <a:solidFill>
                <a:schemeClr val="tx1"/>
              </a:solidFill>
            </a:rPr>
            <a:t>It is collection of voices from around the globe, it intersects: </a:t>
          </a:r>
          <a:endParaRPr lang="en-US" dirty="0">
            <a:solidFill>
              <a:schemeClr val="tx1"/>
            </a:solidFill>
          </a:endParaRPr>
        </a:p>
      </dgm:t>
    </dgm:pt>
    <dgm:pt modelId="{F198503E-7AA4-42F5-9005-FA42CF3CFF70}" type="parTrans" cxnId="{64BC3AD2-0F3A-468B-A029-1C3A6FF6DDAE}">
      <dgm:prSet/>
      <dgm:spPr/>
      <dgm:t>
        <a:bodyPr/>
        <a:lstStyle/>
        <a:p>
          <a:endParaRPr lang="en-US"/>
        </a:p>
      </dgm:t>
    </dgm:pt>
    <dgm:pt modelId="{9DB11FED-D58A-4F8A-B1C2-B5C8E4C36CC6}" type="sibTrans" cxnId="{64BC3AD2-0F3A-468B-A029-1C3A6FF6DDAE}">
      <dgm:prSet/>
      <dgm:spPr/>
      <dgm:t>
        <a:bodyPr/>
        <a:lstStyle/>
        <a:p>
          <a:endParaRPr lang="en-US"/>
        </a:p>
      </dgm:t>
    </dgm:pt>
    <dgm:pt modelId="{835F929F-CD61-4181-8AD7-0286B327DD17}">
      <dgm:prSet/>
      <dgm:spPr/>
      <dgm:t>
        <a:bodyPr/>
        <a:lstStyle/>
        <a:p>
          <a:r>
            <a:rPr lang="en-GB" dirty="0">
              <a:solidFill>
                <a:schemeClr val="tx1"/>
              </a:solidFill>
            </a:rPr>
            <a:t>Feminism, Queer Theory, Post-Colonial Studies, Critical Race Studies, Socialism and so on</a:t>
          </a:r>
          <a:endParaRPr lang="en-US" dirty="0">
            <a:solidFill>
              <a:schemeClr val="tx1"/>
            </a:solidFill>
          </a:endParaRPr>
        </a:p>
      </dgm:t>
    </dgm:pt>
    <dgm:pt modelId="{6181B887-3B6A-43E2-81AD-D008C53043FD}" type="parTrans" cxnId="{B15F00D3-4578-451F-B28A-03E46F01287C}">
      <dgm:prSet/>
      <dgm:spPr/>
      <dgm:t>
        <a:bodyPr/>
        <a:lstStyle/>
        <a:p>
          <a:endParaRPr lang="en-US"/>
        </a:p>
      </dgm:t>
    </dgm:pt>
    <dgm:pt modelId="{228A7BE4-F903-41A9-A042-E32A8D012813}" type="sibTrans" cxnId="{B15F00D3-4578-451F-B28A-03E46F01287C}">
      <dgm:prSet/>
      <dgm:spPr/>
      <dgm:t>
        <a:bodyPr/>
        <a:lstStyle/>
        <a:p>
          <a:endParaRPr lang="en-US"/>
        </a:p>
      </dgm:t>
    </dgm:pt>
    <dgm:pt modelId="{5C260B24-E101-4A6C-92FC-B6E245A920AC}">
      <dgm:prSet/>
      <dgm:spPr/>
      <dgm:t>
        <a:bodyPr/>
        <a:lstStyle/>
        <a:p>
          <a:r>
            <a:rPr lang="en-GB" dirty="0">
              <a:solidFill>
                <a:schemeClr val="tx1"/>
              </a:solidFill>
            </a:rPr>
            <a:t>Is a ‘new’ an exciting field that runs parallel to traditional Disability Studies</a:t>
          </a:r>
          <a:endParaRPr lang="en-US" dirty="0">
            <a:solidFill>
              <a:schemeClr val="tx1"/>
            </a:solidFill>
          </a:endParaRPr>
        </a:p>
      </dgm:t>
    </dgm:pt>
    <dgm:pt modelId="{F35BE39F-8703-4F74-9116-151F17149F7F}" type="parTrans" cxnId="{0B0A339A-08FB-42D8-8BD1-0B653F4E6305}">
      <dgm:prSet/>
      <dgm:spPr/>
      <dgm:t>
        <a:bodyPr/>
        <a:lstStyle/>
        <a:p>
          <a:endParaRPr lang="en-US"/>
        </a:p>
      </dgm:t>
    </dgm:pt>
    <dgm:pt modelId="{27481CAA-4978-47B2-BF9E-4F0881E4CE7E}" type="sibTrans" cxnId="{0B0A339A-08FB-42D8-8BD1-0B653F4E6305}">
      <dgm:prSet/>
      <dgm:spPr/>
      <dgm:t>
        <a:bodyPr/>
        <a:lstStyle/>
        <a:p>
          <a:endParaRPr lang="en-US"/>
        </a:p>
      </dgm:t>
    </dgm:pt>
    <dgm:pt modelId="{6A23BEFF-A50F-4608-839A-5C701D18E384}">
      <dgm:prSet/>
      <dgm:spPr/>
      <dgm:t>
        <a:bodyPr/>
        <a:lstStyle/>
        <a:p>
          <a:r>
            <a:rPr lang="en-GB" dirty="0">
              <a:solidFill>
                <a:schemeClr val="tx1"/>
              </a:solidFill>
            </a:rPr>
            <a:t>Seeks to add new/old/different voices to debate and conversation with regards Disability.</a:t>
          </a:r>
          <a:endParaRPr lang="en-US" dirty="0">
            <a:solidFill>
              <a:schemeClr val="tx1"/>
            </a:solidFill>
          </a:endParaRPr>
        </a:p>
      </dgm:t>
    </dgm:pt>
    <dgm:pt modelId="{9513D927-6315-4982-81B9-6851707A1804}" type="parTrans" cxnId="{A5B53110-A698-4420-B977-D1C0D1E58CBC}">
      <dgm:prSet/>
      <dgm:spPr/>
      <dgm:t>
        <a:bodyPr/>
        <a:lstStyle/>
        <a:p>
          <a:endParaRPr lang="en-US"/>
        </a:p>
      </dgm:t>
    </dgm:pt>
    <dgm:pt modelId="{1C780731-6097-4FEF-98E6-F67864F60F97}" type="sibTrans" cxnId="{A5B53110-A698-4420-B977-D1C0D1E58CBC}">
      <dgm:prSet/>
      <dgm:spPr/>
      <dgm:t>
        <a:bodyPr/>
        <a:lstStyle/>
        <a:p>
          <a:endParaRPr lang="en-US"/>
        </a:p>
      </dgm:t>
    </dgm:pt>
    <dgm:pt modelId="{A488D5C4-258F-4D9E-8CB9-A31F294B5A48}">
      <dgm:prSet/>
      <dgm:spPr/>
      <dgm:t>
        <a:bodyPr/>
        <a:lstStyle/>
        <a:p>
          <a:r>
            <a:rPr lang="en-GB" dirty="0">
              <a:solidFill>
                <a:schemeClr val="tx1"/>
              </a:solidFill>
            </a:rPr>
            <a:t>Is not critical </a:t>
          </a:r>
          <a:r>
            <a:rPr lang="en-GB" i="1" dirty="0">
              <a:solidFill>
                <a:schemeClr val="tx1"/>
              </a:solidFill>
            </a:rPr>
            <a:t>of</a:t>
          </a:r>
          <a:r>
            <a:rPr lang="en-GB" dirty="0">
              <a:solidFill>
                <a:schemeClr val="tx1"/>
              </a:solidFill>
            </a:rPr>
            <a:t> the Social/Minority Model but does offer critiques based upon a range of perspectives.</a:t>
          </a:r>
          <a:endParaRPr lang="en-US" dirty="0">
            <a:solidFill>
              <a:schemeClr val="tx1"/>
            </a:solidFill>
          </a:endParaRPr>
        </a:p>
      </dgm:t>
    </dgm:pt>
    <dgm:pt modelId="{E9A6F3D5-8347-457A-83CC-D8718E125868}" type="parTrans" cxnId="{D57D115D-8F2A-46C8-AA23-41A69CF878BB}">
      <dgm:prSet/>
      <dgm:spPr/>
      <dgm:t>
        <a:bodyPr/>
        <a:lstStyle/>
        <a:p>
          <a:endParaRPr lang="en-US"/>
        </a:p>
      </dgm:t>
    </dgm:pt>
    <dgm:pt modelId="{EABE5A1D-0851-4F1F-8C87-DB63575A9C99}" type="sibTrans" cxnId="{D57D115D-8F2A-46C8-AA23-41A69CF878BB}">
      <dgm:prSet/>
      <dgm:spPr/>
      <dgm:t>
        <a:bodyPr/>
        <a:lstStyle/>
        <a:p>
          <a:endParaRPr lang="en-US"/>
        </a:p>
      </dgm:t>
    </dgm:pt>
    <dgm:pt modelId="{68B9CAD3-6669-486E-8B7D-F2857D6F5AF9}" type="pres">
      <dgm:prSet presAssocID="{5B57CFDB-95C4-4E28-AD11-A48C33169478}" presName="linear" presStyleCnt="0">
        <dgm:presLayoutVars>
          <dgm:animLvl val="lvl"/>
          <dgm:resizeHandles val="exact"/>
        </dgm:presLayoutVars>
      </dgm:prSet>
      <dgm:spPr/>
    </dgm:pt>
    <dgm:pt modelId="{3BC80624-4C0B-4901-A9FE-3F32B13DDCFC}" type="pres">
      <dgm:prSet presAssocID="{B5B43495-5BE3-4135-8678-EADB10FFD817}" presName="parentText" presStyleLbl="node1" presStyleIdx="0" presStyleCnt="5">
        <dgm:presLayoutVars>
          <dgm:chMax val="0"/>
          <dgm:bulletEnabled val="1"/>
        </dgm:presLayoutVars>
      </dgm:prSet>
      <dgm:spPr/>
    </dgm:pt>
    <dgm:pt modelId="{F8334A9C-4FD4-4AD8-87EA-D78A933127FC}" type="pres">
      <dgm:prSet presAssocID="{9DB11FED-D58A-4F8A-B1C2-B5C8E4C36CC6}" presName="spacer" presStyleCnt="0"/>
      <dgm:spPr/>
    </dgm:pt>
    <dgm:pt modelId="{7275603B-5825-4325-8BCD-BE386637BB69}" type="pres">
      <dgm:prSet presAssocID="{835F929F-CD61-4181-8AD7-0286B327DD17}" presName="parentText" presStyleLbl="node1" presStyleIdx="1" presStyleCnt="5">
        <dgm:presLayoutVars>
          <dgm:chMax val="0"/>
          <dgm:bulletEnabled val="1"/>
        </dgm:presLayoutVars>
      </dgm:prSet>
      <dgm:spPr/>
    </dgm:pt>
    <dgm:pt modelId="{FF3DA6BE-61EB-4D68-A4DD-0D3D974D8008}" type="pres">
      <dgm:prSet presAssocID="{228A7BE4-F903-41A9-A042-E32A8D012813}" presName="spacer" presStyleCnt="0"/>
      <dgm:spPr/>
    </dgm:pt>
    <dgm:pt modelId="{A89DDE45-0579-4709-9A45-DEA509C06F37}" type="pres">
      <dgm:prSet presAssocID="{5C260B24-E101-4A6C-92FC-B6E245A920AC}" presName="parentText" presStyleLbl="node1" presStyleIdx="2" presStyleCnt="5">
        <dgm:presLayoutVars>
          <dgm:chMax val="0"/>
          <dgm:bulletEnabled val="1"/>
        </dgm:presLayoutVars>
      </dgm:prSet>
      <dgm:spPr/>
    </dgm:pt>
    <dgm:pt modelId="{7F9190BE-6E7F-40C4-8C74-3D478A8F44E2}" type="pres">
      <dgm:prSet presAssocID="{27481CAA-4978-47B2-BF9E-4F0881E4CE7E}" presName="spacer" presStyleCnt="0"/>
      <dgm:spPr/>
    </dgm:pt>
    <dgm:pt modelId="{53FD4439-945E-47B8-B712-D1893D0443C2}" type="pres">
      <dgm:prSet presAssocID="{6A23BEFF-A50F-4608-839A-5C701D18E384}" presName="parentText" presStyleLbl="node1" presStyleIdx="3" presStyleCnt="5">
        <dgm:presLayoutVars>
          <dgm:chMax val="0"/>
          <dgm:bulletEnabled val="1"/>
        </dgm:presLayoutVars>
      </dgm:prSet>
      <dgm:spPr/>
    </dgm:pt>
    <dgm:pt modelId="{CAE2C2EC-D91D-4501-BF63-02CD9CBF0BFF}" type="pres">
      <dgm:prSet presAssocID="{1C780731-6097-4FEF-98E6-F67864F60F97}" presName="spacer" presStyleCnt="0"/>
      <dgm:spPr/>
    </dgm:pt>
    <dgm:pt modelId="{51D10294-7041-4A31-946B-28712D5B952B}" type="pres">
      <dgm:prSet presAssocID="{A488D5C4-258F-4D9E-8CB9-A31F294B5A48}" presName="parentText" presStyleLbl="node1" presStyleIdx="4" presStyleCnt="5">
        <dgm:presLayoutVars>
          <dgm:chMax val="0"/>
          <dgm:bulletEnabled val="1"/>
        </dgm:presLayoutVars>
      </dgm:prSet>
      <dgm:spPr/>
    </dgm:pt>
  </dgm:ptLst>
  <dgm:cxnLst>
    <dgm:cxn modelId="{A5B53110-A698-4420-B977-D1C0D1E58CBC}" srcId="{5B57CFDB-95C4-4E28-AD11-A48C33169478}" destId="{6A23BEFF-A50F-4608-839A-5C701D18E384}" srcOrd="3" destOrd="0" parTransId="{9513D927-6315-4982-81B9-6851707A1804}" sibTransId="{1C780731-6097-4FEF-98E6-F67864F60F97}"/>
    <dgm:cxn modelId="{5E248815-19D3-4396-8657-CE4E4F6517A4}" type="presOf" srcId="{5C260B24-E101-4A6C-92FC-B6E245A920AC}" destId="{A89DDE45-0579-4709-9A45-DEA509C06F37}" srcOrd="0" destOrd="0" presId="urn:microsoft.com/office/officeart/2005/8/layout/vList2"/>
    <dgm:cxn modelId="{D57D115D-8F2A-46C8-AA23-41A69CF878BB}" srcId="{5B57CFDB-95C4-4E28-AD11-A48C33169478}" destId="{A488D5C4-258F-4D9E-8CB9-A31F294B5A48}" srcOrd="4" destOrd="0" parTransId="{E9A6F3D5-8347-457A-83CC-D8718E125868}" sibTransId="{EABE5A1D-0851-4F1F-8C87-DB63575A9C99}"/>
    <dgm:cxn modelId="{C1B0F44F-5E18-4E78-9633-0D9DDE691404}" type="presOf" srcId="{A488D5C4-258F-4D9E-8CB9-A31F294B5A48}" destId="{51D10294-7041-4A31-946B-28712D5B952B}" srcOrd="0" destOrd="0" presId="urn:microsoft.com/office/officeart/2005/8/layout/vList2"/>
    <dgm:cxn modelId="{C58BBE59-28B5-4B8C-8750-D0977BBB1A63}" type="presOf" srcId="{835F929F-CD61-4181-8AD7-0286B327DD17}" destId="{7275603B-5825-4325-8BCD-BE386637BB69}" srcOrd="0" destOrd="0" presId="urn:microsoft.com/office/officeart/2005/8/layout/vList2"/>
    <dgm:cxn modelId="{53028988-75B1-4DA4-982A-C88D222CBCD6}" type="presOf" srcId="{6A23BEFF-A50F-4608-839A-5C701D18E384}" destId="{53FD4439-945E-47B8-B712-D1893D0443C2}" srcOrd="0" destOrd="0" presId="urn:microsoft.com/office/officeart/2005/8/layout/vList2"/>
    <dgm:cxn modelId="{0B0A339A-08FB-42D8-8BD1-0B653F4E6305}" srcId="{5B57CFDB-95C4-4E28-AD11-A48C33169478}" destId="{5C260B24-E101-4A6C-92FC-B6E245A920AC}" srcOrd="2" destOrd="0" parTransId="{F35BE39F-8703-4F74-9116-151F17149F7F}" sibTransId="{27481CAA-4978-47B2-BF9E-4F0881E4CE7E}"/>
    <dgm:cxn modelId="{7D69B3C0-6755-441D-BD93-52C585EC2915}" type="presOf" srcId="{5B57CFDB-95C4-4E28-AD11-A48C33169478}" destId="{68B9CAD3-6669-486E-8B7D-F2857D6F5AF9}" srcOrd="0" destOrd="0" presId="urn:microsoft.com/office/officeart/2005/8/layout/vList2"/>
    <dgm:cxn modelId="{64BC3AD2-0F3A-468B-A029-1C3A6FF6DDAE}" srcId="{5B57CFDB-95C4-4E28-AD11-A48C33169478}" destId="{B5B43495-5BE3-4135-8678-EADB10FFD817}" srcOrd="0" destOrd="0" parTransId="{F198503E-7AA4-42F5-9005-FA42CF3CFF70}" sibTransId="{9DB11FED-D58A-4F8A-B1C2-B5C8E4C36CC6}"/>
    <dgm:cxn modelId="{B15F00D3-4578-451F-B28A-03E46F01287C}" srcId="{5B57CFDB-95C4-4E28-AD11-A48C33169478}" destId="{835F929F-CD61-4181-8AD7-0286B327DD17}" srcOrd="1" destOrd="0" parTransId="{6181B887-3B6A-43E2-81AD-D008C53043FD}" sibTransId="{228A7BE4-F903-41A9-A042-E32A8D012813}"/>
    <dgm:cxn modelId="{E465EDEE-BC12-4D1A-BCA7-ABA8EBC694BC}" type="presOf" srcId="{B5B43495-5BE3-4135-8678-EADB10FFD817}" destId="{3BC80624-4C0B-4901-A9FE-3F32B13DDCFC}" srcOrd="0" destOrd="0" presId="urn:microsoft.com/office/officeart/2005/8/layout/vList2"/>
    <dgm:cxn modelId="{48C66FA1-E281-4506-A36D-F35A7B7ACF48}" type="presParOf" srcId="{68B9CAD3-6669-486E-8B7D-F2857D6F5AF9}" destId="{3BC80624-4C0B-4901-A9FE-3F32B13DDCFC}" srcOrd="0" destOrd="0" presId="urn:microsoft.com/office/officeart/2005/8/layout/vList2"/>
    <dgm:cxn modelId="{44334D7A-9D36-4F22-ADE0-0657F699D74C}" type="presParOf" srcId="{68B9CAD3-6669-486E-8B7D-F2857D6F5AF9}" destId="{F8334A9C-4FD4-4AD8-87EA-D78A933127FC}" srcOrd="1" destOrd="0" presId="urn:microsoft.com/office/officeart/2005/8/layout/vList2"/>
    <dgm:cxn modelId="{44379987-8090-434D-92B3-423131F29DE3}" type="presParOf" srcId="{68B9CAD3-6669-486E-8B7D-F2857D6F5AF9}" destId="{7275603B-5825-4325-8BCD-BE386637BB69}" srcOrd="2" destOrd="0" presId="urn:microsoft.com/office/officeart/2005/8/layout/vList2"/>
    <dgm:cxn modelId="{D94A013D-88B1-47DA-AD79-114B6E685C35}" type="presParOf" srcId="{68B9CAD3-6669-486E-8B7D-F2857D6F5AF9}" destId="{FF3DA6BE-61EB-4D68-A4DD-0D3D974D8008}" srcOrd="3" destOrd="0" presId="urn:microsoft.com/office/officeart/2005/8/layout/vList2"/>
    <dgm:cxn modelId="{1FA455FA-EFFD-4712-8291-05FB108F6F61}" type="presParOf" srcId="{68B9CAD3-6669-486E-8B7D-F2857D6F5AF9}" destId="{A89DDE45-0579-4709-9A45-DEA509C06F37}" srcOrd="4" destOrd="0" presId="urn:microsoft.com/office/officeart/2005/8/layout/vList2"/>
    <dgm:cxn modelId="{1BCC937B-E11B-4B9B-B8CB-F2E6CFD80477}" type="presParOf" srcId="{68B9CAD3-6669-486E-8B7D-F2857D6F5AF9}" destId="{7F9190BE-6E7F-40C4-8C74-3D478A8F44E2}" srcOrd="5" destOrd="0" presId="urn:microsoft.com/office/officeart/2005/8/layout/vList2"/>
    <dgm:cxn modelId="{41991EE8-5EF3-494B-B953-211406B18F5E}" type="presParOf" srcId="{68B9CAD3-6669-486E-8B7D-F2857D6F5AF9}" destId="{53FD4439-945E-47B8-B712-D1893D0443C2}" srcOrd="6" destOrd="0" presId="urn:microsoft.com/office/officeart/2005/8/layout/vList2"/>
    <dgm:cxn modelId="{D48E290D-02ED-4323-9A47-584A594E4297}" type="presParOf" srcId="{68B9CAD3-6669-486E-8B7D-F2857D6F5AF9}" destId="{CAE2C2EC-D91D-4501-BF63-02CD9CBF0BFF}" srcOrd="7" destOrd="0" presId="urn:microsoft.com/office/officeart/2005/8/layout/vList2"/>
    <dgm:cxn modelId="{3DD98EA4-DD2D-420D-8EB0-E2F5A5678CE4}" type="presParOf" srcId="{68B9CAD3-6669-486E-8B7D-F2857D6F5AF9}" destId="{51D10294-7041-4A31-946B-28712D5B952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E896537-74CE-42F1-9952-7F37E93BA78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A991502-081F-4561-BED8-703124E78EE0}">
      <dgm:prSet/>
      <dgm:spPr/>
      <dgm:t>
        <a:bodyPr/>
        <a:lstStyle/>
        <a:p>
          <a:r>
            <a:rPr lang="en-GB" baseline="0" dirty="0">
              <a:solidFill>
                <a:schemeClr val="tx1"/>
              </a:solidFill>
            </a:rPr>
            <a:t>2000s onwards, emerging out of cultural models of disability and queer / disability activism.</a:t>
          </a:r>
          <a:endParaRPr lang="en-US" dirty="0">
            <a:solidFill>
              <a:schemeClr val="tx1"/>
            </a:solidFill>
          </a:endParaRPr>
        </a:p>
      </dgm:t>
    </dgm:pt>
    <dgm:pt modelId="{E90D8DCD-FCC0-4420-9F8B-8FB4F142ACD8}" type="parTrans" cxnId="{44E619E6-FE3A-4E73-93F0-81513A223065}">
      <dgm:prSet/>
      <dgm:spPr/>
      <dgm:t>
        <a:bodyPr/>
        <a:lstStyle/>
        <a:p>
          <a:endParaRPr lang="en-US"/>
        </a:p>
      </dgm:t>
    </dgm:pt>
    <dgm:pt modelId="{338DA272-C0D7-4B59-95EB-A285F8168347}" type="sibTrans" cxnId="{44E619E6-FE3A-4E73-93F0-81513A223065}">
      <dgm:prSet/>
      <dgm:spPr/>
      <dgm:t>
        <a:bodyPr/>
        <a:lstStyle/>
        <a:p>
          <a:endParaRPr lang="en-US"/>
        </a:p>
      </dgm:t>
    </dgm:pt>
    <dgm:pt modelId="{D36D8DAF-7B61-44E8-AE5A-67D77BE3E588}">
      <dgm:prSet/>
      <dgm:spPr/>
      <dgm:t>
        <a:bodyPr/>
        <a:lstStyle/>
        <a:p>
          <a:r>
            <a:rPr lang="en-GB" baseline="0" dirty="0">
              <a:solidFill>
                <a:schemeClr val="tx1"/>
              </a:solidFill>
            </a:rPr>
            <a:t>Disability is renamed as a site of resistance that critiques 'the normal' and 'the abled’.</a:t>
          </a:r>
          <a:endParaRPr lang="en-US" dirty="0">
            <a:solidFill>
              <a:schemeClr val="tx1"/>
            </a:solidFill>
          </a:endParaRPr>
        </a:p>
      </dgm:t>
    </dgm:pt>
    <dgm:pt modelId="{6B52F078-3783-4A24-BE8A-6DDA16AFBD97}" type="parTrans" cxnId="{7B8B5982-3A09-47AD-B559-20683D612A87}">
      <dgm:prSet/>
      <dgm:spPr/>
      <dgm:t>
        <a:bodyPr/>
        <a:lstStyle/>
        <a:p>
          <a:endParaRPr lang="en-US"/>
        </a:p>
      </dgm:t>
    </dgm:pt>
    <dgm:pt modelId="{77A7AEC2-AC5D-42B5-9E31-C81566270BE7}" type="sibTrans" cxnId="{7B8B5982-3A09-47AD-B559-20683D612A87}">
      <dgm:prSet/>
      <dgm:spPr/>
      <dgm:t>
        <a:bodyPr/>
        <a:lstStyle/>
        <a:p>
          <a:endParaRPr lang="en-US"/>
        </a:p>
      </dgm:t>
    </dgm:pt>
    <dgm:pt modelId="{ACD03711-D4BF-49EC-857C-BEB9F647EC0E}">
      <dgm:prSet/>
      <dgm:spPr/>
      <dgm:t>
        <a:bodyPr/>
        <a:lstStyle/>
        <a:p>
          <a:r>
            <a:rPr lang="en-GB" baseline="0" dirty="0">
              <a:solidFill>
                <a:schemeClr val="tx1"/>
              </a:solidFill>
            </a:rPr>
            <a:t>Connects with other disruptive positions including queer, anti-capitalist, union activists;</a:t>
          </a:r>
          <a:endParaRPr lang="en-US" dirty="0">
            <a:solidFill>
              <a:schemeClr val="tx1"/>
            </a:solidFill>
          </a:endParaRPr>
        </a:p>
      </dgm:t>
    </dgm:pt>
    <dgm:pt modelId="{63E80DA5-37A3-4AE8-81CF-E1B9CD31D1BF}" type="parTrans" cxnId="{4D86B0B2-6DD0-445A-9FA2-B2EC6E4EA8B3}">
      <dgm:prSet/>
      <dgm:spPr/>
      <dgm:t>
        <a:bodyPr/>
        <a:lstStyle/>
        <a:p>
          <a:endParaRPr lang="en-US"/>
        </a:p>
      </dgm:t>
    </dgm:pt>
    <dgm:pt modelId="{BD8BF4B3-74ED-4418-A0D3-CD7C0E12286A}" type="sibTrans" cxnId="{4D86B0B2-6DD0-445A-9FA2-B2EC6E4EA8B3}">
      <dgm:prSet/>
      <dgm:spPr/>
      <dgm:t>
        <a:bodyPr/>
        <a:lstStyle/>
        <a:p>
          <a:endParaRPr lang="en-US"/>
        </a:p>
      </dgm:t>
    </dgm:pt>
    <dgm:pt modelId="{84825337-FCA7-466F-B54F-F7849085F9D1}">
      <dgm:prSet/>
      <dgm:spPr/>
      <dgm:t>
        <a:bodyPr/>
        <a:lstStyle/>
        <a:p>
          <a:r>
            <a:rPr lang="en-GB" baseline="0" dirty="0">
              <a:solidFill>
                <a:schemeClr val="tx1"/>
              </a:solidFill>
            </a:rPr>
            <a:t>Affirmative identity rather than negative connotations associated with disability.</a:t>
          </a:r>
          <a:endParaRPr lang="en-US" dirty="0">
            <a:solidFill>
              <a:schemeClr val="tx1"/>
            </a:solidFill>
          </a:endParaRPr>
        </a:p>
      </dgm:t>
    </dgm:pt>
    <dgm:pt modelId="{7CD6BDD7-3AC0-47D3-97C7-C69EA22FC061}" type="parTrans" cxnId="{FAF25DEF-833B-4DEC-AA10-1081DBD9AF50}">
      <dgm:prSet/>
      <dgm:spPr/>
      <dgm:t>
        <a:bodyPr/>
        <a:lstStyle/>
        <a:p>
          <a:endParaRPr lang="en-US"/>
        </a:p>
      </dgm:t>
    </dgm:pt>
    <dgm:pt modelId="{EEF42130-8775-453C-B097-C6B122DBF6D2}" type="sibTrans" cxnId="{FAF25DEF-833B-4DEC-AA10-1081DBD9AF50}">
      <dgm:prSet/>
      <dgm:spPr/>
      <dgm:t>
        <a:bodyPr/>
        <a:lstStyle/>
        <a:p>
          <a:endParaRPr lang="en-US"/>
        </a:p>
      </dgm:t>
    </dgm:pt>
    <dgm:pt modelId="{BDA6EEBC-1FC9-41D3-AA0A-44543F7B2BF1}">
      <dgm:prSet/>
      <dgm:spPr/>
      <dgm:t>
        <a:bodyPr/>
        <a:lstStyle/>
        <a:p>
          <a:r>
            <a:rPr lang="en-GB" baseline="0" dirty="0">
              <a:solidFill>
                <a:schemeClr val="tx1"/>
              </a:solidFill>
            </a:rPr>
            <a:t>Key writers include </a:t>
          </a:r>
          <a:r>
            <a:rPr lang="en-GB" baseline="0" dirty="0" err="1">
              <a:solidFill>
                <a:schemeClr val="tx1"/>
              </a:solidFill>
            </a:rPr>
            <a:t>Robort</a:t>
          </a:r>
          <a:r>
            <a:rPr lang="en-GB" baseline="0" dirty="0">
              <a:solidFill>
                <a:schemeClr val="tx1"/>
              </a:solidFill>
            </a:rPr>
            <a:t> </a:t>
          </a:r>
          <a:r>
            <a:rPr lang="en-GB" baseline="0" dirty="0" err="1">
              <a:solidFill>
                <a:schemeClr val="tx1"/>
              </a:solidFill>
            </a:rPr>
            <a:t>McRuer</a:t>
          </a:r>
          <a:r>
            <a:rPr lang="en-GB" baseline="0" dirty="0">
              <a:solidFill>
                <a:schemeClr val="tx1"/>
              </a:solidFill>
            </a:rPr>
            <a:t>. Kristina </a:t>
          </a:r>
          <a:r>
            <a:rPr lang="en-GB" baseline="0" dirty="0" err="1">
              <a:solidFill>
                <a:schemeClr val="tx1"/>
              </a:solidFill>
            </a:rPr>
            <a:t>Kolarova</a:t>
          </a:r>
          <a:r>
            <a:rPr lang="en-GB" baseline="0" dirty="0">
              <a:solidFill>
                <a:schemeClr val="tx1"/>
              </a:solidFill>
            </a:rPr>
            <a:t>, Julie </a:t>
          </a:r>
          <a:r>
            <a:rPr lang="en-GB" baseline="0" dirty="0" err="1">
              <a:solidFill>
                <a:schemeClr val="tx1"/>
              </a:solidFill>
            </a:rPr>
            <a:t>Passanante</a:t>
          </a:r>
          <a:r>
            <a:rPr lang="en-GB" baseline="0" dirty="0">
              <a:solidFill>
                <a:schemeClr val="tx1"/>
              </a:solidFill>
            </a:rPr>
            <a:t> Elman.</a:t>
          </a:r>
          <a:endParaRPr lang="en-US" dirty="0">
            <a:solidFill>
              <a:schemeClr val="tx1"/>
            </a:solidFill>
          </a:endParaRPr>
        </a:p>
      </dgm:t>
    </dgm:pt>
    <dgm:pt modelId="{A4B0CF2A-EA15-4089-B712-C2CAB63BBB6A}" type="parTrans" cxnId="{702BB110-388F-4CF2-8C2C-1AC816000FAE}">
      <dgm:prSet/>
      <dgm:spPr/>
      <dgm:t>
        <a:bodyPr/>
        <a:lstStyle/>
        <a:p>
          <a:endParaRPr lang="en-US"/>
        </a:p>
      </dgm:t>
    </dgm:pt>
    <dgm:pt modelId="{8134C984-CEB0-4B94-8C90-7EF163067BA1}" type="sibTrans" cxnId="{702BB110-388F-4CF2-8C2C-1AC816000FAE}">
      <dgm:prSet/>
      <dgm:spPr/>
      <dgm:t>
        <a:bodyPr/>
        <a:lstStyle/>
        <a:p>
          <a:endParaRPr lang="en-US"/>
        </a:p>
      </dgm:t>
    </dgm:pt>
    <dgm:pt modelId="{0801C725-430E-45DA-A803-A3A32A1F7466}" type="pres">
      <dgm:prSet presAssocID="{BE896537-74CE-42F1-9952-7F37E93BA784}" presName="linear" presStyleCnt="0">
        <dgm:presLayoutVars>
          <dgm:animLvl val="lvl"/>
          <dgm:resizeHandles val="exact"/>
        </dgm:presLayoutVars>
      </dgm:prSet>
      <dgm:spPr/>
    </dgm:pt>
    <dgm:pt modelId="{C3C8AD93-A13E-4C2D-A4CE-B736B727582B}" type="pres">
      <dgm:prSet presAssocID="{8A991502-081F-4561-BED8-703124E78EE0}" presName="parentText" presStyleLbl="node1" presStyleIdx="0" presStyleCnt="5">
        <dgm:presLayoutVars>
          <dgm:chMax val="0"/>
          <dgm:bulletEnabled val="1"/>
        </dgm:presLayoutVars>
      </dgm:prSet>
      <dgm:spPr/>
    </dgm:pt>
    <dgm:pt modelId="{9C964A65-F199-4EC0-8067-B1240B3B3929}" type="pres">
      <dgm:prSet presAssocID="{338DA272-C0D7-4B59-95EB-A285F8168347}" presName="spacer" presStyleCnt="0"/>
      <dgm:spPr/>
    </dgm:pt>
    <dgm:pt modelId="{EA28CBAF-AE0B-46DB-A069-2DCABAE4F837}" type="pres">
      <dgm:prSet presAssocID="{D36D8DAF-7B61-44E8-AE5A-67D77BE3E588}" presName="parentText" presStyleLbl="node1" presStyleIdx="1" presStyleCnt="5">
        <dgm:presLayoutVars>
          <dgm:chMax val="0"/>
          <dgm:bulletEnabled val="1"/>
        </dgm:presLayoutVars>
      </dgm:prSet>
      <dgm:spPr/>
    </dgm:pt>
    <dgm:pt modelId="{1B9F2ADA-4C6A-4F52-87C5-E239CA072654}" type="pres">
      <dgm:prSet presAssocID="{77A7AEC2-AC5D-42B5-9E31-C81566270BE7}" presName="spacer" presStyleCnt="0"/>
      <dgm:spPr/>
    </dgm:pt>
    <dgm:pt modelId="{E906822C-A3FF-4556-9905-05024155517B}" type="pres">
      <dgm:prSet presAssocID="{ACD03711-D4BF-49EC-857C-BEB9F647EC0E}" presName="parentText" presStyleLbl="node1" presStyleIdx="2" presStyleCnt="5">
        <dgm:presLayoutVars>
          <dgm:chMax val="0"/>
          <dgm:bulletEnabled val="1"/>
        </dgm:presLayoutVars>
      </dgm:prSet>
      <dgm:spPr/>
    </dgm:pt>
    <dgm:pt modelId="{0F198C15-8809-4E19-ABC0-001870C4C6F8}" type="pres">
      <dgm:prSet presAssocID="{BD8BF4B3-74ED-4418-A0D3-CD7C0E12286A}" presName="spacer" presStyleCnt="0"/>
      <dgm:spPr/>
    </dgm:pt>
    <dgm:pt modelId="{CAAA5636-C306-4B26-8685-64467C4A8C65}" type="pres">
      <dgm:prSet presAssocID="{84825337-FCA7-466F-B54F-F7849085F9D1}" presName="parentText" presStyleLbl="node1" presStyleIdx="3" presStyleCnt="5">
        <dgm:presLayoutVars>
          <dgm:chMax val="0"/>
          <dgm:bulletEnabled val="1"/>
        </dgm:presLayoutVars>
      </dgm:prSet>
      <dgm:spPr/>
    </dgm:pt>
    <dgm:pt modelId="{29595188-168E-47B3-9473-DB47A227CBB2}" type="pres">
      <dgm:prSet presAssocID="{EEF42130-8775-453C-B097-C6B122DBF6D2}" presName="spacer" presStyleCnt="0"/>
      <dgm:spPr/>
    </dgm:pt>
    <dgm:pt modelId="{DA77BD78-E039-4424-844D-4EC57EAC02D0}" type="pres">
      <dgm:prSet presAssocID="{BDA6EEBC-1FC9-41D3-AA0A-44543F7B2BF1}" presName="parentText" presStyleLbl="node1" presStyleIdx="4" presStyleCnt="5">
        <dgm:presLayoutVars>
          <dgm:chMax val="0"/>
          <dgm:bulletEnabled val="1"/>
        </dgm:presLayoutVars>
      </dgm:prSet>
      <dgm:spPr/>
    </dgm:pt>
  </dgm:ptLst>
  <dgm:cxnLst>
    <dgm:cxn modelId="{702BB110-388F-4CF2-8C2C-1AC816000FAE}" srcId="{BE896537-74CE-42F1-9952-7F37E93BA784}" destId="{BDA6EEBC-1FC9-41D3-AA0A-44543F7B2BF1}" srcOrd="4" destOrd="0" parTransId="{A4B0CF2A-EA15-4089-B712-C2CAB63BBB6A}" sibTransId="{8134C984-CEB0-4B94-8C90-7EF163067BA1}"/>
    <dgm:cxn modelId="{29FE5222-9CBD-4F9B-A3BA-B8861DF3EF17}" type="presOf" srcId="{84825337-FCA7-466F-B54F-F7849085F9D1}" destId="{CAAA5636-C306-4B26-8685-64467C4A8C65}" srcOrd="0" destOrd="0" presId="urn:microsoft.com/office/officeart/2005/8/layout/vList2"/>
    <dgm:cxn modelId="{FA80DF26-C5B7-437E-8533-0A5C644E1671}" type="presOf" srcId="{BDA6EEBC-1FC9-41D3-AA0A-44543F7B2BF1}" destId="{DA77BD78-E039-4424-844D-4EC57EAC02D0}" srcOrd="0" destOrd="0" presId="urn:microsoft.com/office/officeart/2005/8/layout/vList2"/>
    <dgm:cxn modelId="{382FE563-B31C-4CE0-8A74-ED40A2B3817B}" type="presOf" srcId="{D36D8DAF-7B61-44E8-AE5A-67D77BE3E588}" destId="{EA28CBAF-AE0B-46DB-A069-2DCABAE4F837}" srcOrd="0" destOrd="0" presId="urn:microsoft.com/office/officeart/2005/8/layout/vList2"/>
    <dgm:cxn modelId="{823B217E-AC53-46DA-BFC7-EE06D7F0F04B}" type="presOf" srcId="{ACD03711-D4BF-49EC-857C-BEB9F647EC0E}" destId="{E906822C-A3FF-4556-9905-05024155517B}" srcOrd="0" destOrd="0" presId="urn:microsoft.com/office/officeart/2005/8/layout/vList2"/>
    <dgm:cxn modelId="{7B8B5982-3A09-47AD-B559-20683D612A87}" srcId="{BE896537-74CE-42F1-9952-7F37E93BA784}" destId="{D36D8DAF-7B61-44E8-AE5A-67D77BE3E588}" srcOrd="1" destOrd="0" parTransId="{6B52F078-3783-4A24-BE8A-6DDA16AFBD97}" sibTransId="{77A7AEC2-AC5D-42B5-9E31-C81566270BE7}"/>
    <dgm:cxn modelId="{4D86B0B2-6DD0-445A-9FA2-B2EC6E4EA8B3}" srcId="{BE896537-74CE-42F1-9952-7F37E93BA784}" destId="{ACD03711-D4BF-49EC-857C-BEB9F647EC0E}" srcOrd="2" destOrd="0" parTransId="{63E80DA5-37A3-4AE8-81CF-E1B9CD31D1BF}" sibTransId="{BD8BF4B3-74ED-4418-A0D3-CD7C0E12286A}"/>
    <dgm:cxn modelId="{6C2B67CF-600A-4DE3-95F0-81B5CC8D2AAA}" type="presOf" srcId="{8A991502-081F-4561-BED8-703124E78EE0}" destId="{C3C8AD93-A13E-4C2D-A4CE-B736B727582B}" srcOrd="0" destOrd="0" presId="urn:microsoft.com/office/officeart/2005/8/layout/vList2"/>
    <dgm:cxn modelId="{44E619E6-FE3A-4E73-93F0-81513A223065}" srcId="{BE896537-74CE-42F1-9952-7F37E93BA784}" destId="{8A991502-081F-4561-BED8-703124E78EE0}" srcOrd="0" destOrd="0" parTransId="{E90D8DCD-FCC0-4420-9F8B-8FB4F142ACD8}" sibTransId="{338DA272-C0D7-4B59-95EB-A285F8168347}"/>
    <dgm:cxn modelId="{FAF25DEF-833B-4DEC-AA10-1081DBD9AF50}" srcId="{BE896537-74CE-42F1-9952-7F37E93BA784}" destId="{84825337-FCA7-466F-B54F-F7849085F9D1}" srcOrd="3" destOrd="0" parTransId="{7CD6BDD7-3AC0-47D3-97C7-C69EA22FC061}" sibTransId="{EEF42130-8775-453C-B097-C6B122DBF6D2}"/>
    <dgm:cxn modelId="{E32253FE-E7D1-491D-A012-554D86F87CE9}" type="presOf" srcId="{BE896537-74CE-42F1-9952-7F37E93BA784}" destId="{0801C725-430E-45DA-A803-A3A32A1F7466}" srcOrd="0" destOrd="0" presId="urn:microsoft.com/office/officeart/2005/8/layout/vList2"/>
    <dgm:cxn modelId="{2AD01DED-198B-49E5-9841-961C0AC56DBA}" type="presParOf" srcId="{0801C725-430E-45DA-A803-A3A32A1F7466}" destId="{C3C8AD93-A13E-4C2D-A4CE-B736B727582B}" srcOrd="0" destOrd="0" presId="urn:microsoft.com/office/officeart/2005/8/layout/vList2"/>
    <dgm:cxn modelId="{F43000F4-833B-4F6B-85D4-42AB46808628}" type="presParOf" srcId="{0801C725-430E-45DA-A803-A3A32A1F7466}" destId="{9C964A65-F199-4EC0-8067-B1240B3B3929}" srcOrd="1" destOrd="0" presId="urn:microsoft.com/office/officeart/2005/8/layout/vList2"/>
    <dgm:cxn modelId="{370DAFC3-AA2B-4239-97EE-193096C3C5A2}" type="presParOf" srcId="{0801C725-430E-45DA-A803-A3A32A1F7466}" destId="{EA28CBAF-AE0B-46DB-A069-2DCABAE4F837}" srcOrd="2" destOrd="0" presId="urn:microsoft.com/office/officeart/2005/8/layout/vList2"/>
    <dgm:cxn modelId="{93444630-567D-449B-B058-E2047D42F6A5}" type="presParOf" srcId="{0801C725-430E-45DA-A803-A3A32A1F7466}" destId="{1B9F2ADA-4C6A-4F52-87C5-E239CA072654}" srcOrd="3" destOrd="0" presId="urn:microsoft.com/office/officeart/2005/8/layout/vList2"/>
    <dgm:cxn modelId="{A74ED2BC-45F2-4EA6-8A8B-C95C0AD4AA9D}" type="presParOf" srcId="{0801C725-430E-45DA-A803-A3A32A1F7466}" destId="{E906822C-A3FF-4556-9905-05024155517B}" srcOrd="4" destOrd="0" presId="urn:microsoft.com/office/officeart/2005/8/layout/vList2"/>
    <dgm:cxn modelId="{80AFC226-1907-4C30-A40F-D9F2CE5DD209}" type="presParOf" srcId="{0801C725-430E-45DA-A803-A3A32A1F7466}" destId="{0F198C15-8809-4E19-ABC0-001870C4C6F8}" srcOrd="5" destOrd="0" presId="urn:microsoft.com/office/officeart/2005/8/layout/vList2"/>
    <dgm:cxn modelId="{B3621C7A-0B5C-4E66-A22A-F3E267BE7119}" type="presParOf" srcId="{0801C725-430E-45DA-A803-A3A32A1F7466}" destId="{CAAA5636-C306-4B26-8685-64467C4A8C65}" srcOrd="6" destOrd="0" presId="urn:microsoft.com/office/officeart/2005/8/layout/vList2"/>
    <dgm:cxn modelId="{7FE4058E-FC07-4A4A-B83A-DBF33E0DCD25}" type="presParOf" srcId="{0801C725-430E-45DA-A803-A3A32A1F7466}" destId="{29595188-168E-47B3-9473-DB47A227CBB2}" srcOrd="7" destOrd="0" presId="urn:microsoft.com/office/officeart/2005/8/layout/vList2"/>
    <dgm:cxn modelId="{0C2CCAD3-790B-4816-9095-7B090B1B714D}" type="presParOf" srcId="{0801C725-430E-45DA-A803-A3A32A1F7466}" destId="{DA77BD78-E039-4424-844D-4EC57EAC02D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358C69-95A1-401D-9EE2-01B282E803E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C00644E-FDB5-4B24-BC0B-B13D55C72A20}">
      <dgm:prSet/>
      <dgm:spPr/>
      <dgm:t>
        <a:bodyPr/>
        <a:lstStyle/>
        <a:p>
          <a:r>
            <a:rPr lang="en-GB" dirty="0">
              <a:solidFill>
                <a:schemeClr val="tx1"/>
              </a:solidFill>
            </a:rPr>
            <a:t>2000s onwards</a:t>
          </a:r>
          <a:endParaRPr lang="en-US" dirty="0">
            <a:solidFill>
              <a:schemeClr val="tx1"/>
            </a:solidFill>
          </a:endParaRPr>
        </a:p>
      </dgm:t>
    </dgm:pt>
    <dgm:pt modelId="{9052556D-4428-439F-8E0F-012B90000356}" type="parTrans" cxnId="{BA4E2DA3-36F2-45EB-9788-34F7E05A9F76}">
      <dgm:prSet/>
      <dgm:spPr/>
      <dgm:t>
        <a:bodyPr/>
        <a:lstStyle/>
        <a:p>
          <a:endParaRPr lang="en-US"/>
        </a:p>
      </dgm:t>
    </dgm:pt>
    <dgm:pt modelId="{45099717-CCD9-4CCB-8D1F-647BC457F978}" type="sibTrans" cxnId="{BA4E2DA3-36F2-45EB-9788-34F7E05A9F76}">
      <dgm:prSet/>
      <dgm:spPr/>
      <dgm:t>
        <a:bodyPr/>
        <a:lstStyle/>
        <a:p>
          <a:endParaRPr lang="en-US"/>
        </a:p>
      </dgm:t>
    </dgm:pt>
    <dgm:pt modelId="{91376EB7-A2B1-40E5-8F32-4928C0D3455B}">
      <dgm:prSet/>
      <dgm:spPr/>
      <dgm:t>
        <a:bodyPr/>
        <a:lstStyle/>
        <a:p>
          <a:r>
            <a:rPr lang="en-GB" dirty="0">
              <a:solidFill>
                <a:schemeClr val="tx1"/>
              </a:solidFill>
            </a:rPr>
            <a:t>Disability is produced by wider standards of society, culture and economics that emphasise and idealise an ableist normativity.</a:t>
          </a:r>
          <a:endParaRPr lang="en-US" dirty="0">
            <a:solidFill>
              <a:schemeClr val="tx1"/>
            </a:solidFill>
          </a:endParaRPr>
        </a:p>
      </dgm:t>
    </dgm:pt>
    <dgm:pt modelId="{65D4BA12-C3F3-42FB-A287-34D9F2A67F8A}" type="parTrans" cxnId="{E05ED132-C20F-454B-9186-FD2A847818D8}">
      <dgm:prSet/>
      <dgm:spPr/>
      <dgm:t>
        <a:bodyPr/>
        <a:lstStyle/>
        <a:p>
          <a:endParaRPr lang="en-US"/>
        </a:p>
      </dgm:t>
    </dgm:pt>
    <dgm:pt modelId="{1BF1FD58-E638-45C7-A01C-12BCF7EC4AF6}" type="sibTrans" cxnId="{E05ED132-C20F-454B-9186-FD2A847818D8}">
      <dgm:prSet/>
      <dgm:spPr/>
      <dgm:t>
        <a:bodyPr/>
        <a:lstStyle/>
        <a:p>
          <a:endParaRPr lang="en-US"/>
        </a:p>
      </dgm:t>
    </dgm:pt>
    <dgm:pt modelId="{14D950DB-7769-4287-9066-3B67EBFB0056}">
      <dgm:prSet/>
      <dgm:spPr/>
      <dgm:t>
        <a:bodyPr/>
        <a:lstStyle/>
        <a:p>
          <a:r>
            <a:rPr lang="en-GB" dirty="0">
              <a:solidFill>
                <a:schemeClr val="tx1"/>
              </a:solidFill>
            </a:rPr>
            <a:t>Disabled people are excluded from communities, services and professional practices because they fail to meet the standards of ableist society.</a:t>
          </a:r>
          <a:endParaRPr lang="en-US" dirty="0">
            <a:solidFill>
              <a:schemeClr val="tx1"/>
            </a:solidFill>
          </a:endParaRPr>
        </a:p>
      </dgm:t>
    </dgm:pt>
    <dgm:pt modelId="{5FDD8D83-8C61-4664-8246-496BC4A8CE45}" type="parTrans" cxnId="{E303A01B-B91A-4A73-98CA-0B5B8CE23BFF}">
      <dgm:prSet/>
      <dgm:spPr/>
      <dgm:t>
        <a:bodyPr/>
        <a:lstStyle/>
        <a:p>
          <a:endParaRPr lang="en-US"/>
        </a:p>
      </dgm:t>
    </dgm:pt>
    <dgm:pt modelId="{C9602B10-665F-43E8-A207-E9ECB077DF04}" type="sibTrans" cxnId="{E303A01B-B91A-4A73-98CA-0B5B8CE23BFF}">
      <dgm:prSet/>
      <dgm:spPr/>
      <dgm:t>
        <a:bodyPr/>
        <a:lstStyle/>
        <a:p>
          <a:endParaRPr lang="en-US"/>
        </a:p>
      </dgm:t>
    </dgm:pt>
    <dgm:pt modelId="{1B98AC01-9783-4543-9A41-7594C0323BEF}">
      <dgm:prSet/>
      <dgm:spPr/>
      <dgm:t>
        <a:bodyPr/>
        <a:lstStyle/>
        <a:p>
          <a:r>
            <a:rPr lang="en-GB" dirty="0">
              <a:solidFill>
                <a:schemeClr val="tx1"/>
              </a:solidFill>
            </a:rPr>
            <a:t>Links able-</a:t>
          </a:r>
          <a:r>
            <a:rPr lang="en-GB" dirty="0" err="1">
              <a:solidFill>
                <a:schemeClr val="tx1"/>
              </a:solidFill>
            </a:rPr>
            <a:t>bodiedness</a:t>
          </a:r>
          <a:r>
            <a:rPr lang="en-GB" dirty="0">
              <a:solidFill>
                <a:schemeClr val="tx1"/>
              </a:solidFill>
            </a:rPr>
            <a:t>, whiteness, coloniality and the capitalist imperatives of labour and consumption.</a:t>
          </a:r>
          <a:endParaRPr lang="en-US" dirty="0">
            <a:solidFill>
              <a:schemeClr val="tx1"/>
            </a:solidFill>
          </a:endParaRPr>
        </a:p>
      </dgm:t>
    </dgm:pt>
    <dgm:pt modelId="{2CB9185C-824F-4B48-A657-19CDBB06DAD4}" type="parTrans" cxnId="{61D09145-CCB8-4B63-A7E9-936CE8400A0B}">
      <dgm:prSet/>
      <dgm:spPr/>
      <dgm:t>
        <a:bodyPr/>
        <a:lstStyle/>
        <a:p>
          <a:endParaRPr lang="en-US"/>
        </a:p>
      </dgm:t>
    </dgm:pt>
    <dgm:pt modelId="{4F7FBFD6-0BBB-4AE1-93C0-9185B94AF2B2}" type="sibTrans" cxnId="{61D09145-CCB8-4B63-A7E9-936CE8400A0B}">
      <dgm:prSet/>
      <dgm:spPr/>
      <dgm:t>
        <a:bodyPr/>
        <a:lstStyle/>
        <a:p>
          <a:endParaRPr lang="en-US"/>
        </a:p>
      </dgm:t>
    </dgm:pt>
    <dgm:pt modelId="{FDE7FD91-CF6D-4234-B9AB-82A175FB2A58}">
      <dgm:prSet/>
      <dgm:spPr/>
      <dgm:t>
        <a:bodyPr/>
        <a:lstStyle/>
        <a:p>
          <a:r>
            <a:rPr lang="en-GB" dirty="0">
              <a:solidFill>
                <a:schemeClr val="tx1"/>
              </a:solidFill>
            </a:rPr>
            <a:t>Key writers include Gregor </a:t>
          </a:r>
          <a:r>
            <a:rPr lang="en-GB" dirty="0" err="1">
              <a:solidFill>
                <a:schemeClr val="tx1"/>
              </a:solidFill>
            </a:rPr>
            <a:t>Wolbring</a:t>
          </a:r>
          <a:r>
            <a:rPr lang="en-GB" dirty="0">
              <a:solidFill>
                <a:schemeClr val="tx1"/>
              </a:solidFill>
            </a:rPr>
            <a:t>, Fiona Kumari Campbell</a:t>
          </a:r>
          <a:endParaRPr lang="en-US" dirty="0">
            <a:solidFill>
              <a:schemeClr val="tx1"/>
            </a:solidFill>
          </a:endParaRPr>
        </a:p>
      </dgm:t>
    </dgm:pt>
    <dgm:pt modelId="{A8247449-3798-4B7A-9C4A-3DAC98108260}" type="parTrans" cxnId="{B45608E6-5939-40E7-AE11-E612DBA093C5}">
      <dgm:prSet/>
      <dgm:spPr/>
      <dgm:t>
        <a:bodyPr/>
        <a:lstStyle/>
        <a:p>
          <a:endParaRPr lang="en-US"/>
        </a:p>
      </dgm:t>
    </dgm:pt>
    <dgm:pt modelId="{74EEE807-69D9-4682-BA4A-E2B598C50DD0}" type="sibTrans" cxnId="{B45608E6-5939-40E7-AE11-E612DBA093C5}">
      <dgm:prSet/>
      <dgm:spPr/>
      <dgm:t>
        <a:bodyPr/>
        <a:lstStyle/>
        <a:p>
          <a:endParaRPr lang="en-US"/>
        </a:p>
      </dgm:t>
    </dgm:pt>
    <dgm:pt modelId="{6E8DE984-7EAD-4925-840B-B441711C7A9F}" type="pres">
      <dgm:prSet presAssocID="{0F358C69-95A1-401D-9EE2-01B282E803E5}" presName="linear" presStyleCnt="0">
        <dgm:presLayoutVars>
          <dgm:animLvl val="lvl"/>
          <dgm:resizeHandles val="exact"/>
        </dgm:presLayoutVars>
      </dgm:prSet>
      <dgm:spPr/>
    </dgm:pt>
    <dgm:pt modelId="{743F9C23-8566-4FC2-942F-62DAF205FFC2}" type="pres">
      <dgm:prSet presAssocID="{AC00644E-FDB5-4B24-BC0B-B13D55C72A20}" presName="parentText" presStyleLbl="node1" presStyleIdx="0" presStyleCnt="5">
        <dgm:presLayoutVars>
          <dgm:chMax val="0"/>
          <dgm:bulletEnabled val="1"/>
        </dgm:presLayoutVars>
      </dgm:prSet>
      <dgm:spPr/>
    </dgm:pt>
    <dgm:pt modelId="{69F8D6C4-B320-4AC1-B7E1-CB05953CB67A}" type="pres">
      <dgm:prSet presAssocID="{45099717-CCD9-4CCB-8D1F-647BC457F978}" presName="spacer" presStyleCnt="0"/>
      <dgm:spPr/>
    </dgm:pt>
    <dgm:pt modelId="{2AC95809-F525-4101-8294-F8DF4764D09E}" type="pres">
      <dgm:prSet presAssocID="{91376EB7-A2B1-40E5-8F32-4928C0D3455B}" presName="parentText" presStyleLbl="node1" presStyleIdx="1" presStyleCnt="5">
        <dgm:presLayoutVars>
          <dgm:chMax val="0"/>
          <dgm:bulletEnabled val="1"/>
        </dgm:presLayoutVars>
      </dgm:prSet>
      <dgm:spPr/>
    </dgm:pt>
    <dgm:pt modelId="{6C8875A7-A772-4E84-BD6B-0AE7ED10915E}" type="pres">
      <dgm:prSet presAssocID="{1BF1FD58-E638-45C7-A01C-12BCF7EC4AF6}" presName="spacer" presStyleCnt="0"/>
      <dgm:spPr/>
    </dgm:pt>
    <dgm:pt modelId="{0E9BB53E-E064-4F66-A3E0-EB97D6600D75}" type="pres">
      <dgm:prSet presAssocID="{14D950DB-7769-4287-9066-3B67EBFB0056}" presName="parentText" presStyleLbl="node1" presStyleIdx="2" presStyleCnt="5">
        <dgm:presLayoutVars>
          <dgm:chMax val="0"/>
          <dgm:bulletEnabled val="1"/>
        </dgm:presLayoutVars>
      </dgm:prSet>
      <dgm:spPr/>
    </dgm:pt>
    <dgm:pt modelId="{98189D17-120E-4386-82FA-341C2510BDB9}" type="pres">
      <dgm:prSet presAssocID="{C9602B10-665F-43E8-A207-E9ECB077DF04}" presName="spacer" presStyleCnt="0"/>
      <dgm:spPr/>
    </dgm:pt>
    <dgm:pt modelId="{1404E839-5A39-479F-BB41-A760C9E19E93}" type="pres">
      <dgm:prSet presAssocID="{1B98AC01-9783-4543-9A41-7594C0323BEF}" presName="parentText" presStyleLbl="node1" presStyleIdx="3" presStyleCnt="5">
        <dgm:presLayoutVars>
          <dgm:chMax val="0"/>
          <dgm:bulletEnabled val="1"/>
        </dgm:presLayoutVars>
      </dgm:prSet>
      <dgm:spPr/>
    </dgm:pt>
    <dgm:pt modelId="{62ED521F-9EFC-4FA7-99E7-4A811360FF23}" type="pres">
      <dgm:prSet presAssocID="{4F7FBFD6-0BBB-4AE1-93C0-9185B94AF2B2}" presName="spacer" presStyleCnt="0"/>
      <dgm:spPr/>
    </dgm:pt>
    <dgm:pt modelId="{98292781-6C04-4907-BB0C-B7259FD8E026}" type="pres">
      <dgm:prSet presAssocID="{FDE7FD91-CF6D-4234-B9AB-82A175FB2A58}" presName="parentText" presStyleLbl="node1" presStyleIdx="4" presStyleCnt="5">
        <dgm:presLayoutVars>
          <dgm:chMax val="0"/>
          <dgm:bulletEnabled val="1"/>
        </dgm:presLayoutVars>
      </dgm:prSet>
      <dgm:spPr/>
    </dgm:pt>
  </dgm:ptLst>
  <dgm:cxnLst>
    <dgm:cxn modelId="{E303A01B-B91A-4A73-98CA-0B5B8CE23BFF}" srcId="{0F358C69-95A1-401D-9EE2-01B282E803E5}" destId="{14D950DB-7769-4287-9066-3B67EBFB0056}" srcOrd="2" destOrd="0" parTransId="{5FDD8D83-8C61-4664-8246-496BC4A8CE45}" sibTransId="{C9602B10-665F-43E8-A207-E9ECB077DF04}"/>
    <dgm:cxn modelId="{380B8522-CA22-405C-94E1-F0FFA113215A}" type="presOf" srcId="{0F358C69-95A1-401D-9EE2-01B282E803E5}" destId="{6E8DE984-7EAD-4925-840B-B441711C7A9F}" srcOrd="0" destOrd="0" presId="urn:microsoft.com/office/officeart/2005/8/layout/vList2"/>
    <dgm:cxn modelId="{E05ED132-C20F-454B-9186-FD2A847818D8}" srcId="{0F358C69-95A1-401D-9EE2-01B282E803E5}" destId="{91376EB7-A2B1-40E5-8F32-4928C0D3455B}" srcOrd="1" destOrd="0" parTransId="{65D4BA12-C3F3-42FB-A287-34D9F2A67F8A}" sibTransId="{1BF1FD58-E638-45C7-A01C-12BCF7EC4AF6}"/>
    <dgm:cxn modelId="{61D09145-CCB8-4B63-A7E9-936CE8400A0B}" srcId="{0F358C69-95A1-401D-9EE2-01B282E803E5}" destId="{1B98AC01-9783-4543-9A41-7594C0323BEF}" srcOrd="3" destOrd="0" parTransId="{2CB9185C-824F-4B48-A657-19CDBB06DAD4}" sibTransId="{4F7FBFD6-0BBB-4AE1-93C0-9185B94AF2B2}"/>
    <dgm:cxn modelId="{532E817A-BA4D-40B3-ABE6-BEB3EBA15C57}" type="presOf" srcId="{1B98AC01-9783-4543-9A41-7594C0323BEF}" destId="{1404E839-5A39-479F-BB41-A760C9E19E93}" srcOrd="0" destOrd="0" presId="urn:microsoft.com/office/officeart/2005/8/layout/vList2"/>
    <dgm:cxn modelId="{BA4E2DA3-36F2-45EB-9788-34F7E05A9F76}" srcId="{0F358C69-95A1-401D-9EE2-01B282E803E5}" destId="{AC00644E-FDB5-4B24-BC0B-B13D55C72A20}" srcOrd="0" destOrd="0" parTransId="{9052556D-4428-439F-8E0F-012B90000356}" sibTransId="{45099717-CCD9-4CCB-8D1F-647BC457F978}"/>
    <dgm:cxn modelId="{2A4D5FBB-0B1B-425C-A1C8-C7048D3CBB58}" type="presOf" srcId="{AC00644E-FDB5-4B24-BC0B-B13D55C72A20}" destId="{743F9C23-8566-4FC2-942F-62DAF205FFC2}" srcOrd="0" destOrd="0" presId="urn:microsoft.com/office/officeart/2005/8/layout/vList2"/>
    <dgm:cxn modelId="{EE7A71C9-4F16-41F5-B89B-D0007B10AF3B}" type="presOf" srcId="{14D950DB-7769-4287-9066-3B67EBFB0056}" destId="{0E9BB53E-E064-4F66-A3E0-EB97D6600D75}" srcOrd="0" destOrd="0" presId="urn:microsoft.com/office/officeart/2005/8/layout/vList2"/>
    <dgm:cxn modelId="{A030D1CF-5E30-44BC-81E7-20FADDF530CD}" type="presOf" srcId="{FDE7FD91-CF6D-4234-B9AB-82A175FB2A58}" destId="{98292781-6C04-4907-BB0C-B7259FD8E026}" srcOrd="0" destOrd="0" presId="urn:microsoft.com/office/officeart/2005/8/layout/vList2"/>
    <dgm:cxn modelId="{8C09B8E3-84F6-4CAE-81E1-3855FDE8B77D}" type="presOf" srcId="{91376EB7-A2B1-40E5-8F32-4928C0D3455B}" destId="{2AC95809-F525-4101-8294-F8DF4764D09E}" srcOrd="0" destOrd="0" presId="urn:microsoft.com/office/officeart/2005/8/layout/vList2"/>
    <dgm:cxn modelId="{B45608E6-5939-40E7-AE11-E612DBA093C5}" srcId="{0F358C69-95A1-401D-9EE2-01B282E803E5}" destId="{FDE7FD91-CF6D-4234-B9AB-82A175FB2A58}" srcOrd="4" destOrd="0" parTransId="{A8247449-3798-4B7A-9C4A-3DAC98108260}" sibTransId="{74EEE807-69D9-4682-BA4A-E2B598C50DD0}"/>
    <dgm:cxn modelId="{35AD4EA2-81D2-478C-9E43-8BAAE26E1E75}" type="presParOf" srcId="{6E8DE984-7EAD-4925-840B-B441711C7A9F}" destId="{743F9C23-8566-4FC2-942F-62DAF205FFC2}" srcOrd="0" destOrd="0" presId="urn:microsoft.com/office/officeart/2005/8/layout/vList2"/>
    <dgm:cxn modelId="{51523A4A-3C7F-4117-BE03-DCF5B0462FFB}" type="presParOf" srcId="{6E8DE984-7EAD-4925-840B-B441711C7A9F}" destId="{69F8D6C4-B320-4AC1-B7E1-CB05953CB67A}" srcOrd="1" destOrd="0" presId="urn:microsoft.com/office/officeart/2005/8/layout/vList2"/>
    <dgm:cxn modelId="{0D924E8D-976E-489E-B11A-631038B5D455}" type="presParOf" srcId="{6E8DE984-7EAD-4925-840B-B441711C7A9F}" destId="{2AC95809-F525-4101-8294-F8DF4764D09E}" srcOrd="2" destOrd="0" presId="urn:microsoft.com/office/officeart/2005/8/layout/vList2"/>
    <dgm:cxn modelId="{3EA665C8-5352-445A-8B07-064FAA410EE6}" type="presParOf" srcId="{6E8DE984-7EAD-4925-840B-B441711C7A9F}" destId="{6C8875A7-A772-4E84-BD6B-0AE7ED10915E}" srcOrd="3" destOrd="0" presId="urn:microsoft.com/office/officeart/2005/8/layout/vList2"/>
    <dgm:cxn modelId="{E62B9A19-75AC-48AE-9A19-B3A9AEC1AA1F}" type="presParOf" srcId="{6E8DE984-7EAD-4925-840B-B441711C7A9F}" destId="{0E9BB53E-E064-4F66-A3E0-EB97D6600D75}" srcOrd="4" destOrd="0" presId="urn:microsoft.com/office/officeart/2005/8/layout/vList2"/>
    <dgm:cxn modelId="{BD6F79C7-F94B-42AE-9794-3C7C43B44D3A}" type="presParOf" srcId="{6E8DE984-7EAD-4925-840B-B441711C7A9F}" destId="{98189D17-120E-4386-82FA-341C2510BDB9}" srcOrd="5" destOrd="0" presId="urn:microsoft.com/office/officeart/2005/8/layout/vList2"/>
    <dgm:cxn modelId="{89F26452-0333-4341-92E5-2B19A0CAFE88}" type="presParOf" srcId="{6E8DE984-7EAD-4925-840B-B441711C7A9F}" destId="{1404E839-5A39-479F-BB41-A760C9E19E93}" srcOrd="6" destOrd="0" presId="urn:microsoft.com/office/officeart/2005/8/layout/vList2"/>
    <dgm:cxn modelId="{1676D15B-F029-4DB1-9147-B29011023C18}" type="presParOf" srcId="{6E8DE984-7EAD-4925-840B-B441711C7A9F}" destId="{62ED521F-9EFC-4FA7-99E7-4A811360FF23}" srcOrd="7" destOrd="0" presId="urn:microsoft.com/office/officeart/2005/8/layout/vList2"/>
    <dgm:cxn modelId="{709E5507-3A26-496F-B7D7-2000E94F7314}" type="presParOf" srcId="{6E8DE984-7EAD-4925-840B-B441711C7A9F}" destId="{98292781-6C04-4907-BB0C-B7259FD8E02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7D0FA92-850A-4926-9FA6-904E9C010C0A}"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B5DFDB5-A116-4A54-9838-78FC2A26895F}">
      <dgm:prSet/>
      <dgm:spPr/>
      <dgm:t>
        <a:bodyPr/>
        <a:lstStyle/>
        <a:p>
          <a:r>
            <a:rPr lang="en-GB"/>
            <a:t>2000s onwards</a:t>
          </a:r>
          <a:endParaRPr lang="en-US"/>
        </a:p>
      </dgm:t>
    </dgm:pt>
    <dgm:pt modelId="{0C97D849-6DF2-4C01-9B40-ED2A6AF027D1}" type="parTrans" cxnId="{230ACD49-3619-468F-9E50-7C811DD2CD3B}">
      <dgm:prSet/>
      <dgm:spPr/>
      <dgm:t>
        <a:bodyPr/>
        <a:lstStyle/>
        <a:p>
          <a:endParaRPr lang="en-US"/>
        </a:p>
      </dgm:t>
    </dgm:pt>
    <dgm:pt modelId="{4254CED0-A989-4187-A233-EA47BEB2CECE}" type="sibTrans" cxnId="{230ACD49-3619-468F-9E50-7C811DD2CD3B}">
      <dgm:prSet/>
      <dgm:spPr/>
      <dgm:t>
        <a:bodyPr/>
        <a:lstStyle/>
        <a:p>
          <a:endParaRPr lang="en-US"/>
        </a:p>
      </dgm:t>
    </dgm:pt>
    <dgm:pt modelId="{C23668BD-2513-4C98-9A92-4828346584BC}">
      <dgm:prSet/>
      <dgm:spPr/>
      <dgm:t>
        <a:bodyPr/>
        <a:lstStyle/>
        <a:p>
          <a:r>
            <a:rPr lang="en-GB"/>
            <a:t>Disabled people living in low-income nations, often in the Global South, are excluded from global discourses and discussions about disability</a:t>
          </a:r>
          <a:endParaRPr lang="en-US"/>
        </a:p>
      </dgm:t>
    </dgm:pt>
    <dgm:pt modelId="{7293CE95-EF5B-417F-98DB-97B5652AAC6B}" type="parTrans" cxnId="{A228DDF4-FE1A-41DC-B300-BBD0633AC146}">
      <dgm:prSet/>
      <dgm:spPr/>
      <dgm:t>
        <a:bodyPr/>
        <a:lstStyle/>
        <a:p>
          <a:endParaRPr lang="en-US"/>
        </a:p>
      </dgm:t>
    </dgm:pt>
    <dgm:pt modelId="{93617404-E688-42AE-B370-2B8003F95364}" type="sibTrans" cxnId="{A228DDF4-FE1A-41DC-B300-BBD0633AC146}">
      <dgm:prSet/>
      <dgm:spPr/>
      <dgm:t>
        <a:bodyPr/>
        <a:lstStyle/>
        <a:p>
          <a:endParaRPr lang="en-US"/>
        </a:p>
      </dgm:t>
    </dgm:pt>
    <dgm:pt modelId="{7AD621BD-1E3E-42CD-9582-F8539474886D}">
      <dgm:prSet/>
      <dgm:spPr/>
      <dgm:t>
        <a:bodyPr/>
        <a:lstStyle/>
        <a:p>
          <a:r>
            <a:rPr lang="en-GB"/>
            <a:t>The production of disability is related to historical patterns of imperialism and coloniality with a number of effects including:</a:t>
          </a:r>
          <a:endParaRPr lang="en-US"/>
        </a:p>
      </dgm:t>
    </dgm:pt>
    <dgm:pt modelId="{D62E8D4E-AB87-4BCE-B6D9-C2E39F52EF16}" type="parTrans" cxnId="{18387127-7630-4224-BC47-023114ABDFEA}">
      <dgm:prSet/>
      <dgm:spPr/>
      <dgm:t>
        <a:bodyPr/>
        <a:lstStyle/>
        <a:p>
          <a:endParaRPr lang="en-US"/>
        </a:p>
      </dgm:t>
    </dgm:pt>
    <dgm:pt modelId="{07A3415C-AFC1-487D-B21D-389AC2705C31}" type="sibTrans" cxnId="{18387127-7630-4224-BC47-023114ABDFEA}">
      <dgm:prSet/>
      <dgm:spPr/>
      <dgm:t>
        <a:bodyPr/>
        <a:lstStyle/>
        <a:p>
          <a:endParaRPr lang="en-US"/>
        </a:p>
      </dgm:t>
    </dgm:pt>
    <dgm:pt modelId="{DF1BAC52-99F8-4A04-AEFE-A6D1E4CE8C28}">
      <dgm:prSet/>
      <dgm:spPr/>
      <dgm:t>
        <a:bodyPr/>
        <a:lstStyle/>
        <a:p>
          <a:r>
            <a:rPr lang="en-GB"/>
            <a:t>Incidences of impairment are higher in the Global South</a:t>
          </a:r>
          <a:endParaRPr lang="en-US"/>
        </a:p>
      </dgm:t>
    </dgm:pt>
    <dgm:pt modelId="{CD4E634D-A6D1-4BC7-8C26-BCF51586EAF7}" type="parTrans" cxnId="{EB87964C-3A39-402C-9C2A-4382AD6286FA}">
      <dgm:prSet/>
      <dgm:spPr/>
      <dgm:t>
        <a:bodyPr/>
        <a:lstStyle/>
        <a:p>
          <a:endParaRPr lang="en-US"/>
        </a:p>
      </dgm:t>
    </dgm:pt>
    <dgm:pt modelId="{A577F3E3-4516-471C-AE58-E1FD70029139}" type="sibTrans" cxnId="{EB87964C-3A39-402C-9C2A-4382AD6286FA}">
      <dgm:prSet/>
      <dgm:spPr/>
      <dgm:t>
        <a:bodyPr/>
        <a:lstStyle/>
        <a:p>
          <a:endParaRPr lang="en-US"/>
        </a:p>
      </dgm:t>
    </dgm:pt>
    <dgm:pt modelId="{ED209BD9-8A81-4947-8C44-D9913F803E8F}">
      <dgm:prSet/>
      <dgm:spPr/>
      <dgm:t>
        <a:bodyPr/>
        <a:lstStyle/>
        <a:p>
          <a:r>
            <a:rPr lang="en-GB"/>
            <a:t>Localised responses to disablism are ignored in favour of interventions devised in Global North nations.</a:t>
          </a:r>
          <a:endParaRPr lang="en-US"/>
        </a:p>
      </dgm:t>
    </dgm:pt>
    <dgm:pt modelId="{59EFAC06-BE61-436B-AD9E-1FEC16179733}" type="parTrans" cxnId="{B5A3DFAE-CDA9-4847-B474-836366CEB6E7}">
      <dgm:prSet/>
      <dgm:spPr/>
      <dgm:t>
        <a:bodyPr/>
        <a:lstStyle/>
        <a:p>
          <a:endParaRPr lang="en-US"/>
        </a:p>
      </dgm:t>
    </dgm:pt>
    <dgm:pt modelId="{0842E7E0-5471-4622-AB11-9F1131FF8F6F}" type="sibTrans" cxnId="{B5A3DFAE-CDA9-4847-B474-836366CEB6E7}">
      <dgm:prSet/>
      <dgm:spPr/>
      <dgm:t>
        <a:bodyPr/>
        <a:lstStyle/>
        <a:p>
          <a:endParaRPr lang="en-US"/>
        </a:p>
      </dgm:t>
    </dgm:pt>
    <dgm:pt modelId="{B2A4A659-01D3-4E3A-AC8E-C10FF344D42D}">
      <dgm:prSet/>
      <dgm:spPr/>
      <dgm:t>
        <a:bodyPr/>
        <a:lstStyle/>
        <a:p>
          <a:r>
            <a:rPr lang="en-GB"/>
            <a:t>Forms of indigenous knowledges and practices are silenced.</a:t>
          </a:r>
          <a:endParaRPr lang="en-US"/>
        </a:p>
      </dgm:t>
    </dgm:pt>
    <dgm:pt modelId="{A2F986C7-C0CB-4521-8FD6-65B4AEE798B4}" type="parTrans" cxnId="{685E191B-09CC-4299-9F50-E930EC276DF5}">
      <dgm:prSet/>
      <dgm:spPr/>
      <dgm:t>
        <a:bodyPr/>
        <a:lstStyle/>
        <a:p>
          <a:endParaRPr lang="en-US"/>
        </a:p>
      </dgm:t>
    </dgm:pt>
    <dgm:pt modelId="{B1E8EB1C-C296-4E3B-B78F-4E860464E7FB}" type="sibTrans" cxnId="{685E191B-09CC-4299-9F50-E930EC276DF5}">
      <dgm:prSet/>
      <dgm:spPr/>
      <dgm:t>
        <a:bodyPr/>
        <a:lstStyle/>
        <a:p>
          <a:endParaRPr lang="en-US"/>
        </a:p>
      </dgm:t>
    </dgm:pt>
    <dgm:pt modelId="{D752A4BF-1ABB-4171-8574-0EAC88FCD051}">
      <dgm:prSet/>
      <dgm:spPr/>
      <dgm:t>
        <a:bodyPr/>
        <a:lstStyle/>
        <a:p>
          <a:r>
            <a:rPr lang="en-GB"/>
            <a:t>Contest Eurocentric and Americanised models of inclusion and disability access</a:t>
          </a:r>
          <a:endParaRPr lang="en-US"/>
        </a:p>
      </dgm:t>
    </dgm:pt>
    <dgm:pt modelId="{530E27B0-F908-460D-BEFA-C74CF7DEE912}" type="parTrans" cxnId="{5A1FAEA9-7732-4457-B96E-97E0958AFFB4}">
      <dgm:prSet/>
      <dgm:spPr/>
      <dgm:t>
        <a:bodyPr/>
        <a:lstStyle/>
        <a:p>
          <a:endParaRPr lang="en-US"/>
        </a:p>
      </dgm:t>
    </dgm:pt>
    <dgm:pt modelId="{FCFD98EF-AE63-4EF7-B72D-6B1202CDB6F6}" type="sibTrans" cxnId="{5A1FAEA9-7732-4457-B96E-97E0958AFFB4}">
      <dgm:prSet/>
      <dgm:spPr/>
      <dgm:t>
        <a:bodyPr/>
        <a:lstStyle/>
        <a:p>
          <a:endParaRPr lang="en-US"/>
        </a:p>
      </dgm:t>
    </dgm:pt>
    <dgm:pt modelId="{95A88B4B-E476-4E92-92F3-B050366C3CD3}" type="pres">
      <dgm:prSet presAssocID="{87D0FA92-850A-4926-9FA6-904E9C010C0A}" presName="vert0" presStyleCnt="0">
        <dgm:presLayoutVars>
          <dgm:dir/>
          <dgm:animOne val="branch"/>
          <dgm:animLvl val="lvl"/>
        </dgm:presLayoutVars>
      </dgm:prSet>
      <dgm:spPr/>
    </dgm:pt>
    <dgm:pt modelId="{85D977FC-ABEF-4097-93B5-40541C089FFC}" type="pres">
      <dgm:prSet presAssocID="{DB5DFDB5-A116-4A54-9838-78FC2A26895F}" presName="thickLine" presStyleLbl="alignNode1" presStyleIdx="0" presStyleCnt="7" custLinFactNeighborX="10290" custLinFactNeighborY="-43729"/>
      <dgm:spPr/>
    </dgm:pt>
    <dgm:pt modelId="{2BD4A62B-6296-4745-A942-12374561D635}" type="pres">
      <dgm:prSet presAssocID="{DB5DFDB5-A116-4A54-9838-78FC2A26895F}" presName="horz1" presStyleCnt="0"/>
      <dgm:spPr/>
    </dgm:pt>
    <dgm:pt modelId="{FA70DB6B-3F0D-479F-951A-441891C23B5D}" type="pres">
      <dgm:prSet presAssocID="{DB5DFDB5-A116-4A54-9838-78FC2A26895F}" presName="tx1" presStyleLbl="revTx" presStyleIdx="0" presStyleCnt="7"/>
      <dgm:spPr/>
    </dgm:pt>
    <dgm:pt modelId="{FA871216-8DCF-4320-B010-794D0E0A9949}" type="pres">
      <dgm:prSet presAssocID="{DB5DFDB5-A116-4A54-9838-78FC2A26895F}" presName="vert1" presStyleCnt="0"/>
      <dgm:spPr/>
    </dgm:pt>
    <dgm:pt modelId="{768F969F-1A00-4B14-B908-FCD18986BE9E}" type="pres">
      <dgm:prSet presAssocID="{C23668BD-2513-4C98-9A92-4828346584BC}" presName="thickLine" presStyleLbl="alignNode1" presStyleIdx="1" presStyleCnt="7"/>
      <dgm:spPr/>
    </dgm:pt>
    <dgm:pt modelId="{D7616D1C-9CFB-4208-AC95-8EC804236B50}" type="pres">
      <dgm:prSet presAssocID="{C23668BD-2513-4C98-9A92-4828346584BC}" presName="horz1" presStyleCnt="0"/>
      <dgm:spPr/>
    </dgm:pt>
    <dgm:pt modelId="{BA90C081-4AF1-4241-B752-66E3B6B307A7}" type="pres">
      <dgm:prSet presAssocID="{C23668BD-2513-4C98-9A92-4828346584BC}" presName="tx1" presStyleLbl="revTx" presStyleIdx="1" presStyleCnt="7"/>
      <dgm:spPr/>
    </dgm:pt>
    <dgm:pt modelId="{15C23C2E-E82E-4818-9B51-E0CC2F77BCF2}" type="pres">
      <dgm:prSet presAssocID="{C23668BD-2513-4C98-9A92-4828346584BC}" presName="vert1" presStyleCnt="0"/>
      <dgm:spPr/>
    </dgm:pt>
    <dgm:pt modelId="{D403AA20-4808-4470-B521-33ED14425A95}" type="pres">
      <dgm:prSet presAssocID="{7AD621BD-1E3E-42CD-9582-F8539474886D}" presName="thickLine" presStyleLbl="alignNode1" presStyleIdx="2" presStyleCnt="7"/>
      <dgm:spPr/>
    </dgm:pt>
    <dgm:pt modelId="{5E861999-9C79-421B-B8D7-DF3B0119DEC5}" type="pres">
      <dgm:prSet presAssocID="{7AD621BD-1E3E-42CD-9582-F8539474886D}" presName="horz1" presStyleCnt="0"/>
      <dgm:spPr/>
    </dgm:pt>
    <dgm:pt modelId="{02B37F9D-F141-4F5B-85AB-643072994E45}" type="pres">
      <dgm:prSet presAssocID="{7AD621BD-1E3E-42CD-9582-F8539474886D}" presName="tx1" presStyleLbl="revTx" presStyleIdx="2" presStyleCnt="7"/>
      <dgm:spPr/>
    </dgm:pt>
    <dgm:pt modelId="{17993ADF-A130-42D8-A5DA-AEF2255D58FC}" type="pres">
      <dgm:prSet presAssocID="{7AD621BD-1E3E-42CD-9582-F8539474886D}" presName="vert1" presStyleCnt="0"/>
      <dgm:spPr/>
    </dgm:pt>
    <dgm:pt modelId="{ADB43399-30BE-4FC9-8234-E1EE401851EE}" type="pres">
      <dgm:prSet presAssocID="{DF1BAC52-99F8-4A04-AEFE-A6D1E4CE8C28}" presName="thickLine" presStyleLbl="alignNode1" presStyleIdx="3" presStyleCnt="7"/>
      <dgm:spPr/>
    </dgm:pt>
    <dgm:pt modelId="{8104BF21-7616-4185-8559-C2A3A0DCF663}" type="pres">
      <dgm:prSet presAssocID="{DF1BAC52-99F8-4A04-AEFE-A6D1E4CE8C28}" presName="horz1" presStyleCnt="0"/>
      <dgm:spPr/>
    </dgm:pt>
    <dgm:pt modelId="{88449E37-5D0C-4EB4-8A17-059DDA3E3548}" type="pres">
      <dgm:prSet presAssocID="{DF1BAC52-99F8-4A04-AEFE-A6D1E4CE8C28}" presName="tx1" presStyleLbl="revTx" presStyleIdx="3" presStyleCnt="7"/>
      <dgm:spPr/>
    </dgm:pt>
    <dgm:pt modelId="{D3FC02CF-2359-4EDC-A05E-5ABB15DE0160}" type="pres">
      <dgm:prSet presAssocID="{DF1BAC52-99F8-4A04-AEFE-A6D1E4CE8C28}" presName="vert1" presStyleCnt="0"/>
      <dgm:spPr/>
    </dgm:pt>
    <dgm:pt modelId="{7EBE9349-16D6-458D-9234-234098B4FF4F}" type="pres">
      <dgm:prSet presAssocID="{ED209BD9-8A81-4947-8C44-D9913F803E8F}" presName="thickLine" presStyleLbl="alignNode1" presStyleIdx="4" presStyleCnt="7"/>
      <dgm:spPr/>
    </dgm:pt>
    <dgm:pt modelId="{0E9AD361-5305-42AA-BC55-C9731A109462}" type="pres">
      <dgm:prSet presAssocID="{ED209BD9-8A81-4947-8C44-D9913F803E8F}" presName="horz1" presStyleCnt="0"/>
      <dgm:spPr/>
    </dgm:pt>
    <dgm:pt modelId="{562228C2-5967-4607-BE8E-BD8025BDC1E4}" type="pres">
      <dgm:prSet presAssocID="{ED209BD9-8A81-4947-8C44-D9913F803E8F}" presName="tx1" presStyleLbl="revTx" presStyleIdx="4" presStyleCnt="7"/>
      <dgm:spPr/>
    </dgm:pt>
    <dgm:pt modelId="{FE4BB9AF-1B74-48C2-812D-99B112DC8AC2}" type="pres">
      <dgm:prSet presAssocID="{ED209BD9-8A81-4947-8C44-D9913F803E8F}" presName="vert1" presStyleCnt="0"/>
      <dgm:spPr/>
    </dgm:pt>
    <dgm:pt modelId="{C30D3257-03CA-4F72-9689-685CA5C40B73}" type="pres">
      <dgm:prSet presAssocID="{B2A4A659-01D3-4E3A-AC8E-C10FF344D42D}" presName="thickLine" presStyleLbl="alignNode1" presStyleIdx="5" presStyleCnt="7"/>
      <dgm:spPr/>
    </dgm:pt>
    <dgm:pt modelId="{AA269780-C345-48EE-BC23-02400AF186C8}" type="pres">
      <dgm:prSet presAssocID="{B2A4A659-01D3-4E3A-AC8E-C10FF344D42D}" presName="horz1" presStyleCnt="0"/>
      <dgm:spPr/>
    </dgm:pt>
    <dgm:pt modelId="{CF31AE22-100C-40DD-8E1E-03742372CADC}" type="pres">
      <dgm:prSet presAssocID="{B2A4A659-01D3-4E3A-AC8E-C10FF344D42D}" presName="tx1" presStyleLbl="revTx" presStyleIdx="5" presStyleCnt="7"/>
      <dgm:spPr/>
    </dgm:pt>
    <dgm:pt modelId="{0024A891-54CE-428D-90A9-35A9E9DCBD87}" type="pres">
      <dgm:prSet presAssocID="{B2A4A659-01D3-4E3A-AC8E-C10FF344D42D}" presName="vert1" presStyleCnt="0"/>
      <dgm:spPr/>
    </dgm:pt>
    <dgm:pt modelId="{8DE6F5B2-3FC4-48FE-B2C4-75FDA596D378}" type="pres">
      <dgm:prSet presAssocID="{D752A4BF-1ABB-4171-8574-0EAC88FCD051}" presName="thickLine" presStyleLbl="alignNode1" presStyleIdx="6" presStyleCnt="7"/>
      <dgm:spPr/>
    </dgm:pt>
    <dgm:pt modelId="{384273FF-1D42-43E3-8E96-A0D1451EE164}" type="pres">
      <dgm:prSet presAssocID="{D752A4BF-1ABB-4171-8574-0EAC88FCD051}" presName="horz1" presStyleCnt="0"/>
      <dgm:spPr/>
    </dgm:pt>
    <dgm:pt modelId="{3E1302FD-C380-4C78-A9F6-5794106F5CA5}" type="pres">
      <dgm:prSet presAssocID="{D752A4BF-1ABB-4171-8574-0EAC88FCD051}" presName="tx1" presStyleLbl="revTx" presStyleIdx="6" presStyleCnt="7"/>
      <dgm:spPr/>
    </dgm:pt>
    <dgm:pt modelId="{663BBB00-6DC9-4775-B7D7-DA5D2093EF79}" type="pres">
      <dgm:prSet presAssocID="{D752A4BF-1ABB-4171-8574-0EAC88FCD051}" presName="vert1" presStyleCnt="0"/>
      <dgm:spPr/>
    </dgm:pt>
  </dgm:ptLst>
  <dgm:cxnLst>
    <dgm:cxn modelId="{523A5E02-2D3D-405A-973D-5A9EAB0B1F28}" type="presOf" srcId="{87D0FA92-850A-4926-9FA6-904E9C010C0A}" destId="{95A88B4B-E476-4E92-92F3-B050366C3CD3}" srcOrd="0" destOrd="0" presId="urn:microsoft.com/office/officeart/2008/layout/LinedList"/>
    <dgm:cxn modelId="{685E191B-09CC-4299-9F50-E930EC276DF5}" srcId="{87D0FA92-850A-4926-9FA6-904E9C010C0A}" destId="{B2A4A659-01D3-4E3A-AC8E-C10FF344D42D}" srcOrd="5" destOrd="0" parTransId="{A2F986C7-C0CB-4521-8FD6-65B4AEE798B4}" sibTransId="{B1E8EB1C-C296-4E3B-B78F-4E860464E7FB}"/>
    <dgm:cxn modelId="{18387127-7630-4224-BC47-023114ABDFEA}" srcId="{87D0FA92-850A-4926-9FA6-904E9C010C0A}" destId="{7AD621BD-1E3E-42CD-9582-F8539474886D}" srcOrd="2" destOrd="0" parTransId="{D62E8D4E-AB87-4BCE-B6D9-C2E39F52EF16}" sibTransId="{07A3415C-AFC1-487D-B21D-389AC2705C31}"/>
    <dgm:cxn modelId="{230ACD49-3619-468F-9E50-7C811DD2CD3B}" srcId="{87D0FA92-850A-4926-9FA6-904E9C010C0A}" destId="{DB5DFDB5-A116-4A54-9838-78FC2A26895F}" srcOrd="0" destOrd="0" parTransId="{0C97D849-6DF2-4C01-9B40-ED2A6AF027D1}" sibTransId="{4254CED0-A989-4187-A233-EA47BEB2CECE}"/>
    <dgm:cxn modelId="{EB87964C-3A39-402C-9C2A-4382AD6286FA}" srcId="{87D0FA92-850A-4926-9FA6-904E9C010C0A}" destId="{DF1BAC52-99F8-4A04-AEFE-A6D1E4CE8C28}" srcOrd="3" destOrd="0" parTransId="{CD4E634D-A6D1-4BC7-8C26-BCF51586EAF7}" sibTransId="{A577F3E3-4516-471C-AE58-E1FD70029139}"/>
    <dgm:cxn modelId="{E35A0A6E-5B20-438B-931F-069671451F2F}" type="presOf" srcId="{DB5DFDB5-A116-4A54-9838-78FC2A26895F}" destId="{FA70DB6B-3F0D-479F-951A-441891C23B5D}" srcOrd="0" destOrd="0" presId="urn:microsoft.com/office/officeart/2008/layout/LinedList"/>
    <dgm:cxn modelId="{0939CA7D-B1A9-4E6C-9CEB-B844AC1E89CB}" type="presOf" srcId="{7AD621BD-1E3E-42CD-9582-F8539474886D}" destId="{02B37F9D-F141-4F5B-85AB-643072994E45}" srcOrd="0" destOrd="0" presId="urn:microsoft.com/office/officeart/2008/layout/LinedList"/>
    <dgm:cxn modelId="{5A1FAEA9-7732-4457-B96E-97E0958AFFB4}" srcId="{87D0FA92-850A-4926-9FA6-904E9C010C0A}" destId="{D752A4BF-1ABB-4171-8574-0EAC88FCD051}" srcOrd="6" destOrd="0" parTransId="{530E27B0-F908-460D-BEFA-C74CF7DEE912}" sibTransId="{FCFD98EF-AE63-4EF7-B72D-6B1202CDB6F6}"/>
    <dgm:cxn modelId="{386782AA-2096-451D-9FD3-BF34A4D826BE}" type="presOf" srcId="{ED209BD9-8A81-4947-8C44-D9913F803E8F}" destId="{562228C2-5967-4607-BE8E-BD8025BDC1E4}" srcOrd="0" destOrd="0" presId="urn:microsoft.com/office/officeart/2008/layout/LinedList"/>
    <dgm:cxn modelId="{B5A3DFAE-CDA9-4847-B474-836366CEB6E7}" srcId="{87D0FA92-850A-4926-9FA6-904E9C010C0A}" destId="{ED209BD9-8A81-4947-8C44-D9913F803E8F}" srcOrd="4" destOrd="0" parTransId="{59EFAC06-BE61-436B-AD9E-1FEC16179733}" sibTransId="{0842E7E0-5471-4622-AB11-9F1131FF8F6F}"/>
    <dgm:cxn modelId="{FE22ABD2-1A80-4ACD-92AA-C76E909A6E53}" type="presOf" srcId="{D752A4BF-1ABB-4171-8574-0EAC88FCD051}" destId="{3E1302FD-C380-4C78-A9F6-5794106F5CA5}" srcOrd="0" destOrd="0" presId="urn:microsoft.com/office/officeart/2008/layout/LinedList"/>
    <dgm:cxn modelId="{8C7079DA-4B30-401E-8839-D7433B470970}" type="presOf" srcId="{B2A4A659-01D3-4E3A-AC8E-C10FF344D42D}" destId="{CF31AE22-100C-40DD-8E1E-03742372CADC}" srcOrd="0" destOrd="0" presId="urn:microsoft.com/office/officeart/2008/layout/LinedList"/>
    <dgm:cxn modelId="{742EA2DA-87EB-423E-9510-EF05960E4356}" type="presOf" srcId="{C23668BD-2513-4C98-9A92-4828346584BC}" destId="{BA90C081-4AF1-4241-B752-66E3B6B307A7}" srcOrd="0" destOrd="0" presId="urn:microsoft.com/office/officeart/2008/layout/LinedList"/>
    <dgm:cxn modelId="{808206DD-2F1B-4C68-AFB0-DA5C997CACC9}" type="presOf" srcId="{DF1BAC52-99F8-4A04-AEFE-A6D1E4CE8C28}" destId="{88449E37-5D0C-4EB4-8A17-059DDA3E3548}" srcOrd="0" destOrd="0" presId="urn:microsoft.com/office/officeart/2008/layout/LinedList"/>
    <dgm:cxn modelId="{A228DDF4-FE1A-41DC-B300-BBD0633AC146}" srcId="{87D0FA92-850A-4926-9FA6-904E9C010C0A}" destId="{C23668BD-2513-4C98-9A92-4828346584BC}" srcOrd="1" destOrd="0" parTransId="{7293CE95-EF5B-417F-98DB-97B5652AAC6B}" sibTransId="{93617404-E688-42AE-B370-2B8003F95364}"/>
    <dgm:cxn modelId="{4377A83A-7D89-4201-A598-FDEC01D8647B}" type="presParOf" srcId="{95A88B4B-E476-4E92-92F3-B050366C3CD3}" destId="{85D977FC-ABEF-4097-93B5-40541C089FFC}" srcOrd="0" destOrd="0" presId="urn:microsoft.com/office/officeart/2008/layout/LinedList"/>
    <dgm:cxn modelId="{8A74BFD0-A357-485E-8150-4EF60A898526}" type="presParOf" srcId="{95A88B4B-E476-4E92-92F3-B050366C3CD3}" destId="{2BD4A62B-6296-4745-A942-12374561D635}" srcOrd="1" destOrd="0" presId="urn:microsoft.com/office/officeart/2008/layout/LinedList"/>
    <dgm:cxn modelId="{3BD3B827-3DB6-4A93-B6C7-D08D3043AFEE}" type="presParOf" srcId="{2BD4A62B-6296-4745-A942-12374561D635}" destId="{FA70DB6B-3F0D-479F-951A-441891C23B5D}" srcOrd="0" destOrd="0" presId="urn:microsoft.com/office/officeart/2008/layout/LinedList"/>
    <dgm:cxn modelId="{114E4FED-E377-44F4-B0C5-A8E2B558883F}" type="presParOf" srcId="{2BD4A62B-6296-4745-A942-12374561D635}" destId="{FA871216-8DCF-4320-B010-794D0E0A9949}" srcOrd="1" destOrd="0" presId="urn:microsoft.com/office/officeart/2008/layout/LinedList"/>
    <dgm:cxn modelId="{F36296C9-A363-45D2-AB97-D863D39D608B}" type="presParOf" srcId="{95A88B4B-E476-4E92-92F3-B050366C3CD3}" destId="{768F969F-1A00-4B14-B908-FCD18986BE9E}" srcOrd="2" destOrd="0" presId="urn:microsoft.com/office/officeart/2008/layout/LinedList"/>
    <dgm:cxn modelId="{875113B1-7426-4F5B-AA9D-9779C440559E}" type="presParOf" srcId="{95A88B4B-E476-4E92-92F3-B050366C3CD3}" destId="{D7616D1C-9CFB-4208-AC95-8EC804236B50}" srcOrd="3" destOrd="0" presId="urn:microsoft.com/office/officeart/2008/layout/LinedList"/>
    <dgm:cxn modelId="{AD8DB8A9-7E29-49FB-B0E1-93D02CF14CE9}" type="presParOf" srcId="{D7616D1C-9CFB-4208-AC95-8EC804236B50}" destId="{BA90C081-4AF1-4241-B752-66E3B6B307A7}" srcOrd="0" destOrd="0" presId="urn:microsoft.com/office/officeart/2008/layout/LinedList"/>
    <dgm:cxn modelId="{3C571E9E-88EE-46C6-A4FA-BBCB4D29C423}" type="presParOf" srcId="{D7616D1C-9CFB-4208-AC95-8EC804236B50}" destId="{15C23C2E-E82E-4818-9B51-E0CC2F77BCF2}" srcOrd="1" destOrd="0" presId="urn:microsoft.com/office/officeart/2008/layout/LinedList"/>
    <dgm:cxn modelId="{CC844007-83D8-4014-B60C-36D662BB3095}" type="presParOf" srcId="{95A88B4B-E476-4E92-92F3-B050366C3CD3}" destId="{D403AA20-4808-4470-B521-33ED14425A95}" srcOrd="4" destOrd="0" presId="urn:microsoft.com/office/officeart/2008/layout/LinedList"/>
    <dgm:cxn modelId="{50118E26-1FCF-4CA6-9EF0-93E4B3D7D430}" type="presParOf" srcId="{95A88B4B-E476-4E92-92F3-B050366C3CD3}" destId="{5E861999-9C79-421B-B8D7-DF3B0119DEC5}" srcOrd="5" destOrd="0" presId="urn:microsoft.com/office/officeart/2008/layout/LinedList"/>
    <dgm:cxn modelId="{F40D24BD-BC3E-47DD-8D74-9572B80C686C}" type="presParOf" srcId="{5E861999-9C79-421B-B8D7-DF3B0119DEC5}" destId="{02B37F9D-F141-4F5B-85AB-643072994E45}" srcOrd="0" destOrd="0" presId="urn:microsoft.com/office/officeart/2008/layout/LinedList"/>
    <dgm:cxn modelId="{6BCE8BC1-857C-4139-A410-A679E35EBE9E}" type="presParOf" srcId="{5E861999-9C79-421B-B8D7-DF3B0119DEC5}" destId="{17993ADF-A130-42D8-A5DA-AEF2255D58FC}" srcOrd="1" destOrd="0" presId="urn:microsoft.com/office/officeart/2008/layout/LinedList"/>
    <dgm:cxn modelId="{386AFA07-6D3C-46B2-AFA0-05640154D6C6}" type="presParOf" srcId="{95A88B4B-E476-4E92-92F3-B050366C3CD3}" destId="{ADB43399-30BE-4FC9-8234-E1EE401851EE}" srcOrd="6" destOrd="0" presId="urn:microsoft.com/office/officeart/2008/layout/LinedList"/>
    <dgm:cxn modelId="{0EEECE9C-934B-4061-BC8F-B3C3D0ADCA34}" type="presParOf" srcId="{95A88B4B-E476-4E92-92F3-B050366C3CD3}" destId="{8104BF21-7616-4185-8559-C2A3A0DCF663}" srcOrd="7" destOrd="0" presId="urn:microsoft.com/office/officeart/2008/layout/LinedList"/>
    <dgm:cxn modelId="{AEB60AD7-8A5D-469B-A3C3-B61800E947C4}" type="presParOf" srcId="{8104BF21-7616-4185-8559-C2A3A0DCF663}" destId="{88449E37-5D0C-4EB4-8A17-059DDA3E3548}" srcOrd="0" destOrd="0" presId="urn:microsoft.com/office/officeart/2008/layout/LinedList"/>
    <dgm:cxn modelId="{B475169F-278D-4728-8813-392C9AE9AD31}" type="presParOf" srcId="{8104BF21-7616-4185-8559-C2A3A0DCF663}" destId="{D3FC02CF-2359-4EDC-A05E-5ABB15DE0160}" srcOrd="1" destOrd="0" presId="urn:microsoft.com/office/officeart/2008/layout/LinedList"/>
    <dgm:cxn modelId="{1E1360D8-C9C1-464E-9F81-A6E4CEB4EBB9}" type="presParOf" srcId="{95A88B4B-E476-4E92-92F3-B050366C3CD3}" destId="{7EBE9349-16D6-458D-9234-234098B4FF4F}" srcOrd="8" destOrd="0" presId="urn:microsoft.com/office/officeart/2008/layout/LinedList"/>
    <dgm:cxn modelId="{D719EE45-7AC9-4924-B296-FC014834254B}" type="presParOf" srcId="{95A88B4B-E476-4E92-92F3-B050366C3CD3}" destId="{0E9AD361-5305-42AA-BC55-C9731A109462}" srcOrd="9" destOrd="0" presId="urn:microsoft.com/office/officeart/2008/layout/LinedList"/>
    <dgm:cxn modelId="{0F9F8447-1086-4822-ACA5-E346C731698F}" type="presParOf" srcId="{0E9AD361-5305-42AA-BC55-C9731A109462}" destId="{562228C2-5967-4607-BE8E-BD8025BDC1E4}" srcOrd="0" destOrd="0" presId="urn:microsoft.com/office/officeart/2008/layout/LinedList"/>
    <dgm:cxn modelId="{F772A8D9-4E63-4ED3-AAF1-A28B05812FD4}" type="presParOf" srcId="{0E9AD361-5305-42AA-BC55-C9731A109462}" destId="{FE4BB9AF-1B74-48C2-812D-99B112DC8AC2}" srcOrd="1" destOrd="0" presId="urn:microsoft.com/office/officeart/2008/layout/LinedList"/>
    <dgm:cxn modelId="{2EF14547-8653-43FE-AE94-B4A81047D2C3}" type="presParOf" srcId="{95A88B4B-E476-4E92-92F3-B050366C3CD3}" destId="{C30D3257-03CA-4F72-9689-685CA5C40B73}" srcOrd="10" destOrd="0" presId="urn:microsoft.com/office/officeart/2008/layout/LinedList"/>
    <dgm:cxn modelId="{9C3EC349-B98B-4488-8F17-F87FFB3CC2D2}" type="presParOf" srcId="{95A88B4B-E476-4E92-92F3-B050366C3CD3}" destId="{AA269780-C345-48EE-BC23-02400AF186C8}" srcOrd="11" destOrd="0" presId="urn:microsoft.com/office/officeart/2008/layout/LinedList"/>
    <dgm:cxn modelId="{5F815FCF-C952-41AA-98A6-E3952062A10D}" type="presParOf" srcId="{AA269780-C345-48EE-BC23-02400AF186C8}" destId="{CF31AE22-100C-40DD-8E1E-03742372CADC}" srcOrd="0" destOrd="0" presId="urn:microsoft.com/office/officeart/2008/layout/LinedList"/>
    <dgm:cxn modelId="{1E1C3917-D7A2-4F4B-9FA5-BC22480CB62C}" type="presParOf" srcId="{AA269780-C345-48EE-BC23-02400AF186C8}" destId="{0024A891-54CE-428D-90A9-35A9E9DCBD87}" srcOrd="1" destOrd="0" presId="urn:microsoft.com/office/officeart/2008/layout/LinedList"/>
    <dgm:cxn modelId="{751FDC5C-9DEE-4095-AF7C-668DD3686B3A}" type="presParOf" srcId="{95A88B4B-E476-4E92-92F3-B050366C3CD3}" destId="{8DE6F5B2-3FC4-48FE-B2C4-75FDA596D378}" srcOrd="12" destOrd="0" presId="urn:microsoft.com/office/officeart/2008/layout/LinedList"/>
    <dgm:cxn modelId="{53E10947-1DBC-47E7-8554-639DDB3F7C3A}" type="presParOf" srcId="{95A88B4B-E476-4E92-92F3-B050366C3CD3}" destId="{384273FF-1D42-43E3-8E96-A0D1451EE164}" srcOrd="13" destOrd="0" presId="urn:microsoft.com/office/officeart/2008/layout/LinedList"/>
    <dgm:cxn modelId="{79676DCC-B21F-4E19-8317-7CE8CABF8404}" type="presParOf" srcId="{384273FF-1D42-43E3-8E96-A0D1451EE164}" destId="{3E1302FD-C380-4C78-A9F6-5794106F5CA5}" srcOrd="0" destOrd="0" presId="urn:microsoft.com/office/officeart/2008/layout/LinedList"/>
    <dgm:cxn modelId="{53A323BD-C7E8-47F0-BB9D-21BB2E278E2D}" type="presParOf" srcId="{384273FF-1D42-43E3-8E96-A0D1451EE164}" destId="{663BBB00-6DC9-4775-B7D7-DA5D2093EF7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A2AC5-3788-4A00-8631-DC4AED1E52A3}">
      <dsp:nvSpPr>
        <dsp:cNvPr id="0" name=""/>
        <dsp:cNvSpPr/>
      </dsp:nvSpPr>
      <dsp:spPr>
        <a:xfrm>
          <a:off x="0" y="308963"/>
          <a:ext cx="5945448" cy="89285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This ‘removal’ came in the form of ‘poor houses,’ workhouses,’ ‘Asylums’, ‘Institutions’ etc.</a:t>
          </a:r>
          <a:endParaRPr lang="en-US" sz="1500" kern="1200" dirty="0">
            <a:solidFill>
              <a:schemeClr val="tx1"/>
            </a:solidFill>
          </a:endParaRPr>
        </a:p>
      </dsp:txBody>
      <dsp:txXfrm>
        <a:off x="43586" y="352549"/>
        <a:ext cx="5858276" cy="805684"/>
      </dsp:txXfrm>
    </dsp:sp>
    <dsp:sp modelId="{12847D3F-639F-4C7C-AD4A-47DEC022C2B3}">
      <dsp:nvSpPr>
        <dsp:cNvPr id="0" name=""/>
        <dsp:cNvSpPr/>
      </dsp:nvSpPr>
      <dsp:spPr>
        <a:xfrm>
          <a:off x="0" y="1245020"/>
          <a:ext cx="5945448" cy="892856"/>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The ‘removal’ also took the form of the Euthanasia of people with impairments in Nazi Germany in the ‘30s and ‘40s.  </a:t>
          </a:r>
          <a:endParaRPr lang="en-US" sz="1500" kern="1200" dirty="0">
            <a:solidFill>
              <a:schemeClr val="tx1"/>
            </a:solidFill>
          </a:endParaRPr>
        </a:p>
      </dsp:txBody>
      <dsp:txXfrm>
        <a:off x="43586" y="1288606"/>
        <a:ext cx="5858276" cy="805684"/>
      </dsp:txXfrm>
    </dsp:sp>
    <dsp:sp modelId="{C3C6C3DB-FB50-43D1-9379-138F5C87737B}">
      <dsp:nvSpPr>
        <dsp:cNvPr id="0" name=""/>
        <dsp:cNvSpPr/>
      </dsp:nvSpPr>
      <dsp:spPr>
        <a:xfrm>
          <a:off x="0" y="2181076"/>
          <a:ext cx="5945448" cy="892856"/>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The two World Wars disrupted lives, families, social understanding, global economies and produced a great many people with impairments.</a:t>
          </a:r>
          <a:endParaRPr lang="en-US" sz="1500" kern="1200" dirty="0">
            <a:solidFill>
              <a:schemeClr val="tx1"/>
            </a:solidFill>
          </a:endParaRPr>
        </a:p>
      </dsp:txBody>
      <dsp:txXfrm>
        <a:off x="43586" y="2224662"/>
        <a:ext cx="5858276" cy="805684"/>
      </dsp:txXfrm>
    </dsp:sp>
    <dsp:sp modelId="{45DA8AA5-BF08-434F-B4B6-06F06D830537}">
      <dsp:nvSpPr>
        <dsp:cNvPr id="0" name=""/>
        <dsp:cNvSpPr/>
      </dsp:nvSpPr>
      <dsp:spPr>
        <a:xfrm>
          <a:off x="0" y="3117132"/>
          <a:ext cx="5945448" cy="892856"/>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As such, attitudes towards people with impairments softened and ‘society’ began to view the treatment of people with impairments as a community issue. </a:t>
          </a:r>
          <a:endParaRPr lang="en-US" sz="1500" kern="1200" dirty="0">
            <a:solidFill>
              <a:schemeClr val="tx1"/>
            </a:solidFill>
          </a:endParaRPr>
        </a:p>
      </dsp:txBody>
      <dsp:txXfrm>
        <a:off x="43586" y="3160718"/>
        <a:ext cx="5858276" cy="805684"/>
      </dsp:txXfrm>
    </dsp:sp>
    <dsp:sp modelId="{07D4E7B0-8274-40CE-862F-D8AE7CFB9431}">
      <dsp:nvSpPr>
        <dsp:cNvPr id="0" name=""/>
        <dsp:cNvSpPr/>
      </dsp:nvSpPr>
      <dsp:spPr>
        <a:xfrm>
          <a:off x="0" y="4053188"/>
          <a:ext cx="5945448" cy="89285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solidFill>
                <a:schemeClr val="tx1"/>
              </a:solidFill>
            </a:rPr>
            <a:t>Support services came from the state and voluntary services, but they were primarily centred on the individualist reductionism as was traditional amongst medical professional perspectives.</a:t>
          </a:r>
          <a:endParaRPr lang="en-US" sz="1500" kern="1200" dirty="0">
            <a:solidFill>
              <a:schemeClr val="tx1"/>
            </a:solidFill>
          </a:endParaRPr>
        </a:p>
      </dsp:txBody>
      <dsp:txXfrm>
        <a:off x="43586" y="4096774"/>
        <a:ext cx="5858276" cy="8056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666F8-DF65-4CD8-A4A6-5147837A8904}">
      <dsp:nvSpPr>
        <dsp:cNvPr id="0" name=""/>
        <dsp:cNvSpPr/>
      </dsp:nvSpPr>
      <dsp:spPr>
        <a:xfrm>
          <a:off x="0" y="99392"/>
          <a:ext cx="6696744" cy="13127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British model</a:t>
          </a:r>
          <a:endParaRPr lang="en-US" sz="1700" kern="1200" dirty="0">
            <a:solidFill>
              <a:schemeClr val="tx1"/>
            </a:solidFill>
          </a:endParaRPr>
        </a:p>
      </dsp:txBody>
      <dsp:txXfrm>
        <a:off x="64083" y="163475"/>
        <a:ext cx="6568578" cy="1184574"/>
      </dsp:txXfrm>
    </dsp:sp>
    <dsp:sp modelId="{B17A905C-C32B-4A43-96DA-5C0534CF4543}">
      <dsp:nvSpPr>
        <dsp:cNvPr id="0" name=""/>
        <dsp:cNvSpPr/>
      </dsp:nvSpPr>
      <dsp:spPr>
        <a:xfrm>
          <a:off x="0" y="1450112"/>
          <a:ext cx="6696744" cy="131274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Argues the medical model individualises disability, which: </a:t>
          </a:r>
          <a:endParaRPr lang="en-US" sz="1700" kern="1200" dirty="0">
            <a:solidFill>
              <a:schemeClr val="tx1"/>
            </a:solidFill>
          </a:endParaRPr>
        </a:p>
      </dsp:txBody>
      <dsp:txXfrm>
        <a:off x="64083" y="1514195"/>
        <a:ext cx="6568578" cy="1184574"/>
      </dsp:txXfrm>
    </dsp:sp>
    <dsp:sp modelId="{8EE5B2A4-516E-46CD-BCEE-C0CF5432D893}">
      <dsp:nvSpPr>
        <dsp:cNvPr id="0" name=""/>
        <dsp:cNvSpPr/>
      </dsp:nvSpPr>
      <dsp:spPr>
        <a:xfrm>
          <a:off x="0" y="2762852"/>
          <a:ext cx="6696744" cy="738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622"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kern="1200"/>
            <a:t>Fails to capture the complexity of life</a:t>
          </a:r>
          <a:endParaRPr lang="en-US" sz="1300" kern="1200"/>
        </a:p>
        <a:p>
          <a:pPr marL="114300" lvl="1" indent="-114300" algn="l" defTabSz="577850">
            <a:lnSpc>
              <a:spcPct val="90000"/>
            </a:lnSpc>
            <a:spcBef>
              <a:spcPct val="0"/>
            </a:spcBef>
            <a:spcAft>
              <a:spcPct val="20000"/>
            </a:spcAft>
            <a:buChar char="•"/>
          </a:pPr>
          <a:r>
            <a:rPr lang="en-GB" sz="1300" kern="1200"/>
            <a:t>Shrinks the socially, historically, economically and culturally constituted human being</a:t>
          </a:r>
          <a:endParaRPr lang="en-US" sz="1300" kern="1200"/>
        </a:p>
        <a:p>
          <a:pPr marL="114300" lvl="1" indent="-114300" algn="l" defTabSz="577850">
            <a:lnSpc>
              <a:spcPct val="90000"/>
            </a:lnSpc>
            <a:spcBef>
              <a:spcPct val="0"/>
            </a:spcBef>
            <a:spcAft>
              <a:spcPct val="20000"/>
            </a:spcAft>
            <a:buChar char="•"/>
          </a:pPr>
          <a:r>
            <a:rPr lang="en-GB" sz="1300" kern="1200" dirty="0"/>
            <a:t>Sees human life as more than its biological components</a:t>
          </a:r>
          <a:endParaRPr lang="en-US" sz="1300" kern="1200" dirty="0"/>
        </a:p>
      </dsp:txBody>
      <dsp:txXfrm>
        <a:off x="0" y="2762852"/>
        <a:ext cx="6696744" cy="738990"/>
      </dsp:txXfrm>
    </dsp:sp>
    <dsp:sp modelId="{BCF0F9E9-C37F-4EF5-B80A-A7024722FBA7}">
      <dsp:nvSpPr>
        <dsp:cNvPr id="0" name=""/>
        <dsp:cNvSpPr/>
      </dsp:nvSpPr>
      <dsp:spPr>
        <a:xfrm>
          <a:off x="0" y="3501842"/>
          <a:ext cx="6696744" cy="131274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According to the British activist Colin Barnes, many biomedical professions stipulate that impairment has a traumatic impact upon the person stopping them from achieving a reasonable quality of life.</a:t>
          </a:r>
          <a:endParaRPr lang="en-US" sz="1700" kern="1200" dirty="0">
            <a:solidFill>
              <a:schemeClr val="tx1"/>
            </a:solidFill>
          </a:endParaRPr>
        </a:p>
      </dsp:txBody>
      <dsp:txXfrm>
        <a:off x="64083" y="3565925"/>
        <a:ext cx="6568578" cy="1184574"/>
      </dsp:txXfrm>
    </dsp:sp>
    <dsp:sp modelId="{04A6721F-0D76-4F84-AC37-D11C042579F3}">
      <dsp:nvSpPr>
        <dsp:cNvPr id="0" name=""/>
        <dsp:cNvSpPr/>
      </dsp:nvSpPr>
      <dsp:spPr>
        <a:xfrm>
          <a:off x="0" y="4863543"/>
          <a:ext cx="6696744" cy="13127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People with a disability are treated as objects, not authors of their own lives</a:t>
          </a:r>
          <a:endParaRPr lang="en-US" sz="1700" kern="1200" dirty="0">
            <a:solidFill>
              <a:schemeClr val="tx1"/>
            </a:solidFill>
          </a:endParaRPr>
        </a:p>
      </dsp:txBody>
      <dsp:txXfrm>
        <a:off x="64083" y="4927626"/>
        <a:ext cx="6568578" cy="1184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10F42-B3FD-4029-B630-F60745FDFAFF}">
      <dsp:nvSpPr>
        <dsp:cNvPr id="0" name=""/>
        <dsp:cNvSpPr/>
      </dsp:nvSpPr>
      <dsp:spPr>
        <a:xfrm>
          <a:off x="0" y="0"/>
          <a:ext cx="7886552" cy="924325"/>
        </a:xfrm>
        <a:prstGeom prst="roundRect">
          <a:avLst>
            <a:gd name="adj" fmla="val 10000"/>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In the last half of the twentieth century, people with impairments who had been institutionalised for much of their lives, the families of people with impairments and so on began to form groups in order to share experiences and support each other. </a:t>
          </a:r>
          <a:endParaRPr lang="en-US" sz="1400" kern="1200" dirty="0">
            <a:solidFill>
              <a:schemeClr val="tx1"/>
            </a:solidFill>
          </a:endParaRPr>
        </a:p>
      </dsp:txBody>
      <dsp:txXfrm>
        <a:off x="27073" y="27073"/>
        <a:ext cx="6811027" cy="870179"/>
      </dsp:txXfrm>
    </dsp:sp>
    <dsp:sp modelId="{EC882C0E-95E9-4277-997A-42CA030F8904}">
      <dsp:nvSpPr>
        <dsp:cNvPr id="0" name=""/>
        <dsp:cNvSpPr/>
      </dsp:nvSpPr>
      <dsp:spPr>
        <a:xfrm>
          <a:off x="660498" y="1092384"/>
          <a:ext cx="7886552" cy="924325"/>
        </a:xfrm>
        <a:prstGeom prst="roundRect">
          <a:avLst>
            <a:gd name="adj" fmla="val 10000"/>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Once such group was the Union of Physically Impaired Against Segregation (UPIAS), established in 1974.</a:t>
          </a:r>
          <a:endParaRPr lang="en-US" sz="1400" kern="1200" dirty="0">
            <a:solidFill>
              <a:schemeClr val="tx1"/>
            </a:solidFill>
          </a:endParaRPr>
        </a:p>
      </dsp:txBody>
      <dsp:txXfrm>
        <a:off x="687571" y="1119457"/>
        <a:ext cx="6571096" cy="870179"/>
      </dsp:txXfrm>
    </dsp:sp>
    <dsp:sp modelId="{8CFCB94E-77E8-4C39-8C23-473DCC41B7D1}">
      <dsp:nvSpPr>
        <dsp:cNvPr id="0" name=""/>
        <dsp:cNvSpPr/>
      </dsp:nvSpPr>
      <dsp:spPr>
        <a:xfrm>
          <a:off x="1311139" y="2184768"/>
          <a:ext cx="7886552" cy="924325"/>
        </a:xfrm>
        <a:prstGeom prst="roundRect">
          <a:avLst>
            <a:gd name="adj" fmla="val 10000"/>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Members of this group were the disabled activist’s Paul Hunt, Vic Finkelstein and Ken Davis. </a:t>
          </a:r>
          <a:endParaRPr lang="en-US" sz="1400" kern="1200" dirty="0">
            <a:solidFill>
              <a:schemeClr val="tx1"/>
            </a:solidFill>
          </a:endParaRPr>
        </a:p>
      </dsp:txBody>
      <dsp:txXfrm>
        <a:off x="1338212" y="2211841"/>
        <a:ext cx="6580954" cy="870179"/>
      </dsp:txXfrm>
    </dsp:sp>
    <dsp:sp modelId="{CC09CBBD-83BE-4B4F-B4A1-86EBE7F1066C}">
      <dsp:nvSpPr>
        <dsp:cNvPr id="0" name=""/>
        <dsp:cNvSpPr/>
      </dsp:nvSpPr>
      <dsp:spPr>
        <a:xfrm>
          <a:off x="1971638" y="3277152"/>
          <a:ext cx="7886552" cy="924325"/>
        </a:xfrm>
        <a:prstGeom prst="roundRect">
          <a:avLst>
            <a:gd name="adj" fmla="val 10000"/>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In 1976 they produced a key document, perhaps you could say a manifesto, entitled </a:t>
          </a:r>
          <a:r>
            <a:rPr lang="en-GB" sz="1400" i="1" kern="1200" dirty="0">
              <a:solidFill>
                <a:schemeClr val="tx1"/>
              </a:solidFill>
            </a:rPr>
            <a:t>Foundational Principles of Disability.</a:t>
          </a:r>
          <a:endParaRPr lang="en-US" sz="1400" kern="1200" dirty="0">
            <a:solidFill>
              <a:schemeClr val="tx1"/>
            </a:solidFill>
          </a:endParaRPr>
        </a:p>
      </dsp:txBody>
      <dsp:txXfrm>
        <a:off x="1998711" y="3304225"/>
        <a:ext cx="6571096" cy="870179"/>
      </dsp:txXfrm>
    </dsp:sp>
    <dsp:sp modelId="{EB389940-C593-4811-B3FC-9F74BE4C74C6}">
      <dsp:nvSpPr>
        <dsp:cNvPr id="0" name=""/>
        <dsp:cNvSpPr/>
      </dsp:nvSpPr>
      <dsp:spPr>
        <a:xfrm>
          <a:off x="7285741" y="707949"/>
          <a:ext cx="600811" cy="600811"/>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420923" y="707949"/>
        <a:ext cx="330447" cy="452110"/>
      </dsp:txXfrm>
    </dsp:sp>
    <dsp:sp modelId="{14F0E71A-9627-4F3D-BD5B-5131FB513051}">
      <dsp:nvSpPr>
        <dsp:cNvPr id="0" name=""/>
        <dsp:cNvSpPr/>
      </dsp:nvSpPr>
      <dsp:spPr>
        <a:xfrm>
          <a:off x="7946240" y="1800333"/>
          <a:ext cx="600811" cy="600811"/>
        </a:xfrm>
        <a:prstGeom prst="downArrow">
          <a:avLst>
            <a:gd name="adj1" fmla="val 55000"/>
            <a:gd name="adj2" fmla="val 45000"/>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081422" y="1800333"/>
        <a:ext cx="330447" cy="452110"/>
      </dsp:txXfrm>
    </dsp:sp>
    <dsp:sp modelId="{FBA80D02-CCD0-4AA1-9EDB-E32147B243C2}">
      <dsp:nvSpPr>
        <dsp:cNvPr id="0" name=""/>
        <dsp:cNvSpPr/>
      </dsp:nvSpPr>
      <dsp:spPr>
        <a:xfrm>
          <a:off x="8596880" y="2892717"/>
          <a:ext cx="600811" cy="600811"/>
        </a:xfrm>
        <a:prstGeom prst="downArrow">
          <a:avLst>
            <a:gd name="adj1" fmla="val 55000"/>
            <a:gd name="adj2" fmla="val 45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732062" y="2892717"/>
        <a:ext cx="330447" cy="4521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E8F754-36BC-4F7E-A194-F85982C52893}">
      <dsp:nvSpPr>
        <dsp:cNvPr id="0" name=""/>
        <dsp:cNvSpPr/>
      </dsp:nvSpPr>
      <dsp:spPr>
        <a:xfrm>
          <a:off x="0" y="337413"/>
          <a:ext cx="9858191" cy="1139070"/>
        </a:xfrm>
        <a:prstGeom prst="round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UPIAS’ most important contribution:</a:t>
          </a:r>
          <a:endParaRPr lang="en-US" sz="1900" kern="1200" dirty="0">
            <a:solidFill>
              <a:schemeClr val="tx1"/>
            </a:solidFill>
          </a:endParaRPr>
        </a:p>
      </dsp:txBody>
      <dsp:txXfrm>
        <a:off x="55605" y="393018"/>
        <a:ext cx="9746981" cy="1027860"/>
      </dsp:txXfrm>
    </dsp:sp>
    <dsp:sp modelId="{6172C756-F8C6-4A04-A1F7-48A67ECEA213}">
      <dsp:nvSpPr>
        <dsp:cNvPr id="0" name=""/>
        <dsp:cNvSpPr/>
      </dsp:nvSpPr>
      <dsp:spPr>
        <a:xfrm>
          <a:off x="0" y="1531203"/>
          <a:ext cx="9858191" cy="1139070"/>
        </a:xfrm>
        <a:prstGeom prst="roundRec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tx1"/>
              </a:solidFill>
            </a:rPr>
            <a:t>Impairment</a:t>
          </a:r>
          <a:r>
            <a:rPr lang="en-GB" sz="1900" kern="1200" dirty="0">
              <a:solidFill>
                <a:schemeClr val="tx1"/>
              </a:solidFill>
            </a:rPr>
            <a:t>: ‘lacking part or all of a limb, or having a defective limb, organ or mechanism of the body’</a:t>
          </a:r>
          <a:endParaRPr lang="en-US" sz="1900" kern="1200" dirty="0">
            <a:solidFill>
              <a:schemeClr val="tx1"/>
            </a:solidFill>
          </a:endParaRPr>
        </a:p>
      </dsp:txBody>
      <dsp:txXfrm>
        <a:off x="55605" y="1586808"/>
        <a:ext cx="9746981" cy="1027860"/>
      </dsp:txXfrm>
    </dsp:sp>
    <dsp:sp modelId="{BA6C9964-8D26-436E-A75C-CFF6DFBE4C20}">
      <dsp:nvSpPr>
        <dsp:cNvPr id="0" name=""/>
        <dsp:cNvSpPr/>
      </dsp:nvSpPr>
      <dsp:spPr>
        <a:xfrm>
          <a:off x="0" y="2724994"/>
          <a:ext cx="9858191" cy="1139070"/>
        </a:xfrm>
        <a:prstGeom prst="round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chemeClr val="tx1"/>
              </a:solidFill>
            </a:rPr>
            <a:t>Disability: </a:t>
          </a:r>
          <a:r>
            <a:rPr lang="en-GB" sz="1900" kern="1200" dirty="0">
              <a:solidFill>
                <a:schemeClr val="tx1"/>
              </a:solidFill>
            </a:rPr>
            <a:t>‘the disadvantage or restriction of activity caused by a contemporary social organisation which takes no or little account of people who have physical impairments and thus excludes the from participation in the mainstream of social activities.’</a:t>
          </a:r>
          <a:endParaRPr lang="en-US" sz="1900" kern="1200" dirty="0">
            <a:solidFill>
              <a:schemeClr val="tx1"/>
            </a:solidFill>
          </a:endParaRPr>
        </a:p>
      </dsp:txBody>
      <dsp:txXfrm>
        <a:off x="55605" y="2780599"/>
        <a:ext cx="9746981" cy="10278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57F587-9EF6-44A9-8197-D72118FB60BD}">
      <dsp:nvSpPr>
        <dsp:cNvPr id="0" name=""/>
        <dsp:cNvSpPr/>
      </dsp:nvSpPr>
      <dsp:spPr>
        <a:xfrm>
          <a:off x="0" y="3162674"/>
          <a:ext cx="9858191" cy="1038060"/>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This recognises the intersection that all forms of impairment have on each other either overtly or covertly. </a:t>
          </a:r>
          <a:endParaRPr lang="en-US" sz="1800" kern="1200" dirty="0">
            <a:solidFill>
              <a:schemeClr val="tx1"/>
            </a:solidFill>
          </a:endParaRPr>
        </a:p>
      </dsp:txBody>
      <dsp:txXfrm>
        <a:off x="0" y="3162674"/>
        <a:ext cx="9858191" cy="1038060"/>
      </dsp:txXfrm>
    </dsp:sp>
    <dsp:sp modelId="{CFB5006F-20C6-4DBD-8B7F-8CA22CA9046B}">
      <dsp:nvSpPr>
        <dsp:cNvPr id="0" name=""/>
        <dsp:cNvSpPr/>
      </dsp:nvSpPr>
      <dsp:spPr>
        <a:xfrm rot="10800000">
          <a:off x="0" y="1581708"/>
          <a:ext cx="9858191" cy="1596537"/>
        </a:xfrm>
        <a:prstGeom prst="upArrowCallou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Subsequent definitions include sensory, cognitive and physical impairments </a:t>
          </a:r>
          <a:endParaRPr lang="en-US" sz="1800" kern="1200" dirty="0">
            <a:solidFill>
              <a:schemeClr val="tx1"/>
            </a:solidFill>
          </a:endParaRPr>
        </a:p>
      </dsp:txBody>
      <dsp:txXfrm rot="10800000">
        <a:off x="0" y="1581708"/>
        <a:ext cx="9858191" cy="1037382"/>
      </dsp:txXfrm>
    </dsp:sp>
    <dsp:sp modelId="{266E7DDC-3549-4B88-8683-942892D7D2F2}">
      <dsp:nvSpPr>
        <dsp:cNvPr id="0" name=""/>
        <dsp:cNvSpPr/>
      </dsp:nvSpPr>
      <dsp:spPr>
        <a:xfrm rot="10800000">
          <a:off x="0" y="0"/>
          <a:ext cx="9858191" cy="1596537"/>
        </a:xfrm>
        <a:prstGeom prst="upArrowCallou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The original UPIAS definitions of both Impairment and Disability clearly reflected the fact that many of the UPIAS were wheel-chair users and so they is an emphasis on physical impairments. </a:t>
          </a:r>
          <a:endParaRPr lang="en-US" sz="1800" kern="1200" dirty="0">
            <a:solidFill>
              <a:schemeClr val="tx1"/>
            </a:solidFill>
          </a:endParaRPr>
        </a:p>
      </dsp:txBody>
      <dsp:txXfrm rot="10800000">
        <a:off x="0" y="0"/>
        <a:ext cx="9858191" cy="10373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25774-69A5-4917-8D8A-778FAA114E20}">
      <dsp:nvSpPr>
        <dsp:cNvPr id="0" name=""/>
        <dsp:cNvSpPr/>
      </dsp:nvSpPr>
      <dsp:spPr>
        <a:xfrm>
          <a:off x="2888" y="611420"/>
          <a:ext cx="2291259" cy="1374755"/>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Carol Thomas put forward the idea of ‘disablism’</a:t>
          </a:r>
          <a:endParaRPr lang="en-US" sz="1600" kern="1200" dirty="0">
            <a:solidFill>
              <a:schemeClr val="tx1"/>
            </a:solidFill>
          </a:endParaRPr>
        </a:p>
      </dsp:txBody>
      <dsp:txXfrm>
        <a:off x="2888" y="611420"/>
        <a:ext cx="2291259" cy="1374755"/>
      </dsp:txXfrm>
    </dsp:sp>
    <dsp:sp modelId="{DB7E51B3-AEA7-4B44-BF08-5F7F7FE05665}">
      <dsp:nvSpPr>
        <dsp:cNvPr id="0" name=""/>
        <dsp:cNvSpPr/>
      </dsp:nvSpPr>
      <dsp:spPr>
        <a:xfrm>
          <a:off x="2523273" y="611420"/>
          <a:ext cx="2291259" cy="1374755"/>
        </a:xfrm>
        <a:prstGeom prst="rect">
          <a:avLst/>
        </a:prstGeom>
        <a:solidFill>
          <a:schemeClr val="accent5">
            <a:hueOff val="-1655646"/>
            <a:satOff val="6635"/>
            <a:lumOff val="143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It refers to a form of social oppression through: </a:t>
          </a:r>
          <a:endParaRPr lang="en-US" sz="1600" kern="1200" dirty="0">
            <a:solidFill>
              <a:schemeClr val="tx1"/>
            </a:solidFill>
          </a:endParaRPr>
        </a:p>
      </dsp:txBody>
      <dsp:txXfrm>
        <a:off x="2523273" y="611420"/>
        <a:ext cx="2291259" cy="1374755"/>
      </dsp:txXfrm>
    </dsp:sp>
    <dsp:sp modelId="{76A38502-E6D6-4D6C-81A5-2CAB817B76F8}">
      <dsp:nvSpPr>
        <dsp:cNvPr id="0" name=""/>
        <dsp:cNvSpPr/>
      </dsp:nvSpPr>
      <dsp:spPr>
        <a:xfrm>
          <a:off x="5043658" y="611420"/>
          <a:ext cx="2291259" cy="1374755"/>
        </a:xfrm>
        <a:prstGeom prst="rect">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Social impositions restricting activity on people with impairments </a:t>
          </a:r>
          <a:endParaRPr lang="en-US" sz="1600" kern="1200" dirty="0">
            <a:solidFill>
              <a:schemeClr val="tx1"/>
            </a:solidFill>
          </a:endParaRPr>
        </a:p>
      </dsp:txBody>
      <dsp:txXfrm>
        <a:off x="5043658" y="611420"/>
        <a:ext cx="2291259" cy="1374755"/>
      </dsp:txXfrm>
    </dsp:sp>
    <dsp:sp modelId="{EBE1C503-E860-4ED2-96FF-919DF15F185A}">
      <dsp:nvSpPr>
        <dsp:cNvPr id="0" name=""/>
        <dsp:cNvSpPr/>
      </dsp:nvSpPr>
      <dsp:spPr>
        <a:xfrm>
          <a:off x="7564043" y="611420"/>
          <a:ext cx="2291259" cy="1374755"/>
        </a:xfrm>
        <a:prstGeom prst="rec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Socially engendered undermining of their psycho-emotional wellbeing (Thomas, 2007,p. 73)</a:t>
          </a:r>
          <a:endParaRPr lang="en-US" sz="1600" kern="1200" dirty="0">
            <a:solidFill>
              <a:schemeClr val="tx1"/>
            </a:solidFill>
          </a:endParaRPr>
        </a:p>
      </dsp:txBody>
      <dsp:txXfrm>
        <a:off x="7564043" y="611420"/>
        <a:ext cx="2291259" cy="1374755"/>
      </dsp:txXfrm>
    </dsp:sp>
    <dsp:sp modelId="{00130E82-E248-4C21-8E32-4C76D42BF538}">
      <dsp:nvSpPr>
        <dsp:cNvPr id="0" name=""/>
        <dsp:cNvSpPr/>
      </dsp:nvSpPr>
      <dsp:spPr>
        <a:xfrm>
          <a:off x="1263080" y="2215301"/>
          <a:ext cx="2291259" cy="1374755"/>
        </a:xfrm>
        <a:prstGeom prst="rect">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Thomas (2007) likens disablism to sexism and racism </a:t>
          </a:r>
          <a:endParaRPr lang="en-US" sz="1600" kern="1200" dirty="0">
            <a:solidFill>
              <a:schemeClr val="tx1"/>
            </a:solidFill>
          </a:endParaRPr>
        </a:p>
      </dsp:txBody>
      <dsp:txXfrm>
        <a:off x="1263080" y="2215301"/>
        <a:ext cx="2291259" cy="1374755"/>
      </dsp:txXfrm>
    </dsp:sp>
    <dsp:sp modelId="{CC354DB4-DC85-4EC6-93FC-D75D86FEE089}">
      <dsp:nvSpPr>
        <dsp:cNvPr id="0" name=""/>
        <dsp:cNvSpPr/>
      </dsp:nvSpPr>
      <dsp:spPr>
        <a:xfrm>
          <a:off x="3783465" y="2215301"/>
          <a:ext cx="2291259" cy="1374755"/>
        </a:xfrm>
        <a:prstGeom prst="rect">
          <a:avLst/>
        </a:prstGeom>
        <a:solidFill>
          <a:schemeClr val="accent5">
            <a:hueOff val="-8278230"/>
            <a:satOff val="33176"/>
            <a:lumOff val="719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Disability is produced through relational, cultural, political and socio-economic factors</a:t>
          </a:r>
          <a:endParaRPr lang="en-US" sz="1600" kern="1200" dirty="0">
            <a:solidFill>
              <a:schemeClr val="tx1"/>
            </a:solidFill>
          </a:endParaRPr>
        </a:p>
      </dsp:txBody>
      <dsp:txXfrm>
        <a:off x="3783465" y="2215301"/>
        <a:ext cx="2291259" cy="1374755"/>
      </dsp:txXfrm>
    </dsp:sp>
    <dsp:sp modelId="{4833D95A-F05A-4EC1-85CA-FE6428F350B4}">
      <dsp:nvSpPr>
        <dsp:cNvPr id="0" name=""/>
        <dsp:cNvSpPr/>
      </dsp:nvSpPr>
      <dsp:spPr>
        <a:xfrm>
          <a:off x="6303851" y="2215301"/>
          <a:ext cx="2291259" cy="1374755"/>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Disablism: </a:t>
          </a:r>
          <a:r>
            <a:rPr lang="en-GB" sz="1600" kern="1200" dirty="0">
              <a:solidFill>
                <a:schemeClr val="tx1"/>
              </a:solidFill>
            </a:rPr>
            <a:t>the psychological, cultural and structural crimes against disabled people</a:t>
          </a:r>
          <a:endParaRPr lang="en-US" sz="1600" kern="1200" dirty="0">
            <a:solidFill>
              <a:schemeClr val="tx1"/>
            </a:solidFill>
          </a:endParaRPr>
        </a:p>
      </dsp:txBody>
      <dsp:txXfrm>
        <a:off x="6303851" y="2215301"/>
        <a:ext cx="2291259" cy="13747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BD6AF-4B72-45F1-9776-0131097644D8}">
      <dsp:nvSpPr>
        <dsp:cNvPr id="0" name=""/>
        <dsp:cNvSpPr/>
      </dsp:nvSpPr>
      <dsp:spPr>
        <a:xfrm>
          <a:off x="0" y="40772"/>
          <a:ext cx="10039350" cy="1249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Structural disablism directly impacts on what people can </a:t>
          </a:r>
          <a:r>
            <a:rPr lang="en-GB" sz="2100" i="1" kern="1200"/>
            <a:t>do</a:t>
          </a:r>
          <a:r>
            <a:rPr lang="en-GB" sz="2100" kern="1200"/>
            <a:t> and</a:t>
          </a:r>
          <a:br>
            <a:rPr lang="en-GB" sz="2100" kern="1200"/>
          </a:br>
          <a:r>
            <a:rPr lang="en-GB" sz="2100" kern="1200"/>
            <a:t>refers to the disabling barriers which operate at the public level. </a:t>
          </a:r>
        </a:p>
      </dsp:txBody>
      <dsp:txXfrm>
        <a:off x="61020" y="101792"/>
        <a:ext cx="9917310" cy="1127958"/>
      </dsp:txXfrm>
    </dsp:sp>
    <dsp:sp modelId="{E34DE7B0-39CE-40A9-AC3A-90D220172C25}">
      <dsp:nvSpPr>
        <dsp:cNvPr id="0" name=""/>
        <dsp:cNvSpPr/>
      </dsp:nvSpPr>
      <dsp:spPr>
        <a:xfrm>
          <a:off x="0" y="1351250"/>
          <a:ext cx="10039350" cy="1249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For example, exclusion from the built environment, discrimination in the workplace or information in inaccessible formats, in other words, the disabling barriers typically associated with the social model of disability. </a:t>
          </a:r>
        </a:p>
      </dsp:txBody>
      <dsp:txXfrm>
        <a:off x="61020" y="1412270"/>
        <a:ext cx="9917310" cy="1127958"/>
      </dsp:txXfrm>
    </dsp:sp>
    <dsp:sp modelId="{289F3830-12C2-4764-881D-EFD42608504D}">
      <dsp:nvSpPr>
        <dsp:cNvPr id="0" name=""/>
        <dsp:cNvSpPr/>
      </dsp:nvSpPr>
      <dsp:spPr>
        <a:xfrm>
          <a:off x="0" y="2661729"/>
          <a:ext cx="10039350" cy="1249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On the other hand, psycho-emotional disablism operates at the private level, restricting who people can </a:t>
          </a:r>
          <a:r>
            <a:rPr lang="en-GB" sz="2100" i="1" kern="1200" dirty="0"/>
            <a:t>be</a:t>
          </a:r>
          <a:r>
            <a:rPr lang="en-GB" sz="2100" kern="1200" dirty="0"/>
            <a:t>. </a:t>
          </a:r>
        </a:p>
      </dsp:txBody>
      <dsp:txXfrm>
        <a:off x="61020" y="2722749"/>
        <a:ext cx="9917310" cy="1127958"/>
      </dsp:txXfrm>
    </dsp:sp>
    <dsp:sp modelId="{677A31C1-D6D2-4B63-A2BB-6B07CC0EB1F0}">
      <dsp:nvSpPr>
        <dsp:cNvPr id="0" name=""/>
        <dsp:cNvSpPr/>
      </dsp:nvSpPr>
      <dsp:spPr>
        <a:xfrm>
          <a:off x="0" y="3972208"/>
          <a:ext cx="10039350" cy="1249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For example, having to deal with hurtful comments, stigmatising actions of others and internalised oppression which can undermine someone’s psycho-emotional wellbeing and sense of self.</a:t>
          </a:r>
        </a:p>
      </dsp:txBody>
      <dsp:txXfrm>
        <a:off x="61020" y="4033228"/>
        <a:ext cx="9917310" cy="11279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8D517-99A5-40CF-AA53-0D4C9271882C}">
      <dsp:nvSpPr>
        <dsp:cNvPr id="0" name=""/>
        <dsp:cNvSpPr/>
      </dsp:nvSpPr>
      <dsp:spPr>
        <a:xfrm>
          <a:off x="0" y="0"/>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498567-EB9F-4837-9342-6333422E93B2}">
      <dsp:nvSpPr>
        <dsp:cNvPr id="0" name=""/>
        <dsp:cNvSpPr/>
      </dsp:nvSpPr>
      <dsp:spPr>
        <a:xfrm>
          <a:off x="0" y="0"/>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It ignores the realities of impairments</a:t>
          </a:r>
          <a:endParaRPr lang="en-US" sz="2000" i="0" kern="1200" dirty="0"/>
        </a:p>
      </dsp:txBody>
      <dsp:txXfrm>
        <a:off x="0" y="0"/>
        <a:ext cx="10113120" cy="472281"/>
      </dsp:txXfrm>
    </dsp:sp>
    <dsp:sp modelId="{6BA3751B-BC69-45C0-BFD9-70AE03563F49}">
      <dsp:nvSpPr>
        <dsp:cNvPr id="0" name=""/>
        <dsp:cNvSpPr/>
      </dsp:nvSpPr>
      <dsp:spPr>
        <a:xfrm>
          <a:off x="0" y="472281"/>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552735-60E2-4FFB-B56C-EA5BE482F2B4}">
      <dsp:nvSpPr>
        <dsp:cNvPr id="0" name=""/>
        <dsp:cNvSpPr/>
      </dsp:nvSpPr>
      <dsp:spPr>
        <a:xfrm>
          <a:off x="0" y="472281"/>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It is about the collective experience of disablement</a:t>
          </a:r>
          <a:endParaRPr lang="en-US" sz="2000" i="0" kern="1200" dirty="0"/>
        </a:p>
      </dsp:txBody>
      <dsp:txXfrm>
        <a:off x="0" y="472281"/>
        <a:ext cx="10113120" cy="472281"/>
      </dsp:txXfrm>
    </dsp:sp>
    <dsp:sp modelId="{813BC99E-0376-4B26-B823-5C35FA0E4C20}">
      <dsp:nvSpPr>
        <dsp:cNvPr id="0" name=""/>
        <dsp:cNvSpPr/>
      </dsp:nvSpPr>
      <dsp:spPr>
        <a:xfrm>
          <a:off x="0" y="944562"/>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F59FA9-FA97-4A56-8C81-948F9D4B01A1}">
      <dsp:nvSpPr>
        <dsp:cNvPr id="0" name=""/>
        <dsp:cNvSpPr/>
      </dsp:nvSpPr>
      <dsp:spPr>
        <a:xfrm>
          <a:off x="0" y="944562"/>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Ignores the subjective experience of ‘pain’ of impairments and disability</a:t>
          </a:r>
          <a:endParaRPr lang="en-US" sz="2000" i="0" kern="1200" dirty="0"/>
        </a:p>
      </dsp:txBody>
      <dsp:txXfrm>
        <a:off x="0" y="944562"/>
        <a:ext cx="10113120" cy="472281"/>
      </dsp:txXfrm>
    </dsp:sp>
    <dsp:sp modelId="{4511431C-35AB-47B4-A19A-72073914CC67}">
      <dsp:nvSpPr>
        <dsp:cNvPr id="0" name=""/>
        <dsp:cNvSpPr/>
      </dsp:nvSpPr>
      <dsp:spPr>
        <a:xfrm>
          <a:off x="0" y="1416843"/>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EB9287-41F1-4E64-8533-CB58C5F0236B}">
      <dsp:nvSpPr>
        <dsp:cNvPr id="0" name=""/>
        <dsp:cNvSpPr/>
      </dsp:nvSpPr>
      <dsp:spPr>
        <a:xfrm>
          <a:off x="0" y="1416843"/>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It developed from the lived experiences of disabled people</a:t>
          </a:r>
          <a:endParaRPr lang="en-US" sz="2000" i="0" kern="1200" dirty="0"/>
        </a:p>
      </dsp:txBody>
      <dsp:txXfrm>
        <a:off x="0" y="1416843"/>
        <a:ext cx="10113120" cy="472281"/>
      </dsp:txXfrm>
    </dsp:sp>
    <dsp:sp modelId="{10EB6EA3-F700-4D91-9A0D-55DA0A7A3D95}">
      <dsp:nvSpPr>
        <dsp:cNvPr id="0" name=""/>
        <dsp:cNvSpPr/>
      </dsp:nvSpPr>
      <dsp:spPr>
        <a:xfrm>
          <a:off x="0" y="1889125"/>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D4EE48-EF0B-4C01-B41C-44B296B1EE66}">
      <dsp:nvSpPr>
        <dsp:cNvPr id="0" name=""/>
        <dsp:cNvSpPr/>
      </dsp:nvSpPr>
      <dsp:spPr>
        <a:xfrm>
          <a:off x="0" y="1889125"/>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Doesn’t incorporate other social divisions (race, gender, ageing, sexuality)</a:t>
          </a:r>
          <a:endParaRPr lang="en-US" sz="2000" i="0" kern="1200" dirty="0"/>
        </a:p>
      </dsp:txBody>
      <dsp:txXfrm>
        <a:off x="0" y="1889125"/>
        <a:ext cx="10113120" cy="472281"/>
      </dsp:txXfrm>
    </dsp:sp>
    <dsp:sp modelId="{BA8D7192-C5D2-4D31-88FC-F904A67894BE}">
      <dsp:nvSpPr>
        <dsp:cNvPr id="0" name=""/>
        <dsp:cNvSpPr/>
      </dsp:nvSpPr>
      <dsp:spPr>
        <a:xfrm>
          <a:off x="0" y="2361406"/>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F6BE09-A71B-46EB-9886-A8045CAA8108}">
      <dsp:nvSpPr>
        <dsp:cNvPr id="0" name=""/>
        <dsp:cNvSpPr/>
      </dsp:nvSpPr>
      <dsp:spPr>
        <a:xfrm>
          <a:off x="0" y="2361406"/>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It isn’t intentional, it just hasn’t been addressed</a:t>
          </a:r>
          <a:endParaRPr lang="en-US" sz="2000" i="0" kern="1200" dirty="0"/>
        </a:p>
      </dsp:txBody>
      <dsp:txXfrm>
        <a:off x="0" y="2361406"/>
        <a:ext cx="10113120" cy="472281"/>
      </dsp:txXfrm>
    </dsp:sp>
    <dsp:sp modelId="{2237D498-355B-489D-8AA2-0B4BE65C8AD4}">
      <dsp:nvSpPr>
        <dsp:cNvPr id="0" name=""/>
        <dsp:cNvSpPr/>
      </dsp:nvSpPr>
      <dsp:spPr>
        <a:xfrm>
          <a:off x="0" y="2833687"/>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A7B997-9A4E-43E6-B46D-6A789C9B0B5E}">
      <dsp:nvSpPr>
        <dsp:cNvPr id="0" name=""/>
        <dsp:cNvSpPr/>
      </dsp:nvSpPr>
      <dsp:spPr>
        <a:xfrm>
          <a:off x="0" y="2833687"/>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Is an inadequate social theory of disability</a:t>
          </a:r>
          <a:endParaRPr lang="en-US" sz="2000" i="0" kern="1200" dirty="0"/>
        </a:p>
      </dsp:txBody>
      <dsp:txXfrm>
        <a:off x="0" y="2833687"/>
        <a:ext cx="10113120" cy="472281"/>
      </dsp:txXfrm>
    </dsp:sp>
    <dsp:sp modelId="{56A75BE1-8D67-469E-8248-CCAE215F71E7}">
      <dsp:nvSpPr>
        <dsp:cNvPr id="0" name=""/>
        <dsp:cNvSpPr/>
      </dsp:nvSpPr>
      <dsp:spPr>
        <a:xfrm>
          <a:off x="0" y="3305968"/>
          <a:ext cx="1011312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7A92E7-8947-4CC1-9622-2B1B96D701EA}">
      <dsp:nvSpPr>
        <dsp:cNvPr id="0" name=""/>
        <dsp:cNvSpPr/>
      </dsp:nvSpPr>
      <dsp:spPr>
        <a:xfrm>
          <a:off x="0" y="3305968"/>
          <a:ext cx="10113120" cy="472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i="0" kern="1200" baseline="0" dirty="0"/>
            <a:t>It was never intended to be a grand theory </a:t>
          </a:r>
          <a:endParaRPr lang="en-US" sz="2000" i="0" kern="1200" dirty="0"/>
        </a:p>
      </dsp:txBody>
      <dsp:txXfrm>
        <a:off x="0" y="3305968"/>
        <a:ext cx="10113120" cy="4722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80624-4C0B-4901-A9FE-3F32B13DDCFC}">
      <dsp:nvSpPr>
        <dsp:cNvPr id="0" name=""/>
        <dsp:cNvSpPr/>
      </dsp:nvSpPr>
      <dsp:spPr>
        <a:xfrm>
          <a:off x="0" y="351326"/>
          <a:ext cx="5990135" cy="8658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It is collection of voices from around the globe, it intersects: </a:t>
          </a:r>
          <a:endParaRPr lang="en-US" sz="2000" kern="1200" dirty="0">
            <a:solidFill>
              <a:schemeClr val="tx1"/>
            </a:solidFill>
          </a:endParaRPr>
        </a:p>
      </dsp:txBody>
      <dsp:txXfrm>
        <a:off x="42265" y="393591"/>
        <a:ext cx="5905605" cy="781270"/>
      </dsp:txXfrm>
    </dsp:sp>
    <dsp:sp modelId="{7275603B-5825-4325-8BCD-BE386637BB69}">
      <dsp:nvSpPr>
        <dsp:cNvPr id="0" name=""/>
        <dsp:cNvSpPr/>
      </dsp:nvSpPr>
      <dsp:spPr>
        <a:xfrm>
          <a:off x="0" y="1274726"/>
          <a:ext cx="5990135" cy="865800"/>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Feminism, Queer Theory, Post-Colonial Studies, Critical Race Studies, Socialism and so on</a:t>
          </a:r>
          <a:endParaRPr lang="en-US" sz="2000" kern="1200" dirty="0">
            <a:solidFill>
              <a:schemeClr val="tx1"/>
            </a:solidFill>
          </a:endParaRPr>
        </a:p>
      </dsp:txBody>
      <dsp:txXfrm>
        <a:off x="42265" y="1316991"/>
        <a:ext cx="5905605" cy="781270"/>
      </dsp:txXfrm>
    </dsp:sp>
    <dsp:sp modelId="{A89DDE45-0579-4709-9A45-DEA509C06F37}">
      <dsp:nvSpPr>
        <dsp:cNvPr id="0" name=""/>
        <dsp:cNvSpPr/>
      </dsp:nvSpPr>
      <dsp:spPr>
        <a:xfrm>
          <a:off x="0" y="2198127"/>
          <a:ext cx="5990135" cy="86580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Is a ‘new’ an exciting field that runs parallel to traditional Disability Studies</a:t>
          </a:r>
          <a:endParaRPr lang="en-US" sz="2000" kern="1200" dirty="0">
            <a:solidFill>
              <a:schemeClr val="tx1"/>
            </a:solidFill>
          </a:endParaRPr>
        </a:p>
      </dsp:txBody>
      <dsp:txXfrm>
        <a:off x="42265" y="2240392"/>
        <a:ext cx="5905605" cy="781270"/>
      </dsp:txXfrm>
    </dsp:sp>
    <dsp:sp modelId="{53FD4439-945E-47B8-B712-D1893D0443C2}">
      <dsp:nvSpPr>
        <dsp:cNvPr id="0" name=""/>
        <dsp:cNvSpPr/>
      </dsp:nvSpPr>
      <dsp:spPr>
        <a:xfrm>
          <a:off x="0" y="3121527"/>
          <a:ext cx="5990135" cy="865800"/>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Seeks to add new/old/different voices to debate and conversation with regards Disability.</a:t>
          </a:r>
          <a:endParaRPr lang="en-US" sz="2000" kern="1200" dirty="0">
            <a:solidFill>
              <a:schemeClr val="tx1"/>
            </a:solidFill>
          </a:endParaRPr>
        </a:p>
      </dsp:txBody>
      <dsp:txXfrm>
        <a:off x="42265" y="3163792"/>
        <a:ext cx="5905605" cy="781270"/>
      </dsp:txXfrm>
    </dsp:sp>
    <dsp:sp modelId="{51D10294-7041-4A31-946B-28712D5B952B}">
      <dsp:nvSpPr>
        <dsp:cNvPr id="0" name=""/>
        <dsp:cNvSpPr/>
      </dsp:nvSpPr>
      <dsp:spPr>
        <a:xfrm>
          <a:off x="0" y="4044927"/>
          <a:ext cx="5990135" cy="8658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Is not critical </a:t>
          </a:r>
          <a:r>
            <a:rPr lang="en-GB" sz="2000" i="1" kern="1200" dirty="0">
              <a:solidFill>
                <a:schemeClr val="tx1"/>
              </a:solidFill>
            </a:rPr>
            <a:t>of</a:t>
          </a:r>
          <a:r>
            <a:rPr lang="en-GB" sz="2000" kern="1200" dirty="0">
              <a:solidFill>
                <a:schemeClr val="tx1"/>
              </a:solidFill>
            </a:rPr>
            <a:t> the Social/Minority Model but does offer critiques based upon a range of perspectives.</a:t>
          </a:r>
          <a:endParaRPr lang="en-US" sz="2000" kern="1200" dirty="0">
            <a:solidFill>
              <a:schemeClr val="tx1"/>
            </a:solidFill>
          </a:endParaRPr>
        </a:p>
      </dsp:txBody>
      <dsp:txXfrm>
        <a:off x="42265" y="4087192"/>
        <a:ext cx="5905605" cy="7812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8AD93-A13E-4C2D-A4CE-B736B727582B}">
      <dsp:nvSpPr>
        <dsp:cNvPr id="0" name=""/>
        <dsp:cNvSpPr/>
      </dsp:nvSpPr>
      <dsp:spPr>
        <a:xfrm>
          <a:off x="0" y="237342"/>
          <a:ext cx="5990135" cy="90908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solidFill>
                <a:schemeClr val="tx1"/>
              </a:solidFill>
            </a:rPr>
            <a:t>2000s onwards, emerging out of cultural models of disability and queer / disability activism.</a:t>
          </a:r>
          <a:endParaRPr lang="en-US" sz="2100" kern="1200" dirty="0">
            <a:solidFill>
              <a:schemeClr val="tx1"/>
            </a:solidFill>
          </a:endParaRPr>
        </a:p>
      </dsp:txBody>
      <dsp:txXfrm>
        <a:off x="44378" y="281720"/>
        <a:ext cx="5901379" cy="820333"/>
      </dsp:txXfrm>
    </dsp:sp>
    <dsp:sp modelId="{EA28CBAF-AE0B-46DB-A069-2DCABAE4F837}">
      <dsp:nvSpPr>
        <dsp:cNvPr id="0" name=""/>
        <dsp:cNvSpPr/>
      </dsp:nvSpPr>
      <dsp:spPr>
        <a:xfrm>
          <a:off x="0" y="1206912"/>
          <a:ext cx="5990135" cy="909089"/>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solidFill>
                <a:schemeClr val="tx1"/>
              </a:solidFill>
            </a:rPr>
            <a:t>Disability is renamed as a site of resistance that critiques 'the normal' and 'the abled’.</a:t>
          </a:r>
          <a:endParaRPr lang="en-US" sz="2100" kern="1200" dirty="0">
            <a:solidFill>
              <a:schemeClr val="tx1"/>
            </a:solidFill>
          </a:endParaRPr>
        </a:p>
      </dsp:txBody>
      <dsp:txXfrm>
        <a:off x="44378" y="1251290"/>
        <a:ext cx="5901379" cy="820333"/>
      </dsp:txXfrm>
    </dsp:sp>
    <dsp:sp modelId="{E906822C-A3FF-4556-9905-05024155517B}">
      <dsp:nvSpPr>
        <dsp:cNvPr id="0" name=""/>
        <dsp:cNvSpPr/>
      </dsp:nvSpPr>
      <dsp:spPr>
        <a:xfrm>
          <a:off x="0" y="2176482"/>
          <a:ext cx="5990135" cy="909089"/>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solidFill>
                <a:schemeClr val="tx1"/>
              </a:solidFill>
            </a:rPr>
            <a:t>Connects with other disruptive positions including queer, anti-capitalist, union activists;</a:t>
          </a:r>
          <a:endParaRPr lang="en-US" sz="2100" kern="1200" dirty="0">
            <a:solidFill>
              <a:schemeClr val="tx1"/>
            </a:solidFill>
          </a:endParaRPr>
        </a:p>
      </dsp:txBody>
      <dsp:txXfrm>
        <a:off x="44378" y="2220860"/>
        <a:ext cx="5901379" cy="820333"/>
      </dsp:txXfrm>
    </dsp:sp>
    <dsp:sp modelId="{CAAA5636-C306-4B26-8685-64467C4A8C65}">
      <dsp:nvSpPr>
        <dsp:cNvPr id="0" name=""/>
        <dsp:cNvSpPr/>
      </dsp:nvSpPr>
      <dsp:spPr>
        <a:xfrm>
          <a:off x="0" y="3146052"/>
          <a:ext cx="5990135" cy="909089"/>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solidFill>
                <a:schemeClr val="tx1"/>
              </a:solidFill>
            </a:rPr>
            <a:t>Affirmative identity rather than negative connotations associated with disability.</a:t>
          </a:r>
          <a:endParaRPr lang="en-US" sz="2100" kern="1200" dirty="0">
            <a:solidFill>
              <a:schemeClr val="tx1"/>
            </a:solidFill>
          </a:endParaRPr>
        </a:p>
      </dsp:txBody>
      <dsp:txXfrm>
        <a:off x="44378" y="3190430"/>
        <a:ext cx="5901379" cy="820333"/>
      </dsp:txXfrm>
    </dsp:sp>
    <dsp:sp modelId="{DA77BD78-E039-4424-844D-4EC57EAC02D0}">
      <dsp:nvSpPr>
        <dsp:cNvPr id="0" name=""/>
        <dsp:cNvSpPr/>
      </dsp:nvSpPr>
      <dsp:spPr>
        <a:xfrm>
          <a:off x="0" y="4115622"/>
          <a:ext cx="5990135" cy="90908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solidFill>
                <a:schemeClr val="tx1"/>
              </a:solidFill>
            </a:rPr>
            <a:t>Key writers include </a:t>
          </a:r>
          <a:r>
            <a:rPr lang="en-GB" sz="2100" kern="1200" baseline="0" dirty="0" err="1">
              <a:solidFill>
                <a:schemeClr val="tx1"/>
              </a:solidFill>
            </a:rPr>
            <a:t>Robort</a:t>
          </a:r>
          <a:r>
            <a:rPr lang="en-GB" sz="2100" kern="1200" baseline="0" dirty="0">
              <a:solidFill>
                <a:schemeClr val="tx1"/>
              </a:solidFill>
            </a:rPr>
            <a:t> </a:t>
          </a:r>
          <a:r>
            <a:rPr lang="en-GB" sz="2100" kern="1200" baseline="0" dirty="0" err="1">
              <a:solidFill>
                <a:schemeClr val="tx1"/>
              </a:solidFill>
            </a:rPr>
            <a:t>McRuer</a:t>
          </a:r>
          <a:r>
            <a:rPr lang="en-GB" sz="2100" kern="1200" baseline="0" dirty="0">
              <a:solidFill>
                <a:schemeClr val="tx1"/>
              </a:solidFill>
            </a:rPr>
            <a:t>. Kristina </a:t>
          </a:r>
          <a:r>
            <a:rPr lang="en-GB" sz="2100" kern="1200" baseline="0" dirty="0" err="1">
              <a:solidFill>
                <a:schemeClr val="tx1"/>
              </a:solidFill>
            </a:rPr>
            <a:t>Kolarova</a:t>
          </a:r>
          <a:r>
            <a:rPr lang="en-GB" sz="2100" kern="1200" baseline="0" dirty="0">
              <a:solidFill>
                <a:schemeClr val="tx1"/>
              </a:solidFill>
            </a:rPr>
            <a:t>, Julie </a:t>
          </a:r>
          <a:r>
            <a:rPr lang="en-GB" sz="2100" kern="1200" baseline="0" dirty="0" err="1">
              <a:solidFill>
                <a:schemeClr val="tx1"/>
              </a:solidFill>
            </a:rPr>
            <a:t>Passanante</a:t>
          </a:r>
          <a:r>
            <a:rPr lang="en-GB" sz="2100" kern="1200" baseline="0" dirty="0">
              <a:solidFill>
                <a:schemeClr val="tx1"/>
              </a:solidFill>
            </a:rPr>
            <a:t> Elman.</a:t>
          </a:r>
          <a:endParaRPr lang="en-US" sz="2100" kern="1200" dirty="0">
            <a:solidFill>
              <a:schemeClr val="tx1"/>
            </a:solidFill>
          </a:endParaRPr>
        </a:p>
      </dsp:txBody>
      <dsp:txXfrm>
        <a:off x="44378" y="4160000"/>
        <a:ext cx="5901379" cy="82033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3F9C23-8566-4FC2-942F-62DAF205FFC2}">
      <dsp:nvSpPr>
        <dsp:cNvPr id="0" name=""/>
        <dsp:cNvSpPr/>
      </dsp:nvSpPr>
      <dsp:spPr>
        <a:xfrm>
          <a:off x="0" y="3347"/>
          <a:ext cx="5990135" cy="101190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2000s onwards</a:t>
          </a:r>
          <a:endParaRPr lang="en-US" sz="1700" kern="1200" dirty="0">
            <a:solidFill>
              <a:schemeClr val="tx1"/>
            </a:solidFill>
          </a:endParaRPr>
        </a:p>
      </dsp:txBody>
      <dsp:txXfrm>
        <a:off x="49397" y="52744"/>
        <a:ext cx="5891341" cy="913109"/>
      </dsp:txXfrm>
    </dsp:sp>
    <dsp:sp modelId="{2AC95809-F525-4101-8294-F8DF4764D09E}">
      <dsp:nvSpPr>
        <dsp:cNvPr id="0" name=""/>
        <dsp:cNvSpPr/>
      </dsp:nvSpPr>
      <dsp:spPr>
        <a:xfrm>
          <a:off x="0" y="1064211"/>
          <a:ext cx="5990135" cy="1011903"/>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Disability is produced by wider standards of society, culture and economics that emphasise and idealise an ableist normativity.</a:t>
          </a:r>
          <a:endParaRPr lang="en-US" sz="1700" kern="1200" dirty="0">
            <a:solidFill>
              <a:schemeClr val="tx1"/>
            </a:solidFill>
          </a:endParaRPr>
        </a:p>
      </dsp:txBody>
      <dsp:txXfrm>
        <a:off x="49397" y="1113608"/>
        <a:ext cx="5891341" cy="913109"/>
      </dsp:txXfrm>
    </dsp:sp>
    <dsp:sp modelId="{0E9BB53E-E064-4F66-A3E0-EB97D6600D75}">
      <dsp:nvSpPr>
        <dsp:cNvPr id="0" name=""/>
        <dsp:cNvSpPr/>
      </dsp:nvSpPr>
      <dsp:spPr>
        <a:xfrm>
          <a:off x="0" y="2125075"/>
          <a:ext cx="5990135" cy="1011903"/>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Disabled people are excluded from communities, services and professional practices because they fail to meet the standards of ableist society.</a:t>
          </a:r>
          <a:endParaRPr lang="en-US" sz="1700" kern="1200" dirty="0">
            <a:solidFill>
              <a:schemeClr val="tx1"/>
            </a:solidFill>
          </a:endParaRPr>
        </a:p>
      </dsp:txBody>
      <dsp:txXfrm>
        <a:off x="49397" y="2174472"/>
        <a:ext cx="5891341" cy="913109"/>
      </dsp:txXfrm>
    </dsp:sp>
    <dsp:sp modelId="{1404E839-5A39-479F-BB41-A760C9E19E93}">
      <dsp:nvSpPr>
        <dsp:cNvPr id="0" name=""/>
        <dsp:cNvSpPr/>
      </dsp:nvSpPr>
      <dsp:spPr>
        <a:xfrm>
          <a:off x="0" y="3185938"/>
          <a:ext cx="5990135" cy="1011903"/>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Links able-</a:t>
          </a:r>
          <a:r>
            <a:rPr lang="en-GB" sz="1700" kern="1200" dirty="0" err="1">
              <a:solidFill>
                <a:schemeClr val="tx1"/>
              </a:solidFill>
            </a:rPr>
            <a:t>bodiedness</a:t>
          </a:r>
          <a:r>
            <a:rPr lang="en-GB" sz="1700" kern="1200" dirty="0">
              <a:solidFill>
                <a:schemeClr val="tx1"/>
              </a:solidFill>
            </a:rPr>
            <a:t>, whiteness, coloniality and the capitalist imperatives of labour and consumption.</a:t>
          </a:r>
          <a:endParaRPr lang="en-US" sz="1700" kern="1200" dirty="0">
            <a:solidFill>
              <a:schemeClr val="tx1"/>
            </a:solidFill>
          </a:endParaRPr>
        </a:p>
      </dsp:txBody>
      <dsp:txXfrm>
        <a:off x="49397" y="3235335"/>
        <a:ext cx="5891341" cy="913109"/>
      </dsp:txXfrm>
    </dsp:sp>
    <dsp:sp modelId="{98292781-6C04-4907-BB0C-B7259FD8E026}">
      <dsp:nvSpPr>
        <dsp:cNvPr id="0" name=""/>
        <dsp:cNvSpPr/>
      </dsp:nvSpPr>
      <dsp:spPr>
        <a:xfrm>
          <a:off x="0" y="4246802"/>
          <a:ext cx="5990135" cy="1011903"/>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rPr>
            <a:t>Key writers include Gregor </a:t>
          </a:r>
          <a:r>
            <a:rPr lang="en-GB" sz="1700" kern="1200" dirty="0" err="1">
              <a:solidFill>
                <a:schemeClr val="tx1"/>
              </a:solidFill>
            </a:rPr>
            <a:t>Wolbring</a:t>
          </a:r>
          <a:r>
            <a:rPr lang="en-GB" sz="1700" kern="1200" dirty="0">
              <a:solidFill>
                <a:schemeClr val="tx1"/>
              </a:solidFill>
            </a:rPr>
            <a:t>, Fiona Kumari Campbell</a:t>
          </a:r>
          <a:endParaRPr lang="en-US" sz="1700" kern="1200" dirty="0">
            <a:solidFill>
              <a:schemeClr val="tx1"/>
            </a:solidFill>
          </a:endParaRPr>
        </a:p>
      </dsp:txBody>
      <dsp:txXfrm>
        <a:off x="49397" y="4296199"/>
        <a:ext cx="5891341" cy="9131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977FC-ABEF-4097-93B5-40541C089FFC}">
      <dsp:nvSpPr>
        <dsp:cNvPr id="0" name=""/>
        <dsp:cNvSpPr/>
      </dsp:nvSpPr>
      <dsp:spPr>
        <a:xfrm>
          <a:off x="0" y="0"/>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0DB6B-3F0D-479F-951A-441891C23B5D}">
      <dsp:nvSpPr>
        <dsp:cNvPr id="0" name=""/>
        <dsp:cNvSpPr/>
      </dsp:nvSpPr>
      <dsp:spPr>
        <a:xfrm>
          <a:off x="0" y="642"/>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2000s onwards</a:t>
          </a:r>
          <a:endParaRPr lang="en-US" sz="1400" kern="1200"/>
        </a:p>
      </dsp:txBody>
      <dsp:txXfrm>
        <a:off x="0" y="642"/>
        <a:ext cx="5990135" cy="751538"/>
      </dsp:txXfrm>
    </dsp:sp>
    <dsp:sp modelId="{768F969F-1A00-4B14-B908-FCD18986BE9E}">
      <dsp:nvSpPr>
        <dsp:cNvPr id="0" name=""/>
        <dsp:cNvSpPr/>
      </dsp:nvSpPr>
      <dsp:spPr>
        <a:xfrm>
          <a:off x="0" y="752180"/>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90C081-4AF1-4241-B752-66E3B6B307A7}">
      <dsp:nvSpPr>
        <dsp:cNvPr id="0" name=""/>
        <dsp:cNvSpPr/>
      </dsp:nvSpPr>
      <dsp:spPr>
        <a:xfrm>
          <a:off x="0" y="752180"/>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Disabled people living in low-income nations, often in the Global South, are excluded from global discourses and discussions about disability</a:t>
          </a:r>
          <a:endParaRPr lang="en-US" sz="1400" kern="1200"/>
        </a:p>
      </dsp:txBody>
      <dsp:txXfrm>
        <a:off x="0" y="752180"/>
        <a:ext cx="5990135" cy="751538"/>
      </dsp:txXfrm>
    </dsp:sp>
    <dsp:sp modelId="{D403AA20-4808-4470-B521-33ED14425A95}">
      <dsp:nvSpPr>
        <dsp:cNvPr id="0" name=""/>
        <dsp:cNvSpPr/>
      </dsp:nvSpPr>
      <dsp:spPr>
        <a:xfrm>
          <a:off x="0" y="1503719"/>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B37F9D-F141-4F5B-85AB-643072994E45}">
      <dsp:nvSpPr>
        <dsp:cNvPr id="0" name=""/>
        <dsp:cNvSpPr/>
      </dsp:nvSpPr>
      <dsp:spPr>
        <a:xfrm>
          <a:off x="0" y="1503719"/>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 production of disability is related to historical patterns of imperialism and coloniality with a number of effects including:</a:t>
          </a:r>
          <a:endParaRPr lang="en-US" sz="1400" kern="1200"/>
        </a:p>
      </dsp:txBody>
      <dsp:txXfrm>
        <a:off x="0" y="1503719"/>
        <a:ext cx="5990135" cy="751538"/>
      </dsp:txXfrm>
    </dsp:sp>
    <dsp:sp modelId="{ADB43399-30BE-4FC9-8234-E1EE401851EE}">
      <dsp:nvSpPr>
        <dsp:cNvPr id="0" name=""/>
        <dsp:cNvSpPr/>
      </dsp:nvSpPr>
      <dsp:spPr>
        <a:xfrm>
          <a:off x="0" y="2255257"/>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449E37-5D0C-4EB4-8A17-059DDA3E3548}">
      <dsp:nvSpPr>
        <dsp:cNvPr id="0" name=""/>
        <dsp:cNvSpPr/>
      </dsp:nvSpPr>
      <dsp:spPr>
        <a:xfrm>
          <a:off x="0" y="2255257"/>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Incidences of impairment are higher in the Global South</a:t>
          </a:r>
          <a:endParaRPr lang="en-US" sz="1400" kern="1200"/>
        </a:p>
      </dsp:txBody>
      <dsp:txXfrm>
        <a:off x="0" y="2255257"/>
        <a:ext cx="5990135" cy="751538"/>
      </dsp:txXfrm>
    </dsp:sp>
    <dsp:sp modelId="{7EBE9349-16D6-458D-9234-234098B4FF4F}">
      <dsp:nvSpPr>
        <dsp:cNvPr id="0" name=""/>
        <dsp:cNvSpPr/>
      </dsp:nvSpPr>
      <dsp:spPr>
        <a:xfrm>
          <a:off x="0" y="3006796"/>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2228C2-5967-4607-BE8E-BD8025BDC1E4}">
      <dsp:nvSpPr>
        <dsp:cNvPr id="0" name=""/>
        <dsp:cNvSpPr/>
      </dsp:nvSpPr>
      <dsp:spPr>
        <a:xfrm>
          <a:off x="0" y="3006796"/>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Localised responses to disablism are ignored in favour of interventions devised in Global North nations.</a:t>
          </a:r>
          <a:endParaRPr lang="en-US" sz="1400" kern="1200"/>
        </a:p>
      </dsp:txBody>
      <dsp:txXfrm>
        <a:off x="0" y="3006796"/>
        <a:ext cx="5990135" cy="751538"/>
      </dsp:txXfrm>
    </dsp:sp>
    <dsp:sp modelId="{C30D3257-03CA-4F72-9689-685CA5C40B73}">
      <dsp:nvSpPr>
        <dsp:cNvPr id="0" name=""/>
        <dsp:cNvSpPr/>
      </dsp:nvSpPr>
      <dsp:spPr>
        <a:xfrm>
          <a:off x="0" y="3758334"/>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31AE22-100C-40DD-8E1E-03742372CADC}">
      <dsp:nvSpPr>
        <dsp:cNvPr id="0" name=""/>
        <dsp:cNvSpPr/>
      </dsp:nvSpPr>
      <dsp:spPr>
        <a:xfrm>
          <a:off x="0" y="3758334"/>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Forms of indigenous knowledges and practices are silenced.</a:t>
          </a:r>
          <a:endParaRPr lang="en-US" sz="1400" kern="1200"/>
        </a:p>
      </dsp:txBody>
      <dsp:txXfrm>
        <a:off x="0" y="3758334"/>
        <a:ext cx="5990135" cy="751538"/>
      </dsp:txXfrm>
    </dsp:sp>
    <dsp:sp modelId="{8DE6F5B2-3FC4-48FE-B2C4-75FDA596D378}">
      <dsp:nvSpPr>
        <dsp:cNvPr id="0" name=""/>
        <dsp:cNvSpPr/>
      </dsp:nvSpPr>
      <dsp:spPr>
        <a:xfrm>
          <a:off x="0" y="4509873"/>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1302FD-C380-4C78-A9F6-5794106F5CA5}">
      <dsp:nvSpPr>
        <dsp:cNvPr id="0" name=""/>
        <dsp:cNvSpPr/>
      </dsp:nvSpPr>
      <dsp:spPr>
        <a:xfrm>
          <a:off x="0" y="4509873"/>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Contest Eurocentric and Americanised models of inclusion and disability access</a:t>
          </a:r>
          <a:endParaRPr lang="en-US" sz="1400" kern="1200"/>
        </a:p>
      </dsp:txBody>
      <dsp:txXfrm>
        <a:off x="0" y="4509873"/>
        <a:ext cx="5990135" cy="7515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30/09/2024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6/6/2019</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84646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6F8493B-A8B2-2D6B-D807-1ED79C3613FF}"/>
              </a:ext>
            </a:extLst>
          </p:cNvPr>
          <p:cNvSpPr/>
          <p:nvPr/>
        </p:nvSpPr>
        <p:spPr>
          <a:xfrm>
            <a:off x="1199456" y="1556792"/>
            <a:ext cx="9865096" cy="4032448"/>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normAutofit fontScale="90000"/>
          </a:bodyPr>
          <a:lstStyle/>
          <a:p>
            <a:r>
              <a:rPr lang="en-GB" dirty="0"/>
              <a:t>ECAY5006 </a:t>
            </a:r>
            <a:br>
              <a:rPr lang="en-GB" dirty="0"/>
            </a:br>
            <a:r>
              <a:rPr lang="en-GB" dirty="0"/>
              <a:t>Health and Social Care: Disability and Wellbeing </a:t>
            </a:r>
          </a:p>
        </p:txBody>
      </p:sp>
      <p:sp>
        <p:nvSpPr>
          <p:cNvPr id="3" name="Subtitle 2"/>
          <p:cNvSpPr>
            <a:spLocks noGrp="1"/>
          </p:cNvSpPr>
          <p:nvPr>
            <p:ph type="subTitle" idx="1"/>
          </p:nvPr>
        </p:nvSpPr>
        <p:spPr/>
        <p:txBody>
          <a:bodyPr>
            <a:normAutofit/>
          </a:bodyPr>
          <a:lstStyle/>
          <a:p>
            <a:r>
              <a:rPr lang="en-GB" dirty="0">
                <a:solidFill>
                  <a:schemeClr val="tx1"/>
                </a:solidFill>
              </a:rPr>
              <a:t>Theme 1 Models of Health &amp; Disability</a:t>
            </a:r>
          </a:p>
          <a:p>
            <a:r>
              <a:rPr lang="en-GB" dirty="0">
                <a:solidFill>
                  <a:schemeClr val="tx1"/>
                </a:solidFill>
              </a:rPr>
              <a:t>Part 1: Social, Minority and Affirmative Models of Disability </a:t>
            </a:r>
          </a:p>
          <a:p>
            <a:endParaRPr lang="en-GB" dirty="0">
              <a:solidFill>
                <a:schemeClr val="tx1"/>
              </a:solidFill>
            </a:endParaRP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BDDDA58-4B40-4C5F-9E8E-C10C4F27F146}"/>
              </a:ext>
            </a:extLst>
          </p:cNvPr>
          <p:cNvPicPr>
            <a:picLocks noChangeAspect="1"/>
          </p:cNvPicPr>
          <p:nvPr/>
        </p:nvPicPr>
        <p:blipFill rotWithShape="1">
          <a:blip r:embed="rId2">
            <a:alphaModFix amt="40000"/>
          </a:blip>
          <a:srcRect/>
          <a:stretch/>
        </p:blipFill>
        <p:spPr>
          <a:xfrm>
            <a:off x="20" y="-2"/>
            <a:ext cx="12191980" cy="6858000"/>
          </a:xfrm>
          <a:prstGeom prst="rect">
            <a:avLst/>
          </a:prstGeom>
        </p:spPr>
      </p:pic>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gn="ctr"/>
            <a:r>
              <a:rPr lang="en-US" sz="4800" dirty="0"/>
              <a:t>The social model of disability </a:t>
            </a:r>
          </a:p>
        </p:txBody>
      </p:sp>
    </p:spTree>
    <p:extLst>
      <p:ext uri="{BB962C8B-B14F-4D97-AF65-F5344CB8AC3E}">
        <p14:creationId xmlns:p14="http://schemas.microsoft.com/office/powerpoint/2010/main" val="28786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A79AB-C4D4-4784-B7F8-797C2B884A3B}"/>
              </a:ext>
            </a:extLst>
          </p:cNvPr>
          <p:cNvSpPr>
            <a:spLocks noGrp="1"/>
          </p:cNvSpPr>
          <p:nvPr>
            <p:ph type="title"/>
          </p:nvPr>
        </p:nvSpPr>
        <p:spPr>
          <a:xfrm>
            <a:off x="7392144" y="620688"/>
            <a:ext cx="3950875" cy="5215128"/>
          </a:xfrm>
        </p:spPr>
        <p:txBody>
          <a:bodyPr anchor="ctr">
            <a:normAutofit/>
          </a:bodyPr>
          <a:lstStyle/>
          <a:p>
            <a:r>
              <a:rPr lang="en-GB" sz="3300" b="1" dirty="0"/>
              <a:t>“…the systematic removal of disabled people from mainstream economic and social life.”</a:t>
            </a:r>
            <a:br>
              <a:rPr lang="en-GB" sz="3300" b="1" dirty="0"/>
            </a:br>
            <a:endParaRPr lang="en-GB" sz="3300" b="1" dirty="0"/>
          </a:p>
        </p:txBody>
      </p:sp>
      <p:graphicFrame>
        <p:nvGraphicFramePr>
          <p:cNvPr id="7" name="Content Placeholder 2">
            <a:extLst>
              <a:ext uri="{FF2B5EF4-FFF2-40B4-BE49-F238E27FC236}">
                <a16:creationId xmlns:a16="http://schemas.microsoft.com/office/drawing/2014/main" id="{8851E1D4-7FEB-3526-C666-BF49C7F1A1E4}"/>
              </a:ext>
            </a:extLst>
          </p:cNvPr>
          <p:cNvGraphicFramePr>
            <a:graphicFrameLocks noGrp="1"/>
          </p:cNvGraphicFramePr>
          <p:nvPr>
            <p:ph idx="1"/>
            <p:extLst>
              <p:ext uri="{D42A27DB-BD31-4B8C-83A1-F6EECF244321}">
                <p14:modId xmlns:p14="http://schemas.microsoft.com/office/powerpoint/2010/main" val="3929792956"/>
              </p:ext>
            </p:extLst>
          </p:nvPr>
        </p:nvGraphicFramePr>
        <p:xfrm>
          <a:off x="723954" y="205384"/>
          <a:ext cx="5945449" cy="52550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TextBox 20">
            <a:extLst>
              <a:ext uri="{FF2B5EF4-FFF2-40B4-BE49-F238E27FC236}">
                <a16:creationId xmlns:a16="http://schemas.microsoft.com/office/drawing/2014/main" id="{B19CF1DD-A862-7373-4CA7-213FB6BCF28A}"/>
              </a:ext>
            </a:extLst>
          </p:cNvPr>
          <p:cNvSpPr txBox="1"/>
          <p:nvPr/>
        </p:nvSpPr>
        <p:spPr>
          <a:xfrm>
            <a:off x="407368" y="5289577"/>
            <a:ext cx="6106884" cy="341632"/>
          </a:xfrm>
          <a:prstGeom prst="rect">
            <a:avLst/>
          </a:prstGeom>
          <a:noFill/>
        </p:spPr>
        <p:txBody>
          <a:bodyPr wrap="square">
            <a:spAutoFit/>
          </a:bodyPr>
          <a:lstStyle/>
          <a:p>
            <a:pPr marL="0" indent="0" algn="r">
              <a:lnSpc>
                <a:spcPct val="90000"/>
              </a:lnSpc>
              <a:buNone/>
            </a:pPr>
            <a:r>
              <a:rPr lang="en-GB" sz="1800" dirty="0"/>
              <a:t>(Barnes in Watson, Roulston and Thomas, 2012, p. 13)</a:t>
            </a:r>
          </a:p>
        </p:txBody>
      </p:sp>
    </p:spTree>
    <p:extLst>
      <p:ext uri="{BB962C8B-B14F-4D97-AF65-F5344CB8AC3E}">
        <p14:creationId xmlns:p14="http://schemas.microsoft.com/office/powerpoint/2010/main" val="1934411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FA060-6286-411E-8EED-448E2398195A}"/>
              </a:ext>
            </a:extLst>
          </p:cNvPr>
          <p:cNvSpPr>
            <a:spLocks noGrp="1"/>
          </p:cNvSpPr>
          <p:nvPr>
            <p:ph type="title"/>
          </p:nvPr>
        </p:nvSpPr>
        <p:spPr>
          <a:xfrm>
            <a:off x="1261872" y="1028699"/>
            <a:ext cx="9418320" cy="3862083"/>
          </a:xfrm>
        </p:spPr>
        <p:txBody>
          <a:bodyPr vert="horz" lIns="91440" tIns="45720" rIns="91440" bIns="45720" rtlCol="0" anchor="ctr">
            <a:normAutofit/>
          </a:bodyPr>
          <a:lstStyle/>
          <a:p>
            <a:pPr algn="ctr">
              <a:lnSpc>
                <a:spcPct val="85000"/>
              </a:lnSpc>
            </a:pPr>
            <a:r>
              <a:rPr lang="en-US" sz="2400" dirty="0"/>
              <a:t>the social model of disability resists the medicalized</a:t>
            </a:r>
            <a:br>
              <a:rPr lang="en-US" sz="2400" dirty="0"/>
            </a:br>
            <a:r>
              <a:rPr lang="en-US" sz="2400" dirty="0"/>
              <a:t>“personal tragedy” orientation, and advocates instead for an</a:t>
            </a:r>
            <a:br>
              <a:rPr lang="en-US" sz="2400" dirty="0"/>
            </a:br>
            <a:r>
              <a:rPr lang="en-US" sz="2400" dirty="0"/>
              <a:t>orientation of social oppression. </a:t>
            </a:r>
            <a:br>
              <a:rPr lang="en-US" sz="2400" dirty="0"/>
            </a:br>
            <a:br>
              <a:rPr lang="en-US" sz="2400" dirty="0"/>
            </a:br>
            <a:r>
              <a:rPr lang="en-US" sz="2400" dirty="0"/>
              <a:t>From the social perspective, impairments are value-neutral bodily conditions, made disabling through a society</a:t>
            </a:r>
            <a:br>
              <a:rPr lang="en-US" sz="2400" dirty="0"/>
            </a:br>
            <a:r>
              <a:rPr lang="en-US" sz="2400" dirty="0"/>
              <a:t>which fails to accommodate a wide range of physical, psychological,</a:t>
            </a:r>
            <a:br>
              <a:rPr lang="en-US" sz="2400" dirty="0"/>
            </a:br>
            <a:r>
              <a:rPr lang="en-US" sz="2400" dirty="0"/>
              <a:t>cognitive, and intellectual needs</a:t>
            </a:r>
          </a:p>
        </p:txBody>
      </p:sp>
      <p:sp>
        <p:nvSpPr>
          <p:cNvPr id="11" name="Text Placeholder 3">
            <a:extLst>
              <a:ext uri="{FF2B5EF4-FFF2-40B4-BE49-F238E27FC236}">
                <a16:creationId xmlns:a16="http://schemas.microsoft.com/office/drawing/2014/main" id="{E232BE8A-3194-C81F-E8FC-2E3AFF5B1DF2}"/>
              </a:ext>
            </a:extLst>
          </p:cNvPr>
          <p:cNvSpPr txBox="1">
            <a:spLocks/>
          </p:cNvSpPr>
          <p:nvPr/>
        </p:nvSpPr>
        <p:spPr>
          <a:xfrm>
            <a:off x="4206042" y="4437112"/>
            <a:ext cx="3529980" cy="321793"/>
          </a:xfrm>
          <a:prstGeom prst="rect">
            <a:avLst/>
          </a:prstGeom>
        </p:spPr>
        <p:txBody>
          <a:bodyPr vert="horz" lIns="91440" tIns="45720" rIns="91440" bIns="45720" rtlCol="0" anchor="ctr">
            <a:normAutofit/>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algn="r"/>
            <a:r>
              <a:rPr lang="en-GB" sz="1400" dirty="0"/>
              <a:t>(</a:t>
            </a:r>
            <a:r>
              <a:rPr lang="en-GB" sz="1400" dirty="0" err="1"/>
              <a:t>Manago</a:t>
            </a:r>
            <a:r>
              <a:rPr lang="en-GB" sz="1400" dirty="0"/>
              <a:t>, Davis and </a:t>
            </a:r>
            <a:r>
              <a:rPr lang="en-GB" sz="1400" dirty="0" err="1"/>
              <a:t>Goar</a:t>
            </a:r>
            <a:r>
              <a:rPr lang="en-GB" sz="1400" dirty="0"/>
              <a:t>, 2017, p. 170)</a:t>
            </a:r>
          </a:p>
        </p:txBody>
      </p:sp>
    </p:spTree>
    <p:extLst>
      <p:ext uri="{BB962C8B-B14F-4D97-AF65-F5344CB8AC3E}">
        <p14:creationId xmlns:p14="http://schemas.microsoft.com/office/powerpoint/2010/main" val="2014547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171D-E1D9-4264-86EC-91DB26D4E130}"/>
              </a:ext>
            </a:extLst>
          </p:cNvPr>
          <p:cNvSpPr>
            <a:spLocks noGrp="1"/>
          </p:cNvSpPr>
          <p:nvPr>
            <p:ph type="title"/>
          </p:nvPr>
        </p:nvSpPr>
        <p:spPr>
          <a:xfrm>
            <a:off x="566058" y="836023"/>
            <a:ext cx="2718788" cy="4033137"/>
          </a:xfrm>
        </p:spPr>
        <p:txBody>
          <a:bodyPr anchor="ctr">
            <a:normAutofit/>
          </a:bodyPr>
          <a:lstStyle/>
          <a:p>
            <a:r>
              <a:rPr lang="en-GB" sz="3600" dirty="0"/>
              <a:t>The Social Model</a:t>
            </a:r>
          </a:p>
        </p:txBody>
      </p:sp>
      <p:graphicFrame>
        <p:nvGraphicFramePr>
          <p:cNvPr id="21" name="Content Placeholder 2">
            <a:extLst>
              <a:ext uri="{FF2B5EF4-FFF2-40B4-BE49-F238E27FC236}">
                <a16:creationId xmlns:a16="http://schemas.microsoft.com/office/drawing/2014/main" id="{89A51EDD-9D02-34E0-A5B1-A8805A7BE2F3}"/>
              </a:ext>
            </a:extLst>
          </p:cNvPr>
          <p:cNvGraphicFramePr>
            <a:graphicFrameLocks noGrp="1"/>
          </p:cNvGraphicFramePr>
          <p:nvPr>
            <p:ph idx="1"/>
            <p:extLst>
              <p:ext uri="{D42A27DB-BD31-4B8C-83A1-F6EECF244321}">
                <p14:modId xmlns:p14="http://schemas.microsoft.com/office/powerpoint/2010/main" val="249988184"/>
              </p:ext>
            </p:extLst>
          </p:nvPr>
        </p:nvGraphicFramePr>
        <p:xfrm>
          <a:off x="5144711" y="0"/>
          <a:ext cx="6696744" cy="626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22C666DD-A957-5210-3192-CC1585080E6A}"/>
              </a:ext>
            </a:extLst>
          </p:cNvPr>
          <p:cNvSpPr txBox="1">
            <a:spLocks/>
          </p:cNvSpPr>
          <p:nvPr/>
        </p:nvSpPr>
        <p:spPr>
          <a:xfrm>
            <a:off x="407368" y="4077072"/>
            <a:ext cx="3385964" cy="648072"/>
          </a:xfrm>
          <a:prstGeom prst="rect">
            <a:avLst/>
          </a:prstGeom>
        </p:spPr>
        <p:txBody>
          <a:bodyPr>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lgn="r">
              <a:buNone/>
            </a:pPr>
            <a:r>
              <a:rPr lang="en-GB" sz="1400" dirty="0"/>
              <a:t>(</a:t>
            </a:r>
            <a:r>
              <a:rPr lang="en-GB" sz="1400" dirty="0" err="1"/>
              <a:t>Manago</a:t>
            </a:r>
            <a:r>
              <a:rPr lang="en-GB" sz="1400" dirty="0"/>
              <a:t>, Davis and </a:t>
            </a:r>
            <a:r>
              <a:rPr lang="en-GB" sz="1400" dirty="0" err="1"/>
              <a:t>Goar</a:t>
            </a:r>
            <a:r>
              <a:rPr lang="en-GB" sz="1400" dirty="0"/>
              <a:t>, 2017, p. 170)</a:t>
            </a:r>
          </a:p>
        </p:txBody>
      </p:sp>
      <p:sp>
        <p:nvSpPr>
          <p:cNvPr id="8" name="TextBox 7">
            <a:extLst>
              <a:ext uri="{FF2B5EF4-FFF2-40B4-BE49-F238E27FC236}">
                <a16:creationId xmlns:a16="http://schemas.microsoft.com/office/drawing/2014/main" id="{E781DC8F-F407-C870-C14C-E4A5F82593AF}"/>
              </a:ext>
            </a:extLst>
          </p:cNvPr>
          <p:cNvSpPr txBox="1"/>
          <p:nvPr/>
        </p:nvSpPr>
        <p:spPr>
          <a:xfrm>
            <a:off x="9336360" y="5678168"/>
            <a:ext cx="2289582" cy="341632"/>
          </a:xfrm>
          <a:prstGeom prst="rect">
            <a:avLst/>
          </a:prstGeom>
          <a:noFill/>
        </p:spPr>
        <p:txBody>
          <a:bodyPr wrap="square">
            <a:spAutoFit/>
          </a:bodyPr>
          <a:lstStyle/>
          <a:p>
            <a:pPr marL="0" lvl="0" indent="0" algn="l" defTabSz="711200">
              <a:lnSpc>
                <a:spcPct val="90000"/>
              </a:lnSpc>
              <a:spcBef>
                <a:spcPct val="0"/>
              </a:spcBef>
              <a:spcAft>
                <a:spcPct val="35000"/>
              </a:spcAft>
              <a:buNone/>
            </a:pPr>
            <a:r>
              <a:rPr lang="en-GB" sz="1800" kern="1200" dirty="0"/>
              <a:t>(Goodley, 2017, p. 8)</a:t>
            </a:r>
            <a:endParaRPr lang="en-US" sz="1800" kern="1200" dirty="0"/>
          </a:p>
        </p:txBody>
      </p:sp>
    </p:spTree>
    <p:extLst>
      <p:ext uri="{BB962C8B-B14F-4D97-AF65-F5344CB8AC3E}">
        <p14:creationId xmlns:p14="http://schemas.microsoft.com/office/powerpoint/2010/main" val="3401217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D72B0-1A28-450B-AD1F-E5DD18BD828F}"/>
              </a:ext>
            </a:extLst>
          </p:cNvPr>
          <p:cNvSpPr>
            <a:spLocks noGrp="1"/>
          </p:cNvSpPr>
          <p:nvPr>
            <p:ph type="title"/>
          </p:nvPr>
        </p:nvSpPr>
        <p:spPr>
          <a:xfrm>
            <a:off x="1254703" y="98921"/>
            <a:ext cx="9858383" cy="758984"/>
          </a:xfrm>
        </p:spPr>
        <p:txBody>
          <a:bodyPr>
            <a:normAutofit fontScale="90000"/>
          </a:bodyPr>
          <a:lstStyle/>
          <a:p>
            <a:r>
              <a:rPr lang="en-GB" dirty="0"/>
              <a:t>Origins of the Social Model</a:t>
            </a:r>
          </a:p>
        </p:txBody>
      </p:sp>
      <p:graphicFrame>
        <p:nvGraphicFramePr>
          <p:cNvPr id="10" name="Content Placeholder 2">
            <a:extLst>
              <a:ext uri="{FF2B5EF4-FFF2-40B4-BE49-F238E27FC236}">
                <a16:creationId xmlns:a16="http://schemas.microsoft.com/office/drawing/2014/main" id="{69282F4B-DBA1-F7D5-7BC0-EA52609E10A7}"/>
              </a:ext>
            </a:extLst>
          </p:cNvPr>
          <p:cNvGraphicFramePr>
            <a:graphicFrameLocks noGrp="1"/>
          </p:cNvGraphicFramePr>
          <p:nvPr>
            <p:ph idx="1"/>
            <p:extLst>
              <p:ext uri="{D42A27DB-BD31-4B8C-83A1-F6EECF244321}">
                <p14:modId xmlns:p14="http://schemas.microsoft.com/office/powerpoint/2010/main" val="2330503715"/>
              </p:ext>
            </p:extLst>
          </p:nvPr>
        </p:nvGraphicFramePr>
        <p:xfrm>
          <a:off x="1166904" y="1412776"/>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22DDADD3-FC64-5331-79D2-93762C088EC8}"/>
              </a:ext>
            </a:extLst>
          </p:cNvPr>
          <p:cNvSpPr txBox="1"/>
          <p:nvPr/>
        </p:nvSpPr>
        <p:spPr>
          <a:xfrm>
            <a:off x="4223792" y="766445"/>
            <a:ext cx="3435475" cy="646331"/>
          </a:xfrm>
          <a:prstGeom prst="rect">
            <a:avLst/>
          </a:prstGeom>
          <a:noFill/>
        </p:spPr>
        <p:txBody>
          <a:bodyPr wrap="square">
            <a:spAutoFit/>
          </a:bodyPr>
          <a:lstStyle/>
          <a:p>
            <a:pPr marL="0" indent="0" algn="r">
              <a:buNone/>
            </a:pPr>
            <a:r>
              <a:rPr lang="en-GB" sz="1800" dirty="0"/>
              <a:t>(Oliver and Barnes. 2012, p. 21)</a:t>
            </a:r>
          </a:p>
          <a:p>
            <a:pPr marL="0" indent="0" algn="r">
              <a:buNone/>
            </a:pPr>
            <a:endParaRPr lang="en-GB" sz="1800" dirty="0"/>
          </a:p>
        </p:txBody>
      </p:sp>
    </p:spTree>
    <p:extLst>
      <p:ext uri="{BB962C8B-B14F-4D97-AF65-F5344CB8AC3E}">
        <p14:creationId xmlns:p14="http://schemas.microsoft.com/office/powerpoint/2010/main" val="838462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9F826-B51F-47AC-BF38-D4C44BAA71B5}"/>
              </a:ext>
            </a:extLst>
          </p:cNvPr>
          <p:cNvSpPr>
            <a:spLocks noGrp="1"/>
          </p:cNvSpPr>
          <p:nvPr>
            <p:ph type="title"/>
          </p:nvPr>
        </p:nvSpPr>
        <p:spPr>
          <a:xfrm>
            <a:off x="1261871" y="365760"/>
            <a:ext cx="9858383" cy="1325562"/>
          </a:xfrm>
        </p:spPr>
        <p:txBody>
          <a:bodyPr>
            <a:normAutofit/>
          </a:bodyPr>
          <a:lstStyle/>
          <a:p>
            <a:r>
              <a:rPr lang="en-GB"/>
              <a:t>Impairment vs. Disability</a:t>
            </a:r>
          </a:p>
        </p:txBody>
      </p:sp>
      <p:graphicFrame>
        <p:nvGraphicFramePr>
          <p:cNvPr id="5" name="Content Placeholder 2">
            <a:extLst>
              <a:ext uri="{FF2B5EF4-FFF2-40B4-BE49-F238E27FC236}">
                <a16:creationId xmlns:a16="http://schemas.microsoft.com/office/drawing/2014/main" id="{E8FE79FD-6DE5-8CDE-54A1-8961419C70F3}"/>
              </a:ext>
            </a:extLst>
          </p:cNvPr>
          <p:cNvGraphicFramePr>
            <a:graphicFrameLocks noGrp="1"/>
          </p:cNvGraphicFramePr>
          <p:nvPr>
            <p:ph idx="1"/>
            <p:extLst>
              <p:ext uri="{D42A27DB-BD31-4B8C-83A1-F6EECF244321}">
                <p14:modId xmlns:p14="http://schemas.microsoft.com/office/powerpoint/2010/main" val="2767404565"/>
              </p:ext>
            </p:extLst>
          </p:nvPr>
        </p:nvGraphicFramePr>
        <p:xfrm>
          <a:off x="1343472" y="1268760"/>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39DB4A9-5247-8E89-1DEF-0DF11CE298B6}"/>
              </a:ext>
            </a:extLst>
          </p:cNvPr>
          <p:cNvSpPr txBox="1"/>
          <p:nvPr/>
        </p:nvSpPr>
        <p:spPr>
          <a:xfrm>
            <a:off x="2711624" y="5299422"/>
            <a:ext cx="6113416" cy="341632"/>
          </a:xfrm>
          <a:prstGeom prst="rect">
            <a:avLst/>
          </a:prstGeom>
          <a:noFill/>
        </p:spPr>
        <p:txBody>
          <a:bodyPr wrap="square">
            <a:spAutoFit/>
          </a:bodyPr>
          <a:lstStyle/>
          <a:p>
            <a:pPr marL="0" indent="0" algn="r">
              <a:lnSpc>
                <a:spcPct val="90000"/>
              </a:lnSpc>
              <a:buNone/>
            </a:pPr>
            <a:r>
              <a:rPr lang="en-GB" sz="1800" dirty="0"/>
              <a:t>(UPIAS 1976, </a:t>
            </a:r>
            <a:r>
              <a:rPr lang="en-GB" sz="1800" i="1" dirty="0"/>
              <a:t>cited in </a:t>
            </a:r>
            <a:r>
              <a:rPr lang="en-GB" sz="1800" dirty="0"/>
              <a:t>Oliver and Barnes, 2012, p. 21)</a:t>
            </a:r>
          </a:p>
        </p:txBody>
      </p:sp>
    </p:spTree>
    <p:extLst>
      <p:ext uri="{BB962C8B-B14F-4D97-AF65-F5344CB8AC3E}">
        <p14:creationId xmlns:p14="http://schemas.microsoft.com/office/powerpoint/2010/main" val="2955097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57CCB2-A14C-4A54-8F0F-27DA3DA53AC9}"/>
              </a:ext>
            </a:extLst>
          </p:cNvPr>
          <p:cNvPicPr>
            <a:picLocks noChangeAspect="1"/>
          </p:cNvPicPr>
          <p:nvPr/>
        </p:nvPicPr>
        <p:blipFill>
          <a:blip r:embed="rId2"/>
          <a:stretch>
            <a:fillRect/>
          </a:stretch>
        </p:blipFill>
        <p:spPr>
          <a:xfrm>
            <a:off x="2999656" y="0"/>
            <a:ext cx="6040658" cy="5571067"/>
          </a:xfrm>
          <a:prstGeom prst="rect">
            <a:avLst/>
          </a:prstGeom>
        </p:spPr>
      </p:pic>
    </p:spTree>
    <p:extLst>
      <p:ext uri="{BB962C8B-B14F-4D97-AF65-F5344CB8AC3E}">
        <p14:creationId xmlns:p14="http://schemas.microsoft.com/office/powerpoint/2010/main" val="3483496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20963-C9C1-4937-AABE-076AFF68B156}"/>
              </a:ext>
            </a:extLst>
          </p:cNvPr>
          <p:cNvSpPr>
            <a:spLocks noGrp="1"/>
          </p:cNvSpPr>
          <p:nvPr>
            <p:ph type="title"/>
          </p:nvPr>
        </p:nvSpPr>
        <p:spPr>
          <a:xfrm>
            <a:off x="1262063" y="57571"/>
            <a:ext cx="9858383" cy="903000"/>
          </a:xfrm>
        </p:spPr>
        <p:txBody>
          <a:bodyPr>
            <a:normAutofit/>
          </a:bodyPr>
          <a:lstStyle/>
          <a:p>
            <a:r>
              <a:rPr lang="en-GB" dirty="0"/>
              <a:t>Widening the definition </a:t>
            </a:r>
          </a:p>
        </p:txBody>
      </p:sp>
      <p:graphicFrame>
        <p:nvGraphicFramePr>
          <p:cNvPr id="10" name="Content Placeholder 2">
            <a:extLst>
              <a:ext uri="{FF2B5EF4-FFF2-40B4-BE49-F238E27FC236}">
                <a16:creationId xmlns:a16="http://schemas.microsoft.com/office/drawing/2014/main" id="{84FC6BAC-9B56-C7CC-179D-86583B7D40FF}"/>
              </a:ext>
            </a:extLst>
          </p:cNvPr>
          <p:cNvGraphicFramePr>
            <a:graphicFrameLocks noGrp="1"/>
          </p:cNvGraphicFramePr>
          <p:nvPr>
            <p:ph idx="1"/>
            <p:extLst>
              <p:ext uri="{D42A27DB-BD31-4B8C-83A1-F6EECF244321}">
                <p14:modId xmlns:p14="http://schemas.microsoft.com/office/powerpoint/2010/main" val="3460259180"/>
              </p:ext>
            </p:extLst>
          </p:nvPr>
        </p:nvGraphicFramePr>
        <p:xfrm>
          <a:off x="1262063" y="1328261"/>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D8E1B6C5-6989-EC1A-3516-40972E050C82}"/>
              </a:ext>
            </a:extLst>
          </p:cNvPr>
          <p:cNvSpPr txBox="1"/>
          <p:nvPr/>
        </p:nvSpPr>
        <p:spPr>
          <a:xfrm>
            <a:off x="1703512" y="775084"/>
            <a:ext cx="6113416" cy="369332"/>
          </a:xfrm>
          <a:prstGeom prst="rect">
            <a:avLst/>
          </a:prstGeom>
          <a:noFill/>
        </p:spPr>
        <p:txBody>
          <a:bodyPr wrap="square">
            <a:spAutoFit/>
          </a:bodyPr>
          <a:lstStyle/>
          <a:p>
            <a:pPr marL="0" indent="0" algn="r">
              <a:buNone/>
            </a:pPr>
            <a:r>
              <a:rPr lang="en-GB" sz="1800" dirty="0"/>
              <a:t>(Oliver and Barnes, 2012, p. 21)</a:t>
            </a:r>
          </a:p>
        </p:txBody>
      </p:sp>
    </p:spTree>
    <p:extLst>
      <p:ext uri="{BB962C8B-B14F-4D97-AF65-F5344CB8AC3E}">
        <p14:creationId xmlns:p14="http://schemas.microsoft.com/office/powerpoint/2010/main" val="3537357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02CA3-9D50-415D-8226-370E87F89165}"/>
              </a:ext>
            </a:extLst>
          </p:cNvPr>
          <p:cNvSpPr>
            <a:spLocks noGrp="1"/>
          </p:cNvSpPr>
          <p:nvPr>
            <p:ph type="title"/>
          </p:nvPr>
        </p:nvSpPr>
        <p:spPr>
          <a:xfrm>
            <a:off x="609600" y="274638"/>
            <a:ext cx="10972800" cy="1143000"/>
          </a:xfrm>
        </p:spPr>
        <p:txBody>
          <a:bodyPr anchor="ctr">
            <a:normAutofit/>
          </a:bodyPr>
          <a:lstStyle/>
          <a:p>
            <a:r>
              <a:rPr lang="en-GB"/>
              <a:t>Widening the definition </a:t>
            </a:r>
          </a:p>
        </p:txBody>
      </p:sp>
      <p:sp>
        <p:nvSpPr>
          <p:cNvPr id="3" name="Content Placeholder 2">
            <a:extLst>
              <a:ext uri="{FF2B5EF4-FFF2-40B4-BE49-F238E27FC236}">
                <a16:creationId xmlns:a16="http://schemas.microsoft.com/office/drawing/2014/main" id="{CF552B05-47A2-4898-990D-22628F1B06B8}"/>
              </a:ext>
            </a:extLst>
          </p:cNvPr>
          <p:cNvSpPr>
            <a:spLocks noGrp="1"/>
          </p:cNvSpPr>
          <p:nvPr>
            <p:ph sz="half" idx="1"/>
          </p:nvPr>
        </p:nvSpPr>
        <p:spPr>
          <a:xfrm>
            <a:off x="609600" y="1600201"/>
            <a:ext cx="5384800" cy="3989040"/>
          </a:xfrm>
        </p:spPr>
        <p:txBody>
          <a:bodyPr>
            <a:normAutofit/>
          </a:bodyPr>
          <a:lstStyle/>
          <a:p>
            <a:pPr>
              <a:lnSpc>
                <a:spcPct val="90000"/>
              </a:lnSpc>
            </a:pPr>
            <a:r>
              <a:rPr lang="en-GB" sz="2400" dirty="0"/>
              <a:t>Disabled People’s International (DPI,1982):</a:t>
            </a:r>
          </a:p>
          <a:p>
            <a:pPr>
              <a:lnSpc>
                <a:spcPct val="90000"/>
              </a:lnSpc>
            </a:pPr>
            <a:r>
              <a:rPr lang="en-GB" sz="2400" b="1" dirty="0"/>
              <a:t>Impairment: </a:t>
            </a:r>
            <a:r>
              <a:rPr lang="en-GB" sz="2400" dirty="0"/>
              <a:t>the functional limitation within the individual caused by physical, mental or sensory impairment</a:t>
            </a:r>
          </a:p>
          <a:p>
            <a:pPr>
              <a:lnSpc>
                <a:spcPct val="90000"/>
              </a:lnSpc>
            </a:pPr>
            <a:r>
              <a:rPr lang="en-GB" sz="2400" b="1" dirty="0"/>
              <a:t>Disability: </a:t>
            </a:r>
            <a:r>
              <a:rPr lang="en-GB" sz="2400" dirty="0"/>
              <a:t>the loss or limitation of opportunities to take part in the normal life of the community on an equal level with others due to physical and social barriers.</a:t>
            </a:r>
          </a:p>
          <a:p>
            <a:pPr>
              <a:lnSpc>
                <a:spcPct val="90000"/>
              </a:lnSpc>
            </a:pPr>
            <a:endParaRPr lang="en-GB" sz="2400" dirty="0"/>
          </a:p>
          <a:p>
            <a:pPr>
              <a:lnSpc>
                <a:spcPct val="90000"/>
              </a:lnSpc>
            </a:pPr>
            <a:endParaRPr lang="en-GB" sz="2400" dirty="0"/>
          </a:p>
          <a:p>
            <a:pPr>
              <a:lnSpc>
                <a:spcPct val="90000"/>
              </a:lnSpc>
            </a:pPr>
            <a:endParaRPr lang="en-GB" sz="2400" b="1" dirty="0"/>
          </a:p>
        </p:txBody>
      </p:sp>
      <p:pic>
        <p:nvPicPr>
          <p:cNvPr id="5" name="Picture 4">
            <a:extLst>
              <a:ext uri="{FF2B5EF4-FFF2-40B4-BE49-F238E27FC236}">
                <a16:creationId xmlns:a16="http://schemas.microsoft.com/office/drawing/2014/main" id="{47F47EBD-127F-48A4-9CE8-D35D1D8A1CBC}"/>
              </a:ext>
            </a:extLst>
          </p:cNvPr>
          <p:cNvPicPr>
            <a:picLocks noChangeAspect="1"/>
          </p:cNvPicPr>
          <p:nvPr/>
        </p:nvPicPr>
        <p:blipFill rotWithShape="1">
          <a:blip r:embed="rId2"/>
          <a:srcRect b="4348"/>
          <a:stretch/>
        </p:blipFill>
        <p:spPr>
          <a:xfrm>
            <a:off x="6197600" y="2590341"/>
            <a:ext cx="5384800" cy="2008760"/>
          </a:xfrm>
          <a:prstGeom prst="rect">
            <a:avLst/>
          </a:prstGeom>
          <a:noFill/>
        </p:spPr>
      </p:pic>
      <p:sp>
        <p:nvSpPr>
          <p:cNvPr id="4" name="TextBox 3">
            <a:extLst>
              <a:ext uri="{FF2B5EF4-FFF2-40B4-BE49-F238E27FC236}">
                <a16:creationId xmlns:a16="http://schemas.microsoft.com/office/drawing/2014/main" id="{DB5235E5-C753-9BD8-037C-25A4D020AFCC}"/>
              </a:ext>
            </a:extLst>
          </p:cNvPr>
          <p:cNvSpPr txBox="1"/>
          <p:nvPr/>
        </p:nvSpPr>
        <p:spPr>
          <a:xfrm>
            <a:off x="7536160" y="4797152"/>
            <a:ext cx="2604552" cy="341632"/>
          </a:xfrm>
          <a:prstGeom prst="rect">
            <a:avLst/>
          </a:prstGeom>
          <a:noFill/>
        </p:spPr>
        <p:txBody>
          <a:bodyPr wrap="square">
            <a:spAutoFit/>
          </a:bodyPr>
          <a:lstStyle/>
          <a:p>
            <a:pPr marL="0" indent="0" algn="r">
              <a:lnSpc>
                <a:spcPct val="90000"/>
              </a:lnSpc>
              <a:buNone/>
            </a:pPr>
            <a:r>
              <a:rPr lang="en-GB" sz="1800" dirty="0"/>
              <a:t>(Goodley, 2017, p. 9)</a:t>
            </a:r>
          </a:p>
        </p:txBody>
      </p:sp>
    </p:spTree>
    <p:extLst>
      <p:ext uri="{BB962C8B-B14F-4D97-AF65-F5344CB8AC3E}">
        <p14:creationId xmlns:p14="http://schemas.microsoft.com/office/powerpoint/2010/main" val="1660278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2005E-139D-4BB1-8EC7-8C16AD052293}"/>
              </a:ext>
            </a:extLst>
          </p:cNvPr>
          <p:cNvSpPr>
            <a:spLocks noGrp="1"/>
          </p:cNvSpPr>
          <p:nvPr>
            <p:ph type="title"/>
          </p:nvPr>
        </p:nvSpPr>
        <p:spPr>
          <a:xfrm>
            <a:off x="623392" y="836712"/>
            <a:ext cx="10739846" cy="3738494"/>
          </a:xfrm>
        </p:spPr>
        <p:txBody>
          <a:bodyPr vert="horz" lIns="91440" tIns="45720" rIns="91440" bIns="45720" rtlCol="0" anchor="b">
            <a:normAutofit fontScale="90000"/>
          </a:bodyPr>
          <a:lstStyle/>
          <a:p>
            <a:pPr algn="ctr"/>
            <a:r>
              <a:rPr lang="en-US" dirty="0"/>
              <a:t>‘In the broadest sense, [disability] is about nothing more complicated than a clear focus on the economic, environmental and culture barriers encountered by people who are viewed by others as having some form of impairment – whether physical, mental or intellectual’</a:t>
            </a:r>
          </a:p>
        </p:txBody>
      </p:sp>
      <p:sp>
        <p:nvSpPr>
          <p:cNvPr id="9" name="TextBox 8">
            <a:extLst>
              <a:ext uri="{FF2B5EF4-FFF2-40B4-BE49-F238E27FC236}">
                <a16:creationId xmlns:a16="http://schemas.microsoft.com/office/drawing/2014/main" id="{D931F4A0-2809-219F-BCAA-D95F7EADB23A}"/>
              </a:ext>
            </a:extLst>
          </p:cNvPr>
          <p:cNvSpPr txBox="1"/>
          <p:nvPr/>
        </p:nvSpPr>
        <p:spPr>
          <a:xfrm>
            <a:off x="2783632" y="5107417"/>
            <a:ext cx="6103088" cy="369332"/>
          </a:xfrm>
          <a:prstGeom prst="rect">
            <a:avLst/>
          </a:prstGeom>
          <a:noFill/>
        </p:spPr>
        <p:txBody>
          <a:bodyPr wrap="square">
            <a:spAutoFit/>
          </a:bodyPr>
          <a:lstStyle/>
          <a:p>
            <a:pPr algn="r"/>
            <a:r>
              <a:rPr lang="en-GB" sz="1800" dirty="0"/>
              <a:t>(Oliver, 2004, cited in Oliver and Barnes, 2012, p. 21)</a:t>
            </a:r>
          </a:p>
        </p:txBody>
      </p:sp>
    </p:spTree>
    <p:extLst>
      <p:ext uri="{BB962C8B-B14F-4D97-AF65-F5344CB8AC3E}">
        <p14:creationId xmlns:p14="http://schemas.microsoft.com/office/powerpoint/2010/main" val="1725738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A42D1-5876-4E55-9824-8D92D28B742C}"/>
              </a:ext>
            </a:extLst>
          </p:cNvPr>
          <p:cNvSpPr>
            <a:spLocks noGrp="1"/>
          </p:cNvSpPr>
          <p:nvPr>
            <p:ph type="title"/>
          </p:nvPr>
        </p:nvSpPr>
        <p:spPr>
          <a:xfrm>
            <a:off x="798711" y="216642"/>
            <a:ext cx="10784894" cy="1325562"/>
          </a:xfrm>
        </p:spPr>
        <p:txBody>
          <a:bodyPr>
            <a:normAutofit fontScale="90000"/>
          </a:bodyPr>
          <a:lstStyle/>
          <a:p>
            <a:r>
              <a:rPr lang="en-GB" dirty="0"/>
              <a:t>Disablism (structural and psycho-emotional) </a:t>
            </a:r>
          </a:p>
        </p:txBody>
      </p:sp>
      <p:graphicFrame>
        <p:nvGraphicFramePr>
          <p:cNvPr id="23" name="Content Placeholder 2">
            <a:extLst>
              <a:ext uri="{FF2B5EF4-FFF2-40B4-BE49-F238E27FC236}">
                <a16:creationId xmlns:a16="http://schemas.microsoft.com/office/drawing/2014/main" id="{D5A2DF42-D3E2-2C94-BEE4-B4B9B654A885}"/>
              </a:ext>
            </a:extLst>
          </p:cNvPr>
          <p:cNvGraphicFramePr>
            <a:graphicFrameLocks noGrp="1"/>
          </p:cNvGraphicFramePr>
          <p:nvPr>
            <p:ph idx="1"/>
            <p:extLst>
              <p:ext uri="{D42A27DB-BD31-4B8C-83A1-F6EECF244321}">
                <p14:modId xmlns:p14="http://schemas.microsoft.com/office/powerpoint/2010/main" val="1280487013"/>
              </p:ext>
            </p:extLst>
          </p:nvPr>
        </p:nvGraphicFramePr>
        <p:xfrm>
          <a:off x="1262063" y="1484784"/>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9EBDA94B-F27C-2CEC-B9D2-79D9EB51A53B}"/>
              </a:ext>
            </a:extLst>
          </p:cNvPr>
          <p:cNvSpPr txBox="1"/>
          <p:nvPr/>
        </p:nvSpPr>
        <p:spPr>
          <a:xfrm>
            <a:off x="5879976" y="5287666"/>
            <a:ext cx="6113416" cy="369332"/>
          </a:xfrm>
          <a:prstGeom prst="rect">
            <a:avLst/>
          </a:prstGeom>
          <a:noFill/>
        </p:spPr>
        <p:txBody>
          <a:bodyPr wrap="square">
            <a:spAutoFit/>
          </a:bodyPr>
          <a:lstStyle/>
          <a:p>
            <a:pPr marL="0" indent="0" algn="r">
              <a:buNone/>
            </a:pPr>
            <a:r>
              <a:rPr lang="en-GB" sz="1800" dirty="0"/>
              <a:t>(Goodley, 2007, p. 9)</a:t>
            </a:r>
          </a:p>
        </p:txBody>
      </p:sp>
    </p:spTree>
    <p:extLst>
      <p:ext uri="{BB962C8B-B14F-4D97-AF65-F5344CB8AC3E}">
        <p14:creationId xmlns:p14="http://schemas.microsoft.com/office/powerpoint/2010/main" val="2745012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E9D9669D-B7BF-2774-F32D-D66E73E6F326}"/>
              </a:ext>
            </a:extLst>
          </p:cNvPr>
          <p:cNvGraphicFramePr/>
          <p:nvPr>
            <p:extLst>
              <p:ext uri="{D42A27DB-BD31-4B8C-83A1-F6EECF244321}">
                <p14:modId xmlns:p14="http://schemas.microsoft.com/office/powerpoint/2010/main" val="3471323292"/>
              </p:ext>
            </p:extLst>
          </p:nvPr>
        </p:nvGraphicFramePr>
        <p:xfrm>
          <a:off x="1343472" y="116632"/>
          <a:ext cx="10039350" cy="52629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55BC814-0FB2-9BFB-E08D-0DA80EAC0F72}"/>
              </a:ext>
            </a:extLst>
          </p:cNvPr>
          <p:cNvSpPr txBox="1"/>
          <p:nvPr/>
        </p:nvSpPr>
        <p:spPr>
          <a:xfrm>
            <a:off x="1271464" y="5379611"/>
            <a:ext cx="6106884" cy="369332"/>
          </a:xfrm>
          <a:prstGeom prst="rect">
            <a:avLst/>
          </a:prstGeom>
          <a:noFill/>
        </p:spPr>
        <p:txBody>
          <a:bodyPr wrap="square">
            <a:spAutoFit/>
          </a:bodyPr>
          <a:lstStyle/>
          <a:p>
            <a:pPr algn="r"/>
            <a:r>
              <a:rPr lang="en-GB" sz="1800" dirty="0"/>
              <a:t>(Reeve, 2012, p. 24)</a:t>
            </a:r>
          </a:p>
        </p:txBody>
      </p:sp>
    </p:spTree>
    <p:extLst>
      <p:ext uri="{BB962C8B-B14F-4D97-AF65-F5344CB8AC3E}">
        <p14:creationId xmlns:p14="http://schemas.microsoft.com/office/powerpoint/2010/main" val="596178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215CA945-5377-4536-830C-BE033E2E7369}"/>
              </a:ext>
            </a:extLst>
          </p:cNvPr>
          <p:cNvPicPr>
            <a:picLocks noChangeAspect="1"/>
          </p:cNvPicPr>
          <p:nvPr/>
        </p:nvPicPr>
        <p:blipFill>
          <a:blip r:embed="rId2"/>
          <a:stretch>
            <a:fillRect/>
          </a:stretch>
        </p:blipFill>
        <p:spPr>
          <a:xfrm>
            <a:off x="2799511" y="116632"/>
            <a:ext cx="6592978" cy="5571066"/>
          </a:xfrm>
          <a:prstGeom prst="rect">
            <a:avLst/>
          </a:prstGeom>
        </p:spPr>
      </p:pic>
    </p:spTree>
    <p:extLst>
      <p:ext uri="{BB962C8B-B14F-4D97-AF65-F5344CB8AC3E}">
        <p14:creationId xmlns:p14="http://schemas.microsoft.com/office/powerpoint/2010/main" val="36105170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C4017-EFE7-4922-8B21-C4BA6854012F}"/>
              </a:ext>
            </a:extLst>
          </p:cNvPr>
          <p:cNvSpPr>
            <a:spLocks noGrp="1"/>
          </p:cNvSpPr>
          <p:nvPr>
            <p:ph type="title"/>
          </p:nvPr>
        </p:nvSpPr>
        <p:spPr/>
        <p:txBody>
          <a:bodyPr/>
          <a:lstStyle/>
          <a:p>
            <a:r>
              <a:rPr lang="en-GB"/>
              <a:t>Criticisms and responses </a:t>
            </a:r>
            <a:endParaRPr lang="en-GB" dirty="0"/>
          </a:p>
        </p:txBody>
      </p:sp>
      <p:graphicFrame>
        <p:nvGraphicFramePr>
          <p:cNvPr id="5" name="Content Placeholder 2">
            <a:extLst>
              <a:ext uri="{FF2B5EF4-FFF2-40B4-BE49-F238E27FC236}">
                <a16:creationId xmlns:a16="http://schemas.microsoft.com/office/drawing/2014/main" id="{BB12CFD6-C3FA-20AC-ACFF-7772E35664C0}"/>
              </a:ext>
            </a:extLst>
          </p:cNvPr>
          <p:cNvGraphicFramePr>
            <a:graphicFrameLocks noGrp="1"/>
          </p:cNvGraphicFramePr>
          <p:nvPr>
            <p:ph idx="1"/>
            <p:extLst>
              <p:ext uri="{D42A27DB-BD31-4B8C-83A1-F6EECF244321}">
                <p14:modId xmlns:p14="http://schemas.microsoft.com/office/powerpoint/2010/main" val="1833234476"/>
              </p:ext>
            </p:extLst>
          </p:nvPr>
        </p:nvGraphicFramePr>
        <p:xfrm>
          <a:off x="1039440" y="1539875"/>
          <a:ext cx="1011312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05432EB-6F27-E99F-52FD-D52EBD4CCF3C}"/>
              </a:ext>
            </a:extLst>
          </p:cNvPr>
          <p:cNvSpPr txBox="1"/>
          <p:nvPr/>
        </p:nvSpPr>
        <p:spPr>
          <a:xfrm>
            <a:off x="6023992" y="5255696"/>
            <a:ext cx="6106884" cy="369332"/>
          </a:xfrm>
          <a:prstGeom prst="rect">
            <a:avLst/>
          </a:prstGeom>
          <a:noFill/>
        </p:spPr>
        <p:txBody>
          <a:bodyPr wrap="square">
            <a:spAutoFit/>
          </a:bodyPr>
          <a:lstStyle/>
          <a:p>
            <a:pPr marL="0" indent="0" algn="r">
              <a:buNone/>
            </a:pPr>
            <a:r>
              <a:rPr lang="en-GB" sz="1800" dirty="0"/>
              <a:t>(Oliver, 2004, pp. 8-9)</a:t>
            </a:r>
          </a:p>
        </p:txBody>
      </p:sp>
    </p:spTree>
    <p:extLst>
      <p:ext uri="{BB962C8B-B14F-4D97-AF65-F5344CB8AC3E}">
        <p14:creationId xmlns:p14="http://schemas.microsoft.com/office/powerpoint/2010/main" val="1461599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032104" y="1340768"/>
            <a:ext cx="4016172" cy="2883768"/>
          </a:xfrm>
        </p:spPr>
        <p:txBody>
          <a:bodyPr vert="horz" lIns="91440" tIns="45720" rIns="91440" bIns="45720" rtlCol="0" anchor="b">
            <a:normAutofit fontScale="90000"/>
          </a:bodyPr>
          <a:lstStyle/>
          <a:p>
            <a:r>
              <a:rPr lang="en-US" sz="3700" b="1" i="0" dirty="0"/>
              <a:t>Compare and contrast the medical and social models of disability</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343472" y="793874"/>
            <a:ext cx="4423112" cy="4456536"/>
          </a:xfrm>
          <a:prstGeom prst="rect">
            <a:avLst/>
          </a:prstGeom>
        </p:spPr>
      </p:pic>
    </p:spTree>
    <p:extLst>
      <p:ext uri="{BB962C8B-B14F-4D97-AF65-F5344CB8AC3E}">
        <p14:creationId xmlns:p14="http://schemas.microsoft.com/office/powerpoint/2010/main" val="855529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with low confidence">
            <a:extLst>
              <a:ext uri="{FF2B5EF4-FFF2-40B4-BE49-F238E27FC236}">
                <a16:creationId xmlns:a16="http://schemas.microsoft.com/office/drawing/2014/main" id="{D73F4EA3-3B59-4CDF-9825-1F967BDD474D}"/>
              </a:ext>
            </a:extLst>
          </p:cNvPr>
          <p:cNvPicPr>
            <a:picLocks noChangeAspect="1"/>
          </p:cNvPicPr>
          <p:nvPr/>
        </p:nvPicPr>
        <p:blipFill>
          <a:blip r:embed="rId2"/>
          <a:stretch>
            <a:fillRect/>
          </a:stretch>
        </p:blipFill>
        <p:spPr>
          <a:xfrm>
            <a:off x="1321647" y="692696"/>
            <a:ext cx="9548706" cy="4535636"/>
          </a:xfrm>
          <a:prstGeom prst="rect">
            <a:avLst/>
          </a:prstGeom>
        </p:spPr>
      </p:pic>
    </p:spTree>
    <p:extLst>
      <p:ext uri="{BB962C8B-B14F-4D97-AF65-F5344CB8AC3E}">
        <p14:creationId xmlns:p14="http://schemas.microsoft.com/office/powerpoint/2010/main" val="1775722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F2FB-4122-4129-BD8C-EC795C03E6BF}"/>
              </a:ext>
            </a:extLst>
          </p:cNvPr>
          <p:cNvSpPr>
            <a:spLocks noGrp="1"/>
          </p:cNvSpPr>
          <p:nvPr>
            <p:ph type="title"/>
          </p:nvPr>
        </p:nvSpPr>
        <p:spPr>
          <a:xfrm>
            <a:off x="1017782" y="146150"/>
            <a:ext cx="10156435" cy="1076324"/>
          </a:xfrm>
        </p:spPr>
        <p:txBody>
          <a:bodyPr vert="horz" lIns="91440" tIns="45720" rIns="91440" bIns="45720" rtlCol="0" anchor="b">
            <a:normAutofit/>
          </a:bodyPr>
          <a:lstStyle/>
          <a:p>
            <a:pPr>
              <a:lnSpc>
                <a:spcPct val="85000"/>
              </a:lnSpc>
            </a:pPr>
            <a:r>
              <a:rPr lang="en-US" sz="5400" dirty="0"/>
              <a:t>Medical Model vs Social Model </a:t>
            </a:r>
          </a:p>
        </p:txBody>
      </p:sp>
      <p:graphicFrame>
        <p:nvGraphicFramePr>
          <p:cNvPr id="3" name="Table 3">
            <a:extLst>
              <a:ext uri="{FF2B5EF4-FFF2-40B4-BE49-F238E27FC236}">
                <a16:creationId xmlns:a16="http://schemas.microsoft.com/office/drawing/2014/main" id="{53EE6F2E-775B-4162-B21C-136508D69056}"/>
              </a:ext>
            </a:extLst>
          </p:cNvPr>
          <p:cNvGraphicFramePr>
            <a:graphicFrameLocks noGrp="1"/>
          </p:cNvGraphicFramePr>
          <p:nvPr>
            <p:extLst>
              <p:ext uri="{D42A27DB-BD31-4B8C-83A1-F6EECF244321}">
                <p14:modId xmlns:p14="http://schemas.microsoft.com/office/powerpoint/2010/main" val="1056819773"/>
              </p:ext>
            </p:extLst>
          </p:nvPr>
        </p:nvGraphicFramePr>
        <p:xfrm>
          <a:off x="1919536" y="1507431"/>
          <a:ext cx="8714061" cy="3843138"/>
        </p:xfrm>
        <a:graphic>
          <a:graphicData uri="http://schemas.openxmlformats.org/drawingml/2006/table">
            <a:tbl>
              <a:tblPr firstRow="1" bandRow="1">
                <a:solidFill>
                  <a:schemeClr val="bg1"/>
                </a:solidFill>
                <a:tableStyleId>{00A15C55-8517-42AA-B614-E9B94910E393}</a:tableStyleId>
              </a:tblPr>
              <a:tblGrid>
                <a:gridCol w="4224342">
                  <a:extLst>
                    <a:ext uri="{9D8B030D-6E8A-4147-A177-3AD203B41FA5}">
                      <a16:colId xmlns:a16="http://schemas.microsoft.com/office/drawing/2014/main" val="1711582134"/>
                    </a:ext>
                  </a:extLst>
                </a:gridCol>
                <a:gridCol w="4489719">
                  <a:extLst>
                    <a:ext uri="{9D8B030D-6E8A-4147-A177-3AD203B41FA5}">
                      <a16:colId xmlns:a16="http://schemas.microsoft.com/office/drawing/2014/main" val="3864450244"/>
                    </a:ext>
                  </a:extLst>
                </a:gridCol>
              </a:tblGrid>
              <a:tr h="478155">
                <a:tc>
                  <a:txBody>
                    <a:bodyPr/>
                    <a:lstStyle/>
                    <a:p>
                      <a:r>
                        <a:rPr lang="en-GB" sz="1500" b="0" cap="none" spc="0">
                          <a:solidFill>
                            <a:schemeClr val="bg1"/>
                          </a:solidFill>
                        </a:rPr>
                        <a:t>Medical / Individual </a:t>
                      </a:r>
                    </a:p>
                  </a:txBody>
                  <a:tcPr marL="131324" marR="101019" marT="101019" marB="101019"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1500" b="0" cap="none" spc="0">
                          <a:solidFill>
                            <a:schemeClr val="bg1"/>
                          </a:solidFill>
                        </a:rPr>
                        <a:t>Social Model</a:t>
                      </a:r>
                    </a:p>
                  </a:txBody>
                  <a:tcPr marL="131324" marR="101019" marT="101019" marB="101019"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74394333"/>
                  </a:ext>
                </a:extLst>
              </a:tr>
              <a:tr h="478155">
                <a:tc>
                  <a:txBody>
                    <a:bodyPr/>
                    <a:lstStyle/>
                    <a:p>
                      <a:r>
                        <a:rPr lang="en-GB" sz="1500" cap="none" spc="0">
                          <a:solidFill>
                            <a:schemeClr val="tx1"/>
                          </a:solidFill>
                        </a:rPr>
                        <a:t>Focuses on impairment</a:t>
                      </a:r>
                    </a:p>
                  </a:txBody>
                  <a:tcPr marL="131324" marR="101019" marT="101019" marB="101019">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1500" cap="none" spc="0">
                          <a:solidFill>
                            <a:schemeClr val="tx1"/>
                          </a:solidFill>
                        </a:rPr>
                        <a:t>Focus on society </a:t>
                      </a:r>
                    </a:p>
                  </a:txBody>
                  <a:tcPr marL="131324" marR="101019" marT="101019" marB="101019">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446970507"/>
                  </a:ext>
                </a:extLst>
              </a:tr>
              <a:tr h="478155">
                <a:tc>
                  <a:txBody>
                    <a:bodyPr/>
                    <a:lstStyle/>
                    <a:p>
                      <a:r>
                        <a:rPr lang="en-GB" sz="1500" cap="none" spc="0">
                          <a:solidFill>
                            <a:schemeClr val="tx1"/>
                          </a:solidFill>
                        </a:rPr>
                        <a:t>Disability = impairment </a:t>
                      </a:r>
                    </a:p>
                  </a:txBody>
                  <a:tcPr marL="131324" marR="101019" marT="101019" marB="1010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500" cap="none" spc="0" dirty="0">
                          <a:solidFill>
                            <a:schemeClr val="tx1"/>
                          </a:solidFill>
                        </a:rPr>
                        <a:t>Disablism over impairment </a:t>
                      </a:r>
                    </a:p>
                  </a:txBody>
                  <a:tcPr marL="131324" marR="101019" marT="101019" marB="101019">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499205754"/>
                  </a:ext>
                </a:extLst>
              </a:tr>
              <a:tr h="478155">
                <a:tc>
                  <a:txBody>
                    <a:bodyPr/>
                    <a:lstStyle/>
                    <a:p>
                      <a:r>
                        <a:rPr lang="en-GB" sz="1500" cap="none" spc="0">
                          <a:solidFill>
                            <a:schemeClr val="tx1"/>
                          </a:solidFill>
                        </a:rPr>
                        <a:t>Individual deficiency </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1500" cap="none" spc="0" dirty="0">
                          <a:solidFill>
                            <a:schemeClr val="tx1"/>
                          </a:solidFill>
                        </a:rPr>
                        <a:t>Societal deficiencies </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556957226"/>
                  </a:ext>
                </a:extLst>
              </a:tr>
              <a:tr h="478155">
                <a:tc>
                  <a:txBody>
                    <a:bodyPr/>
                    <a:lstStyle/>
                    <a:p>
                      <a:r>
                        <a:rPr lang="en-GB" sz="1500" cap="none" spc="0" dirty="0">
                          <a:solidFill>
                            <a:schemeClr val="tx1"/>
                          </a:solidFill>
                        </a:rPr>
                        <a:t>Personal tragedy </a:t>
                      </a:r>
                    </a:p>
                  </a:txBody>
                  <a:tcPr marL="131324" marR="101019" marT="101019" marB="1010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500" cap="none" spc="0" dirty="0">
                          <a:solidFill>
                            <a:schemeClr val="tx1"/>
                          </a:solidFill>
                        </a:rPr>
                        <a:t>Social tragedy </a:t>
                      </a:r>
                    </a:p>
                  </a:txBody>
                  <a:tcPr marL="131324" marR="101019" marT="101019" marB="101019">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302387343"/>
                  </a:ext>
                </a:extLst>
              </a:tr>
              <a:tr h="478155">
                <a:tc>
                  <a:txBody>
                    <a:bodyPr/>
                    <a:lstStyle/>
                    <a:p>
                      <a:r>
                        <a:rPr lang="en-GB" sz="1500" cap="none" spc="0">
                          <a:solidFill>
                            <a:schemeClr val="tx1"/>
                          </a:solidFill>
                        </a:rPr>
                        <a:t>Individual adjustment </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1500" cap="none" spc="0" dirty="0">
                          <a:solidFill>
                            <a:schemeClr val="tx1"/>
                          </a:solidFill>
                        </a:rPr>
                        <a:t>Social change and revolution</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755387634"/>
                  </a:ext>
                </a:extLst>
              </a:tr>
              <a:tr h="496053">
                <a:tc>
                  <a:txBody>
                    <a:bodyPr/>
                    <a:lstStyle/>
                    <a:p>
                      <a:r>
                        <a:rPr lang="en-GB" sz="1500" cap="none" spc="0">
                          <a:solidFill>
                            <a:schemeClr val="tx1"/>
                          </a:solidFill>
                        </a:rPr>
                        <a:t>Professionals know best </a:t>
                      </a:r>
                    </a:p>
                  </a:txBody>
                  <a:tcPr marL="131324" marR="101019" marT="101019" marB="1010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500" cap="none" spc="0">
                          <a:solidFill>
                            <a:schemeClr val="tx1"/>
                          </a:solidFill>
                        </a:rPr>
                        <a:t>People with disabilities know best</a:t>
                      </a:r>
                    </a:p>
                  </a:txBody>
                  <a:tcPr marL="131324" marR="101019" marT="101019" marB="101019">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064497267"/>
                  </a:ext>
                </a:extLst>
              </a:tr>
              <a:tr h="478155">
                <a:tc>
                  <a:txBody>
                    <a:bodyPr/>
                    <a:lstStyle/>
                    <a:p>
                      <a:r>
                        <a:rPr lang="en-GB" sz="1500" cap="none" spc="0">
                          <a:solidFill>
                            <a:schemeClr val="tx1"/>
                          </a:solidFill>
                        </a:rPr>
                        <a:t>Medicalisation</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r>
                        <a:rPr lang="en-GB" sz="1500" cap="none" spc="0" dirty="0">
                          <a:solidFill>
                            <a:schemeClr val="tx1"/>
                          </a:solidFill>
                        </a:rPr>
                        <a:t>Activism </a:t>
                      </a:r>
                    </a:p>
                  </a:txBody>
                  <a:tcPr marL="131324" marR="101019" marT="101019" marB="101019">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2209180690"/>
                  </a:ext>
                </a:extLst>
              </a:tr>
            </a:tbl>
          </a:graphicData>
        </a:graphic>
      </p:graphicFrame>
      <p:sp>
        <p:nvSpPr>
          <p:cNvPr id="4" name="TextBox 3">
            <a:extLst>
              <a:ext uri="{FF2B5EF4-FFF2-40B4-BE49-F238E27FC236}">
                <a16:creationId xmlns:a16="http://schemas.microsoft.com/office/drawing/2014/main" id="{EC408D50-D206-1DD4-19B2-8AD12A6442C6}"/>
              </a:ext>
            </a:extLst>
          </p:cNvPr>
          <p:cNvSpPr txBox="1"/>
          <p:nvPr/>
        </p:nvSpPr>
        <p:spPr>
          <a:xfrm>
            <a:off x="4583832" y="5327749"/>
            <a:ext cx="3879850" cy="307777"/>
          </a:xfrm>
          <a:prstGeom prst="rect">
            <a:avLst/>
          </a:prstGeom>
          <a:noFill/>
        </p:spPr>
        <p:txBody>
          <a:bodyPr wrap="square">
            <a:spAutoFit/>
          </a:bodyPr>
          <a:lstStyle/>
          <a:p>
            <a:r>
              <a:rPr lang="en-GB" sz="1400" dirty="0"/>
              <a:t>(</a:t>
            </a:r>
            <a:r>
              <a:rPr lang="en-GB" sz="1400" i="1" dirty="0"/>
              <a:t>Adapted from</a:t>
            </a:r>
            <a:r>
              <a:rPr lang="en-GB" sz="1400" dirty="0"/>
              <a:t> Goodley. 2017, p. 12)</a:t>
            </a:r>
          </a:p>
        </p:txBody>
      </p:sp>
    </p:spTree>
    <p:extLst>
      <p:ext uri="{BB962C8B-B14F-4D97-AF65-F5344CB8AC3E}">
        <p14:creationId xmlns:p14="http://schemas.microsoft.com/office/powerpoint/2010/main" val="1508237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E9A54D2-0365-119D-CE0E-216B3C8C7AB7}"/>
              </a:ext>
            </a:extLst>
          </p:cNvPr>
          <p:cNvPicPr>
            <a:picLocks noChangeAspect="1"/>
          </p:cNvPicPr>
          <p:nvPr/>
        </p:nvPicPr>
        <p:blipFill rotWithShape="1">
          <a:blip r:embed="rId2">
            <a:alphaModFix amt="40000"/>
          </a:blip>
          <a:srcRect t="29687"/>
          <a:stretch/>
        </p:blipFill>
        <p:spPr>
          <a:xfrm>
            <a:off x="20" y="-2"/>
            <a:ext cx="12191980" cy="6858000"/>
          </a:xfrm>
          <a:prstGeom prst="rect">
            <a:avLst/>
          </a:prstGeom>
        </p:spPr>
      </p:pic>
      <p:sp>
        <p:nvSpPr>
          <p:cNvPr id="2" name="Title 1">
            <a:extLst>
              <a:ext uri="{FF2B5EF4-FFF2-40B4-BE49-F238E27FC236}">
                <a16:creationId xmlns:a16="http://schemas.microsoft.com/office/drawing/2014/main" id="{3869F3F2-35D0-41C3-9BB7-01EDADC22E04}"/>
              </a:ext>
            </a:extLst>
          </p:cNvPr>
          <p:cNvSpPr>
            <a:spLocks noGrp="1"/>
          </p:cNvSpPr>
          <p:nvPr>
            <p:ph type="title"/>
          </p:nvPr>
        </p:nvSpPr>
        <p:spPr>
          <a:xfrm>
            <a:off x="1261871" y="758952"/>
            <a:ext cx="9946059" cy="4041648"/>
          </a:xfrm>
        </p:spPr>
        <p:txBody>
          <a:bodyPr vert="horz" lIns="91440" tIns="45720" rIns="91440" bIns="45720" rtlCol="0" anchor="b">
            <a:normAutofit/>
          </a:bodyPr>
          <a:lstStyle/>
          <a:p>
            <a:pPr algn="ctr"/>
            <a:r>
              <a:rPr lang="en-US" dirty="0"/>
              <a:t>Minority model</a:t>
            </a:r>
            <a:br>
              <a:rPr lang="en-US" dirty="0"/>
            </a:br>
            <a:r>
              <a:rPr lang="en-US" dirty="0"/>
              <a:t>(Socio-political Model )</a:t>
            </a:r>
          </a:p>
        </p:txBody>
      </p:sp>
    </p:spTree>
    <p:extLst>
      <p:ext uri="{BB962C8B-B14F-4D97-AF65-F5344CB8AC3E}">
        <p14:creationId xmlns:p14="http://schemas.microsoft.com/office/powerpoint/2010/main" val="2448475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2A25D-728B-4A23-85E2-92E937C7E20A}"/>
              </a:ext>
            </a:extLst>
          </p:cNvPr>
          <p:cNvSpPr>
            <a:spLocks noGrp="1"/>
          </p:cNvSpPr>
          <p:nvPr>
            <p:ph type="title"/>
          </p:nvPr>
        </p:nvSpPr>
        <p:spPr>
          <a:noFill/>
        </p:spPr>
        <p:txBody>
          <a:bodyPr anchor="t">
            <a:normAutofit/>
          </a:bodyPr>
          <a:lstStyle/>
          <a:p>
            <a:r>
              <a:rPr lang="en-GB" dirty="0"/>
              <a:t>Overview of the minority model</a:t>
            </a:r>
          </a:p>
        </p:txBody>
      </p:sp>
      <p:sp>
        <p:nvSpPr>
          <p:cNvPr id="3" name="Content Placeholder 2">
            <a:extLst>
              <a:ext uri="{FF2B5EF4-FFF2-40B4-BE49-F238E27FC236}">
                <a16:creationId xmlns:a16="http://schemas.microsoft.com/office/drawing/2014/main" id="{B6D78F18-5C2D-4613-8055-C4A93287B445}"/>
              </a:ext>
            </a:extLst>
          </p:cNvPr>
          <p:cNvSpPr>
            <a:spLocks noGrp="1"/>
          </p:cNvSpPr>
          <p:nvPr>
            <p:ph sz="half" idx="1"/>
          </p:nvPr>
        </p:nvSpPr>
        <p:spPr/>
        <p:txBody>
          <a:bodyPr>
            <a:normAutofit fontScale="92500" lnSpcReduction="20000"/>
          </a:bodyPr>
          <a:lstStyle/>
          <a:p>
            <a:r>
              <a:rPr lang="en-GB" dirty="0"/>
              <a:t>North American model</a:t>
            </a:r>
          </a:p>
          <a:p>
            <a:r>
              <a:rPr lang="en-GB" dirty="0"/>
              <a:t>Like the social model, it also recognises socio-political factors</a:t>
            </a:r>
          </a:p>
          <a:p>
            <a:r>
              <a:rPr lang="en-GB" dirty="0"/>
              <a:t>Influenced by the Civil Rights movements of the 1960s and 1970s</a:t>
            </a:r>
          </a:p>
          <a:p>
            <a:r>
              <a:rPr lang="en-GB" dirty="0"/>
              <a:t>It challenges ‘ableism’</a:t>
            </a:r>
          </a:p>
          <a:p>
            <a:r>
              <a:rPr lang="en-GB" dirty="0"/>
              <a:t>Emphasises people first language (“people with disabilities”)</a:t>
            </a:r>
          </a:p>
          <a:p>
            <a:r>
              <a:rPr lang="en-GB" dirty="0"/>
              <a:t>Combines neo-Marxism with theories of race and racialisation</a:t>
            </a:r>
          </a:p>
          <a:p>
            <a:endParaRPr lang="en-GB" dirty="0"/>
          </a:p>
        </p:txBody>
      </p:sp>
      <p:sp>
        <p:nvSpPr>
          <p:cNvPr id="4" name="Content Placeholder 3">
            <a:extLst>
              <a:ext uri="{FF2B5EF4-FFF2-40B4-BE49-F238E27FC236}">
                <a16:creationId xmlns:a16="http://schemas.microsoft.com/office/drawing/2014/main" id="{2CC9CC57-9884-72BD-6A33-EBB26F3FA55D}"/>
              </a:ext>
            </a:extLst>
          </p:cNvPr>
          <p:cNvSpPr>
            <a:spLocks noGrp="1"/>
          </p:cNvSpPr>
          <p:nvPr>
            <p:ph sz="half" idx="2"/>
          </p:nvPr>
        </p:nvSpPr>
        <p:spPr/>
        <p:txBody>
          <a:bodyPr>
            <a:normAutofit fontScale="92500" lnSpcReduction="20000"/>
          </a:bodyPr>
          <a:lstStyle/>
          <a:p>
            <a:r>
              <a:rPr lang="en-GB" dirty="0"/>
              <a:t>Social and minority approaches both: </a:t>
            </a:r>
          </a:p>
          <a:p>
            <a:pPr lvl="1"/>
            <a:r>
              <a:rPr lang="en-GB" dirty="0"/>
              <a:t>Challenge oppression</a:t>
            </a:r>
          </a:p>
          <a:p>
            <a:pPr lvl="1"/>
            <a:r>
              <a:rPr lang="en-GB" dirty="0"/>
              <a:t>Fuel activism </a:t>
            </a:r>
          </a:p>
          <a:p>
            <a:pPr lvl="1"/>
            <a:r>
              <a:rPr lang="en-GB" dirty="0"/>
              <a:t>Were the genesis of ‘disability studies’</a:t>
            </a:r>
          </a:p>
          <a:p>
            <a:endParaRPr lang="en-GB" dirty="0"/>
          </a:p>
        </p:txBody>
      </p:sp>
      <p:sp>
        <p:nvSpPr>
          <p:cNvPr id="5" name="TextBox 4">
            <a:extLst>
              <a:ext uri="{FF2B5EF4-FFF2-40B4-BE49-F238E27FC236}">
                <a16:creationId xmlns:a16="http://schemas.microsoft.com/office/drawing/2014/main" id="{C0A32EB3-80EF-3204-C9E1-242D0C55E883}"/>
              </a:ext>
            </a:extLst>
          </p:cNvPr>
          <p:cNvSpPr txBox="1"/>
          <p:nvPr/>
        </p:nvSpPr>
        <p:spPr>
          <a:xfrm>
            <a:off x="5951984" y="5257800"/>
            <a:ext cx="6106884" cy="369332"/>
          </a:xfrm>
          <a:prstGeom prst="rect">
            <a:avLst/>
          </a:prstGeom>
          <a:noFill/>
        </p:spPr>
        <p:txBody>
          <a:bodyPr wrap="square">
            <a:spAutoFit/>
          </a:bodyPr>
          <a:lstStyle/>
          <a:p>
            <a:pPr marL="0" indent="0" algn="r">
              <a:buNone/>
            </a:pPr>
            <a:r>
              <a:rPr lang="en-GB" dirty="0"/>
              <a:t>(Goodley, 2017, p. 13)</a:t>
            </a:r>
          </a:p>
        </p:txBody>
      </p:sp>
    </p:spTree>
    <p:extLst>
      <p:ext uri="{BB962C8B-B14F-4D97-AF65-F5344CB8AC3E}">
        <p14:creationId xmlns:p14="http://schemas.microsoft.com/office/powerpoint/2010/main" val="752830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6D47B-A91D-FF85-79CC-070B03E6D165}"/>
              </a:ext>
            </a:extLst>
          </p:cNvPr>
          <p:cNvSpPr>
            <a:spLocks noGrp="1"/>
          </p:cNvSpPr>
          <p:nvPr>
            <p:ph type="title"/>
          </p:nvPr>
        </p:nvSpPr>
        <p:spPr>
          <a:xfrm>
            <a:off x="5807968" y="274638"/>
            <a:ext cx="5774432" cy="1143000"/>
          </a:xfrm>
        </p:spPr>
        <p:txBody>
          <a:bodyPr vert="horz" lIns="91440" tIns="45720" rIns="91440" bIns="45720" rtlCol="0" anchor="ctr">
            <a:normAutofit fontScale="90000"/>
          </a:bodyPr>
          <a:lstStyle/>
          <a:p>
            <a:r>
              <a:rPr lang="en-GB" dirty="0"/>
              <a:t>What does Ableism Look like?</a:t>
            </a:r>
          </a:p>
        </p:txBody>
      </p:sp>
      <p:pic>
        <p:nvPicPr>
          <p:cNvPr id="1026" name="Picture 2" descr="Ableism: What is it? And why do you need to know about it? - Find Your Own  Hope">
            <a:extLst>
              <a:ext uri="{FF2B5EF4-FFF2-40B4-BE49-F238E27FC236}">
                <a16:creationId xmlns:a16="http://schemas.microsoft.com/office/drawing/2014/main" id="{F60EDB80-A5FB-5126-BF05-803A5D63CDB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91344" y="62678"/>
            <a:ext cx="5384800" cy="6732644"/>
          </a:xfrm>
          <a:prstGeom prst="rect">
            <a:avLst/>
          </a:prstGeom>
          <a:solidFill>
            <a:srgbClr val="FFFFFF"/>
          </a:solidFill>
        </p:spPr>
      </p:pic>
      <p:sp>
        <p:nvSpPr>
          <p:cNvPr id="5" name="TextBox 4">
            <a:extLst>
              <a:ext uri="{FF2B5EF4-FFF2-40B4-BE49-F238E27FC236}">
                <a16:creationId xmlns:a16="http://schemas.microsoft.com/office/drawing/2014/main" id="{D734E326-41B2-84A0-2D3A-E2DDC3F5AB07}"/>
              </a:ext>
            </a:extLst>
          </p:cNvPr>
          <p:cNvSpPr txBox="1"/>
          <p:nvPr/>
        </p:nvSpPr>
        <p:spPr>
          <a:xfrm>
            <a:off x="6201337" y="1844824"/>
            <a:ext cx="5384800" cy="3989040"/>
          </a:xfrm>
          <a:prstGeom prst="rect">
            <a:avLst/>
          </a:prstGeom>
        </p:spPr>
        <p:txBody>
          <a:bodyPr vert="horz" lIns="91440" tIns="45720" rIns="91440" bIns="45720" rtlCol="0">
            <a:normAutofit/>
          </a:bodyPr>
          <a:lstStyle/>
          <a:p>
            <a:pPr marL="342900" indent="-342900">
              <a:spcBef>
                <a:spcPct val="20000"/>
              </a:spcBef>
              <a:buFont typeface="Arial" pitchFamily="34" charset="0"/>
              <a:buChar char="•"/>
            </a:pPr>
            <a:r>
              <a:rPr lang="en-US" sz="2800" b="0" i="0" dirty="0">
                <a:effectLst/>
              </a:rPr>
              <a:t>Ableism is a huge, complex topic but its short dictionary definition is … “</a:t>
            </a:r>
            <a:r>
              <a:rPr lang="en-US" sz="2800" b="1" i="0" dirty="0">
                <a:effectLst/>
              </a:rPr>
              <a:t>discrimination in favor of able-bodied people.</a:t>
            </a:r>
            <a:r>
              <a:rPr lang="en-US" sz="2800" b="0" i="0" dirty="0">
                <a:effectLst/>
              </a:rPr>
              <a:t>” Ableism is heavily engrained in our society and impacts everyone’s daily life. </a:t>
            </a:r>
            <a:endParaRPr lang="en-US" sz="2800" dirty="0"/>
          </a:p>
        </p:txBody>
      </p:sp>
      <p:sp>
        <p:nvSpPr>
          <p:cNvPr id="7" name="TextBox 6">
            <a:extLst>
              <a:ext uri="{FF2B5EF4-FFF2-40B4-BE49-F238E27FC236}">
                <a16:creationId xmlns:a16="http://schemas.microsoft.com/office/drawing/2014/main" id="{1469195A-7502-3A21-626D-C90C0324D90C}"/>
              </a:ext>
            </a:extLst>
          </p:cNvPr>
          <p:cNvSpPr txBox="1"/>
          <p:nvPr/>
        </p:nvSpPr>
        <p:spPr>
          <a:xfrm>
            <a:off x="6945784" y="5073133"/>
            <a:ext cx="3888432" cy="369332"/>
          </a:xfrm>
          <a:prstGeom prst="rect">
            <a:avLst/>
          </a:prstGeom>
          <a:noFill/>
        </p:spPr>
        <p:txBody>
          <a:bodyPr wrap="square" rtlCol="0">
            <a:spAutoFit/>
          </a:bodyPr>
          <a:lstStyle/>
          <a:p>
            <a:r>
              <a:rPr lang="en-GB" dirty="0"/>
              <a:t>(Find your Own Hope, 2022. np)</a:t>
            </a:r>
          </a:p>
        </p:txBody>
      </p:sp>
    </p:spTree>
    <p:extLst>
      <p:ext uri="{BB962C8B-B14F-4D97-AF65-F5344CB8AC3E}">
        <p14:creationId xmlns:p14="http://schemas.microsoft.com/office/powerpoint/2010/main" val="2862486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ick figure families holding hands">
            <a:extLst>
              <a:ext uri="{FF2B5EF4-FFF2-40B4-BE49-F238E27FC236}">
                <a16:creationId xmlns:a16="http://schemas.microsoft.com/office/drawing/2014/main" id="{F0F0C543-C60E-77E0-89BD-68A4F3BCA2FA}"/>
              </a:ext>
            </a:extLst>
          </p:cNvPr>
          <p:cNvPicPr>
            <a:picLocks noChangeAspect="1"/>
          </p:cNvPicPr>
          <p:nvPr/>
        </p:nvPicPr>
        <p:blipFill rotWithShape="1">
          <a:blip r:embed="rId2">
            <a:alphaModFix amt="40000"/>
          </a:blip>
          <a:srcRect t="10598" b="5133"/>
          <a:stretch/>
        </p:blipFill>
        <p:spPr>
          <a:xfrm>
            <a:off x="20" y="-2"/>
            <a:ext cx="12191980" cy="6858000"/>
          </a:xfrm>
          <a:prstGeom prst="rect">
            <a:avLst/>
          </a:prstGeom>
        </p:spPr>
      </p:pic>
      <p:sp>
        <p:nvSpPr>
          <p:cNvPr id="2" name="Title 1">
            <a:extLst>
              <a:ext uri="{FF2B5EF4-FFF2-40B4-BE49-F238E27FC236}">
                <a16:creationId xmlns:a16="http://schemas.microsoft.com/office/drawing/2014/main" id="{CD98B5EC-2E61-4BBA-BAE0-93D2CCA67ACE}"/>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gn="ctr"/>
            <a:r>
              <a:rPr lang="en-US" dirty="0"/>
              <a:t>Affirmative Model </a:t>
            </a:r>
          </a:p>
        </p:txBody>
      </p:sp>
    </p:spTree>
    <p:extLst>
      <p:ext uri="{BB962C8B-B14F-4D97-AF65-F5344CB8AC3E}">
        <p14:creationId xmlns:p14="http://schemas.microsoft.com/office/powerpoint/2010/main" val="12363590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1561A-E08A-4E82-9219-02A0DCC08CDF}"/>
              </a:ext>
            </a:extLst>
          </p:cNvPr>
          <p:cNvSpPr>
            <a:spLocks noGrp="1"/>
          </p:cNvSpPr>
          <p:nvPr>
            <p:ph type="title"/>
          </p:nvPr>
        </p:nvSpPr>
        <p:spPr>
          <a:xfrm>
            <a:off x="609600" y="274638"/>
            <a:ext cx="10972800" cy="1143000"/>
          </a:xfrm>
          <a:noFill/>
        </p:spPr>
        <p:txBody>
          <a:bodyPr anchor="t">
            <a:normAutofit/>
          </a:bodyPr>
          <a:lstStyle/>
          <a:p>
            <a:r>
              <a:rPr lang="en-GB" dirty="0"/>
              <a:t>Overview of the Affirmative Model</a:t>
            </a:r>
          </a:p>
        </p:txBody>
      </p:sp>
      <p:sp>
        <p:nvSpPr>
          <p:cNvPr id="3" name="Content Placeholder 2">
            <a:extLst>
              <a:ext uri="{FF2B5EF4-FFF2-40B4-BE49-F238E27FC236}">
                <a16:creationId xmlns:a16="http://schemas.microsoft.com/office/drawing/2014/main" id="{A63AA216-9014-47F8-9C69-C995610B8BFD}"/>
              </a:ext>
            </a:extLst>
          </p:cNvPr>
          <p:cNvSpPr>
            <a:spLocks noGrp="1"/>
          </p:cNvSpPr>
          <p:nvPr>
            <p:ph idx="1"/>
          </p:nvPr>
        </p:nvSpPr>
        <p:spPr>
          <a:xfrm>
            <a:off x="609600" y="1600201"/>
            <a:ext cx="10972800" cy="3917032"/>
          </a:xfrm>
        </p:spPr>
        <p:txBody>
          <a:bodyPr>
            <a:normAutofit fontScale="85000" lnSpcReduction="10000"/>
          </a:bodyPr>
          <a:lstStyle/>
          <a:p>
            <a:r>
              <a:rPr lang="en-GB" dirty="0"/>
              <a:t>Introduced by Swain and French (2000)</a:t>
            </a:r>
          </a:p>
          <a:p>
            <a:r>
              <a:rPr lang="en-GB" dirty="0"/>
              <a:t>Takes a non-tragic view of disability </a:t>
            </a:r>
          </a:p>
          <a:p>
            <a:r>
              <a:rPr lang="en-GB" dirty="0"/>
              <a:t>Challenge's person tragedy model and furthers the social model</a:t>
            </a:r>
          </a:p>
          <a:p>
            <a:r>
              <a:rPr lang="en-GB" dirty="0"/>
              <a:t>Swain and French (2000) argue that impairment and disability can have benefits (e.g., collective identity and activism)</a:t>
            </a:r>
          </a:p>
          <a:p>
            <a:r>
              <a:rPr lang="en-GB" dirty="0"/>
              <a:t>Rejects conceptions of ‘normal’, tragedy and dependency </a:t>
            </a:r>
          </a:p>
          <a:p>
            <a:r>
              <a:rPr lang="en-GB" dirty="0"/>
              <a:t>Reaffirms the value and validity of the lives of people with disabilities </a:t>
            </a:r>
          </a:p>
          <a:p>
            <a:r>
              <a:rPr lang="en-GB" dirty="0"/>
              <a:t>Asserts the right for control over one’s body </a:t>
            </a:r>
          </a:p>
          <a:p>
            <a:endParaRPr lang="en-GB" dirty="0"/>
          </a:p>
          <a:p>
            <a:endParaRPr lang="en-GB" dirty="0"/>
          </a:p>
        </p:txBody>
      </p:sp>
      <p:sp>
        <p:nvSpPr>
          <p:cNvPr id="5" name="TextBox 4">
            <a:extLst>
              <a:ext uri="{FF2B5EF4-FFF2-40B4-BE49-F238E27FC236}">
                <a16:creationId xmlns:a16="http://schemas.microsoft.com/office/drawing/2014/main" id="{0E671B4D-A4CB-C031-AEE0-4E07E7114E9B}"/>
              </a:ext>
            </a:extLst>
          </p:cNvPr>
          <p:cNvSpPr txBox="1"/>
          <p:nvPr/>
        </p:nvSpPr>
        <p:spPr>
          <a:xfrm>
            <a:off x="5479312" y="5147901"/>
            <a:ext cx="6103088" cy="369332"/>
          </a:xfrm>
          <a:prstGeom prst="rect">
            <a:avLst/>
          </a:prstGeom>
          <a:noFill/>
        </p:spPr>
        <p:txBody>
          <a:bodyPr wrap="square">
            <a:spAutoFit/>
          </a:bodyPr>
          <a:lstStyle/>
          <a:p>
            <a:pPr marL="0" indent="0" algn="r">
              <a:buNone/>
            </a:pPr>
            <a:r>
              <a:rPr lang="en-GB" dirty="0"/>
              <a:t>(Goodley, 2017, p. 13)</a:t>
            </a:r>
          </a:p>
        </p:txBody>
      </p:sp>
    </p:spTree>
    <p:extLst>
      <p:ext uri="{BB962C8B-B14F-4D97-AF65-F5344CB8AC3E}">
        <p14:creationId xmlns:p14="http://schemas.microsoft.com/office/powerpoint/2010/main" val="3115816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A2872-6FAE-4EC5-BE4C-AC89FDE5005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dirty="0"/>
              <a:t>(Critical) Disability Studies</a:t>
            </a:r>
            <a:endParaRPr lang="en-US"/>
          </a:p>
        </p:txBody>
      </p:sp>
      <p:pic>
        <p:nvPicPr>
          <p:cNvPr id="4" name="Picture 3" descr="A digital balance scale using circles">
            <a:extLst>
              <a:ext uri="{FF2B5EF4-FFF2-40B4-BE49-F238E27FC236}">
                <a16:creationId xmlns:a16="http://schemas.microsoft.com/office/drawing/2014/main" id="{C1512C96-9303-EB8F-10AD-C004E963242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5239" b="25757"/>
          <a:stretch/>
        </p:blipFill>
        <p:spPr>
          <a:xfrm>
            <a:off x="609600" y="1600201"/>
            <a:ext cx="10972800" cy="3917032"/>
          </a:xfrm>
          <a:prstGeom prst="rect">
            <a:avLst/>
          </a:prstGeom>
          <a:noFill/>
        </p:spPr>
      </p:pic>
    </p:spTree>
    <p:extLst>
      <p:ext uri="{BB962C8B-B14F-4D97-AF65-F5344CB8AC3E}">
        <p14:creationId xmlns:p14="http://schemas.microsoft.com/office/powerpoint/2010/main" val="4035274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41270-56F1-48E9-A529-C0D69D628D46}"/>
              </a:ext>
            </a:extLst>
          </p:cNvPr>
          <p:cNvSpPr>
            <a:spLocks noGrp="1"/>
          </p:cNvSpPr>
          <p:nvPr>
            <p:ph type="title"/>
          </p:nvPr>
        </p:nvSpPr>
        <p:spPr>
          <a:xfrm>
            <a:off x="566058" y="836023"/>
            <a:ext cx="3657734" cy="3745105"/>
          </a:xfrm>
        </p:spPr>
        <p:txBody>
          <a:bodyPr anchor="ctr">
            <a:normAutofit/>
          </a:bodyPr>
          <a:lstStyle/>
          <a:p>
            <a:r>
              <a:rPr lang="en-GB" sz="3600" dirty="0"/>
              <a:t>Overview</a:t>
            </a:r>
          </a:p>
        </p:txBody>
      </p:sp>
      <p:graphicFrame>
        <p:nvGraphicFramePr>
          <p:cNvPr id="5" name="Content Placeholder 2">
            <a:extLst>
              <a:ext uri="{FF2B5EF4-FFF2-40B4-BE49-F238E27FC236}">
                <a16:creationId xmlns:a16="http://schemas.microsoft.com/office/drawing/2014/main" id="{E8584710-5134-D70B-30A3-4FDDCC494EFC}"/>
              </a:ext>
            </a:extLst>
          </p:cNvPr>
          <p:cNvGraphicFramePr>
            <a:graphicFrameLocks noGrp="1"/>
          </p:cNvGraphicFramePr>
          <p:nvPr>
            <p:ph idx="1"/>
            <p:extLst>
              <p:ext uri="{D42A27DB-BD31-4B8C-83A1-F6EECF244321}">
                <p14:modId xmlns:p14="http://schemas.microsoft.com/office/powerpoint/2010/main" val="3412594717"/>
              </p:ext>
            </p:extLst>
          </p:nvPr>
        </p:nvGraphicFramePr>
        <p:xfrm>
          <a:off x="5231904" y="332656"/>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53631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DDC94-DF97-479F-B6AC-A870E9257318}"/>
              </a:ext>
            </a:extLst>
          </p:cNvPr>
          <p:cNvSpPr>
            <a:spLocks noGrp="1"/>
          </p:cNvSpPr>
          <p:nvPr>
            <p:ph type="title"/>
          </p:nvPr>
        </p:nvSpPr>
        <p:spPr>
          <a:xfrm>
            <a:off x="4965289" y="640080"/>
            <a:ext cx="6177327" cy="5588100"/>
          </a:xfrm>
        </p:spPr>
        <p:txBody>
          <a:bodyPr vert="horz" lIns="91440" tIns="45720" rIns="91440" bIns="45720" rtlCol="0" anchor="t">
            <a:normAutofit fontScale="90000"/>
          </a:bodyPr>
          <a:lstStyle/>
          <a:p>
            <a:r>
              <a:rPr lang="en-US" sz="2400" dirty="0"/>
              <a:t>It is an imperative to recognize and celebrate Marxism’s contribution to disability studies…</a:t>
            </a:r>
            <a:br>
              <a:rPr lang="en-US" sz="2400" dirty="0"/>
            </a:br>
            <a:br>
              <a:rPr lang="en-US" sz="2400" dirty="0"/>
            </a:br>
            <a:r>
              <a:rPr lang="en-US" sz="2400" dirty="0"/>
              <a:t>Key writers such as Mike Oliver, Colin Barnes and Vic Finkelstein unashamedly drew on neo-Marxist and Gramscian analyses of material barriers to work, education and community living experienced in everyday, often mundane, ways by disabled people. </a:t>
            </a:r>
            <a:br>
              <a:rPr lang="en-US" sz="2400" dirty="0"/>
            </a:br>
            <a:br>
              <a:rPr lang="en-US" sz="2400" dirty="0"/>
            </a:br>
            <a:r>
              <a:rPr lang="en-US" sz="2400" dirty="0"/>
              <a:t>In contexts where anti-discriminatory legislation was still only a dream, their analyses were a clarion call to activists and academics alike to overturn the material conditions of disablement</a:t>
            </a:r>
          </a:p>
        </p:txBody>
      </p:sp>
      <p:pic>
        <p:nvPicPr>
          <p:cNvPr id="1026" name="Picture 2">
            <a:extLst>
              <a:ext uri="{FF2B5EF4-FFF2-40B4-BE49-F238E27FC236}">
                <a16:creationId xmlns:a16="http://schemas.microsoft.com/office/drawing/2014/main" id="{94D7D322-0C33-C466-93E0-543C9C0E4E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556" r="-2" b="-2"/>
          <a:stretch/>
        </p:blipFill>
        <p:spPr bwMode="auto">
          <a:xfrm>
            <a:off x="191344" y="116632"/>
            <a:ext cx="4019312" cy="5588101"/>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3">
            <a:extLst>
              <a:ext uri="{FF2B5EF4-FFF2-40B4-BE49-F238E27FC236}">
                <a16:creationId xmlns:a16="http://schemas.microsoft.com/office/drawing/2014/main" id="{0F147F4D-C32A-0F62-9023-B28D0DB94174}"/>
              </a:ext>
            </a:extLst>
          </p:cNvPr>
          <p:cNvSpPr txBox="1">
            <a:spLocks/>
          </p:cNvSpPr>
          <p:nvPr/>
        </p:nvSpPr>
        <p:spPr>
          <a:xfrm>
            <a:off x="7032104" y="116632"/>
            <a:ext cx="2480539" cy="341040"/>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indent="-182880"/>
            <a:r>
              <a:rPr lang="en-US" dirty="0"/>
              <a:t>(Goodley, 2013, p. 633)</a:t>
            </a:r>
          </a:p>
          <a:p>
            <a:pPr indent="-182880"/>
            <a:endParaRPr lang="en-US" dirty="0"/>
          </a:p>
        </p:txBody>
      </p:sp>
    </p:spTree>
    <p:extLst>
      <p:ext uri="{BB962C8B-B14F-4D97-AF65-F5344CB8AC3E}">
        <p14:creationId xmlns:p14="http://schemas.microsoft.com/office/powerpoint/2010/main" val="2104653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33CAB7-0A18-41B7-BCAE-2BEB44E45534}"/>
              </a:ext>
            </a:extLst>
          </p:cNvPr>
          <p:cNvSpPr txBox="1"/>
          <p:nvPr/>
        </p:nvSpPr>
        <p:spPr>
          <a:xfrm>
            <a:off x="983432" y="1412776"/>
            <a:ext cx="6015571" cy="4174398"/>
          </a:xfrm>
          <a:prstGeom prst="rect">
            <a:avLst/>
          </a:prstGeom>
        </p:spPr>
        <p:txBody>
          <a:bodyPr vert="horz" lIns="91440" tIns="45720" rIns="91440" bIns="45720" rtlCol="0">
            <a:normAutofit/>
          </a:bodyPr>
          <a:lstStyle/>
          <a:p>
            <a:pPr indent="-182880" defTabSz="914400">
              <a:spcAft>
                <a:spcPts val="600"/>
              </a:spcAft>
              <a:buClr>
                <a:schemeClr val="accent1"/>
              </a:buClr>
            </a:pPr>
            <a:r>
              <a:rPr lang="en-US" sz="2800" dirty="0"/>
              <a:t>“Critical disability studies start with disability but never end with it: disability is the space from which to think through a host of political, theoretical and practical issues that are relevant to all.”</a:t>
            </a:r>
          </a:p>
          <a:p>
            <a:pPr indent="-182880" defTabSz="914400">
              <a:spcAft>
                <a:spcPts val="600"/>
              </a:spcAft>
              <a:buClr>
                <a:schemeClr val="accent1"/>
              </a:buClr>
            </a:pPr>
            <a:r>
              <a:rPr lang="en-US" b="1" dirty="0"/>
              <a:t> </a:t>
            </a:r>
            <a:endParaRPr lang="en-US" dirty="0"/>
          </a:p>
        </p:txBody>
      </p:sp>
      <p:pic>
        <p:nvPicPr>
          <p:cNvPr id="7" name="Picture 6" descr="Athlete with prosthetic leg jumps on box">
            <a:extLst>
              <a:ext uri="{FF2B5EF4-FFF2-40B4-BE49-F238E27FC236}">
                <a16:creationId xmlns:a16="http://schemas.microsoft.com/office/drawing/2014/main" id="{D2FEA2E4-687A-0184-0C49-B4A6D11EC83C}"/>
              </a:ext>
            </a:extLst>
          </p:cNvPr>
          <p:cNvPicPr>
            <a:picLocks noChangeAspect="1"/>
          </p:cNvPicPr>
          <p:nvPr/>
        </p:nvPicPr>
        <p:blipFill rotWithShape="1">
          <a:blip r:embed="rId2"/>
          <a:srcRect l="30778" r="23930" b="-1"/>
          <a:stretch/>
        </p:blipFill>
        <p:spPr>
          <a:xfrm>
            <a:off x="7538689" y="10"/>
            <a:ext cx="4653311" cy="6857990"/>
          </a:xfrm>
          <a:prstGeom prst="rect">
            <a:avLst/>
          </a:prstGeom>
        </p:spPr>
      </p:pic>
      <p:sp>
        <p:nvSpPr>
          <p:cNvPr id="10" name="TextBox 9">
            <a:extLst>
              <a:ext uri="{FF2B5EF4-FFF2-40B4-BE49-F238E27FC236}">
                <a16:creationId xmlns:a16="http://schemas.microsoft.com/office/drawing/2014/main" id="{C7C7C158-AA8C-85EB-1845-323439559CB7}"/>
              </a:ext>
            </a:extLst>
          </p:cNvPr>
          <p:cNvSpPr txBox="1"/>
          <p:nvPr/>
        </p:nvSpPr>
        <p:spPr>
          <a:xfrm>
            <a:off x="2495600" y="4221088"/>
            <a:ext cx="2952328" cy="369332"/>
          </a:xfrm>
          <a:prstGeom prst="rect">
            <a:avLst/>
          </a:prstGeom>
          <a:noFill/>
        </p:spPr>
        <p:txBody>
          <a:bodyPr wrap="square">
            <a:spAutoFit/>
          </a:bodyPr>
          <a:lstStyle/>
          <a:p>
            <a:r>
              <a:rPr lang="en-GB" dirty="0"/>
              <a:t>(Goodley, 2013, p. 632)</a:t>
            </a:r>
          </a:p>
        </p:txBody>
      </p:sp>
    </p:spTree>
    <p:extLst>
      <p:ext uri="{BB962C8B-B14F-4D97-AF65-F5344CB8AC3E}">
        <p14:creationId xmlns:p14="http://schemas.microsoft.com/office/powerpoint/2010/main" val="30022137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BA877-6C5D-474D-94FA-CC8C8DF4335A}"/>
              </a:ext>
            </a:extLst>
          </p:cNvPr>
          <p:cNvSpPr>
            <a:spLocks noGrp="1"/>
          </p:cNvSpPr>
          <p:nvPr>
            <p:ph type="title"/>
          </p:nvPr>
        </p:nvSpPr>
        <p:spPr>
          <a:xfrm>
            <a:off x="623392" y="730392"/>
            <a:ext cx="3945766" cy="5183777"/>
          </a:xfrm>
        </p:spPr>
        <p:txBody>
          <a:bodyPr anchor="ctr">
            <a:normAutofit/>
          </a:bodyPr>
          <a:lstStyle/>
          <a:p>
            <a:r>
              <a:rPr lang="en-GB" sz="3600" dirty="0">
                <a:latin typeface="+mn-lt"/>
              </a:rPr>
              <a:t>Crip Studies</a:t>
            </a:r>
            <a:br>
              <a:rPr lang="en-GB" sz="3600" dirty="0">
                <a:latin typeface="+mn-lt"/>
              </a:rPr>
            </a:br>
            <a:r>
              <a:rPr lang="en-GB" sz="3600" dirty="0">
                <a:latin typeface="+mn-lt"/>
              </a:rPr>
              <a:t>(USA, Canada and Europe)</a:t>
            </a:r>
            <a:br>
              <a:rPr lang="en-GB" sz="3600" dirty="0">
                <a:latin typeface="+mn-lt"/>
              </a:rPr>
            </a:br>
            <a:endParaRPr lang="en-GB" sz="3600" dirty="0">
              <a:latin typeface="+mn-lt"/>
            </a:endParaRPr>
          </a:p>
        </p:txBody>
      </p:sp>
      <p:graphicFrame>
        <p:nvGraphicFramePr>
          <p:cNvPr id="5" name="Content Placeholder 2">
            <a:extLst>
              <a:ext uri="{FF2B5EF4-FFF2-40B4-BE49-F238E27FC236}">
                <a16:creationId xmlns:a16="http://schemas.microsoft.com/office/drawing/2014/main" id="{B372060A-0D06-7D9C-A439-3281651922AF}"/>
              </a:ext>
            </a:extLst>
          </p:cNvPr>
          <p:cNvGraphicFramePr>
            <a:graphicFrameLocks noGrp="1"/>
          </p:cNvGraphicFramePr>
          <p:nvPr>
            <p:ph idx="1"/>
            <p:extLst>
              <p:ext uri="{D42A27DB-BD31-4B8C-83A1-F6EECF244321}">
                <p14:modId xmlns:p14="http://schemas.microsoft.com/office/powerpoint/2010/main" val="1230756973"/>
              </p:ext>
            </p:extLst>
          </p:nvPr>
        </p:nvGraphicFramePr>
        <p:xfrm>
          <a:off x="5519936" y="245953"/>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9A59FFA-9975-9528-28C0-E605AAE112A5}"/>
              </a:ext>
            </a:extLst>
          </p:cNvPr>
          <p:cNvSpPr txBox="1"/>
          <p:nvPr/>
        </p:nvSpPr>
        <p:spPr>
          <a:xfrm>
            <a:off x="1199456" y="4005064"/>
            <a:ext cx="2722508" cy="369332"/>
          </a:xfrm>
          <a:prstGeom prst="rect">
            <a:avLst/>
          </a:prstGeom>
          <a:noFill/>
        </p:spPr>
        <p:txBody>
          <a:bodyPr wrap="square">
            <a:spAutoFit/>
          </a:bodyPr>
          <a:lstStyle/>
          <a:p>
            <a:pPr marL="0" indent="0" algn="r">
              <a:buNone/>
            </a:pPr>
            <a:r>
              <a:rPr lang="en-GB" sz="1800" dirty="0">
                <a:cs typeface="Arial" panose="020B0604020202020204" pitchFamily="34" charset="0"/>
              </a:rPr>
              <a:t>(Goodley, 2017, p. 193)</a:t>
            </a:r>
            <a:endParaRPr lang="en-GB" sz="1800" dirty="0"/>
          </a:p>
        </p:txBody>
      </p:sp>
    </p:spTree>
    <p:extLst>
      <p:ext uri="{BB962C8B-B14F-4D97-AF65-F5344CB8AC3E}">
        <p14:creationId xmlns:p14="http://schemas.microsoft.com/office/powerpoint/2010/main" val="25343806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C527D-8FFA-47BC-A49F-7A8F32E00F6E}"/>
              </a:ext>
            </a:extLst>
          </p:cNvPr>
          <p:cNvSpPr>
            <a:spLocks noGrp="1"/>
          </p:cNvSpPr>
          <p:nvPr>
            <p:ph type="title"/>
          </p:nvPr>
        </p:nvSpPr>
        <p:spPr>
          <a:xfrm>
            <a:off x="623392" y="548681"/>
            <a:ext cx="4017774" cy="4464496"/>
          </a:xfrm>
        </p:spPr>
        <p:txBody>
          <a:bodyPr anchor="ctr">
            <a:normAutofit/>
          </a:bodyPr>
          <a:lstStyle/>
          <a:p>
            <a:r>
              <a:rPr lang="en-GB" sz="3600" dirty="0">
                <a:latin typeface="+mn-lt"/>
              </a:rPr>
              <a:t>Critical Studies of Ableism</a:t>
            </a:r>
            <a:br>
              <a:rPr lang="en-GB" sz="3600" dirty="0">
                <a:latin typeface="+mn-lt"/>
              </a:rPr>
            </a:br>
            <a:r>
              <a:rPr lang="en-GB" sz="3600" dirty="0">
                <a:latin typeface="+mn-lt"/>
              </a:rPr>
              <a:t>(Australia and USA)</a:t>
            </a:r>
          </a:p>
        </p:txBody>
      </p:sp>
      <p:graphicFrame>
        <p:nvGraphicFramePr>
          <p:cNvPr id="5" name="Content Placeholder 2">
            <a:extLst>
              <a:ext uri="{FF2B5EF4-FFF2-40B4-BE49-F238E27FC236}">
                <a16:creationId xmlns:a16="http://schemas.microsoft.com/office/drawing/2014/main" id="{7A48FFAC-508B-A4A3-252F-CAD02B34EA31}"/>
              </a:ext>
            </a:extLst>
          </p:cNvPr>
          <p:cNvGraphicFramePr>
            <a:graphicFrameLocks noGrp="1"/>
          </p:cNvGraphicFramePr>
          <p:nvPr>
            <p:ph idx="1"/>
            <p:extLst>
              <p:ext uri="{D42A27DB-BD31-4B8C-83A1-F6EECF244321}">
                <p14:modId xmlns:p14="http://schemas.microsoft.com/office/powerpoint/2010/main" val="2138893525"/>
              </p:ext>
            </p:extLst>
          </p:nvPr>
        </p:nvGraphicFramePr>
        <p:xfrm>
          <a:off x="5692577" y="190303"/>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9B2FD0F-C1B0-0A9F-4E29-ECC5277075CE}"/>
              </a:ext>
            </a:extLst>
          </p:cNvPr>
          <p:cNvSpPr txBox="1"/>
          <p:nvPr/>
        </p:nvSpPr>
        <p:spPr>
          <a:xfrm>
            <a:off x="-2256928" y="4293096"/>
            <a:ext cx="6106884" cy="341632"/>
          </a:xfrm>
          <a:prstGeom prst="rect">
            <a:avLst/>
          </a:prstGeom>
          <a:noFill/>
        </p:spPr>
        <p:txBody>
          <a:bodyPr wrap="square">
            <a:spAutoFit/>
          </a:bodyPr>
          <a:lstStyle/>
          <a:p>
            <a:pPr marL="0" indent="0" algn="r">
              <a:lnSpc>
                <a:spcPct val="90000"/>
              </a:lnSpc>
              <a:buNone/>
            </a:pPr>
            <a:r>
              <a:rPr lang="en-GB" sz="1800" dirty="0">
                <a:solidFill>
                  <a:schemeClr val="tx1"/>
                </a:solidFill>
              </a:rPr>
              <a:t>(Goodley, 2017, p. 193)</a:t>
            </a:r>
          </a:p>
        </p:txBody>
      </p:sp>
    </p:spTree>
    <p:extLst>
      <p:ext uri="{BB962C8B-B14F-4D97-AF65-F5344CB8AC3E}">
        <p14:creationId xmlns:p14="http://schemas.microsoft.com/office/powerpoint/2010/main" val="278064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0431E-F382-4C1F-9CAE-0CA6EF97798E}"/>
              </a:ext>
            </a:extLst>
          </p:cNvPr>
          <p:cNvSpPr>
            <a:spLocks noGrp="1"/>
          </p:cNvSpPr>
          <p:nvPr>
            <p:ph type="title"/>
          </p:nvPr>
        </p:nvSpPr>
        <p:spPr>
          <a:xfrm>
            <a:off x="753140" y="469679"/>
            <a:ext cx="3542660" cy="5183777"/>
          </a:xfrm>
        </p:spPr>
        <p:txBody>
          <a:bodyPr anchor="ctr">
            <a:normAutofit/>
          </a:bodyPr>
          <a:lstStyle/>
          <a:p>
            <a:r>
              <a:rPr lang="en-GB" sz="3600" dirty="0"/>
              <a:t>Global South Disability Studies </a:t>
            </a:r>
          </a:p>
        </p:txBody>
      </p:sp>
      <p:graphicFrame>
        <p:nvGraphicFramePr>
          <p:cNvPr id="5" name="Content Placeholder 2">
            <a:extLst>
              <a:ext uri="{FF2B5EF4-FFF2-40B4-BE49-F238E27FC236}">
                <a16:creationId xmlns:a16="http://schemas.microsoft.com/office/drawing/2014/main" id="{6C6F994B-653E-A683-E865-2D618D800DD8}"/>
              </a:ext>
            </a:extLst>
          </p:cNvPr>
          <p:cNvGraphicFramePr>
            <a:graphicFrameLocks noGrp="1"/>
          </p:cNvGraphicFramePr>
          <p:nvPr>
            <p:ph idx="1"/>
            <p:extLst>
              <p:ext uri="{D42A27DB-BD31-4B8C-83A1-F6EECF244321}">
                <p14:modId xmlns:p14="http://schemas.microsoft.com/office/powerpoint/2010/main" val="3132417567"/>
              </p:ext>
            </p:extLst>
          </p:nvPr>
        </p:nvGraphicFramePr>
        <p:xfrm>
          <a:off x="5447928" y="476672"/>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69F7763-2613-16CD-5AEE-67EB8EDF4FC9}"/>
              </a:ext>
            </a:extLst>
          </p:cNvPr>
          <p:cNvSpPr txBox="1"/>
          <p:nvPr/>
        </p:nvSpPr>
        <p:spPr>
          <a:xfrm>
            <a:off x="1271464" y="3861048"/>
            <a:ext cx="2535118" cy="646331"/>
          </a:xfrm>
          <a:prstGeom prst="rect">
            <a:avLst/>
          </a:prstGeom>
          <a:noFill/>
        </p:spPr>
        <p:txBody>
          <a:bodyPr wrap="square">
            <a:spAutoFit/>
          </a:bodyPr>
          <a:lstStyle/>
          <a:p>
            <a:pPr marL="0" indent="0" algn="r">
              <a:buNone/>
            </a:pPr>
            <a:r>
              <a:rPr lang="en-GB" dirty="0"/>
              <a:t>(Goodley, 2017, p. 198)</a:t>
            </a:r>
          </a:p>
          <a:p>
            <a:endParaRPr lang="en-GB" dirty="0"/>
          </a:p>
        </p:txBody>
      </p:sp>
    </p:spTree>
    <p:extLst>
      <p:ext uri="{BB962C8B-B14F-4D97-AF65-F5344CB8AC3E}">
        <p14:creationId xmlns:p14="http://schemas.microsoft.com/office/powerpoint/2010/main" val="36542880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979ABB-A916-4106-89DE-B1FDAD7269DA}"/>
              </a:ext>
            </a:extLst>
          </p:cNvPr>
          <p:cNvPicPr>
            <a:picLocks noChangeAspect="1"/>
          </p:cNvPicPr>
          <p:nvPr/>
        </p:nvPicPr>
        <p:blipFill>
          <a:blip r:embed="rId2"/>
          <a:stretch>
            <a:fillRect/>
          </a:stretch>
        </p:blipFill>
        <p:spPr>
          <a:xfrm>
            <a:off x="1321647" y="836712"/>
            <a:ext cx="9548706" cy="4320791"/>
          </a:xfrm>
          <a:prstGeom prst="rect">
            <a:avLst/>
          </a:prstGeom>
        </p:spPr>
      </p:pic>
    </p:spTree>
    <p:extLst>
      <p:ext uri="{BB962C8B-B14F-4D97-AF65-F5344CB8AC3E}">
        <p14:creationId xmlns:p14="http://schemas.microsoft.com/office/powerpoint/2010/main" val="955963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608168" y="758952"/>
            <a:ext cx="4175617" cy="3318120"/>
          </a:xfrm>
        </p:spPr>
        <p:txBody>
          <a:bodyPr vert="horz" lIns="91440" tIns="45720" rIns="91440" bIns="45720" rtlCol="0" anchor="b">
            <a:normAutofit/>
          </a:bodyPr>
          <a:lstStyle/>
          <a:p>
            <a:r>
              <a:rPr lang="en-US" sz="3200" b="1" dirty="0"/>
              <a:t>Has your understanding of ‘disability’ changed?</a:t>
            </a:r>
            <a:endParaRPr lang="en-US" sz="3200" b="1" i="0" dirty="0"/>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055440" y="404664"/>
            <a:ext cx="4931288" cy="4968552"/>
          </a:xfrm>
          <a:prstGeom prst="rect">
            <a:avLst/>
          </a:prstGeom>
        </p:spPr>
      </p:pic>
    </p:spTree>
    <p:extLst>
      <p:ext uri="{BB962C8B-B14F-4D97-AF65-F5344CB8AC3E}">
        <p14:creationId xmlns:p14="http://schemas.microsoft.com/office/powerpoint/2010/main" val="1126486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E72FA-73C2-4619-9445-2BBC9A6FB58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71E502D-4DA2-4590-A7A3-C3563DFBC225}"/>
              </a:ext>
            </a:extLst>
          </p:cNvPr>
          <p:cNvSpPr>
            <a:spLocks noGrp="1"/>
          </p:cNvSpPr>
          <p:nvPr>
            <p:ph idx="1"/>
          </p:nvPr>
        </p:nvSpPr>
        <p:spPr/>
        <p:txBody>
          <a:bodyPr>
            <a:normAutofit fontScale="70000" lnSpcReduction="20000"/>
          </a:bodyPr>
          <a:lstStyle/>
          <a:p>
            <a:pPr marL="0" indent="0">
              <a:buNone/>
            </a:pPr>
            <a:r>
              <a:rPr lang="en-GB" dirty="0"/>
              <a:t>Cameron, C. (2014) Disability Studies: A Student’s Guide. London: Sage.</a:t>
            </a:r>
          </a:p>
          <a:p>
            <a:pPr marL="0" indent="0">
              <a:buNone/>
            </a:pPr>
            <a:r>
              <a:rPr lang="en-GB" dirty="0"/>
              <a:t>Goodley, D. (2017) Disability Studies: An Interdisciplinary Introduction. London: Sage</a:t>
            </a:r>
          </a:p>
          <a:p>
            <a:pPr marL="0" indent="0">
              <a:buNone/>
            </a:pPr>
            <a:r>
              <a:rPr lang="en-GB" dirty="0"/>
              <a:t>Oliver, M. (2004) If I had a hammer: the social model inaction, in Swain, J., French, S., Barnes, C., and Thomas, C. (eds.) </a:t>
            </a:r>
            <a:r>
              <a:rPr lang="en-GB" i="1" dirty="0"/>
              <a:t>Disabling Barriers – Enabling Environments. </a:t>
            </a:r>
            <a:r>
              <a:rPr lang="en-GB" dirty="0"/>
              <a:t>London: Sage, pp. 7-12</a:t>
            </a:r>
          </a:p>
          <a:p>
            <a:pPr marL="0" indent="0">
              <a:buNone/>
            </a:pPr>
            <a:r>
              <a:rPr lang="en-GB" dirty="0"/>
              <a:t>Reeve, D. (2012) 'Psycho-emotional disablism in the lives of people experiencing mental distress', in J. Anderson, B. </a:t>
            </a:r>
            <a:r>
              <a:rPr lang="en-GB" dirty="0" err="1"/>
              <a:t>Sapey</a:t>
            </a:r>
            <a:r>
              <a:rPr lang="en-GB" dirty="0"/>
              <a:t> and H. </a:t>
            </a:r>
            <a:r>
              <a:rPr lang="en-GB" dirty="0" err="1"/>
              <a:t>Spandler</a:t>
            </a:r>
            <a:r>
              <a:rPr lang="en-GB" dirty="0"/>
              <a:t> (eds) Distress or Disability? Proceedings of a symposium held at Lancaster Disability 15-16 November 2011, Lancaster: Centre for Disability Research, Lancaster University, pp. 24-29.</a:t>
            </a:r>
          </a:p>
          <a:p>
            <a:pPr marL="0" indent="0">
              <a:buNone/>
            </a:pPr>
            <a:r>
              <a:rPr lang="en-GB" dirty="0"/>
              <a:t>Swain, J. and French, S., (2000). Towards an affirmation model of disability. </a:t>
            </a:r>
            <a:r>
              <a:rPr lang="en-GB" i="1" dirty="0"/>
              <a:t>Disability &amp; Society</a:t>
            </a:r>
            <a:r>
              <a:rPr lang="en-GB" dirty="0"/>
              <a:t>, 15(4), pp. 569-582.</a:t>
            </a:r>
          </a:p>
          <a:p>
            <a:pPr marL="0" indent="0">
              <a:buNone/>
            </a:pPr>
            <a:r>
              <a:rPr lang="en-GB" dirty="0"/>
              <a:t>Thomas, C. (2007) </a:t>
            </a:r>
            <a:r>
              <a:rPr lang="en-GB" i="1" dirty="0"/>
              <a:t>Sociologies of Disability and Illness: Contested Ideas in Disability Studies and Medical Sociology. </a:t>
            </a:r>
            <a:r>
              <a:rPr lang="en-GB" dirty="0"/>
              <a:t>Basingstoke: Palgrave Macmillan.</a:t>
            </a:r>
          </a:p>
        </p:txBody>
      </p:sp>
    </p:spTree>
    <p:extLst>
      <p:ext uri="{BB962C8B-B14F-4D97-AF65-F5344CB8AC3E}">
        <p14:creationId xmlns:p14="http://schemas.microsoft.com/office/powerpoint/2010/main" val="4169007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36</TotalTime>
  <Words>2098</Words>
  <Application>Microsoft Office PowerPoint</Application>
  <PresentationFormat>Widescreen</PresentationFormat>
  <Paragraphs>159</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Myriad Pro</vt:lpstr>
      <vt:lpstr>Arial</vt:lpstr>
      <vt:lpstr>Calibri</vt:lpstr>
      <vt:lpstr>20140311PresentationUWTSDTemplate</vt:lpstr>
      <vt:lpstr>ECAY5006  Health and Social Care: Disability and Wellbeing </vt:lpstr>
      <vt:lpstr>The social model of disability </vt:lpstr>
      <vt:lpstr>“…the systematic removal of disabled people from mainstream economic and social life.” </vt:lpstr>
      <vt:lpstr>the social model of disability resists the medicalized “personal tragedy” orientation, and advocates instead for an orientation of social oppression.   From the social perspective, impairments are value-neutral bodily conditions, made disabling through a society which fails to accommodate a wide range of physical, psychological, cognitive, and intellectual needs</vt:lpstr>
      <vt:lpstr>The Social Model</vt:lpstr>
      <vt:lpstr>Origins of the Social Model</vt:lpstr>
      <vt:lpstr>Impairment vs. Disability</vt:lpstr>
      <vt:lpstr>PowerPoint Presentation</vt:lpstr>
      <vt:lpstr>Widening the definition </vt:lpstr>
      <vt:lpstr>Widening the definition </vt:lpstr>
      <vt:lpstr>‘In the broadest sense, [disability] is about nothing more complicated than a clear focus on the economic, environmental and culture barriers encountered by people who are viewed by others as having some form of impairment – whether physical, mental or intellectual’</vt:lpstr>
      <vt:lpstr>Disablism (structural and psycho-emotional) </vt:lpstr>
      <vt:lpstr>PowerPoint Presentation</vt:lpstr>
      <vt:lpstr>PowerPoint Presentation</vt:lpstr>
      <vt:lpstr>Criticisms and responses </vt:lpstr>
      <vt:lpstr>Compare and contrast the medical and social models of disability</vt:lpstr>
      <vt:lpstr>PowerPoint Presentation</vt:lpstr>
      <vt:lpstr>Medical Model vs Social Model </vt:lpstr>
      <vt:lpstr>Minority model (Socio-political Model )</vt:lpstr>
      <vt:lpstr>Overview of the minority model</vt:lpstr>
      <vt:lpstr>What does Ableism Look like?</vt:lpstr>
      <vt:lpstr>Affirmative Model </vt:lpstr>
      <vt:lpstr>Overview of the Affirmative Model</vt:lpstr>
      <vt:lpstr>(Critical) Disability Studies</vt:lpstr>
      <vt:lpstr>Overview</vt:lpstr>
      <vt:lpstr>It is an imperative to recognize and celebrate Marxism’s contribution to disability studies…  Key writers such as Mike Oliver, Colin Barnes and Vic Finkelstein unashamedly drew on neo-Marxist and Gramscian analyses of material barriers to work, education and community living experienced in everyday, often mundane, ways by disabled people.   In contexts where anti-discriminatory legislation was still only a dream, their analyses were a clarion call to activists and academics alike to overturn the material conditions of disablement</vt:lpstr>
      <vt:lpstr>PowerPoint Presentation</vt:lpstr>
      <vt:lpstr>Crip Studies (USA, Canada and Europe) </vt:lpstr>
      <vt:lpstr>Critical Studies of Ableism (Australia and USA)</vt:lpstr>
      <vt:lpstr>Global South Disability Studies </vt:lpstr>
      <vt:lpstr>PowerPoint Presentation</vt:lpstr>
      <vt:lpstr>Has your understanding of ‘disability’ changed?</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ECAY5005  Health and Social Care: Disability and Wellbeing</dc:title>
  <dc:creator>Laura Jenkins (IEH)</dc:creator>
  <cp:lastModifiedBy>Ken Dicks</cp:lastModifiedBy>
  <cp:revision>2</cp:revision>
  <dcterms:created xsi:type="dcterms:W3CDTF">2023-12-15T13:08:32Z</dcterms:created>
  <dcterms:modified xsi:type="dcterms:W3CDTF">2024-09-30T10:44:53Z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