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7" autoAdjust="0"/>
    <p:restoredTop sz="96433" autoAdjust="0"/>
  </p:normalViewPr>
  <p:slideViewPr>
    <p:cSldViewPr snapToGrid="0">
      <p:cViewPr varScale="1">
        <p:scale>
          <a:sx n="114" d="100"/>
          <a:sy n="114" d="100"/>
        </p:scale>
        <p:origin x="456" y="8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Student  Number: 1808092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en-US" smtClean="0"/>
              <a:t>Sumission Date: 07/06/2019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9FAFB-D1A4-40F9-B27C-9F59FBD3D1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18319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Student  Number: 1808092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en-US" smtClean="0"/>
              <a:t>Sumission Date: 07/06/2019</a:t>
            </a:r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0AE687-BA8F-4632-82F0-682D163AD1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02206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0AE687-BA8F-4632-82F0-682D163AD103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r>
              <a:rPr lang="en-US" smtClean="0"/>
              <a:t>Sumission Date: 07/06/2019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7" name="Header Placeholder 6"/>
          <p:cNvSpPr>
            <a:spLocks noGrp="1"/>
          </p:cNvSpPr>
          <p:nvPr>
            <p:ph type="hdr" sz="quarter" idx="13"/>
          </p:nvPr>
        </p:nvSpPr>
        <p:spPr/>
        <p:txBody>
          <a:bodyPr/>
          <a:lstStyle/>
          <a:p>
            <a:r>
              <a:rPr lang="en-GB" smtClean="0"/>
              <a:t>Student  Number: 1808092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77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533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861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98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95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395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893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93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4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44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383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78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Student Number: 1808092 Date of Submission: 7th of June 2019 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3604D-C10B-45F3-9A46-A1653BBA60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237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business/2018/jun/13/vw-fined-1bn" TargetMode="External"/><Relationship Id="rId3" Type="http://schemas.openxmlformats.org/officeDocument/2006/relationships/hyperlink" Target="https://uniwales.curatr3.com/courses/BMMB7012-PT" TargetMode="External"/><Relationship Id="rId7" Type="http://schemas.openxmlformats.org/officeDocument/2006/relationships/hyperlink" Target="https://uniwales.curatr3.com/courses/BMMB7012-PT-Marketing_Management_2018_2019/home#object/425455" TargetMode="External"/><Relationship Id="rId2" Type="http://schemas.openxmlformats.org/officeDocument/2006/relationships/hyperlink" Target="https://www.theguardian.com/business/2007/apr/18/4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uniwales.curatr3.com/courses/BMMB7012-PT-Marketing_Management_2018_2019/home#object/425450" TargetMode="External"/><Relationship Id="rId5" Type="http://schemas.openxmlformats.org/officeDocument/2006/relationships/hyperlink" Target="https://www.merseyrail.org/social-media-policy.aspx" TargetMode="External"/><Relationship Id="rId10" Type="http://schemas.openxmlformats.org/officeDocument/2006/relationships/hyperlink" Target="https://appointments.thetimes.co.uk/article/best100companies/" TargetMode="External"/><Relationship Id="rId4" Type="http://schemas.openxmlformats.org/officeDocument/2006/relationships/hyperlink" Target="https://www.merseyrail.org/about-merseyrail/environment.aspx" TargetMode="External"/><Relationship Id="rId9" Type="http://schemas.openxmlformats.org/officeDocument/2006/relationships/hyperlink" Target="https://www.rspcaassured.org.uk/where-to-buy/ma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41045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Critical analysis of contemporary issues in marketing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828645"/>
            <a:ext cx="9144000" cy="2429155"/>
          </a:xfrm>
        </p:spPr>
        <p:txBody>
          <a:bodyPr>
            <a:normAutofit lnSpcReduction="10000"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John Gronow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Job Title: Head of Fleet Contracts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Company: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Merseyrail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 Number: 1808092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Programme: e-MBA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Module: Marketing Management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BMMB7012D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Recipients: Dr Huw Thomas and Dr Muhammad Tahir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Mushtaq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Date: 7</a:t>
            </a:r>
            <a:r>
              <a:rPr lang="en-GB" sz="12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of June 2019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400" y="441045"/>
            <a:ext cx="2743200" cy="365125"/>
          </a:xfrm>
        </p:spPr>
        <p:txBody>
          <a:bodyPr/>
          <a:lstStyle/>
          <a:p>
            <a:pPr algn="ctr"/>
            <a:r>
              <a:rPr lang="en-US" dirty="0" smtClean="0"/>
              <a:t>Student Number: 1808092 Date of Submission: 7th of June 2019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39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Insight and analysis on the following:</a:t>
            </a:r>
          </a:p>
          <a:p>
            <a:pPr lvl="1"/>
            <a:r>
              <a:rPr lang="en-GB" dirty="0"/>
              <a:t>Corporate Social Responsibility (CSR)</a:t>
            </a:r>
          </a:p>
          <a:p>
            <a:pPr lvl="1"/>
            <a:r>
              <a:rPr lang="en-GB" dirty="0"/>
              <a:t>Social Media</a:t>
            </a:r>
          </a:p>
          <a:p>
            <a:pPr lvl="1"/>
            <a:r>
              <a:rPr lang="en-GB" dirty="0"/>
              <a:t>Sustainability</a:t>
            </a:r>
          </a:p>
          <a:p>
            <a:pPr lvl="1"/>
            <a:r>
              <a:rPr lang="en-GB" dirty="0"/>
              <a:t>Ethics</a:t>
            </a:r>
          </a:p>
          <a:p>
            <a:pPr lvl="0"/>
            <a:r>
              <a:rPr lang="en-GB" dirty="0"/>
              <a:t>How </a:t>
            </a:r>
            <a:r>
              <a:rPr lang="en-GB" dirty="0" err="1"/>
              <a:t>Merseyrail</a:t>
            </a:r>
            <a:r>
              <a:rPr lang="en-GB" dirty="0"/>
              <a:t> should react, develop, change.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2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080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Hooley, et al (2008) note that John Smedley makes knitwear in England as consumers are concerned where goods are made.</a:t>
            </a:r>
          </a:p>
          <a:p>
            <a:pPr lvl="0"/>
            <a:r>
              <a:rPr lang="en-GB" dirty="0"/>
              <a:t>Raised in Treorchy, Burberry closed 2007. Closure negatively impacted community, resulted in Burberry saving only 1% profit (Bowers, 2007)</a:t>
            </a:r>
          </a:p>
          <a:p>
            <a:pPr lvl="0"/>
            <a:r>
              <a:rPr lang="en-GB" dirty="0"/>
              <a:t>Colleagues found communication regarding </a:t>
            </a:r>
            <a:r>
              <a:rPr lang="en-GB" dirty="0" err="1"/>
              <a:t>Merseyrail</a:t>
            </a:r>
            <a:r>
              <a:rPr lang="en-GB" dirty="0"/>
              <a:t> guard’s dispute critical, one example is Strike FAQs on </a:t>
            </a:r>
            <a:r>
              <a:rPr lang="en-GB" dirty="0" err="1"/>
              <a:t>Merseyrails</a:t>
            </a:r>
            <a:r>
              <a:rPr lang="en-GB" dirty="0"/>
              <a:t> website.</a:t>
            </a:r>
          </a:p>
          <a:p>
            <a:pPr lvl="0"/>
            <a:r>
              <a:rPr lang="en-GB" dirty="0"/>
              <a:t>Davies (2019) refers to Admiral, they’ve gained exposure being named best big company to work for 2019 (The Sunday Times, 2019).</a:t>
            </a:r>
          </a:p>
          <a:p>
            <a:r>
              <a:rPr lang="en-GB" b="1" dirty="0"/>
              <a:t>Analysis</a:t>
            </a:r>
          </a:p>
          <a:p>
            <a:pPr lvl="1"/>
            <a:r>
              <a:rPr lang="en-GB" dirty="0"/>
              <a:t>Awareness of what is important to customers.</a:t>
            </a:r>
          </a:p>
          <a:p>
            <a:pPr lvl="1"/>
            <a:r>
              <a:rPr lang="en-GB" dirty="0"/>
              <a:t>Decisions over staff not purely profit driven but socially responsible.</a:t>
            </a:r>
          </a:p>
          <a:p>
            <a:pPr lvl="1"/>
            <a:r>
              <a:rPr lang="en-GB" dirty="0"/>
              <a:t>Be a responsible employer, employ in branding.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3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574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Chaffey &amp; Ellis-Chadwick (2012) note to take advantage of social media companies must participate.</a:t>
            </a:r>
          </a:p>
          <a:p>
            <a:pPr lvl="0"/>
            <a:r>
              <a:rPr lang="en-GB" dirty="0"/>
              <a:t>I spend on Brompton due to interaction – I’ve even won a prize on their social media.</a:t>
            </a:r>
          </a:p>
          <a:p>
            <a:pPr lvl="0"/>
            <a:r>
              <a:rPr lang="en-GB" dirty="0" err="1"/>
              <a:t>Merseyrail</a:t>
            </a:r>
            <a:r>
              <a:rPr lang="en-GB" dirty="0"/>
              <a:t> joined twitter in 2009, social media was expected (</a:t>
            </a:r>
            <a:r>
              <a:rPr lang="en-GB" dirty="0" err="1"/>
              <a:t>Merseyrail</a:t>
            </a:r>
            <a:r>
              <a:rPr lang="en-GB" dirty="0"/>
              <a:t>, 2019).</a:t>
            </a:r>
          </a:p>
          <a:p>
            <a:pPr lvl="0"/>
            <a:r>
              <a:rPr lang="en-GB" dirty="0"/>
              <a:t>Davies (2019) notes a speaker claims the internet creates a level playing field for communication, changing how companies communicate.</a:t>
            </a:r>
          </a:p>
          <a:p>
            <a:r>
              <a:rPr lang="en-GB" b="1" dirty="0"/>
              <a:t>Analysis</a:t>
            </a:r>
          </a:p>
          <a:p>
            <a:pPr lvl="1"/>
            <a:r>
              <a:rPr lang="en-GB" dirty="0"/>
              <a:t>Ensure social media is resourced to promptly interact.</a:t>
            </a:r>
          </a:p>
          <a:p>
            <a:pPr lvl="1"/>
            <a:r>
              <a:rPr lang="en-GB" dirty="0"/>
              <a:t>Ensure honesty avoiding backlash.</a:t>
            </a:r>
          </a:p>
          <a:p>
            <a:pPr lvl="1"/>
            <a:r>
              <a:rPr lang="en-GB" dirty="0"/>
              <a:t>Have social media strategy, reward followers.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4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74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Parsons and Maclaren (2009) note sustainable marketing is paradoxical, the challenge - balancing conservation with consumption.</a:t>
            </a:r>
          </a:p>
          <a:p>
            <a:pPr lvl="0"/>
            <a:r>
              <a:rPr lang="en-GB" dirty="0"/>
              <a:t>I’m attracted to the railway due Rail Safety and Standards Board (RSSB) statements:</a:t>
            </a:r>
          </a:p>
          <a:p>
            <a:r>
              <a:rPr lang="en-GB" dirty="0"/>
              <a:t>The railway is a sustainable, integrated transport system. It is effective, efficient and environmentally friendly (RSSB, 2016).</a:t>
            </a:r>
          </a:p>
          <a:p>
            <a:pPr lvl="0"/>
            <a:r>
              <a:rPr lang="en-GB" dirty="0" err="1"/>
              <a:t>Merseyrail</a:t>
            </a:r>
            <a:r>
              <a:rPr lang="en-GB" dirty="0"/>
              <a:t> received advertising distributing free flip-flops for Grand National, we’re now exploring biodegradable flip-flops.</a:t>
            </a:r>
          </a:p>
          <a:p>
            <a:pPr lvl="0"/>
            <a:r>
              <a:rPr lang="en-GB" dirty="0" err="1"/>
              <a:t>Odoi</a:t>
            </a:r>
            <a:r>
              <a:rPr lang="en-GB" dirty="0"/>
              <a:t> (2019) notes Volkswagen falsified emission results, leading to a £880m fine (Reuters, 2018).</a:t>
            </a:r>
          </a:p>
          <a:p>
            <a:r>
              <a:rPr lang="en-GB" b="1" dirty="0"/>
              <a:t>Analysis</a:t>
            </a:r>
          </a:p>
          <a:p>
            <a:pPr lvl="1"/>
            <a:r>
              <a:rPr lang="en-GB" dirty="0"/>
              <a:t>Understand how product supply can be sustainable.</a:t>
            </a:r>
          </a:p>
          <a:p>
            <a:pPr lvl="1"/>
            <a:r>
              <a:rPr lang="en-GB" dirty="0"/>
              <a:t>Sustainable suppliers.</a:t>
            </a:r>
          </a:p>
          <a:p>
            <a:pPr lvl="1"/>
            <a:r>
              <a:rPr lang="en-GB" dirty="0"/>
              <a:t>Honesty and compliance with legislation.</a:t>
            </a:r>
          </a:p>
          <a:p>
            <a:pPr lvl="1"/>
            <a:r>
              <a:rPr lang="en-GB" dirty="0"/>
              <a:t>Make sustainability part of branding.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5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9155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Parsons and Maclaren (2009) note the fashion industry increased women’s anxiety comparing them to what the ideal woman should resemble.</a:t>
            </a:r>
          </a:p>
          <a:p>
            <a:pPr lvl="0"/>
            <a:r>
              <a:rPr lang="en-GB" dirty="0"/>
              <a:t>I buy meat from Aldi as its RSPCA assured (RSPCA Assured, 2018).</a:t>
            </a:r>
          </a:p>
          <a:p>
            <a:pPr lvl="0"/>
            <a:r>
              <a:rPr lang="en-GB" dirty="0"/>
              <a:t>Discussing with colleagues we noted the following on </a:t>
            </a:r>
            <a:r>
              <a:rPr lang="en-GB" dirty="0" err="1"/>
              <a:t>Merseyrails</a:t>
            </a:r>
            <a:r>
              <a:rPr lang="en-GB" dirty="0"/>
              <a:t> website “As an electric traction fleet, our trains, which are powered without burning fossil fuels” (</a:t>
            </a:r>
            <a:r>
              <a:rPr lang="en-GB" dirty="0" err="1"/>
              <a:t>Merseyrail</a:t>
            </a:r>
            <a:r>
              <a:rPr lang="en-GB" dirty="0"/>
              <a:t>, 2018). Could be misleading, power generation burns fossil fuels.</a:t>
            </a:r>
          </a:p>
          <a:p>
            <a:pPr lvl="0"/>
            <a:r>
              <a:rPr lang="en-GB" dirty="0" err="1"/>
              <a:t>Odoi</a:t>
            </a:r>
            <a:r>
              <a:rPr lang="en-GB" dirty="0"/>
              <a:t> (2019) presents the idea, marketing to children is detrimental to their health, and regulations should be in place.</a:t>
            </a:r>
          </a:p>
          <a:p>
            <a:r>
              <a:rPr lang="en-GB" b="1" dirty="0"/>
              <a:t>Analysis</a:t>
            </a:r>
          </a:p>
          <a:p>
            <a:pPr lvl="1"/>
            <a:r>
              <a:rPr lang="en-GB" dirty="0"/>
              <a:t>Awareness of marketing impacting health.</a:t>
            </a:r>
          </a:p>
          <a:p>
            <a:pPr lvl="1"/>
            <a:r>
              <a:rPr lang="en-GB" dirty="0"/>
              <a:t>Check messages aren’t misleading.</a:t>
            </a:r>
          </a:p>
          <a:p>
            <a:pPr lvl="1"/>
            <a:r>
              <a:rPr lang="en-GB" dirty="0"/>
              <a:t>Understand customer’s values and deliver choice.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6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372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React, Develop,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CSR</a:t>
            </a:r>
            <a:endParaRPr lang="en-GB" dirty="0" smtClean="0"/>
          </a:p>
          <a:p>
            <a:pPr lvl="1"/>
            <a:r>
              <a:rPr lang="en-GB" dirty="0" smtClean="0"/>
              <a:t>React </a:t>
            </a:r>
            <a:r>
              <a:rPr lang="en-GB" dirty="0"/>
              <a:t>- Understand customer wants.</a:t>
            </a:r>
          </a:p>
          <a:p>
            <a:pPr lvl="1"/>
            <a:r>
              <a:rPr lang="en-GB" dirty="0"/>
              <a:t>Develop - Managers to be rounded decision makers</a:t>
            </a:r>
          </a:p>
          <a:p>
            <a:pPr lvl="1"/>
            <a:r>
              <a:rPr lang="en-GB" dirty="0"/>
              <a:t>Change - Incorporate CSR in branding</a:t>
            </a:r>
          </a:p>
          <a:p>
            <a:r>
              <a:rPr lang="en-GB" b="1" dirty="0"/>
              <a:t>Social Media</a:t>
            </a:r>
          </a:p>
          <a:p>
            <a:pPr lvl="1"/>
            <a:r>
              <a:rPr lang="en-GB" dirty="0"/>
              <a:t>React - Social media team access to managers - customers answered promptly.</a:t>
            </a:r>
          </a:p>
          <a:p>
            <a:pPr lvl="1"/>
            <a:r>
              <a:rPr lang="en-GB" dirty="0"/>
              <a:t>Develop - Social media team developed into prominent function.</a:t>
            </a:r>
          </a:p>
          <a:p>
            <a:pPr lvl="1"/>
            <a:r>
              <a:rPr lang="en-GB" dirty="0"/>
              <a:t>Change - Introduce social media strategy.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7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647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Sustainability</a:t>
            </a:r>
          </a:p>
          <a:p>
            <a:pPr lvl="1"/>
            <a:r>
              <a:rPr lang="en-GB" dirty="0"/>
              <a:t>React - Sustainability part of decision making.</a:t>
            </a:r>
          </a:p>
          <a:p>
            <a:pPr lvl="1"/>
            <a:r>
              <a:rPr lang="en-GB" dirty="0"/>
              <a:t>Develop – Managers trained about sustainability.</a:t>
            </a:r>
          </a:p>
          <a:p>
            <a:pPr lvl="1"/>
            <a:r>
              <a:rPr lang="en-GB" dirty="0"/>
              <a:t>Change - Sustainability claims checked.</a:t>
            </a:r>
          </a:p>
          <a:p>
            <a:r>
              <a:rPr lang="en-GB" b="1" dirty="0"/>
              <a:t>Ethics</a:t>
            </a:r>
          </a:p>
          <a:p>
            <a:pPr lvl="1"/>
            <a:r>
              <a:rPr lang="en-GB" dirty="0"/>
              <a:t>React - Implement process ensuring messages aren’t misleading</a:t>
            </a:r>
          </a:p>
          <a:p>
            <a:pPr lvl="1"/>
            <a:r>
              <a:rPr lang="en-GB" dirty="0"/>
              <a:t>Develop - Managers trained to proof read.</a:t>
            </a:r>
          </a:p>
          <a:p>
            <a:pPr lvl="1"/>
            <a:r>
              <a:rPr lang="en-GB" dirty="0"/>
              <a:t>Change - Ensure values in branding are lived by the staff.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8</a:t>
            </a:fld>
            <a:endParaRPr lang="en-GB"/>
          </a:p>
        </p:txBody>
      </p:sp>
      <p:sp>
        <p:nvSpPr>
          <p:cNvPr id="7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271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Bowers, S., 2007. </a:t>
            </a:r>
            <a:r>
              <a:rPr lang="en-GB" i="1" dirty="0"/>
              <a:t>Factory closure saves Burberry only 1% of profit. </a:t>
            </a:r>
            <a:r>
              <a:rPr lang="en-GB" dirty="0"/>
              <a:t>[Online]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www.theguardian.com/business/2007/apr/18/4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3 June 2019].</a:t>
            </a:r>
          </a:p>
          <a:p>
            <a:pPr marL="0" indent="0">
              <a:buNone/>
            </a:pPr>
            <a:r>
              <a:rPr lang="en-GB" dirty="0"/>
              <a:t>Chaffey, D. &amp; Ellis-Chadwick, F., 2012. </a:t>
            </a:r>
            <a:r>
              <a:rPr lang="en-GB" i="1" dirty="0"/>
              <a:t>Digital Marketing: Strategy, </a:t>
            </a:r>
            <a:r>
              <a:rPr lang="en-GB" i="1" dirty="0" smtClean="0"/>
              <a:t>Implementation </a:t>
            </a:r>
            <a:r>
              <a:rPr lang="en-GB" i="1" dirty="0"/>
              <a:t>&amp; Practice. </a:t>
            </a:r>
            <a:r>
              <a:rPr lang="en-GB" dirty="0"/>
              <a:t>5th ed. Harlow: Pearson.</a:t>
            </a:r>
          </a:p>
          <a:p>
            <a:pPr marL="0" indent="0">
              <a:buNone/>
            </a:pPr>
            <a:r>
              <a:rPr lang="en-GB" dirty="0"/>
              <a:t>Davies, R., 2019. </a:t>
            </a:r>
            <a:r>
              <a:rPr lang="en-GB" i="1" dirty="0"/>
              <a:t>Step 2.2 Marketing present (meet Mr. Splashy Pants). </a:t>
            </a:r>
            <a:r>
              <a:rPr lang="en-GB" dirty="0"/>
              <a:t>[Online]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u="sng" dirty="0">
                <a:hlinkClick r:id="rId3"/>
              </a:rPr>
              <a:t>https://</a:t>
            </a:r>
            <a:r>
              <a:rPr lang="en-GB" u="sng" dirty="0" smtClean="0">
                <a:hlinkClick r:id="rId3"/>
              </a:rPr>
              <a:t>uniwales.curatr3.com/courses/BMMB7012-PT</a:t>
            </a:r>
            <a:r>
              <a:rPr lang="en-GB" u="sng" dirty="0" smtClean="0"/>
              <a:t> Marketing_Management_2018_2019/</a:t>
            </a:r>
            <a:r>
              <a:rPr lang="en-GB" u="sng" dirty="0" err="1" smtClean="0"/>
              <a:t>home#object</a:t>
            </a:r>
            <a:r>
              <a:rPr lang="en-GB" u="sng" dirty="0" smtClean="0"/>
              <a:t>/425436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4 June 2019].</a:t>
            </a:r>
          </a:p>
          <a:p>
            <a:pPr marL="0" indent="0">
              <a:buNone/>
            </a:pPr>
            <a:r>
              <a:rPr lang="en-GB" dirty="0"/>
              <a:t>Davies, R., 2019. </a:t>
            </a:r>
            <a:r>
              <a:rPr lang="en-GB" i="1" dirty="0"/>
              <a:t>Step 4.1: The STP Model (Annmarie author of Quick Win </a:t>
            </a:r>
            <a:r>
              <a:rPr lang="en-GB" i="1" dirty="0" smtClean="0"/>
              <a:t>Marketing, and </a:t>
            </a:r>
            <a:r>
              <a:rPr lang="en-GB" i="1" dirty="0"/>
              <a:t>co-author of Quick Win Digital Marketing). </a:t>
            </a:r>
            <a:r>
              <a:rPr lang="en-GB" dirty="0"/>
              <a:t>[Online]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3"/>
              </a:rPr>
              <a:t>https</a:t>
            </a:r>
            <a:r>
              <a:rPr lang="en-GB" u="sng" dirty="0">
                <a:hlinkClick r:id="rId3"/>
              </a:rPr>
              <a:t>://</a:t>
            </a:r>
            <a:r>
              <a:rPr lang="en-GB" u="sng" dirty="0" smtClean="0">
                <a:hlinkClick r:id="rId3"/>
              </a:rPr>
              <a:t>uniwales.curatr3.com/courses/BMMB7012-PT</a:t>
            </a:r>
            <a:r>
              <a:rPr lang="en-GB" u="sng" dirty="0" smtClean="0"/>
              <a:t> Marketing_Management_2018_2019/</a:t>
            </a:r>
            <a:r>
              <a:rPr lang="en-GB" u="sng" dirty="0" err="1" smtClean="0"/>
              <a:t>home#object</a:t>
            </a:r>
            <a:r>
              <a:rPr lang="en-GB" u="sng" dirty="0" smtClean="0"/>
              <a:t>/425446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3 June 2019].</a:t>
            </a:r>
          </a:p>
          <a:p>
            <a:pPr marL="0" indent="0">
              <a:buNone/>
            </a:pPr>
            <a:r>
              <a:rPr lang="en-GB" dirty="0"/>
              <a:t>Hooley, G. J., Piercy, N. &amp; </a:t>
            </a:r>
            <a:r>
              <a:rPr lang="en-GB" dirty="0" err="1"/>
              <a:t>Nicoulaud</a:t>
            </a:r>
            <a:r>
              <a:rPr lang="en-GB" dirty="0"/>
              <a:t>, B., 2008. </a:t>
            </a:r>
            <a:r>
              <a:rPr lang="en-GB" i="1" dirty="0"/>
              <a:t>Marketing Strategy and Competitive Positioning. </a:t>
            </a:r>
            <a:r>
              <a:rPr lang="en-GB" dirty="0"/>
              <a:t>4th ed. Harlow: Financial Times Prentice Hall.</a:t>
            </a:r>
          </a:p>
          <a:p>
            <a:pPr marL="0" indent="0">
              <a:buNone/>
            </a:pPr>
            <a:r>
              <a:rPr lang="en-GB" dirty="0" err="1"/>
              <a:t>Merseyrail</a:t>
            </a:r>
            <a:r>
              <a:rPr lang="en-GB" dirty="0"/>
              <a:t>, 2018. </a:t>
            </a:r>
            <a:r>
              <a:rPr lang="en-GB" i="1" dirty="0"/>
              <a:t>Environment. </a:t>
            </a:r>
            <a:r>
              <a:rPr lang="en-GB" dirty="0"/>
              <a:t>[Online]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4"/>
              </a:rPr>
              <a:t>https</a:t>
            </a:r>
            <a:r>
              <a:rPr lang="en-GB" u="sng" dirty="0">
                <a:hlinkClick r:id="rId4"/>
              </a:rPr>
              <a:t>://</a:t>
            </a:r>
            <a:r>
              <a:rPr lang="en-GB" u="sng" dirty="0" smtClean="0">
                <a:hlinkClick r:id="rId4"/>
              </a:rPr>
              <a:t>www.merseyrail.org/about-merseyrail/environment.aspx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4 June 2019].</a:t>
            </a:r>
          </a:p>
          <a:p>
            <a:pPr marL="0" indent="0">
              <a:buNone/>
            </a:pPr>
            <a:r>
              <a:rPr lang="en-GB" dirty="0" err="1"/>
              <a:t>Merseyrail</a:t>
            </a:r>
            <a:r>
              <a:rPr lang="en-GB" dirty="0"/>
              <a:t>, 2019. </a:t>
            </a:r>
            <a:r>
              <a:rPr lang="en-GB" i="1" dirty="0"/>
              <a:t>Social Media Policy. </a:t>
            </a:r>
            <a:r>
              <a:rPr lang="en-GB" dirty="0"/>
              <a:t>[Online]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5"/>
              </a:rPr>
              <a:t>https</a:t>
            </a:r>
            <a:r>
              <a:rPr lang="en-GB" u="sng" dirty="0">
                <a:hlinkClick r:id="rId5"/>
              </a:rPr>
              <a:t>://</a:t>
            </a:r>
            <a:r>
              <a:rPr lang="en-GB" u="sng" dirty="0" smtClean="0">
                <a:hlinkClick r:id="rId5"/>
              </a:rPr>
              <a:t>www.merseyrail.org/social-media-policy.aspx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4 June 2019].</a:t>
            </a:r>
          </a:p>
          <a:p>
            <a:pPr marL="0" indent="0">
              <a:buNone/>
            </a:pPr>
            <a:r>
              <a:rPr lang="en-GB" dirty="0" err="1"/>
              <a:t>Odoi</a:t>
            </a:r>
            <a:r>
              <a:rPr lang="en-GB" dirty="0"/>
              <a:t>, N., 2019. </a:t>
            </a:r>
            <a:r>
              <a:rPr lang="en-GB" i="1" dirty="0"/>
              <a:t>Step 4.5 The week 4 marketing dilemma (marketing to children). </a:t>
            </a:r>
            <a:r>
              <a:rPr lang="en-GB" dirty="0"/>
              <a:t>[Online]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u="sng" dirty="0">
                <a:hlinkClick r:id="rId6"/>
              </a:rPr>
              <a:t>https://</a:t>
            </a:r>
            <a:r>
              <a:rPr lang="en-GB" u="sng" dirty="0" smtClean="0">
                <a:hlinkClick r:id="rId6"/>
              </a:rPr>
              <a:t>uniwales.curatr3.com/courses/BMMB7012-PT-Marketing_Management_2018_2019/home#object/425450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3 June 2019].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 err="1"/>
              <a:t>Odoi</a:t>
            </a:r>
            <a:r>
              <a:rPr lang="en-GB" dirty="0"/>
              <a:t>, N., 2019. </a:t>
            </a:r>
            <a:r>
              <a:rPr lang="en-GB" i="1" dirty="0"/>
              <a:t>Step 5.6: The week 5 marketing dilemma (the top 10 misleading marketing tactics). </a:t>
            </a:r>
            <a:r>
              <a:rPr lang="en-GB" dirty="0"/>
              <a:t>[Online] </a:t>
            </a:r>
            <a:r>
              <a:rPr lang="en-GB" dirty="0" smtClean="0"/>
              <a:t>Available at: </a:t>
            </a:r>
            <a:r>
              <a:rPr lang="en-GB" u="sng" dirty="0" smtClean="0">
                <a:hlinkClick r:id="rId7"/>
              </a:rPr>
              <a:t>https</a:t>
            </a:r>
            <a:r>
              <a:rPr lang="en-GB" u="sng" dirty="0">
                <a:hlinkClick r:id="rId7"/>
              </a:rPr>
              <a:t>://</a:t>
            </a:r>
            <a:r>
              <a:rPr lang="en-GB" u="sng" dirty="0" smtClean="0">
                <a:hlinkClick r:id="rId7"/>
              </a:rPr>
              <a:t>uniwales.curatr3.com/courses/BMMB7012-PT-Marketing_Management_2018_2019/home#object/425455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3 June 2019].</a:t>
            </a:r>
          </a:p>
          <a:p>
            <a:pPr marL="0" indent="0">
              <a:buNone/>
            </a:pPr>
            <a:r>
              <a:rPr lang="en-GB" dirty="0"/>
              <a:t>Parsons, E. &amp; Maclaren, P., 2009. </a:t>
            </a:r>
            <a:r>
              <a:rPr lang="en-GB" i="1" dirty="0"/>
              <a:t>Contemporary Issues in Marketing and Consumer Behaviour. </a:t>
            </a:r>
            <a:r>
              <a:rPr lang="en-GB" dirty="0"/>
              <a:t>7th ed. Amsterdam: Elsevier/Butterworth-Heinemann.</a:t>
            </a:r>
          </a:p>
          <a:p>
            <a:pPr marL="0" indent="0">
              <a:buNone/>
            </a:pPr>
            <a:r>
              <a:rPr lang="en-GB" dirty="0"/>
              <a:t>Reuters, 2018. </a:t>
            </a:r>
            <a:r>
              <a:rPr lang="en-GB" i="1" dirty="0"/>
              <a:t>VW fined €1bn by German prosecutors over diesel scandal. </a:t>
            </a:r>
            <a:r>
              <a:rPr lang="en-GB" dirty="0"/>
              <a:t>[Online]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u="sng" dirty="0">
                <a:hlinkClick r:id="rId8"/>
              </a:rPr>
              <a:t>https://</a:t>
            </a:r>
            <a:r>
              <a:rPr lang="en-GB" u="sng" dirty="0" smtClean="0">
                <a:hlinkClick r:id="rId8"/>
              </a:rPr>
              <a:t>www.theguardian.com/business/2018/jun/13/vw-fined-1bn</a:t>
            </a:r>
            <a:r>
              <a:rPr lang="en-GB" u="sng" dirty="0" smtClean="0"/>
              <a:t> </a:t>
            </a:r>
            <a:r>
              <a:rPr lang="en-GB" u="sng" dirty="0" err="1" smtClean="0"/>
              <a:t>german</a:t>
            </a:r>
            <a:r>
              <a:rPr lang="en-GB" u="sng" dirty="0" smtClean="0"/>
              <a:t>-court-diesel-scandal</a:t>
            </a:r>
            <a:r>
              <a:rPr lang="en-GB" dirty="0"/>
              <a:t> </a:t>
            </a:r>
            <a:r>
              <a:rPr lang="en-GB" dirty="0" smtClean="0"/>
              <a:t>[Accessed </a:t>
            </a:r>
            <a:r>
              <a:rPr lang="en-GB" dirty="0"/>
              <a:t>3 June 2019].</a:t>
            </a:r>
          </a:p>
          <a:p>
            <a:pPr marL="0" indent="0">
              <a:buNone/>
            </a:pPr>
            <a:r>
              <a:rPr lang="en-GB" dirty="0"/>
              <a:t>RSPCA Assured, 2018. </a:t>
            </a:r>
            <a:r>
              <a:rPr lang="en-GB" i="1" dirty="0"/>
              <a:t>Where to buy. </a:t>
            </a:r>
            <a:r>
              <a:rPr lang="en-GB" dirty="0"/>
              <a:t>[Online] </a:t>
            </a:r>
            <a:r>
              <a:rPr lang="en-GB" dirty="0" smtClean="0"/>
              <a:t>Available </a:t>
            </a:r>
            <a:r>
              <a:rPr lang="en-GB" dirty="0"/>
              <a:t>at: </a:t>
            </a:r>
            <a:r>
              <a:rPr lang="en-GB" u="sng" dirty="0">
                <a:hlinkClick r:id="rId9"/>
              </a:rPr>
              <a:t>https://www.rspcaassured.org.uk/where-to-buy/map</a:t>
            </a:r>
            <a:r>
              <a:rPr lang="en-GB" u="sng" dirty="0" smtClean="0">
                <a:hlinkClick r:id="rId9"/>
              </a:rPr>
              <a:t>/</a:t>
            </a:r>
            <a:r>
              <a:rPr lang="en-GB" dirty="0"/>
              <a:t> </a:t>
            </a:r>
            <a:r>
              <a:rPr lang="en-GB" dirty="0" smtClean="0"/>
              <a:t>[</a:t>
            </a:r>
            <a:r>
              <a:rPr lang="en-GB" dirty="0"/>
              <a:t>Accessed 4 June 2018].</a:t>
            </a:r>
          </a:p>
          <a:p>
            <a:pPr marL="0" indent="0">
              <a:buNone/>
            </a:pPr>
            <a:r>
              <a:rPr lang="en-GB" dirty="0"/>
              <a:t>RSSB, 2016. </a:t>
            </a:r>
            <a:r>
              <a:rPr lang="en-GB" i="1" dirty="0"/>
              <a:t>Rail Sustainable Development Principles, </a:t>
            </a:r>
            <a:r>
              <a:rPr lang="en-GB" dirty="0"/>
              <a:t>London: RSSB.</a:t>
            </a:r>
          </a:p>
          <a:p>
            <a:pPr marL="0" indent="0">
              <a:buNone/>
            </a:pPr>
            <a:r>
              <a:rPr lang="en-GB" dirty="0"/>
              <a:t>The Sunday Times, 2019. </a:t>
            </a:r>
            <a:r>
              <a:rPr lang="en-GB" i="1" dirty="0"/>
              <a:t>The Sunday Times Best Companies to Work For 2019. </a:t>
            </a:r>
            <a:r>
              <a:rPr lang="en-GB" dirty="0"/>
              <a:t>[Online] </a:t>
            </a:r>
            <a:r>
              <a:rPr lang="en-GB" dirty="0" smtClean="0"/>
              <a:t> Available </a:t>
            </a:r>
            <a:r>
              <a:rPr lang="en-GB" dirty="0"/>
              <a:t>at: </a:t>
            </a:r>
            <a:r>
              <a:rPr lang="en-GB" u="sng" dirty="0">
                <a:hlinkClick r:id="rId10"/>
              </a:rPr>
              <a:t>https://appointments.thetimes.co.uk/article/best100companies</a:t>
            </a:r>
            <a:r>
              <a:rPr lang="en-GB" u="sng" dirty="0" smtClean="0">
                <a:hlinkClick r:id="rId10"/>
              </a:rPr>
              <a:t>/</a:t>
            </a:r>
            <a:r>
              <a:rPr lang="en-GB" dirty="0"/>
              <a:t> </a:t>
            </a:r>
            <a:r>
              <a:rPr lang="en-GB" dirty="0" smtClean="0"/>
              <a:t>[</a:t>
            </a:r>
            <a:r>
              <a:rPr lang="en-GB" dirty="0"/>
              <a:t>Accessed 3 June 2019].</a:t>
            </a:r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Module Code: BMMB7012D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83604D-C10B-45F3-9A46-A1653BBA6026}" type="slidenum">
              <a:rPr lang="en-GB" smtClean="0"/>
              <a:t>9</a:t>
            </a:fld>
            <a:endParaRPr lang="en-GB"/>
          </a:p>
        </p:txBody>
      </p:sp>
      <p:sp>
        <p:nvSpPr>
          <p:cNvPr id="9" name="Date Placeholder 3"/>
          <p:cNvSpPr txBox="1">
            <a:spLocks/>
          </p:cNvSpPr>
          <p:nvPr/>
        </p:nvSpPr>
        <p:spPr>
          <a:xfrm>
            <a:off x="4724400" y="44104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mtClean="0"/>
              <a:t>Student Number: 1808092 Date of Submission: 7th of June 2019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4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1235</Words>
  <Application>Microsoft Office PowerPoint</Application>
  <PresentationFormat>Widescreen</PresentationFormat>
  <Paragraphs>118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Critical analysis of contemporary issues in marketing</vt:lpstr>
      <vt:lpstr>Introduction</vt:lpstr>
      <vt:lpstr>CSR</vt:lpstr>
      <vt:lpstr>Social Media</vt:lpstr>
      <vt:lpstr>Sustainability</vt:lpstr>
      <vt:lpstr>Ethics</vt:lpstr>
      <vt:lpstr>React, Develop, Change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1: My experience of marketing</dc:title>
  <dc:creator>John Gronow</dc:creator>
  <cp:lastModifiedBy>John Gronow</cp:lastModifiedBy>
  <cp:revision>22</cp:revision>
  <dcterms:created xsi:type="dcterms:W3CDTF">2019-05-20T13:41:41Z</dcterms:created>
  <dcterms:modified xsi:type="dcterms:W3CDTF">2019-06-04T20:33:10Z</dcterms:modified>
</cp:coreProperties>
</file>