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1" r:id="rId3"/>
    <p:sldId id="259" r:id="rId4"/>
    <p:sldId id="262" r:id="rId5"/>
    <p:sldId id="260" r:id="rId6"/>
    <p:sldId id="263"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59C608BA-6D01-4719-823A-E280626AA0F8}" type="datetimeFigureOut">
              <a:rPr lang="en-GB" smtClean="0"/>
              <a:t>27/10/2023</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2787802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C608BA-6D01-4719-823A-E280626AA0F8}"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1012921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59C608BA-6D01-4719-823A-E280626AA0F8}" type="datetimeFigureOut">
              <a:rPr lang="en-GB" smtClean="0"/>
              <a:t>27/10/2023</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1969640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3275270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9C608BA-6D01-4719-823A-E280626AA0F8}" type="datetimeFigureOut">
              <a:rPr lang="en-GB" smtClean="0"/>
              <a:t>27/10/2023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2343421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9C608BA-6D01-4719-823A-E280626AA0F8}"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2421786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C608BA-6D01-4719-823A-E280626AA0F8}" type="datetimeFigureOut">
              <a:rPr lang="en-GB" smtClean="0"/>
              <a:t>27/10/2023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3469665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2926732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2745240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3689934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20591042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41C39C1-E5A4-4BC0-9CA9-1695028803CC}"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6354691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9C608BA-6D01-4719-823A-E280626AA0F8}" type="datetimeFigureOut">
              <a:rPr lang="en-GB" smtClean="0"/>
              <a:t>27/10/2023</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939632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9C608BA-6D01-4719-823A-E280626AA0F8}"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31948566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59C608BA-6D01-4719-823A-E280626AA0F8}" type="datetimeFigureOut">
              <a:rPr lang="en-GB" smtClean="0"/>
              <a:t>27/10/2023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17554762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C608BA-6D01-4719-823A-E280626AA0F8}" type="datetimeFigureOut">
              <a:rPr lang="en-GB" smtClean="0"/>
              <a:t>27/10/2023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597968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1-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59C608BA-6D01-4719-823A-E280626AA0F8}" type="datetimeFigureOut">
              <a:rPr lang="en-GB" smtClean="0"/>
              <a:t>27/10/2023</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841C39C1-E5A4-4BC0-9CA9-1695028803CC}" type="slidenum">
              <a:rPr lang="en-GB" smtClean="0"/>
              <a:t>‹#›</a:t>
            </a:fld>
            <a:endParaRPr lang="en-GB"/>
          </a:p>
        </p:txBody>
      </p:sp>
    </p:spTree>
    <p:extLst>
      <p:ext uri="{BB962C8B-B14F-4D97-AF65-F5344CB8AC3E}">
        <p14:creationId xmlns:p14="http://schemas.microsoft.com/office/powerpoint/2010/main" val="872175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1-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9C608BA-6D01-4719-823A-E280626AA0F8}" type="datetimeFigureOut">
              <a:rPr lang="en-GB" smtClean="0"/>
              <a:t>27/10/2023</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41C39C1-E5A4-4BC0-9CA9-1695028803CC}" type="slidenum">
              <a:rPr lang="en-GB" smtClean="0"/>
              <a:t>‹#›</a:t>
            </a:fld>
            <a:endParaRPr lang="en-GB"/>
          </a:p>
        </p:txBody>
      </p:sp>
    </p:spTree>
    <p:extLst>
      <p:ext uri="{BB962C8B-B14F-4D97-AF65-F5344CB8AC3E}">
        <p14:creationId xmlns:p14="http://schemas.microsoft.com/office/powerpoint/2010/main" val="1695517540"/>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08660_student_uwtsd_ac_uk/Documents/Recording-20231027_185208.webm?csf=1&amp;web=1&amp;e=zSL9W1&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www.languagetesting.com/blog/exploring-a-world-of-opportunities-in-the-hospitality-sector-with-your-language-skills/" TargetMode="External"/><Relationship Id="rId2" Type="http://schemas.openxmlformats.org/officeDocument/2006/relationships/hyperlink" Target="https://www.shutterstock.com/search/french-language" TargetMode="External"/><Relationship Id="rId1" Type="http://schemas.openxmlformats.org/officeDocument/2006/relationships/slideLayout" Target="../slideLayouts/slideLayout7.xml"/><Relationship Id="rId5" Type="http://schemas.openxmlformats.org/officeDocument/2006/relationships/hyperlink" Target="https://www.inlingua.com/benefits-of-multilingualism/" TargetMode="External"/><Relationship Id="rId4" Type="http://schemas.openxmlformats.org/officeDocument/2006/relationships/hyperlink" Target="https://blog.rosettastone.com/how-many-people-speak-french-a-full-breakdown-by-count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029700" y="1429339"/>
            <a:ext cx="3162300" cy="3152775"/>
          </a:xfrm>
          <a:prstGeom prst="rect">
            <a:avLst/>
          </a:prstGeom>
        </p:spPr>
      </p:pic>
      <p:sp>
        <p:nvSpPr>
          <p:cNvPr id="2" name="Title 1"/>
          <p:cNvSpPr>
            <a:spLocks noGrp="1"/>
          </p:cNvSpPr>
          <p:nvPr>
            <p:ph type="ctrTitle"/>
          </p:nvPr>
        </p:nvSpPr>
        <p:spPr>
          <a:xfrm>
            <a:off x="1281448" y="245062"/>
            <a:ext cx="9448800" cy="1825096"/>
          </a:xfrm>
        </p:spPr>
        <p:txBody>
          <a:bodyPr>
            <a:normAutofit fontScale="90000"/>
          </a:bodyPr>
          <a:lstStyle/>
          <a:p>
            <a:pPr algn="ctr"/>
            <a:r>
              <a:rPr lang="en-GB" sz="3200" b="1" u="sng" dirty="0" smtClean="0">
                <a:latin typeface="Arial" panose="020B0604020202020204" pitchFamily="34" charset="0"/>
                <a:cs typeface="Arial" panose="020B0604020202020204" pitchFamily="34" charset="0"/>
              </a:rPr>
              <a:t>the </a:t>
            </a:r>
            <a:r>
              <a:rPr lang="en-GB" sz="3200" b="1" u="sng" dirty="0">
                <a:latin typeface="Arial" panose="020B0604020202020204" pitchFamily="34" charset="0"/>
                <a:cs typeface="Arial" panose="020B0604020202020204" pitchFamily="34" charset="0"/>
              </a:rPr>
              <a:t>benefits of multilingualism and the importance of language awareness skills for hotel </a:t>
            </a:r>
            <a:r>
              <a:rPr lang="en-GB" sz="3200" b="1" u="sng" dirty="0" smtClean="0">
                <a:latin typeface="Arial" panose="020B0604020202020204" pitchFamily="34" charset="0"/>
                <a:cs typeface="Arial" panose="020B0604020202020204" pitchFamily="34" charset="0"/>
              </a:rPr>
              <a:t>staff in DIVERSITY HOTEL AND SPA LONDON</a:t>
            </a:r>
            <a:endParaRPr lang="en-GB"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91926" y="4582114"/>
            <a:ext cx="9448800" cy="2062442"/>
          </a:xfrm>
        </p:spPr>
        <p:txBody>
          <a:bodyPr>
            <a:normAutofit/>
          </a:bodyPr>
          <a:lstStyle/>
          <a:p>
            <a:r>
              <a:rPr lang="en-GB" b="1" u="sng" dirty="0">
                <a:latin typeface="Arial" panose="020B0604020202020204" pitchFamily="34" charset="0"/>
                <a:cs typeface="Arial" panose="020B0604020202020204" pitchFamily="34" charset="0"/>
              </a:rPr>
              <a:t>Recording link:</a:t>
            </a:r>
            <a:r>
              <a:rPr lang="en-GB" dirty="0">
                <a:latin typeface="Arial" panose="020B0604020202020204" pitchFamily="34" charset="0"/>
                <a:cs typeface="Arial" panose="020B0604020202020204" pitchFamily="34" charset="0"/>
              </a:rPr>
              <a:t>  </a:t>
            </a:r>
            <a:r>
              <a:rPr lang="en-GB" dirty="0" smtClean="0">
                <a:hlinkClick r:id="rId3"/>
              </a:rPr>
              <a:t>Recording-20231027_185208.webm</a:t>
            </a:r>
            <a:endParaRPr lang="en-GB" b="1" u="sng" dirty="0" smtClean="0">
              <a:latin typeface="Arial" panose="020B0604020202020204" pitchFamily="34" charset="0"/>
              <a:cs typeface="Arial" panose="020B0604020202020204" pitchFamily="34" charset="0"/>
            </a:endParaRPr>
          </a:p>
          <a:p>
            <a:r>
              <a:rPr lang="en-GB" b="1" u="sng" dirty="0" smtClean="0">
                <a:latin typeface="Arial" panose="020B0604020202020204" pitchFamily="34" charset="0"/>
                <a:cs typeface="Arial" panose="020B0604020202020204" pitchFamily="34" charset="0"/>
              </a:rPr>
              <a:t>Name</a:t>
            </a:r>
            <a:r>
              <a:rPr lang="en-GB" b="1" u="sng" dirty="0" smtClean="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Nicolae</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Laurentiu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Savulescu</a:t>
            </a:r>
            <a:r>
              <a:rPr lang="en-GB" dirty="0" smtClean="0">
                <a:latin typeface="Arial" panose="020B0604020202020204" pitchFamily="34" charset="0"/>
                <a:cs typeface="Arial" panose="020B0604020202020204" pitchFamily="34" charset="0"/>
              </a:rPr>
              <a:t> </a:t>
            </a:r>
          </a:p>
          <a:p>
            <a:r>
              <a:rPr lang="en-GB" b="1" u="sng" dirty="0" smtClean="0">
                <a:latin typeface="Arial" panose="020B0604020202020204" pitchFamily="34" charset="0"/>
                <a:cs typeface="Arial" panose="020B0604020202020204" pitchFamily="34" charset="0"/>
              </a:rPr>
              <a:t>Module title and code:</a:t>
            </a:r>
            <a:r>
              <a:rPr lang="en-GB" b="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Foreign Languages and Cultural Awareness</a:t>
            </a:r>
          </a:p>
          <a:p>
            <a:r>
              <a:rPr lang="en-GB" dirty="0" smtClean="0">
                <a:latin typeface="Arial" panose="020B0604020202020204" pitchFamily="34" charset="0"/>
                <a:cs typeface="Arial" panose="020B0604020202020204" pitchFamily="34" charset="0"/>
              </a:rPr>
              <a:t>                                                          BMIH5003</a:t>
            </a:r>
          </a:p>
          <a:p>
            <a:r>
              <a:rPr lang="en-GB" b="1" u="sng" dirty="0" smtClean="0">
                <a:latin typeface="Arial" panose="020B0604020202020204" pitchFamily="34" charset="0"/>
                <a:cs typeface="Arial" panose="020B0604020202020204" pitchFamily="34" charset="0"/>
              </a:rPr>
              <a:t>Lecturer name:</a:t>
            </a:r>
            <a:r>
              <a:rPr lang="en-GB" b="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Heidi </a:t>
            </a:r>
            <a:r>
              <a:rPr lang="en-GB" dirty="0" smtClean="0">
                <a:latin typeface="Arial" panose="020B0604020202020204" pitchFamily="34" charset="0"/>
                <a:cs typeface="Arial" panose="020B0604020202020204" pitchFamily="34" charset="0"/>
              </a:rPr>
              <a:t>Prosser</a:t>
            </a:r>
          </a:p>
        </p:txBody>
      </p:sp>
    </p:spTree>
    <p:extLst>
      <p:ext uri="{BB962C8B-B14F-4D97-AF65-F5344CB8AC3E}">
        <p14:creationId xmlns:p14="http://schemas.microsoft.com/office/powerpoint/2010/main" val="29032724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81683" y="913258"/>
            <a:ext cx="2938625" cy="523220"/>
          </a:xfrm>
          <a:prstGeom prst="rect">
            <a:avLst/>
          </a:prstGeom>
        </p:spPr>
        <p:txBody>
          <a:bodyPr wrap="none">
            <a:spAutoFit/>
          </a:bodyPr>
          <a:lstStyle/>
          <a:p>
            <a:r>
              <a:rPr lang="en-GB" sz="2800" b="1" u="sng" dirty="0" smtClean="0">
                <a:latin typeface="Arial" panose="020B0604020202020204" pitchFamily="34" charset="0"/>
                <a:cs typeface="Arial" panose="020B0604020202020204" pitchFamily="34" charset="0"/>
              </a:rPr>
              <a:t>INTRODUCTION</a:t>
            </a:r>
            <a:endParaRPr lang="en-GB" sz="2800" b="1" u="sng" dirty="0">
              <a:latin typeface="Arial" panose="020B0604020202020204" pitchFamily="34" charset="0"/>
              <a:cs typeface="Arial" panose="020B0604020202020204" pitchFamily="34" charset="0"/>
            </a:endParaRPr>
          </a:p>
        </p:txBody>
      </p:sp>
      <p:sp>
        <p:nvSpPr>
          <p:cNvPr id="3" name="Rectangle 2"/>
          <p:cNvSpPr/>
          <p:nvPr/>
        </p:nvSpPr>
        <p:spPr>
          <a:xfrm>
            <a:off x="794197" y="2632484"/>
            <a:ext cx="4872507" cy="923330"/>
          </a:xfrm>
          <a:prstGeom prst="rect">
            <a:avLst/>
          </a:prstGeom>
        </p:spPr>
        <p:txBody>
          <a:bodyPr wrap="square">
            <a:spAutoFit/>
          </a:bodyPr>
          <a:lstStyle/>
          <a:p>
            <a:r>
              <a:rPr lang="en-US" dirty="0" smtClean="0"/>
              <a:t>Multilingualism can be referred to the individual’s ability to speak or write in three or more languages </a:t>
            </a:r>
            <a:r>
              <a:rPr lang="en-GB" dirty="0" smtClean="0"/>
              <a:t>(</a:t>
            </a:r>
            <a:r>
              <a:rPr lang="en-GB" dirty="0" err="1" smtClean="0"/>
              <a:t>Coulmas</a:t>
            </a:r>
            <a:r>
              <a:rPr lang="en-GB" dirty="0" smtClean="0"/>
              <a:t>, 2018)</a:t>
            </a:r>
            <a:r>
              <a:rPr lang="en-US" dirty="0" smtClean="0"/>
              <a:t>.</a:t>
            </a:r>
            <a:endParaRPr lang="en-GB" dirty="0"/>
          </a:p>
        </p:txBody>
      </p:sp>
      <p:pic>
        <p:nvPicPr>
          <p:cNvPr id="4" name="Picture 10" descr="ECSPM – European Civil Society Platform for Multilingualis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7060" y="2007312"/>
            <a:ext cx="4837043" cy="3685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00034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67436" y="494937"/>
            <a:ext cx="7894749" cy="1200329"/>
          </a:xfrm>
          <a:prstGeom prst="rect">
            <a:avLst/>
          </a:prstGeom>
          <a:noFill/>
        </p:spPr>
        <p:txBody>
          <a:bodyPr wrap="square" rtlCol="0">
            <a:spAutoFit/>
          </a:bodyPr>
          <a:lstStyle/>
          <a:p>
            <a:pPr lvl="1" algn="ctr"/>
            <a:r>
              <a:rPr lang="en-US" sz="2400" b="1" u="sng" dirty="0" smtClean="0">
                <a:latin typeface="Arial" panose="020B0604020202020204" pitchFamily="34" charset="0"/>
                <a:cs typeface="Arial" panose="020B0604020202020204" pitchFamily="34" charset="0"/>
              </a:rPr>
              <a:t>BENEFITS OF MULTILINGUALISM AND THE IMPORTANCE OF LANGUAGE AWARENESS SKILLS FOR HOTEL STAFF</a:t>
            </a:r>
            <a:endParaRPr lang="en-GB" sz="2400" b="1" u="sng" dirty="0">
              <a:latin typeface="Arial" panose="020B0604020202020204" pitchFamily="34" charset="0"/>
              <a:cs typeface="Arial" panose="020B0604020202020204" pitchFamily="34" charset="0"/>
            </a:endParaRPr>
          </a:p>
        </p:txBody>
      </p:sp>
      <p:sp>
        <p:nvSpPr>
          <p:cNvPr id="3" name="Rectangle 2"/>
          <p:cNvSpPr/>
          <p:nvPr/>
        </p:nvSpPr>
        <p:spPr>
          <a:xfrm>
            <a:off x="266164" y="2461892"/>
            <a:ext cx="4318715" cy="2308324"/>
          </a:xfrm>
          <a:prstGeom prst="rect">
            <a:avLst/>
          </a:prstGeom>
        </p:spPr>
        <p:txBody>
          <a:bodyPr wrap="square">
            <a:spAutoFit/>
          </a:bodyPr>
          <a:lstStyle/>
          <a:p>
            <a:r>
              <a:rPr lang="en-US" dirty="0">
                <a:latin typeface="Arial" panose="020B0604020202020204" pitchFamily="34" charset="0"/>
                <a:cs typeface="Arial" panose="020B0604020202020204" pitchFamily="34" charset="0"/>
              </a:rPr>
              <a:t>There are several benefits that hotel staff members can obtain by having the ability of multilingualism</a:t>
            </a:r>
            <a:r>
              <a:rPr lang="en-US" dirty="0" smtClean="0">
                <a:latin typeface="Arial" panose="020B0604020202020204" pitchFamily="34" charset="0"/>
                <a:cs typeface="Arial" panose="020B0604020202020204" pitchFamily="34" charset="0"/>
              </a:rPr>
              <a:t>.</a:t>
            </a:r>
          </a:p>
          <a:p>
            <a:r>
              <a:rPr lang="en-US" dirty="0" smtClean="0">
                <a:solidFill>
                  <a:srgbClr val="000000"/>
                </a:solidFill>
                <a:effectLst/>
                <a:latin typeface="Arial" panose="020B0604020202020204" pitchFamily="34" charset="0"/>
                <a:ea typeface="Calibri" panose="020F0502020204030204" pitchFamily="34" charset="0"/>
                <a:cs typeface="Arial" panose="020B0604020202020204" pitchFamily="34" charset="0"/>
              </a:rPr>
              <a:t>S </a:t>
            </a:r>
          </a:p>
          <a:p>
            <a:r>
              <a:rPr lang="en-US" dirty="0" smtClean="0">
                <a:latin typeface="Arial" panose="020B0604020202020204" pitchFamily="34" charset="0"/>
                <a:cs typeface="Arial" panose="020B0604020202020204" pitchFamily="34" charset="0"/>
              </a:rPr>
              <a:t>Multilingualism </a:t>
            </a:r>
            <a:r>
              <a:rPr lang="en-US" dirty="0">
                <a:latin typeface="Arial" panose="020B0604020202020204" pitchFamily="34" charset="0"/>
                <a:cs typeface="Arial" panose="020B0604020202020204" pitchFamily="34" charset="0"/>
              </a:rPr>
              <a:t>sharpens the individual’s memory and boost their confidence as well as self-esteem</a:t>
            </a:r>
            <a:r>
              <a:rPr lang="en-US" dirty="0" smtClean="0">
                <a:solidFill>
                  <a:srgbClr val="000000"/>
                </a:solidFill>
                <a:effectLst/>
                <a:latin typeface="Arial" panose="020B0604020202020204" pitchFamily="34" charset="0"/>
                <a:ea typeface="Calibri" panose="020F0502020204030204" pitchFamily="34" charset="0"/>
                <a:cs typeface="Arial" panose="020B0604020202020204" pitchFamily="34" charset="0"/>
              </a:rPr>
              <a:t> by having the ability of multilingualism</a:t>
            </a:r>
            <a:endParaRPr lang="en-GB" dirty="0">
              <a:latin typeface="Arial" panose="020B0604020202020204" pitchFamily="34" charset="0"/>
              <a:cs typeface="Arial" panose="020B0604020202020204" pitchFamily="34" charset="0"/>
            </a:endParaRPr>
          </a:p>
        </p:txBody>
      </p:sp>
      <p:sp>
        <p:nvSpPr>
          <p:cNvPr id="4" name="AutoShape 2" descr="Exploring a World of Opportunities in the Hospitality Sector with Your  Language Skills - Language Testing International"/>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Exploring a World of Opportunities in the Hospitality Sector with Your  Language Skills - Language Testing International"/>
          <p:cNvSpPr>
            <a:spLocks noChangeAspect="1" noChangeArrowheads="1"/>
          </p:cNvSpPr>
          <p:nvPr/>
        </p:nvSpPr>
        <p:spPr bwMode="auto">
          <a:xfrm>
            <a:off x="7275446" y="2795892"/>
            <a:ext cx="3761748" cy="37617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Exploring a World of Opportunities in the Hospitality Sector with Your  Language Skills - Language Testing International"/>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2" name="Picture 10" descr="Exploring a World of Opportunities in the Hospitality Sector with Your  Language Skills - Language Testing Internationa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70775" y="2245878"/>
            <a:ext cx="6368696" cy="4116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27625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85895" y="462497"/>
            <a:ext cx="6029084" cy="1384995"/>
          </a:xfrm>
          <a:prstGeom prst="rect">
            <a:avLst/>
          </a:prstGeom>
        </p:spPr>
        <p:txBody>
          <a:bodyPr wrap="square">
            <a:spAutoFit/>
          </a:bodyPr>
          <a:lstStyle/>
          <a:p>
            <a:pPr algn="ctr"/>
            <a:r>
              <a:rPr lang="en-US" sz="2800" b="1" u="sng" dirty="0" smtClean="0">
                <a:latin typeface="Arial" panose="020B0604020202020204" pitchFamily="34" charset="0"/>
                <a:cs typeface="Arial" panose="020B0604020202020204" pitchFamily="34" charset="0"/>
              </a:rPr>
              <a:t>THE IMPORTANCE OF LANGUAGE   AWARENESS SKILLS</a:t>
            </a:r>
            <a:endParaRPr lang="en-GB" sz="2800" b="1" u="sng" dirty="0">
              <a:latin typeface="Arial" panose="020B0604020202020204" pitchFamily="34" charset="0"/>
              <a:cs typeface="Arial" panose="020B0604020202020204" pitchFamily="34" charset="0"/>
            </a:endParaRPr>
          </a:p>
        </p:txBody>
      </p:sp>
      <p:sp>
        <p:nvSpPr>
          <p:cNvPr id="3" name="Rectangle 2"/>
          <p:cNvSpPr/>
          <p:nvPr/>
        </p:nvSpPr>
        <p:spPr>
          <a:xfrm>
            <a:off x="755560" y="3160519"/>
            <a:ext cx="3945228" cy="2308324"/>
          </a:xfrm>
          <a:prstGeom prst="rect">
            <a:avLst/>
          </a:prstGeom>
        </p:spPr>
        <p:txBody>
          <a:bodyPr wrap="square">
            <a:spAutoFit/>
          </a:bodyPr>
          <a:lstStyle/>
          <a:p>
            <a:r>
              <a:rPr lang="en-US" dirty="0" smtClean="0">
                <a:latin typeface="Arial" panose="020B0604020202020204" pitchFamily="34" charset="0"/>
                <a:cs typeface="Arial" panose="020B0604020202020204" pitchFamily="34" charset="0"/>
              </a:rPr>
              <a:t>By </a:t>
            </a:r>
            <a:r>
              <a:rPr lang="en-US" dirty="0">
                <a:latin typeface="Arial" panose="020B0604020202020204" pitchFamily="34" charset="0"/>
                <a:cs typeface="Arial" panose="020B0604020202020204" pitchFamily="34" charset="0"/>
              </a:rPr>
              <a:t>having language awareness skills, hotel staff members can better express their thoughts, ideas and feelings before their team members and management executives</a:t>
            </a:r>
            <a:r>
              <a:rPr lang="en-US" dirty="0" smtClean="0">
                <a:latin typeface="Arial" panose="020B0604020202020204" pitchFamily="34" charset="0"/>
                <a:cs typeface="Arial" panose="020B0604020202020204" pitchFamily="34" charset="0"/>
              </a:rPr>
              <a:t>.</a:t>
            </a:r>
            <a:r>
              <a:rPr lang="en-US" dirty="0" smtClean="0">
                <a:solidFill>
                  <a:srgbClr val="000000"/>
                </a:solidFill>
                <a:effectLst/>
                <a:latin typeface="Arial" panose="020B0604020202020204" pitchFamily="34" charset="0"/>
                <a:ea typeface="Calibri" panose="020F0502020204030204" pitchFamily="34" charset="0"/>
                <a:cs typeface="Arial" panose="020B0604020202020204" pitchFamily="34" charset="0"/>
              </a:rPr>
              <a:t> express their thoughts, ideas and feelings before </a:t>
            </a:r>
            <a:r>
              <a:rPr lang="en-US" dirty="0" smtClean="0">
                <a:solidFill>
                  <a:srgbClr val="000000"/>
                </a:solidFill>
                <a:effectLst/>
                <a:latin typeface="Times New Roman" panose="02020603050405020304" pitchFamily="18" charset="0"/>
                <a:ea typeface="Calibri" panose="020F0502020204030204" pitchFamily="34" charset="0"/>
              </a:rPr>
              <a:t>their team members and management executives.</a:t>
            </a:r>
            <a:endParaRPr lang="en-GB" dirty="0"/>
          </a:p>
        </p:txBody>
      </p:sp>
      <p:sp>
        <p:nvSpPr>
          <p:cNvPr id="6" name="AutoShape 4" descr="Why Language Learning Is a Must in the Hotel Industry | Babbel for Busines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58" name="Picture 14" descr="Why Language Learning Is a Must in the Hotel Industry | Babbel for Busines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00437" y="2421228"/>
            <a:ext cx="4738397" cy="3580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283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90736" y="707196"/>
            <a:ext cx="7322838" cy="523220"/>
          </a:xfrm>
          <a:prstGeom prst="rect">
            <a:avLst/>
          </a:prstGeom>
        </p:spPr>
        <p:txBody>
          <a:bodyPr wrap="none">
            <a:spAutoFit/>
          </a:bodyPr>
          <a:lstStyle/>
          <a:p>
            <a:r>
              <a:rPr lang="en-US" sz="2800" b="1" i="1" u="sng" dirty="0" smtClean="0">
                <a:latin typeface="Arial" panose="020B0604020202020204" pitchFamily="34" charset="0"/>
                <a:cs typeface="Arial" panose="020B0604020202020204" pitchFamily="34" charset="0"/>
              </a:rPr>
              <a:t>WHERE FRENCH LANGUAGE IS SPOKEN</a:t>
            </a:r>
            <a:endParaRPr lang="en-GB" sz="2800" b="1" i="1" u="sng" dirty="0">
              <a:latin typeface="Arial" panose="020B0604020202020204" pitchFamily="34" charset="0"/>
              <a:cs typeface="Arial" panose="020B0604020202020204" pitchFamily="34" charset="0"/>
            </a:endParaRPr>
          </a:p>
        </p:txBody>
      </p:sp>
      <p:sp>
        <p:nvSpPr>
          <p:cNvPr id="3" name="Rectangle 2"/>
          <p:cNvSpPr/>
          <p:nvPr/>
        </p:nvSpPr>
        <p:spPr>
          <a:xfrm>
            <a:off x="961622" y="2854594"/>
            <a:ext cx="2889161" cy="2585323"/>
          </a:xfrm>
          <a:prstGeom prst="rect">
            <a:avLst/>
          </a:prstGeom>
        </p:spPr>
        <p:txBody>
          <a:bodyPr wrap="square">
            <a:spAutoFit/>
          </a:bodyPr>
          <a:lstStyle/>
          <a:p>
            <a:r>
              <a:rPr lang="en-US" dirty="0" smtClean="0"/>
              <a:t>French is considered to be one of the most widely spoken languages in the world which in turn can be seen from the fact that it is the official language of 28 countries.</a:t>
            </a:r>
            <a:endParaRPr lang="en-GB" dirty="0"/>
          </a:p>
        </p:txBody>
      </p:sp>
      <p:pic>
        <p:nvPicPr>
          <p:cNvPr id="4" name="Picture 4" descr="How Important is French in Montreal? - IMPACT Grou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4128" y="1957589"/>
            <a:ext cx="5586435" cy="40100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9025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051449" y="707196"/>
            <a:ext cx="8543236" cy="523220"/>
          </a:xfrm>
          <a:prstGeom prst="rect">
            <a:avLst/>
          </a:prstGeom>
        </p:spPr>
        <p:txBody>
          <a:bodyPr wrap="none">
            <a:spAutoFit/>
          </a:bodyPr>
          <a:lstStyle/>
          <a:p>
            <a:r>
              <a:rPr lang="en-US" sz="2800" b="1" u="sng" dirty="0" smtClean="0">
                <a:latin typeface="Arial" panose="020B0604020202020204" pitchFamily="34" charset="0"/>
                <a:cs typeface="Arial" panose="020B0604020202020204" pitchFamily="34" charset="0"/>
              </a:rPr>
              <a:t>WHAT IS CONSIDERED TO BE POLITE/IMPOLITE</a:t>
            </a:r>
            <a:endParaRPr lang="en-GB" u="sng" dirty="0"/>
          </a:p>
        </p:txBody>
      </p:sp>
      <p:sp>
        <p:nvSpPr>
          <p:cNvPr id="3" name="Rectangle 2"/>
          <p:cNvSpPr/>
          <p:nvPr/>
        </p:nvSpPr>
        <p:spPr>
          <a:xfrm>
            <a:off x="433588" y="2931866"/>
            <a:ext cx="4086896" cy="2031325"/>
          </a:xfrm>
          <a:prstGeom prst="rect">
            <a:avLst/>
          </a:prstGeom>
        </p:spPr>
        <p:txBody>
          <a:bodyPr wrap="square">
            <a:spAutoFit/>
          </a:bodyPr>
          <a:lstStyle/>
          <a:p>
            <a:r>
              <a:rPr lang="en-US" dirty="0" smtClean="0">
                <a:effectLst/>
                <a:latin typeface="Arial" panose="020B0604020202020204" pitchFamily="34" charset="0"/>
                <a:ea typeface="Calibri" panose="020F0502020204030204" pitchFamily="34" charset="0"/>
                <a:cs typeface="Arial" panose="020B0604020202020204" pitchFamily="34" charset="0"/>
              </a:rPr>
              <a:t>In</a:t>
            </a:r>
            <a:r>
              <a:rPr lang="en-US" dirty="0" smtClean="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dirty="0" smtClean="0">
                <a:effectLst/>
                <a:latin typeface="Arial" panose="020B0604020202020204" pitchFamily="34" charset="0"/>
                <a:ea typeface="Calibri" panose="020F0502020204030204" pitchFamily="34" charset="0"/>
                <a:cs typeface="Arial" panose="020B0604020202020204" pitchFamily="34" charset="0"/>
              </a:rPr>
              <a:t>context to hotel industry, polite behavior is considered when hotel staff members use appropriate greetings, express gratitude, show interest in other’s opinions and give response to guest’s response in an ideal manner.</a:t>
            </a:r>
            <a:endParaRPr lang="en-GB" dirty="0">
              <a:latin typeface="Arial" panose="020B0604020202020204" pitchFamily="34" charset="0"/>
              <a:cs typeface="Arial" panose="020B0604020202020204" pitchFamily="34" charset="0"/>
            </a:endParaRPr>
          </a:p>
        </p:txBody>
      </p:sp>
      <p:pic>
        <p:nvPicPr>
          <p:cNvPr id="7170" name="Picture 2" descr="Impolite Stock Illustrations – 217 Impolite Stock Illustrations, Vectors &amp;  Clipart - Dreamstim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90460" y="2368736"/>
            <a:ext cx="5524008" cy="3157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2369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06913" y="612189"/>
            <a:ext cx="2637260" cy="658835"/>
          </a:xfrm>
          <a:prstGeom prst="rect">
            <a:avLst/>
          </a:prstGeom>
        </p:spPr>
        <p:txBody>
          <a:bodyPr wrap="none">
            <a:spAutoFit/>
          </a:bodyPr>
          <a:lstStyle/>
          <a:p>
            <a:pPr lvl="0" algn="just">
              <a:lnSpc>
                <a:spcPct val="150000"/>
              </a:lnSpc>
              <a:spcBef>
                <a:spcPts val="565"/>
              </a:spcBef>
              <a:spcAft>
                <a:spcPts val="0"/>
              </a:spcAft>
            </a:pPr>
            <a:r>
              <a:rPr lang="en-US" sz="2800" b="1" u="sng" kern="0" dirty="0" smtClean="0">
                <a:effectLst/>
                <a:latin typeface="Arial" panose="020B0604020202020204" pitchFamily="34" charset="0"/>
                <a:cs typeface="Arial" panose="020B0604020202020204" pitchFamily="34" charset="0"/>
              </a:rPr>
              <a:t>REFERENCES</a:t>
            </a:r>
            <a:endParaRPr lang="en-GB" sz="2800" b="1" u="sng" kern="0" dirty="0">
              <a:effectLst/>
              <a:latin typeface="Arial" panose="020B0604020202020204" pitchFamily="34" charset="0"/>
              <a:cs typeface="Arial" panose="020B0604020202020204" pitchFamily="34" charset="0"/>
            </a:endParaRPr>
          </a:p>
        </p:txBody>
      </p:sp>
      <p:sp>
        <p:nvSpPr>
          <p:cNvPr id="3" name="Rectangle 2"/>
          <p:cNvSpPr/>
          <p:nvPr/>
        </p:nvSpPr>
        <p:spPr>
          <a:xfrm>
            <a:off x="592428" y="2286686"/>
            <a:ext cx="11062952" cy="4031873"/>
          </a:xfrm>
          <a:prstGeom prst="rect">
            <a:avLst/>
          </a:prstGeom>
        </p:spPr>
        <p:txBody>
          <a:bodyPr wrap="square">
            <a:spAutoFit/>
          </a:bodyPr>
          <a:lstStyle/>
          <a:p>
            <a:pPr marL="285750" indent="-285750" algn="just">
              <a:buFont typeface="Arial" panose="020B0604020202020204" pitchFamily="34" charset="0"/>
              <a:buChar char="•"/>
            </a:pPr>
            <a:r>
              <a:rPr lang="en-US" sz="1600" i="1" dirty="0">
                <a:latin typeface="Arial" panose="020B0604020202020204" pitchFamily="34" charset="0"/>
                <a:cs typeface="Arial" panose="020B0604020202020204" pitchFamily="34" charset="0"/>
              </a:rPr>
              <a:t>39,107 French language images, stock photos, 3D objects, &amp; vectors</a:t>
            </a:r>
            <a:r>
              <a:rPr lang="en-US" sz="1600" dirty="0">
                <a:latin typeface="Arial" panose="020B0604020202020204" pitchFamily="34" charset="0"/>
                <a:cs typeface="Arial" panose="020B0604020202020204" pitchFamily="34" charset="0"/>
              </a:rPr>
              <a:t> (no date) </a:t>
            </a:r>
            <a:r>
              <a:rPr lang="en-US" sz="1600" i="1" dirty="0">
                <a:latin typeface="Arial" panose="020B0604020202020204" pitchFamily="34" charset="0"/>
                <a:cs typeface="Arial" panose="020B0604020202020204" pitchFamily="34" charset="0"/>
              </a:rPr>
              <a:t>Shutterstock</a:t>
            </a:r>
            <a:r>
              <a:rPr lang="en-US" sz="1600" dirty="0">
                <a:latin typeface="Arial" panose="020B0604020202020204" pitchFamily="34" charset="0"/>
                <a:cs typeface="Arial" panose="020B0604020202020204" pitchFamily="34" charset="0"/>
              </a:rPr>
              <a:t>. Available at: </a:t>
            </a:r>
            <a:r>
              <a:rPr lang="en-US" sz="1600" dirty="0" smtClean="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hlinkClick r:id="rId2"/>
              </a:rPr>
              <a:t>https</a:t>
            </a:r>
            <a:r>
              <a:rPr lang="en-US" sz="1600" dirty="0">
                <a:latin typeface="Arial" panose="020B0604020202020204" pitchFamily="34" charset="0"/>
                <a:cs typeface="Arial" panose="020B0604020202020204" pitchFamily="34" charset="0"/>
                <a:hlinkClick r:id="rId2"/>
              </a:rPr>
              <a:t>://</a:t>
            </a:r>
            <a:r>
              <a:rPr lang="en-US" sz="1600" dirty="0" smtClean="0">
                <a:latin typeface="Arial" panose="020B0604020202020204" pitchFamily="34" charset="0"/>
                <a:cs typeface="Arial" panose="020B0604020202020204" pitchFamily="34" charset="0"/>
                <a:hlinkClick r:id="rId2"/>
              </a:rPr>
              <a:t>www.shutterstock.com/search/french-language</a:t>
            </a:r>
            <a:r>
              <a:rPr lang="en-US" sz="1600" dirty="0" smtClean="0">
                <a:latin typeface="Arial" panose="020B0604020202020204" pitchFamily="34" charset="0"/>
                <a:cs typeface="Arial" panose="020B0604020202020204" pitchFamily="34" charset="0"/>
              </a:rPr>
              <a:t> (Accessed</a:t>
            </a:r>
            <a:r>
              <a:rPr lang="en-US" sz="1600" dirty="0">
                <a:latin typeface="Arial" panose="020B0604020202020204" pitchFamily="34" charset="0"/>
                <a:cs typeface="Arial" panose="020B0604020202020204" pitchFamily="34" charset="0"/>
              </a:rPr>
              <a:t>: 21 October 2023). </a:t>
            </a:r>
          </a:p>
          <a:p>
            <a:pPr marL="28575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Coulmas</a:t>
            </a:r>
            <a:r>
              <a:rPr lang="en-US" sz="1600" dirty="0">
                <a:latin typeface="Arial" panose="020B0604020202020204" pitchFamily="34" charset="0"/>
                <a:cs typeface="Arial" panose="020B0604020202020204" pitchFamily="34" charset="0"/>
              </a:rPr>
              <a:t>, F. (2018) </a:t>
            </a:r>
            <a:r>
              <a:rPr lang="en-US" sz="1600" i="1" dirty="0">
                <a:latin typeface="Arial" panose="020B0604020202020204" pitchFamily="34" charset="0"/>
                <a:cs typeface="Arial" panose="020B0604020202020204" pitchFamily="34" charset="0"/>
              </a:rPr>
              <a:t>An introduction to multilingualism: Language in a Changing World</a:t>
            </a:r>
            <a:r>
              <a:rPr lang="en-US" sz="1600" dirty="0">
                <a:latin typeface="Arial" panose="020B0604020202020204" pitchFamily="34" charset="0"/>
                <a:cs typeface="Arial" panose="020B0604020202020204" pitchFamily="34" charset="0"/>
              </a:rPr>
              <a:t>. Oxford, UK: Oxford University Press.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de Bot, K. (2019) ‘Defining and assessing multilingualism’, </a:t>
            </a:r>
            <a:r>
              <a:rPr lang="en-US" sz="1600" i="1" dirty="0">
                <a:latin typeface="Arial" panose="020B0604020202020204" pitchFamily="34" charset="0"/>
                <a:cs typeface="Arial" panose="020B0604020202020204" pitchFamily="34" charset="0"/>
              </a:rPr>
              <a:t>The Handbook of the Neuroscience of Multilingualism</a:t>
            </a:r>
            <a:r>
              <a:rPr lang="en-US" sz="1600" dirty="0">
                <a:latin typeface="Arial" panose="020B0604020202020204" pitchFamily="34" charset="0"/>
                <a:cs typeface="Arial" panose="020B0604020202020204" pitchFamily="34" charset="0"/>
              </a:rPr>
              <a:t>, pp. 1–18. </a:t>
            </a:r>
          </a:p>
          <a:p>
            <a:pPr marL="28575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Gramling</a:t>
            </a:r>
            <a:r>
              <a:rPr lang="en-US" sz="1600" dirty="0">
                <a:latin typeface="Arial" panose="020B0604020202020204" pitchFamily="34" charset="0"/>
                <a:cs typeface="Arial" panose="020B0604020202020204" pitchFamily="34" charset="0"/>
              </a:rPr>
              <a:t>, D. (2021) </a:t>
            </a:r>
            <a:r>
              <a:rPr lang="en-US" sz="1600" i="1" dirty="0">
                <a:latin typeface="Arial" panose="020B0604020202020204" pitchFamily="34" charset="0"/>
                <a:cs typeface="Arial" panose="020B0604020202020204" pitchFamily="34" charset="0"/>
              </a:rPr>
              <a:t>The invention of Multilingualism</a:t>
            </a:r>
            <a:r>
              <a:rPr lang="en-US" sz="1600" dirty="0">
                <a:latin typeface="Arial" panose="020B0604020202020204" pitchFamily="34" charset="0"/>
                <a:cs typeface="Arial" panose="020B0604020202020204" pitchFamily="34" charset="0"/>
              </a:rPr>
              <a:t>. Cambridge, UK: Cambridge University Press. </a:t>
            </a:r>
          </a:p>
          <a:p>
            <a:pPr marL="285750" indent="-285750">
              <a:buFont typeface="Arial" panose="020B0604020202020204" pitchFamily="34" charset="0"/>
              <a:buChar char="•"/>
            </a:pPr>
            <a:r>
              <a:rPr lang="en-US" sz="1600" dirty="0" smtClean="0">
                <a:latin typeface="Arial" panose="020B0604020202020204" pitchFamily="34" charset="0"/>
                <a:cs typeface="Arial" panose="020B0604020202020204" pitchFamily="34" charset="0"/>
              </a:rPr>
              <a:t>Martinez</a:t>
            </a:r>
            <a:r>
              <a:rPr lang="en-US" sz="1600" dirty="0">
                <a:latin typeface="Arial" panose="020B0604020202020204" pitchFamily="34" charset="0"/>
                <a:cs typeface="Arial" panose="020B0604020202020204" pitchFamily="34" charset="0"/>
              </a:rPr>
              <a:t>, M. (2022) </a:t>
            </a:r>
            <a:r>
              <a:rPr lang="en-US" sz="1600" i="1" dirty="0">
                <a:latin typeface="Arial" panose="020B0604020202020204" pitchFamily="34" charset="0"/>
                <a:cs typeface="Arial" panose="020B0604020202020204" pitchFamily="34" charset="0"/>
              </a:rPr>
              <a:t>Exploring a world of opportunities in the hospitality sector with your language skills - language testing international</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Language Testing International - Certify language skills anytime, anywhere.</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3"/>
              </a:rPr>
              <a:t>https://www.languagetesting.com/blog/exploring-a-world-of-opportunities-in-the-hospitality-sector-with-your-language-skills</a:t>
            </a:r>
            <a:r>
              <a:rPr lang="en-US" sz="1600" dirty="0" smtClean="0">
                <a:latin typeface="Arial" panose="020B0604020202020204" pitchFamily="34" charset="0"/>
                <a:cs typeface="Arial" panose="020B0604020202020204" pitchFamily="34" charset="0"/>
                <a:hlinkClick r:id="rId3"/>
              </a:rPr>
              <a:t>/</a:t>
            </a:r>
            <a:r>
              <a:rPr lang="en-US" sz="1600" dirty="0" smtClean="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Accessed: 21 October 2023).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Reynolds, C. (2023) </a:t>
            </a:r>
            <a:r>
              <a:rPr lang="en-US" sz="1600" i="1" dirty="0">
                <a:latin typeface="Arial" panose="020B0604020202020204" pitchFamily="34" charset="0"/>
                <a:cs typeface="Arial" panose="020B0604020202020204" pitchFamily="34" charset="0"/>
              </a:rPr>
              <a:t>How many people speak French? A full breakdown by country</a:t>
            </a:r>
            <a:r>
              <a:rPr lang="en-US" sz="1600" dirty="0">
                <a:latin typeface="Arial" panose="020B0604020202020204" pitchFamily="34" charset="0"/>
                <a:cs typeface="Arial" panose="020B0604020202020204" pitchFamily="34" charset="0"/>
              </a:rPr>
              <a:t>, </a:t>
            </a:r>
            <a:r>
              <a:rPr lang="en-US" sz="1600" i="1" dirty="0">
                <a:latin typeface="Arial" panose="020B0604020202020204" pitchFamily="34" charset="0"/>
                <a:cs typeface="Arial" panose="020B0604020202020204" pitchFamily="34" charset="0"/>
              </a:rPr>
              <a:t>Rosetta Stone</a:t>
            </a:r>
            <a:r>
              <a:rPr lang="en-US" sz="1600" dirty="0">
                <a:latin typeface="Arial" panose="020B0604020202020204" pitchFamily="34" charset="0"/>
                <a:cs typeface="Arial" panose="020B0604020202020204" pitchFamily="34" charset="0"/>
              </a:rPr>
              <a:t>. Available </a:t>
            </a:r>
            <a:r>
              <a:rPr lang="en-US" sz="1600" dirty="0" smtClean="0">
                <a:latin typeface="Arial" panose="020B0604020202020204" pitchFamily="34" charset="0"/>
                <a:cs typeface="Arial" panose="020B0604020202020204" pitchFamily="34" charset="0"/>
              </a:rPr>
              <a:t>at: </a:t>
            </a:r>
            <a:r>
              <a:rPr lang="en-US" sz="1600" dirty="0" smtClean="0">
                <a:latin typeface="Arial" panose="020B0604020202020204" pitchFamily="34" charset="0"/>
                <a:cs typeface="Arial" panose="020B0604020202020204" pitchFamily="34" charset="0"/>
                <a:hlinkClick r:id="rId4"/>
              </a:rPr>
              <a:t>https</a:t>
            </a:r>
            <a:r>
              <a:rPr lang="en-US" sz="1600" dirty="0">
                <a:latin typeface="Arial" panose="020B0604020202020204" pitchFamily="34" charset="0"/>
                <a:cs typeface="Arial" panose="020B0604020202020204" pitchFamily="34" charset="0"/>
                <a:hlinkClick r:id="rId4"/>
              </a:rPr>
              <a:t>://blog.rosettastone.com/how-many-people-speak-french-a-full-breakdown-by-country</a:t>
            </a:r>
            <a:r>
              <a:rPr lang="en-US" sz="1600" dirty="0" smtClean="0">
                <a:latin typeface="Arial" panose="020B0604020202020204" pitchFamily="34" charset="0"/>
                <a:cs typeface="Arial" panose="020B0604020202020204" pitchFamily="34" charset="0"/>
                <a:hlinkClick r:id="rId4"/>
              </a:rPr>
              <a:t>/</a:t>
            </a:r>
            <a:r>
              <a:rPr lang="en-US" sz="1600" dirty="0" smtClean="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Accessed: 21 October 2023). </a:t>
            </a:r>
            <a:endParaRPr lang="en-US" sz="16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i="1" dirty="0">
                <a:latin typeface="Arial" panose="020B0604020202020204" pitchFamily="34" charset="0"/>
                <a:cs typeface="Arial" panose="020B0604020202020204" pitchFamily="34" charset="0"/>
              </a:rPr>
              <a:t>The main benefits of multilingualism</a:t>
            </a:r>
            <a:r>
              <a:rPr lang="en-US" sz="1600" dirty="0">
                <a:latin typeface="Arial" panose="020B0604020202020204" pitchFamily="34" charset="0"/>
                <a:cs typeface="Arial" panose="020B0604020202020204" pitchFamily="34" charset="0"/>
              </a:rPr>
              <a:t> (2023) </a:t>
            </a:r>
            <a:r>
              <a:rPr lang="en-US" sz="1600" i="1" dirty="0" err="1">
                <a:latin typeface="Arial" panose="020B0604020202020204" pitchFamily="34" charset="0"/>
                <a:cs typeface="Arial" panose="020B0604020202020204" pitchFamily="34" charset="0"/>
              </a:rPr>
              <a:t>inlingua</a:t>
            </a:r>
            <a:r>
              <a:rPr lang="en-US" sz="1600" dirty="0">
                <a:latin typeface="Arial" panose="020B0604020202020204" pitchFamily="34" charset="0"/>
                <a:cs typeface="Arial" panose="020B0604020202020204" pitchFamily="34" charset="0"/>
              </a:rPr>
              <a:t>. Available at: </a:t>
            </a:r>
            <a:r>
              <a:rPr lang="en-US" sz="1600" dirty="0">
                <a:latin typeface="Arial" panose="020B0604020202020204" pitchFamily="34" charset="0"/>
                <a:cs typeface="Arial" panose="020B0604020202020204" pitchFamily="34" charset="0"/>
                <a:hlinkClick r:id="rId5"/>
              </a:rPr>
              <a:t>https://www.inlingua.com/benefits-of-multilingualism/</a:t>
            </a:r>
            <a:r>
              <a:rPr lang="en-US" sz="1600" dirty="0">
                <a:latin typeface="Arial" panose="020B0604020202020204" pitchFamily="34" charset="0"/>
                <a:cs typeface="Arial" panose="020B0604020202020204" pitchFamily="34" charset="0"/>
              </a:rPr>
              <a:t> (Accessed: 21 October 2023). </a:t>
            </a:r>
          </a:p>
        </p:txBody>
      </p:sp>
    </p:spTree>
    <p:extLst>
      <p:ext uri="{BB962C8B-B14F-4D97-AF65-F5344CB8AC3E}">
        <p14:creationId xmlns:p14="http://schemas.microsoft.com/office/powerpoint/2010/main" val="18666326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01D17D"/>
      </a:accent1>
      <a:accent2>
        <a:srgbClr val="84C72A"/>
      </a:accent2>
      <a:accent3>
        <a:srgbClr val="E1D126"/>
      </a:accent3>
      <a:accent4>
        <a:srgbClr val="E29932"/>
      </a:accent4>
      <a:accent5>
        <a:srgbClr val="E56526"/>
      </a:accent5>
      <a:accent6>
        <a:srgbClr val="D63731"/>
      </a:accent6>
      <a:hlink>
        <a:srgbClr val="35FA7F"/>
      </a:hlink>
      <a:folHlink>
        <a:srgbClr val="BAFC85"/>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2B2A868B-6BC2-4B3E-98B9-1258F41035DE}"/>
    </a:ext>
  </a:extLst>
</a:theme>
</file>

<file path=docProps/app.xml><?xml version="1.0" encoding="utf-8"?>
<Properties xmlns="http://schemas.openxmlformats.org/officeDocument/2006/extended-properties" xmlns:vt="http://schemas.openxmlformats.org/officeDocument/2006/docPropsVTypes">
  <Template>TM04033937[[fn=Vapor Trail]]</Template>
  <TotalTime>157</TotalTime>
  <Words>464</Words>
  <Application>Microsoft Office PowerPoint</Application>
  <PresentationFormat>Widescreen</PresentationFormat>
  <Paragraphs>26</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Century Gothic</vt:lpstr>
      <vt:lpstr>Times New Roman</vt:lpstr>
      <vt:lpstr>Vapor Trail</vt:lpstr>
      <vt:lpstr>the benefits of multilingualism and the importance of language awareness skills for hotel staff in DIVERSITY HOTEL AND SPA LONDON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of multilingualism and the importance of language awareness skills for hotel staff</dc:title>
  <dc:creator>Toshiba</dc:creator>
  <cp:lastModifiedBy>Toshiba</cp:lastModifiedBy>
  <cp:revision>12</cp:revision>
  <dcterms:created xsi:type="dcterms:W3CDTF">2023-10-21T15:01:07Z</dcterms:created>
  <dcterms:modified xsi:type="dcterms:W3CDTF">2023-10-27T17:58:57Z</dcterms:modified>
</cp:coreProperties>
</file>