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0" r:id="rId2"/>
    <p:sldId id="267" r:id="rId3"/>
    <p:sldId id="257" r:id="rId4"/>
    <p:sldId id="258" r:id="rId5"/>
    <p:sldId id="261" r:id="rId6"/>
    <p:sldId id="259" r:id="rId7"/>
    <p:sldId id="262" r:id="rId8"/>
    <p:sldId id="269" r:id="rId9"/>
    <p:sldId id="268"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CD6211F7-1516-47E2-A020-44B0D9306A17}" type="datetimeFigureOut">
              <a:rPr lang="en-GB" smtClean="0"/>
              <a:pPr/>
              <a:t>29/11/2013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57288179-DF49-467B-8626-4E6ACDCC68E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D6211F7-1516-47E2-A020-44B0D9306A17}" type="datetimeFigureOut">
              <a:rPr lang="en-GB" smtClean="0"/>
              <a:pPr/>
              <a:t>29/11/2013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7288179-DF49-467B-8626-4E6ACDCC68ED}"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CD6211F7-1516-47E2-A020-44B0D9306A17}" type="datetimeFigureOut">
              <a:rPr lang="en-GB" smtClean="0"/>
              <a:pPr/>
              <a:t>29/11/2013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7288179-DF49-467B-8626-4E6ACDCC68ED}"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CD6211F7-1516-47E2-A020-44B0D9306A17}" type="datetimeFigureOut">
              <a:rPr lang="en-GB" smtClean="0"/>
              <a:pPr/>
              <a:t>29/11/2013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57288179-DF49-467B-8626-4E6ACDCC68ED}"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CD6211F7-1516-47E2-A020-44B0D9306A17}" type="datetimeFigureOut">
              <a:rPr lang="en-GB" smtClean="0"/>
              <a:pPr/>
              <a:t>29/11/2013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57288179-DF49-467B-8626-4E6ACDCC68ED}"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CD6211F7-1516-47E2-A020-44B0D9306A17}" type="datetimeFigureOut">
              <a:rPr lang="en-GB" smtClean="0"/>
              <a:pPr/>
              <a:t>29/11/2013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57288179-DF49-467B-8626-4E6ACDCC68ED}"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CD6211F7-1516-47E2-A020-44B0D9306A17}" type="datetimeFigureOut">
              <a:rPr lang="en-GB" smtClean="0"/>
              <a:pPr/>
              <a:t>29/11/2013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57288179-DF49-467B-8626-4E6ACDCC68E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CD6211F7-1516-47E2-A020-44B0D9306A17}" type="datetimeFigureOut">
              <a:rPr lang="en-GB" smtClean="0"/>
              <a:pPr/>
              <a:t>29/11/2013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57288179-DF49-467B-8626-4E6ACDCC68ED}"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CD6211F7-1516-47E2-A020-44B0D9306A17}" type="datetimeFigureOut">
              <a:rPr lang="en-GB" smtClean="0"/>
              <a:pPr/>
              <a:t>29/11/2013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57288179-DF49-467B-8626-4E6ACDCC68ED}"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D6211F7-1516-47E2-A020-44B0D9306A17}" type="datetimeFigureOut">
              <a:rPr lang="en-GB" smtClean="0"/>
              <a:pPr/>
              <a:t>29/11/2013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7288179-DF49-467B-8626-4E6ACDCC68E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D6211F7-1516-47E2-A020-44B0D9306A17}" type="datetimeFigureOut">
              <a:rPr lang="en-GB" smtClean="0"/>
              <a:pPr/>
              <a:t>29/11/2013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57288179-DF49-467B-8626-4E6ACDCC68E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CD6211F7-1516-47E2-A020-44B0D9306A17}" type="datetimeFigureOut">
              <a:rPr lang="en-GB" smtClean="0"/>
              <a:pPr/>
              <a:t>29/11/2013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57288179-DF49-467B-8626-4E6ACDCC68E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google.co.uk/search?q=job+description&amp;safe=images&amp;client=firefox-a&amp;hs=Pe5&amp;rls=org.mozilla:en-US:official&amp;source=lnms&amp;tbm=isch&amp;sa=X&amp;ei=ZBt5UpH-BOKj0QX7kIDYCg&amp;ved=0CAcQ_AUoAQ&amp;biw=1366&amp;bih=645" TargetMode="External"/><Relationship Id="rId2" Type="http://schemas.openxmlformats.org/officeDocument/2006/relationships/hyperlink" Target="http://www.businessballs.com/jobdescription.ht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businessballs.com/project.ht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businessballs.com/project-sponsorship.htm" TargetMode="External"/><Relationship Id="rId2" Type="http://schemas.openxmlformats.org/officeDocument/2006/relationships/hyperlink" Target="http://www.businessballs.com/project.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340768"/>
            <a:ext cx="7772400" cy="1100335"/>
          </a:xfrm>
        </p:spPr>
        <p:txBody>
          <a:bodyPr/>
          <a:lstStyle/>
          <a:p>
            <a:pPr algn="ctr"/>
            <a:r>
              <a:rPr lang="en-GB" dirty="0" smtClean="0"/>
              <a:t>Project Management</a:t>
            </a:r>
            <a:endParaRPr lang="en-GB" dirty="0"/>
          </a:p>
        </p:txBody>
      </p:sp>
      <p:pic>
        <p:nvPicPr>
          <p:cNvPr id="1029" name="Picture 5" descr="C:\Users\Pamela\AppData\Local\Microsoft\Windows\Temporary Internet Files\Content.IE5\WEAUD3S2\MC900090563[1].wmf"/>
          <p:cNvPicPr>
            <a:picLocks noChangeAspect="1" noChangeArrowheads="1"/>
          </p:cNvPicPr>
          <p:nvPr/>
        </p:nvPicPr>
        <p:blipFill>
          <a:blip r:embed="rId2" cstate="print"/>
          <a:srcRect/>
          <a:stretch>
            <a:fillRect/>
          </a:stretch>
        </p:blipFill>
        <p:spPr bwMode="auto">
          <a:xfrm>
            <a:off x="2843808" y="2610150"/>
            <a:ext cx="3479549" cy="2547042"/>
          </a:xfrm>
          <a:prstGeom prst="rect">
            <a:avLst/>
          </a:prstGeom>
          <a:noFill/>
        </p:spPr>
      </p:pic>
      <p:sp>
        <p:nvSpPr>
          <p:cNvPr id="4" name="Title 2"/>
          <p:cNvSpPr txBox="1">
            <a:spLocks/>
          </p:cNvSpPr>
          <p:nvPr/>
        </p:nvSpPr>
        <p:spPr>
          <a:xfrm>
            <a:off x="323528" y="5229200"/>
            <a:ext cx="8229600" cy="1143000"/>
          </a:xfrm>
          <a:prstGeom prst="rect">
            <a:avLst/>
          </a:prstGeom>
        </p:spPr>
        <p:txBody>
          <a:bodyPr vert="horz" anchor="b">
            <a:normAutofit/>
            <a:scene3d>
              <a:camera prst="orthographicFront"/>
              <a:lightRig rig="soft" dir="t"/>
            </a:scene3d>
            <a:sp3d prstMaterial="softEdge">
              <a:bevelT w="25400" h="25400"/>
            </a:sp3d>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4400" b="1" u="sng" dirty="0" smtClean="0">
                <a:solidFill>
                  <a:schemeClr val="bg1"/>
                </a:solidFill>
                <a:effectLst>
                  <a:outerShdw blurRad="31750" dist="25400" dir="5400000" algn="tl" rotWithShape="0">
                    <a:srgbClr val="000000">
                      <a:alpha val="25000"/>
                    </a:srgbClr>
                  </a:outerShdw>
                </a:effectLst>
                <a:latin typeface="+mj-lt"/>
                <a:ea typeface="+mj-ea"/>
                <a:cs typeface="+mj-cs"/>
              </a:rPr>
              <a:t>Team Management</a:t>
            </a:r>
            <a:endParaRPr kumimoji="0" lang="en-GB" sz="4400" b="1" i="0" u="sng" strike="noStrike" kern="1200" cap="none" spc="0" normalizeH="0" baseline="0" noProof="0" dirty="0">
              <a:ln>
                <a:noFill/>
              </a:ln>
              <a:solidFill>
                <a:schemeClr val="bg1"/>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268760"/>
            <a:ext cx="8640960" cy="4896544"/>
          </a:xfrm>
        </p:spPr>
        <p:txBody>
          <a:bodyPr>
            <a:normAutofit fontScale="62500" lnSpcReduction="20000"/>
          </a:bodyPr>
          <a:lstStyle/>
          <a:p>
            <a:r>
              <a:rPr lang="en-GB" dirty="0" smtClean="0"/>
              <a:t>An </a:t>
            </a:r>
            <a:r>
              <a:rPr lang="en-GB" dirty="0" smtClean="0"/>
              <a:t>important part of </a:t>
            </a:r>
            <a:r>
              <a:rPr lang="en-GB" dirty="0" smtClean="0"/>
              <a:t>Management </a:t>
            </a:r>
            <a:r>
              <a:rPr lang="en-GB" dirty="0" smtClean="0"/>
              <a:t>is </a:t>
            </a:r>
            <a:r>
              <a:rPr lang="en-GB" dirty="0" smtClean="0"/>
              <a:t>picking your team.</a:t>
            </a:r>
          </a:p>
          <a:p>
            <a:r>
              <a:rPr lang="en-GB" dirty="0" smtClean="0"/>
              <a:t>Selecting </a:t>
            </a:r>
            <a:r>
              <a:rPr lang="en-GB" dirty="0" smtClean="0"/>
              <a:t>and gaining commitment from the best team members - whether directly employed, freelance, contractors, suppliers, consultants or other partners - is crucial to the quality </a:t>
            </a:r>
            <a:r>
              <a:rPr lang="en-GB" dirty="0" smtClean="0"/>
              <a:t>and success </a:t>
            </a:r>
            <a:r>
              <a:rPr lang="en-GB" dirty="0" smtClean="0"/>
              <a:t>of a project</a:t>
            </a:r>
            <a:r>
              <a:rPr lang="en-GB" dirty="0" smtClean="0"/>
              <a:t>, and the ease with which you are able to manage it. </a:t>
            </a:r>
          </a:p>
          <a:p>
            <a:r>
              <a:rPr lang="en-GB" dirty="0" smtClean="0"/>
              <a:t>Generally try to establish your team as soon as possible. Identifying or appointing one or two people even during the terms of reference stage is possible sometimes. </a:t>
            </a:r>
          </a:p>
          <a:p>
            <a:r>
              <a:rPr lang="en-GB" dirty="0" smtClean="0"/>
              <a:t>Appointing the team early maximises their ownership and buy-in to the project, and maximises what they can contribute. But be very wary of appointing people before you are sure how good they are, and not until they have committed themselves to the project upon terms that are clearly understood and acceptable. </a:t>
            </a:r>
          </a:p>
          <a:p>
            <a:r>
              <a:rPr lang="en-GB" dirty="0" smtClean="0"/>
              <a:t>Don't imagine that teams need to be full of paid and official project team members. Some of the most valuable team members are informal advisors, mentors, helpers, who want nothing other than to be involved and a few words of thanks. </a:t>
            </a:r>
          </a:p>
          <a:p>
            <a:r>
              <a:rPr lang="en-GB" dirty="0" smtClean="0"/>
              <a:t>Project management on a tight budget can be a lonely business - get some help from good people you can trust, whatever the budget.</a:t>
            </a:r>
          </a:p>
          <a:p>
            <a:endParaRPr lang="en-GB" dirty="0"/>
          </a:p>
        </p:txBody>
      </p:sp>
      <p:sp>
        <p:nvSpPr>
          <p:cNvPr id="3" name="Title 2"/>
          <p:cNvSpPr>
            <a:spLocks noGrp="1"/>
          </p:cNvSpPr>
          <p:nvPr>
            <p:ph type="title"/>
          </p:nvPr>
        </p:nvSpPr>
        <p:spPr/>
        <p:txBody>
          <a:bodyPr>
            <a:normAutofit/>
          </a:bodyPr>
          <a:lstStyle/>
          <a:p>
            <a:r>
              <a:rPr lang="en-GB" u="sng" dirty="0" smtClean="0"/>
              <a:t>The Project Team</a:t>
            </a:r>
            <a:endParaRPr lang="en-GB" u="sng" dirty="0"/>
          </a:p>
        </p:txBody>
      </p:sp>
      <p:sp>
        <p:nvSpPr>
          <p:cNvPr id="4" name="TextBox 3"/>
          <p:cNvSpPr txBox="1"/>
          <p:nvPr/>
        </p:nvSpPr>
        <p:spPr>
          <a:xfrm>
            <a:off x="35496" y="6597352"/>
            <a:ext cx="316112" cy="215444"/>
          </a:xfrm>
          <a:prstGeom prst="rect">
            <a:avLst/>
          </a:prstGeom>
          <a:noFill/>
        </p:spPr>
        <p:txBody>
          <a:bodyPr wrap="none" rtlCol="0">
            <a:spAutoFit/>
          </a:bodyPr>
          <a:lstStyle/>
          <a:p>
            <a:r>
              <a:rPr lang="en-GB" sz="800" dirty="0" smtClean="0"/>
              <a:t>(2)</a:t>
            </a:r>
            <a:endParaRPr lang="en-GB"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buNone/>
            </a:pPr>
            <a:r>
              <a:rPr lang="en-GB" dirty="0" smtClean="0"/>
              <a:t>Specialists in a project team might be:</a:t>
            </a:r>
          </a:p>
          <a:p>
            <a:r>
              <a:rPr lang="en-GB" dirty="0" smtClean="0"/>
              <a:t>Electrical and mechanical engineers, </a:t>
            </a:r>
          </a:p>
          <a:p>
            <a:r>
              <a:rPr lang="en-GB" dirty="0" smtClean="0"/>
              <a:t>Manufacturing engineers, </a:t>
            </a:r>
          </a:p>
          <a:p>
            <a:r>
              <a:rPr lang="en-GB" dirty="0" smtClean="0"/>
              <a:t>Test engineers, </a:t>
            </a:r>
          </a:p>
          <a:p>
            <a:r>
              <a:rPr lang="en-GB" dirty="0" smtClean="0"/>
              <a:t>Quality standards and legislation advisers, </a:t>
            </a:r>
          </a:p>
          <a:p>
            <a:r>
              <a:rPr lang="en-GB" dirty="0" smtClean="0"/>
              <a:t>IT and data communication engineers, </a:t>
            </a:r>
          </a:p>
          <a:p>
            <a:r>
              <a:rPr lang="en-GB" dirty="0" smtClean="0"/>
              <a:t>Production controllers, </a:t>
            </a:r>
          </a:p>
          <a:p>
            <a:r>
              <a:rPr lang="en-GB" dirty="0" smtClean="0"/>
              <a:t>Budget controllers and marketing specialists.</a:t>
            </a:r>
          </a:p>
          <a:p>
            <a:endParaRPr lang="en-GB" dirty="0"/>
          </a:p>
        </p:txBody>
      </p:sp>
      <p:sp>
        <p:nvSpPr>
          <p:cNvPr id="3" name="Title 2"/>
          <p:cNvSpPr>
            <a:spLocks noGrp="1"/>
          </p:cNvSpPr>
          <p:nvPr>
            <p:ph type="title"/>
          </p:nvPr>
        </p:nvSpPr>
        <p:spPr/>
        <p:txBody>
          <a:bodyPr/>
          <a:lstStyle/>
          <a:p>
            <a:r>
              <a:rPr lang="en-GB" u="sng" dirty="0" smtClean="0"/>
              <a:t>Project Team: Specialists </a:t>
            </a:r>
            <a:endParaRPr lang="en-GB" u="sng" dirty="0"/>
          </a:p>
        </p:txBody>
      </p:sp>
      <p:sp>
        <p:nvSpPr>
          <p:cNvPr id="4" name="TextBox 3"/>
          <p:cNvSpPr txBox="1"/>
          <p:nvPr/>
        </p:nvSpPr>
        <p:spPr>
          <a:xfrm>
            <a:off x="0" y="6597352"/>
            <a:ext cx="316112" cy="215444"/>
          </a:xfrm>
          <a:prstGeom prst="rect">
            <a:avLst/>
          </a:prstGeom>
          <a:noFill/>
        </p:spPr>
        <p:txBody>
          <a:bodyPr wrap="none" rtlCol="0">
            <a:spAutoFit/>
          </a:bodyPr>
          <a:lstStyle/>
          <a:p>
            <a:r>
              <a:rPr lang="en-GB" sz="800" dirty="0" smtClean="0"/>
              <a:t>(1)</a:t>
            </a:r>
            <a:endParaRPr lang="en-GB"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The size of the team will depend on the complexity of the project. </a:t>
            </a:r>
          </a:p>
          <a:p>
            <a:r>
              <a:rPr lang="en-GB" dirty="0" smtClean="0"/>
              <a:t>For example: When developing a new passenger aircraft, there could be many teams based in many different countries. Where as to produce a hand-crafted piece  of furniture the ‘team’ might be just one person carrying out all the tasks (producing a drawing, sourcing material, manufacturing, despatch and delivery to the customer.</a:t>
            </a:r>
          </a:p>
        </p:txBody>
      </p:sp>
      <p:sp>
        <p:nvSpPr>
          <p:cNvPr id="3" name="Title 2"/>
          <p:cNvSpPr>
            <a:spLocks noGrp="1"/>
          </p:cNvSpPr>
          <p:nvPr>
            <p:ph type="title"/>
          </p:nvPr>
        </p:nvSpPr>
        <p:spPr/>
        <p:txBody>
          <a:bodyPr/>
          <a:lstStyle/>
          <a:p>
            <a:r>
              <a:rPr lang="en-GB" u="sng" dirty="0" smtClean="0"/>
              <a:t>Team Size</a:t>
            </a:r>
            <a:endParaRPr lang="en-GB" u="sng"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It is important that everyone involved with a project knows their roles exactly and what level of responsibility they are to assume.</a:t>
            </a:r>
          </a:p>
          <a:p>
            <a:pPr>
              <a:buNone/>
            </a:pPr>
            <a:endParaRPr lang="en-GB" dirty="0" smtClean="0"/>
          </a:p>
          <a:p>
            <a:r>
              <a:rPr lang="en-GB" dirty="0" smtClean="0"/>
              <a:t>Unless it is an established team, the project leader or manager will prepare a brief </a:t>
            </a:r>
            <a:r>
              <a:rPr lang="en-GB" b="1" dirty="0" smtClean="0"/>
              <a:t>job description </a:t>
            </a:r>
            <a:r>
              <a:rPr lang="en-GB" dirty="0" smtClean="0"/>
              <a:t>for each person in the team.</a:t>
            </a:r>
          </a:p>
          <a:p>
            <a:endParaRPr lang="en-GB" dirty="0" smtClean="0"/>
          </a:p>
          <a:p>
            <a:r>
              <a:rPr lang="en-GB" dirty="0" smtClean="0"/>
              <a:t>For information on </a:t>
            </a:r>
            <a:r>
              <a:rPr lang="en-GB" b="1" dirty="0" smtClean="0"/>
              <a:t>writing</a:t>
            </a:r>
            <a:r>
              <a:rPr lang="en-GB" dirty="0" smtClean="0"/>
              <a:t> job descriptions please </a:t>
            </a:r>
            <a:r>
              <a:rPr lang="en-GB" dirty="0" smtClean="0">
                <a:hlinkClick r:id="rId2"/>
              </a:rPr>
              <a:t>click-here</a:t>
            </a:r>
            <a:r>
              <a:rPr lang="en-GB" dirty="0" smtClean="0"/>
              <a:t>.</a:t>
            </a:r>
          </a:p>
          <a:p>
            <a:r>
              <a:rPr lang="en-GB" dirty="0" smtClean="0"/>
              <a:t>For </a:t>
            </a:r>
            <a:r>
              <a:rPr lang="en-GB" b="1" dirty="0" smtClean="0"/>
              <a:t>example</a:t>
            </a:r>
            <a:r>
              <a:rPr lang="en-GB" dirty="0" smtClean="0"/>
              <a:t> job descriptions please </a:t>
            </a:r>
            <a:r>
              <a:rPr lang="en-GB" dirty="0" smtClean="0">
                <a:hlinkClick r:id="rId3"/>
              </a:rPr>
              <a:t>click-here</a:t>
            </a:r>
            <a:r>
              <a:rPr lang="en-GB" dirty="0" smtClean="0"/>
              <a:t>.</a:t>
            </a:r>
          </a:p>
        </p:txBody>
      </p:sp>
      <p:sp>
        <p:nvSpPr>
          <p:cNvPr id="3" name="Title 2"/>
          <p:cNvSpPr>
            <a:spLocks noGrp="1"/>
          </p:cNvSpPr>
          <p:nvPr>
            <p:ph type="title"/>
          </p:nvPr>
        </p:nvSpPr>
        <p:spPr/>
        <p:txBody>
          <a:bodyPr>
            <a:normAutofit/>
          </a:bodyPr>
          <a:lstStyle/>
          <a:p>
            <a:r>
              <a:rPr lang="en-GB" u="sng" dirty="0" smtClean="0"/>
              <a:t>Roles and responsibilities </a:t>
            </a:r>
            <a:endParaRPr lang="en-GB" u="sng"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481328"/>
            <a:ext cx="8496944" cy="4900000"/>
          </a:xfrm>
        </p:spPr>
        <p:txBody>
          <a:bodyPr>
            <a:normAutofit fontScale="77500" lnSpcReduction="20000"/>
          </a:bodyPr>
          <a:lstStyle/>
          <a:p>
            <a:r>
              <a:rPr lang="en-GB" dirty="0" smtClean="0"/>
              <a:t>Come people find generating ideas easier than others. It depends to some extent on whether a person is </a:t>
            </a:r>
            <a:r>
              <a:rPr lang="en-GB" b="1" dirty="0" smtClean="0"/>
              <a:t>an innovator or an implementer</a:t>
            </a:r>
            <a:r>
              <a:rPr lang="en-GB" dirty="0" smtClean="0"/>
              <a:t>? (Myers Briggs Team Inventory MBTI).</a:t>
            </a:r>
          </a:p>
          <a:p>
            <a:r>
              <a:rPr lang="en-GB" dirty="0" smtClean="0"/>
              <a:t>Innovators are people who come up with ideas, bounce them around and then quite often move on to other things, leaving others to pick up the pieces. </a:t>
            </a:r>
          </a:p>
          <a:p>
            <a:r>
              <a:rPr lang="en-GB" b="1" dirty="0" smtClean="0"/>
              <a:t>Creativity</a:t>
            </a:r>
            <a:r>
              <a:rPr lang="en-GB" dirty="0" smtClean="0"/>
              <a:t> is their strength but getting the job finished relies on </a:t>
            </a:r>
            <a:r>
              <a:rPr lang="en-GB" b="1" dirty="0" smtClean="0"/>
              <a:t>implementers</a:t>
            </a:r>
            <a:r>
              <a:rPr lang="en-GB" dirty="0" smtClean="0"/>
              <a:t>, people who have an eye for detail, are good at problem resolution and carry a job through to the end. </a:t>
            </a:r>
          </a:p>
          <a:p>
            <a:r>
              <a:rPr lang="en-GB" dirty="0" smtClean="0"/>
              <a:t>A </a:t>
            </a:r>
            <a:r>
              <a:rPr lang="en-GB" b="1" dirty="0" smtClean="0"/>
              <a:t>Good Project Team </a:t>
            </a:r>
            <a:r>
              <a:rPr lang="en-GB" dirty="0" smtClean="0"/>
              <a:t>will have innovators and implementers.</a:t>
            </a:r>
          </a:p>
          <a:p>
            <a:r>
              <a:rPr lang="en-GB" b="1" dirty="0" smtClean="0"/>
              <a:t>Entrepreneurs</a:t>
            </a:r>
            <a:r>
              <a:rPr lang="en-GB" dirty="0" smtClean="0"/>
              <a:t> often need to be both as they push forward with a project idea.</a:t>
            </a:r>
          </a:p>
          <a:p>
            <a:r>
              <a:rPr lang="en-GB" b="1" dirty="0" smtClean="0"/>
              <a:t>Engineering</a:t>
            </a:r>
            <a:r>
              <a:rPr lang="en-GB" dirty="0" smtClean="0"/>
              <a:t> is a creative discipline, and to achieve success, people working in the industry must be innovative and able to ‘think outside the box’!</a:t>
            </a:r>
          </a:p>
          <a:p>
            <a:pPr lvl="1"/>
            <a:endParaRPr lang="en-GB" dirty="0" smtClean="0"/>
          </a:p>
        </p:txBody>
      </p:sp>
      <p:sp>
        <p:nvSpPr>
          <p:cNvPr id="3" name="Title 2"/>
          <p:cNvSpPr>
            <a:spLocks noGrp="1"/>
          </p:cNvSpPr>
          <p:nvPr>
            <p:ph type="title"/>
          </p:nvPr>
        </p:nvSpPr>
        <p:spPr>
          <a:xfrm>
            <a:off x="457200" y="274638"/>
            <a:ext cx="8435280" cy="1143000"/>
          </a:xfrm>
        </p:spPr>
        <p:txBody>
          <a:bodyPr>
            <a:normAutofit/>
          </a:bodyPr>
          <a:lstStyle/>
          <a:p>
            <a:r>
              <a:rPr lang="en-GB" u="sng" dirty="0" smtClean="0"/>
              <a:t>Creativity &amp; Implementation</a:t>
            </a:r>
            <a:endParaRPr lang="en-GB" u="sng"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dirty="0" smtClean="0"/>
              <a:t>In the 1970’s Meredith </a:t>
            </a:r>
            <a:r>
              <a:rPr lang="en-GB" dirty="0" err="1" smtClean="0"/>
              <a:t>Belbin</a:t>
            </a:r>
            <a:r>
              <a:rPr lang="en-GB" dirty="0" smtClean="0"/>
              <a:t> and his team at the Henley Management Centre carried out a research project to determine the </a:t>
            </a:r>
            <a:r>
              <a:rPr lang="en-GB" b="1" dirty="0" smtClean="0"/>
              <a:t>types</a:t>
            </a:r>
            <a:r>
              <a:rPr lang="en-GB" dirty="0" smtClean="0"/>
              <a:t> of roles that would make for </a:t>
            </a:r>
            <a:r>
              <a:rPr lang="en-GB" b="1" dirty="0" smtClean="0"/>
              <a:t>effective team working</a:t>
            </a:r>
            <a:r>
              <a:rPr lang="en-GB" dirty="0" smtClean="0"/>
              <a:t>. </a:t>
            </a:r>
          </a:p>
          <a:p>
            <a:r>
              <a:rPr lang="en-GB" dirty="0" err="1" smtClean="0"/>
              <a:t>Belbin</a:t>
            </a:r>
            <a:r>
              <a:rPr lang="en-GB" dirty="0" smtClean="0"/>
              <a:t> theory is fairly complex, but in simplistic terms it says that a </a:t>
            </a:r>
            <a:r>
              <a:rPr lang="en-GB" b="1" dirty="0" smtClean="0"/>
              <a:t>balance of talents </a:t>
            </a:r>
            <a:r>
              <a:rPr lang="en-GB" dirty="0" smtClean="0"/>
              <a:t>is needed within a team. </a:t>
            </a:r>
          </a:p>
          <a:p>
            <a:r>
              <a:rPr lang="en-GB" dirty="0" smtClean="0"/>
              <a:t>For example, you need individuals that are creative, those that can turn ideas into reality, and others who can complete tasks to the last detail. </a:t>
            </a:r>
          </a:p>
          <a:p>
            <a:r>
              <a:rPr lang="en-GB" dirty="0" smtClean="0"/>
              <a:t>You also need people who are good at monitoring and evaluation, at planning the way forward, and at investigating the opposition. </a:t>
            </a:r>
          </a:p>
          <a:p>
            <a:r>
              <a:rPr lang="en-GB" dirty="0" smtClean="0"/>
              <a:t>As well as the role functions, there is also a requirement to have the correct level of technical knowledge within a team. </a:t>
            </a:r>
          </a:p>
          <a:p>
            <a:r>
              <a:rPr lang="en-GB" dirty="0" smtClean="0"/>
              <a:t>If you are going to work alone on your project you will have to assume a number of roles, responsibilities and technical competencies. </a:t>
            </a:r>
          </a:p>
          <a:p>
            <a:endParaRPr lang="en-GB" dirty="0"/>
          </a:p>
        </p:txBody>
      </p:sp>
      <p:sp>
        <p:nvSpPr>
          <p:cNvPr id="3" name="Title 2"/>
          <p:cNvSpPr>
            <a:spLocks noGrp="1"/>
          </p:cNvSpPr>
          <p:nvPr>
            <p:ph type="title"/>
          </p:nvPr>
        </p:nvSpPr>
        <p:spPr/>
        <p:txBody>
          <a:bodyPr/>
          <a:lstStyle/>
          <a:p>
            <a:r>
              <a:rPr lang="en-GB" u="sng" dirty="0" err="1" smtClean="0"/>
              <a:t>Belbin’s</a:t>
            </a:r>
            <a:r>
              <a:rPr lang="en-GB" u="sng" dirty="0" smtClean="0"/>
              <a:t> theory</a:t>
            </a:r>
            <a:endParaRPr lang="en-GB" u="sng"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For more information on now to</a:t>
            </a:r>
            <a:r>
              <a:rPr lang="en-GB" b="1" dirty="0" smtClean="0"/>
              <a:t> </a:t>
            </a:r>
            <a:r>
              <a:rPr lang="en-GB" b="1" dirty="0" smtClean="0"/>
              <a:t>agree and delegate project </a:t>
            </a:r>
            <a:r>
              <a:rPr lang="en-GB" b="1" dirty="0" smtClean="0"/>
              <a:t>actions, </a:t>
            </a:r>
            <a:r>
              <a:rPr lang="en-GB" dirty="0" smtClean="0"/>
              <a:t>please click-here</a:t>
            </a:r>
            <a:r>
              <a:rPr lang="en-GB" b="1" dirty="0" smtClean="0"/>
              <a:t>: </a:t>
            </a:r>
            <a:r>
              <a:rPr lang="en-GB" dirty="0" smtClean="0">
                <a:hlinkClick r:id="rId2"/>
              </a:rPr>
              <a:t>http</a:t>
            </a:r>
            <a:r>
              <a:rPr lang="en-GB" dirty="0" smtClean="0">
                <a:hlinkClick r:id="rId2"/>
              </a:rPr>
              <a:t>://www.businessballs.com/project.htm</a:t>
            </a:r>
            <a:r>
              <a:rPr lang="en-GB" dirty="0" smtClean="0"/>
              <a:t> </a:t>
            </a:r>
            <a:endParaRPr lang="en-GB" dirty="0"/>
          </a:p>
        </p:txBody>
      </p:sp>
      <p:sp>
        <p:nvSpPr>
          <p:cNvPr id="3" name="Title 2"/>
          <p:cNvSpPr>
            <a:spLocks noGrp="1"/>
          </p:cNvSpPr>
          <p:nvPr>
            <p:ph type="title"/>
          </p:nvPr>
        </p:nvSpPr>
        <p:spPr/>
        <p:txBody>
          <a:bodyPr/>
          <a:lstStyle/>
          <a:p>
            <a:r>
              <a:rPr lang="en-GB" dirty="0" smtClean="0"/>
              <a:t>Project delegation</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624078" indent="-514350">
              <a:buNone/>
            </a:pPr>
            <a:r>
              <a:rPr lang="en-GB" dirty="0" smtClean="0"/>
              <a:t>Based on:</a:t>
            </a:r>
          </a:p>
          <a:p>
            <a:pPr marL="624078" indent="-514350">
              <a:buFont typeface="+mj-lt"/>
              <a:buAutoNum type="arabicPeriod"/>
            </a:pPr>
            <a:r>
              <a:rPr lang="en-GB" dirty="0" smtClean="0"/>
              <a:t>National Engineering. London: </a:t>
            </a:r>
            <a:r>
              <a:rPr lang="en-GB" dirty="0" err="1" smtClean="0"/>
              <a:t>Edexcel</a:t>
            </a:r>
            <a:r>
              <a:rPr lang="en-GB" dirty="0" smtClean="0"/>
              <a:t>, 2010.</a:t>
            </a:r>
          </a:p>
          <a:p>
            <a:pPr marL="624078" indent="-514350">
              <a:buFont typeface="+mj-lt"/>
              <a:buAutoNum type="arabicPeriod"/>
            </a:pPr>
            <a:r>
              <a:rPr lang="en-GB" dirty="0" smtClean="0">
                <a:hlinkClick r:id="rId2"/>
              </a:rPr>
              <a:t>http://www.businessballs.com/project.htm</a:t>
            </a:r>
            <a:r>
              <a:rPr lang="en-GB" dirty="0" smtClean="0"/>
              <a:t> </a:t>
            </a:r>
          </a:p>
          <a:p>
            <a:pPr marL="624078" indent="-514350">
              <a:buFont typeface="+mj-lt"/>
              <a:buAutoNum type="arabicPeriod"/>
            </a:pPr>
            <a:r>
              <a:rPr lang="en-GB" dirty="0" smtClean="0">
                <a:hlinkClick r:id="rId3"/>
              </a:rPr>
              <a:t>http://www.businessballs.com/project-sponsorship.htm</a:t>
            </a:r>
            <a:r>
              <a:rPr lang="en-GB" dirty="0" smtClean="0"/>
              <a:t> </a:t>
            </a:r>
          </a:p>
          <a:p>
            <a:endParaRPr lang="en-GB" dirty="0" smtClean="0"/>
          </a:p>
          <a:p>
            <a:endParaRPr lang="en-GB" dirty="0"/>
          </a:p>
        </p:txBody>
      </p:sp>
      <p:sp>
        <p:nvSpPr>
          <p:cNvPr id="3" name="Title 2"/>
          <p:cNvSpPr>
            <a:spLocks noGrp="1"/>
          </p:cNvSpPr>
          <p:nvPr>
            <p:ph type="title"/>
          </p:nvPr>
        </p:nvSpPr>
        <p:spPr/>
        <p:txBody>
          <a:bodyPr/>
          <a:lstStyle/>
          <a:p>
            <a:r>
              <a:rPr lang="en-GB" dirty="0" smtClean="0"/>
              <a:t>References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283</TotalTime>
  <Words>766</Words>
  <Application>Microsoft Office PowerPoint</Application>
  <PresentationFormat>On-screen Show (4:3)</PresentationFormat>
  <Paragraphs>51</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Concourse</vt:lpstr>
      <vt:lpstr>Project Management</vt:lpstr>
      <vt:lpstr>The Project Team</vt:lpstr>
      <vt:lpstr>Project Team: Specialists </vt:lpstr>
      <vt:lpstr>Team Size</vt:lpstr>
      <vt:lpstr>Roles and responsibilities </vt:lpstr>
      <vt:lpstr>Creativity &amp; Implementation</vt:lpstr>
      <vt:lpstr>Belbin’s theory</vt:lpstr>
      <vt:lpstr>Project delegation</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dc:title>
  <dc:creator>Pamela</dc:creator>
  <cp:lastModifiedBy>Pamela</cp:lastModifiedBy>
  <cp:revision>27</cp:revision>
  <dcterms:created xsi:type="dcterms:W3CDTF">2013-11-05T16:20:40Z</dcterms:created>
  <dcterms:modified xsi:type="dcterms:W3CDTF">2013-11-29T13:47:18Z</dcterms:modified>
</cp:coreProperties>
</file>