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92" r:id="rId6"/>
    <p:sldId id="340" r:id="rId7"/>
    <p:sldId id="349" r:id="rId8"/>
    <p:sldId id="306" r:id="rId9"/>
    <p:sldId id="354" r:id="rId10"/>
    <p:sldId id="318" r:id="rId11"/>
    <p:sldId id="362" r:id="rId12"/>
    <p:sldId id="341" r:id="rId13"/>
    <p:sldId id="334" r:id="rId14"/>
    <p:sldId id="339" r:id="rId15"/>
    <p:sldId id="355" r:id="rId16"/>
    <p:sldId id="342" r:id="rId17"/>
    <p:sldId id="346" r:id="rId18"/>
    <p:sldId id="320" r:id="rId19"/>
    <p:sldId id="347" r:id="rId20"/>
    <p:sldId id="348" r:id="rId21"/>
    <p:sldId id="344" r:id="rId22"/>
    <p:sldId id="345" r:id="rId23"/>
    <p:sldId id="343" r:id="rId24"/>
    <p:sldId id="350" r:id="rId25"/>
    <p:sldId id="352" r:id="rId26"/>
    <p:sldId id="321" r:id="rId27"/>
    <p:sldId id="356" r:id="rId28"/>
    <p:sldId id="363" r:id="rId29"/>
    <p:sldId id="357" r:id="rId30"/>
    <p:sldId id="361" r:id="rId31"/>
    <p:sldId id="358" r:id="rId32"/>
    <p:sldId id="359" r:id="rId33"/>
    <p:sldId id="364" r:id="rId34"/>
    <p:sldId id="360"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8" autoAdjust="0"/>
    <p:restoredTop sz="95976" autoAdjust="0"/>
  </p:normalViewPr>
  <p:slideViewPr>
    <p:cSldViewPr>
      <p:cViewPr varScale="1">
        <p:scale>
          <a:sx n="116" d="100"/>
          <a:sy n="116" d="100"/>
        </p:scale>
        <p:origin x="1496"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18/10/2022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10/18/22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750601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2437740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in groups or pairs to think about each of the eight claims.  To what extent should we accept or question the claims and why?  If 10 is completely reasonable and reliable, and 1 is totally unreliable, what number would they give each and why? (Using the numbers helps students </a:t>
            </a:r>
            <a:r>
              <a:rPr lang="en-US" dirty="0" err="1"/>
              <a:t>realise</a:t>
            </a:r>
            <a:r>
              <a:rPr lang="en-US" dirty="0"/>
              <a:t> that it is not likely to be either 100% objective or subjective, </a:t>
            </a:r>
            <a:r>
              <a:rPr lang="en-US" dirty="0" err="1"/>
              <a:t>sceptical</a:t>
            </a:r>
            <a:r>
              <a:rPr lang="en-US" dirty="0"/>
              <a:t> or certain, but by DEGREES!)</a:t>
            </a:r>
          </a:p>
          <a:p>
            <a:endParaRPr lang="en-US" dirty="0"/>
          </a:p>
          <a:p>
            <a:pPr marL="228600" marR="0" lvl="0" indent="-228600" algn="l" defTabSz="457200" rtl="0" eaLnBrk="1" fontAlgn="auto" latinLnBrk="0" hangingPunct="1">
              <a:lnSpc>
                <a:spcPct val="100000"/>
              </a:lnSpc>
              <a:spcBef>
                <a:spcPts val="0"/>
              </a:spcBef>
              <a:spcAft>
                <a:spcPts val="0"/>
              </a:spcAft>
              <a:buClrTx/>
              <a:buSzTx/>
              <a:buFontTx/>
              <a:buAutoNum type="arabicPeriod"/>
              <a:tabLst/>
              <a:defRPr/>
            </a:pPr>
            <a:r>
              <a:rPr lang="en-US" dirty="0"/>
              <a:t>That I should buy something because it claims to be the best is a piece of UNCRITICAL thinking and should be viewed with SCEPTICISM. (Refusing to accept something at Face Value, and instead asking questions about its reliability.)  </a:t>
            </a:r>
            <a:r>
              <a:rPr lang="en-US" dirty="0" err="1"/>
              <a:t>Sceptical</a:t>
            </a:r>
            <a:r>
              <a:rPr lang="en-US" dirty="0"/>
              <a:t> reflection here should lead us to </a:t>
            </a:r>
            <a:r>
              <a:rPr lang="en-US" dirty="0" err="1"/>
              <a:t>realise</a:t>
            </a:r>
            <a:r>
              <a:rPr lang="en-US" dirty="0"/>
              <a:t> that this is an advertising slogan, and unlikely to included an expert assessment of very beer in the world. </a:t>
            </a:r>
          </a:p>
          <a:p>
            <a:pPr marL="228600" marR="0" lvl="0" indent="-228600" algn="l" defTabSz="457200" rtl="0" eaLnBrk="1" fontAlgn="auto" latinLnBrk="0" hangingPunct="1">
              <a:lnSpc>
                <a:spcPct val="100000"/>
              </a:lnSpc>
              <a:spcBef>
                <a:spcPts val="0"/>
              </a:spcBef>
              <a:spcAft>
                <a:spcPts val="0"/>
              </a:spcAft>
              <a:buClrTx/>
              <a:buSzTx/>
              <a:buFontTx/>
              <a:buAutoNum type="arabicPeriod"/>
              <a:tabLst/>
              <a:defRPr/>
            </a:pPr>
            <a:r>
              <a:rPr lang="en-US" dirty="0"/>
              <a:t>That an expert psychology author should be trusted in issues of psychology is reasonable, though further enquiries could be made (her background, experience, peer reviewed, reputation etc.) Her views on cooking are obviously less credible / relevant.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8 = RAPID JUDGMENTS – Emotional responses about taking action that on reflection may turn out to be bad ideas.  </a:t>
            </a:r>
          </a:p>
          <a:p>
            <a:endParaRPr lang="en-US" dirty="0"/>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804384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in groups or pairs to think about each of the eight claims.  To what extent should we accept or question the claims and why?  If 10 is completely reasonable and reliable, and 1 is totally unreliable, what number would they give each and why? (Using the numbers helps students </a:t>
            </a:r>
            <a:r>
              <a:rPr lang="en-US" dirty="0" err="1"/>
              <a:t>realise</a:t>
            </a:r>
            <a:r>
              <a:rPr lang="en-US" dirty="0"/>
              <a:t> that it is not likely to be either 100% objective or subjective, </a:t>
            </a:r>
            <a:r>
              <a:rPr lang="en-US" dirty="0" err="1"/>
              <a:t>sceptical</a:t>
            </a:r>
            <a:r>
              <a:rPr lang="en-US" dirty="0"/>
              <a:t> or certain, but by DEGREES!)</a:t>
            </a:r>
          </a:p>
          <a:p>
            <a:endParaRPr lang="en-US" dirty="0"/>
          </a:p>
          <a:p>
            <a:pPr marL="228600" marR="0" lvl="0" indent="-228600" algn="l" defTabSz="457200" rtl="0" eaLnBrk="1" fontAlgn="auto" latinLnBrk="0" hangingPunct="1">
              <a:lnSpc>
                <a:spcPct val="100000"/>
              </a:lnSpc>
              <a:spcBef>
                <a:spcPts val="0"/>
              </a:spcBef>
              <a:spcAft>
                <a:spcPts val="0"/>
              </a:spcAft>
              <a:buClrTx/>
              <a:buSzTx/>
              <a:buFontTx/>
              <a:buAutoNum type="arabicPeriod"/>
              <a:tabLst/>
              <a:defRPr/>
            </a:pPr>
            <a:r>
              <a:rPr lang="en-US" dirty="0"/>
              <a:t>That I should buy something because it claims to be the best is a piece of UNCRITICAL thinking and should be viewed with SCEPTICISM. (Refusing to accept something at Face Value, and instead asking questions about its reliability.)  </a:t>
            </a:r>
            <a:r>
              <a:rPr lang="en-US" dirty="0" err="1"/>
              <a:t>Sceptical</a:t>
            </a:r>
            <a:r>
              <a:rPr lang="en-US" dirty="0"/>
              <a:t> reflection here should lead us to </a:t>
            </a:r>
            <a:r>
              <a:rPr lang="en-US" dirty="0" err="1"/>
              <a:t>realise</a:t>
            </a:r>
            <a:r>
              <a:rPr lang="en-US" dirty="0"/>
              <a:t> that this is an advertising slogan, and unlikely to included an expert assessment of very beer in the world. </a:t>
            </a:r>
          </a:p>
          <a:p>
            <a:pPr marL="228600" marR="0" lvl="0" indent="-228600" algn="l" defTabSz="457200" rtl="0" eaLnBrk="1" fontAlgn="auto" latinLnBrk="0" hangingPunct="1">
              <a:lnSpc>
                <a:spcPct val="100000"/>
              </a:lnSpc>
              <a:spcBef>
                <a:spcPts val="0"/>
              </a:spcBef>
              <a:spcAft>
                <a:spcPts val="0"/>
              </a:spcAft>
              <a:buClrTx/>
              <a:buSzTx/>
              <a:buFontTx/>
              <a:buAutoNum type="arabicPeriod"/>
              <a:tabLst/>
              <a:defRPr/>
            </a:pPr>
            <a:r>
              <a:rPr lang="en-US" dirty="0"/>
              <a:t>That an expert psychology author should be trusted in issues of psychology is reasonable, though further enquiries could be made (her background, experience, peer reviewed, reputation etc.) Her views on cooking are obviously less credible / relevant.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8 = RAPID JUDGMENTS – Emotional responses about taking action that on reflection may turn out to be bad ideas.  </a:t>
            </a:r>
          </a:p>
          <a:p>
            <a:endParaRPr lang="en-US" dirty="0"/>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4191495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4 – 8 = RAPID JUDGMENTS – Emotional responses about taking action that on reflection may turn out to be bad ideas.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2495389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 answer to question 4 is no, then you must go in search of more information in order to make have a more objective opinion.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57513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if this is easy or not?  Why or why not?  </a:t>
            </a:r>
          </a:p>
          <a:p>
            <a:endParaRPr lang="en-US" dirty="0"/>
          </a:p>
          <a:p>
            <a:r>
              <a:rPr lang="en-US" dirty="0"/>
              <a:t>(Perhaps others don’t listen charitably to them, so why should they listen charitably to others?)</a:t>
            </a:r>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4229889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1378423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Conscious bias – the spokesperson is consciously and deliberately trying to present the PM in the best possible way, whilst representing his critics negatively as cowards. </a:t>
            </a:r>
          </a:p>
          <a:p>
            <a:pPr marL="228600" indent="-228600">
              <a:buAutoNum type="arabicPeriod"/>
            </a:pPr>
            <a:r>
              <a:rPr lang="en-US" dirty="0"/>
              <a:t>Unconscious bias – voters may be unaware that the physical attributes of the candidate influenced their preference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15</a:t>
            </a:fld>
            <a:endParaRPr lang="en-US"/>
          </a:p>
        </p:txBody>
      </p:sp>
    </p:spTree>
    <p:extLst>
      <p:ext uri="{BB962C8B-B14F-4D97-AF65-F5344CB8AC3E}">
        <p14:creationId xmlns:p14="http://schemas.microsoft.com/office/powerpoint/2010/main" val="2848696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task – evaluate the sources of evidence using the CRAAP test and ID Hot and Cold arguments and language </a:t>
            </a:r>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3020549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class to ID facts / opinions – discuss</a:t>
            </a:r>
          </a:p>
          <a:p>
            <a:r>
              <a:rPr lang="en-US" dirty="0"/>
              <a:t>What evidence do you require to declare a stat </a:t>
            </a:r>
            <a:r>
              <a:rPr lang="en-US" dirty="0" err="1"/>
              <a:t>ement</a:t>
            </a:r>
            <a:r>
              <a:rPr lang="en-US" dirty="0"/>
              <a:t> a fact – more than 1 source, personal experience, empirically tested – What is a reliable source? (CRAAP)</a:t>
            </a:r>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3332824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can download / print the Template using the link </a:t>
            </a:r>
          </a:p>
        </p:txBody>
      </p:sp>
      <p:sp>
        <p:nvSpPr>
          <p:cNvPr id="4" name="Slide Number Placeholder 3"/>
          <p:cNvSpPr>
            <a:spLocks noGrp="1"/>
          </p:cNvSpPr>
          <p:nvPr>
            <p:ph type="sldNum" sz="quarter" idx="5"/>
          </p:nvPr>
        </p:nvSpPr>
        <p:spPr/>
        <p:txBody>
          <a:bodyPr/>
          <a:lstStyle/>
          <a:p>
            <a:fld id="{6936E1E2-17D2-5E4C-B96D-EEDAC0EF77DB}" type="slidenum">
              <a:rPr lang="en-US" smtClean="0"/>
              <a:pPr/>
              <a:t>28</a:t>
            </a:fld>
            <a:endParaRPr lang="en-US"/>
          </a:p>
        </p:txBody>
      </p:sp>
    </p:spTree>
    <p:extLst>
      <p:ext uri="{BB962C8B-B14F-4D97-AF65-F5344CB8AC3E}">
        <p14:creationId xmlns:p14="http://schemas.microsoft.com/office/powerpoint/2010/main" val="35660548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can download an article from here – could be done in Groups / Pairs / Individually (depending on time / ability)</a:t>
            </a:r>
          </a:p>
        </p:txBody>
      </p:sp>
      <p:sp>
        <p:nvSpPr>
          <p:cNvPr id="4" name="Slide Number Placeholder 3"/>
          <p:cNvSpPr>
            <a:spLocks noGrp="1"/>
          </p:cNvSpPr>
          <p:nvPr>
            <p:ph type="sldNum" sz="quarter" idx="5"/>
          </p:nvPr>
        </p:nvSpPr>
        <p:spPr/>
        <p:txBody>
          <a:bodyPr/>
          <a:lstStyle/>
          <a:p>
            <a:fld id="{6936E1E2-17D2-5E4C-B96D-EEDAC0EF77DB}" type="slidenum">
              <a:rPr lang="en-US" smtClean="0"/>
              <a:pPr/>
              <a:t>29</a:t>
            </a:fld>
            <a:endParaRPr lang="en-US"/>
          </a:p>
        </p:txBody>
      </p:sp>
    </p:spTree>
    <p:extLst>
      <p:ext uri="{BB962C8B-B14F-4D97-AF65-F5344CB8AC3E}">
        <p14:creationId xmlns:p14="http://schemas.microsoft.com/office/powerpoint/2010/main" val="33407839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18/10/2022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wgqq-fwIKw?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hGjuw_gyb2s?start=114&amp;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thegwpf.org/content/uploads/2022/09/Lindzen-global-warming-narrative.pdf" TargetMode="External"/><Relationship Id="rId3" Type="http://schemas.openxmlformats.org/officeDocument/2006/relationships/hyperlink" Target="https://royalsociety.org/topics-policy/projects/climate-change-evidence-causes/basics-of-climate-change/" TargetMode="External"/><Relationship Id="rId7" Type="http://schemas.openxmlformats.org/officeDocument/2006/relationships/hyperlink" Target="https://www.desmog.com/2017/12/11/introducing-desmog-uk-s-climate-disinformation-databas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newsweek.com/truth-about-global-warming-154937" TargetMode="External"/><Relationship Id="rId5" Type="http://schemas.openxmlformats.org/officeDocument/2006/relationships/hyperlink" Target="https://www.bbc.co.uk/news/world-us-canada-46351940" TargetMode="External"/><Relationship Id="rId4" Type="http://schemas.openxmlformats.org/officeDocument/2006/relationships/hyperlink" Target="https://www.thesun.co.uk/news/15288148/climate-change-risks-economy/"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3p2tGEcePk0?start=5&amp;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scholarworks.waldenu.edu/cgi/viewcontent.cgi?article=1260&amp;context=ijam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mXAClsiBsDg?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uowtsd-my.sharepoint.com/:w:/r/personal/m_brian_uwtsd_ac_uk/Documents/UWTSD%20Note-making%20template%20.docx?d=w51161ea07c434452b922f278b385b215&amp;csf=1&amp;web=1&amp;e=r3HPOG"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3" Type="http://schemas.openxmlformats.org/officeDocument/2006/relationships/hyperlink" Target="https://scholarworks.waldenu.edu/cgi/viewcontent.cgi?article=1260&amp;context=ijam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ictionary.cambridge.org/" TargetMode="External"/><Relationship Id="rId2" Type="http://schemas.openxmlformats.org/officeDocument/2006/relationships/hyperlink" Target="https://plato.stanford.edu/entries/skepticism-ancient/" TargetMode="External"/><Relationship Id="rId1" Type="http://schemas.openxmlformats.org/officeDocument/2006/relationships/slideLayout" Target="../slideLayouts/slideLayout2.xml"/><Relationship Id="rId6" Type="http://schemas.openxmlformats.org/officeDocument/2006/relationships/hyperlink" Target="https://subjectguides.york.ac.uk/skills/critical-reading" TargetMode="External"/><Relationship Id="rId5" Type="http://schemas.openxmlformats.org/officeDocument/2006/relationships/hyperlink" Target="https://www.utc.edu/academic-affairs/walker-center-for-teaching-and-learning/faculty-programs/faculty-fellow-programs/faculty-fellow-program-development/short-critical-thinking-activities" TargetMode="External"/><Relationship Id="rId4" Type="http://schemas.openxmlformats.org/officeDocument/2006/relationships/hyperlink" Target="https://help.open.ac.uk/critically-processing-what-you-re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Academic Skills</a:t>
            </a:r>
            <a:br>
              <a:rPr lang="en-GB" sz="4000" b="1" dirty="0">
                <a:solidFill>
                  <a:schemeClr val="accent2">
                    <a:lumMod val="20000"/>
                    <a:lumOff val="80000"/>
                  </a:schemeClr>
                </a:solidFill>
              </a:rPr>
            </a:br>
            <a:r>
              <a:rPr lang="en-GB" sz="3100" b="1" dirty="0">
                <a:solidFill>
                  <a:schemeClr val="accent2">
                    <a:lumMod val="20000"/>
                    <a:lumOff val="80000"/>
                  </a:schemeClr>
                </a:solidFill>
              </a:rPr>
              <a:t>(LCLM4001)</a:t>
            </a:r>
            <a:br>
              <a:rPr lang="en-GB" sz="3200" b="1" dirty="0">
                <a:solidFill>
                  <a:schemeClr val="accent2">
                    <a:lumMod val="20000"/>
                    <a:lumOff val="80000"/>
                  </a:schemeClr>
                </a:solidFill>
              </a:rPr>
            </a:br>
            <a:r>
              <a:rPr lang="en-GB" sz="3200" b="1" dirty="0">
                <a:solidFill>
                  <a:schemeClr val="accent2">
                    <a:lumMod val="20000"/>
                    <a:lumOff val="80000"/>
                  </a:schemeClr>
                </a:solidFill>
              </a:rPr>
              <a:t>Critical Thinking, Critical Reading, and Critical Writing </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dirty="0">
                <a:solidFill>
                  <a:srgbClr val="0070C0"/>
                </a:solidFill>
              </a:rPr>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17638"/>
            <a:ext cx="8229600" cy="4248473"/>
          </a:xfrm>
        </p:spPr>
        <p:txBody>
          <a:bodyPr>
            <a:normAutofit fontScale="92500" lnSpcReduction="10000"/>
          </a:bodyPr>
          <a:lstStyle/>
          <a:p>
            <a:r>
              <a:rPr lang="en-US" sz="3000" dirty="0"/>
              <a:t>Define critical thinking</a:t>
            </a:r>
          </a:p>
          <a:p>
            <a:r>
              <a:rPr lang="en-US" sz="3000" dirty="0"/>
              <a:t>Explore </a:t>
            </a:r>
            <a:r>
              <a:rPr lang="en-US" sz="3000" dirty="0" err="1"/>
              <a:t>Scepticism</a:t>
            </a:r>
            <a:r>
              <a:rPr lang="en-US" sz="3000" dirty="0"/>
              <a:t> and Objectivity </a:t>
            </a:r>
          </a:p>
          <a:p>
            <a:r>
              <a:rPr lang="en-US" sz="3000" dirty="0"/>
              <a:t>Introduce the Principle of Charity</a:t>
            </a:r>
          </a:p>
          <a:p>
            <a:r>
              <a:rPr lang="en-US" sz="3000" dirty="0"/>
              <a:t>Question Bias</a:t>
            </a:r>
          </a:p>
          <a:p>
            <a:r>
              <a:rPr lang="en-US" sz="3000" dirty="0"/>
              <a:t>Evaluate Evidence</a:t>
            </a:r>
          </a:p>
          <a:p>
            <a:r>
              <a:rPr lang="en-US" sz="3000" dirty="0"/>
              <a:t>Identify Facts versus Opinions</a:t>
            </a:r>
          </a:p>
          <a:p>
            <a:r>
              <a:rPr lang="en-US" sz="3000" dirty="0"/>
              <a:t>Critical Reading </a:t>
            </a:r>
          </a:p>
          <a:p>
            <a:r>
              <a:rPr lang="en-US" sz="3000" dirty="0"/>
              <a:t>Annotating using MS Word</a:t>
            </a:r>
          </a:p>
          <a:p>
            <a:r>
              <a:rPr lang="en-US" sz="3000" dirty="0"/>
              <a:t>Active reading and Note Making</a:t>
            </a:r>
          </a:p>
          <a:p>
            <a:endParaRPr lang="en-US" dirty="0"/>
          </a:p>
        </p:txBody>
      </p:sp>
    </p:spTree>
    <p:extLst>
      <p:ext uri="{BB962C8B-B14F-4D97-AF65-F5344CB8AC3E}">
        <p14:creationId xmlns:p14="http://schemas.microsoft.com/office/powerpoint/2010/main" val="408599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11A24-6E44-F641-BAE2-13F1B7CC25D2}"/>
              </a:ext>
            </a:extLst>
          </p:cNvPr>
          <p:cNvSpPr>
            <a:spLocks noGrp="1"/>
          </p:cNvSpPr>
          <p:nvPr>
            <p:ph type="title"/>
          </p:nvPr>
        </p:nvSpPr>
        <p:spPr>
          <a:xfrm>
            <a:off x="457200" y="274638"/>
            <a:ext cx="8229600" cy="1143000"/>
          </a:xfrm>
        </p:spPr>
        <p:txBody>
          <a:bodyPr anchor="ctr">
            <a:normAutofit/>
          </a:bodyPr>
          <a:lstStyle/>
          <a:p>
            <a:r>
              <a:rPr lang="en-US" dirty="0">
                <a:solidFill>
                  <a:srgbClr val="0070C0"/>
                </a:solidFill>
              </a:rPr>
              <a:t>Open Minds</a:t>
            </a:r>
          </a:p>
        </p:txBody>
      </p:sp>
      <p:sp>
        <p:nvSpPr>
          <p:cNvPr id="3" name="Content Placeholder 2">
            <a:extLst>
              <a:ext uri="{FF2B5EF4-FFF2-40B4-BE49-F238E27FC236}">
                <a16:creationId xmlns:a16="http://schemas.microsoft.com/office/drawing/2014/main" id="{F93297B9-0DA3-A149-8E33-DCCE84A966DD}"/>
              </a:ext>
            </a:extLst>
          </p:cNvPr>
          <p:cNvSpPr>
            <a:spLocks noGrp="1"/>
          </p:cNvSpPr>
          <p:nvPr>
            <p:ph sz="half" idx="1"/>
          </p:nvPr>
        </p:nvSpPr>
        <p:spPr>
          <a:xfrm>
            <a:off x="457200" y="1600201"/>
            <a:ext cx="4038600" cy="3989040"/>
          </a:xfrm>
        </p:spPr>
        <p:txBody>
          <a:bodyPr>
            <a:normAutofit/>
          </a:bodyPr>
          <a:lstStyle/>
          <a:p>
            <a:r>
              <a:rPr lang="en-US" dirty="0"/>
              <a:t>‘The trouble with an open mind of course, is that people will insist on coming along and trying to put things in it.’</a:t>
            </a:r>
          </a:p>
          <a:p>
            <a:endParaRPr lang="en-US" dirty="0"/>
          </a:p>
          <a:p>
            <a:r>
              <a:rPr lang="en-US" dirty="0"/>
              <a:t>Terry Pratchett </a:t>
            </a:r>
          </a:p>
          <a:p>
            <a:endParaRPr lang="en-US" dirty="0"/>
          </a:p>
        </p:txBody>
      </p:sp>
      <p:pic>
        <p:nvPicPr>
          <p:cNvPr id="5" name="Picture 4" descr="A person wearing a hat&#10;&#10;Description automatically generated with low confidence">
            <a:extLst>
              <a:ext uri="{FF2B5EF4-FFF2-40B4-BE49-F238E27FC236}">
                <a16:creationId xmlns:a16="http://schemas.microsoft.com/office/drawing/2014/main" id="{25959DFA-F27C-C94C-BA36-21F61055AC26}"/>
              </a:ext>
            </a:extLst>
          </p:cNvPr>
          <p:cNvPicPr>
            <a:picLocks noChangeAspect="1"/>
          </p:cNvPicPr>
          <p:nvPr/>
        </p:nvPicPr>
        <p:blipFill rotWithShape="1">
          <a:blip r:embed="rId2">
            <a:extLst>
              <a:ext uri="{28A0092B-C50C-407E-A947-70E740481C1C}">
                <a14:useLocalDpi xmlns:a14="http://schemas.microsoft.com/office/drawing/2010/main" val="0"/>
              </a:ext>
            </a:extLst>
          </a:blip>
          <a:srcRect l="10212" r="22460" b="-3"/>
          <a:stretch/>
        </p:blipFill>
        <p:spPr>
          <a:xfrm>
            <a:off x="4648200" y="1600201"/>
            <a:ext cx="4038600" cy="3989040"/>
          </a:xfrm>
          <a:prstGeom prst="rect">
            <a:avLst/>
          </a:prstGeom>
          <a:noFill/>
        </p:spPr>
      </p:pic>
    </p:spTree>
    <p:extLst>
      <p:ext uri="{BB962C8B-B14F-4D97-AF65-F5344CB8AC3E}">
        <p14:creationId xmlns:p14="http://schemas.microsoft.com/office/powerpoint/2010/main" val="1960067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What is Critical Thinking (and Why Should I Care)?">
            <a:hlinkClick r:id="" action="ppaction://media"/>
            <a:extLst>
              <a:ext uri="{FF2B5EF4-FFF2-40B4-BE49-F238E27FC236}">
                <a16:creationId xmlns:a16="http://schemas.microsoft.com/office/drawing/2014/main" id="{8A131E90-6DBD-3C49-844D-714EDC405777}"/>
              </a:ext>
            </a:extLst>
          </p:cNvPr>
          <p:cNvPicPr>
            <a:picLocks noGrp="1" noRot="1" noChangeAspect="1"/>
          </p:cNvPicPr>
          <p:nvPr>
            <p:ph idx="1"/>
            <a:videoFile r:link="rId1"/>
          </p:nvPr>
        </p:nvPicPr>
        <p:blipFill>
          <a:blip r:embed="rId3"/>
          <a:stretch>
            <a:fillRect/>
          </a:stretch>
        </p:blipFill>
        <p:spPr>
          <a:xfrm>
            <a:off x="90488" y="896946"/>
            <a:ext cx="8963025" cy="5064109"/>
          </a:xfrm>
          <a:prstGeom prst="rect">
            <a:avLst/>
          </a:prstGeom>
          <a:noFill/>
        </p:spPr>
      </p:pic>
    </p:spTree>
    <p:extLst>
      <p:ext uri="{BB962C8B-B14F-4D97-AF65-F5344CB8AC3E}">
        <p14:creationId xmlns:p14="http://schemas.microsoft.com/office/powerpoint/2010/main" val="121895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A7233-C076-4F18-980D-38E70A06CC80}"/>
              </a:ext>
            </a:extLst>
          </p:cNvPr>
          <p:cNvSpPr>
            <a:spLocks noGrp="1"/>
          </p:cNvSpPr>
          <p:nvPr>
            <p:ph type="title"/>
          </p:nvPr>
        </p:nvSpPr>
        <p:spPr/>
        <p:txBody>
          <a:bodyPr>
            <a:normAutofit/>
          </a:bodyPr>
          <a:lstStyle/>
          <a:p>
            <a:r>
              <a:rPr lang="en-GB" dirty="0">
                <a:solidFill>
                  <a:srgbClr val="0070C0"/>
                </a:solidFill>
              </a:rPr>
              <a:t>Critical Thinking </a:t>
            </a:r>
          </a:p>
        </p:txBody>
      </p:sp>
      <p:sp>
        <p:nvSpPr>
          <p:cNvPr id="6" name="TextBox 5">
            <a:extLst>
              <a:ext uri="{FF2B5EF4-FFF2-40B4-BE49-F238E27FC236}">
                <a16:creationId xmlns:a16="http://schemas.microsoft.com/office/drawing/2014/main" id="{FAF2A473-28B1-A844-8420-F7A40BF1FDAA}"/>
              </a:ext>
            </a:extLst>
          </p:cNvPr>
          <p:cNvSpPr txBox="1"/>
          <p:nvPr/>
        </p:nvSpPr>
        <p:spPr>
          <a:xfrm>
            <a:off x="971600" y="1556792"/>
            <a:ext cx="6984776" cy="3108543"/>
          </a:xfrm>
          <a:prstGeom prst="rect">
            <a:avLst/>
          </a:prstGeom>
          <a:noFill/>
        </p:spPr>
        <p:txBody>
          <a:bodyPr wrap="square" rtlCol="0">
            <a:spAutoFit/>
          </a:bodyPr>
          <a:lstStyle/>
          <a:p>
            <a:r>
              <a:rPr lang="en-US" sz="3200" dirty="0"/>
              <a:t>‘Setting out actively to understand what is going on by using reasoning, evaluating evidence, and thinking carefully about the process of thinking itself.’ (Chatfield, 2018)</a:t>
            </a:r>
          </a:p>
          <a:p>
            <a:endParaRPr lang="en-US" dirty="0"/>
          </a:p>
          <a:p>
            <a:endParaRPr lang="en-US" dirty="0"/>
          </a:p>
        </p:txBody>
      </p:sp>
    </p:spTree>
    <p:extLst>
      <p:ext uri="{BB962C8B-B14F-4D97-AF65-F5344CB8AC3E}">
        <p14:creationId xmlns:p14="http://schemas.microsoft.com/office/powerpoint/2010/main" val="2738092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9A45A11-63B2-7445-ACDD-D88B2F8943B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04001" y="-1571"/>
            <a:ext cx="3935998" cy="5683581"/>
          </a:xfrm>
          <a:noFill/>
        </p:spPr>
      </p:pic>
    </p:spTree>
    <p:extLst>
      <p:ext uri="{BB962C8B-B14F-4D97-AF65-F5344CB8AC3E}">
        <p14:creationId xmlns:p14="http://schemas.microsoft.com/office/powerpoint/2010/main" val="266562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542CD6-D188-074D-80C9-86F53B197798}"/>
              </a:ext>
            </a:extLst>
          </p:cNvPr>
          <p:cNvSpPr>
            <a:spLocks noGrp="1"/>
          </p:cNvSpPr>
          <p:nvPr>
            <p:ph type="title"/>
          </p:nvPr>
        </p:nvSpPr>
        <p:spPr/>
        <p:txBody>
          <a:bodyPr/>
          <a:lstStyle/>
          <a:p>
            <a:r>
              <a:rPr lang="en-US" dirty="0"/>
              <a:t>1. </a:t>
            </a:r>
            <a:r>
              <a:rPr lang="en-US" dirty="0" err="1">
                <a:solidFill>
                  <a:srgbClr val="0070C0"/>
                </a:solidFill>
              </a:rPr>
              <a:t>Scepticism</a:t>
            </a:r>
            <a:r>
              <a:rPr lang="en-US" dirty="0">
                <a:solidFill>
                  <a:srgbClr val="0070C0"/>
                </a:solidFill>
              </a:rPr>
              <a:t> and Objectivity</a:t>
            </a:r>
          </a:p>
        </p:txBody>
      </p:sp>
      <p:sp>
        <p:nvSpPr>
          <p:cNvPr id="4" name="Content Placeholder 3">
            <a:extLst>
              <a:ext uri="{FF2B5EF4-FFF2-40B4-BE49-F238E27FC236}">
                <a16:creationId xmlns:a16="http://schemas.microsoft.com/office/drawing/2014/main" id="{5ADB4538-3D6F-C048-BAB8-8DD002392DEA}"/>
              </a:ext>
            </a:extLst>
          </p:cNvPr>
          <p:cNvSpPr>
            <a:spLocks noGrp="1"/>
          </p:cNvSpPr>
          <p:nvPr>
            <p:ph idx="1"/>
          </p:nvPr>
        </p:nvSpPr>
        <p:spPr/>
        <p:txBody>
          <a:bodyPr>
            <a:normAutofit fontScale="92500"/>
          </a:bodyPr>
          <a:lstStyle/>
          <a:p>
            <a:r>
              <a:rPr lang="en-US" b="1" u="sng" dirty="0" err="1"/>
              <a:t>Scepticism</a:t>
            </a:r>
            <a:r>
              <a:rPr lang="en-US" b="1" u="sng" dirty="0"/>
              <a:t> </a:t>
            </a:r>
          </a:p>
          <a:p>
            <a:pPr marL="0" indent="0">
              <a:buNone/>
            </a:pPr>
            <a:r>
              <a:rPr lang="en-US" dirty="0"/>
              <a:t>Greek word ‘skeptics’ means ‘investigation’.  A sceptic is an Enquirer.  </a:t>
            </a:r>
          </a:p>
          <a:p>
            <a:pPr marL="0" indent="0">
              <a:buNone/>
            </a:pPr>
            <a:endParaRPr lang="en-US" dirty="0"/>
          </a:p>
          <a:p>
            <a:r>
              <a:rPr lang="en-US" b="1" u="sng" dirty="0"/>
              <a:t>Objectivity</a:t>
            </a:r>
          </a:p>
          <a:p>
            <a:pPr marL="0" indent="0">
              <a:buNone/>
            </a:pPr>
            <a:r>
              <a:rPr lang="en-GB" i="0" strike="noStrike" dirty="0">
                <a:effectLst/>
                <a:latin typeface="Arial" panose="020B0604020202020204" pitchFamily="34" charset="0"/>
              </a:rPr>
              <a:t>Based on </a:t>
            </a:r>
            <a:r>
              <a:rPr lang="en-GB" dirty="0">
                <a:latin typeface="Arial" panose="020B0604020202020204" pitchFamily="34" charset="0"/>
              </a:rPr>
              <a:t>facts</a:t>
            </a:r>
            <a:r>
              <a:rPr lang="en-GB" i="0" strike="noStrike" dirty="0">
                <a:effectLst/>
                <a:latin typeface="Arial" panose="020B0604020202020204" pitchFamily="34" charset="0"/>
              </a:rPr>
              <a:t> and not influenced by personal  beliefs or </a:t>
            </a:r>
            <a:r>
              <a:rPr lang="en-GB" dirty="0">
                <a:latin typeface="Arial" panose="020B0604020202020204" pitchFamily="34" charset="0"/>
              </a:rPr>
              <a:t>feelings.</a:t>
            </a:r>
            <a:endParaRPr lang="en-US" dirty="0"/>
          </a:p>
        </p:txBody>
      </p:sp>
    </p:spTree>
    <p:extLst>
      <p:ext uri="{BB962C8B-B14F-4D97-AF65-F5344CB8AC3E}">
        <p14:creationId xmlns:p14="http://schemas.microsoft.com/office/powerpoint/2010/main" val="1470135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542CD6-D188-074D-80C9-86F53B197798}"/>
              </a:ext>
            </a:extLst>
          </p:cNvPr>
          <p:cNvSpPr>
            <a:spLocks noGrp="1"/>
          </p:cNvSpPr>
          <p:nvPr>
            <p:ph type="title"/>
          </p:nvPr>
        </p:nvSpPr>
        <p:spPr/>
        <p:txBody>
          <a:bodyPr/>
          <a:lstStyle/>
          <a:p>
            <a:r>
              <a:rPr lang="en-US" dirty="0"/>
              <a:t>1. </a:t>
            </a:r>
            <a:r>
              <a:rPr lang="en-US" dirty="0" err="1">
                <a:solidFill>
                  <a:srgbClr val="92D050"/>
                </a:solidFill>
              </a:rPr>
              <a:t>Scepticism</a:t>
            </a:r>
            <a:r>
              <a:rPr lang="en-US" dirty="0">
                <a:solidFill>
                  <a:srgbClr val="92D050"/>
                </a:solidFill>
              </a:rPr>
              <a:t> and Objectivity</a:t>
            </a:r>
          </a:p>
        </p:txBody>
      </p:sp>
      <p:sp>
        <p:nvSpPr>
          <p:cNvPr id="4" name="Content Placeholder 3">
            <a:extLst>
              <a:ext uri="{FF2B5EF4-FFF2-40B4-BE49-F238E27FC236}">
                <a16:creationId xmlns:a16="http://schemas.microsoft.com/office/drawing/2014/main" id="{5ADB4538-3D6F-C048-BAB8-8DD002392DEA}"/>
              </a:ext>
            </a:extLst>
          </p:cNvPr>
          <p:cNvSpPr>
            <a:spLocks noGrp="1"/>
          </p:cNvSpPr>
          <p:nvPr>
            <p:ph idx="1"/>
          </p:nvPr>
        </p:nvSpPr>
        <p:spPr/>
        <p:txBody>
          <a:bodyPr>
            <a:normAutofit lnSpcReduction="10000"/>
          </a:bodyPr>
          <a:lstStyle/>
          <a:p>
            <a:r>
              <a:rPr lang="en-US" dirty="0"/>
              <a:t>They say it’s probably the best cake in the world.  It must be great.  I’ll buy some! </a:t>
            </a:r>
          </a:p>
          <a:p>
            <a:r>
              <a:rPr lang="en-US" dirty="0"/>
              <a:t>She wrote the world’s leading psychology textbook: her views on psychology must be taken seriously. </a:t>
            </a:r>
          </a:p>
          <a:p>
            <a:r>
              <a:rPr lang="en-US" dirty="0"/>
              <a:t>She wrote the world’s leading psychology textbook.  Her views on the cooking must be taken seriously.  </a:t>
            </a:r>
          </a:p>
        </p:txBody>
      </p:sp>
    </p:spTree>
    <p:extLst>
      <p:ext uri="{BB962C8B-B14F-4D97-AF65-F5344CB8AC3E}">
        <p14:creationId xmlns:p14="http://schemas.microsoft.com/office/powerpoint/2010/main" val="2767692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542CD6-D188-074D-80C9-86F53B197798}"/>
              </a:ext>
            </a:extLst>
          </p:cNvPr>
          <p:cNvSpPr>
            <a:spLocks noGrp="1"/>
          </p:cNvSpPr>
          <p:nvPr>
            <p:ph type="title"/>
          </p:nvPr>
        </p:nvSpPr>
        <p:spPr/>
        <p:txBody>
          <a:bodyPr/>
          <a:lstStyle/>
          <a:p>
            <a:r>
              <a:rPr lang="en-US" dirty="0"/>
              <a:t>1. </a:t>
            </a:r>
            <a:r>
              <a:rPr lang="en-US" dirty="0" err="1">
                <a:solidFill>
                  <a:srgbClr val="92D050"/>
                </a:solidFill>
              </a:rPr>
              <a:t>Scepticism</a:t>
            </a:r>
            <a:r>
              <a:rPr lang="en-US" dirty="0">
                <a:solidFill>
                  <a:srgbClr val="92D050"/>
                </a:solidFill>
              </a:rPr>
              <a:t> and Objectivity</a:t>
            </a:r>
          </a:p>
        </p:txBody>
      </p:sp>
      <p:sp>
        <p:nvSpPr>
          <p:cNvPr id="4" name="Content Placeholder 3">
            <a:extLst>
              <a:ext uri="{FF2B5EF4-FFF2-40B4-BE49-F238E27FC236}">
                <a16:creationId xmlns:a16="http://schemas.microsoft.com/office/drawing/2014/main" id="{5ADB4538-3D6F-C048-BAB8-8DD002392DEA}"/>
              </a:ext>
            </a:extLst>
          </p:cNvPr>
          <p:cNvSpPr>
            <a:spLocks noGrp="1"/>
          </p:cNvSpPr>
          <p:nvPr>
            <p:ph idx="1"/>
          </p:nvPr>
        </p:nvSpPr>
        <p:spPr>
          <a:xfrm>
            <a:off x="611560" y="1470484"/>
            <a:ext cx="8229600" cy="3917032"/>
          </a:xfrm>
        </p:spPr>
        <p:txBody>
          <a:bodyPr>
            <a:normAutofit fontScale="92500" lnSpcReduction="10000"/>
          </a:bodyPr>
          <a:lstStyle/>
          <a:p>
            <a:r>
              <a:rPr lang="en-US" dirty="0"/>
              <a:t>French fried are delicious.  I’m going to eat them all the time.</a:t>
            </a:r>
          </a:p>
          <a:p>
            <a:r>
              <a:rPr lang="en-US" dirty="0"/>
              <a:t>My friend has hurt is leg and is in pain.  I must rush to help him now.</a:t>
            </a:r>
          </a:p>
          <a:p>
            <a:r>
              <a:rPr lang="en-US" dirty="0"/>
              <a:t>The video my friend posted online is hilarious.  I’m going to click ‘like’. </a:t>
            </a:r>
          </a:p>
          <a:p>
            <a:r>
              <a:rPr lang="en-US" dirty="0"/>
              <a:t>The video my friend posted online is pathetic.  I’m going to personally insult him. </a:t>
            </a:r>
          </a:p>
          <a:p>
            <a:endParaRPr lang="en-US" dirty="0"/>
          </a:p>
          <a:p>
            <a:endParaRPr lang="en-US" dirty="0"/>
          </a:p>
        </p:txBody>
      </p:sp>
    </p:spTree>
    <p:extLst>
      <p:ext uri="{BB962C8B-B14F-4D97-AF65-F5344CB8AC3E}">
        <p14:creationId xmlns:p14="http://schemas.microsoft.com/office/powerpoint/2010/main" val="1019119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FC59-D917-2747-A4D1-D381CDC5692D}"/>
              </a:ext>
            </a:extLst>
          </p:cNvPr>
          <p:cNvSpPr>
            <a:spLocks noGrp="1"/>
          </p:cNvSpPr>
          <p:nvPr>
            <p:ph type="title"/>
          </p:nvPr>
        </p:nvSpPr>
        <p:spPr/>
        <p:txBody>
          <a:bodyPr/>
          <a:lstStyle/>
          <a:p>
            <a:r>
              <a:rPr lang="en-US" dirty="0">
                <a:solidFill>
                  <a:srgbClr val="0070C0"/>
                </a:solidFill>
              </a:rPr>
              <a:t>A Better Sceptic </a:t>
            </a:r>
          </a:p>
        </p:txBody>
      </p:sp>
      <p:sp>
        <p:nvSpPr>
          <p:cNvPr id="3" name="Content Placeholder 2">
            <a:extLst>
              <a:ext uri="{FF2B5EF4-FFF2-40B4-BE49-F238E27FC236}">
                <a16:creationId xmlns:a16="http://schemas.microsoft.com/office/drawing/2014/main" id="{0F434FB5-ADEF-F347-A2FE-085388E75E74}"/>
              </a:ext>
            </a:extLst>
          </p:cNvPr>
          <p:cNvSpPr>
            <a:spLocks noGrp="1"/>
          </p:cNvSpPr>
          <p:nvPr>
            <p:ph idx="1"/>
          </p:nvPr>
        </p:nvSpPr>
        <p:spPr/>
        <p:txBody>
          <a:bodyPr>
            <a:normAutofit/>
          </a:bodyPr>
          <a:lstStyle/>
          <a:p>
            <a:r>
              <a:rPr lang="en-US" dirty="0"/>
              <a:t>Why should I trust this claim?</a:t>
            </a:r>
          </a:p>
          <a:p>
            <a:r>
              <a:rPr lang="en-US" dirty="0"/>
              <a:t>Why does the person making this claim believe it – or want me to believe it?</a:t>
            </a:r>
          </a:p>
          <a:p>
            <a:r>
              <a:rPr lang="en-US" dirty="0"/>
              <a:t>What else has been said, written, or reported about this?</a:t>
            </a:r>
          </a:p>
          <a:p>
            <a:r>
              <a:rPr lang="en-US" b="1" dirty="0">
                <a:solidFill>
                  <a:schemeClr val="accent3">
                    <a:lumMod val="75000"/>
                  </a:schemeClr>
                </a:solidFill>
              </a:rPr>
              <a:t>Do I know enough to answer all the above questions confidently? </a:t>
            </a:r>
          </a:p>
          <a:p>
            <a:endParaRPr lang="en-US" dirty="0"/>
          </a:p>
        </p:txBody>
      </p:sp>
    </p:spTree>
    <p:extLst>
      <p:ext uri="{BB962C8B-B14F-4D97-AF65-F5344CB8AC3E}">
        <p14:creationId xmlns:p14="http://schemas.microsoft.com/office/powerpoint/2010/main" val="2454064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0355-6AF2-1B4D-9C4B-5911CB1B97AB}"/>
              </a:ext>
            </a:extLst>
          </p:cNvPr>
          <p:cNvSpPr>
            <a:spLocks noGrp="1"/>
          </p:cNvSpPr>
          <p:nvPr>
            <p:ph type="title"/>
          </p:nvPr>
        </p:nvSpPr>
        <p:spPr/>
        <p:txBody>
          <a:bodyPr/>
          <a:lstStyle/>
          <a:p>
            <a:r>
              <a:rPr lang="en-US" dirty="0">
                <a:solidFill>
                  <a:srgbClr val="0070C0"/>
                </a:solidFill>
              </a:rPr>
              <a:t>The Principle of Charity</a:t>
            </a:r>
          </a:p>
        </p:txBody>
      </p:sp>
      <p:sp>
        <p:nvSpPr>
          <p:cNvPr id="3" name="Content Placeholder 2">
            <a:extLst>
              <a:ext uri="{FF2B5EF4-FFF2-40B4-BE49-F238E27FC236}">
                <a16:creationId xmlns:a16="http://schemas.microsoft.com/office/drawing/2014/main" id="{F917B6B6-4DD8-FA44-B021-1DAEDA64B3BC}"/>
              </a:ext>
            </a:extLst>
          </p:cNvPr>
          <p:cNvSpPr>
            <a:spLocks noGrp="1"/>
          </p:cNvSpPr>
          <p:nvPr>
            <p:ph idx="1"/>
          </p:nvPr>
        </p:nvSpPr>
        <p:spPr/>
        <p:txBody>
          <a:bodyPr>
            <a:normAutofit/>
          </a:bodyPr>
          <a:lstStyle/>
          <a:p>
            <a:pPr marL="0" indent="0">
              <a:buNone/>
            </a:pPr>
            <a:r>
              <a:rPr lang="en-US" dirty="0"/>
              <a:t>‘The principle of charity is the counter-intuitive idea that you should always try to be as generous as possible when considering ideas that you don’t agree with.’</a:t>
            </a:r>
          </a:p>
          <a:p>
            <a:pPr marL="0" indent="0">
              <a:buNone/>
            </a:pPr>
            <a:endParaRPr lang="en-US" sz="2400" dirty="0"/>
          </a:p>
          <a:p>
            <a:pPr marL="0" indent="0">
              <a:buNone/>
            </a:pPr>
            <a:endParaRPr lang="en-US" sz="2400" dirty="0"/>
          </a:p>
          <a:p>
            <a:pPr marL="0" indent="0">
              <a:buNone/>
            </a:pPr>
            <a:endParaRPr lang="en-US" sz="2400" dirty="0"/>
          </a:p>
          <a:p>
            <a:pPr marL="0" indent="0" algn="r">
              <a:buNone/>
            </a:pPr>
            <a:r>
              <a:rPr lang="en-US" sz="2400" dirty="0"/>
              <a:t>(Chatfield, 2020)</a:t>
            </a:r>
            <a:endParaRPr lang="en-US" dirty="0"/>
          </a:p>
        </p:txBody>
      </p:sp>
    </p:spTree>
    <p:extLst>
      <p:ext uri="{BB962C8B-B14F-4D97-AF65-F5344CB8AC3E}">
        <p14:creationId xmlns:p14="http://schemas.microsoft.com/office/powerpoint/2010/main" val="1426537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F9E4-8AE8-AB4A-9F0B-6AE633DC90FD}"/>
              </a:ext>
            </a:extLst>
          </p:cNvPr>
          <p:cNvSpPr>
            <a:spLocks noGrp="1"/>
          </p:cNvSpPr>
          <p:nvPr>
            <p:ph type="title"/>
          </p:nvPr>
        </p:nvSpPr>
        <p:spPr/>
        <p:txBody>
          <a:bodyPr/>
          <a:lstStyle/>
          <a:p>
            <a:r>
              <a:rPr lang="en-US" dirty="0">
                <a:solidFill>
                  <a:srgbClr val="0070C0"/>
                </a:solidFill>
              </a:rPr>
              <a:t>The Principle of Charity </a:t>
            </a:r>
          </a:p>
        </p:txBody>
      </p:sp>
      <p:sp>
        <p:nvSpPr>
          <p:cNvPr id="3" name="Content Placeholder 2">
            <a:extLst>
              <a:ext uri="{FF2B5EF4-FFF2-40B4-BE49-F238E27FC236}">
                <a16:creationId xmlns:a16="http://schemas.microsoft.com/office/drawing/2014/main" id="{79E1EAB5-AC05-354E-89C2-4EE4564A2D81}"/>
              </a:ext>
            </a:extLst>
          </p:cNvPr>
          <p:cNvSpPr>
            <a:spLocks noGrp="1"/>
          </p:cNvSpPr>
          <p:nvPr>
            <p:ph idx="1"/>
          </p:nvPr>
        </p:nvSpPr>
        <p:spPr/>
        <p:txBody>
          <a:bodyPr/>
          <a:lstStyle/>
          <a:p>
            <a:r>
              <a:rPr lang="en-US" dirty="0"/>
              <a:t>Keep an open mind and try bot to let your own feelings, beliefs, or expertise get in the way.</a:t>
            </a:r>
          </a:p>
          <a:p>
            <a:r>
              <a:rPr lang="en-US" dirty="0"/>
              <a:t>We should assume that someone is:</a:t>
            </a:r>
          </a:p>
          <a:p>
            <a:r>
              <a:rPr lang="en-US" dirty="0"/>
              <a:t>Telling the truth </a:t>
            </a:r>
          </a:p>
          <a:p>
            <a:r>
              <a:rPr lang="en-US" dirty="0"/>
              <a:t>Sufficiently well-informed </a:t>
            </a:r>
          </a:p>
          <a:p>
            <a:r>
              <a:rPr lang="en-US" dirty="0"/>
              <a:t>Giving a coherent, reasonable account </a:t>
            </a:r>
          </a:p>
        </p:txBody>
      </p:sp>
    </p:spTree>
    <p:extLst>
      <p:ext uri="{BB962C8B-B14F-4D97-AF65-F5344CB8AC3E}">
        <p14:creationId xmlns:p14="http://schemas.microsoft.com/office/powerpoint/2010/main" val="1186405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48629-0004-1541-B5A5-3828C01B96BF}"/>
              </a:ext>
            </a:extLst>
          </p:cNvPr>
          <p:cNvSpPr>
            <a:spLocks noGrp="1"/>
          </p:cNvSpPr>
          <p:nvPr>
            <p:ph type="title"/>
          </p:nvPr>
        </p:nvSpPr>
        <p:spPr/>
        <p:txBody>
          <a:bodyPr/>
          <a:lstStyle/>
          <a:p>
            <a:r>
              <a:rPr lang="en-US" dirty="0">
                <a:solidFill>
                  <a:srgbClr val="92D050"/>
                </a:solidFill>
              </a:rPr>
              <a:t>Charity in action</a:t>
            </a:r>
          </a:p>
        </p:txBody>
      </p:sp>
      <p:sp>
        <p:nvSpPr>
          <p:cNvPr id="3" name="Content Placeholder 2">
            <a:extLst>
              <a:ext uri="{FF2B5EF4-FFF2-40B4-BE49-F238E27FC236}">
                <a16:creationId xmlns:a16="http://schemas.microsoft.com/office/drawing/2014/main" id="{11C93A29-845C-3642-A25C-BDE169571F7A}"/>
              </a:ext>
            </a:extLst>
          </p:cNvPr>
          <p:cNvSpPr>
            <a:spLocks noGrp="1"/>
          </p:cNvSpPr>
          <p:nvPr>
            <p:ph idx="1"/>
          </p:nvPr>
        </p:nvSpPr>
        <p:spPr/>
        <p:txBody>
          <a:bodyPr>
            <a:normAutofit fontScale="62500" lnSpcReduction="20000"/>
          </a:bodyPr>
          <a:lstStyle/>
          <a:p>
            <a:r>
              <a:rPr lang="en-US" dirty="0"/>
              <a:t>Write down an idea you disagree with</a:t>
            </a:r>
          </a:p>
          <a:p>
            <a:r>
              <a:rPr lang="en-US" dirty="0"/>
              <a:t>___________________________________________</a:t>
            </a:r>
          </a:p>
          <a:p>
            <a:endParaRPr lang="en-US" dirty="0"/>
          </a:p>
          <a:p>
            <a:r>
              <a:rPr lang="en-US" dirty="0"/>
              <a:t>Try to give two strong ideas why so</a:t>
            </a:r>
          </a:p>
          <a:p>
            <a:pPr marL="0" indent="0">
              <a:buNone/>
            </a:pPr>
            <a:r>
              <a:rPr lang="en-US" dirty="0"/>
              <a:t>     somebody else might agree with it</a:t>
            </a:r>
          </a:p>
          <a:p>
            <a:r>
              <a:rPr lang="en-US" dirty="0"/>
              <a:t>___________________________________________</a:t>
            </a:r>
          </a:p>
          <a:p>
            <a:r>
              <a:rPr lang="en-US" dirty="0"/>
              <a:t>___________________________________________</a:t>
            </a:r>
          </a:p>
          <a:p>
            <a:endParaRPr lang="en-US" dirty="0"/>
          </a:p>
          <a:p>
            <a:r>
              <a:rPr lang="en-US" dirty="0"/>
              <a:t>Now write the strongest two objections you gave to these two reasons</a:t>
            </a:r>
          </a:p>
          <a:p>
            <a:r>
              <a:rPr lang="en-US" dirty="0"/>
              <a:t>___________________________________________</a:t>
            </a:r>
          </a:p>
          <a:p>
            <a:r>
              <a:rPr lang="en-US" dirty="0"/>
              <a:t>___________________________________________</a:t>
            </a:r>
          </a:p>
          <a:p>
            <a:endParaRPr lang="en-US" dirty="0"/>
          </a:p>
          <a:p>
            <a:endParaRPr lang="en-US" dirty="0"/>
          </a:p>
        </p:txBody>
      </p:sp>
    </p:spTree>
    <p:extLst>
      <p:ext uri="{BB962C8B-B14F-4D97-AF65-F5344CB8AC3E}">
        <p14:creationId xmlns:p14="http://schemas.microsoft.com/office/powerpoint/2010/main" val="158869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1E76B-1A50-B54B-BB80-D9F45A479A06}"/>
              </a:ext>
            </a:extLst>
          </p:cNvPr>
          <p:cNvSpPr>
            <a:spLocks noGrp="1"/>
          </p:cNvSpPr>
          <p:nvPr>
            <p:ph type="title"/>
          </p:nvPr>
        </p:nvSpPr>
        <p:spPr/>
        <p:txBody>
          <a:bodyPr/>
          <a:lstStyle/>
          <a:p>
            <a:r>
              <a:rPr lang="en-US" dirty="0">
                <a:solidFill>
                  <a:srgbClr val="0070C0"/>
                </a:solidFill>
              </a:rPr>
              <a:t>Bias</a:t>
            </a:r>
          </a:p>
        </p:txBody>
      </p:sp>
      <p:sp>
        <p:nvSpPr>
          <p:cNvPr id="3" name="Content Placeholder 2">
            <a:extLst>
              <a:ext uri="{FF2B5EF4-FFF2-40B4-BE49-F238E27FC236}">
                <a16:creationId xmlns:a16="http://schemas.microsoft.com/office/drawing/2014/main" id="{3004D244-2C47-A547-AD13-E8AF26658F15}"/>
              </a:ext>
            </a:extLst>
          </p:cNvPr>
          <p:cNvSpPr>
            <a:spLocks noGrp="1"/>
          </p:cNvSpPr>
          <p:nvPr>
            <p:ph idx="1"/>
          </p:nvPr>
        </p:nvSpPr>
        <p:spPr/>
        <p:txBody>
          <a:bodyPr>
            <a:normAutofit lnSpcReduction="10000"/>
          </a:bodyPr>
          <a:lstStyle/>
          <a:p>
            <a:r>
              <a:rPr lang="en-US" dirty="0"/>
              <a:t>Looking at something in a way that is entirely dominated by a particular prejudice or perspective.</a:t>
            </a:r>
          </a:p>
          <a:p>
            <a:endParaRPr lang="en-US" dirty="0"/>
          </a:p>
          <a:p>
            <a:r>
              <a:rPr lang="en-US" b="1" dirty="0"/>
              <a:t>Conscious bias </a:t>
            </a:r>
            <a:r>
              <a:rPr lang="en-US" dirty="0"/>
              <a:t>– knowingly and deliberately misrepresenting something</a:t>
            </a:r>
          </a:p>
          <a:p>
            <a:r>
              <a:rPr lang="en-US" b="1" dirty="0"/>
              <a:t>Unconscious bias </a:t>
            </a:r>
            <a:r>
              <a:rPr lang="en-US" dirty="0"/>
              <a:t>– unaware of the bias in their preferences</a:t>
            </a:r>
          </a:p>
          <a:p>
            <a:endParaRPr lang="en-US" dirty="0"/>
          </a:p>
        </p:txBody>
      </p:sp>
    </p:spTree>
    <p:extLst>
      <p:ext uri="{BB962C8B-B14F-4D97-AF65-F5344CB8AC3E}">
        <p14:creationId xmlns:p14="http://schemas.microsoft.com/office/powerpoint/2010/main" val="3207870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F4F8-E210-6543-83C6-6BF6ED524F01}"/>
              </a:ext>
            </a:extLst>
          </p:cNvPr>
          <p:cNvSpPr>
            <a:spLocks noGrp="1"/>
          </p:cNvSpPr>
          <p:nvPr>
            <p:ph type="title"/>
          </p:nvPr>
        </p:nvSpPr>
        <p:spPr/>
        <p:txBody>
          <a:bodyPr>
            <a:normAutofit/>
          </a:bodyPr>
          <a:lstStyle/>
          <a:p>
            <a:r>
              <a:rPr lang="en-US" dirty="0">
                <a:solidFill>
                  <a:srgbClr val="92D050"/>
                </a:solidFill>
              </a:rPr>
              <a:t>Bias? </a:t>
            </a:r>
          </a:p>
        </p:txBody>
      </p:sp>
      <p:sp>
        <p:nvSpPr>
          <p:cNvPr id="3" name="Content Placeholder 2">
            <a:extLst>
              <a:ext uri="{FF2B5EF4-FFF2-40B4-BE49-F238E27FC236}">
                <a16:creationId xmlns:a16="http://schemas.microsoft.com/office/drawing/2014/main" id="{6B0CD5F1-532C-7349-B108-9DB50CB70F9D}"/>
              </a:ext>
            </a:extLst>
          </p:cNvPr>
          <p:cNvSpPr>
            <a:spLocks noGrp="1"/>
          </p:cNvSpPr>
          <p:nvPr>
            <p:ph idx="1"/>
          </p:nvPr>
        </p:nvSpPr>
        <p:spPr/>
        <p:txBody>
          <a:bodyPr>
            <a:normAutofit fontScale="92500" lnSpcReduction="10000"/>
          </a:bodyPr>
          <a:lstStyle/>
          <a:p>
            <a:pPr marL="0" indent="0">
              <a:buNone/>
            </a:pPr>
            <a:r>
              <a:rPr lang="en-US" b="1" dirty="0"/>
              <a:t>1. </a:t>
            </a:r>
            <a:r>
              <a:rPr lang="en-US" dirty="0"/>
              <a:t>The Prime Minister’s spokesperson insisted that he had acted in good faith and from the best of intentions – unlike his cowardly critics.</a:t>
            </a:r>
          </a:p>
          <a:p>
            <a:r>
              <a:rPr lang="en-US" dirty="0">
                <a:highlight>
                  <a:srgbClr val="008080"/>
                </a:highlight>
              </a:rPr>
              <a:t>Conscious  	O	Unconscious  	O</a:t>
            </a:r>
          </a:p>
          <a:p>
            <a:pPr marL="0" indent="0">
              <a:buNone/>
            </a:pPr>
            <a:r>
              <a:rPr lang="en-US" b="1" dirty="0"/>
              <a:t>2. </a:t>
            </a:r>
            <a:r>
              <a:rPr lang="en-US" dirty="0"/>
              <a:t>I prefer the taller, conventionally better-looking candidate based on the photographs of them. </a:t>
            </a:r>
          </a:p>
          <a:p>
            <a:r>
              <a:rPr lang="en-US" dirty="0">
                <a:highlight>
                  <a:srgbClr val="008080"/>
                </a:highlight>
              </a:rPr>
              <a:t> Conscious  	O	Unconscious  	O</a:t>
            </a:r>
          </a:p>
          <a:p>
            <a:endParaRPr lang="en-US" dirty="0"/>
          </a:p>
        </p:txBody>
      </p:sp>
    </p:spTree>
    <p:extLst>
      <p:ext uri="{BB962C8B-B14F-4D97-AF65-F5344CB8AC3E}">
        <p14:creationId xmlns:p14="http://schemas.microsoft.com/office/powerpoint/2010/main" val="1213925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BC4E6-068C-1848-92F8-1D47129A6F35}"/>
              </a:ext>
            </a:extLst>
          </p:cNvPr>
          <p:cNvSpPr>
            <a:spLocks noGrp="1"/>
          </p:cNvSpPr>
          <p:nvPr>
            <p:ph type="title"/>
          </p:nvPr>
        </p:nvSpPr>
        <p:spPr/>
        <p:txBody>
          <a:bodyPr/>
          <a:lstStyle/>
          <a:p>
            <a:r>
              <a:rPr lang="en-US" dirty="0">
                <a:solidFill>
                  <a:srgbClr val="0070C0"/>
                </a:solidFill>
              </a:rPr>
              <a:t>Bias</a:t>
            </a:r>
          </a:p>
        </p:txBody>
      </p:sp>
      <p:sp>
        <p:nvSpPr>
          <p:cNvPr id="3" name="Content Placeholder 2">
            <a:extLst>
              <a:ext uri="{FF2B5EF4-FFF2-40B4-BE49-F238E27FC236}">
                <a16:creationId xmlns:a16="http://schemas.microsoft.com/office/drawing/2014/main" id="{EC21D235-2061-1F43-BEAE-3E0B4A75C993}"/>
              </a:ext>
            </a:extLst>
          </p:cNvPr>
          <p:cNvSpPr>
            <a:spLocks noGrp="1"/>
          </p:cNvSpPr>
          <p:nvPr>
            <p:ph idx="1"/>
          </p:nvPr>
        </p:nvSpPr>
        <p:spPr/>
        <p:txBody>
          <a:bodyPr/>
          <a:lstStyle/>
          <a:p>
            <a:r>
              <a:rPr lang="en-US" dirty="0"/>
              <a:t>Just as total objectivity is impossible, none of us can ever be entirely </a:t>
            </a:r>
            <a:r>
              <a:rPr lang="en-US" b="1" dirty="0"/>
              <a:t>without biases</a:t>
            </a:r>
            <a:r>
              <a:rPr lang="en-US" dirty="0"/>
              <a:t>. </a:t>
            </a:r>
          </a:p>
          <a:p>
            <a:r>
              <a:rPr lang="en-US" dirty="0"/>
              <a:t>The challenge is to become </a:t>
            </a:r>
            <a:r>
              <a:rPr lang="en-US" b="1" dirty="0"/>
              <a:t>more aware </a:t>
            </a:r>
            <a:r>
              <a:rPr lang="en-US" dirty="0"/>
              <a:t>of them and find ways to </a:t>
            </a:r>
            <a:r>
              <a:rPr lang="en-US" b="1" dirty="0"/>
              <a:t>minimize the distortions </a:t>
            </a:r>
            <a:r>
              <a:rPr lang="en-US" dirty="0"/>
              <a:t>caused by the most troubling ones.</a:t>
            </a:r>
          </a:p>
        </p:txBody>
      </p:sp>
    </p:spTree>
    <p:extLst>
      <p:ext uri="{BB962C8B-B14F-4D97-AF65-F5344CB8AC3E}">
        <p14:creationId xmlns:p14="http://schemas.microsoft.com/office/powerpoint/2010/main" val="1355350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F230-8071-774D-8DB3-33363815B0F8}"/>
              </a:ext>
            </a:extLst>
          </p:cNvPr>
          <p:cNvSpPr>
            <a:spLocks noGrp="1"/>
          </p:cNvSpPr>
          <p:nvPr>
            <p:ph type="title"/>
          </p:nvPr>
        </p:nvSpPr>
        <p:spPr/>
        <p:txBody>
          <a:bodyPr/>
          <a:lstStyle/>
          <a:p>
            <a:r>
              <a:rPr lang="en-US" dirty="0">
                <a:solidFill>
                  <a:srgbClr val="92D050"/>
                </a:solidFill>
              </a:rPr>
              <a:t>Bias</a:t>
            </a:r>
          </a:p>
        </p:txBody>
      </p:sp>
      <p:sp>
        <p:nvSpPr>
          <p:cNvPr id="3" name="Content Placeholder 2">
            <a:extLst>
              <a:ext uri="{FF2B5EF4-FFF2-40B4-BE49-F238E27FC236}">
                <a16:creationId xmlns:a16="http://schemas.microsoft.com/office/drawing/2014/main" id="{E13AA836-7B23-1747-A406-AEF28D8A926B}"/>
              </a:ext>
            </a:extLst>
          </p:cNvPr>
          <p:cNvSpPr>
            <a:spLocks noGrp="1"/>
          </p:cNvSpPr>
          <p:nvPr>
            <p:ph idx="1"/>
          </p:nvPr>
        </p:nvSpPr>
        <p:spPr/>
        <p:txBody>
          <a:bodyPr>
            <a:normAutofit fontScale="92500" lnSpcReduction="10000"/>
          </a:bodyPr>
          <a:lstStyle/>
          <a:p>
            <a:r>
              <a:rPr lang="en-US" dirty="0"/>
              <a:t>What unconscious biases do you most often see in other people?</a:t>
            </a:r>
          </a:p>
          <a:p>
            <a:r>
              <a:rPr lang="en-US" dirty="0"/>
              <a:t>__________________________________________________________________________________________.</a:t>
            </a:r>
          </a:p>
          <a:p>
            <a:r>
              <a:rPr lang="en-US" dirty="0"/>
              <a:t>Might any of these also affect your own judgment? </a:t>
            </a:r>
          </a:p>
          <a:p>
            <a:r>
              <a:rPr lang="en-US" dirty="0"/>
              <a:t>________________________________________________________________________________________________.</a:t>
            </a:r>
          </a:p>
        </p:txBody>
      </p:sp>
    </p:spTree>
    <p:extLst>
      <p:ext uri="{BB962C8B-B14F-4D97-AF65-F5344CB8AC3E}">
        <p14:creationId xmlns:p14="http://schemas.microsoft.com/office/powerpoint/2010/main" val="3635958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6060-B1F5-6342-BEB5-25114780910D}"/>
              </a:ext>
            </a:extLst>
          </p:cNvPr>
          <p:cNvSpPr>
            <a:spLocks noGrp="1"/>
          </p:cNvSpPr>
          <p:nvPr>
            <p:ph type="title"/>
          </p:nvPr>
        </p:nvSpPr>
        <p:spPr/>
        <p:txBody>
          <a:bodyPr/>
          <a:lstStyle/>
          <a:p>
            <a:r>
              <a:rPr lang="en-US" dirty="0">
                <a:solidFill>
                  <a:srgbClr val="0070C0"/>
                </a:solidFill>
              </a:rPr>
              <a:t>Evaluating Evidence </a:t>
            </a:r>
          </a:p>
        </p:txBody>
      </p:sp>
      <p:pic>
        <p:nvPicPr>
          <p:cNvPr id="4" name="Online Media 3" descr="Karissa Peyer: Evaluating Evidence">
            <a:hlinkClick r:id="" action="ppaction://media"/>
            <a:extLst>
              <a:ext uri="{FF2B5EF4-FFF2-40B4-BE49-F238E27FC236}">
                <a16:creationId xmlns:a16="http://schemas.microsoft.com/office/drawing/2014/main" id="{C2AEC232-89ED-1C4C-BDA4-C6C5575A3E2E}"/>
              </a:ext>
            </a:extLst>
          </p:cNvPr>
          <p:cNvPicPr>
            <a:picLocks noGrp="1" noRot="1" noChangeAspect="1"/>
          </p:cNvPicPr>
          <p:nvPr>
            <p:ph idx="1"/>
            <a:videoFile r:link="rId1"/>
          </p:nvPr>
        </p:nvPicPr>
        <p:blipFill>
          <a:blip r:embed="rId3"/>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1342545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8EC52-818E-8F4C-9E83-EB8CCAA5E72D}"/>
              </a:ext>
            </a:extLst>
          </p:cNvPr>
          <p:cNvSpPr>
            <a:spLocks noGrp="1"/>
          </p:cNvSpPr>
          <p:nvPr>
            <p:ph type="title"/>
          </p:nvPr>
        </p:nvSpPr>
        <p:spPr>
          <a:xfrm>
            <a:off x="457200" y="274638"/>
            <a:ext cx="8229600" cy="1143000"/>
          </a:xfrm>
        </p:spPr>
        <p:txBody>
          <a:bodyPr anchor="ctr">
            <a:normAutofit/>
          </a:bodyPr>
          <a:lstStyle/>
          <a:p>
            <a:r>
              <a:rPr lang="en-US" dirty="0"/>
              <a:t>CRAAP TEST</a:t>
            </a:r>
          </a:p>
        </p:txBody>
      </p:sp>
      <p:pic>
        <p:nvPicPr>
          <p:cNvPr id="5" name="Content Placeholder 4" descr="Text&#10;&#10;Description automatically generated with low confidence">
            <a:extLst>
              <a:ext uri="{FF2B5EF4-FFF2-40B4-BE49-F238E27FC236}">
                <a16:creationId xmlns:a16="http://schemas.microsoft.com/office/drawing/2014/main" id="{5086E4C9-1E58-3B47-B620-DAE4428632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200481"/>
            <a:ext cx="7046699" cy="4457038"/>
          </a:xfrm>
          <a:noFill/>
        </p:spPr>
      </p:pic>
    </p:spTree>
    <p:extLst>
      <p:ext uri="{BB962C8B-B14F-4D97-AF65-F5344CB8AC3E}">
        <p14:creationId xmlns:p14="http://schemas.microsoft.com/office/powerpoint/2010/main" val="4040948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88673-D54F-BF4C-B17C-159F995831A0}"/>
              </a:ext>
            </a:extLst>
          </p:cNvPr>
          <p:cNvSpPr>
            <a:spLocks noGrp="1"/>
          </p:cNvSpPr>
          <p:nvPr>
            <p:ph type="title"/>
          </p:nvPr>
        </p:nvSpPr>
        <p:spPr/>
        <p:txBody>
          <a:bodyPr>
            <a:normAutofit fontScale="90000"/>
          </a:bodyPr>
          <a:lstStyle/>
          <a:p>
            <a:r>
              <a:rPr lang="en-US" u="sng" dirty="0">
                <a:solidFill>
                  <a:srgbClr val="92D050"/>
                </a:solidFill>
              </a:rPr>
              <a:t>Evaluating Evidence – ‘</a:t>
            </a:r>
            <a:r>
              <a:rPr lang="en-US" b="1" u="sng" dirty="0">
                <a:solidFill>
                  <a:srgbClr val="92D050"/>
                </a:solidFill>
              </a:rPr>
              <a:t>Climate Change’ </a:t>
            </a:r>
          </a:p>
        </p:txBody>
      </p:sp>
      <p:sp>
        <p:nvSpPr>
          <p:cNvPr id="3" name="Content Placeholder 2">
            <a:extLst>
              <a:ext uri="{FF2B5EF4-FFF2-40B4-BE49-F238E27FC236}">
                <a16:creationId xmlns:a16="http://schemas.microsoft.com/office/drawing/2014/main" id="{73711FCB-EE0F-2644-9ED2-423DA9BBB77A}"/>
              </a:ext>
            </a:extLst>
          </p:cNvPr>
          <p:cNvSpPr>
            <a:spLocks noGrp="1"/>
          </p:cNvSpPr>
          <p:nvPr>
            <p:ph idx="1"/>
          </p:nvPr>
        </p:nvSpPr>
        <p:spPr/>
        <p:txBody>
          <a:bodyPr>
            <a:normAutofit fontScale="70000" lnSpcReduction="20000"/>
          </a:bodyPr>
          <a:lstStyle/>
          <a:p>
            <a:pPr marL="514350" indent="-514350">
              <a:buFont typeface="+mj-lt"/>
              <a:buAutoNum type="arabicPeriod"/>
            </a:pPr>
            <a:r>
              <a:rPr lang="en-US" dirty="0">
                <a:hlinkClick r:id="rId3"/>
              </a:rPr>
              <a:t>https://royalsociety.org/topics-policy/projects/climate-change-evidence-causes/basics-of-climate-change/</a:t>
            </a:r>
            <a:endParaRPr lang="en-US" dirty="0"/>
          </a:p>
          <a:p>
            <a:pPr marL="514350" indent="-514350">
              <a:buFont typeface="+mj-lt"/>
              <a:buAutoNum type="arabicPeriod"/>
            </a:pPr>
            <a:r>
              <a:rPr lang="en-US" dirty="0">
                <a:hlinkClick r:id="rId4"/>
              </a:rPr>
              <a:t>https://www.thesun.co.uk/news/15288148/climate-change-risks-economy/</a:t>
            </a:r>
            <a:endParaRPr lang="en-US" dirty="0"/>
          </a:p>
          <a:p>
            <a:pPr marL="514350" indent="-514350">
              <a:buFont typeface="+mj-lt"/>
              <a:buAutoNum type="arabicPeriod"/>
            </a:pPr>
            <a:r>
              <a:rPr lang="en-US" dirty="0">
                <a:hlinkClick r:id="rId5"/>
              </a:rPr>
              <a:t>https://www.bbc.co.uk/news/world-us-canada-46351940</a:t>
            </a:r>
            <a:endParaRPr lang="en-US" dirty="0"/>
          </a:p>
          <a:p>
            <a:pPr marL="514350" indent="-514350">
              <a:buFont typeface="+mj-lt"/>
              <a:buAutoNum type="arabicPeriod"/>
            </a:pPr>
            <a:r>
              <a:rPr lang="en-US" dirty="0">
                <a:hlinkClick r:id="rId6"/>
              </a:rPr>
              <a:t>https://www.newsweek.com/truth-about-global-warming-154937</a:t>
            </a:r>
            <a:endParaRPr lang="en-US" dirty="0"/>
          </a:p>
          <a:p>
            <a:pPr marL="514350" indent="-514350">
              <a:buFont typeface="+mj-lt"/>
              <a:buAutoNum type="arabicPeriod"/>
            </a:pPr>
            <a:r>
              <a:rPr lang="en-US" dirty="0">
                <a:hlinkClick r:id="rId7"/>
              </a:rPr>
              <a:t>https://www.desmog.com/2017/12/11/introducing-desmog-uk-s-climate-disinformation-database/</a:t>
            </a:r>
            <a:endParaRPr lang="en-US" dirty="0"/>
          </a:p>
          <a:p>
            <a:pPr marL="514350" indent="-514350">
              <a:buFont typeface="+mj-lt"/>
              <a:buAutoNum type="arabicPeriod"/>
            </a:pPr>
            <a:r>
              <a:rPr lang="en-US" dirty="0">
                <a:hlinkClick r:id="rId8"/>
              </a:rPr>
              <a:t>https://www.thegwpf.org/content/uploads/2022/09/Lindzen-global-warming-narrative.pdf</a:t>
            </a: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8894145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353D-A083-C944-874F-3DD43478439D}"/>
              </a:ext>
            </a:extLst>
          </p:cNvPr>
          <p:cNvSpPr>
            <a:spLocks noGrp="1"/>
          </p:cNvSpPr>
          <p:nvPr>
            <p:ph type="title"/>
          </p:nvPr>
        </p:nvSpPr>
        <p:spPr/>
        <p:txBody>
          <a:bodyPr/>
          <a:lstStyle/>
          <a:p>
            <a:r>
              <a:rPr lang="en-US" dirty="0">
                <a:solidFill>
                  <a:srgbClr val="0070C0"/>
                </a:solidFill>
              </a:rPr>
              <a:t>Facts versus Opinions</a:t>
            </a:r>
          </a:p>
        </p:txBody>
      </p:sp>
      <p:pic>
        <p:nvPicPr>
          <p:cNvPr id="4" name="Online Media 3" descr="Karissa Peyer: Facts vs Opinions">
            <a:hlinkClick r:id="" action="ppaction://media"/>
            <a:extLst>
              <a:ext uri="{FF2B5EF4-FFF2-40B4-BE49-F238E27FC236}">
                <a16:creationId xmlns:a16="http://schemas.microsoft.com/office/drawing/2014/main" id="{1F2D7369-3A8F-E744-B797-921D0F52F948}"/>
              </a:ext>
            </a:extLst>
          </p:cNvPr>
          <p:cNvPicPr>
            <a:picLocks noGrp="1" noRot="1" noChangeAspect="1"/>
          </p:cNvPicPr>
          <p:nvPr>
            <p:ph idx="1"/>
            <a:videoFile r:link="rId1"/>
          </p:nvPr>
        </p:nvPicPr>
        <p:blipFill>
          <a:blip r:embed="rId3"/>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631885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6528F40-81B9-7F4F-94E9-2CC822C71C71}"/>
              </a:ext>
            </a:extLst>
          </p:cNvPr>
          <p:cNvGraphicFramePr>
            <a:graphicFrameLocks noGrp="1"/>
          </p:cNvGraphicFramePr>
          <p:nvPr>
            <p:extLst>
              <p:ext uri="{D42A27DB-BD31-4B8C-83A1-F6EECF244321}">
                <p14:modId xmlns:p14="http://schemas.microsoft.com/office/powerpoint/2010/main" val="3765334000"/>
              </p:ext>
            </p:extLst>
          </p:nvPr>
        </p:nvGraphicFramePr>
        <p:xfrm>
          <a:off x="575555" y="188640"/>
          <a:ext cx="7992890" cy="5107233"/>
        </p:xfrm>
        <a:graphic>
          <a:graphicData uri="http://schemas.openxmlformats.org/drawingml/2006/table">
            <a:tbl>
              <a:tblPr firstRow="1" bandRow="1">
                <a:tableStyleId>{5C22544A-7EE6-4342-B048-85BDC9FD1C3A}</a:tableStyleId>
              </a:tblPr>
              <a:tblGrid>
                <a:gridCol w="1598578">
                  <a:extLst>
                    <a:ext uri="{9D8B030D-6E8A-4147-A177-3AD203B41FA5}">
                      <a16:colId xmlns:a16="http://schemas.microsoft.com/office/drawing/2014/main" val="3703376694"/>
                    </a:ext>
                  </a:extLst>
                </a:gridCol>
                <a:gridCol w="1598578">
                  <a:extLst>
                    <a:ext uri="{9D8B030D-6E8A-4147-A177-3AD203B41FA5}">
                      <a16:colId xmlns:a16="http://schemas.microsoft.com/office/drawing/2014/main" val="2332093049"/>
                    </a:ext>
                  </a:extLst>
                </a:gridCol>
                <a:gridCol w="1598578">
                  <a:extLst>
                    <a:ext uri="{9D8B030D-6E8A-4147-A177-3AD203B41FA5}">
                      <a16:colId xmlns:a16="http://schemas.microsoft.com/office/drawing/2014/main" val="1472949353"/>
                    </a:ext>
                  </a:extLst>
                </a:gridCol>
                <a:gridCol w="1598578">
                  <a:extLst>
                    <a:ext uri="{9D8B030D-6E8A-4147-A177-3AD203B41FA5}">
                      <a16:colId xmlns:a16="http://schemas.microsoft.com/office/drawing/2014/main" val="2197489136"/>
                    </a:ext>
                  </a:extLst>
                </a:gridCol>
                <a:gridCol w="1598578">
                  <a:extLst>
                    <a:ext uri="{9D8B030D-6E8A-4147-A177-3AD203B41FA5}">
                      <a16:colId xmlns:a16="http://schemas.microsoft.com/office/drawing/2014/main" val="2134871785"/>
                    </a:ext>
                  </a:extLst>
                </a:gridCol>
              </a:tblGrid>
              <a:tr h="2016224">
                <a:tc>
                  <a:txBody>
                    <a:bodyPr/>
                    <a:lstStyle/>
                    <a:p>
                      <a:r>
                        <a:rPr lang="en-US" sz="1800" b="0" dirty="0">
                          <a:solidFill>
                            <a:schemeClr val="tx1"/>
                          </a:solidFill>
                        </a:rPr>
                        <a:t>Singapore is better than Tokyo</a:t>
                      </a:r>
                    </a:p>
                  </a:txBody>
                  <a:tcPr/>
                </a:tc>
                <a:tc>
                  <a:txBody>
                    <a:bodyPr/>
                    <a:lstStyle/>
                    <a:p>
                      <a:r>
                        <a:rPr lang="en-US" sz="1800" b="0" dirty="0">
                          <a:solidFill>
                            <a:schemeClr val="tx1"/>
                          </a:solidFill>
                        </a:rPr>
                        <a:t>The Pacific Ocean is the largest ocean in the world</a:t>
                      </a:r>
                    </a:p>
                  </a:txBody>
                  <a:tcPr/>
                </a:tc>
                <a:tc>
                  <a:txBody>
                    <a:bodyPr/>
                    <a:lstStyle/>
                    <a:p>
                      <a:r>
                        <a:rPr lang="en-US" sz="1800" b="0" dirty="0">
                          <a:solidFill>
                            <a:schemeClr val="tx1"/>
                          </a:solidFill>
                        </a:rPr>
                        <a:t>Madrid is the capital of Spain</a:t>
                      </a:r>
                    </a:p>
                  </a:txBody>
                  <a:tcPr/>
                </a:tc>
                <a:tc>
                  <a:txBody>
                    <a:bodyPr/>
                    <a:lstStyle/>
                    <a:p>
                      <a:r>
                        <a:rPr lang="en-US" sz="1800" b="0" dirty="0">
                          <a:solidFill>
                            <a:schemeClr val="tx1"/>
                          </a:solidFill>
                        </a:rPr>
                        <a:t>Sunflowers are are the most beautiful flowers</a:t>
                      </a:r>
                    </a:p>
                  </a:txBody>
                  <a:tcPr/>
                </a:tc>
                <a:tc>
                  <a:txBody>
                    <a:bodyPr/>
                    <a:lstStyle/>
                    <a:p>
                      <a:r>
                        <a:rPr lang="en-US" sz="1800" b="0" dirty="0">
                          <a:solidFill>
                            <a:schemeClr val="tx1"/>
                          </a:solidFill>
                        </a:rPr>
                        <a:t>Today seems hotter than yesterday</a:t>
                      </a:r>
                    </a:p>
                  </a:txBody>
                  <a:tcPr/>
                </a:tc>
                <a:extLst>
                  <a:ext uri="{0D108BD9-81ED-4DB2-BD59-A6C34878D82A}">
                    <a16:rowId xmlns:a16="http://schemas.microsoft.com/office/drawing/2014/main" val="1925441291"/>
                  </a:ext>
                </a:extLst>
              </a:tr>
              <a:tr h="1671461">
                <a:tc>
                  <a:txBody>
                    <a:bodyPr/>
                    <a:lstStyle/>
                    <a:p>
                      <a:r>
                        <a:rPr lang="en-US" sz="1800" b="0" dirty="0">
                          <a:solidFill>
                            <a:schemeClr val="tx1"/>
                          </a:solidFill>
                        </a:rPr>
                        <a:t>UWTSD has two campuses in Birmingham</a:t>
                      </a:r>
                    </a:p>
                  </a:txBody>
                  <a:tcPr/>
                </a:tc>
                <a:tc>
                  <a:txBody>
                    <a:bodyPr/>
                    <a:lstStyle/>
                    <a:p>
                      <a:r>
                        <a:rPr lang="en-US" sz="1800" b="0" dirty="0">
                          <a:solidFill>
                            <a:schemeClr val="tx1"/>
                          </a:solidFill>
                        </a:rPr>
                        <a:t>Jim Carey is hilarious </a:t>
                      </a:r>
                    </a:p>
                  </a:txBody>
                  <a:tcPr/>
                </a:tc>
                <a:tc>
                  <a:txBody>
                    <a:bodyPr/>
                    <a:lstStyle/>
                    <a:p>
                      <a:r>
                        <a:rPr lang="en-US" sz="1800" b="0" dirty="0">
                          <a:solidFill>
                            <a:schemeClr val="tx1"/>
                          </a:solidFill>
                        </a:rPr>
                        <a:t>The death penalty is wrong</a:t>
                      </a:r>
                    </a:p>
                  </a:txBody>
                  <a:tcPr/>
                </a:tc>
                <a:tc>
                  <a:txBody>
                    <a:bodyPr/>
                    <a:lstStyle/>
                    <a:p>
                      <a:r>
                        <a:rPr lang="en-US" sz="1800" b="0" dirty="0">
                          <a:solidFill>
                            <a:schemeClr val="tx1"/>
                          </a:solidFill>
                        </a:rPr>
                        <a:t>Liverpool FC are the best football team in the UK</a:t>
                      </a:r>
                    </a:p>
                  </a:txBody>
                  <a:tcPr/>
                </a:tc>
                <a:tc>
                  <a:txBody>
                    <a:bodyPr/>
                    <a:lstStyle/>
                    <a:p>
                      <a:r>
                        <a:rPr lang="en-US" sz="1800" b="0" dirty="0" err="1">
                          <a:solidFill>
                            <a:schemeClr val="tx1"/>
                          </a:solidFill>
                        </a:rPr>
                        <a:t>LiverpoolFC</a:t>
                      </a:r>
                      <a:r>
                        <a:rPr lang="en-US" sz="1800" b="0" dirty="0">
                          <a:solidFill>
                            <a:schemeClr val="tx1"/>
                          </a:solidFill>
                        </a:rPr>
                        <a:t> have won the European Cup 6 times</a:t>
                      </a:r>
                    </a:p>
                  </a:txBody>
                  <a:tcPr/>
                </a:tc>
                <a:extLst>
                  <a:ext uri="{0D108BD9-81ED-4DB2-BD59-A6C34878D82A}">
                    <a16:rowId xmlns:a16="http://schemas.microsoft.com/office/drawing/2014/main" val="1561196046"/>
                  </a:ext>
                </a:extLst>
              </a:tr>
              <a:tr h="1419548">
                <a:tc>
                  <a:txBody>
                    <a:bodyPr/>
                    <a:lstStyle/>
                    <a:p>
                      <a:r>
                        <a:rPr lang="en-US" sz="1800" dirty="0"/>
                        <a:t>Water freezes at zero degrees Centigrade</a:t>
                      </a:r>
                    </a:p>
                  </a:txBody>
                  <a:tcPr/>
                </a:tc>
                <a:tc>
                  <a:txBody>
                    <a:bodyPr/>
                    <a:lstStyle/>
                    <a:p>
                      <a:r>
                        <a:rPr lang="en-US" sz="1800" dirty="0"/>
                        <a:t>Heart disease is a terrible thing </a:t>
                      </a:r>
                    </a:p>
                  </a:txBody>
                  <a:tcPr/>
                </a:tc>
                <a:tc>
                  <a:txBody>
                    <a:bodyPr/>
                    <a:lstStyle/>
                    <a:p>
                      <a:r>
                        <a:rPr lang="en-US" sz="1800" dirty="0"/>
                        <a:t>Your diet is awful.  You need to stop eating sweets</a:t>
                      </a:r>
                    </a:p>
                  </a:txBody>
                  <a:tcPr/>
                </a:tc>
                <a:tc>
                  <a:txBody>
                    <a:bodyPr/>
                    <a:lstStyle/>
                    <a:p>
                      <a:r>
                        <a:rPr lang="en-US" sz="1800" dirty="0"/>
                        <a:t>Heart disease can result from poor diet</a:t>
                      </a:r>
                    </a:p>
                  </a:txBody>
                  <a:tcPr/>
                </a:tc>
                <a:tc>
                  <a:txBody>
                    <a:bodyPr/>
                    <a:lstStyle/>
                    <a:p>
                      <a:r>
                        <a:rPr lang="en-US" sz="1800" dirty="0"/>
                        <a:t>Human beings need Oxygen to survive</a:t>
                      </a:r>
                    </a:p>
                  </a:txBody>
                  <a:tcPr/>
                </a:tc>
                <a:extLst>
                  <a:ext uri="{0D108BD9-81ED-4DB2-BD59-A6C34878D82A}">
                    <a16:rowId xmlns:a16="http://schemas.microsoft.com/office/drawing/2014/main" val="1804432634"/>
                  </a:ext>
                </a:extLst>
              </a:tr>
            </a:tbl>
          </a:graphicData>
        </a:graphic>
      </p:graphicFrame>
    </p:spTree>
    <p:extLst>
      <p:ext uri="{BB962C8B-B14F-4D97-AF65-F5344CB8AC3E}">
        <p14:creationId xmlns:p14="http://schemas.microsoft.com/office/powerpoint/2010/main" val="571103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5AFE-AED0-E041-962D-B6C5E2D5A0F8}"/>
              </a:ext>
            </a:extLst>
          </p:cNvPr>
          <p:cNvSpPr>
            <a:spLocks noGrp="1"/>
          </p:cNvSpPr>
          <p:nvPr>
            <p:ph type="title"/>
          </p:nvPr>
        </p:nvSpPr>
        <p:spPr/>
        <p:txBody>
          <a:bodyPr>
            <a:normAutofit/>
          </a:bodyPr>
          <a:lstStyle/>
          <a:p>
            <a:r>
              <a:rPr lang="en-US" dirty="0">
                <a:solidFill>
                  <a:srgbClr val="0070C0"/>
                </a:solidFill>
              </a:rPr>
              <a:t>Critical Reading </a:t>
            </a:r>
          </a:p>
        </p:txBody>
      </p:sp>
      <p:sp>
        <p:nvSpPr>
          <p:cNvPr id="3" name="Content Placeholder 2">
            <a:extLst>
              <a:ext uri="{FF2B5EF4-FFF2-40B4-BE49-F238E27FC236}">
                <a16:creationId xmlns:a16="http://schemas.microsoft.com/office/drawing/2014/main" id="{8B17EF01-4B8E-7348-AA8C-F4AEB85C4A76}"/>
              </a:ext>
            </a:extLst>
          </p:cNvPr>
          <p:cNvSpPr>
            <a:spLocks noGrp="1"/>
          </p:cNvSpPr>
          <p:nvPr>
            <p:ph idx="1"/>
          </p:nvPr>
        </p:nvSpPr>
        <p:spPr/>
        <p:txBody>
          <a:bodyPr>
            <a:normAutofit/>
          </a:bodyPr>
          <a:lstStyle/>
          <a:p>
            <a:r>
              <a:rPr lang="en-US" dirty="0"/>
              <a:t>Higher Education often requires a lot of reading.  Therefore:</a:t>
            </a:r>
          </a:p>
          <a:p>
            <a:endParaRPr lang="en-US" dirty="0"/>
          </a:p>
          <a:p>
            <a:pPr marL="514350" indent="-514350">
              <a:buFont typeface="+mj-lt"/>
              <a:buAutoNum type="arabicPeriod"/>
            </a:pPr>
            <a:r>
              <a:rPr lang="en-US" dirty="0"/>
              <a:t>Be selective</a:t>
            </a:r>
          </a:p>
          <a:p>
            <a:pPr marL="514350" indent="-514350">
              <a:buFont typeface="+mj-lt"/>
              <a:buAutoNum type="arabicPeriod"/>
            </a:pPr>
            <a:r>
              <a:rPr lang="en-US" dirty="0"/>
              <a:t>Choose quality, not quantity </a:t>
            </a:r>
          </a:p>
          <a:p>
            <a:pPr marL="514350" indent="-514350">
              <a:buFont typeface="+mj-lt"/>
              <a:buAutoNum type="arabicPeriod"/>
            </a:pPr>
            <a:r>
              <a:rPr lang="en-US" dirty="0"/>
              <a:t>Choose reliable, current sources</a:t>
            </a:r>
          </a:p>
          <a:p>
            <a:endParaRPr lang="en-US" dirty="0"/>
          </a:p>
          <a:p>
            <a:endParaRPr lang="en-US" dirty="0"/>
          </a:p>
        </p:txBody>
      </p:sp>
    </p:spTree>
    <p:extLst>
      <p:ext uri="{BB962C8B-B14F-4D97-AF65-F5344CB8AC3E}">
        <p14:creationId xmlns:p14="http://schemas.microsoft.com/office/powerpoint/2010/main" val="11659434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0BAFB-864D-924C-81E3-45B9E9209EF8}"/>
              </a:ext>
            </a:extLst>
          </p:cNvPr>
          <p:cNvSpPr>
            <a:spLocks noGrp="1"/>
          </p:cNvSpPr>
          <p:nvPr>
            <p:ph type="title"/>
          </p:nvPr>
        </p:nvSpPr>
        <p:spPr/>
        <p:txBody>
          <a:bodyPr/>
          <a:lstStyle/>
          <a:p>
            <a:r>
              <a:rPr lang="en-US" dirty="0">
                <a:solidFill>
                  <a:srgbClr val="0070C0"/>
                </a:solidFill>
              </a:rPr>
              <a:t>Critical Reading Strategies</a:t>
            </a:r>
          </a:p>
        </p:txBody>
      </p:sp>
      <p:sp>
        <p:nvSpPr>
          <p:cNvPr id="3" name="Content Placeholder 2">
            <a:extLst>
              <a:ext uri="{FF2B5EF4-FFF2-40B4-BE49-F238E27FC236}">
                <a16:creationId xmlns:a16="http://schemas.microsoft.com/office/drawing/2014/main" id="{4A2BE688-F914-4C4B-8F36-21689C8DAF74}"/>
              </a:ext>
            </a:extLst>
          </p:cNvPr>
          <p:cNvSpPr>
            <a:spLocks noGrp="1"/>
          </p:cNvSpPr>
          <p:nvPr>
            <p:ph idx="1"/>
          </p:nvPr>
        </p:nvSpPr>
        <p:spPr/>
        <p:txBody>
          <a:bodyPr/>
          <a:lstStyle/>
          <a:p>
            <a:r>
              <a:rPr lang="en-US" b="1" u="sng" dirty="0"/>
              <a:t>Predictive</a:t>
            </a:r>
            <a:r>
              <a:rPr lang="en-US" dirty="0"/>
              <a:t> – what do you think the text will be about? </a:t>
            </a:r>
          </a:p>
          <a:p>
            <a:r>
              <a:rPr lang="en-US" b="1" u="sng" dirty="0"/>
              <a:t>Scanning</a:t>
            </a:r>
            <a:r>
              <a:rPr lang="en-US" dirty="0"/>
              <a:t> – for keywords</a:t>
            </a:r>
          </a:p>
          <a:p>
            <a:r>
              <a:rPr lang="en-US" b="1" u="sng" dirty="0"/>
              <a:t>Skimming</a:t>
            </a:r>
            <a:r>
              <a:rPr lang="en-US" dirty="0"/>
              <a:t> – introduction and first line of each paragraph for an overview</a:t>
            </a:r>
          </a:p>
          <a:p>
            <a:r>
              <a:rPr lang="en-US" b="1" u="sng" dirty="0"/>
              <a:t>Intensive Reading </a:t>
            </a:r>
            <a:r>
              <a:rPr lang="en-US" dirty="0"/>
              <a:t>– a short section carefully </a:t>
            </a:r>
          </a:p>
          <a:p>
            <a:endParaRPr lang="en-US" dirty="0"/>
          </a:p>
        </p:txBody>
      </p:sp>
    </p:spTree>
    <p:extLst>
      <p:ext uri="{BB962C8B-B14F-4D97-AF65-F5344CB8AC3E}">
        <p14:creationId xmlns:p14="http://schemas.microsoft.com/office/powerpoint/2010/main" val="3996839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7FDE-B8EF-6547-82C1-4CF87DD36488}"/>
              </a:ext>
            </a:extLst>
          </p:cNvPr>
          <p:cNvSpPr>
            <a:spLocks noGrp="1"/>
          </p:cNvSpPr>
          <p:nvPr>
            <p:ph type="title"/>
          </p:nvPr>
        </p:nvSpPr>
        <p:spPr/>
        <p:txBody>
          <a:bodyPr/>
          <a:lstStyle/>
          <a:p>
            <a:r>
              <a:rPr lang="en-US" dirty="0"/>
              <a:t>Skim Read</a:t>
            </a:r>
          </a:p>
        </p:txBody>
      </p:sp>
      <p:sp>
        <p:nvSpPr>
          <p:cNvPr id="3" name="Content Placeholder 2">
            <a:extLst>
              <a:ext uri="{FF2B5EF4-FFF2-40B4-BE49-F238E27FC236}">
                <a16:creationId xmlns:a16="http://schemas.microsoft.com/office/drawing/2014/main" id="{9F947957-1994-3B45-968E-2A261C2E5E5D}"/>
              </a:ext>
            </a:extLst>
          </p:cNvPr>
          <p:cNvSpPr>
            <a:spLocks noGrp="1"/>
          </p:cNvSpPr>
          <p:nvPr>
            <p:ph idx="1"/>
          </p:nvPr>
        </p:nvSpPr>
        <p:spPr/>
        <p:txBody>
          <a:bodyPr>
            <a:normAutofit fontScale="85000" lnSpcReduction="10000"/>
          </a:bodyPr>
          <a:lstStyle/>
          <a:p>
            <a:r>
              <a:rPr lang="en-US" dirty="0"/>
              <a:t>Skim read the Academic Journal Article below:</a:t>
            </a:r>
          </a:p>
          <a:p>
            <a:endParaRPr lang="en-US" dirty="0"/>
          </a:p>
          <a:p>
            <a:r>
              <a:rPr lang="en-US" dirty="0"/>
              <a:t>Detect main idea in </a:t>
            </a:r>
            <a:r>
              <a:rPr lang="en-US" b="1" dirty="0"/>
              <a:t>Introduction (author’s Aim?)</a:t>
            </a:r>
          </a:p>
          <a:p>
            <a:r>
              <a:rPr lang="en-US" dirty="0"/>
              <a:t>Read </a:t>
            </a:r>
            <a:r>
              <a:rPr lang="en-US" b="1" dirty="0"/>
              <a:t>first sentence </a:t>
            </a:r>
            <a:r>
              <a:rPr lang="en-US" dirty="0"/>
              <a:t>of each paragraph </a:t>
            </a:r>
          </a:p>
          <a:p>
            <a:r>
              <a:rPr lang="en-US" dirty="0"/>
              <a:t>What is the paper about and how is it structured?</a:t>
            </a:r>
          </a:p>
          <a:p>
            <a:endParaRPr lang="en-US" dirty="0"/>
          </a:p>
          <a:p>
            <a:r>
              <a:rPr lang="en-US" dirty="0">
                <a:hlinkClick r:id="rId2"/>
              </a:rPr>
              <a:t>https://scholarworks.waldenu.edu/cgi/viewcontent.cgi?article=1260&amp;context=ijamt</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4202081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98D22-F488-A343-8D8C-51DD2C8F5A7A}"/>
              </a:ext>
            </a:extLst>
          </p:cNvPr>
          <p:cNvSpPr>
            <a:spLocks noGrp="1"/>
          </p:cNvSpPr>
          <p:nvPr>
            <p:ph type="title"/>
          </p:nvPr>
        </p:nvSpPr>
        <p:spPr/>
        <p:txBody>
          <a:bodyPr/>
          <a:lstStyle/>
          <a:p>
            <a:r>
              <a:rPr lang="en-US" dirty="0">
                <a:solidFill>
                  <a:srgbClr val="0070C0"/>
                </a:solidFill>
              </a:rPr>
              <a:t>Active Reading </a:t>
            </a:r>
          </a:p>
        </p:txBody>
      </p:sp>
      <p:sp>
        <p:nvSpPr>
          <p:cNvPr id="3" name="Content Placeholder 2">
            <a:extLst>
              <a:ext uri="{FF2B5EF4-FFF2-40B4-BE49-F238E27FC236}">
                <a16:creationId xmlns:a16="http://schemas.microsoft.com/office/drawing/2014/main" id="{E25E6ED7-6D55-F540-9124-B74BEC47B719}"/>
              </a:ext>
            </a:extLst>
          </p:cNvPr>
          <p:cNvSpPr>
            <a:spLocks noGrp="1"/>
          </p:cNvSpPr>
          <p:nvPr>
            <p:ph idx="1"/>
          </p:nvPr>
        </p:nvSpPr>
        <p:spPr/>
        <p:txBody>
          <a:bodyPr/>
          <a:lstStyle/>
          <a:p>
            <a:r>
              <a:rPr lang="en-US" b="1" dirty="0"/>
              <a:t>Underline and highlight </a:t>
            </a:r>
            <a:r>
              <a:rPr lang="en-US" dirty="0"/>
              <a:t>important keywords and phrases</a:t>
            </a:r>
          </a:p>
          <a:p>
            <a:r>
              <a:rPr lang="en-US" dirty="0"/>
              <a:t>Make </a:t>
            </a:r>
            <a:r>
              <a:rPr lang="en-US" b="1" dirty="0"/>
              <a:t>annotations</a:t>
            </a:r>
            <a:r>
              <a:rPr lang="en-US" dirty="0"/>
              <a:t> to </a:t>
            </a:r>
            <a:r>
              <a:rPr lang="en-US" dirty="0" err="1"/>
              <a:t>summarise</a:t>
            </a:r>
            <a:r>
              <a:rPr lang="en-US" dirty="0"/>
              <a:t>, question, and </a:t>
            </a:r>
            <a:r>
              <a:rPr lang="en-US" dirty="0" err="1"/>
              <a:t>analyse</a:t>
            </a:r>
            <a:r>
              <a:rPr lang="en-US" dirty="0"/>
              <a:t> </a:t>
            </a:r>
          </a:p>
          <a:p>
            <a:r>
              <a:rPr lang="en-US" b="1" dirty="0"/>
              <a:t>Explain</a:t>
            </a:r>
            <a:r>
              <a:rPr lang="en-US" dirty="0"/>
              <a:t> the text to someone else</a:t>
            </a:r>
          </a:p>
          <a:p>
            <a:r>
              <a:rPr lang="en-US" b="1" dirty="0"/>
              <a:t>Record</a:t>
            </a:r>
            <a:r>
              <a:rPr lang="en-US" dirty="0"/>
              <a:t> yourself reading and listen back later</a:t>
            </a:r>
          </a:p>
          <a:p>
            <a:endParaRPr lang="en-US" dirty="0"/>
          </a:p>
        </p:txBody>
      </p:sp>
    </p:spTree>
    <p:extLst>
      <p:ext uri="{BB962C8B-B14F-4D97-AF65-F5344CB8AC3E}">
        <p14:creationId xmlns:p14="http://schemas.microsoft.com/office/powerpoint/2010/main" val="1918626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6D764-0DF4-9840-8DC2-93008E586747}"/>
              </a:ext>
            </a:extLst>
          </p:cNvPr>
          <p:cNvSpPr>
            <a:spLocks noGrp="1"/>
          </p:cNvSpPr>
          <p:nvPr>
            <p:ph type="title"/>
          </p:nvPr>
        </p:nvSpPr>
        <p:spPr/>
        <p:txBody>
          <a:bodyPr/>
          <a:lstStyle/>
          <a:p>
            <a:r>
              <a:rPr lang="en-US" dirty="0"/>
              <a:t>Annotate Using MS Word</a:t>
            </a:r>
          </a:p>
        </p:txBody>
      </p:sp>
      <p:pic>
        <p:nvPicPr>
          <p:cNvPr id="4" name="Online Media 3" descr="How to Annotate Using Microsoft Word">
            <a:hlinkClick r:id="" action="ppaction://media"/>
            <a:extLst>
              <a:ext uri="{FF2B5EF4-FFF2-40B4-BE49-F238E27FC236}">
                <a16:creationId xmlns:a16="http://schemas.microsoft.com/office/drawing/2014/main" id="{EFA719CA-E353-E94E-8926-872539DC1C79}"/>
              </a:ext>
            </a:extLst>
          </p:cNvPr>
          <p:cNvPicPr>
            <a:picLocks noGrp="1" noRot="1" noChangeAspect="1"/>
          </p:cNvPicPr>
          <p:nvPr>
            <p:ph idx="1"/>
            <a:videoFile r:link="rId1"/>
          </p:nvPr>
        </p:nvPicPr>
        <p:blipFill>
          <a:blip r:embed="rId3"/>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249898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10B4D-7438-3040-A279-BF9BE1D8D81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dirty="0">
                <a:solidFill>
                  <a:srgbClr val="00B050"/>
                </a:solidFill>
              </a:rPr>
              <a:t>UWTSD Note-Making Template </a:t>
            </a:r>
          </a:p>
        </p:txBody>
      </p:sp>
      <p:sp>
        <p:nvSpPr>
          <p:cNvPr id="16" name="TextBox 15">
            <a:extLst>
              <a:ext uri="{FF2B5EF4-FFF2-40B4-BE49-F238E27FC236}">
                <a16:creationId xmlns:a16="http://schemas.microsoft.com/office/drawing/2014/main" id="{721EDFE2-647C-6D49-B36A-A64CA6003D69}"/>
              </a:ext>
            </a:extLst>
          </p:cNvPr>
          <p:cNvSpPr txBox="1"/>
          <p:nvPr/>
        </p:nvSpPr>
        <p:spPr>
          <a:xfrm>
            <a:off x="457200" y="1844824"/>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a:effectLst/>
                <a:hlinkClick r:id="rId3"/>
              </a:rPr>
              <a:t>UWTSD Note-making template </a:t>
            </a:r>
            <a:endParaRPr lang="en-US" sz="2800"/>
          </a:p>
        </p:txBody>
      </p:sp>
      <p:pic>
        <p:nvPicPr>
          <p:cNvPr id="21" name="Picture 20">
            <a:extLst>
              <a:ext uri="{FF2B5EF4-FFF2-40B4-BE49-F238E27FC236}">
                <a16:creationId xmlns:a16="http://schemas.microsoft.com/office/drawing/2014/main" id="{1661A165-05A9-A34D-A016-D3F360FD8B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60032" y="1434480"/>
            <a:ext cx="3560218" cy="3989040"/>
          </a:xfrm>
          <a:prstGeom prst="rect">
            <a:avLst/>
          </a:prstGeom>
          <a:noFill/>
        </p:spPr>
      </p:pic>
    </p:spTree>
    <p:extLst>
      <p:ext uri="{BB962C8B-B14F-4D97-AF65-F5344CB8AC3E}">
        <p14:creationId xmlns:p14="http://schemas.microsoft.com/office/powerpoint/2010/main" val="2865717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2BFA7-4B6F-234A-B55A-EB65FB3B962E}"/>
              </a:ext>
            </a:extLst>
          </p:cNvPr>
          <p:cNvSpPr>
            <a:spLocks noGrp="1"/>
          </p:cNvSpPr>
          <p:nvPr>
            <p:ph type="title"/>
          </p:nvPr>
        </p:nvSpPr>
        <p:spPr/>
        <p:txBody>
          <a:bodyPr/>
          <a:lstStyle/>
          <a:p>
            <a:r>
              <a:rPr lang="en-US" dirty="0">
                <a:solidFill>
                  <a:srgbClr val="00B050"/>
                </a:solidFill>
              </a:rPr>
              <a:t>Active Reading </a:t>
            </a:r>
          </a:p>
        </p:txBody>
      </p:sp>
      <p:sp>
        <p:nvSpPr>
          <p:cNvPr id="3" name="Content Placeholder 2">
            <a:extLst>
              <a:ext uri="{FF2B5EF4-FFF2-40B4-BE49-F238E27FC236}">
                <a16:creationId xmlns:a16="http://schemas.microsoft.com/office/drawing/2014/main" id="{9B0637C5-71C3-C340-AC6A-53E2710128C0}"/>
              </a:ext>
            </a:extLst>
          </p:cNvPr>
          <p:cNvSpPr>
            <a:spLocks noGrp="1"/>
          </p:cNvSpPr>
          <p:nvPr>
            <p:ph idx="1"/>
          </p:nvPr>
        </p:nvSpPr>
        <p:spPr>
          <a:xfrm>
            <a:off x="482517" y="1417638"/>
            <a:ext cx="8229600" cy="3811562"/>
          </a:xfrm>
        </p:spPr>
        <p:txBody>
          <a:bodyPr>
            <a:normAutofit/>
          </a:bodyPr>
          <a:lstStyle/>
          <a:p>
            <a:pPr marL="0" indent="0">
              <a:buNone/>
            </a:pPr>
            <a:r>
              <a:rPr lang="en-US" sz="3200" dirty="0"/>
              <a:t>Download and Actively Read the Academic Journal </a:t>
            </a:r>
            <a:r>
              <a:rPr lang="en-US" dirty="0"/>
              <a:t>A</a:t>
            </a:r>
            <a:r>
              <a:rPr lang="en-US" sz="3200" dirty="0"/>
              <a:t>rticle, using the Note-Making Template provided</a:t>
            </a:r>
            <a:endParaRPr lang="en-US" sz="3200" dirty="0">
              <a:hlinkClick r:id="rId3">
                <a:extLst>
                  <a:ext uri="{A12FA001-AC4F-418D-AE19-62706E023703}">
                    <ahyp:hlinkClr xmlns:ahyp="http://schemas.microsoft.com/office/drawing/2018/hyperlinkcolor" val="tx"/>
                  </a:ext>
                </a:extLst>
              </a:hlinkClick>
            </a:endParaRPr>
          </a:p>
          <a:p>
            <a:pPr marL="0" indent="0">
              <a:buNone/>
            </a:pPr>
            <a:endParaRPr lang="en-US" dirty="0">
              <a:hlinkClick r:id="rId3"/>
            </a:endParaRPr>
          </a:p>
          <a:p>
            <a:pPr marL="0" indent="0">
              <a:buNone/>
            </a:pPr>
            <a:r>
              <a:rPr lang="en-US" dirty="0">
                <a:hlinkClick r:id="rId3"/>
              </a:rPr>
              <a:t>https://scholarworks.waldenu.edu/cgi/viewcontent.cgi?article=1260&amp;context=ijamt</a:t>
            </a:r>
            <a:endParaRPr lang="en-US" dirty="0"/>
          </a:p>
          <a:p>
            <a:endParaRPr lang="en-US" dirty="0"/>
          </a:p>
          <a:p>
            <a:endParaRPr lang="en-US" dirty="0"/>
          </a:p>
        </p:txBody>
      </p:sp>
    </p:spTree>
    <p:extLst>
      <p:ext uri="{BB962C8B-B14F-4D97-AF65-F5344CB8AC3E}">
        <p14:creationId xmlns:p14="http://schemas.microsoft.com/office/powerpoint/2010/main" val="9954704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10601-BE38-A94F-9CA0-EE957BE7CCA6}"/>
              </a:ext>
            </a:extLst>
          </p:cNvPr>
          <p:cNvSpPr>
            <a:spLocks noGrp="1"/>
          </p:cNvSpPr>
          <p:nvPr>
            <p:ph type="title"/>
          </p:nvPr>
        </p:nvSpPr>
        <p:spPr/>
        <p:txBody>
          <a:bodyPr/>
          <a:lstStyle/>
          <a:p>
            <a:r>
              <a:rPr lang="en-US" dirty="0">
                <a:solidFill>
                  <a:srgbClr val="0070C0"/>
                </a:solidFill>
              </a:rPr>
              <a:t>Today we have:</a:t>
            </a:r>
          </a:p>
        </p:txBody>
      </p:sp>
      <p:sp>
        <p:nvSpPr>
          <p:cNvPr id="3" name="Content Placeholder 2">
            <a:extLst>
              <a:ext uri="{FF2B5EF4-FFF2-40B4-BE49-F238E27FC236}">
                <a16:creationId xmlns:a16="http://schemas.microsoft.com/office/drawing/2014/main" id="{45FE9394-3480-614E-89B9-53C8F072ACB3}"/>
              </a:ext>
            </a:extLst>
          </p:cNvPr>
          <p:cNvSpPr>
            <a:spLocks noGrp="1"/>
          </p:cNvSpPr>
          <p:nvPr>
            <p:ph idx="1"/>
          </p:nvPr>
        </p:nvSpPr>
        <p:spPr/>
        <p:txBody>
          <a:bodyPr>
            <a:normAutofit fontScale="85000" lnSpcReduction="20000"/>
          </a:bodyPr>
          <a:lstStyle/>
          <a:p>
            <a:r>
              <a:rPr lang="en-US" sz="3200" dirty="0"/>
              <a:t>Defined critical thinking</a:t>
            </a:r>
          </a:p>
          <a:p>
            <a:r>
              <a:rPr lang="en-US" sz="3200" dirty="0"/>
              <a:t>Explored </a:t>
            </a:r>
            <a:r>
              <a:rPr lang="en-US" sz="3200" dirty="0" err="1"/>
              <a:t>Scepticism</a:t>
            </a:r>
            <a:r>
              <a:rPr lang="en-US" sz="3200" dirty="0"/>
              <a:t> and Objectivity </a:t>
            </a:r>
          </a:p>
          <a:p>
            <a:r>
              <a:rPr lang="en-US" sz="3200" dirty="0"/>
              <a:t>Introduced the Principle of Charity</a:t>
            </a:r>
          </a:p>
          <a:p>
            <a:r>
              <a:rPr lang="en-US" sz="3200" dirty="0"/>
              <a:t>Questioned Bias</a:t>
            </a:r>
          </a:p>
          <a:p>
            <a:r>
              <a:rPr lang="en-US" sz="3200" dirty="0"/>
              <a:t>Evaluated Evidence</a:t>
            </a:r>
          </a:p>
          <a:p>
            <a:r>
              <a:rPr lang="en-US" sz="3200" dirty="0"/>
              <a:t>Identified Facts versus Opinions</a:t>
            </a:r>
          </a:p>
          <a:p>
            <a:r>
              <a:rPr lang="en-US" sz="3200" dirty="0"/>
              <a:t>Critically Read </a:t>
            </a:r>
          </a:p>
          <a:p>
            <a:r>
              <a:rPr lang="en-US" sz="3200" dirty="0"/>
              <a:t>Annotated using MS Word</a:t>
            </a:r>
          </a:p>
          <a:p>
            <a:r>
              <a:rPr lang="en-US" sz="3200" dirty="0"/>
              <a:t>Active read and Made Notes</a:t>
            </a:r>
          </a:p>
          <a:p>
            <a:endParaRPr lang="en-US" dirty="0"/>
          </a:p>
        </p:txBody>
      </p:sp>
    </p:spTree>
    <p:extLst>
      <p:ext uri="{BB962C8B-B14F-4D97-AF65-F5344CB8AC3E}">
        <p14:creationId xmlns:p14="http://schemas.microsoft.com/office/powerpoint/2010/main" val="12285696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09D8-669D-A448-AFCA-8BB993FA8107}"/>
              </a:ext>
            </a:extLst>
          </p:cNvPr>
          <p:cNvSpPr>
            <a:spLocks noGrp="1"/>
          </p:cNvSpPr>
          <p:nvPr>
            <p:ph type="title"/>
          </p:nvPr>
        </p:nvSpPr>
        <p:spPr/>
        <p:txBody>
          <a:bodyPr/>
          <a:lstStyle/>
          <a:p>
            <a:r>
              <a:rPr lang="en-US" dirty="0">
                <a:solidFill>
                  <a:srgbClr val="0070C0"/>
                </a:solidFill>
              </a:rPr>
              <a:t>Sources</a:t>
            </a:r>
          </a:p>
        </p:txBody>
      </p:sp>
      <p:sp>
        <p:nvSpPr>
          <p:cNvPr id="3" name="Content Placeholder 2">
            <a:extLst>
              <a:ext uri="{FF2B5EF4-FFF2-40B4-BE49-F238E27FC236}">
                <a16:creationId xmlns:a16="http://schemas.microsoft.com/office/drawing/2014/main" id="{6110111F-DDCB-144C-9C8F-C7E7C8629E3D}"/>
              </a:ext>
            </a:extLst>
          </p:cNvPr>
          <p:cNvSpPr>
            <a:spLocks noGrp="1"/>
          </p:cNvSpPr>
          <p:nvPr>
            <p:ph idx="1"/>
          </p:nvPr>
        </p:nvSpPr>
        <p:spPr/>
        <p:txBody>
          <a:bodyPr>
            <a:normAutofit fontScale="77500" lnSpcReduction="20000"/>
          </a:bodyPr>
          <a:lstStyle/>
          <a:p>
            <a:r>
              <a:rPr lang="en-US" dirty="0">
                <a:hlinkClick r:id="rId2"/>
              </a:rPr>
              <a:t>https://plato.stanford.edu/entries/skepticism-ancient</a:t>
            </a:r>
            <a:endParaRPr lang="en-US" dirty="0"/>
          </a:p>
          <a:p>
            <a:r>
              <a:rPr lang="en-US" dirty="0">
                <a:hlinkClick r:id="rId3"/>
              </a:rPr>
              <a:t>https://dictionary.cambridge.org</a:t>
            </a:r>
            <a:endParaRPr lang="en-US" dirty="0"/>
          </a:p>
          <a:p>
            <a:r>
              <a:rPr lang="en-US" dirty="0">
                <a:hlinkClick r:id="rId4"/>
              </a:rPr>
              <a:t>https://help.open.ac.uk/critically-processing-what-you-read</a:t>
            </a:r>
            <a:endParaRPr lang="en-US" dirty="0"/>
          </a:p>
          <a:p>
            <a:r>
              <a:rPr lang="en-US" dirty="0">
                <a:hlinkClick r:id="rId5"/>
              </a:rPr>
              <a:t>https://www.utc.edu/academic-affairs/walker-center-for-teaching-and-learning/faculty-programs/faculty-fellow-programs/faculty-fellow-program-development/short-critical-thinking-activities</a:t>
            </a:r>
            <a:endParaRPr lang="en-US" dirty="0"/>
          </a:p>
          <a:p>
            <a:r>
              <a:rPr lang="en-US" dirty="0">
                <a:hlinkClick r:id="rId6"/>
              </a:rPr>
              <a:t>https://subjectguides.york.ac.uk/skills/critical-reading</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9021543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te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581</TotalTime>
  <Words>1797</Words>
  <Application>Microsoft Macintosh PowerPoint</Application>
  <PresentationFormat>On-screen Show (4:3)</PresentationFormat>
  <Paragraphs>194</Paragraphs>
  <Slides>31</Slides>
  <Notes>13</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20140311PresentationUWTSDTemplate</vt:lpstr>
      <vt:lpstr>Certificate of Higher Education in Skills for the Workplace   Academic Skills (LCLM4001) Critical Thinking, Critical Reading, and Critical Writing </vt:lpstr>
      <vt:lpstr>In this session we will…..</vt:lpstr>
      <vt:lpstr>Open Minds</vt:lpstr>
      <vt:lpstr>PowerPoint Presentation</vt:lpstr>
      <vt:lpstr>Critical Thinking </vt:lpstr>
      <vt:lpstr>PowerPoint Presentation</vt:lpstr>
      <vt:lpstr>1. Scepticism and Objectivity</vt:lpstr>
      <vt:lpstr>1. Scepticism and Objectivity</vt:lpstr>
      <vt:lpstr>1. Scepticism and Objectivity</vt:lpstr>
      <vt:lpstr>A Better Sceptic </vt:lpstr>
      <vt:lpstr>The Principle of Charity</vt:lpstr>
      <vt:lpstr>The Principle of Charity </vt:lpstr>
      <vt:lpstr>Charity in action</vt:lpstr>
      <vt:lpstr>Bias</vt:lpstr>
      <vt:lpstr>Bias? </vt:lpstr>
      <vt:lpstr>Bias</vt:lpstr>
      <vt:lpstr>Bias</vt:lpstr>
      <vt:lpstr>Evaluating Evidence </vt:lpstr>
      <vt:lpstr>CRAAP TEST</vt:lpstr>
      <vt:lpstr>Evaluating Evidence – ‘Climate Change’ </vt:lpstr>
      <vt:lpstr>Facts versus Opinions</vt:lpstr>
      <vt:lpstr>PowerPoint Presentation</vt:lpstr>
      <vt:lpstr>Critical Reading </vt:lpstr>
      <vt:lpstr>Critical Reading Strategies</vt:lpstr>
      <vt:lpstr>Skim Read</vt:lpstr>
      <vt:lpstr>Active Reading </vt:lpstr>
      <vt:lpstr>Annotate Using MS Word</vt:lpstr>
      <vt:lpstr>UWTSD Note-Making Template </vt:lpstr>
      <vt:lpstr>Active Reading </vt:lpstr>
      <vt:lpstr>Today we have:</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Academic Skills (LCLM4001) Critical Thinking, Critical Reading, and Critical Writing </dc:title>
  <dc:creator>Matthew Brian</dc:creator>
  <cp:lastModifiedBy>Matthew Brian</cp:lastModifiedBy>
  <cp:revision>5</cp:revision>
  <dcterms:created xsi:type="dcterms:W3CDTF">2022-10-16T12:57:38Z</dcterms:created>
  <dcterms:modified xsi:type="dcterms:W3CDTF">2022-10-18T18:07:03Z</dcterms:modified>
</cp:coreProperties>
</file>