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handoutMasterIdLst>
    <p:handoutMasterId r:id="rId24"/>
  </p:handoutMasterIdLst>
  <p:sldIdLst>
    <p:sldId id="256" r:id="rId5"/>
    <p:sldId id="257" r:id="rId6"/>
    <p:sldId id="260" r:id="rId7"/>
    <p:sldId id="285" r:id="rId8"/>
    <p:sldId id="258" r:id="rId9"/>
    <p:sldId id="261" r:id="rId10"/>
    <p:sldId id="283" r:id="rId11"/>
    <p:sldId id="262" r:id="rId12"/>
    <p:sldId id="266" r:id="rId13"/>
    <p:sldId id="287" r:id="rId14"/>
    <p:sldId id="288" r:id="rId15"/>
    <p:sldId id="293" r:id="rId16"/>
    <p:sldId id="290" r:id="rId17"/>
    <p:sldId id="289" r:id="rId18"/>
    <p:sldId id="267" r:id="rId19"/>
    <p:sldId id="268" r:id="rId20"/>
    <p:sldId id="291" r:id="rId21"/>
    <p:sldId id="29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C5A225-120E-4177-B0CA-3853D68189E4}" v="30" dt="2023-02-08T13:53:27.2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63703" autoAdjust="0"/>
  </p:normalViewPr>
  <p:slideViewPr>
    <p:cSldViewPr snapToGrid="0">
      <p:cViewPr varScale="1">
        <p:scale>
          <a:sx n="72" d="100"/>
          <a:sy n="72" d="100"/>
        </p:scale>
        <p:origin x="1902" y="72"/>
      </p:cViewPr>
      <p:guideLst>
        <p:guide orient="horz" pos="2160"/>
        <p:guide pos="3840"/>
      </p:guideLst>
    </p:cSldViewPr>
  </p:slideViewPr>
  <p:notesTextViewPr>
    <p:cViewPr>
      <p:scale>
        <a:sx n="1" d="1"/>
        <a:sy n="1" d="1"/>
      </p:scale>
      <p:origin x="0" y="-24"/>
    </p:cViewPr>
  </p:notesTextViewPr>
  <p:notesViewPr>
    <p:cSldViewPr snapToGrid="0">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6E61A8B7-6532-4098-A8A7-4A96252A04AC}"/>
    <pc:docChg chg="modSld">
      <pc:chgData name="Rachel Iles" userId="80abbc71-045e-409a-a317-7d3641ca40a2" providerId="ADAL" clId="{6E61A8B7-6532-4098-A8A7-4A96252A04AC}" dt="2023-02-09T10:35:39.341" v="39" actId="20577"/>
      <pc:docMkLst>
        <pc:docMk/>
      </pc:docMkLst>
      <pc:sldChg chg="modNotesTx">
        <pc:chgData name="Rachel Iles" userId="80abbc71-045e-409a-a317-7d3641ca40a2" providerId="ADAL" clId="{6E61A8B7-6532-4098-A8A7-4A96252A04AC}" dt="2023-02-09T10:33:27.908" v="1" actId="20577"/>
        <pc:sldMkLst>
          <pc:docMk/>
          <pc:sldMk cId="3733486012" sldId="258"/>
        </pc:sldMkLst>
      </pc:sldChg>
      <pc:sldChg chg="modNotesTx">
        <pc:chgData name="Rachel Iles" userId="80abbc71-045e-409a-a317-7d3641ca40a2" providerId="ADAL" clId="{6E61A8B7-6532-4098-A8A7-4A96252A04AC}" dt="2023-02-09T10:33:47.150" v="2" actId="20577"/>
        <pc:sldMkLst>
          <pc:docMk/>
          <pc:sldMk cId="3607270498" sldId="261"/>
        </pc:sldMkLst>
      </pc:sldChg>
      <pc:sldChg chg="modNotesTx">
        <pc:chgData name="Rachel Iles" userId="80abbc71-045e-409a-a317-7d3641ca40a2" providerId="ADAL" clId="{6E61A8B7-6532-4098-A8A7-4A96252A04AC}" dt="2023-02-09T10:34:16.559" v="35" actId="20577"/>
        <pc:sldMkLst>
          <pc:docMk/>
          <pc:sldMk cId="3892131414" sldId="262"/>
        </pc:sldMkLst>
      </pc:sldChg>
      <pc:sldChg chg="modNotesTx">
        <pc:chgData name="Rachel Iles" userId="80abbc71-045e-409a-a317-7d3641ca40a2" providerId="ADAL" clId="{6E61A8B7-6532-4098-A8A7-4A96252A04AC}" dt="2023-02-09T10:35:04.158" v="37" actId="20577"/>
        <pc:sldMkLst>
          <pc:docMk/>
          <pc:sldMk cId="914134537" sldId="267"/>
        </pc:sldMkLst>
      </pc:sldChg>
      <pc:sldChg chg="modNotesTx">
        <pc:chgData name="Rachel Iles" userId="80abbc71-045e-409a-a317-7d3641ca40a2" providerId="ADAL" clId="{6E61A8B7-6532-4098-A8A7-4A96252A04AC}" dt="2023-02-09T10:34:04.167" v="34" actId="20577"/>
        <pc:sldMkLst>
          <pc:docMk/>
          <pc:sldMk cId="451187730" sldId="283"/>
        </pc:sldMkLst>
      </pc:sldChg>
      <pc:sldChg chg="modNotesTx">
        <pc:chgData name="Rachel Iles" userId="80abbc71-045e-409a-a317-7d3641ca40a2" providerId="ADAL" clId="{6E61A8B7-6532-4098-A8A7-4A96252A04AC}" dt="2023-02-09T10:33:09.778" v="0" actId="20577"/>
        <pc:sldMkLst>
          <pc:docMk/>
          <pc:sldMk cId="2213555334" sldId="285"/>
        </pc:sldMkLst>
      </pc:sldChg>
      <pc:sldChg chg="modNotesTx">
        <pc:chgData name="Rachel Iles" userId="80abbc71-045e-409a-a317-7d3641ca40a2" providerId="ADAL" clId="{6E61A8B7-6532-4098-A8A7-4A96252A04AC}" dt="2023-02-09T10:35:39.341" v="39" actId="20577"/>
        <pc:sldMkLst>
          <pc:docMk/>
          <pc:sldMk cId="201779909" sldId="288"/>
        </pc:sldMkLst>
      </pc:sldChg>
      <pc:sldChg chg="modNotesTx">
        <pc:chgData name="Rachel Iles" userId="80abbc71-045e-409a-a317-7d3641ca40a2" providerId="ADAL" clId="{6E61A8B7-6532-4098-A8A7-4A96252A04AC}" dt="2023-02-09T10:34:45.734" v="36" actId="20577"/>
        <pc:sldMkLst>
          <pc:docMk/>
          <pc:sldMk cId="1862519130" sldId="29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2/9/2023</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2/9/2023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DengXian" panose="02010600030101010101" pitchFamily="2" charset="-122"/>
                <a:cs typeface="Arial" panose="020B0604020202020204" pitchFamily="34" charset="0"/>
              </a:rPr>
              <a:t>The research project aims to explore the importance of Early Years Practitioners (EYP) to not only the holistic development of young children but to the sustainability of the early years (EY) sector in driving much needed economic and social renewal, in the wake of the Covid-19 pandemic. The research project aims to discover what constitutes a ‘professional’ and whether EYP are valued and perceived as pivotal and highly regarded professionals within society and if not, why not? Furthermore, the research project aims to provide recommendations as to how the status and importance of the EY and EYP can be promoted. This area of research has been chosen as the researcher is currently employed by The University of Wales Trinity Saint David, as an Early Years Lecturer within The Childhood, Youth and Education Studies Discipline, of The Institute of Education and Humanities. Outcomes of the following research project will assist in specific module planning as part of the Early Years Education and Care degree programme.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2</a:t>
            </a:fld>
            <a:endParaRPr lang="en-US" noProof="0" dirty="0"/>
          </a:p>
        </p:txBody>
      </p:sp>
    </p:spTree>
    <p:extLst>
      <p:ext uri="{BB962C8B-B14F-4D97-AF65-F5344CB8AC3E}">
        <p14:creationId xmlns:p14="http://schemas.microsoft.com/office/powerpoint/2010/main" val="4092064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Arial" panose="020B0604020202020204" pitchFamily="34" charset="0"/>
                <a:ea typeface="DengXian" panose="02010600030101010101" pitchFamily="2" charset="-122"/>
                <a:cs typeface="Arial" panose="020B0604020202020204" pitchFamily="34" charset="0"/>
              </a:rPr>
              <a:t>The main outcome of this project is to discover whether EYP are perceived as professionals within society and their importance to child development as well as society as a whole. Consequently, the learning outcomes of this research project is to:</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gn="just">
              <a:lnSpc>
                <a:spcPct val="150000"/>
              </a:lnSpc>
              <a:buFont typeface="Arial" panose="020B0604020202020204" pitchFamily="34" charset="0"/>
              <a:buChar char="-"/>
            </a:pPr>
            <a:r>
              <a:rPr lang="en-GB" sz="1800" dirty="0">
                <a:effectLst/>
                <a:latin typeface="Arial" panose="020B0604020202020204" pitchFamily="34" charset="0"/>
                <a:ea typeface="DengXian" panose="02010600030101010101" pitchFamily="2" charset="-122"/>
                <a:cs typeface="Arial" panose="020B0604020202020204" pitchFamily="34" charset="0"/>
              </a:rPr>
              <a:t>Identify as to what constitutes a professional</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gn="just">
              <a:lnSpc>
                <a:spcPct val="150000"/>
              </a:lnSpc>
              <a:buFont typeface="Arial" panose="020B0604020202020204" pitchFamily="34" charset="0"/>
              <a:buChar char="-"/>
            </a:pPr>
            <a:r>
              <a:rPr lang="en-GB" sz="1800" dirty="0">
                <a:effectLst/>
                <a:latin typeface="Arial" panose="020B0604020202020204" pitchFamily="34" charset="0"/>
                <a:ea typeface="DengXian" panose="02010600030101010101" pitchFamily="2" charset="-122"/>
                <a:cs typeface="Arial" panose="020B0604020202020204" pitchFamily="34" charset="0"/>
              </a:rPr>
              <a:t>Discover how EYP perceive their professional identity</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gn="just">
              <a:lnSpc>
                <a:spcPct val="150000"/>
              </a:lnSpc>
              <a:spcAft>
                <a:spcPts val="800"/>
              </a:spcAft>
              <a:buFont typeface="Arial" panose="020B0604020202020204" pitchFamily="34" charset="0"/>
              <a:buChar char="-"/>
            </a:pPr>
            <a:r>
              <a:rPr lang="en-GB" sz="1800" dirty="0">
                <a:effectLst/>
                <a:latin typeface="Arial" panose="020B0604020202020204" pitchFamily="34" charset="0"/>
                <a:ea typeface="DengXian" panose="02010600030101010101" pitchFamily="2" charset="-122"/>
                <a:cs typeface="Arial" panose="020B0604020202020204" pitchFamily="34" charset="0"/>
              </a:rPr>
              <a:t>Discover how others perceive EYP as professionals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50000"/>
              </a:lnSpc>
              <a:spcAft>
                <a:spcPts val="800"/>
              </a:spcAft>
            </a:pPr>
            <a:r>
              <a:rPr lang="en-GB" sz="1800" dirty="0">
                <a:effectLst/>
                <a:latin typeface="Arial" panose="020B0604020202020204" pitchFamily="34" charset="0"/>
                <a:ea typeface="DengXian" panose="02010600030101010101" pitchFamily="2" charset="-122"/>
                <a:cs typeface="Arial" panose="020B0604020202020204" pitchFamily="34" charset="0"/>
              </a:rPr>
              <a:t>Therefore the intended impact of this research project aims to make possible recommendations on how to raise the status of EYP and ensure EYP feel valued as important  and highly regarded professionals of society, in order to give children the best start in life; in keeping with the Well-being of Future Generations (Wales) Act (2015) and the priorities set out within the Welsh Government’s Children and Young People’s Plan (2022).</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3</a:t>
            </a:fld>
            <a:endParaRPr lang="en-US" noProof="0" dirty="0"/>
          </a:p>
        </p:txBody>
      </p:sp>
    </p:spTree>
    <p:extLst>
      <p:ext uri="{BB962C8B-B14F-4D97-AF65-F5344CB8AC3E}">
        <p14:creationId xmlns:p14="http://schemas.microsoft.com/office/powerpoint/2010/main" val="3630131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4"/>
          </a:xfrm>
        </p:spPr>
        <p:txBody>
          <a:bodyPr/>
          <a:lstStyle/>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4</a:t>
            </a:fld>
            <a:endParaRPr lang="en-US" noProof="0" dirty="0"/>
          </a:p>
        </p:txBody>
      </p:sp>
    </p:spTree>
    <p:extLst>
      <p:ext uri="{BB962C8B-B14F-4D97-AF65-F5344CB8AC3E}">
        <p14:creationId xmlns:p14="http://schemas.microsoft.com/office/powerpoint/2010/main" val="495305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5</a:t>
            </a:fld>
            <a:endParaRPr lang="en-US" noProof="0" dirty="0"/>
          </a:p>
        </p:txBody>
      </p:sp>
    </p:spTree>
    <p:extLst>
      <p:ext uri="{BB962C8B-B14F-4D97-AF65-F5344CB8AC3E}">
        <p14:creationId xmlns:p14="http://schemas.microsoft.com/office/powerpoint/2010/main" val="2336987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6</a:t>
            </a:fld>
            <a:endParaRPr lang="en-US" noProof="0" dirty="0"/>
          </a:p>
        </p:txBody>
      </p:sp>
    </p:spTree>
    <p:extLst>
      <p:ext uri="{BB962C8B-B14F-4D97-AF65-F5344CB8AC3E}">
        <p14:creationId xmlns:p14="http://schemas.microsoft.com/office/powerpoint/2010/main" val="1572484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considering the ontological foundation of research, a subjectivist ontology perspective was followed. A subjectivist or constructivist ontology focuses on discovery, as it is believed that reality cannot be understood without social, political or external influences (Mac Naughton, Rolfe and Siraj Blatchford, 2010).</a:t>
            </a:r>
          </a:p>
          <a:p>
            <a:endParaRPr lang="en-GB" dirty="0"/>
          </a:p>
          <a:p>
            <a:r>
              <a:rPr lang="en-GB" dirty="0"/>
              <a:t>Furthermore, an interpretivist epistemology influenced the research as, according to Chowdhury (2019) it is believed that knowledge is interpreted and understood and  socially constructed. Hughes (2010:41) argues that interpretivists make sense of the world ‘within a cultural framework of socially constructed and shared meaning’ and ultimately our perceptions of the world, are influenced by gender, race, religion, culture and the socio-economic environment in which we live. </a:t>
            </a:r>
          </a:p>
          <a:p>
            <a:endParaRPr lang="en-GB" dirty="0"/>
          </a:p>
          <a:p>
            <a:r>
              <a:rPr lang="en-GB" dirty="0"/>
              <a:t>This research paradigm has been taken into consideration as the researcher seeks to discover how EYP perceive their professional identity, how others perceive EYP and identify whether these perceptions have any impacts. </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7</a:t>
            </a:fld>
            <a:endParaRPr lang="en-US" noProof="0" dirty="0"/>
          </a:p>
        </p:txBody>
      </p:sp>
    </p:spTree>
    <p:extLst>
      <p:ext uri="{BB962C8B-B14F-4D97-AF65-F5344CB8AC3E}">
        <p14:creationId xmlns:p14="http://schemas.microsoft.com/office/powerpoint/2010/main" val="2782599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8</a:t>
            </a:fld>
            <a:endParaRPr lang="en-US" noProof="0" dirty="0"/>
          </a:p>
        </p:txBody>
      </p:sp>
    </p:spTree>
    <p:extLst>
      <p:ext uri="{BB962C8B-B14F-4D97-AF65-F5344CB8AC3E}">
        <p14:creationId xmlns:p14="http://schemas.microsoft.com/office/powerpoint/2010/main" val="1823012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Wales, a large number of people access some form of childcare. The EY workforce account for approximately 1.7% of the workforce in Wales. According to Welsh Government (2018) the ‘childcare’ sector is vital in Wales for economic and social development as it is a means that allows parents and carers to work; which therefore facilitates economic growth and poverty reduction. In Wales early childhood services or settings are predominantly framed as services that allow parents to work. The developmental and educational needs of children only became a priority to Government when children reach part time nursery age and become eligible for ‘early education’ (National Assembly for Wales, 2019). The National Assembly for Wales (2019) and Welsh Government (2018) convey that pay is low for EYP. Likewise, qualifications within the EY sector are below average compared to other developed countries (National Assembly for Wales, 2019). In regard to retention and retainment, The Welsh Government (2018) convey that a large number of EYP who leave the sector, leave to seek work within an alternate sector, with many seeking work in educational settings. Reasons for leaving or factors that contribute to a decision to leave included ‘salary rates, working hours and a perceived status gap between the education and childcare sectors’. The report highlights that status disparity between EYP and education practitioners still exists despite a growing awareness of increased qualifications and professionalism of the EY workforce (Welsh Government, 2018). </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9</a:t>
            </a:fld>
            <a:endParaRPr lang="en-US" noProof="0" dirty="0"/>
          </a:p>
        </p:txBody>
      </p:sp>
    </p:spTree>
    <p:extLst>
      <p:ext uri="{BB962C8B-B14F-4D97-AF65-F5344CB8AC3E}">
        <p14:creationId xmlns:p14="http://schemas.microsoft.com/office/powerpoint/2010/main" val="658547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content of the questionnaire was arranged specifically to first introduce respondents to their opinions on professionalism, then leading onto their opinions on EYP as professionals and the EY sector. A combination of open and closed questions were used as part of the questionnaire generating both qualitative and quantitative data. </a:t>
            </a:r>
          </a:p>
          <a:p>
            <a:endParaRPr lang="en-GB" dirty="0"/>
          </a:p>
          <a:p>
            <a:r>
              <a:rPr lang="en-GB" dirty="0"/>
              <a:t>Based on responses gathered in relation to what constitutes a professional value based principles along with having an in depth knowledge and understanding within a chosen field of expertise were regarded very highly as aspects that define someone as a ‘professional’.  </a:t>
            </a:r>
          </a:p>
          <a:p>
            <a:endParaRPr lang="en-GB" dirty="0"/>
          </a:p>
          <a:p>
            <a:r>
              <a:rPr lang="en-GB" dirty="0"/>
              <a:t>When asked to identify which aspects NPS respondents associate with being a ‘professional’ from a set of pre-made choices. All options received recognition with the highest chosen answer being ‘in depth knowledge and understanding’. This was Followed by ‘ethical principles’ and ‘effective communication’ each obtaining equal weighting with 78% of respondents choosing these answers. Interestingly, societal status is still associated with being a professional, with 9% of respondents choosing this option. Similarly, 16% of respondents chose ‘high salary’ as an association with being a professional. Results can be seen in graph 1 in the slide. Results obtained from the practitioner survey (PS) in regard to the perceptions of what constitutes a professional were similar.</a:t>
            </a:r>
          </a:p>
          <a:p>
            <a:endParaRPr lang="en-GB" dirty="0"/>
          </a:p>
          <a:p>
            <a:r>
              <a:rPr lang="en-GB" dirty="0"/>
              <a:t>Delving further into this topic respondents from both surveys were asked to identify their three most important aspects of being a professional from the options provided. Again, the most important aspect identified by respondents from both surveys was</a:t>
            </a:r>
          </a:p>
          <a:p>
            <a:r>
              <a:rPr lang="en-GB" dirty="0"/>
              <a:t>•	‘in depth knowledge and understanding’, </a:t>
            </a:r>
          </a:p>
          <a:p>
            <a:r>
              <a:rPr lang="en-GB" dirty="0"/>
              <a:t>•	‘effective communication’</a:t>
            </a:r>
          </a:p>
          <a:p>
            <a:r>
              <a:rPr lang="en-GB" dirty="0"/>
              <a:t>•	and ‘ethical principles’</a:t>
            </a:r>
          </a:p>
          <a:p>
            <a:r>
              <a:rPr lang="en-GB" dirty="0"/>
              <a:t>As can be seen in graph 2 on the slide. </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10</a:t>
            </a:fld>
            <a:endParaRPr lang="en-US" noProof="0" dirty="0"/>
          </a:p>
        </p:txBody>
      </p:sp>
    </p:spTree>
    <p:extLst>
      <p:ext uri="{BB962C8B-B14F-4D97-AF65-F5344CB8AC3E}">
        <p14:creationId xmlns:p14="http://schemas.microsoft.com/office/powerpoint/2010/main" val="41926302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respondents understand the importance of the EY to overall development and future outcomes with 100% of respondents from both surveys acknowledging the importance of the EY. However 22% of the NPS respondents were unaware of the significant importance of positive and effective early childhood development and interestingly 17% of PS respondents are also unaware of the critical importance of the EY, as can be seen in the chart 1 on the slide.</a:t>
            </a:r>
          </a:p>
          <a:p>
            <a:endParaRPr lang="en-GB" dirty="0"/>
          </a:p>
          <a:p>
            <a:r>
              <a:rPr lang="en-GB" dirty="0"/>
              <a:t>100% of NPS and PS respondents agree that EY education, nought to five years of age, should be viewed with the same importance as other school curriculum levels, such as key stages two, three, four and beyond; in which 13% feel that EY education is actually more important than other key stages. It is reassuring to discover that none of the respondents regarded EY education as less important than other levels of curriculum, as can be seen in chart 2 on the slide. </a:t>
            </a:r>
          </a:p>
          <a:p>
            <a:endParaRPr lang="en-GB" dirty="0"/>
          </a:p>
          <a:p>
            <a:r>
              <a:rPr lang="en-GB" dirty="0"/>
              <a:t>Delving deeper to determine what people think would be the most effective way of raising the status and quality of EY settings, the most popular response with 41% of NPS respondents felt increasing government funding would be the most beneficial way, this was followed by 31% opting for more CPD and training opportunities, 16% feel that having a qualified teacher is most important, and finally 13% of respondents felt that increasing EYP wage is most important to raising the status and quality of EY settings; as can be seen in graph 3. </a:t>
            </a:r>
          </a:p>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11</a:t>
            </a:fld>
            <a:endParaRPr lang="en-US" noProof="0" dirty="0"/>
          </a:p>
        </p:txBody>
      </p:sp>
    </p:spTree>
    <p:extLst>
      <p:ext uri="{BB962C8B-B14F-4D97-AF65-F5344CB8AC3E}">
        <p14:creationId xmlns:p14="http://schemas.microsoft.com/office/powerpoint/2010/main" val="12988057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Interviews were carried out with three different EYP who hold a senior leadership position within an EY setting. For the purposes of confidentiality, codes to represent these individuals have been used for this research. Thematic analysis was used to evaluate the qualitative data provided, with six themes used.</a:t>
            </a:r>
          </a:p>
          <a:p>
            <a:endParaRPr lang="en-GB" dirty="0"/>
          </a:p>
          <a:p>
            <a:r>
              <a:rPr lang="en-GB" dirty="0"/>
              <a:t>The challenge of hiring staff was evident in all nurseries, sustainability of the business was also echoed by all interviewees. All interviewees considered themselves as professionals, but this did depend on experience, qualifications and how hands on they were with the children. All interviewees felt valued within their role but in different ways, one felt valued by CIW and the LA, another felt valued by her staff and director and the another felt valued by some professionals within the LA but not others. </a:t>
            </a:r>
          </a:p>
          <a:p>
            <a:endParaRPr lang="en-GB" dirty="0"/>
          </a:p>
          <a:p>
            <a:r>
              <a:rPr lang="en-GB" dirty="0"/>
              <a:t>Societal perceptions were interesting as one interviewee has only ever had positive reactions to her job role whereas the other two highlighted that they feel their job role is not perceived as important as and I quote ‘people think we are just babysitters that play toys all day, people think childcare is easy and it is not. People don’t understand that our job role is very similar to teachers but we are not valued the same.’ </a:t>
            </a:r>
          </a:p>
          <a:p>
            <a:endParaRPr lang="en-GB" dirty="0"/>
          </a:p>
          <a:p>
            <a:r>
              <a:rPr lang="en-GB" dirty="0"/>
              <a:t>In terms of the impact of these perceptions all interviewees stated that these perceptions do not impact on professionalism or quality, only one interviewee stated that </a:t>
            </a:r>
            <a:r>
              <a:rPr lang="en-GB" sz="1200" i="1" dirty="0">
                <a:solidFill>
                  <a:schemeClr val="bg1"/>
                </a:solidFill>
              </a:rPr>
              <a:t>Some girls get fed up of negative perceptions when they have been working really hard.</a:t>
            </a:r>
          </a:p>
          <a:p>
            <a:endParaRPr lang="en-GB" sz="1200" i="1" dirty="0">
              <a:solidFill>
                <a:schemeClr val="bg1"/>
              </a:solidFill>
            </a:endParaRPr>
          </a:p>
          <a:p>
            <a:r>
              <a:rPr lang="en-GB" dirty="0"/>
              <a:t>Responses received for recommendations correlate to responses received within the questionnaires, with recommendations such as more recognition, more respect, more training and more funding. </a:t>
            </a:r>
          </a:p>
          <a:p>
            <a:endParaRPr lang="en-GB" dirty="0"/>
          </a:p>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12</a:t>
            </a:fld>
            <a:endParaRPr lang="en-US" noProof="0" dirty="0"/>
          </a:p>
        </p:txBody>
      </p:sp>
    </p:spTree>
    <p:extLst>
      <p:ext uri="{BB962C8B-B14F-4D97-AF65-F5344CB8AC3E}">
        <p14:creationId xmlns:p14="http://schemas.microsoft.com/office/powerpoint/2010/main" val="1812831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13</a:t>
            </a:fld>
            <a:endParaRPr lang="en-US" noProof="0" dirty="0"/>
          </a:p>
        </p:txBody>
      </p:sp>
    </p:spTree>
    <p:extLst>
      <p:ext uri="{BB962C8B-B14F-4D97-AF65-F5344CB8AC3E}">
        <p14:creationId xmlns:p14="http://schemas.microsoft.com/office/powerpoint/2010/main" val="674617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EY sector face a number of different challenges including staff recruitment, staff retainment, rates of pay, societal misconceptions, funding, training and low status, all of which consequently have an impact on the sustainability of the sector. This research therefore offers three recommendations to promote the importance and status of EYP and therefore the sustainability of the EY sector:</a:t>
            </a:r>
          </a:p>
          <a:p>
            <a:endParaRPr lang="en-GB" dirty="0"/>
          </a:p>
          <a:p>
            <a:r>
              <a:rPr lang="en-GB" dirty="0"/>
              <a:t>A nationwide awareness campaign to include a rebrand of EY terminology. An awareness campaign is needed to bring more recognition to the EY sector as well as respect and interest in the sector as an important and highly regarded professional job role. </a:t>
            </a:r>
          </a:p>
          <a:p>
            <a:endParaRPr lang="en-GB" dirty="0"/>
          </a:p>
          <a:p>
            <a:r>
              <a:rPr lang="en-GB" dirty="0"/>
              <a:t>More effective collaboration between EY settings and partnerships agencies including schools, the NHS, and professionals within the LA such as ALNCos, speech and language therapists, health visitors, social workers and educational psychologists. Continued effective multi-agency working between all professionals involved with children will not only offer children and families the correct and most time efficient support; but will also allow professionals to share best practise and gain a better understanding of the importance and professional job role of others. </a:t>
            </a:r>
          </a:p>
          <a:p>
            <a:endParaRPr lang="en-GB" dirty="0"/>
          </a:p>
          <a:p>
            <a:r>
              <a:rPr lang="en-GB" dirty="0"/>
              <a:t>More funding needs to be allocated to the EY sector to ensure its sustainability. More funding provided by local and national governments can then be used to increase staff wages and provide more CPD opportunities to staff and families. More funding would also allow more children to attend settings if settings are in a financial position that allows them to reduce their daily prices to better support families, this would allow more parents and carers to return to work and therefore contribute to the economic growth of the country. </a:t>
            </a:r>
          </a:p>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14</a:t>
            </a:fld>
            <a:endParaRPr lang="en-US" noProof="0" dirty="0"/>
          </a:p>
        </p:txBody>
      </p:sp>
    </p:spTree>
    <p:extLst>
      <p:ext uri="{BB962C8B-B14F-4D97-AF65-F5344CB8AC3E}">
        <p14:creationId xmlns:p14="http://schemas.microsoft.com/office/powerpoint/2010/main" val="11822873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finish investing in the EY workforce should be viewed as a principal agenda to not only provide children with the best start in life and thus future health and outcomes but to also promote the economic growth of a country struggling with the impacts of the Covid-19 pandemic and current cost of living crisis. </a:t>
            </a:r>
          </a:p>
          <a:p>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15</a:t>
            </a:fld>
            <a:endParaRPr lang="en-US" noProof="0" dirty="0"/>
          </a:p>
        </p:txBody>
      </p:sp>
    </p:spTree>
    <p:extLst>
      <p:ext uri="{BB962C8B-B14F-4D97-AF65-F5344CB8AC3E}">
        <p14:creationId xmlns:p14="http://schemas.microsoft.com/office/powerpoint/2010/main" val="1348885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hyperlink" Target="https://www.eyalliance.org.uk/sites/default/files/breaking_point_report_early_years_alliance_2_december_2021.pdf" TargetMode="External"/><Relationship Id="rId2" Type="http://schemas.openxmlformats.org/officeDocument/2006/relationships/hyperlink" Target="https://www.researchgate.net/publication/331650095_EMBARKING_ON_RESEARCH_IN_THE_SOCIAL_SCIENCES_UNDERSTANDING_THE_FOUNDATIONAL_CONCEPTS" TargetMode="External"/><Relationship Id="rId1" Type="http://schemas.openxmlformats.org/officeDocument/2006/relationships/slideLayout" Target="../slideLayouts/slideLayout2.xml"/><Relationship Id="rId4" Type="http://schemas.openxmlformats.org/officeDocument/2006/relationships/hyperlink" Target="https://www.pacey.org.uk/Pacey/media/Website-files/Non-PACEY%20documents%20(PDFs)/a-workforce-in-crisis-saving-our-early-years.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progressive-policy.net/downloads/files/Rebecca-Swindells-childcare-Oct-2021.pdf" TargetMode="External"/><Relationship Id="rId2" Type="http://schemas.openxmlformats.org/officeDocument/2006/relationships/hyperlink" Target="https://senedd.wales/media/ysegqg0q/early-childhood-education-web-english.pdf" TargetMode="External"/><Relationship Id="rId1" Type="http://schemas.openxmlformats.org/officeDocument/2006/relationships/slideLayout" Target="../slideLayouts/slideLayout2.xml"/><Relationship Id="rId5" Type="http://schemas.openxmlformats.org/officeDocument/2006/relationships/hyperlink" Target="https://gov.wales/sites/default/files/statistics-and-research/2019-07/180110-review-childcare-sector-en.pdf" TargetMode="External"/><Relationship Id="rId4" Type="http://schemas.openxmlformats.org/officeDocument/2006/relationships/hyperlink" Target="https://gov.wales/well-being-of-future-generations-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2384169" y="774155"/>
            <a:ext cx="9317905" cy="3706629"/>
          </a:xfrm>
        </p:spPr>
        <p:txBody>
          <a:bodyPr/>
          <a:lstStyle/>
          <a:p>
            <a:pPr algn="ctr"/>
            <a:r>
              <a:rPr lang="en-GB" sz="4800" dirty="0"/>
              <a:t>An Exploration into the Importance of Early Years Practitioners (EYP) and whether EYP are perceived as professionals? </a:t>
            </a:r>
            <a:endParaRPr lang="en-US" sz="4800" dirty="0"/>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a:xfrm>
            <a:off x="5669445" y="5159065"/>
            <a:ext cx="2747351" cy="1185635"/>
          </a:xfrm>
        </p:spPr>
        <p:txBody>
          <a:bodyPr>
            <a:normAutofit/>
          </a:bodyPr>
          <a:lstStyle/>
          <a:p>
            <a:pPr marL="0" indent="0" algn="ctr">
              <a:buNone/>
            </a:pPr>
            <a:r>
              <a:rPr lang="en-US" sz="2800" b="1" dirty="0"/>
              <a:t>Rachel Iles </a:t>
            </a:r>
          </a:p>
          <a:p>
            <a:pPr marL="0" indent="0" algn="ctr">
              <a:buNone/>
            </a:pPr>
            <a:r>
              <a:rPr lang="en-US" sz="2800" b="1" dirty="0"/>
              <a:t>1601345</a:t>
            </a:r>
          </a:p>
        </p:txBody>
      </p:sp>
    </p:spTree>
    <p:extLst>
      <p:ext uri="{BB962C8B-B14F-4D97-AF65-F5344CB8AC3E}">
        <p14:creationId xmlns:p14="http://schemas.microsoft.com/office/powerpoint/2010/main"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3126480" y="146269"/>
            <a:ext cx="7781544" cy="859055"/>
          </a:xfrm>
        </p:spPr>
        <p:txBody>
          <a:bodyPr/>
          <a:lstStyle/>
          <a:p>
            <a:r>
              <a:rPr lang="en-US" dirty="0"/>
              <a:t>Introduction </a:t>
            </a:r>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463217" y="1129748"/>
            <a:ext cx="9243380" cy="2647923"/>
          </a:xfrm>
        </p:spPr>
        <p:txBody>
          <a:bodyPr>
            <a:normAutofit lnSpcReduction="10000"/>
          </a:bodyPr>
          <a:lstStyle/>
          <a:p>
            <a:pPr>
              <a:lnSpc>
                <a:spcPct val="150000"/>
              </a:lnSpc>
            </a:pPr>
            <a:r>
              <a:rPr lang="en-US" sz="2400" dirty="0"/>
              <a:t>Researcher – Rachel Iles</a:t>
            </a:r>
          </a:p>
          <a:p>
            <a:pPr>
              <a:lnSpc>
                <a:spcPct val="150000"/>
              </a:lnSpc>
            </a:pPr>
            <a:r>
              <a:rPr lang="en-US" sz="2400" dirty="0"/>
              <a:t>Workplace – University of Wales trinity Saint David</a:t>
            </a:r>
          </a:p>
          <a:p>
            <a:pPr>
              <a:lnSpc>
                <a:spcPct val="150000"/>
              </a:lnSpc>
            </a:pPr>
            <a:r>
              <a:rPr lang="en-US" sz="2400" dirty="0"/>
              <a:t>Discipline – Childhood, Youth and Education </a:t>
            </a:r>
          </a:p>
          <a:p>
            <a:pPr>
              <a:lnSpc>
                <a:spcPct val="150000"/>
              </a:lnSpc>
            </a:pPr>
            <a:r>
              <a:rPr lang="en-US" sz="2400" dirty="0"/>
              <a:t>Team – Early Years </a:t>
            </a:r>
          </a:p>
          <a:p>
            <a:endParaRPr lang="en-US" dirty="0"/>
          </a:p>
        </p:txBody>
      </p:sp>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p:txBody>
          <a:bodyPr/>
          <a:lstStyle/>
          <a:p>
            <a:fld id="{C263D6C4-4840-40CC-AC84-17E24B3B7BDE}" type="slidenum">
              <a:rPr lang="en-US" smtClean="0"/>
              <a:pPr/>
              <a:t>2</a:t>
            </a:fld>
            <a:endParaRPr lang="en-US" dirty="0"/>
          </a:p>
        </p:txBody>
      </p:sp>
      <p:pic>
        <p:nvPicPr>
          <p:cNvPr id="6" name="Picture 5" descr="A person smiling for the camera&#10;&#10;Description automatically generated with medium confidence">
            <a:extLst>
              <a:ext uri="{FF2B5EF4-FFF2-40B4-BE49-F238E27FC236}">
                <a16:creationId xmlns:a16="http://schemas.microsoft.com/office/drawing/2014/main" id="{A78CC1A5-8889-CA2F-D5A3-D486530EC91C}"/>
              </a:ext>
            </a:extLst>
          </p:cNvPr>
          <p:cNvPicPr>
            <a:picLocks noChangeAspect="1"/>
          </p:cNvPicPr>
          <p:nvPr/>
        </p:nvPicPr>
        <p:blipFill rotWithShape="1">
          <a:blip r:embed="rId3"/>
          <a:srcRect b="13240"/>
          <a:stretch/>
        </p:blipFill>
        <p:spPr>
          <a:xfrm>
            <a:off x="4101681" y="3693990"/>
            <a:ext cx="3049442" cy="2670112"/>
          </a:xfrm>
          <a:prstGeom prst="rect">
            <a:avLst/>
          </a:prstGeom>
        </p:spPr>
      </p:pic>
    </p:spTree>
    <p:extLst>
      <p:ext uri="{BB962C8B-B14F-4D97-AF65-F5344CB8AC3E}">
        <p14:creationId xmlns:p14="http://schemas.microsoft.com/office/powerpoint/2010/main" val="2902794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179B88-D43C-4A31-9A52-3498E9430782}"/>
              </a:ext>
            </a:extLst>
          </p:cNvPr>
          <p:cNvSpPr>
            <a:spLocks noGrp="1"/>
          </p:cNvSpPr>
          <p:nvPr>
            <p:ph type="title"/>
          </p:nvPr>
        </p:nvSpPr>
        <p:spPr>
          <a:xfrm>
            <a:off x="225586" y="177800"/>
            <a:ext cx="11909657" cy="859055"/>
          </a:xfrm>
        </p:spPr>
        <p:txBody>
          <a:bodyPr>
            <a:normAutofit/>
          </a:bodyPr>
          <a:lstStyle/>
          <a:p>
            <a:r>
              <a:rPr lang="en-US" dirty="0"/>
              <a:t>Intended Outcomes and Impact </a:t>
            </a:r>
          </a:p>
        </p:txBody>
      </p:sp>
      <p:sp>
        <p:nvSpPr>
          <p:cNvPr id="5" name="Text Placeholder 4">
            <a:extLst>
              <a:ext uri="{FF2B5EF4-FFF2-40B4-BE49-F238E27FC236}">
                <a16:creationId xmlns:a16="http://schemas.microsoft.com/office/drawing/2014/main" id="{DCDDBE65-9AB1-4989-AF86-726591A6A128}"/>
              </a:ext>
            </a:extLst>
          </p:cNvPr>
          <p:cNvSpPr>
            <a:spLocks noGrp="1"/>
          </p:cNvSpPr>
          <p:nvPr>
            <p:ph type="body" idx="1"/>
          </p:nvPr>
        </p:nvSpPr>
        <p:spPr>
          <a:xfrm>
            <a:off x="302476" y="1274630"/>
            <a:ext cx="7876674" cy="4802669"/>
          </a:xfrm>
        </p:spPr>
        <p:txBody>
          <a:bodyPr>
            <a:normAutofit fontScale="92500" lnSpcReduction="20000"/>
          </a:bodyPr>
          <a:lstStyle/>
          <a:p>
            <a:pPr marL="457200" indent="-457200">
              <a:lnSpc>
                <a:spcPct val="150000"/>
              </a:lnSpc>
              <a:buFont typeface="Arial" panose="020B0604020202020204" pitchFamily="34" charset="0"/>
              <a:buChar char="•"/>
            </a:pPr>
            <a:r>
              <a:rPr lang="en-GB" sz="2800" b="1" dirty="0"/>
              <a:t>Identify as to what constitutes a professional</a:t>
            </a:r>
          </a:p>
          <a:p>
            <a:pPr marL="457200" indent="-457200">
              <a:lnSpc>
                <a:spcPct val="150000"/>
              </a:lnSpc>
              <a:buFont typeface="Arial" panose="020B0604020202020204" pitchFamily="34" charset="0"/>
              <a:buChar char="•"/>
            </a:pPr>
            <a:r>
              <a:rPr lang="en-GB" sz="2800" b="1" dirty="0"/>
              <a:t>Discover how EYP perceive their professional identity</a:t>
            </a:r>
          </a:p>
          <a:p>
            <a:pPr marL="457200" indent="-457200">
              <a:lnSpc>
                <a:spcPct val="150000"/>
              </a:lnSpc>
              <a:buFont typeface="Arial" panose="020B0604020202020204" pitchFamily="34" charset="0"/>
              <a:buChar char="•"/>
            </a:pPr>
            <a:r>
              <a:rPr lang="en-GB" sz="2800" b="1" dirty="0"/>
              <a:t>Discover how others perceive EYP as professionals </a:t>
            </a:r>
          </a:p>
          <a:p>
            <a:pPr marL="457200" indent="-457200">
              <a:lnSpc>
                <a:spcPct val="150000"/>
              </a:lnSpc>
              <a:buFont typeface="Arial" panose="020B0604020202020204" pitchFamily="34" charset="0"/>
              <a:buChar char="•"/>
            </a:pPr>
            <a:r>
              <a:rPr lang="en-GB" sz="2800" b="1" dirty="0"/>
              <a:t>Make possible recommendations on how to raise the status of EYP</a:t>
            </a:r>
          </a:p>
          <a:p>
            <a:endParaRPr lang="en-US" dirty="0"/>
          </a:p>
        </p:txBody>
      </p:sp>
      <p:sp>
        <p:nvSpPr>
          <p:cNvPr id="2" name="Slide Number Placeholder 1">
            <a:extLst>
              <a:ext uri="{FF2B5EF4-FFF2-40B4-BE49-F238E27FC236}">
                <a16:creationId xmlns:a16="http://schemas.microsoft.com/office/drawing/2014/main" id="{8B065C75-272B-4BB5-BA23-D80E8654D621}"/>
              </a:ext>
            </a:extLst>
          </p:cNvPr>
          <p:cNvSpPr>
            <a:spLocks noGrp="1"/>
          </p:cNvSpPr>
          <p:nvPr>
            <p:ph type="sldNum" sz="quarter" idx="12"/>
          </p:nvPr>
        </p:nvSpPr>
        <p:spPr/>
        <p:txBody>
          <a:bodyPr/>
          <a:lstStyle/>
          <a:p>
            <a:fld id="{C263D6C4-4840-40CC-AC84-17E24B3B7BDE}" type="slidenum">
              <a:rPr lang="en-US" smtClean="0"/>
              <a:pPr/>
              <a:t>3</a:t>
            </a:fld>
            <a:endParaRPr lang="en-US" dirty="0"/>
          </a:p>
        </p:txBody>
      </p:sp>
    </p:spTree>
    <p:extLst>
      <p:ext uri="{BB962C8B-B14F-4D97-AF65-F5344CB8AC3E}">
        <p14:creationId xmlns:p14="http://schemas.microsoft.com/office/powerpoint/2010/main" val="709828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179B88-D43C-4A31-9A52-3498E9430782}"/>
              </a:ext>
            </a:extLst>
          </p:cNvPr>
          <p:cNvSpPr>
            <a:spLocks noGrp="1"/>
          </p:cNvSpPr>
          <p:nvPr>
            <p:ph type="title"/>
          </p:nvPr>
        </p:nvSpPr>
        <p:spPr>
          <a:xfrm>
            <a:off x="282342" y="452993"/>
            <a:ext cx="10561431" cy="859055"/>
          </a:xfrm>
        </p:spPr>
        <p:txBody>
          <a:bodyPr>
            <a:normAutofit/>
          </a:bodyPr>
          <a:lstStyle/>
          <a:p>
            <a:pPr algn="ctr"/>
            <a:r>
              <a:rPr lang="en-US" dirty="0"/>
              <a:t>Considerations for Ethics   </a:t>
            </a:r>
          </a:p>
        </p:txBody>
      </p:sp>
      <p:sp>
        <p:nvSpPr>
          <p:cNvPr id="5" name="Text Placeholder 4">
            <a:extLst>
              <a:ext uri="{FF2B5EF4-FFF2-40B4-BE49-F238E27FC236}">
                <a16:creationId xmlns:a16="http://schemas.microsoft.com/office/drawing/2014/main" id="{DCDDBE65-9AB1-4989-AF86-726591A6A128}"/>
              </a:ext>
            </a:extLst>
          </p:cNvPr>
          <p:cNvSpPr>
            <a:spLocks noGrp="1"/>
          </p:cNvSpPr>
          <p:nvPr>
            <p:ph type="body" idx="1"/>
          </p:nvPr>
        </p:nvSpPr>
        <p:spPr>
          <a:xfrm>
            <a:off x="371845" y="1512405"/>
            <a:ext cx="6803136" cy="4892601"/>
          </a:xfrm>
        </p:spPr>
        <p:txBody>
          <a:bodyPr>
            <a:normAutofit fontScale="92500" lnSpcReduction="10000"/>
          </a:bodyPr>
          <a:lstStyle/>
          <a:p>
            <a:pPr marL="285750" indent="-285750">
              <a:lnSpc>
                <a:spcPct val="150000"/>
              </a:lnSpc>
              <a:buFont typeface="Arial" panose="020B0604020202020204" pitchFamily="34" charset="0"/>
              <a:buChar char="•"/>
            </a:pPr>
            <a:r>
              <a:rPr lang="en-US" sz="2800" b="1" dirty="0">
                <a:cs typeface="Aharoni" panose="02010803020104030203" pitchFamily="2" charset="-79"/>
              </a:rPr>
              <a:t>Confirmed ethical approval</a:t>
            </a:r>
          </a:p>
          <a:p>
            <a:pPr marL="285750" indent="-285750">
              <a:lnSpc>
                <a:spcPct val="150000"/>
              </a:lnSpc>
              <a:buFont typeface="Arial" panose="020B0604020202020204" pitchFamily="34" charset="0"/>
              <a:buChar char="•"/>
            </a:pPr>
            <a:r>
              <a:rPr lang="en-US" sz="2800" b="1" dirty="0">
                <a:cs typeface="Aharoni" panose="02010803020104030203" pitchFamily="2" charset="-79"/>
              </a:rPr>
              <a:t>Informed consent </a:t>
            </a:r>
          </a:p>
          <a:p>
            <a:pPr marL="285750" indent="-285750">
              <a:lnSpc>
                <a:spcPct val="150000"/>
              </a:lnSpc>
              <a:buFont typeface="Arial" panose="020B0604020202020204" pitchFamily="34" charset="0"/>
              <a:buChar char="•"/>
            </a:pPr>
            <a:r>
              <a:rPr lang="en-US" sz="2800" b="1" dirty="0">
                <a:cs typeface="Aharoni" panose="02010803020104030203" pitchFamily="2" charset="-79"/>
              </a:rPr>
              <a:t>Confidentiality and anonymity </a:t>
            </a:r>
          </a:p>
          <a:p>
            <a:pPr marL="285750" indent="-285750">
              <a:lnSpc>
                <a:spcPct val="150000"/>
              </a:lnSpc>
              <a:buFont typeface="Arial" panose="020B0604020202020204" pitchFamily="34" charset="0"/>
              <a:buChar char="•"/>
            </a:pPr>
            <a:r>
              <a:rPr lang="en-US" sz="2800" b="1" dirty="0">
                <a:cs typeface="Aharoni" panose="02010803020104030203" pitchFamily="2" charset="-79"/>
              </a:rPr>
              <a:t>Clear explanations</a:t>
            </a:r>
          </a:p>
          <a:p>
            <a:pPr marL="285750" indent="-285750">
              <a:lnSpc>
                <a:spcPct val="150000"/>
              </a:lnSpc>
              <a:buFont typeface="Arial" panose="020B0604020202020204" pitchFamily="34" charset="0"/>
              <a:buChar char="•"/>
            </a:pPr>
            <a:r>
              <a:rPr lang="en-US" sz="2800" b="1" dirty="0">
                <a:cs typeface="Aharoni" panose="02010803020104030203" pitchFamily="2" charset="-79"/>
              </a:rPr>
              <a:t>Environment of trust </a:t>
            </a:r>
          </a:p>
          <a:p>
            <a:pPr marL="285750" indent="-285750">
              <a:lnSpc>
                <a:spcPct val="150000"/>
              </a:lnSpc>
              <a:buFont typeface="Arial" panose="020B0604020202020204" pitchFamily="34" charset="0"/>
              <a:buChar char="•"/>
            </a:pPr>
            <a:r>
              <a:rPr lang="en-US" sz="2800" b="1" dirty="0">
                <a:cs typeface="Aharoni" panose="02010803020104030203" pitchFamily="2" charset="-79"/>
              </a:rPr>
              <a:t>Right to withdraw </a:t>
            </a:r>
          </a:p>
          <a:p>
            <a:pPr marL="285750" indent="-285750">
              <a:lnSpc>
                <a:spcPct val="150000"/>
              </a:lnSpc>
              <a:buFont typeface="Arial" panose="020B0604020202020204" pitchFamily="34" charset="0"/>
              <a:buChar char="•"/>
            </a:pPr>
            <a:r>
              <a:rPr lang="en-US" sz="2800" b="1" dirty="0">
                <a:cs typeface="Aharoni" panose="02010803020104030203" pitchFamily="2" charset="-79"/>
              </a:rPr>
              <a:t>Respect and sensitivity  </a:t>
            </a:r>
          </a:p>
          <a:p>
            <a:pPr marL="285750" indent="-285750">
              <a:buFont typeface="Arial" panose="020B0604020202020204" pitchFamily="34" charset="0"/>
              <a:buChar char="•"/>
            </a:pPr>
            <a:endParaRPr lang="en-US" dirty="0"/>
          </a:p>
        </p:txBody>
      </p:sp>
      <p:sp>
        <p:nvSpPr>
          <p:cNvPr id="2" name="Slide Number Placeholder 1">
            <a:extLst>
              <a:ext uri="{FF2B5EF4-FFF2-40B4-BE49-F238E27FC236}">
                <a16:creationId xmlns:a16="http://schemas.microsoft.com/office/drawing/2014/main" id="{8B065C75-272B-4BB5-BA23-D80E8654D621}"/>
              </a:ext>
            </a:extLst>
          </p:cNvPr>
          <p:cNvSpPr>
            <a:spLocks noGrp="1"/>
          </p:cNvSpPr>
          <p:nvPr>
            <p:ph type="sldNum" sz="quarter" idx="12"/>
          </p:nvPr>
        </p:nvSpPr>
        <p:spPr/>
        <p:txBody>
          <a:bodyPr/>
          <a:lstStyle/>
          <a:p>
            <a:fld id="{C263D6C4-4840-40CC-AC84-17E24B3B7BDE}" type="slidenum">
              <a:rPr lang="en-US" smtClean="0"/>
              <a:pPr/>
              <a:t>4</a:t>
            </a:fld>
            <a:endParaRPr lang="en-US" dirty="0"/>
          </a:p>
        </p:txBody>
      </p:sp>
    </p:spTree>
    <p:extLst>
      <p:ext uri="{BB962C8B-B14F-4D97-AF65-F5344CB8AC3E}">
        <p14:creationId xmlns:p14="http://schemas.microsoft.com/office/powerpoint/2010/main" val="2213555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75C19A-1AAE-476A-A316-A2CF92D763D3}"/>
              </a:ext>
            </a:extLst>
          </p:cNvPr>
          <p:cNvSpPr>
            <a:spLocks noGrp="1"/>
          </p:cNvSpPr>
          <p:nvPr>
            <p:ph type="title"/>
          </p:nvPr>
        </p:nvSpPr>
        <p:spPr>
          <a:xfrm>
            <a:off x="91353" y="612961"/>
            <a:ext cx="11214100" cy="840230"/>
          </a:xfrm>
        </p:spPr>
        <p:txBody>
          <a:bodyPr/>
          <a:lstStyle/>
          <a:p>
            <a:r>
              <a:rPr lang="en-US" sz="5400" dirty="0"/>
              <a:t>Background and Rationale </a:t>
            </a:r>
          </a:p>
        </p:txBody>
      </p:sp>
      <p:sp>
        <p:nvSpPr>
          <p:cNvPr id="10" name="Text Placeholder 9">
            <a:extLst>
              <a:ext uri="{FF2B5EF4-FFF2-40B4-BE49-F238E27FC236}">
                <a16:creationId xmlns:a16="http://schemas.microsoft.com/office/drawing/2014/main" id="{EF2BC084-E6DB-4DE7-B309-042A85EBA700}"/>
              </a:ext>
            </a:extLst>
          </p:cNvPr>
          <p:cNvSpPr>
            <a:spLocks noGrp="1"/>
          </p:cNvSpPr>
          <p:nvPr>
            <p:ph type="body" sz="quarter" idx="13"/>
          </p:nvPr>
        </p:nvSpPr>
        <p:spPr>
          <a:xfrm>
            <a:off x="241300" y="1732591"/>
            <a:ext cx="11214100" cy="4668209"/>
          </a:xfrm>
        </p:spPr>
        <p:txBody>
          <a:bodyPr/>
          <a:lstStyle/>
          <a:p>
            <a:r>
              <a:rPr lang="en-US" sz="2800" b="1" dirty="0"/>
              <a:t>The EY sector is at risk of ‘becoming unsustainable’ </a:t>
            </a:r>
          </a:p>
          <a:p>
            <a:pPr marL="0" indent="0">
              <a:buNone/>
            </a:pPr>
            <a:r>
              <a:rPr lang="en-US" sz="2800" b="1" i="1" dirty="0"/>
              <a:t>			</a:t>
            </a:r>
            <a:r>
              <a:rPr lang="en-US" sz="2800" i="1" dirty="0"/>
              <a:t>(</a:t>
            </a:r>
            <a:r>
              <a:rPr lang="en-GB" sz="2800" i="1" dirty="0"/>
              <a:t>The Early Years Workforce Commission, 2021)</a:t>
            </a:r>
            <a:endParaRPr lang="en-US" sz="2800" i="1" dirty="0"/>
          </a:p>
          <a:p>
            <a:r>
              <a:rPr lang="en-US" sz="2800" b="1" dirty="0"/>
              <a:t>The EY sector is at ‘breaking point’ </a:t>
            </a:r>
          </a:p>
          <a:p>
            <a:pPr marL="0" indent="0">
              <a:buNone/>
            </a:pPr>
            <a:r>
              <a:rPr lang="en-US" sz="2800" b="1" i="1" dirty="0"/>
              <a:t>						</a:t>
            </a:r>
            <a:r>
              <a:rPr lang="en-US" sz="2800" i="1" dirty="0"/>
              <a:t>(</a:t>
            </a:r>
            <a:r>
              <a:rPr lang="en-GB" sz="2800" i="1" dirty="0"/>
              <a:t>The Early Years Alliance, 2021) </a:t>
            </a:r>
            <a:endParaRPr lang="en-US" sz="2800" i="1" dirty="0"/>
          </a:p>
          <a:p>
            <a:r>
              <a:rPr lang="en-US" sz="2800" b="1" dirty="0"/>
              <a:t>Altering perceptions is ‘needed now more than ever’ </a:t>
            </a:r>
          </a:p>
          <a:p>
            <a:pPr marL="0" indent="0">
              <a:buNone/>
            </a:pPr>
            <a:r>
              <a:rPr lang="en-US" sz="2800" b="1" i="1" dirty="0"/>
              <a:t>							</a:t>
            </a:r>
            <a:r>
              <a:rPr lang="en-US" sz="2800" i="1" dirty="0"/>
              <a:t>(Pascal and Bertram, 2021)</a:t>
            </a:r>
          </a:p>
          <a:p>
            <a:r>
              <a:rPr lang="en-GB" sz="2800" b="1" dirty="0"/>
              <a:t>The Well-being of Future Generations Act </a:t>
            </a:r>
          </a:p>
          <a:p>
            <a:pPr marL="0" indent="0">
              <a:buNone/>
            </a:pPr>
            <a:r>
              <a:rPr lang="en-GB" sz="2800" b="1" i="1" dirty="0"/>
              <a:t>							</a:t>
            </a:r>
            <a:r>
              <a:rPr lang="en-GB" sz="2800" i="1" dirty="0"/>
              <a:t>(Welsh Government, 2015). </a:t>
            </a:r>
            <a:endParaRPr lang="en-US" sz="2800" i="1" dirty="0"/>
          </a:p>
        </p:txBody>
      </p:sp>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5</a:t>
            </a:fld>
            <a:endParaRPr lang="en-US" dirty="0"/>
          </a:p>
        </p:txBody>
      </p:sp>
    </p:spTree>
    <p:extLst>
      <p:ext uri="{BB962C8B-B14F-4D97-AF65-F5344CB8AC3E}">
        <p14:creationId xmlns:p14="http://schemas.microsoft.com/office/powerpoint/2010/main" val="373348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161173" y="303289"/>
            <a:ext cx="11214100" cy="757130"/>
          </a:xfrm>
        </p:spPr>
        <p:txBody>
          <a:bodyPr/>
          <a:lstStyle/>
          <a:p>
            <a:r>
              <a:rPr lang="en-US" sz="4800" dirty="0"/>
              <a:t>Literature Review </a:t>
            </a: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6</a:t>
            </a:fld>
            <a:endParaRPr lang="en-US" dirty="0"/>
          </a:p>
        </p:txBody>
      </p:sp>
      <p:sp>
        <p:nvSpPr>
          <p:cNvPr id="7" name="Text Placeholder 6">
            <a:extLst>
              <a:ext uri="{FF2B5EF4-FFF2-40B4-BE49-F238E27FC236}">
                <a16:creationId xmlns:a16="http://schemas.microsoft.com/office/drawing/2014/main" id="{B74126B4-1E6C-4FFF-9282-40E18A85A07F}"/>
              </a:ext>
            </a:extLst>
          </p:cNvPr>
          <p:cNvSpPr>
            <a:spLocks noGrp="1"/>
          </p:cNvSpPr>
          <p:nvPr>
            <p:ph type="body" sz="quarter" idx="1"/>
          </p:nvPr>
        </p:nvSpPr>
        <p:spPr>
          <a:xfrm>
            <a:off x="241752" y="1345422"/>
            <a:ext cx="5157787" cy="823912"/>
          </a:xfrm>
        </p:spPr>
        <p:txBody>
          <a:bodyPr>
            <a:normAutofit/>
          </a:bodyPr>
          <a:lstStyle/>
          <a:p>
            <a:r>
              <a:rPr lang="en-US" sz="2400" dirty="0"/>
              <a:t>What is a professional?</a:t>
            </a:r>
          </a:p>
        </p:txBody>
      </p:sp>
      <p:sp>
        <p:nvSpPr>
          <p:cNvPr id="8" name="Text Placeholder 7">
            <a:extLst>
              <a:ext uri="{FF2B5EF4-FFF2-40B4-BE49-F238E27FC236}">
                <a16:creationId xmlns:a16="http://schemas.microsoft.com/office/drawing/2014/main" id="{47DC4E62-1A34-4F98-A451-214F1808519C}"/>
              </a:ext>
            </a:extLst>
          </p:cNvPr>
          <p:cNvSpPr>
            <a:spLocks noGrp="1"/>
          </p:cNvSpPr>
          <p:nvPr>
            <p:ph type="body" sz="quarter" idx="2"/>
          </p:nvPr>
        </p:nvSpPr>
        <p:spPr>
          <a:xfrm>
            <a:off x="41140" y="2169334"/>
            <a:ext cx="5559009" cy="4064471"/>
          </a:xfrm>
        </p:spPr>
        <p:txBody>
          <a:bodyPr>
            <a:normAutofit fontScale="92500" lnSpcReduction="20000"/>
          </a:bodyPr>
          <a:lstStyle/>
          <a:p>
            <a:r>
              <a:rPr lang="en-GB" sz="2400" dirty="0"/>
              <a:t>The idea of what constitutes, signifies or ‘makes’ a professional has been debated for many years with differing perceptions and concepts contributing to the perceived notion of a ‘professional’ (Perez, 2019)</a:t>
            </a:r>
          </a:p>
          <a:p>
            <a:r>
              <a:rPr lang="en-GB" sz="2400" dirty="0"/>
              <a:t>‘Professionalism’ can be viewed as a state of mind as it is essentially an attitude required to undertake a job role (Collier, 2012). </a:t>
            </a:r>
          </a:p>
          <a:p>
            <a:r>
              <a:rPr lang="en-GB" sz="2400" dirty="0"/>
              <a:t>Gasper (2015) suggests that in most contexts ‘professional’ refers to specific expertise and high-level qualifications, however in the EY there is much more of an emphasis on qualities and values. </a:t>
            </a:r>
            <a:endParaRPr lang="en-US" sz="2400" dirty="0"/>
          </a:p>
          <a:p>
            <a:endParaRPr lang="en-US" dirty="0"/>
          </a:p>
        </p:txBody>
      </p:sp>
      <p:sp>
        <p:nvSpPr>
          <p:cNvPr id="6" name="Text Placeholder 5">
            <a:extLst>
              <a:ext uri="{FF2B5EF4-FFF2-40B4-BE49-F238E27FC236}">
                <a16:creationId xmlns:a16="http://schemas.microsoft.com/office/drawing/2014/main" id="{000A9570-5EF6-4AFB-9FCA-7C8998E3FEB1}"/>
              </a:ext>
            </a:extLst>
          </p:cNvPr>
          <p:cNvSpPr>
            <a:spLocks noGrp="1"/>
          </p:cNvSpPr>
          <p:nvPr>
            <p:ph type="body" sz="quarter" idx="4"/>
          </p:nvPr>
        </p:nvSpPr>
        <p:spPr>
          <a:xfrm>
            <a:off x="5800760" y="1443669"/>
            <a:ext cx="6391239" cy="4928050"/>
          </a:xfrm>
        </p:spPr>
        <p:txBody>
          <a:bodyPr>
            <a:normAutofit fontScale="92500" lnSpcReduction="20000"/>
          </a:bodyPr>
          <a:lstStyle/>
          <a:p>
            <a:pPr marL="0" indent="0">
              <a:buNone/>
            </a:pPr>
            <a:r>
              <a:rPr lang="en-US" sz="2400" b="1" dirty="0"/>
              <a:t>The importance of the Early Years</a:t>
            </a:r>
          </a:p>
          <a:p>
            <a:pPr marL="0" indent="0">
              <a:buNone/>
            </a:pPr>
            <a:endParaRPr lang="en-US" sz="2400" b="1" dirty="0"/>
          </a:p>
          <a:p>
            <a:r>
              <a:rPr lang="en-US" sz="2400" dirty="0"/>
              <a:t>Healthy development and future outcomes of children (Hyson and Tomlinson, 2014). </a:t>
            </a:r>
          </a:p>
          <a:p>
            <a:r>
              <a:rPr lang="en-US" sz="2400" dirty="0"/>
              <a:t>Supporting families </a:t>
            </a:r>
            <a:r>
              <a:rPr lang="en-GB" sz="2400" dirty="0"/>
              <a:t>(Dunhill, Elliot and Shaw, 2009). </a:t>
            </a:r>
            <a:endParaRPr lang="en-US" sz="2400" dirty="0"/>
          </a:p>
          <a:p>
            <a:r>
              <a:rPr lang="en-US" sz="2400" dirty="0"/>
              <a:t>Economic output (Centre for Progressive Policy, 2021) </a:t>
            </a:r>
          </a:p>
          <a:p>
            <a:r>
              <a:rPr lang="en-US" sz="2400" dirty="0"/>
              <a:t>Mitigating inequality (Pascal and </a:t>
            </a:r>
            <a:r>
              <a:rPr lang="en-US" sz="2400" dirty="0" err="1"/>
              <a:t>Bertam</a:t>
            </a:r>
            <a:r>
              <a:rPr lang="en-US" sz="2400" dirty="0"/>
              <a:t>, 2021) </a:t>
            </a:r>
          </a:p>
          <a:p>
            <a:pPr marL="0" indent="0">
              <a:buNone/>
            </a:pPr>
            <a:r>
              <a:rPr lang="en-US" sz="2400" b="1" dirty="0"/>
              <a:t>Challenges faced by the Early Years Sector and how this can impact on the perceived notion of professionalism.  </a:t>
            </a:r>
          </a:p>
          <a:p>
            <a:r>
              <a:rPr lang="en-US" sz="2400" dirty="0"/>
              <a:t>Recruitment and retainment (</a:t>
            </a:r>
            <a:r>
              <a:rPr lang="en-US" sz="2400" dirty="0" err="1"/>
              <a:t>Swindells</a:t>
            </a:r>
            <a:r>
              <a:rPr lang="en-US" sz="2400" dirty="0"/>
              <a:t> 2021)</a:t>
            </a:r>
          </a:p>
          <a:p>
            <a:r>
              <a:rPr lang="en-US" sz="2400" dirty="0"/>
              <a:t>Societal misconceptions (EYA, 2021)</a:t>
            </a:r>
          </a:p>
          <a:p>
            <a:r>
              <a:rPr lang="en-US" sz="2400" dirty="0"/>
              <a:t>Funding (Centre for Progressive Policy, 2021) </a:t>
            </a:r>
          </a:p>
          <a:p>
            <a:endParaRPr lang="en-US" dirty="0"/>
          </a:p>
        </p:txBody>
      </p:sp>
    </p:spTree>
    <p:extLst>
      <p:ext uri="{BB962C8B-B14F-4D97-AF65-F5344CB8AC3E}">
        <p14:creationId xmlns:p14="http://schemas.microsoft.com/office/powerpoint/2010/main" val="3607270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1882315" y="227615"/>
            <a:ext cx="3408593" cy="701731"/>
          </a:xfrm>
        </p:spPr>
        <p:txBody>
          <a:bodyPr/>
          <a:lstStyle/>
          <a:p>
            <a:r>
              <a:rPr lang="en-US" sz="4400" dirty="0"/>
              <a:t>Methods </a:t>
            </a:r>
          </a:p>
        </p:txBody>
      </p:sp>
      <p:pic>
        <p:nvPicPr>
          <p:cNvPr id="20" name="Picture Placeholder 19" descr="Triangular pattern design with dimension">
            <a:extLst>
              <a:ext uri="{FF2B5EF4-FFF2-40B4-BE49-F238E27FC236}">
                <a16:creationId xmlns:a16="http://schemas.microsoft.com/office/drawing/2014/main" id="{3DCA2B8E-64D3-7645-8DEB-688ED5756F52}"/>
              </a:ext>
            </a:extLst>
          </p:cNvPr>
          <p:cNvPicPr>
            <a:picLocks noGrp="1" noChangeAspect="1"/>
          </p:cNvPicPr>
          <p:nvPr>
            <p:ph type="pic" sz="quarter" idx="19"/>
          </p:nvPr>
        </p:nvPicPr>
        <p:blipFill>
          <a:blip r:embed="rId3">
            <a:extLst>
              <a:ext uri="{28A0092B-C50C-407E-A947-70E740481C1C}">
                <a14:useLocalDpi xmlns:a14="http://schemas.microsoft.com/office/drawing/2010/main" val="0"/>
              </a:ext>
            </a:extLst>
          </a:blip>
          <a:srcRect/>
          <a:stretch>
            <a:fillRect/>
          </a:stretch>
        </p:blipFill>
        <p:spPr/>
      </p:pic>
      <p:sp>
        <p:nvSpPr>
          <p:cNvPr id="19" name="Text Placeholder 18">
            <a:extLst>
              <a:ext uri="{FF2B5EF4-FFF2-40B4-BE49-F238E27FC236}">
                <a16:creationId xmlns:a16="http://schemas.microsoft.com/office/drawing/2014/main" id="{782206B1-586F-4254-9B36-D06C4E294ACF}"/>
              </a:ext>
            </a:extLst>
          </p:cNvPr>
          <p:cNvSpPr>
            <a:spLocks noGrp="1"/>
          </p:cNvSpPr>
          <p:nvPr>
            <p:ph type="body" sz="quarter" idx="18"/>
          </p:nvPr>
        </p:nvSpPr>
        <p:spPr>
          <a:xfrm>
            <a:off x="542095" y="4240093"/>
            <a:ext cx="3102894" cy="1463040"/>
          </a:xfrm>
        </p:spPr>
        <p:txBody>
          <a:bodyPr/>
          <a:lstStyle/>
          <a:p>
            <a:pPr algn="ctr"/>
            <a:r>
              <a:rPr lang="en-US" sz="3200" dirty="0"/>
              <a:t>Research Paradigm </a:t>
            </a:r>
          </a:p>
        </p:txBody>
      </p:sp>
      <p:sp>
        <p:nvSpPr>
          <p:cNvPr id="21" name="Text Placeholder 20">
            <a:extLst>
              <a:ext uri="{FF2B5EF4-FFF2-40B4-BE49-F238E27FC236}">
                <a16:creationId xmlns:a16="http://schemas.microsoft.com/office/drawing/2014/main" id="{1B8F0371-4F69-4131-91BF-9AB99E6EE89B}"/>
              </a:ext>
            </a:extLst>
          </p:cNvPr>
          <p:cNvSpPr>
            <a:spLocks noGrp="1"/>
          </p:cNvSpPr>
          <p:nvPr>
            <p:ph type="body" sz="quarter" idx="20"/>
          </p:nvPr>
        </p:nvSpPr>
        <p:spPr>
          <a:xfrm>
            <a:off x="4077796" y="4262187"/>
            <a:ext cx="3293306" cy="1463040"/>
          </a:xfrm>
        </p:spPr>
        <p:txBody>
          <a:bodyPr/>
          <a:lstStyle/>
          <a:p>
            <a:pPr algn="ctr"/>
            <a:r>
              <a:rPr lang="en-US" sz="3200" dirty="0"/>
              <a:t>Subjectivist ontology </a:t>
            </a:r>
          </a:p>
        </p:txBody>
      </p:sp>
      <p:sp>
        <p:nvSpPr>
          <p:cNvPr id="22" name="Text Placeholder 21">
            <a:extLst>
              <a:ext uri="{FF2B5EF4-FFF2-40B4-BE49-F238E27FC236}">
                <a16:creationId xmlns:a16="http://schemas.microsoft.com/office/drawing/2014/main" id="{78CACAF1-61EA-4605-A8FE-2EEE752B49FF}"/>
              </a:ext>
            </a:extLst>
          </p:cNvPr>
          <p:cNvSpPr>
            <a:spLocks noGrp="1"/>
          </p:cNvSpPr>
          <p:nvPr>
            <p:ph type="body" sz="quarter" idx="21"/>
          </p:nvPr>
        </p:nvSpPr>
        <p:spPr>
          <a:xfrm>
            <a:off x="8062465" y="4240093"/>
            <a:ext cx="3293306" cy="1463040"/>
          </a:xfrm>
        </p:spPr>
        <p:txBody>
          <a:bodyPr/>
          <a:lstStyle/>
          <a:p>
            <a:pPr algn="ctr"/>
            <a:r>
              <a:rPr lang="en-US" sz="3200" dirty="0"/>
              <a:t>Interpretivist epistemology</a:t>
            </a:r>
          </a:p>
        </p:txBody>
      </p:sp>
      <p:sp>
        <p:nvSpPr>
          <p:cNvPr id="2" name="Slide Number Placeholder 1">
            <a:extLst>
              <a:ext uri="{FF2B5EF4-FFF2-40B4-BE49-F238E27FC236}">
                <a16:creationId xmlns:a16="http://schemas.microsoft.com/office/drawing/2014/main" id="{2F478C69-0A1D-45FF-8600-ED903803FFE1}"/>
              </a:ext>
            </a:extLst>
          </p:cNvPr>
          <p:cNvSpPr>
            <a:spLocks noGrp="1"/>
          </p:cNvSpPr>
          <p:nvPr>
            <p:ph type="sldNum" sz="quarter" idx="12"/>
          </p:nvPr>
        </p:nvSpPr>
        <p:spPr/>
        <p:txBody>
          <a:bodyPr/>
          <a:lstStyle/>
          <a:p>
            <a:fld id="{C263D6C4-4840-40CC-AC84-17E24B3B7BDE}" type="slidenum">
              <a:rPr lang="en-US" smtClean="0"/>
              <a:pPr/>
              <a:t>7</a:t>
            </a:fld>
            <a:endParaRPr lang="en-US" dirty="0"/>
          </a:p>
        </p:txBody>
      </p:sp>
    </p:spTree>
    <p:extLst>
      <p:ext uri="{BB962C8B-B14F-4D97-AF65-F5344CB8AC3E}">
        <p14:creationId xmlns:p14="http://schemas.microsoft.com/office/powerpoint/2010/main" val="451187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444500" y="542925"/>
            <a:ext cx="11214100" cy="701731"/>
          </a:xfrm>
        </p:spPr>
        <p:txBody>
          <a:bodyPr/>
          <a:lstStyle/>
          <a:p>
            <a:r>
              <a:rPr lang="en-US" sz="4400" dirty="0"/>
              <a:t>Methods </a:t>
            </a:r>
          </a:p>
        </p:txBody>
      </p:sp>
      <p:pic>
        <p:nvPicPr>
          <p:cNvPr id="25" name="Picture Placeholder 24" descr="Bar chart">
            <a:extLst>
              <a:ext uri="{FF2B5EF4-FFF2-40B4-BE49-F238E27FC236}">
                <a16:creationId xmlns:a16="http://schemas.microsoft.com/office/drawing/2014/main" id="{C03AAFA7-022A-47F8-9DA1-7DC3897D1E52}"/>
              </a:ext>
            </a:extLst>
          </p:cNvPr>
          <p:cNvPicPr>
            <a:picLocks noGrp="1" noChangeAspect="1"/>
          </p:cNvPicPr>
          <p:nvPr>
            <p:ph type="pic" sz="quarter" idx="13"/>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rcRect t="63" b="63"/>
          <a:stretch>
            <a:fillRect/>
          </a:stretch>
        </p:blipFill>
        <p:spPr>
          <a:xfrm>
            <a:off x="978212" y="2096716"/>
            <a:ext cx="1259505" cy="1259505"/>
          </a:xfrm>
        </p:spPr>
      </p:pic>
      <p:sp>
        <p:nvSpPr>
          <p:cNvPr id="19" name="Text Placeholder 18">
            <a:extLst>
              <a:ext uri="{FF2B5EF4-FFF2-40B4-BE49-F238E27FC236}">
                <a16:creationId xmlns:a16="http://schemas.microsoft.com/office/drawing/2014/main" id="{782206B1-586F-4254-9B36-D06C4E294ACF}"/>
              </a:ext>
            </a:extLst>
          </p:cNvPr>
          <p:cNvSpPr>
            <a:spLocks noGrp="1"/>
          </p:cNvSpPr>
          <p:nvPr>
            <p:ph type="body" sz="quarter" idx="18"/>
          </p:nvPr>
        </p:nvSpPr>
        <p:spPr/>
        <p:txBody>
          <a:bodyPr/>
          <a:lstStyle/>
          <a:p>
            <a:r>
              <a:rPr lang="en-US" sz="2400" dirty="0"/>
              <a:t>Mixed method approach </a:t>
            </a:r>
          </a:p>
        </p:txBody>
      </p:sp>
      <p:pic>
        <p:nvPicPr>
          <p:cNvPr id="27" name="Picture Placeholder 26" descr="Clock">
            <a:extLst>
              <a:ext uri="{FF2B5EF4-FFF2-40B4-BE49-F238E27FC236}">
                <a16:creationId xmlns:a16="http://schemas.microsoft.com/office/drawing/2014/main" id="{6F737161-FE67-434D-A781-59EDB9EDCB23}"/>
              </a:ext>
            </a:extLst>
          </p:cNvPr>
          <p:cNvPicPr>
            <a:picLocks noGrp="1" noChangeAspect="1"/>
          </p:cNvPicPr>
          <p:nvPr>
            <p:ph type="pic" sz="quarter" idx="14"/>
          </p:nvPr>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rcRect/>
          <a:stretch>
            <a:fillRect/>
          </a:stretch>
        </p:blipFill>
        <p:spPr/>
      </p:pic>
      <p:sp>
        <p:nvSpPr>
          <p:cNvPr id="20" name="Text Placeholder 19">
            <a:extLst>
              <a:ext uri="{FF2B5EF4-FFF2-40B4-BE49-F238E27FC236}">
                <a16:creationId xmlns:a16="http://schemas.microsoft.com/office/drawing/2014/main" id="{CB924A29-3538-4A3F-82A6-D2A7538C2111}"/>
              </a:ext>
            </a:extLst>
          </p:cNvPr>
          <p:cNvSpPr>
            <a:spLocks noGrp="1"/>
          </p:cNvSpPr>
          <p:nvPr>
            <p:ph type="body" sz="quarter" idx="19"/>
          </p:nvPr>
        </p:nvSpPr>
        <p:spPr>
          <a:xfrm>
            <a:off x="2907156" y="4240093"/>
            <a:ext cx="1776140" cy="1463040"/>
          </a:xfrm>
        </p:spPr>
        <p:txBody>
          <a:bodyPr/>
          <a:lstStyle/>
          <a:p>
            <a:r>
              <a:rPr lang="en-US" sz="2400" dirty="0"/>
              <a:t>Quantitative and Qualitative data </a:t>
            </a:r>
          </a:p>
        </p:txBody>
      </p:sp>
      <p:pic>
        <p:nvPicPr>
          <p:cNvPr id="29" name="Picture Placeholder 28" descr="Microscope">
            <a:extLst>
              <a:ext uri="{FF2B5EF4-FFF2-40B4-BE49-F238E27FC236}">
                <a16:creationId xmlns:a16="http://schemas.microsoft.com/office/drawing/2014/main" id="{9E5BF01B-21D6-4D43-9CAE-0298685C1A7B}"/>
              </a:ext>
            </a:extLst>
          </p:cNvPr>
          <p:cNvPicPr>
            <a:picLocks noGrp="1" noChangeAspect="1"/>
          </p:cNvPicPr>
          <p:nvPr>
            <p:ph type="pic" sz="quarter" idx="15"/>
          </p:nvPr>
        </p:nvPicPr>
        <p:blipFill>
          <a:blip r:embed="rId7">
            <a:extLst>
              <a:ext uri="{28A0092B-C50C-407E-A947-70E740481C1C}">
                <a14:useLocalDpi xmlns:a14="http://schemas.microsoft.com/office/drawing/2010/main"/>
              </a:ext>
              <a:ext uri="{96DAC541-7B7A-43D3-8B79-37D633B846F1}">
                <asvg:svgBlip xmlns:asvg="http://schemas.microsoft.com/office/drawing/2016/SVG/main" r:embed="rId8"/>
              </a:ext>
            </a:extLst>
          </a:blip>
          <a:srcRect t="63" b="63"/>
          <a:stretch>
            <a:fillRect/>
          </a:stretch>
        </p:blipFill>
        <p:spPr/>
      </p:pic>
      <p:sp>
        <p:nvSpPr>
          <p:cNvPr id="21" name="Text Placeholder 20">
            <a:extLst>
              <a:ext uri="{FF2B5EF4-FFF2-40B4-BE49-F238E27FC236}">
                <a16:creationId xmlns:a16="http://schemas.microsoft.com/office/drawing/2014/main" id="{1B8F0371-4F69-4131-91BF-9AB99E6EE89B}"/>
              </a:ext>
            </a:extLst>
          </p:cNvPr>
          <p:cNvSpPr>
            <a:spLocks noGrp="1"/>
          </p:cNvSpPr>
          <p:nvPr>
            <p:ph type="body" sz="quarter" idx="20"/>
          </p:nvPr>
        </p:nvSpPr>
        <p:spPr>
          <a:xfrm>
            <a:off x="5103826" y="4208281"/>
            <a:ext cx="2082045" cy="1463040"/>
          </a:xfrm>
        </p:spPr>
        <p:txBody>
          <a:bodyPr/>
          <a:lstStyle/>
          <a:p>
            <a:r>
              <a:rPr lang="en-US" sz="2400" dirty="0"/>
              <a:t>Online Questionnaires </a:t>
            </a:r>
          </a:p>
        </p:txBody>
      </p:sp>
      <p:pic>
        <p:nvPicPr>
          <p:cNvPr id="31" name="Picture Placeholder 30" descr="Magnifying glass">
            <a:extLst>
              <a:ext uri="{FF2B5EF4-FFF2-40B4-BE49-F238E27FC236}">
                <a16:creationId xmlns:a16="http://schemas.microsoft.com/office/drawing/2014/main" id="{089E8AB6-C16E-4752-810F-8F98DB929DB5}"/>
              </a:ext>
            </a:extLst>
          </p:cNvPr>
          <p:cNvPicPr>
            <a:picLocks noGrp="1" noChangeAspect="1"/>
          </p:cNvPicPr>
          <p:nvPr>
            <p:ph type="pic" sz="quarter" idx="16"/>
          </p:nvPr>
        </p:nvPicPr>
        <p:blipFill>
          <a:blip r:embed="rId9">
            <a:extLst>
              <a:ext uri="{28A0092B-C50C-407E-A947-70E740481C1C}">
                <a14:useLocalDpi xmlns:a14="http://schemas.microsoft.com/office/drawing/2010/main"/>
              </a:ext>
              <a:ext uri="{96DAC541-7B7A-43D3-8B79-37D633B846F1}">
                <asvg:svgBlip xmlns:asvg="http://schemas.microsoft.com/office/drawing/2016/SVG/main" r:embed="rId10"/>
              </a:ext>
            </a:extLst>
          </a:blip>
          <a:srcRect/>
          <a:stretch>
            <a:fillRect/>
          </a:stretch>
        </p:blipFill>
        <p:spPr/>
      </p:pic>
      <p:sp>
        <p:nvSpPr>
          <p:cNvPr id="22" name="Text Placeholder 21">
            <a:extLst>
              <a:ext uri="{FF2B5EF4-FFF2-40B4-BE49-F238E27FC236}">
                <a16:creationId xmlns:a16="http://schemas.microsoft.com/office/drawing/2014/main" id="{78CACAF1-61EA-4605-A8FE-2EEE752B49FF}"/>
              </a:ext>
            </a:extLst>
          </p:cNvPr>
          <p:cNvSpPr>
            <a:spLocks noGrp="1"/>
          </p:cNvSpPr>
          <p:nvPr>
            <p:ph type="body" sz="quarter" idx="21"/>
          </p:nvPr>
        </p:nvSpPr>
        <p:spPr>
          <a:xfrm>
            <a:off x="9793787" y="4208281"/>
            <a:ext cx="1776140" cy="1463040"/>
          </a:xfrm>
        </p:spPr>
        <p:txBody>
          <a:bodyPr/>
          <a:lstStyle/>
          <a:p>
            <a:r>
              <a:rPr lang="en-US" sz="2400" dirty="0"/>
              <a:t>Secondary data analysis </a:t>
            </a:r>
          </a:p>
        </p:txBody>
      </p:sp>
      <p:pic>
        <p:nvPicPr>
          <p:cNvPr id="33" name="Picture Placeholder 32" descr="Head with Gears">
            <a:extLst>
              <a:ext uri="{FF2B5EF4-FFF2-40B4-BE49-F238E27FC236}">
                <a16:creationId xmlns:a16="http://schemas.microsoft.com/office/drawing/2014/main" id="{CC9DBBE5-5AD0-41E8-A719-84509E5D9F9E}"/>
              </a:ext>
            </a:extLst>
          </p:cNvPr>
          <p:cNvPicPr>
            <a:picLocks noGrp="1" noChangeAspect="1"/>
          </p:cNvPicPr>
          <p:nvPr>
            <p:ph type="pic" sz="quarter" idx="17"/>
          </p:nvPr>
        </p:nvPicPr>
        <p:blipFill>
          <a:blip r:embed="rId11">
            <a:extLst>
              <a:ext uri="{28A0092B-C50C-407E-A947-70E740481C1C}">
                <a14:useLocalDpi xmlns:a14="http://schemas.microsoft.com/office/drawing/2010/main"/>
              </a:ext>
              <a:ext uri="{96DAC541-7B7A-43D3-8B79-37D633B846F1}">
                <asvg:svgBlip xmlns:asvg="http://schemas.microsoft.com/office/drawing/2016/SVG/main" r:embed="rId12"/>
              </a:ext>
            </a:extLst>
          </a:blip>
          <a:srcRect t="63" b="63"/>
          <a:stretch>
            <a:fillRect/>
          </a:stretch>
        </p:blipFill>
        <p:spPr/>
      </p:pic>
      <p:sp>
        <p:nvSpPr>
          <p:cNvPr id="23" name="Text Placeholder 22">
            <a:extLst>
              <a:ext uri="{FF2B5EF4-FFF2-40B4-BE49-F238E27FC236}">
                <a16:creationId xmlns:a16="http://schemas.microsoft.com/office/drawing/2014/main" id="{8D05A34F-7712-46DB-AB5B-272E294B62EE}"/>
              </a:ext>
            </a:extLst>
          </p:cNvPr>
          <p:cNvSpPr>
            <a:spLocks noGrp="1"/>
          </p:cNvSpPr>
          <p:nvPr>
            <p:ph type="body" sz="quarter" idx="22"/>
          </p:nvPr>
        </p:nvSpPr>
        <p:spPr>
          <a:xfrm>
            <a:off x="7661508" y="4240093"/>
            <a:ext cx="1776140" cy="1463040"/>
          </a:xfrm>
        </p:spPr>
        <p:txBody>
          <a:bodyPr/>
          <a:lstStyle/>
          <a:p>
            <a:r>
              <a:rPr lang="en-US" sz="2400" dirty="0"/>
              <a:t>Interviews </a:t>
            </a:r>
          </a:p>
        </p:txBody>
      </p:sp>
      <p:sp>
        <p:nvSpPr>
          <p:cNvPr id="2" name="Slide Number Placeholder 1">
            <a:extLst>
              <a:ext uri="{FF2B5EF4-FFF2-40B4-BE49-F238E27FC236}">
                <a16:creationId xmlns:a16="http://schemas.microsoft.com/office/drawing/2014/main" id="{CC1F11E7-EDE5-4119-BA64-4FC57C285D19}"/>
              </a:ext>
            </a:extLst>
          </p:cNvPr>
          <p:cNvSpPr>
            <a:spLocks noGrp="1"/>
          </p:cNvSpPr>
          <p:nvPr>
            <p:ph type="sldNum" sz="quarter" idx="12"/>
          </p:nvPr>
        </p:nvSpPr>
        <p:spPr/>
        <p:txBody>
          <a:bodyPr/>
          <a:lstStyle/>
          <a:p>
            <a:fld id="{C263D6C4-4840-40CC-AC84-17E24B3B7BDE}" type="slidenum">
              <a:rPr lang="en-US" smtClean="0"/>
              <a:pPr/>
              <a:t>8</a:t>
            </a:fld>
            <a:endParaRPr lang="en-US" dirty="0"/>
          </a:p>
        </p:txBody>
      </p:sp>
    </p:spTree>
    <p:extLst>
      <p:ext uri="{BB962C8B-B14F-4D97-AF65-F5344CB8AC3E}">
        <p14:creationId xmlns:p14="http://schemas.microsoft.com/office/powerpoint/2010/main" val="3892131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a:xfrm>
            <a:off x="8942201" y="177800"/>
            <a:ext cx="2554014" cy="757130"/>
          </a:xfrm>
        </p:spPr>
        <p:txBody>
          <a:bodyPr/>
          <a:lstStyle/>
          <a:p>
            <a:r>
              <a:rPr lang="en-US" sz="4800" dirty="0"/>
              <a:t>Findings</a:t>
            </a:r>
            <a:r>
              <a:rPr lang="en-US" sz="4000" dirty="0"/>
              <a:t> </a:t>
            </a:r>
          </a:p>
        </p:txBody>
      </p:sp>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9</a:t>
            </a:fld>
            <a:endParaRPr lang="en-US" dirty="0"/>
          </a:p>
        </p:txBody>
      </p:sp>
      <p:sp>
        <p:nvSpPr>
          <p:cNvPr id="3" name="TextBox 2">
            <a:extLst>
              <a:ext uri="{FF2B5EF4-FFF2-40B4-BE49-F238E27FC236}">
                <a16:creationId xmlns:a16="http://schemas.microsoft.com/office/drawing/2014/main" id="{3C86FBEA-38E7-D7E6-2CAD-F65BAAD42A53}"/>
              </a:ext>
            </a:extLst>
          </p:cNvPr>
          <p:cNvSpPr txBox="1"/>
          <p:nvPr/>
        </p:nvSpPr>
        <p:spPr>
          <a:xfrm>
            <a:off x="56756" y="927013"/>
            <a:ext cx="10909738" cy="5262979"/>
          </a:xfrm>
          <a:prstGeom prst="rect">
            <a:avLst/>
          </a:prstGeom>
          <a:noFill/>
        </p:spPr>
        <p:txBody>
          <a:bodyPr wrap="square" rtlCol="0">
            <a:spAutoFit/>
          </a:bodyPr>
          <a:lstStyle/>
          <a:p>
            <a:r>
              <a:rPr lang="en-GB" sz="2400" b="1" u="sng" dirty="0">
                <a:solidFill>
                  <a:schemeClr val="bg1"/>
                </a:solidFill>
              </a:rPr>
              <a:t>Secondary Data Analysis:</a:t>
            </a:r>
          </a:p>
          <a:p>
            <a:endParaRPr lang="en-GB" sz="2400" b="1" u="sng" dirty="0">
              <a:solidFill>
                <a:schemeClr val="bg1"/>
              </a:solidFill>
            </a:endParaRPr>
          </a:p>
          <a:p>
            <a:pPr marL="285750" indent="-285750">
              <a:buFont typeface="Arial" panose="020B0604020202020204" pitchFamily="34" charset="0"/>
              <a:buChar char="•"/>
            </a:pPr>
            <a:r>
              <a:rPr lang="en-GB" sz="2400" dirty="0">
                <a:solidFill>
                  <a:schemeClr val="bg1"/>
                </a:solidFill>
              </a:rPr>
              <a:t>In Wales, approximately 2220,000 parents or carers of 0-19 year olds make use of some form of paid or formal childcare (Welsh Government, 2018). </a:t>
            </a:r>
          </a:p>
          <a:p>
            <a:pPr marL="285750" indent="-285750">
              <a:buFont typeface="Arial" panose="020B0604020202020204" pitchFamily="34" charset="0"/>
              <a:buChar char="•"/>
            </a:pPr>
            <a:r>
              <a:rPr lang="en-GB" sz="2400" dirty="0">
                <a:solidFill>
                  <a:schemeClr val="bg1"/>
                </a:solidFill>
              </a:rPr>
              <a:t>The ‘childcare’ sector is vital in Wales for economic and social development as it is a means that allows parents and carers to work; which therefore facilitates economic growth and poverty reduction. </a:t>
            </a:r>
          </a:p>
          <a:p>
            <a:pPr marL="285750" indent="-285750">
              <a:buFont typeface="Arial" panose="020B0604020202020204" pitchFamily="34" charset="0"/>
              <a:buChar char="•"/>
            </a:pPr>
            <a:r>
              <a:rPr lang="en-GB" sz="2400" dirty="0">
                <a:solidFill>
                  <a:schemeClr val="bg1"/>
                </a:solidFill>
              </a:rPr>
              <a:t>In Wales early childhood services or settings are predominantly framed as services that allow parents to work.</a:t>
            </a:r>
          </a:p>
          <a:p>
            <a:pPr marL="285750" indent="-285750">
              <a:buFont typeface="Arial" panose="020B0604020202020204" pitchFamily="34" charset="0"/>
              <a:buChar char="•"/>
            </a:pPr>
            <a:r>
              <a:rPr lang="en-GB" sz="2400" dirty="0">
                <a:solidFill>
                  <a:schemeClr val="bg1"/>
                </a:solidFill>
              </a:rPr>
              <a:t>Qualifications within the EY sector are below average compared to other developed countries (National Assembly for Wales, 2019).</a:t>
            </a:r>
          </a:p>
          <a:p>
            <a:pPr marL="285750" indent="-285750">
              <a:buFont typeface="Arial" panose="020B0604020202020204" pitchFamily="34" charset="0"/>
              <a:buChar char="•"/>
            </a:pPr>
            <a:r>
              <a:rPr lang="en-GB" sz="2400" dirty="0">
                <a:solidFill>
                  <a:schemeClr val="bg1"/>
                </a:solidFill>
              </a:rPr>
              <a:t>Status disparity between EYP and education practitioners still exists despite a growing awareness of increased qualifications and professionalism of the EY workforce (Welsh Government, 2018). </a:t>
            </a:r>
          </a:p>
        </p:txBody>
      </p:sp>
    </p:spTree>
    <p:extLst>
      <p:ext uri="{BB962C8B-B14F-4D97-AF65-F5344CB8AC3E}">
        <p14:creationId xmlns:p14="http://schemas.microsoft.com/office/powerpoint/2010/main" val="1065425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a:xfrm>
            <a:off x="8968915" y="233921"/>
            <a:ext cx="2689685" cy="757130"/>
          </a:xfrm>
        </p:spPr>
        <p:txBody>
          <a:bodyPr/>
          <a:lstStyle/>
          <a:p>
            <a:r>
              <a:rPr lang="en-US" sz="4800" dirty="0"/>
              <a:t>Findings</a:t>
            </a:r>
            <a:r>
              <a:rPr lang="en-US" dirty="0"/>
              <a:t> </a:t>
            </a:r>
          </a:p>
        </p:txBody>
      </p:sp>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10</a:t>
            </a:fld>
            <a:endParaRPr lang="en-US" dirty="0"/>
          </a:p>
        </p:txBody>
      </p:sp>
      <p:pic>
        <p:nvPicPr>
          <p:cNvPr id="4" name="Picture 3" descr="Graphical user interface, application&#10;&#10;Description automatically generated">
            <a:extLst>
              <a:ext uri="{FF2B5EF4-FFF2-40B4-BE49-F238E27FC236}">
                <a16:creationId xmlns:a16="http://schemas.microsoft.com/office/drawing/2014/main" id="{E94BE469-886B-EC02-C800-8D4CEB8D686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3010" t="35273" r="10936" b="10445"/>
          <a:stretch/>
        </p:blipFill>
        <p:spPr bwMode="auto">
          <a:xfrm>
            <a:off x="6096000" y="1932529"/>
            <a:ext cx="5834380" cy="3441065"/>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0A03B941-B92C-9213-BC67-501EDEAD0B7E}"/>
              </a:ext>
            </a:extLst>
          </p:cNvPr>
          <p:cNvSpPr txBox="1"/>
          <p:nvPr/>
        </p:nvSpPr>
        <p:spPr>
          <a:xfrm rot="16200000">
            <a:off x="3552118" y="-2561569"/>
            <a:ext cx="553998" cy="7368148"/>
          </a:xfrm>
          <a:prstGeom prst="rect">
            <a:avLst/>
          </a:prstGeom>
          <a:noFill/>
        </p:spPr>
        <p:txBody>
          <a:bodyPr vert="eaVert" wrap="square" rtlCol="0">
            <a:spAutoFit/>
          </a:bodyPr>
          <a:lstStyle/>
          <a:p>
            <a:r>
              <a:rPr lang="en-GB" sz="2400" b="1" u="sng" dirty="0">
                <a:solidFill>
                  <a:schemeClr val="bg1"/>
                </a:solidFill>
              </a:rPr>
              <a:t>Questionnaire Analysis </a:t>
            </a:r>
          </a:p>
        </p:txBody>
      </p:sp>
      <p:pic>
        <p:nvPicPr>
          <p:cNvPr id="7" name="Picture 6" descr="Graphical user interface, application&#10;&#10;Description automatically generated">
            <a:extLst>
              <a:ext uri="{FF2B5EF4-FFF2-40B4-BE49-F238E27FC236}">
                <a16:creationId xmlns:a16="http://schemas.microsoft.com/office/drawing/2014/main" id="{56E588D2-8067-A45D-32A5-CD9D7132D53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50602" t="32527" r="9515" b="10435"/>
          <a:stretch/>
        </p:blipFill>
        <p:spPr bwMode="auto">
          <a:xfrm>
            <a:off x="194528" y="1932529"/>
            <a:ext cx="5770413" cy="344106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77995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11</a:t>
            </a:fld>
            <a:endParaRPr lang="en-US" dirty="0"/>
          </a:p>
        </p:txBody>
      </p:sp>
      <p:sp>
        <p:nvSpPr>
          <p:cNvPr id="6" name="Title 4">
            <a:extLst>
              <a:ext uri="{FF2B5EF4-FFF2-40B4-BE49-F238E27FC236}">
                <a16:creationId xmlns:a16="http://schemas.microsoft.com/office/drawing/2014/main" id="{BECFDA77-4A7B-C48E-8EB8-DA4448E457D0}"/>
              </a:ext>
            </a:extLst>
          </p:cNvPr>
          <p:cNvSpPr>
            <a:spLocks noGrp="1"/>
          </p:cNvSpPr>
          <p:nvPr>
            <p:ph type="title"/>
          </p:nvPr>
        </p:nvSpPr>
        <p:spPr>
          <a:xfrm>
            <a:off x="8968915" y="309596"/>
            <a:ext cx="2689685" cy="757130"/>
          </a:xfrm>
        </p:spPr>
        <p:txBody>
          <a:bodyPr/>
          <a:lstStyle/>
          <a:p>
            <a:r>
              <a:rPr lang="en-US" sz="4800" dirty="0"/>
              <a:t>Findings</a:t>
            </a:r>
            <a:r>
              <a:rPr lang="en-US" dirty="0"/>
              <a:t> </a:t>
            </a:r>
          </a:p>
        </p:txBody>
      </p:sp>
      <p:pic>
        <p:nvPicPr>
          <p:cNvPr id="7" name="Picture 6" descr="Graphical user interface, application&#10;&#10;Description automatically generated">
            <a:extLst>
              <a:ext uri="{FF2B5EF4-FFF2-40B4-BE49-F238E27FC236}">
                <a16:creationId xmlns:a16="http://schemas.microsoft.com/office/drawing/2014/main" id="{E22C66CB-3E7E-C82A-DC66-0DB09C23A78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2505" t="51665" r="14357" b="18242"/>
          <a:stretch/>
        </p:blipFill>
        <p:spPr bwMode="auto">
          <a:xfrm>
            <a:off x="6096000" y="3078955"/>
            <a:ext cx="5982930" cy="2328862"/>
          </a:xfrm>
          <a:prstGeom prst="rect">
            <a:avLst/>
          </a:prstGeom>
          <a:ln>
            <a:noFill/>
          </a:ln>
          <a:extLst>
            <a:ext uri="{53640926-AAD7-44D8-BBD7-CCE9431645EC}">
              <a14:shadowObscured xmlns:a14="http://schemas.microsoft.com/office/drawing/2010/main"/>
            </a:ext>
          </a:extLst>
        </p:spPr>
      </p:pic>
      <p:pic>
        <p:nvPicPr>
          <p:cNvPr id="8" name="Picture 7" descr="Graphical user interface, application&#10;&#10;Description automatically generated">
            <a:extLst>
              <a:ext uri="{FF2B5EF4-FFF2-40B4-BE49-F238E27FC236}">
                <a16:creationId xmlns:a16="http://schemas.microsoft.com/office/drawing/2014/main" id="{881BB07B-DBB0-FDD3-05D3-5D50B5359098}"/>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53227" t="45685" r="18155" b="36062"/>
          <a:stretch/>
        </p:blipFill>
        <p:spPr bwMode="auto">
          <a:xfrm>
            <a:off x="113070" y="2305731"/>
            <a:ext cx="5612648" cy="1413695"/>
          </a:xfrm>
          <a:prstGeom prst="rect">
            <a:avLst/>
          </a:prstGeom>
          <a:ln>
            <a:noFill/>
          </a:ln>
          <a:extLst>
            <a:ext uri="{53640926-AAD7-44D8-BBD7-CCE9431645EC}">
              <a14:shadowObscured xmlns:a14="http://schemas.microsoft.com/office/drawing/2010/main"/>
            </a:ext>
          </a:extLst>
        </p:spPr>
      </p:pic>
      <p:sp>
        <p:nvSpPr>
          <p:cNvPr id="9" name="TextBox 8">
            <a:extLst>
              <a:ext uri="{FF2B5EF4-FFF2-40B4-BE49-F238E27FC236}">
                <a16:creationId xmlns:a16="http://schemas.microsoft.com/office/drawing/2014/main" id="{20806BC8-9E04-2957-F24D-BB03B310CD87}"/>
              </a:ext>
            </a:extLst>
          </p:cNvPr>
          <p:cNvSpPr txBox="1"/>
          <p:nvPr/>
        </p:nvSpPr>
        <p:spPr>
          <a:xfrm>
            <a:off x="-53576" y="1334469"/>
            <a:ext cx="5779294" cy="862800"/>
          </a:xfrm>
          <a:prstGeom prst="rect">
            <a:avLst/>
          </a:prstGeom>
          <a:noFill/>
        </p:spPr>
        <p:txBody>
          <a:bodyPr wrap="square" rtlCol="0">
            <a:spAutoFit/>
          </a:bodyPr>
          <a:lstStyle/>
          <a:p>
            <a:pPr algn="ctr">
              <a:lnSpc>
                <a:spcPct val="107000"/>
              </a:lnSpc>
              <a:spcAft>
                <a:spcPts val="800"/>
              </a:spcAft>
            </a:pPr>
            <a:r>
              <a:rPr lang="en-GB" sz="2400" dirty="0">
                <a:solidFill>
                  <a:schemeClr val="bg1"/>
                </a:solidFill>
                <a:effectLst/>
                <a:latin typeface="Arial" panose="020B0604020202020204" pitchFamily="34" charset="0"/>
                <a:ea typeface="DengXian" panose="02010600030101010101" pitchFamily="2" charset="-122"/>
                <a:cs typeface="Arial" panose="020B0604020202020204" pitchFamily="34" charset="0"/>
              </a:rPr>
              <a:t>1. How important is the EY to overall development and future outcomes?</a:t>
            </a:r>
            <a:endParaRPr lang="en-GB" sz="2400"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p:txBody>
      </p:sp>
      <p:pic>
        <p:nvPicPr>
          <p:cNvPr id="10" name="Picture 9" descr="Graphical user interface, application&#10;&#10;Description automatically generated">
            <a:extLst>
              <a:ext uri="{FF2B5EF4-FFF2-40B4-BE49-F238E27FC236}">
                <a16:creationId xmlns:a16="http://schemas.microsoft.com/office/drawing/2014/main" id="{B5BD10B0-A3F2-7AA8-3283-E2C9A95B299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52751" t="51426" r="14723" b="27654"/>
          <a:stretch/>
        </p:blipFill>
        <p:spPr bwMode="auto">
          <a:xfrm>
            <a:off x="113070" y="4767347"/>
            <a:ext cx="5612648" cy="1439189"/>
          </a:xfrm>
          <a:prstGeom prst="rect">
            <a:avLst/>
          </a:prstGeom>
          <a:ln>
            <a:noFill/>
          </a:ln>
          <a:extLst>
            <a:ext uri="{53640926-AAD7-44D8-BBD7-CCE9431645EC}">
              <a14:shadowObscured xmlns:a14="http://schemas.microsoft.com/office/drawing/2010/main"/>
            </a:ext>
          </a:extLst>
        </p:spPr>
      </p:pic>
      <p:sp>
        <p:nvSpPr>
          <p:cNvPr id="12" name="TextBox 11">
            <a:extLst>
              <a:ext uri="{FF2B5EF4-FFF2-40B4-BE49-F238E27FC236}">
                <a16:creationId xmlns:a16="http://schemas.microsoft.com/office/drawing/2014/main" id="{5365FB13-27A3-D1F0-5F7A-898AF56A959F}"/>
              </a:ext>
            </a:extLst>
          </p:cNvPr>
          <p:cNvSpPr txBox="1"/>
          <p:nvPr/>
        </p:nvSpPr>
        <p:spPr>
          <a:xfrm>
            <a:off x="-111919" y="3827888"/>
            <a:ext cx="6207919" cy="830997"/>
          </a:xfrm>
          <a:prstGeom prst="rect">
            <a:avLst/>
          </a:prstGeom>
          <a:noFill/>
        </p:spPr>
        <p:txBody>
          <a:bodyPr wrap="square">
            <a:spAutoFit/>
          </a:bodyPr>
          <a:lstStyle/>
          <a:p>
            <a:pPr algn="ctr"/>
            <a:r>
              <a:rPr lang="en-GB" sz="2400" dirty="0">
                <a:solidFill>
                  <a:schemeClr val="bg1"/>
                </a:solidFill>
              </a:rPr>
              <a:t>2. Should EY education be viewed with the same importance?</a:t>
            </a:r>
          </a:p>
        </p:txBody>
      </p:sp>
      <p:sp>
        <p:nvSpPr>
          <p:cNvPr id="14" name="TextBox 13">
            <a:extLst>
              <a:ext uri="{FF2B5EF4-FFF2-40B4-BE49-F238E27FC236}">
                <a16:creationId xmlns:a16="http://schemas.microsoft.com/office/drawing/2014/main" id="{C280A956-C846-E233-5527-8218E02565C7}"/>
              </a:ext>
            </a:extLst>
          </p:cNvPr>
          <p:cNvSpPr txBox="1"/>
          <p:nvPr/>
        </p:nvSpPr>
        <p:spPr>
          <a:xfrm>
            <a:off x="6256377" y="2171697"/>
            <a:ext cx="5565774" cy="830997"/>
          </a:xfrm>
          <a:prstGeom prst="rect">
            <a:avLst/>
          </a:prstGeom>
          <a:noFill/>
        </p:spPr>
        <p:txBody>
          <a:bodyPr wrap="square">
            <a:spAutoFit/>
          </a:bodyPr>
          <a:lstStyle/>
          <a:p>
            <a:pPr algn="ctr"/>
            <a:r>
              <a:rPr lang="en-GB" sz="2400" dirty="0">
                <a:solidFill>
                  <a:schemeClr val="bg1"/>
                </a:solidFill>
              </a:rPr>
              <a:t>3. What could be done to raise the status and quality of EY settings</a:t>
            </a:r>
          </a:p>
        </p:txBody>
      </p:sp>
    </p:spTree>
    <p:extLst>
      <p:ext uri="{BB962C8B-B14F-4D97-AF65-F5344CB8AC3E}">
        <p14:creationId xmlns:p14="http://schemas.microsoft.com/office/powerpoint/2010/main" val="201779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12</a:t>
            </a:fld>
            <a:endParaRPr lang="en-US" dirty="0"/>
          </a:p>
        </p:txBody>
      </p:sp>
      <p:sp>
        <p:nvSpPr>
          <p:cNvPr id="6" name="Title 4">
            <a:extLst>
              <a:ext uri="{FF2B5EF4-FFF2-40B4-BE49-F238E27FC236}">
                <a16:creationId xmlns:a16="http://schemas.microsoft.com/office/drawing/2014/main" id="{BECFDA77-4A7B-C48E-8EB8-DA4448E457D0}"/>
              </a:ext>
            </a:extLst>
          </p:cNvPr>
          <p:cNvSpPr>
            <a:spLocks noGrp="1"/>
          </p:cNvSpPr>
          <p:nvPr>
            <p:ph type="title"/>
          </p:nvPr>
        </p:nvSpPr>
        <p:spPr>
          <a:xfrm>
            <a:off x="8704054" y="309596"/>
            <a:ext cx="2689685" cy="757130"/>
          </a:xfrm>
        </p:spPr>
        <p:txBody>
          <a:bodyPr/>
          <a:lstStyle/>
          <a:p>
            <a:r>
              <a:rPr lang="en-US" sz="4800" u="sng" dirty="0"/>
              <a:t>Findings</a:t>
            </a:r>
            <a:r>
              <a:rPr lang="en-US" dirty="0"/>
              <a:t> </a:t>
            </a:r>
          </a:p>
        </p:txBody>
      </p:sp>
      <p:graphicFrame>
        <p:nvGraphicFramePr>
          <p:cNvPr id="3" name="Table 2">
            <a:extLst>
              <a:ext uri="{FF2B5EF4-FFF2-40B4-BE49-F238E27FC236}">
                <a16:creationId xmlns:a16="http://schemas.microsoft.com/office/drawing/2014/main" id="{2A5DEF0A-965D-2E17-394D-E300EC3A2DCF}"/>
              </a:ext>
            </a:extLst>
          </p:cNvPr>
          <p:cNvGraphicFramePr>
            <a:graphicFrameLocks noGrp="1"/>
          </p:cNvGraphicFramePr>
          <p:nvPr>
            <p:extLst>
              <p:ext uri="{D42A27DB-BD31-4B8C-83A1-F6EECF244321}">
                <p14:modId xmlns:p14="http://schemas.microsoft.com/office/powerpoint/2010/main" val="1013771303"/>
              </p:ext>
            </p:extLst>
          </p:nvPr>
        </p:nvGraphicFramePr>
        <p:xfrm>
          <a:off x="533400" y="228040"/>
          <a:ext cx="7431765" cy="2509140"/>
        </p:xfrm>
        <a:graphic>
          <a:graphicData uri="http://schemas.openxmlformats.org/drawingml/2006/table">
            <a:tbl>
              <a:tblPr firstRow="1" firstCol="1" bandRow="1">
                <a:tableStyleId>{5C22544A-7EE6-4342-B048-85BDC9FD1C3A}</a:tableStyleId>
              </a:tblPr>
              <a:tblGrid>
                <a:gridCol w="1900992">
                  <a:extLst>
                    <a:ext uri="{9D8B030D-6E8A-4147-A177-3AD203B41FA5}">
                      <a16:colId xmlns:a16="http://schemas.microsoft.com/office/drawing/2014/main" val="2108822948"/>
                    </a:ext>
                  </a:extLst>
                </a:gridCol>
                <a:gridCol w="5530773">
                  <a:extLst>
                    <a:ext uri="{9D8B030D-6E8A-4147-A177-3AD203B41FA5}">
                      <a16:colId xmlns:a16="http://schemas.microsoft.com/office/drawing/2014/main" val="3994257597"/>
                    </a:ext>
                  </a:extLst>
                </a:gridCol>
              </a:tblGrid>
              <a:tr h="418190">
                <a:tc>
                  <a:txBody>
                    <a:bodyPr/>
                    <a:lstStyle/>
                    <a:p>
                      <a:pPr>
                        <a:lnSpc>
                          <a:spcPct val="107000"/>
                        </a:lnSpc>
                        <a:spcAft>
                          <a:spcPts val="800"/>
                        </a:spcAft>
                      </a:pPr>
                      <a:r>
                        <a:rPr lang="en-GB" sz="2400" dirty="0">
                          <a:effectLst/>
                        </a:rPr>
                        <a:t>Theme 1</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2400" b="0" dirty="0">
                          <a:effectLst/>
                        </a:rPr>
                        <a:t>Current Challenges</a:t>
                      </a:r>
                      <a:endParaRPr lang="en-GB" sz="2000" b="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162664576"/>
                  </a:ext>
                </a:extLst>
              </a:tr>
              <a:tr h="418190">
                <a:tc>
                  <a:txBody>
                    <a:bodyPr/>
                    <a:lstStyle/>
                    <a:p>
                      <a:pPr>
                        <a:lnSpc>
                          <a:spcPct val="107000"/>
                        </a:lnSpc>
                        <a:spcAft>
                          <a:spcPts val="800"/>
                        </a:spcAft>
                      </a:pPr>
                      <a:r>
                        <a:rPr lang="en-GB" sz="2400">
                          <a:effectLst/>
                        </a:rPr>
                        <a:t>Theme 2</a:t>
                      </a:r>
                      <a:endParaRPr lang="en-GB" sz="20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2400">
                          <a:effectLst/>
                        </a:rPr>
                        <a:t>Personal Professional Perceptions</a:t>
                      </a:r>
                      <a:endParaRPr lang="en-GB" sz="20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4170927462"/>
                  </a:ext>
                </a:extLst>
              </a:tr>
              <a:tr h="418190">
                <a:tc>
                  <a:txBody>
                    <a:bodyPr/>
                    <a:lstStyle/>
                    <a:p>
                      <a:pPr>
                        <a:lnSpc>
                          <a:spcPct val="107000"/>
                        </a:lnSpc>
                        <a:spcAft>
                          <a:spcPts val="800"/>
                        </a:spcAft>
                      </a:pPr>
                      <a:r>
                        <a:rPr lang="en-GB" sz="2400">
                          <a:effectLst/>
                        </a:rPr>
                        <a:t>Theme 3</a:t>
                      </a:r>
                      <a:endParaRPr lang="en-GB" sz="20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2400">
                          <a:effectLst/>
                        </a:rPr>
                        <a:t>Feeling valued</a:t>
                      </a:r>
                      <a:endParaRPr lang="en-GB" sz="20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692788395"/>
                  </a:ext>
                </a:extLst>
              </a:tr>
              <a:tr h="418190">
                <a:tc>
                  <a:txBody>
                    <a:bodyPr/>
                    <a:lstStyle/>
                    <a:p>
                      <a:pPr>
                        <a:lnSpc>
                          <a:spcPct val="107000"/>
                        </a:lnSpc>
                        <a:spcAft>
                          <a:spcPts val="800"/>
                        </a:spcAft>
                      </a:pPr>
                      <a:r>
                        <a:rPr lang="en-GB" sz="2400">
                          <a:effectLst/>
                        </a:rPr>
                        <a:t>Theme 4</a:t>
                      </a:r>
                      <a:endParaRPr lang="en-GB" sz="20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2400" dirty="0">
                          <a:effectLst/>
                        </a:rPr>
                        <a:t>Societal Perceptions</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234591387"/>
                  </a:ext>
                </a:extLst>
              </a:tr>
              <a:tr h="418190">
                <a:tc>
                  <a:txBody>
                    <a:bodyPr/>
                    <a:lstStyle/>
                    <a:p>
                      <a:pPr>
                        <a:lnSpc>
                          <a:spcPct val="107000"/>
                        </a:lnSpc>
                        <a:spcAft>
                          <a:spcPts val="800"/>
                        </a:spcAft>
                      </a:pPr>
                      <a:r>
                        <a:rPr lang="en-GB" sz="2400">
                          <a:effectLst/>
                        </a:rPr>
                        <a:t>Theme 5</a:t>
                      </a:r>
                      <a:endParaRPr lang="en-GB" sz="20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2400" dirty="0">
                          <a:effectLst/>
                        </a:rPr>
                        <a:t>Impact of Perceptions</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68625566"/>
                  </a:ext>
                </a:extLst>
              </a:tr>
              <a:tr h="418190">
                <a:tc>
                  <a:txBody>
                    <a:bodyPr/>
                    <a:lstStyle/>
                    <a:p>
                      <a:pPr>
                        <a:lnSpc>
                          <a:spcPct val="107000"/>
                        </a:lnSpc>
                        <a:spcAft>
                          <a:spcPts val="800"/>
                        </a:spcAft>
                      </a:pPr>
                      <a:r>
                        <a:rPr lang="en-GB" sz="2400">
                          <a:effectLst/>
                        </a:rPr>
                        <a:t>Theme 6</a:t>
                      </a:r>
                      <a:endParaRPr lang="en-GB" sz="20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07000"/>
                        </a:lnSpc>
                        <a:spcAft>
                          <a:spcPts val="800"/>
                        </a:spcAft>
                      </a:pPr>
                      <a:r>
                        <a:rPr lang="en-GB" sz="2400" dirty="0">
                          <a:effectLst/>
                        </a:rPr>
                        <a:t>Recommendations</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688291086"/>
                  </a:ext>
                </a:extLst>
              </a:tr>
            </a:tbl>
          </a:graphicData>
        </a:graphic>
      </p:graphicFrame>
      <p:sp>
        <p:nvSpPr>
          <p:cNvPr id="5" name="TextBox 4">
            <a:extLst>
              <a:ext uri="{FF2B5EF4-FFF2-40B4-BE49-F238E27FC236}">
                <a16:creationId xmlns:a16="http://schemas.microsoft.com/office/drawing/2014/main" id="{06BB469A-CDEE-4A86-72A4-2F17B8A94ED3}"/>
              </a:ext>
            </a:extLst>
          </p:cNvPr>
          <p:cNvSpPr txBox="1"/>
          <p:nvPr/>
        </p:nvSpPr>
        <p:spPr>
          <a:xfrm>
            <a:off x="596462" y="2928000"/>
            <a:ext cx="11595538" cy="461665"/>
          </a:xfrm>
          <a:prstGeom prst="rect">
            <a:avLst/>
          </a:prstGeom>
          <a:noFill/>
        </p:spPr>
        <p:txBody>
          <a:bodyPr wrap="square">
            <a:spAutoFit/>
          </a:bodyPr>
          <a:lstStyle/>
          <a:p>
            <a:r>
              <a:rPr lang="en-GB" sz="2400" i="1" dirty="0">
                <a:solidFill>
                  <a:schemeClr val="bg1"/>
                </a:solidFill>
                <a:effectLst/>
                <a:latin typeface="Arial" panose="020B0604020202020204" pitchFamily="34" charset="0"/>
                <a:ea typeface="DengXian" panose="02010600030101010101" pitchFamily="2" charset="-122"/>
              </a:rPr>
              <a:t>‘Getting good, knowledgeable, qualified staff, I'd say is the main issue at the minute’</a:t>
            </a:r>
            <a:endParaRPr lang="en-GB" sz="2400" dirty="0">
              <a:solidFill>
                <a:schemeClr val="bg1"/>
              </a:solidFill>
            </a:endParaRPr>
          </a:p>
        </p:txBody>
      </p:sp>
      <p:sp>
        <p:nvSpPr>
          <p:cNvPr id="8" name="TextBox 7">
            <a:extLst>
              <a:ext uri="{FF2B5EF4-FFF2-40B4-BE49-F238E27FC236}">
                <a16:creationId xmlns:a16="http://schemas.microsoft.com/office/drawing/2014/main" id="{4EBF45F2-AD80-B0F4-BA53-4E3D2FFF8A55}"/>
              </a:ext>
            </a:extLst>
          </p:cNvPr>
          <p:cNvSpPr txBox="1"/>
          <p:nvPr/>
        </p:nvSpPr>
        <p:spPr>
          <a:xfrm>
            <a:off x="75969" y="3580484"/>
            <a:ext cx="11470696" cy="461665"/>
          </a:xfrm>
          <a:prstGeom prst="rect">
            <a:avLst/>
          </a:prstGeom>
          <a:noFill/>
        </p:spPr>
        <p:txBody>
          <a:bodyPr wrap="square">
            <a:spAutoFit/>
          </a:bodyPr>
          <a:lstStyle/>
          <a:p>
            <a:r>
              <a:rPr lang="en-GB" sz="2400" dirty="0">
                <a:solidFill>
                  <a:schemeClr val="bg1"/>
                </a:solidFill>
              </a:rPr>
              <a:t>‘</a:t>
            </a:r>
            <a:r>
              <a:rPr lang="en-GB" sz="2400" i="1" dirty="0">
                <a:solidFill>
                  <a:schemeClr val="bg1"/>
                </a:solidFill>
              </a:rPr>
              <a:t>I consider myself a professional of early years due to the fact of how I was trained’</a:t>
            </a:r>
          </a:p>
        </p:txBody>
      </p:sp>
      <p:sp>
        <p:nvSpPr>
          <p:cNvPr id="10" name="TextBox 9">
            <a:extLst>
              <a:ext uri="{FF2B5EF4-FFF2-40B4-BE49-F238E27FC236}">
                <a16:creationId xmlns:a16="http://schemas.microsoft.com/office/drawing/2014/main" id="{4BE7C902-064E-EBC5-A73F-8595068B4DE8}"/>
              </a:ext>
            </a:extLst>
          </p:cNvPr>
          <p:cNvSpPr txBox="1"/>
          <p:nvPr/>
        </p:nvSpPr>
        <p:spPr>
          <a:xfrm>
            <a:off x="674764" y="4232969"/>
            <a:ext cx="11279702" cy="830997"/>
          </a:xfrm>
          <a:prstGeom prst="rect">
            <a:avLst/>
          </a:prstGeom>
          <a:noFill/>
        </p:spPr>
        <p:txBody>
          <a:bodyPr wrap="square">
            <a:spAutoFit/>
          </a:bodyPr>
          <a:lstStyle/>
          <a:p>
            <a:r>
              <a:rPr lang="en-GB" sz="2400" i="1" dirty="0">
                <a:solidFill>
                  <a:schemeClr val="bg1"/>
                </a:solidFill>
              </a:rPr>
              <a:t>‘People don’t understand that our job role is very similar to teachers but we are not valued the same’</a:t>
            </a:r>
            <a:endParaRPr lang="en-GB" i="1" dirty="0">
              <a:solidFill>
                <a:schemeClr val="bg1"/>
              </a:solidFill>
            </a:endParaRPr>
          </a:p>
        </p:txBody>
      </p:sp>
      <p:sp>
        <p:nvSpPr>
          <p:cNvPr id="12" name="TextBox 11">
            <a:extLst>
              <a:ext uri="{FF2B5EF4-FFF2-40B4-BE49-F238E27FC236}">
                <a16:creationId xmlns:a16="http://schemas.microsoft.com/office/drawing/2014/main" id="{61427EE4-1AAC-1CF9-0221-E7068FA3035F}"/>
              </a:ext>
            </a:extLst>
          </p:cNvPr>
          <p:cNvSpPr txBox="1"/>
          <p:nvPr/>
        </p:nvSpPr>
        <p:spPr>
          <a:xfrm>
            <a:off x="-37460" y="5104728"/>
            <a:ext cx="12101611" cy="461665"/>
          </a:xfrm>
          <a:prstGeom prst="rect">
            <a:avLst/>
          </a:prstGeom>
          <a:noFill/>
        </p:spPr>
        <p:txBody>
          <a:bodyPr wrap="square">
            <a:spAutoFit/>
          </a:bodyPr>
          <a:lstStyle/>
          <a:p>
            <a:r>
              <a:rPr lang="en-GB" sz="2400" i="1" dirty="0">
                <a:solidFill>
                  <a:schemeClr val="bg1"/>
                </a:solidFill>
              </a:rPr>
              <a:t>‘Some girls get fed up of negative perceptions when they have been working really hard’</a:t>
            </a:r>
          </a:p>
        </p:txBody>
      </p:sp>
      <p:sp>
        <p:nvSpPr>
          <p:cNvPr id="14" name="TextBox 13">
            <a:extLst>
              <a:ext uri="{FF2B5EF4-FFF2-40B4-BE49-F238E27FC236}">
                <a16:creationId xmlns:a16="http://schemas.microsoft.com/office/drawing/2014/main" id="{0CDF4656-4696-9417-9C2F-E85EC789F16C}"/>
              </a:ext>
            </a:extLst>
          </p:cNvPr>
          <p:cNvSpPr txBox="1"/>
          <p:nvPr/>
        </p:nvSpPr>
        <p:spPr>
          <a:xfrm>
            <a:off x="533400" y="5757212"/>
            <a:ext cx="10959893" cy="830997"/>
          </a:xfrm>
          <a:prstGeom prst="rect">
            <a:avLst/>
          </a:prstGeom>
          <a:noFill/>
        </p:spPr>
        <p:txBody>
          <a:bodyPr wrap="square">
            <a:spAutoFit/>
          </a:bodyPr>
          <a:lstStyle/>
          <a:p>
            <a:r>
              <a:rPr lang="en-GB" sz="2400" i="1" dirty="0">
                <a:solidFill>
                  <a:schemeClr val="bg1"/>
                </a:solidFill>
              </a:rPr>
              <a:t>‘More respect from other professionals, more support and cooperation from the LA, we don’t get any educational support’</a:t>
            </a:r>
          </a:p>
        </p:txBody>
      </p:sp>
    </p:spTree>
    <p:extLst>
      <p:ext uri="{BB962C8B-B14F-4D97-AF65-F5344CB8AC3E}">
        <p14:creationId xmlns:p14="http://schemas.microsoft.com/office/powerpoint/2010/main" val="269212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3470656" y="98297"/>
            <a:ext cx="7781544" cy="859055"/>
          </a:xfrm>
        </p:spPr>
        <p:txBody>
          <a:bodyPr/>
          <a:lstStyle/>
          <a:p>
            <a:r>
              <a:rPr lang="en-US" dirty="0"/>
              <a:t>Conclusions  </a:t>
            </a:r>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88899" y="1404416"/>
            <a:ext cx="8474929" cy="5355287"/>
          </a:xfrm>
        </p:spPr>
        <p:txBody>
          <a:bodyPr>
            <a:normAutofit lnSpcReduction="10000"/>
          </a:bodyPr>
          <a:lstStyle/>
          <a:p>
            <a:pPr marL="285750" indent="-285750">
              <a:buFont typeface="Arial" panose="020B0604020202020204" pitchFamily="34" charset="0"/>
              <a:buChar char="•"/>
            </a:pPr>
            <a:r>
              <a:rPr lang="en-GB" sz="2400" dirty="0"/>
              <a:t>Professional definition: </a:t>
            </a:r>
            <a:r>
              <a:rPr lang="en-GB" sz="2400" i="1" dirty="0"/>
              <a:t>Someone who holds an in-depth knowledge and understanding within their chosen field, who is driven by ethically informed values and principles and is committed to raising standards</a:t>
            </a:r>
            <a:r>
              <a:rPr lang="en-GB" sz="2400" dirty="0"/>
              <a:t>. </a:t>
            </a:r>
          </a:p>
          <a:p>
            <a:pPr marL="285750" indent="-285750">
              <a:buFont typeface="Arial" panose="020B0604020202020204" pitchFamily="34" charset="0"/>
              <a:buChar char="•"/>
            </a:pPr>
            <a:r>
              <a:rPr lang="en-GB" sz="2400" dirty="0"/>
              <a:t>EYP are viewed with varying degrees of value and professionalism. </a:t>
            </a:r>
          </a:p>
          <a:p>
            <a:pPr marL="285750" indent="-285750">
              <a:buFont typeface="Arial" panose="020B0604020202020204" pitchFamily="34" charset="0"/>
              <a:buChar char="•"/>
            </a:pPr>
            <a:r>
              <a:rPr lang="en-GB" sz="2400" dirty="0"/>
              <a:t>Most people seem to understand the significant importance of the EY.</a:t>
            </a:r>
          </a:p>
          <a:p>
            <a:pPr marL="285750" indent="-285750">
              <a:buFont typeface="Arial" panose="020B0604020202020204" pitchFamily="34" charset="0"/>
              <a:buChar char="•"/>
            </a:pPr>
            <a:r>
              <a:rPr lang="en-GB" sz="2400" dirty="0"/>
              <a:t>Most respondents agree that the EY should be viewed with the same importance as other educational levels.</a:t>
            </a:r>
          </a:p>
          <a:p>
            <a:pPr marL="285750" indent="-285750">
              <a:buFont typeface="Arial" panose="020B0604020202020204" pitchFamily="34" charset="0"/>
              <a:buChar char="•"/>
            </a:pPr>
            <a:r>
              <a:rPr lang="en-GB" sz="2400" dirty="0"/>
              <a:t>However, societal judgements still exist in which EYP are not valued with equal importance to other professionals, such as teachers. </a:t>
            </a:r>
            <a:endParaRPr lang="en-US" sz="2400" dirty="0"/>
          </a:p>
        </p:txBody>
      </p:sp>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p:txBody>
          <a:bodyPr/>
          <a:lstStyle/>
          <a:p>
            <a:fld id="{C263D6C4-4840-40CC-AC84-17E24B3B7BDE}" type="slidenum">
              <a:rPr lang="en-US" smtClean="0"/>
              <a:pPr/>
              <a:t>13</a:t>
            </a:fld>
            <a:endParaRPr lang="en-US" dirty="0"/>
          </a:p>
        </p:txBody>
      </p:sp>
    </p:spTree>
    <p:extLst>
      <p:ext uri="{BB962C8B-B14F-4D97-AF65-F5344CB8AC3E}">
        <p14:creationId xmlns:p14="http://schemas.microsoft.com/office/powerpoint/2010/main" val="186251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241300" y="413525"/>
            <a:ext cx="11214100" cy="701731"/>
          </a:xfrm>
        </p:spPr>
        <p:txBody>
          <a:bodyPr/>
          <a:lstStyle/>
          <a:p>
            <a:r>
              <a:rPr lang="en-US" sz="4400" dirty="0"/>
              <a:t>Recommendations  </a:t>
            </a:r>
          </a:p>
        </p:txBody>
      </p:sp>
      <p:pic>
        <p:nvPicPr>
          <p:cNvPr id="20" name="Picture Placeholder 19" descr="Triangular pattern design with dimension">
            <a:extLst>
              <a:ext uri="{FF2B5EF4-FFF2-40B4-BE49-F238E27FC236}">
                <a16:creationId xmlns:a16="http://schemas.microsoft.com/office/drawing/2014/main" id="{3DCA2B8E-64D3-7645-8DEB-688ED5756F52}"/>
              </a:ext>
            </a:extLst>
          </p:cNvPr>
          <p:cNvPicPr>
            <a:picLocks noGrp="1" noChangeAspect="1"/>
          </p:cNvPicPr>
          <p:nvPr>
            <p:ph type="pic" sz="quarter" idx="19"/>
          </p:nvPr>
        </p:nvPicPr>
        <p:blipFill>
          <a:blip r:embed="rId3">
            <a:extLst>
              <a:ext uri="{28A0092B-C50C-407E-A947-70E740481C1C}">
                <a14:useLocalDpi xmlns:a14="http://schemas.microsoft.com/office/drawing/2010/main" val="0"/>
              </a:ext>
            </a:extLst>
          </a:blip>
          <a:srcRect/>
          <a:stretch>
            <a:fillRect/>
          </a:stretch>
        </p:blipFill>
        <p:spPr/>
      </p:pic>
      <p:sp>
        <p:nvSpPr>
          <p:cNvPr id="19" name="Text Placeholder 18">
            <a:extLst>
              <a:ext uri="{FF2B5EF4-FFF2-40B4-BE49-F238E27FC236}">
                <a16:creationId xmlns:a16="http://schemas.microsoft.com/office/drawing/2014/main" id="{782206B1-586F-4254-9B36-D06C4E294ACF}"/>
              </a:ext>
            </a:extLst>
          </p:cNvPr>
          <p:cNvSpPr>
            <a:spLocks noGrp="1"/>
          </p:cNvSpPr>
          <p:nvPr>
            <p:ph type="body" sz="quarter" idx="18"/>
          </p:nvPr>
        </p:nvSpPr>
        <p:spPr/>
        <p:txBody>
          <a:bodyPr/>
          <a:lstStyle/>
          <a:p>
            <a:pPr algn="ctr"/>
            <a:r>
              <a:rPr lang="en-US" sz="2400" dirty="0"/>
              <a:t>A nationwide awareness campaign </a:t>
            </a:r>
          </a:p>
        </p:txBody>
      </p:sp>
      <p:sp>
        <p:nvSpPr>
          <p:cNvPr id="21" name="Text Placeholder 20">
            <a:extLst>
              <a:ext uri="{FF2B5EF4-FFF2-40B4-BE49-F238E27FC236}">
                <a16:creationId xmlns:a16="http://schemas.microsoft.com/office/drawing/2014/main" id="{1B8F0371-4F69-4131-91BF-9AB99E6EE89B}"/>
              </a:ext>
            </a:extLst>
          </p:cNvPr>
          <p:cNvSpPr>
            <a:spLocks noGrp="1"/>
          </p:cNvSpPr>
          <p:nvPr>
            <p:ph type="body" sz="quarter" idx="20"/>
          </p:nvPr>
        </p:nvSpPr>
        <p:spPr>
          <a:xfrm>
            <a:off x="4778398" y="4230656"/>
            <a:ext cx="3293306" cy="1463040"/>
          </a:xfrm>
        </p:spPr>
        <p:txBody>
          <a:bodyPr/>
          <a:lstStyle/>
          <a:p>
            <a:pPr algn="ctr"/>
            <a:r>
              <a:rPr lang="en-US" sz="2400" dirty="0"/>
              <a:t>Increased collaboration and sharing of best practice </a:t>
            </a:r>
          </a:p>
        </p:txBody>
      </p:sp>
      <p:sp>
        <p:nvSpPr>
          <p:cNvPr id="22" name="Text Placeholder 21">
            <a:extLst>
              <a:ext uri="{FF2B5EF4-FFF2-40B4-BE49-F238E27FC236}">
                <a16:creationId xmlns:a16="http://schemas.microsoft.com/office/drawing/2014/main" id="{78CACAF1-61EA-4605-A8FE-2EEE752B49FF}"/>
              </a:ext>
            </a:extLst>
          </p:cNvPr>
          <p:cNvSpPr>
            <a:spLocks noGrp="1"/>
          </p:cNvSpPr>
          <p:nvPr>
            <p:ph type="body" sz="quarter" idx="21"/>
          </p:nvPr>
        </p:nvSpPr>
        <p:spPr/>
        <p:txBody>
          <a:bodyPr/>
          <a:lstStyle/>
          <a:p>
            <a:pPr algn="ctr"/>
            <a:r>
              <a:rPr lang="en-US" sz="2400" dirty="0"/>
              <a:t>Funding</a:t>
            </a:r>
          </a:p>
        </p:txBody>
      </p:sp>
      <p:sp>
        <p:nvSpPr>
          <p:cNvPr id="2" name="Slide Number Placeholder 1">
            <a:extLst>
              <a:ext uri="{FF2B5EF4-FFF2-40B4-BE49-F238E27FC236}">
                <a16:creationId xmlns:a16="http://schemas.microsoft.com/office/drawing/2014/main" id="{2F478C69-0A1D-45FF-8600-ED903803FFE1}"/>
              </a:ext>
            </a:extLst>
          </p:cNvPr>
          <p:cNvSpPr>
            <a:spLocks noGrp="1"/>
          </p:cNvSpPr>
          <p:nvPr>
            <p:ph type="sldNum" sz="quarter" idx="12"/>
          </p:nvPr>
        </p:nvSpPr>
        <p:spPr/>
        <p:txBody>
          <a:bodyPr/>
          <a:lstStyle/>
          <a:p>
            <a:fld id="{C263D6C4-4840-40CC-AC84-17E24B3B7BDE}" type="slidenum">
              <a:rPr lang="en-US" smtClean="0"/>
              <a:pPr/>
              <a:t>14</a:t>
            </a:fld>
            <a:endParaRPr lang="en-US" dirty="0"/>
          </a:p>
        </p:txBody>
      </p:sp>
    </p:spTree>
    <p:extLst>
      <p:ext uri="{BB962C8B-B14F-4D97-AF65-F5344CB8AC3E}">
        <p14:creationId xmlns:p14="http://schemas.microsoft.com/office/powerpoint/2010/main" val="3023517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CD37D6-FE32-48E3-A3AD-F07BE6A19FA1}"/>
              </a:ext>
            </a:extLst>
          </p:cNvPr>
          <p:cNvSpPr>
            <a:spLocks noGrp="1"/>
          </p:cNvSpPr>
          <p:nvPr>
            <p:ph type="title"/>
          </p:nvPr>
        </p:nvSpPr>
        <p:spPr>
          <a:xfrm>
            <a:off x="533399" y="3200400"/>
            <a:ext cx="7551057" cy="2859313"/>
          </a:xfrm>
        </p:spPr>
        <p:txBody>
          <a:bodyPr>
            <a:normAutofit fontScale="90000"/>
          </a:bodyPr>
          <a:lstStyle/>
          <a:p>
            <a:r>
              <a:rPr lang="en-GB" dirty="0"/>
              <a:t>“The cost of establishing and sustaining a highly qualified early years workforce should be seen as an investment in human capital for future generations.” </a:t>
            </a:r>
            <a:br>
              <a:rPr lang="en-GB" dirty="0"/>
            </a:br>
            <a:br>
              <a:rPr lang="en-US" dirty="0"/>
            </a:br>
            <a:r>
              <a:rPr lang="en-US" sz="2400" dirty="0"/>
              <a:t>				(Pascal and Bertram, 2021)</a:t>
            </a:r>
            <a:endParaRPr lang="en-US" dirty="0"/>
          </a:p>
        </p:txBody>
      </p:sp>
      <p:sp>
        <p:nvSpPr>
          <p:cNvPr id="2" name="Slide Number Placeholder 1">
            <a:extLst>
              <a:ext uri="{FF2B5EF4-FFF2-40B4-BE49-F238E27FC236}">
                <a16:creationId xmlns:a16="http://schemas.microsoft.com/office/drawing/2014/main" id="{8EDC7217-2779-44E0-9E6D-3B3879516A1D}"/>
              </a:ext>
            </a:extLst>
          </p:cNvPr>
          <p:cNvSpPr>
            <a:spLocks noGrp="1"/>
          </p:cNvSpPr>
          <p:nvPr>
            <p:ph type="sldNum" sz="quarter" idx="12"/>
          </p:nvPr>
        </p:nvSpPr>
        <p:spPr/>
        <p:txBody>
          <a:bodyPr/>
          <a:lstStyle/>
          <a:p>
            <a:fld id="{C263D6C4-4840-40CC-AC84-17E24B3B7BDE}" type="slidenum">
              <a:rPr lang="en-US" smtClean="0"/>
              <a:pPr/>
              <a:t>15</a:t>
            </a:fld>
            <a:endParaRPr lang="en-US" dirty="0"/>
          </a:p>
        </p:txBody>
      </p:sp>
    </p:spTree>
    <p:extLst>
      <p:ext uri="{BB962C8B-B14F-4D97-AF65-F5344CB8AC3E}">
        <p14:creationId xmlns:p14="http://schemas.microsoft.com/office/powerpoint/2010/main" val="914134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err="1"/>
              <a:t>Diolch</a:t>
            </a:r>
            <a:br>
              <a:rPr lang="en-US" dirty="0"/>
            </a:br>
            <a:r>
              <a:rPr lang="en-US" dirty="0"/>
              <a:t>Thank You</a:t>
            </a:r>
            <a:endParaRPr lang="en-GB" dirty="0"/>
          </a:p>
        </p:txBody>
      </p:sp>
    </p:spTree>
    <p:extLst>
      <p:ext uri="{BB962C8B-B14F-4D97-AF65-F5344CB8AC3E}">
        <p14:creationId xmlns:p14="http://schemas.microsoft.com/office/powerpoint/2010/main" val="44069682"/>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3395790" y="0"/>
            <a:ext cx="7781544" cy="859055"/>
          </a:xfrm>
        </p:spPr>
        <p:txBody>
          <a:bodyPr/>
          <a:lstStyle/>
          <a:p>
            <a:r>
              <a:rPr lang="en-US" dirty="0"/>
              <a:t>Reference List </a:t>
            </a:r>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234540" y="906544"/>
            <a:ext cx="11722919" cy="5773656"/>
          </a:xfrm>
          <a:solidFill>
            <a:schemeClr val="accent1">
              <a:lumMod val="50000"/>
            </a:schemeClr>
          </a:solidFill>
          <a:ln>
            <a:solidFill>
              <a:schemeClr val="bg1"/>
            </a:solidFill>
          </a:ln>
        </p:spPr>
        <p:txBody>
          <a:bodyPr>
            <a:normAutofit fontScale="92500" lnSpcReduction="20000"/>
          </a:bodyPr>
          <a:lstStyle/>
          <a:p>
            <a:r>
              <a:rPr lang="en-GB" dirty="0"/>
              <a:t>Centre for Progressive Policy. (2021) Women in the labour market: Boosting mothers’ employment and earnings through accessible childcare. Available at: https://www.progressive-policy.net/publications/women-in-the-labour-market-2 (Accessed: 2nd August 2022).</a:t>
            </a:r>
          </a:p>
          <a:p>
            <a:r>
              <a:rPr lang="en-GB" dirty="0"/>
              <a:t>Chowdhury, R. (2019) ‘Embarking on Research in the Social Sciences: Understanding the Foundational Concepts’, VNU Journal of Foreign Studies. 35 (1) pp99-113. Available at: </a:t>
            </a:r>
            <a:r>
              <a:rPr lang="en-GB" dirty="0">
                <a:hlinkClick r:id="rId2"/>
              </a:rPr>
              <a:t>https://www.researchgate.net/publication/331650095_EMBARKING_ON_RESEARCH_IN_THE_SOCIAL_SCIENCES_UNDERSTANDING_THE_FOUNDATIONAL_CONCEPTS</a:t>
            </a:r>
            <a:r>
              <a:rPr lang="en-GB" dirty="0"/>
              <a:t>  (Accessed: 16th August, 2022). </a:t>
            </a:r>
          </a:p>
          <a:p>
            <a:r>
              <a:rPr lang="en-GB" sz="1800" dirty="0">
                <a:effectLst/>
                <a:latin typeface="Arial" panose="020B0604020202020204" pitchFamily="34" charset="0"/>
                <a:ea typeface="DengXian" panose="02010600030101010101" pitchFamily="2" charset="-122"/>
                <a:cs typeface="Arial" panose="020B0604020202020204" pitchFamily="34" charset="0"/>
              </a:rPr>
              <a:t>Cohen, L,. Manion, L. and Morrison, L. (2018) </a:t>
            </a:r>
            <a:r>
              <a:rPr lang="en-GB" sz="1800" i="1" dirty="0">
                <a:effectLst/>
                <a:latin typeface="Arial" panose="020B0604020202020204" pitchFamily="34" charset="0"/>
                <a:ea typeface="DengXian" panose="02010600030101010101" pitchFamily="2" charset="-122"/>
                <a:cs typeface="Arial" panose="020B0604020202020204" pitchFamily="34" charset="0"/>
              </a:rPr>
              <a:t>Research methods in education. </a:t>
            </a:r>
            <a:r>
              <a:rPr lang="en-GB" sz="1800" dirty="0">
                <a:effectLst/>
                <a:latin typeface="Arial" panose="020B0604020202020204" pitchFamily="34" charset="0"/>
                <a:ea typeface="DengXian" panose="02010600030101010101" pitchFamily="2" charset="-122"/>
                <a:cs typeface="Arial" panose="020B0604020202020204" pitchFamily="34" charset="0"/>
              </a:rPr>
              <a:t>Eighth edition. London: Routledge.</a:t>
            </a:r>
            <a:endParaRPr lang="en-GB" dirty="0"/>
          </a:p>
          <a:p>
            <a:r>
              <a:rPr lang="en-GB" dirty="0"/>
              <a:t>Collier, R. (2012) ‘Professionalism: what is it?’, CMAJ : Canadian Medical Association journal = journal de </a:t>
            </a:r>
            <a:r>
              <a:rPr lang="en-GB" dirty="0" err="1"/>
              <a:t>l'Association</a:t>
            </a:r>
            <a:r>
              <a:rPr lang="en-GB" dirty="0"/>
              <a:t> </a:t>
            </a:r>
            <a:r>
              <a:rPr lang="en-GB" dirty="0" err="1"/>
              <a:t>medicale</a:t>
            </a:r>
            <a:r>
              <a:rPr lang="en-GB" dirty="0"/>
              <a:t> </a:t>
            </a:r>
            <a:r>
              <a:rPr lang="en-GB" dirty="0" err="1"/>
              <a:t>canadienne</a:t>
            </a:r>
            <a:r>
              <a:rPr lang="en-GB" dirty="0"/>
              <a:t>. 184(10) pp1129–1130. </a:t>
            </a:r>
          </a:p>
          <a:p>
            <a:r>
              <a:rPr lang="en-GB" dirty="0"/>
              <a:t>Dunhill, A., Elliott, B., and Shaw, A. (2009). Effective communication and engagement with children and young people, their families and carers. Exeter: Learning Matters</a:t>
            </a:r>
          </a:p>
          <a:p>
            <a:r>
              <a:rPr lang="en-GB" dirty="0"/>
              <a:t>Early Years Alliance (EYA). (2021) Breaking Point: The impact of recruitment and retention challenges on the early years sector in England. Available at: </a:t>
            </a:r>
            <a:r>
              <a:rPr lang="en-GB" dirty="0">
                <a:hlinkClick r:id="rId3"/>
              </a:rPr>
              <a:t>https://www.eyalliance.org.uk/sites/default/files/breaking_point_report_early_years_alliance_2_december_2021.pdf</a:t>
            </a:r>
            <a:r>
              <a:rPr lang="en-GB" dirty="0"/>
              <a:t>  (Accessed: 7th July 2022).</a:t>
            </a:r>
          </a:p>
          <a:p>
            <a:r>
              <a:rPr lang="en-GB" dirty="0"/>
              <a:t>Early Years Work force Commission (EYWC). (2021) A Workforce in Crisis: Saving Our Early Years. Available at: </a:t>
            </a:r>
            <a:r>
              <a:rPr lang="en-GB" dirty="0">
                <a:hlinkClick r:id="rId4"/>
              </a:rPr>
              <a:t>https://www.pacey.org.uk/Pacey/media/Website-files/Non-PACEY%20documents%20(PDFs)/a-workforce-in-crisis-saving-our-early-years.pdf</a:t>
            </a:r>
            <a:r>
              <a:rPr lang="en-GB" dirty="0"/>
              <a:t>  (Accessed: 20th June, 2022). </a:t>
            </a:r>
          </a:p>
          <a:p>
            <a:r>
              <a:rPr lang="en-GB" dirty="0"/>
              <a:t>Gasper, M. (2015). ‘Professional Practice and Early Childhood Today,’ In: 2015. A Critical Companion to Early Childhood, (First Edition). London: SAGE Publications.</a:t>
            </a:r>
          </a:p>
          <a:p>
            <a:r>
              <a:rPr lang="en-GB" dirty="0"/>
              <a:t>Hughes, P. (2010) ‘Paradigms, methods and knowledge’, in Mac Naughton, G., Rolfe, A. and Siraj-Blatchford, I. (2010) Doing Early Childhood Research: An International Perspective on Theory and Practise (second edition). Maidenhead: Open University Press.</a:t>
            </a:r>
          </a:p>
          <a:p>
            <a:endParaRPr lang="en-US" dirty="0"/>
          </a:p>
        </p:txBody>
      </p:sp>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p:txBody>
          <a:bodyPr/>
          <a:lstStyle/>
          <a:p>
            <a:fld id="{C263D6C4-4840-40CC-AC84-17E24B3B7BDE}" type="slidenum">
              <a:rPr lang="en-US" smtClean="0"/>
              <a:pPr/>
              <a:t>17</a:t>
            </a:fld>
            <a:endParaRPr lang="en-US" dirty="0"/>
          </a:p>
        </p:txBody>
      </p:sp>
    </p:spTree>
    <p:extLst>
      <p:ext uri="{BB962C8B-B14F-4D97-AF65-F5344CB8AC3E}">
        <p14:creationId xmlns:p14="http://schemas.microsoft.com/office/powerpoint/2010/main" val="1128534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3395790" y="0"/>
            <a:ext cx="7781544" cy="859055"/>
          </a:xfrm>
        </p:spPr>
        <p:txBody>
          <a:bodyPr/>
          <a:lstStyle/>
          <a:p>
            <a:r>
              <a:rPr lang="en-US" dirty="0"/>
              <a:t>Reference List </a:t>
            </a:r>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234540" y="906544"/>
            <a:ext cx="11722919" cy="5773656"/>
          </a:xfrm>
          <a:solidFill>
            <a:schemeClr val="accent1">
              <a:lumMod val="50000"/>
            </a:schemeClr>
          </a:solidFill>
          <a:ln>
            <a:solidFill>
              <a:schemeClr val="bg1"/>
            </a:solidFill>
          </a:ln>
        </p:spPr>
        <p:txBody>
          <a:bodyPr>
            <a:normAutofit lnSpcReduction="10000"/>
          </a:bodyPr>
          <a:lstStyle/>
          <a:p>
            <a:r>
              <a:rPr lang="en-GB" dirty="0"/>
              <a:t>Hyson, M. and Tomlinson, H. (2014). The early years matter: education, care, and the well-being of children, birth to 8. New York: Teachers College.</a:t>
            </a:r>
          </a:p>
          <a:p>
            <a:r>
              <a:rPr lang="en-GB" dirty="0"/>
              <a:t>Mac Naughton, G., Rolfe, A. and Siraj-Blatchford, I. (2010) Doing Early Childhood Research: An International Perspective on Theory and Practise (second edition). Maidenhead: Open University Press. </a:t>
            </a:r>
          </a:p>
          <a:p>
            <a:r>
              <a:rPr lang="en-GB" dirty="0"/>
              <a:t>National Assembly for Wales. (2019) Early Childhood Education and Care in Wales: An introduction Research Briefing. Available at: </a:t>
            </a:r>
            <a:r>
              <a:rPr lang="en-GB" dirty="0">
                <a:hlinkClick r:id="rId2"/>
              </a:rPr>
              <a:t>https://senedd.wales/media/ysegqg0q/early-childhood-education-web-english.pdf</a:t>
            </a:r>
            <a:r>
              <a:rPr lang="en-GB" dirty="0"/>
              <a:t>  (Accessed: 20th September 2022). </a:t>
            </a:r>
          </a:p>
          <a:p>
            <a:r>
              <a:rPr lang="en-GB" dirty="0"/>
              <a:t>Pascal, C. and Bertram, T. (2021) A workforce in crisis; saving our early years. Available at:  https://www.crec.co.uk/announcements//early-years-workforce-commission. (Accessed: 20th June 2022). </a:t>
            </a:r>
          </a:p>
          <a:p>
            <a:r>
              <a:rPr lang="en-GB" dirty="0"/>
              <a:t>Perez, R. (2019) ‘What Does It Mean to Be a Professional?,’ Professional Case Management. 24 (4) pp 212.</a:t>
            </a:r>
          </a:p>
          <a:p>
            <a:r>
              <a:rPr lang="en-GB" dirty="0"/>
              <a:t>Shorten, A. and Smith, J. (2017) ‘Mixed methods research: expanding the evidence base’, Evidence-Based Nursing. (20) pp74-75.</a:t>
            </a:r>
          </a:p>
          <a:p>
            <a:r>
              <a:rPr lang="en-GB" dirty="0" err="1"/>
              <a:t>Swindells</a:t>
            </a:r>
            <a:r>
              <a:rPr lang="en-GB" dirty="0"/>
              <a:t>, R. (2021) Women in the Labour Market: Childcare from the perspective of a nursery owner. Available at: </a:t>
            </a:r>
            <a:r>
              <a:rPr lang="en-GB" dirty="0">
                <a:hlinkClick r:id="rId3"/>
              </a:rPr>
              <a:t>https://www.progressive-policy.net/downloads/files/Rebecca-Swindells-childcare-Oct-2021.pdf</a:t>
            </a:r>
            <a:r>
              <a:rPr lang="en-GB" dirty="0"/>
              <a:t>  (Accessed: 2nd August 2022). </a:t>
            </a:r>
          </a:p>
          <a:p>
            <a:r>
              <a:rPr lang="en-GB" dirty="0"/>
              <a:t>Welsh Government. (2015) Wellbeing of Future Generations (Wales) Act. Available at: </a:t>
            </a:r>
            <a:r>
              <a:rPr lang="en-GB" dirty="0">
                <a:hlinkClick r:id="rId4"/>
              </a:rPr>
              <a:t>https://gov.wales/well-being-of-future-generations-wales</a:t>
            </a:r>
            <a:r>
              <a:rPr lang="en-GB" dirty="0"/>
              <a:t>  (Accessed: 22nd July 2022). </a:t>
            </a:r>
          </a:p>
          <a:p>
            <a:r>
              <a:rPr lang="en-GB" sz="1800" dirty="0">
                <a:effectLst/>
                <a:latin typeface="Arial" panose="020B0604020202020204" pitchFamily="34" charset="0"/>
                <a:ea typeface="DengXian" panose="02010600030101010101" pitchFamily="2" charset="-122"/>
                <a:cs typeface="Arial" panose="020B0604020202020204" pitchFamily="34" charset="0"/>
              </a:rPr>
              <a:t>Welsh Government. (2018) </a:t>
            </a:r>
            <a:r>
              <a:rPr lang="en-GB" sz="1800" i="1" dirty="0">
                <a:effectLst/>
                <a:latin typeface="Arial" panose="020B0604020202020204" pitchFamily="34" charset="0"/>
                <a:ea typeface="DengXian" panose="02010600030101010101" pitchFamily="2" charset="-122"/>
                <a:cs typeface="Arial" panose="020B0604020202020204" pitchFamily="34" charset="0"/>
              </a:rPr>
              <a:t>Review of the Childcare Sector in Wales</a:t>
            </a:r>
            <a:r>
              <a:rPr lang="en-GB" sz="1800" dirty="0">
                <a:effectLst/>
                <a:latin typeface="Arial" panose="020B0604020202020204" pitchFamily="34" charset="0"/>
                <a:ea typeface="DengXian" panose="02010600030101010101" pitchFamily="2" charset="-122"/>
                <a:cs typeface="Arial" panose="020B0604020202020204" pitchFamily="34" charset="0"/>
              </a:rPr>
              <a:t>. Available at: </a:t>
            </a:r>
            <a:r>
              <a:rPr lang="en-GB" sz="1800" u="sng" dirty="0">
                <a:solidFill>
                  <a:srgbClr val="0563C1"/>
                </a:solidFill>
                <a:effectLst/>
                <a:latin typeface="Arial" panose="020B0604020202020204" pitchFamily="34" charset="0"/>
                <a:ea typeface="DengXian" panose="02010600030101010101" pitchFamily="2" charset="-122"/>
                <a:cs typeface="Arial" panose="020B0604020202020204" pitchFamily="34" charset="0"/>
                <a:hlinkClick r:id="rId5"/>
              </a:rPr>
              <a:t>https://gov.wales/sites/default/files/statistics-and-research/2019-07/180110-review-childcare-sector-en.pdf</a:t>
            </a:r>
            <a:r>
              <a:rPr lang="en-GB" sz="1800" dirty="0">
                <a:effectLst/>
                <a:latin typeface="Arial" panose="020B0604020202020204" pitchFamily="34" charset="0"/>
                <a:ea typeface="DengXian" panose="02010600030101010101" pitchFamily="2" charset="-122"/>
                <a:cs typeface="Arial" panose="020B0604020202020204" pitchFamily="34" charset="0"/>
              </a:rPr>
              <a:t> (Accessed: 20</a:t>
            </a:r>
            <a:r>
              <a:rPr lang="en-GB" sz="1800" baseline="30000" dirty="0">
                <a:effectLst/>
                <a:latin typeface="Arial" panose="020B0604020202020204" pitchFamily="34" charset="0"/>
                <a:ea typeface="DengXian" panose="02010600030101010101" pitchFamily="2" charset="-122"/>
                <a:cs typeface="Arial" panose="020B0604020202020204" pitchFamily="34" charset="0"/>
              </a:rPr>
              <a:t>th</a:t>
            </a:r>
            <a:r>
              <a:rPr lang="en-GB" sz="1800" dirty="0">
                <a:effectLst/>
                <a:latin typeface="Arial" panose="020B0604020202020204" pitchFamily="34" charset="0"/>
                <a:ea typeface="DengXian" panose="02010600030101010101" pitchFamily="2" charset="-122"/>
                <a:cs typeface="Arial" panose="020B0604020202020204" pitchFamily="34" charset="0"/>
              </a:rPr>
              <a:t> September, 2022).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263D6C4-4840-40CC-AC84-17E24B3B7BDE}" type="slidenum">
              <a:rPr kumimoji="0" lang="en-US" sz="1000" b="0" i="0" u="none" strike="noStrike" kern="1200" cap="none" spc="0" normalizeH="0" baseline="0" noProof="0" smtClean="0">
                <a:ln>
                  <a:noFill/>
                </a:ln>
                <a:solidFill>
                  <a:srgbClr val="FFFFFF"/>
                </a:solidFill>
                <a:effectLst/>
                <a:uLnTx/>
                <a:uFillTx/>
                <a:latin typeface="Trade Gothic LT Pro" panose="020B05030403030200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000" b="0" i="0" u="none" strike="noStrike" kern="1200" cap="none" spc="0" normalizeH="0" baseline="0" noProof="0" dirty="0">
              <a:ln>
                <a:noFill/>
              </a:ln>
              <a:solidFill>
                <a:srgbClr val="FFFFFF"/>
              </a:solidFill>
              <a:effectLst/>
              <a:uLnTx/>
              <a:uFillTx/>
              <a:latin typeface="Trade Gothic LT Pro" panose="020B0503040303020004" pitchFamily="34" charset="0"/>
              <a:ea typeface="+mn-ea"/>
              <a:cs typeface="+mn-cs"/>
            </a:endParaRPr>
          </a:p>
        </p:txBody>
      </p:sp>
    </p:spTree>
    <p:extLst>
      <p:ext uri="{BB962C8B-B14F-4D97-AF65-F5344CB8AC3E}">
        <p14:creationId xmlns:p14="http://schemas.microsoft.com/office/powerpoint/2010/main" val="2501547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5B26E0C9-B2AA-42E6-97B6-E1B7D9EAF129}">
  <ds:schemaRefs>
    <ds:schemaRef ds:uri="http://schemas.microsoft.com/sharepoint/v3/contenttype/forms"/>
  </ds:schemaRefs>
</ds:datastoreItem>
</file>

<file path=customXml/itemProps2.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757914-1161-4661-9696-421FD6935CD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0</TotalTime>
  <Words>3680</Words>
  <Application>Microsoft Office PowerPoint</Application>
  <PresentationFormat>Widescreen</PresentationFormat>
  <Paragraphs>194</Paragraphs>
  <Slides>18</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Trade Gothic LT Pro</vt:lpstr>
      <vt:lpstr>Arial</vt:lpstr>
      <vt:lpstr>Calibri</vt:lpstr>
      <vt:lpstr>Trebuchet MS</vt:lpstr>
      <vt:lpstr>Office Theme</vt:lpstr>
      <vt:lpstr>An Exploration into the Importance of Early Years Practitioners (EYP) and whether EYP are perceived as professionals? </vt:lpstr>
      <vt:lpstr>Introduction </vt:lpstr>
      <vt:lpstr>Intended Outcomes and Impact </vt:lpstr>
      <vt:lpstr>Considerations for Ethics   </vt:lpstr>
      <vt:lpstr>Background and Rationale </vt:lpstr>
      <vt:lpstr>Literature Review </vt:lpstr>
      <vt:lpstr>Methods </vt:lpstr>
      <vt:lpstr>Methods </vt:lpstr>
      <vt:lpstr>Findings </vt:lpstr>
      <vt:lpstr>Findings </vt:lpstr>
      <vt:lpstr>Findings </vt:lpstr>
      <vt:lpstr>Findings </vt:lpstr>
      <vt:lpstr>Conclusions  </vt:lpstr>
      <vt:lpstr>Recommendations  </vt:lpstr>
      <vt:lpstr>“The cost of establishing and sustaining a highly qualified early years workforce should be seen as an investment in human capital for future generations.”       (Pascal and Bertram, 2021)</vt:lpstr>
      <vt:lpstr>Diolch Thank You</vt:lpstr>
      <vt:lpstr>Reference List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Exploration into the Importance of Early Years Practitioners (EYP) and whether EYP are perceived as professionals? </dc:title>
  <dc:creator>Rachel Iles</dc:creator>
  <cp:lastModifiedBy>Rachel Iles</cp:lastModifiedBy>
  <cp:revision>2</cp:revision>
  <dcterms:created xsi:type="dcterms:W3CDTF">2023-01-12T16:05:03Z</dcterms:created>
  <dcterms:modified xsi:type="dcterms:W3CDTF">2023-02-09T10:35:48Z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