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57" r:id="rId4"/>
    <p:sldId id="272" r:id="rId5"/>
    <p:sldId id="264" r:id="rId6"/>
    <p:sldId id="266" r:id="rId7"/>
    <p:sldId id="268" r:id="rId8"/>
    <p:sldId id="270" r:id="rId9"/>
    <p:sldId id="261" r:id="rId10"/>
    <p:sldId id="262" r:id="rId11"/>
    <p:sldId id="260" r:id="rId12"/>
    <p:sldId id="259" r:id="rId13"/>
    <p:sldId id="271" r:id="rId14"/>
    <p:sldId id="273" r:id="rId15"/>
    <p:sldId id="274" r:id="rId16"/>
    <p:sldId id="25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469611F-5FCC-404B-BBC4-13163DD69FE3}"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84FF2E-C94C-41AC-8EB8-26E715F97B47}" type="slidenum">
              <a:rPr lang="en-GB" smtClean="0"/>
              <a:t>‹#›</a:t>
            </a:fld>
            <a:endParaRPr lang="en-GB"/>
          </a:p>
        </p:txBody>
      </p:sp>
    </p:spTree>
    <p:extLst>
      <p:ext uri="{BB962C8B-B14F-4D97-AF65-F5344CB8AC3E}">
        <p14:creationId xmlns:p14="http://schemas.microsoft.com/office/powerpoint/2010/main" val="2045839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469611F-5FCC-404B-BBC4-13163DD69FE3}"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84FF2E-C94C-41AC-8EB8-26E715F97B47}" type="slidenum">
              <a:rPr lang="en-GB" smtClean="0"/>
              <a:t>‹#›</a:t>
            </a:fld>
            <a:endParaRPr lang="en-GB"/>
          </a:p>
        </p:txBody>
      </p:sp>
    </p:spTree>
    <p:extLst>
      <p:ext uri="{BB962C8B-B14F-4D97-AF65-F5344CB8AC3E}">
        <p14:creationId xmlns:p14="http://schemas.microsoft.com/office/powerpoint/2010/main" val="3713103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9611F-5FCC-404B-BBC4-13163DD69FE3}"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84FF2E-C94C-41AC-8EB8-26E715F97B47}" type="slidenum">
              <a:rPr lang="en-GB" smtClean="0"/>
              <a:t>‹#›</a:t>
            </a:fld>
            <a:endParaRPr lang="en-GB"/>
          </a:p>
        </p:txBody>
      </p:sp>
    </p:spTree>
    <p:extLst>
      <p:ext uri="{BB962C8B-B14F-4D97-AF65-F5344CB8AC3E}">
        <p14:creationId xmlns:p14="http://schemas.microsoft.com/office/powerpoint/2010/main" val="1176250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469611F-5FCC-404B-BBC4-13163DD69FE3}" type="datetimeFigureOut">
              <a:rPr lang="en-GB" smtClean="0"/>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84FF2E-C94C-41AC-8EB8-26E715F97B47}" type="slidenum">
              <a:rPr lang="en-GB" smtClean="0"/>
              <a:t>‹#›</a:t>
            </a:fld>
            <a:endParaRPr lang="en-GB"/>
          </a:p>
        </p:txBody>
      </p:sp>
    </p:spTree>
    <p:extLst>
      <p:ext uri="{BB962C8B-B14F-4D97-AF65-F5344CB8AC3E}">
        <p14:creationId xmlns:p14="http://schemas.microsoft.com/office/powerpoint/2010/main" val="4230601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469611F-5FCC-404B-BBC4-13163DD69FE3}" type="datetimeFigureOut">
              <a:rPr lang="en-GB" smtClean="0"/>
              <a:t>16/10/2018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84FF2E-C94C-41AC-8EB8-26E715F97B47}" type="slidenum">
              <a:rPr lang="en-GB" smtClean="0"/>
              <a:t>‹#›</a:t>
            </a:fld>
            <a:endParaRPr lang="en-GB"/>
          </a:p>
        </p:txBody>
      </p:sp>
    </p:spTree>
    <p:extLst>
      <p:ext uri="{BB962C8B-B14F-4D97-AF65-F5344CB8AC3E}">
        <p14:creationId xmlns:p14="http://schemas.microsoft.com/office/powerpoint/2010/main" val="3218484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469611F-5FCC-404B-BBC4-13163DD69FE3}" type="datetimeFigureOut">
              <a:rPr lang="en-GB" smtClean="0"/>
              <a:t>16/10/2018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84FF2E-C94C-41AC-8EB8-26E715F97B47}" type="slidenum">
              <a:rPr lang="en-GB" smtClean="0"/>
              <a:t>‹#›</a:t>
            </a:fld>
            <a:endParaRPr lang="en-GB"/>
          </a:p>
        </p:txBody>
      </p:sp>
    </p:spTree>
    <p:extLst>
      <p:ext uri="{BB962C8B-B14F-4D97-AF65-F5344CB8AC3E}">
        <p14:creationId xmlns:p14="http://schemas.microsoft.com/office/powerpoint/2010/main" val="4038743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9611F-5FCC-404B-BBC4-13163DD69FE3}" type="datetimeFigureOut">
              <a:rPr lang="en-GB" smtClean="0"/>
              <a:t>16/10/2018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84FF2E-C94C-41AC-8EB8-26E715F97B47}" type="slidenum">
              <a:rPr lang="en-GB" smtClean="0"/>
              <a:t>‹#›</a:t>
            </a:fld>
            <a:endParaRPr lang="en-GB"/>
          </a:p>
        </p:txBody>
      </p:sp>
    </p:spTree>
    <p:extLst>
      <p:ext uri="{BB962C8B-B14F-4D97-AF65-F5344CB8AC3E}">
        <p14:creationId xmlns:p14="http://schemas.microsoft.com/office/powerpoint/2010/main" val="449529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469611F-5FCC-404B-BBC4-13163DD69FE3}" type="datetimeFigureOut">
              <a:rPr lang="en-GB" smtClean="0"/>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84FF2E-C94C-41AC-8EB8-26E715F97B47}" type="slidenum">
              <a:rPr lang="en-GB" smtClean="0"/>
              <a:t>‹#›</a:t>
            </a:fld>
            <a:endParaRPr lang="en-GB"/>
          </a:p>
        </p:txBody>
      </p:sp>
    </p:spTree>
    <p:extLst>
      <p:ext uri="{BB962C8B-B14F-4D97-AF65-F5344CB8AC3E}">
        <p14:creationId xmlns:p14="http://schemas.microsoft.com/office/powerpoint/2010/main" val="1317645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469611F-5FCC-404B-BBC4-13163DD69FE3}" type="datetimeFigureOut">
              <a:rPr lang="en-GB" smtClean="0"/>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84FF2E-C94C-41AC-8EB8-26E715F97B47}" type="slidenum">
              <a:rPr lang="en-GB" smtClean="0"/>
              <a:t>‹#›</a:t>
            </a:fld>
            <a:endParaRPr lang="en-GB"/>
          </a:p>
        </p:txBody>
      </p:sp>
    </p:spTree>
    <p:extLst>
      <p:ext uri="{BB962C8B-B14F-4D97-AF65-F5344CB8AC3E}">
        <p14:creationId xmlns:p14="http://schemas.microsoft.com/office/powerpoint/2010/main" val="2424796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469611F-5FCC-404B-BBC4-13163DD69FE3}"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84FF2E-C94C-41AC-8EB8-26E715F97B47}" type="slidenum">
              <a:rPr lang="en-GB" smtClean="0"/>
              <a:t>‹#›</a:t>
            </a:fld>
            <a:endParaRPr lang="en-GB"/>
          </a:p>
        </p:txBody>
      </p:sp>
    </p:spTree>
    <p:extLst>
      <p:ext uri="{BB962C8B-B14F-4D97-AF65-F5344CB8AC3E}">
        <p14:creationId xmlns:p14="http://schemas.microsoft.com/office/powerpoint/2010/main" val="19619246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469611F-5FCC-404B-BBC4-13163DD69FE3}"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84FF2E-C94C-41AC-8EB8-26E715F97B47}" type="slidenum">
              <a:rPr lang="en-GB" smtClean="0"/>
              <a:t>‹#›</a:t>
            </a:fld>
            <a:endParaRPr lang="en-GB"/>
          </a:p>
        </p:txBody>
      </p:sp>
    </p:spTree>
    <p:extLst>
      <p:ext uri="{BB962C8B-B14F-4D97-AF65-F5344CB8AC3E}">
        <p14:creationId xmlns:p14="http://schemas.microsoft.com/office/powerpoint/2010/main" val="2471869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fld id="{56EE96A1-4D6B-4668-AA58-1FE4D8815339}" type="slidenum">
              <a:rPr lang="en-GB" altLang="en-US"/>
              <a:pPr/>
              <a:t>‹#›</a:t>
            </a:fld>
            <a:endParaRPr lang="en-GB" altLang="en-US"/>
          </a:p>
        </p:txBody>
      </p:sp>
    </p:spTree>
    <p:extLst>
      <p:ext uri="{BB962C8B-B14F-4D97-AF65-F5344CB8AC3E}">
        <p14:creationId xmlns:p14="http://schemas.microsoft.com/office/powerpoint/2010/main" val="35501065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fld id="{65E792FF-2F1D-4F6F-8C6B-78C75A4B9975}" type="slidenum">
              <a:rPr lang="en-GB" altLang="en-US"/>
              <a:pPr/>
              <a:t>‹#›</a:t>
            </a:fld>
            <a:endParaRPr lang="en-GB" altLang="en-US"/>
          </a:p>
        </p:txBody>
      </p:sp>
    </p:spTree>
    <p:extLst>
      <p:ext uri="{BB962C8B-B14F-4D97-AF65-F5344CB8AC3E}">
        <p14:creationId xmlns:p14="http://schemas.microsoft.com/office/powerpoint/2010/main" val="20986013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fld id="{A46F6C67-9C8D-4F83-B7C7-E75A6A4C48B3}" type="slidenum">
              <a:rPr lang="en-GB" altLang="en-US"/>
              <a:pPr/>
              <a:t>‹#›</a:t>
            </a:fld>
            <a:endParaRPr lang="en-GB" altLang="en-US"/>
          </a:p>
        </p:txBody>
      </p:sp>
    </p:spTree>
    <p:extLst>
      <p:ext uri="{BB962C8B-B14F-4D97-AF65-F5344CB8AC3E}">
        <p14:creationId xmlns:p14="http://schemas.microsoft.com/office/powerpoint/2010/main" val="33747253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fld id="{DB3BF848-7012-4396-891F-2B05D23ABCAE}" type="slidenum">
              <a:rPr lang="en-GB" altLang="en-US"/>
              <a:pPr/>
              <a:t>‹#›</a:t>
            </a:fld>
            <a:endParaRPr lang="en-GB" altLang="en-US"/>
          </a:p>
        </p:txBody>
      </p:sp>
    </p:spTree>
    <p:extLst>
      <p:ext uri="{BB962C8B-B14F-4D97-AF65-F5344CB8AC3E}">
        <p14:creationId xmlns:p14="http://schemas.microsoft.com/office/powerpoint/2010/main" val="16202704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p:cNvSpPr>
            <a:spLocks noGrp="1" noChangeArrowheads="1"/>
          </p:cNvSpPr>
          <p:nvPr>
            <p:ph type="sldNum" sz="quarter" idx="12"/>
          </p:nvPr>
        </p:nvSpPr>
        <p:spPr>
          <a:ln/>
        </p:spPr>
        <p:txBody>
          <a:bodyPr/>
          <a:lstStyle>
            <a:lvl1pPr>
              <a:defRPr/>
            </a:lvl1pPr>
          </a:lstStyle>
          <a:p>
            <a:fld id="{98748AB4-7464-4344-9326-F4AB6E9BF144}" type="slidenum">
              <a:rPr lang="en-GB" altLang="en-US"/>
              <a:pPr/>
              <a:t>‹#›</a:t>
            </a:fld>
            <a:endParaRPr lang="en-GB" altLang="en-US"/>
          </a:p>
        </p:txBody>
      </p:sp>
    </p:spTree>
    <p:extLst>
      <p:ext uri="{BB962C8B-B14F-4D97-AF65-F5344CB8AC3E}">
        <p14:creationId xmlns:p14="http://schemas.microsoft.com/office/powerpoint/2010/main" val="39877840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6"/>
          <p:cNvSpPr>
            <a:spLocks noGrp="1" noChangeArrowheads="1"/>
          </p:cNvSpPr>
          <p:nvPr>
            <p:ph type="sldNum" sz="quarter" idx="12"/>
          </p:nvPr>
        </p:nvSpPr>
        <p:spPr>
          <a:ln/>
        </p:spPr>
        <p:txBody>
          <a:bodyPr/>
          <a:lstStyle>
            <a:lvl1pPr>
              <a:defRPr/>
            </a:lvl1pPr>
          </a:lstStyle>
          <a:p>
            <a:fld id="{33C16D25-5F38-43D3-B9FE-5B694E816E71}" type="slidenum">
              <a:rPr lang="en-GB" altLang="en-US"/>
              <a:pPr/>
              <a:t>‹#›</a:t>
            </a:fld>
            <a:endParaRPr lang="en-GB" altLang="en-US"/>
          </a:p>
        </p:txBody>
      </p:sp>
    </p:spTree>
    <p:extLst>
      <p:ext uri="{BB962C8B-B14F-4D97-AF65-F5344CB8AC3E}">
        <p14:creationId xmlns:p14="http://schemas.microsoft.com/office/powerpoint/2010/main" val="41998190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6"/>
          <p:cNvSpPr>
            <a:spLocks noGrp="1" noChangeArrowheads="1"/>
          </p:cNvSpPr>
          <p:nvPr>
            <p:ph type="sldNum" sz="quarter" idx="12"/>
          </p:nvPr>
        </p:nvSpPr>
        <p:spPr>
          <a:ln/>
        </p:spPr>
        <p:txBody>
          <a:bodyPr/>
          <a:lstStyle>
            <a:lvl1pPr>
              <a:defRPr/>
            </a:lvl1pPr>
          </a:lstStyle>
          <a:p>
            <a:fld id="{25C245D5-8E02-42F4-A882-138D15B421A8}" type="slidenum">
              <a:rPr lang="en-GB" altLang="en-US"/>
              <a:pPr/>
              <a:t>‹#›</a:t>
            </a:fld>
            <a:endParaRPr lang="en-GB" altLang="en-US"/>
          </a:p>
        </p:txBody>
      </p:sp>
    </p:spTree>
    <p:extLst>
      <p:ext uri="{BB962C8B-B14F-4D97-AF65-F5344CB8AC3E}">
        <p14:creationId xmlns:p14="http://schemas.microsoft.com/office/powerpoint/2010/main" val="10473828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fld id="{3784019B-7E9F-4EE3-97CE-A07A2A77D2EE}" type="slidenum">
              <a:rPr lang="en-GB" altLang="en-US"/>
              <a:pPr/>
              <a:t>‹#›</a:t>
            </a:fld>
            <a:endParaRPr lang="en-GB" altLang="en-US"/>
          </a:p>
        </p:txBody>
      </p:sp>
    </p:spTree>
    <p:extLst>
      <p:ext uri="{BB962C8B-B14F-4D97-AF65-F5344CB8AC3E}">
        <p14:creationId xmlns:p14="http://schemas.microsoft.com/office/powerpoint/2010/main" val="22111696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fld id="{53D81150-9D61-4551-88FD-6B0516D60BF7}" type="slidenum">
              <a:rPr lang="en-GB" altLang="en-US"/>
              <a:pPr/>
              <a:t>‹#›</a:t>
            </a:fld>
            <a:endParaRPr lang="en-GB" altLang="en-US"/>
          </a:p>
        </p:txBody>
      </p:sp>
    </p:spTree>
    <p:extLst>
      <p:ext uri="{BB962C8B-B14F-4D97-AF65-F5344CB8AC3E}">
        <p14:creationId xmlns:p14="http://schemas.microsoft.com/office/powerpoint/2010/main" val="24963938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fld id="{8AF0C490-720B-4220-8626-443603AA0291}" type="slidenum">
              <a:rPr lang="en-GB" altLang="en-US"/>
              <a:pPr/>
              <a:t>‹#›</a:t>
            </a:fld>
            <a:endParaRPr lang="en-GB" altLang="en-US"/>
          </a:p>
        </p:txBody>
      </p:sp>
    </p:spTree>
    <p:extLst>
      <p:ext uri="{BB962C8B-B14F-4D97-AF65-F5344CB8AC3E}">
        <p14:creationId xmlns:p14="http://schemas.microsoft.com/office/powerpoint/2010/main" val="28137953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fld id="{FEE8DFD5-C9E8-4323-AB89-DA71500E1E38}" type="slidenum">
              <a:rPr lang="en-GB" altLang="en-US"/>
              <a:pPr/>
              <a:t>‹#›</a:t>
            </a:fld>
            <a:endParaRPr lang="en-GB" altLang="en-US"/>
          </a:p>
        </p:txBody>
      </p:sp>
    </p:spTree>
    <p:extLst>
      <p:ext uri="{BB962C8B-B14F-4D97-AF65-F5344CB8AC3E}">
        <p14:creationId xmlns:p14="http://schemas.microsoft.com/office/powerpoint/2010/main" val="1036437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9611F-5FCC-404B-BBC4-13163DD69FE3}" type="datetimeFigureOut">
              <a:rPr lang="en-GB" smtClean="0"/>
              <a:t>16/10/2018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84FF2E-C94C-41AC-8EB8-26E715F97B47}" type="slidenum">
              <a:rPr lang="en-GB" smtClean="0"/>
              <a:t>‹#›</a:t>
            </a:fld>
            <a:endParaRPr lang="en-GB"/>
          </a:p>
        </p:txBody>
      </p:sp>
    </p:spTree>
    <p:extLst>
      <p:ext uri="{BB962C8B-B14F-4D97-AF65-F5344CB8AC3E}">
        <p14:creationId xmlns:p14="http://schemas.microsoft.com/office/powerpoint/2010/main" val="4111392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smtClean="0">
                <a:latin typeface="Arial" charset="0"/>
              </a:defRPr>
            </a:lvl1pPr>
          </a:lstStyle>
          <a:p>
            <a:pPr>
              <a:defRPr/>
            </a:pPr>
            <a:endParaRPr lang="en-GB" altLang="en-US"/>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smtClean="0">
                <a:latin typeface="Arial" charset="0"/>
              </a:defRPr>
            </a:lvl1pPr>
          </a:lstStyle>
          <a:p>
            <a:pPr>
              <a:defRPr/>
            </a:pPr>
            <a:endParaRPr lang="en-GB" altLang="en-US"/>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B15AB5E6-DA0D-49B2-AC40-427A0824964A}" type="slidenum">
              <a:rPr lang="en-GB" altLang="en-US"/>
              <a:pPr/>
              <a:t>‹#›</a:t>
            </a:fld>
            <a:endParaRPr lang="en-GB" altLang="en-US"/>
          </a:p>
        </p:txBody>
      </p:sp>
    </p:spTree>
    <p:extLst>
      <p:ext uri="{BB962C8B-B14F-4D97-AF65-F5344CB8AC3E}">
        <p14:creationId xmlns:p14="http://schemas.microsoft.com/office/powerpoint/2010/main" val="22925080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hyperlink" Target="https://youtu.be/Pc9-L7u3Cno"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youtu.be/vMRIruB52qk"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youtu.be/VbJwwdPaIww"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dannydorling.org/books/injustice/injustice-anintroductio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Social Values, Attitudes Beliefs </a:t>
            </a:r>
            <a:r>
              <a:rPr lang="en-GB" dirty="0" smtClean="0"/>
              <a:t>and Inequalities</a:t>
            </a:r>
            <a:endParaRPr lang="en-GB" dirty="0"/>
          </a:p>
        </p:txBody>
      </p:sp>
      <p:sp>
        <p:nvSpPr>
          <p:cNvPr id="3" name="Subtitle 2"/>
          <p:cNvSpPr>
            <a:spLocks noGrp="1"/>
          </p:cNvSpPr>
          <p:nvPr>
            <p:ph type="subTitle" idx="1"/>
          </p:nvPr>
        </p:nvSpPr>
        <p:spPr/>
        <p:txBody>
          <a:bodyPr/>
          <a:lstStyle/>
          <a:p>
            <a:endParaRPr lang="en-GB" dirty="0" smtClean="0"/>
          </a:p>
          <a:p>
            <a:r>
              <a:rPr lang="en-GB" dirty="0" smtClean="0"/>
              <a:t>How they shape behaviours </a:t>
            </a:r>
            <a:endParaRPr lang="en-GB" dirty="0"/>
          </a:p>
        </p:txBody>
      </p:sp>
    </p:spTree>
    <p:extLst>
      <p:ext uri="{BB962C8B-B14F-4D97-AF65-F5344CB8AC3E}">
        <p14:creationId xmlns:p14="http://schemas.microsoft.com/office/powerpoint/2010/main" val="1742583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Values </a:t>
            </a:r>
            <a:endParaRPr lang="en-GB" dirty="0"/>
          </a:p>
        </p:txBody>
      </p:sp>
      <p:sp>
        <p:nvSpPr>
          <p:cNvPr id="3" name="Content Placeholder 2"/>
          <p:cNvSpPr>
            <a:spLocks noGrp="1"/>
          </p:cNvSpPr>
          <p:nvPr>
            <p:ph idx="1"/>
          </p:nvPr>
        </p:nvSpPr>
        <p:spPr/>
        <p:txBody>
          <a:bodyPr/>
          <a:lstStyle/>
          <a:p>
            <a:r>
              <a:rPr lang="en-GB" dirty="0" smtClean="0"/>
              <a:t>A concept often spoken of but difficult to pin down.</a:t>
            </a:r>
          </a:p>
          <a:p>
            <a:endParaRPr lang="en-GB" dirty="0"/>
          </a:p>
          <a:p>
            <a:r>
              <a:rPr lang="en-GB" dirty="0" smtClean="0"/>
              <a:t>Current approaches (to research) neither clearly reflect social value creation nor specifically permit such comparisons (Kroeger and Weber, 2015).</a:t>
            </a:r>
          </a:p>
          <a:p>
            <a:r>
              <a:rPr lang="en-GB" dirty="0" smtClean="0"/>
              <a:t>How the practitioner constructs relationships is key, involving consideration of the exchange of both overt and hidden messages – words and also non-verbal communication (Kimberlee and Coles, 2011, 76)</a:t>
            </a:r>
            <a:endParaRPr lang="en-GB" dirty="0"/>
          </a:p>
        </p:txBody>
      </p:sp>
    </p:spTree>
    <p:extLst>
      <p:ext uri="{BB962C8B-B14F-4D97-AF65-F5344CB8AC3E}">
        <p14:creationId xmlns:p14="http://schemas.microsoft.com/office/powerpoint/2010/main" val="35961952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we are and what we do</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In order to make the most honest observations and evaluations that we can, we need to take our own beliefs into account.  We need to look inside ourselves, with a clear and critical gaze to tease out the links between who we are and the judgements we make.</a:t>
            </a:r>
          </a:p>
          <a:p>
            <a:endParaRPr lang="en-GB" dirty="0"/>
          </a:p>
          <a:p>
            <a:r>
              <a:rPr lang="en-GB" dirty="0" smtClean="0"/>
              <a:t>This examination of self requires effort and will on the part of the observer.  Many of the beliefs and assumptions we hold are deeply rooted in the person and in the culture and in the language and have been gradually laid down in each of us since childhood. </a:t>
            </a:r>
          </a:p>
          <a:p>
            <a:endParaRPr lang="en-GB" dirty="0"/>
          </a:p>
          <a:p>
            <a:r>
              <a:rPr lang="en-GB" dirty="0" smtClean="0"/>
              <a:t>Other beliefs are expressions of the zeitgeist – a general feeling in the air that seems to be current, common sense, the accepted view. </a:t>
            </a:r>
          </a:p>
          <a:p>
            <a:pPr marL="0" indent="0" algn="r">
              <a:buNone/>
            </a:pPr>
            <a:r>
              <a:rPr lang="en-GB" dirty="0" smtClean="0"/>
              <a:t>(</a:t>
            </a:r>
            <a:r>
              <a:rPr lang="en-GB" dirty="0" err="1" smtClean="0"/>
              <a:t>Willan</a:t>
            </a:r>
            <a:r>
              <a:rPr lang="en-GB" dirty="0" smtClean="0"/>
              <a:t>, 2010, pg. 65)</a:t>
            </a:r>
            <a:endParaRPr lang="en-GB" dirty="0"/>
          </a:p>
        </p:txBody>
      </p:sp>
    </p:spTree>
    <p:extLst>
      <p:ext uri="{BB962C8B-B14F-4D97-AF65-F5344CB8AC3E}">
        <p14:creationId xmlns:p14="http://schemas.microsoft.com/office/powerpoint/2010/main" val="3832208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smtClean="0"/>
              <a:t>Values defined</a:t>
            </a:r>
          </a:p>
        </p:txBody>
      </p:sp>
      <p:sp>
        <p:nvSpPr>
          <p:cNvPr id="4099" name="Rectangle 3"/>
          <p:cNvSpPr>
            <a:spLocks noGrp="1" noChangeArrowheads="1"/>
          </p:cNvSpPr>
          <p:nvPr>
            <p:ph type="body" idx="1"/>
          </p:nvPr>
        </p:nvSpPr>
        <p:spPr/>
        <p:txBody>
          <a:bodyPr/>
          <a:lstStyle/>
          <a:p>
            <a:pPr eaLnBrk="1" hangingPunct="1">
              <a:lnSpc>
                <a:spcPct val="90000"/>
              </a:lnSpc>
            </a:pPr>
            <a:r>
              <a:rPr lang="en-GB" altLang="en-US" smtClean="0"/>
              <a:t>Ethical ideals and beliefs.  The term is often used in sociology to distinguish scientific knowledge from ‘values’ especially where such ‘ethical’ ideals, ‘oughts’, etc. are held not to be, or as inherently incapable of ever being ‘scientific’.</a:t>
            </a:r>
          </a:p>
          <a:p>
            <a:pPr eaLnBrk="1" hangingPunct="1">
              <a:lnSpc>
                <a:spcPct val="90000"/>
              </a:lnSpc>
              <a:buFontTx/>
              <a:buNone/>
            </a:pPr>
            <a:endParaRPr lang="en-GB" altLang="en-US" smtClean="0"/>
          </a:p>
          <a:p>
            <a:pPr lvl="1" eaLnBrk="1" hangingPunct="1">
              <a:lnSpc>
                <a:spcPct val="90000"/>
              </a:lnSpc>
            </a:pPr>
            <a:r>
              <a:rPr lang="en-GB" altLang="en-US" sz="2000"/>
              <a:t>Jary D and Jary J, (2000) </a:t>
            </a:r>
            <a:r>
              <a:rPr lang="en-GB" altLang="en-US" sz="2000" i="1"/>
              <a:t>Dictionary of Sociology</a:t>
            </a:r>
            <a:r>
              <a:rPr lang="en-GB" altLang="en-US" sz="2000"/>
              <a:t> 3</a:t>
            </a:r>
            <a:r>
              <a:rPr lang="en-GB" altLang="en-US" sz="2000" baseline="30000"/>
              <a:t>rd</a:t>
            </a:r>
            <a:r>
              <a:rPr lang="en-GB" altLang="en-US" sz="2000"/>
              <a:t> ed, Glasgow: Harper Collins.</a:t>
            </a:r>
          </a:p>
        </p:txBody>
      </p:sp>
    </p:spTree>
    <p:extLst>
      <p:ext uri="{BB962C8B-B14F-4D97-AF65-F5344CB8AC3E}">
        <p14:creationId xmlns:p14="http://schemas.microsoft.com/office/powerpoint/2010/main" val="376872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dirty="0" smtClean="0"/>
              <a:t>Research</a:t>
            </a:r>
            <a:endParaRPr lang="en-GB" altLang="en-US" dirty="0" smtClean="0"/>
          </a:p>
        </p:txBody>
      </p:sp>
      <p:sp>
        <p:nvSpPr>
          <p:cNvPr id="9219" name="Rectangle 3"/>
          <p:cNvSpPr>
            <a:spLocks noGrp="1" noChangeArrowheads="1"/>
          </p:cNvSpPr>
          <p:nvPr>
            <p:ph type="body" idx="1"/>
          </p:nvPr>
        </p:nvSpPr>
        <p:spPr>
          <a:xfrm>
            <a:off x="1175657" y="1600200"/>
            <a:ext cx="10241280" cy="4852988"/>
          </a:xfrm>
        </p:spPr>
        <p:txBody>
          <a:bodyPr/>
          <a:lstStyle/>
          <a:p>
            <a:r>
              <a:rPr lang="en-GB" dirty="0"/>
              <a:t>What </a:t>
            </a:r>
            <a:r>
              <a:rPr lang="en-GB" dirty="0" smtClean="0"/>
              <a:t>are popular </a:t>
            </a:r>
            <a:r>
              <a:rPr lang="en-GB" dirty="0"/>
              <a:t>values in society?  </a:t>
            </a:r>
            <a:endParaRPr lang="en-GB" dirty="0" smtClean="0"/>
          </a:p>
          <a:p>
            <a:endParaRPr lang="en-GB" dirty="0"/>
          </a:p>
          <a:p>
            <a:r>
              <a:rPr lang="en-GB" dirty="0" smtClean="0"/>
              <a:t>What </a:t>
            </a:r>
            <a:r>
              <a:rPr lang="en-GB" dirty="0"/>
              <a:t>values does the UK share these days</a:t>
            </a:r>
            <a:r>
              <a:rPr lang="en-GB" dirty="0" smtClean="0"/>
              <a:t>?</a:t>
            </a:r>
          </a:p>
          <a:p>
            <a:pPr marL="0" indent="0">
              <a:buNone/>
            </a:pPr>
            <a:endParaRPr lang="en-GB" dirty="0"/>
          </a:p>
          <a:p>
            <a:r>
              <a:rPr lang="en-GB" dirty="0"/>
              <a:t>What does our society value about childhood and adolescence?</a:t>
            </a:r>
          </a:p>
        </p:txBody>
      </p:sp>
    </p:spTree>
    <p:extLst>
      <p:ext uri="{BB962C8B-B14F-4D97-AF65-F5344CB8AC3E}">
        <p14:creationId xmlns:p14="http://schemas.microsoft.com/office/powerpoint/2010/main" val="9786755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a:t>New Public Management</a:t>
            </a:r>
          </a:p>
        </p:txBody>
      </p:sp>
      <p:sp>
        <p:nvSpPr>
          <p:cNvPr id="5123" name="Rectangle 3"/>
          <p:cNvSpPr>
            <a:spLocks noGrp="1" noChangeArrowheads="1"/>
          </p:cNvSpPr>
          <p:nvPr>
            <p:ph type="body" idx="1"/>
          </p:nvPr>
        </p:nvSpPr>
        <p:spPr>
          <a:xfrm>
            <a:off x="849085" y="1600200"/>
            <a:ext cx="10202091" cy="4997450"/>
          </a:xfrm>
        </p:spPr>
        <p:txBody>
          <a:bodyPr/>
          <a:lstStyle/>
          <a:p>
            <a:r>
              <a:rPr lang="en-GB" altLang="en-US" sz="2400" dirty="0"/>
              <a:t>It could be argued that modern organisations are contributing to the creation of ‘good’ young people, they work hard and get a good job, have good relationships with friends and within the local community.  Not being antisocial, engaging well in school and out of school activities and staying within the family home.  This image is not simply ‘child as product’ but ‘trainable child’, contributing to the commodification of childhood.  The citizen-child will benefit from help and support to fulfil his or her potential.  This is a crucial aspect of the new child, being progressively included as consumers.</a:t>
            </a:r>
          </a:p>
          <a:p>
            <a:pPr algn="r">
              <a:buFontTx/>
              <a:buNone/>
            </a:pPr>
            <a:endParaRPr lang="en-GB" altLang="en-US" sz="2400" dirty="0"/>
          </a:p>
          <a:p>
            <a:pPr algn="r">
              <a:buFontTx/>
              <a:buNone/>
            </a:pPr>
            <a:r>
              <a:rPr lang="en-GB" altLang="en-US" sz="2400" dirty="0"/>
              <a:t>Piper, 2008: 50</a:t>
            </a:r>
          </a:p>
        </p:txBody>
      </p:sp>
    </p:spTree>
    <p:extLst>
      <p:ext uri="{BB962C8B-B14F-4D97-AF65-F5344CB8AC3E}">
        <p14:creationId xmlns:p14="http://schemas.microsoft.com/office/powerpoint/2010/main" val="161713674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a:t>Three Es</a:t>
            </a:r>
          </a:p>
        </p:txBody>
      </p:sp>
      <p:sp>
        <p:nvSpPr>
          <p:cNvPr id="18435" name="Rectangle 3"/>
          <p:cNvSpPr>
            <a:spLocks noGrp="1" noChangeArrowheads="1"/>
          </p:cNvSpPr>
          <p:nvPr>
            <p:ph type="body" idx="1"/>
          </p:nvPr>
        </p:nvSpPr>
        <p:spPr/>
        <p:txBody>
          <a:bodyPr/>
          <a:lstStyle/>
          <a:p>
            <a:r>
              <a:rPr lang="en-US" altLang="en-US" dirty="0"/>
              <a:t>The Thatcherite agenda of the market was overtly about </a:t>
            </a:r>
            <a:r>
              <a:rPr lang="en-US" altLang="en-US" dirty="0" smtClean="0"/>
              <a:t>value </a:t>
            </a:r>
            <a:r>
              <a:rPr lang="en-US" altLang="en-US" dirty="0"/>
              <a:t>for </a:t>
            </a:r>
            <a:r>
              <a:rPr lang="en-US" altLang="en-US" dirty="0" smtClean="0"/>
              <a:t>money.  This value continues to influence public consciousness and thinking.</a:t>
            </a:r>
          </a:p>
          <a:p>
            <a:r>
              <a:rPr lang="en-US" altLang="en-US" dirty="0" smtClean="0"/>
              <a:t>Consequently </a:t>
            </a:r>
            <a:r>
              <a:rPr lang="en-US" altLang="en-US" dirty="0"/>
              <a:t>the criteria for evaluation (efficiency, effectiveness and economy) have been biased towards the lowest cost option, with quality being a lower priority.  This market based ideology brought into being the notion of </a:t>
            </a:r>
            <a:r>
              <a:rPr lang="en-US" altLang="en-US" i="1" dirty="0" smtClean="0"/>
              <a:t>New </a:t>
            </a:r>
            <a:r>
              <a:rPr lang="en-US" altLang="en-US" i="1" dirty="0"/>
              <a:t>Public </a:t>
            </a:r>
            <a:r>
              <a:rPr lang="en-US" altLang="en-US" i="1" dirty="0" smtClean="0"/>
              <a:t>Management</a:t>
            </a:r>
            <a:r>
              <a:rPr lang="en-US" altLang="en-US" dirty="0" smtClean="0"/>
              <a:t>. </a:t>
            </a:r>
            <a:endParaRPr lang="en-GB" altLang="en-US" dirty="0"/>
          </a:p>
        </p:txBody>
      </p:sp>
    </p:spTree>
    <p:extLst>
      <p:ext uri="{BB962C8B-B14F-4D97-AF65-F5344CB8AC3E}">
        <p14:creationId xmlns:p14="http://schemas.microsoft.com/office/powerpoint/2010/main" val="72988764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Motivations</a:t>
            </a:r>
            <a:endParaRPr lang="en-GB" dirty="0"/>
          </a:p>
        </p:txBody>
      </p:sp>
      <p:sp>
        <p:nvSpPr>
          <p:cNvPr id="4" name="Content Placeholder 3"/>
          <p:cNvSpPr>
            <a:spLocks noGrp="1"/>
          </p:cNvSpPr>
          <p:nvPr>
            <p:ph sz="half" idx="1"/>
          </p:nvPr>
        </p:nvSpPr>
        <p:spPr/>
        <p:txBody>
          <a:bodyPr/>
          <a:lstStyle/>
          <a:p>
            <a:r>
              <a:rPr lang="en-GB" dirty="0" smtClean="0"/>
              <a:t>List five things which motivate you in your life.</a:t>
            </a:r>
          </a:p>
          <a:p>
            <a:endParaRPr lang="en-GB" dirty="0" smtClean="0"/>
          </a:p>
          <a:p>
            <a:r>
              <a:rPr lang="en-GB" dirty="0" smtClean="0"/>
              <a:t>List five things motivating you in your work.</a:t>
            </a:r>
            <a:endParaRPr lang="en-GB" dirty="0"/>
          </a:p>
        </p:txBody>
      </p:sp>
      <p:pic>
        <p:nvPicPr>
          <p:cNvPr id="6" name="Content Placeholder 5"/>
          <p:cNvPicPr>
            <a:picLocks noGrp="1" noChangeAspect="1"/>
          </p:cNvPicPr>
          <p:nvPr>
            <p:ph sz="half" idx="2"/>
          </p:nvPr>
        </p:nvPicPr>
        <p:blipFill>
          <a:blip r:embed="rId2"/>
          <a:stretch>
            <a:fillRect/>
          </a:stretch>
        </p:blipFill>
        <p:spPr>
          <a:xfrm>
            <a:off x="6324600" y="1825625"/>
            <a:ext cx="5630212" cy="3837781"/>
          </a:xfrm>
          <a:prstGeom prst="rect">
            <a:avLst/>
          </a:prstGeom>
        </p:spPr>
      </p:pic>
    </p:spTree>
    <p:extLst>
      <p:ext uri="{BB962C8B-B14F-4D97-AF65-F5344CB8AC3E}">
        <p14:creationId xmlns:p14="http://schemas.microsoft.com/office/powerpoint/2010/main" val="3253520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Practice</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In your work, what is it that drives the organisation?</a:t>
            </a:r>
          </a:p>
          <a:p>
            <a:pPr marL="0" indent="0">
              <a:buNone/>
            </a:pPr>
            <a:endParaRPr lang="en-GB" dirty="0" smtClean="0"/>
          </a:p>
          <a:p>
            <a:r>
              <a:rPr lang="en-GB" dirty="0" smtClean="0"/>
              <a:t>What is the mission of your organisation?</a:t>
            </a:r>
          </a:p>
          <a:p>
            <a:pPr marL="0" indent="0">
              <a:buNone/>
            </a:pPr>
            <a:endParaRPr lang="en-GB" dirty="0" smtClean="0"/>
          </a:p>
          <a:p>
            <a:r>
              <a:rPr lang="en-GB" dirty="0" smtClean="0"/>
              <a:t>List five values of an organisation with which you are familiar.</a:t>
            </a:r>
            <a:endParaRPr lang="en-GB" dirty="0"/>
          </a:p>
        </p:txBody>
      </p:sp>
      <p:sp>
        <p:nvSpPr>
          <p:cNvPr id="4" name="Content Placeholder 3"/>
          <p:cNvSpPr>
            <a:spLocks noGrp="1"/>
          </p:cNvSpPr>
          <p:nvPr>
            <p:ph sz="half" idx="2"/>
          </p:nvPr>
        </p:nvSpPr>
        <p:spPr/>
        <p:txBody>
          <a:bodyPr>
            <a:normAutofit lnSpcReduction="10000"/>
          </a:bodyPr>
          <a:lstStyle/>
          <a:p>
            <a:pPr marL="914400" lvl="1" indent="-457200">
              <a:lnSpc>
                <a:spcPct val="80000"/>
              </a:lnSpc>
              <a:buFont typeface="Wingdings" panose="05000000000000000000" pitchFamily="2" charset="2"/>
              <a:buAutoNum type="arabicPeriod"/>
            </a:pPr>
            <a:r>
              <a:rPr lang="en-GB" altLang="en-US" sz="2800" dirty="0" smtClean="0"/>
              <a:t>Participation and active involvement</a:t>
            </a:r>
          </a:p>
          <a:p>
            <a:pPr marL="914400" lvl="1" indent="-457200">
              <a:lnSpc>
                <a:spcPct val="80000"/>
              </a:lnSpc>
              <a:buFont typeface="Wingdings" panose="05000000000000000000" pitchFamily="2" charset="2"/>
              <a:buAutoNum type="arabicPeriod"/>
            </a:pPr>
            <a:r>
              <a:rPr lang="en-GB" altLang="en-US" sz="2800" dirty="0" smtClean="0"/>
              <a:t>Equity, diversity and inclusion</a:t>
            </a:r>
          </a:p>
          <a:p>
            <a:pPr marL="914400" lvl="1" indent="-457200">
              <a:lnSpc>
                <a:spcPct val="80000"/>
              </a:lnSpc>
              <a:buFont typeface="Wingdings" panose="05000000000000000000" pitchFamily="2" charset="2"/>
              <a:buAutoNum type="arabicPeriod"/>
            </a:pPr>
            <a:r>
              <a:rPr lang="en-GB" altLang="en-US" sz="2800" dirty="0" smtClean="0"/>
              <a:t>Partnership with young people and others</a:t>
            </a:r>
          </a:p>
          <a:p>
            <a:pPr marL="914400" lvl="1" indent="-457200">
              <a:lnSpc>
                <a:spcPct val="80000"/>
              </a:lnSpc>
              <a:buFont typeface="Wingdings" panose="05000000000000000000" pitchFamily="2" charset="2"/>
              <a:buAutoNum type="arabicPeriod"/>
            </a:pPr>
            <a:r>
              <a:rPr lang="en-GB" altLang="en-US" sz="2800" dirty="0" smtClean="0"/>
              <a:t>Personal, social and political development</a:t>
            </a:r>
          </a:p>
          <a:p>
            <a:endParaRPr lang="en-GB" dirty="0" smtClean="0"/>
          </a:p>
          <a:p>
            <a:pPr algn="r"/>
            <a:r>
              <a:rPr lang="en-GB" dirty="0" smtClean="0"/>
              <a:t>Learning and Skills Improvement Service (2012)</a:t>
            </a:r>
            <a:endParaRPr lang="en-GB" dirty="0"/>
          </a:p>
        </p:txBody>
      </p:sp>
    </p:spTree>
    <p:extLst>
      <p:ext uri="{BB962C8B-B14F-4D97-AF65-F5344CB8AC3E}">
        <p14:creationId xmlns:p14="http://schemas.microsoft.com/office/powerpoint/2010/main" val="19717075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Prescribing</a:t>
            </a:r>
            <a:endParaRPr lang="en-GB" dirty="0"/>
          </a:p>
        </p:txBody>
      </p:sp>
      <p:sp>
        <p:nvSpPr>
          <p:cNvPr id="3" name="Content Placeholder 2"/>
          <p:cNvSpPr>
            <a:spLocks noGrp="1"/>
          </p:cNvSpPr>
          <p:nvPr>
            <p:ph idx="1"/>
          </p:nvPr>
        </p:nvSpPr>
        <p:spPr/>
        <p:txBody>
          <a:bodyPr/>
          <a:lstStyle/>
          <a:p>
            <a:r>
              <a:rPr lang="en-GB" dirty="0" smtClean="0"/>
              <a:t>Lets take some time to view this </a:t>
            </a:r>
            <a:r>
              <a:rPr lang="en-GB" dirty="0" err="1" smtClean="0"/>
              <a:t>TedTalk</a:t>
            </a:r>
            <a:r>
              <a:rPr lang="en-GB" dirty="0" smtClean="0"/>
              <a:t> and consider the values which drive this approach to working with people..</a:t>
            </a:r>
          </a:p>
          <a:p>
            <a:endParaRPr lang="en-GB" dirty="0" smtClean="0"/>
          </a:p>
          <a:p>
            <a:r>
              <a:rPr lang="en-GB" dirty="0" smtClean="0">
                <a:hlinkClick r:id="rId2"/>
              </a:rPr>
              <a:t>https://youtu.be/Pc9-L7u3Cno</a:t>
            </a:r>
            <a:r>
              <a:rPr lang="en-GB" dirty="0" smtClean="0"/>
              <a:t> </a:t>
            </a:r>
            <a:endParaRPr lang="en-GB" dirty="0"/>
          </a:p>
        </p:txBody>
      </p:sp>
    </p:spTree>
    <p:extLst>
      <p:ext uri="{BB962C8B-B14F-4D97-AF65-F5344CB8AC3E}">
        <p14:creationId xmlns:p14="http://schemas.microsoft.com/office/powerpoint/2010/main" val="3758998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Danny Dorling - Injustice</a:t>
            </a:r>
            <a:endParaRPr lang="en-GB" dirty="0"/>
          </a:p>
        </p:txBody>
      </p:sp>
      <p:sp>
        <p:nvSpPr>
          <p:cNvPr id="3" name="Content Placeholder 2"/>
          <p:cNvSpPr>
            <a:spLocks noGrp="1"/>
          </p:cNvSpPr>
          <p:nvPr>
            <p:ph idx="1"/>
          </p:nvPr>
        </p:nvSpPr>
        <p:spPr/>
        <p:txBody>
          <a:bodyPr/>
          <a:lstStyle/>
          <a:p>
            <a:pPr marL="0" indent="0">
              <a:buNone/>
            </a:pPr>
            <a:r>
              <a:rPr lang="en-GB" dirty="0" smtClean="0"/>
              <a:t>Dorling has a strong track record in researching and publishing injustice and inequality. </a:t>
            </a:r>
          </a:p>
          <a:p>
            <a:pPr marL="0" indent="0">
              <a:buNone/>
            </a:pPr>
            <a:endParaRPr lang="en-GB" dirty="0"/>
          </a:p>
          <a:p>
            <a:pPr marL="0" indent="0">
              <a:buNone/>
            </a:pPr>
            <a:r>
              <a:rPr lang="en-GB" dirty="0" smtClean="0"/>
              <a:t>Injustice can be seen as the result of five social evils, namely the effects of elitism, exclusion, prejudice, greed and despair. Underlying each social evil are views which, when propagated, strengthen the harm done. These are views that most of us hold in small measure, and we often think there is not much harm in them. However, when such views begin to pervade society from top to bottom, the results can be extremely damaging to the fabric of our lives (Dorling, 2015).</a:t>
            </a:r>
            <a:endParaRPr lang="en-GB" dirty="0"/>
          </a:p>
        </p:txBody>
      </p:sp>
    </p:spTree>
    <p:extLst>
      <p:ext uri="{BB962C8B-B14F-4D97-AF65-F5344CB8AC3E}">
        <p14:creationId xmlns:p14="http://schemas.microsoft.com/office/powerpoint/2010/main" val="306577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Dorling on continuing </a:t>
            </a:r>
            <a:r>
              <a:rPr lang="en-GB" dirty="0"/>
              <a:t>i</a:t>
            </a:r>
            <a:r>
              <a:rPr lang="en-GB" dirty="0" smtClean="0"/>
              <a:t>nequality</a:t>
            </a:r>
            <a:endParaRPr lang="en-GB" dirty="0"/>
          </a:p>
        </p:txBody>
      </p:sp>
      <p:sp>
        <p:nvSpPr>
          <p:cNvPr id="3" name="Content Placeholder 2"/>
          <p:cNvSpPr>
            <a:spLocks noGrp="1"/>
          </p:cNvSpPr>
          <p:nvPr>
            <p:ph sz="half" idx="1"/>
          </p:nvPr>
        </p:nvSpPr>
        <p:spPr/>
        <p:txBody>
          <a:bodyPr/>
          <a:lstStyle/>
          <a:p>
            <a:r>
              <a:rPr lang="en-GB" dirty="0">
                <a:hlinkClick r:id="rId2"/>
              </a:rPr>
              <a:t>https://</a:t>
            </a:r>
            <a:r>
              <a:rPr lang="en-GB" dirty="0" smtClean="0">
                <a:hlinkClick r:id="rId2"/>
              </a:rPr>
              <a:t>youtu.be/vMRIruB52qk</a:t>
            </a:r>
            <a:r>
              <a:rPr lang="en-GB" dirty="0" smtClean="0"/>
              <a:t> </a:t>
            </a:r>
            <a:endParaRPr lang="en-GB" dirty="0"/>
          </a:p>
        </p:txBody>
      </p:sp>
      <p:pic>
        <p:nvPicPr>
          <p:cNvPr id="8" name="Content Placeholder 7"/>
          <p:cNvPicPr>
            <a:picLocks noGrp="1" noChangeAspect="1"/>
          </p:cNvPicPr>
          <p:nvPr>
            <p:ph sz="half" idx="2"/>
          </p:nvPr>
        </p:nvPicPr>
        <p:blipFill>
          <a:blip r:embed="rId3"/>
          <a:stretch>
            <a:fillRect/>
          </a:stretch>
        </p:blipFill>
        <p:spPr>
          <a:xfrm>
            <a:off x="5831101" y="1825625"/>
            <a:ext cx="5810474" cy="3866606"/>
          </a:xfrm>
          <a:prstGeom prst="rect">
            <a:avLst/>
          </a:prstGeom>
        </p:spPr>
      </p:pic>
    </p:spTree>
    <p:extLst>
      <p:ext uri="{BB962C8B-B14F-4D97-AF65-F5344CB8AC3E}">
        <p14:creationId xmlns:p14="http://schemas.microsoft.com/office/powerpoint/2010/main" val="8206887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Chomsky on Inequality</a:t>
            </a:r>
            <a:endParaRPr lang="en-GB" dirty="0"/>
          </a:p>
        </p:txBody>
      </p:sp>
      <p:sp>
        <p:nvSpPr>
          <p:cNvPr id="4" name="Content Placeholder 3"/>
          <p:cNvSpPr>
            <a:spLocks noGrp="1"/>
          </p:cNvSpPr>
          <p:nvPr>
            <p:ph sz="half" idx="2"/>
          </p:nvPr>
        </p:nvSpPr>
        <p:spPr/>
        <p:txBody>
          <a:bodyPr/>
          <a:lstStyle/>
          <a:p>
            <a:pPr marL="0" indent="0">
              <a:buNone/>
            </a:pPr>
            <a:r>
              <a:rPr lang="en-GB" dirty="0" smtClean="0">
                <a:hlinkClick r:id="rId2"/>
              </a:rPr>
              <a:t>https://youtu.be/VbJwwdPaIww</a:t>
            </a:r>
            <a:r>
              <a:rPr lang="en-GB" dirty="0" smtClean="0"/>
              <a:t> </a:t>
            </a:r>
            <a:endParaRPr lang="en-GB" dirty="0"/>
          </a:p>
        </p:txBody>
      </p:sp>
      <p:pic>
        <p:nvPicPr>
          <p:cNvPr id="6" name="Content Placeholder 5"/>
          <p:cNvPicPr>
            <a:picLocks noGrp="1" noChangeAspect="1"/>
          </p:cNvPicPr>
          <p:nvPr>
            <p:ph sz="half" idx="1"/>
          </p:nvPr>
        </p:nvPicPr>
        <p:blipFill>
          <a:blip r:embed="rId3"/>
          <a:stretch>
            <a:fillRect/>
          </a:stretch>
        </p:blipFill>
        <p:spPr>
          <a:xfrm>
            <a:off x="785852" y="1920241"/>
            <a:ext cx="5144918" cy="2881154"/>
          </a:xfrm>
          <a:prstGeom prst="rect">
            <a:avLst/>
          </a:prstGeom>
        </p:spPr>
      </p:pic>
    </p:spTree>
    <p:extLst>
      <p:ext uri="{BB962C8B-B14F-4D97-AF65-F5344CB8AC3E}">
        <p14:creationId xmlns:p14="http://schemas.microsoft.com/office/powerpoint/2010/main" val="26723508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Implications</a:t>
            </a:r>
            <a:endParaRPr lang="en-GB" dirty="0"/>
          </a:p>
        </p:txBody>
      </p:sp>
      <p:sp>
        <p:nvSpPr>
          <p:cNvPr id="6" name="Content Placeholder 5"/>
          <p:cNvSpPr>
            <a:spLocks noGrp="1"/>
          </p:cNvSpPr>
          <p:nvPr>
            <p:ph idx="1"/>
          </p:nvPr>
        </p:nvSpPr>
        <p:spPr/>
        <p:txBody>
          <a:bodyPr/>
          <a:lstStyle/>
          <a:p>
            <a:endParaRPr lang="en-GB"/>
          </a:p>
        </p:txBody>
      </p:sp>
    </p:spTree>
    <p:extLst>
      <p:ext uri="{BB962C8B-B14F-4D97-AF65-F5344CB8AC3E}">
        <p14:creationId xmlns:p14="http://schemas.microsoft.com/office/powerpoint/2010/main" val="37097855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Dorling, D. (2015) Injustice: Why social inequality still persists, [online] available at: </a:t>
            </a:r>
            <a:r>
              <a:rPr lang="en-GB" dirty="0" smtClean="0">
                <a:hlinkClick r:id="rId2"/>
              </a:rPr>
              <a:t>http://www.dannydorling.org/books/injustice/injustice-anintroduction.pdf</a:t>
            </a:r>
            <a:r>
              <a:rPr lang="en-GB" dirty="0" smtClean="0"/>
              <a:t> Accessed 2.10.18</a:t>
            </a:r>
          </a:p>
          <a:p>
            <a:pPr marL="0" indent="0">
              <a:buNone/>
            </a:pPr>
            <a:r>
              <a:rPr lang="en-GB" dirty="0" smtClean="0"/>
              <a:t>Kimberlee, R. and Coles, J. PARTICIPATORY COMMUNICATION, in Oliver, B. and Pitt, B. (2011) </a:t>
            </a:r>
            <a:r>
              <a:rPr lang="en-GB" i="1" dirty="0" smtClean="0"/>
              <a:t>Working with Children, Young People and Families. </a:t>
            </a:r>
            <a:r>
              <a:rPr lang="en-GB" dirty="0" smtClean="0"/>
              <a:t>Exeter: </a:t>
            </a:r>
            <a:r>
              <a:rPr lang="en-GB" dirty="0" smtClean="0"/>
              <a:t>Learning Matters.</a:t>
            </a:r>
          </a:p>
          <a:p>
            <a:pPr marL="0" indent="0">
              <a:buNone/>
            </a:pPr>
            <a:r>
              <a:rPr lang="en-GB" dirty="0" smtClean="0"/>
              <a:t>Kroeger</a:t>
            </a:r>
            <a:r>
              <a:rPr lang="en-GB" dirty="0"/>
              <a:t>, A. and Weber, C. (2015) DEVELOPING A CONCEPTUAL FRAMEWORK FOR COMPARING SOCIAL VALUE CREATION, </a:t>
            </a:r>
            <a:r>
              <a:rPr lang="en-GB" i="1" dirty="0"/>
              <a:t>Academy of Management Review. </a:t>
            </a:r>
            <a:r>
              <a:rPr lang="en-GB" dirty="0"/>
              <a:t>Vol. 4015 (1), 43-70</a:t>
            </a:r>
            <a:r>
              <a:rPr lang="en-GB" dirty="0" smtClean="0"/>
              <a:t>.</a:t>
            </a:r>
          </a:p>
          <a:p>
            <a:pPr marL="0" indent="0">
              <a:buNone/>
            </a:pPr>
            <a:r>
              <a:rPr lang="en-GB" dirty="0" smtClean="0"/>
              <a:t>Learning and Skills Improvement Service (2012) </a:t>
            </a:r>
            <a:r>
              <a:rPr lang="en-GB" i="1" dirty="0" smtClean="0"/>
              <a:t>National Occupational Standards for Youth Work. </a:t>
            </a:r>
            <a:r>
              <a:rPr lang="en-GB" dirty="0" smtClean="0"/>
              <a:t>Leicester, LSIS.</a:t>
            </a:r>
          </a:p>
          <a:p>
            <a:pPr marL="0" indent="0">
              <a:buNone/>
            </a:pPr>
            <a:r>
              <a:rPr lang="en-GB" altLang="en-US" dirty="0"/>
              <a:t>Piper C, </a:t>
            </a:r>
            <a:r>
              <a:rPr lang="en-GB" altLang="en-US" dirty="0" smtClean="0"/>
              <a:t>(2008) </a:t>
            </a:r>
            <a:r>
              <a:rPr lang="en-GB" altLang="en-US" i="1" dirty="0" smtClean="0"/>
              <a:t>Investing </a:t>
            </a:r>
            <a:r>
              <a:rPr lang="en-GB" altLang="en-US" i="1" dirty="0"/>
              <a:t>in Children, </a:t>
            </a:r>
            <a:r>
              <a:rPr lang="en-GB" altLang="en-US" dirty="0"/>
              <a:t>Devon: </a:t>
            </a:r>
            <a:r>
              <a:rPr lang="en-GB" altLang="en-US" dirty="0" err="1" smtClean="0"/>
              <a:t>Willan</a:t>
            </a:r>
            <a:r>
              <a:rPr lang="en-GB" altLang="en-US" dirty="0" smtClean="0"/>
              <a:t>.</a:t>
            </a:r>
          </a:p>
          <a:p>
            <a:pPr marL="0" indent="0">
              <a:buNone/>
            </a:pPr>
            <a:r>
              <a:rPr lang="en-GB" altLang="en-US" dirty="0" err="1" smtClean="0"/>
              <a:t>Willan</a:t>
            </a:r>
            <a:r>
              <a:rPr lang="en-GB" altLang="en-US" dirty="0" smtClean="0"/>
              <a:t>, J. Observing Children, in Parker-Rees, R. Leeson, C. </a:t>
            </a:r>
            <a:r>
              <a:rPr lang="en-GB" altLang="en-US" dirty="0" err="1" smtClean="0"/>
              <a:t>Willan</a:t>
            </a:r>
            <a:r>
              <a:rPr lang="en-GB" altLang="en-US" dirty="0" smtClean="0"/>
              <a:t>, J. and Savage, J. (2010) </a:t>
            </a:r>
            <a:r>
              <a:rPr lang="en-GB" altLang="en-US" i="1" dirty="0" smtClean="0"/>
              <a:t>Early Childhood Studies. </a:t>
            </a:r>
            <a:r>
              <a:rPr lang="en-GB" altLang="en-US" dirty="0" smtClean="0"/>
              <a:t>Exeter: Learning Matters. </a:t>
            </a:r>
            <a:endParaRPr lang="en-US" altLang="en-US"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315383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113</TotalTime>
  <Words>920</Words>
  <Application>Microsoft Office PowerPoint</Application>
  <PresentationFormat>Widescreen</PresentationFormat>
  <Paragraphs>68</Paragraphs>
  <Slides>15</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15</vt:i4>
      </vt:variant>
    </vt:vector>
  </HeadingPairs>
  <TitlesOfParts>
    <vt:vector size="21" baseType="lpstr">
      <vt:lpstr>Arial</vt:lpstr>
      <vt:lpstr>Calibri</vt:lpstr>
      <vt:lpstr>Calibri Light</vt:lpstr>
      <vt:lpstr>Wingdings</vt:lpstr>
      <vt:lpstr>Office Theme</vt:lpstr>
      <vt:lpstr>Default Design</vt:lpstr>
      <vt:lpstr>Social Values, Attitudes Beliefs and Inequalities</vt:lpstr>
      <vt:lpstr>Values </vt:lpstr>
      <vt:lpstr>Who we are and what we do</vt:lpstr>
      <vt:lpstr>Values defined</vt:lpstr>
      <vt:lpstr>Research</vt:lpstr>
      <vt:lpstr>New Public Management</vt:lpstr>
      <vt:lpstr>Three Es</vt:lpstr>
      <vt:lpstr>Motivations</vt:lpstr>
      <vt:lpstr>In Practice</vt:lpstr>
      <vt:lpstr>Social Prescribing</vt:lpstr>
      <vt:lpstr>Danny Dorling - Injustice</vt:lpstr>
      <vt:lpstr>Dorling on continuing inequality</vt:lpstr>
      <vt:lpstr>Chomsky on Inequality</vt:lpstr>
      <vt:lpstr>Implications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Values, Attitudes Beliefs and Inequalities</dc:title>
  <dc:creator>Darrel Williams</dc:creator>
  <cp:lastModifiedBy>Darrel Williams</cp:lastModifiedBy>
  <cp:revision>11</cp:revision>
  <dcterms:created xsi:type="dcterms:W3CDTF">2018-10-16T07:20:12Z</dcterms:created>
  <dcterms:modified xsi:type="dcterms:W3CDTF">2018-10-16T09:14:11Z</dcterms:modified>
</cp:coreProperties>
</file>