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66" r:id="rId4"/>
    <p:sldId id="258" r:id="rId5"/>
    <p:sldId id="259" r:id="rId6"/>
    <p:sldId id="260" r:id="rId7"/>
    <p:sldId id="261" r:id="rId8"/>
    <p:sldId id="262" r:id="rId9"/>
    <p:sldId id="263" r:id="rId10"/>
    <p:sldId id="264" r:id="rId11"/>
    <p:sldId id="265" r:id="rId12"/>
    <p:sldId id="267"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45AF88-8343-4FA8-8A58-33E10492CB77}" v="1" dt="2023-03-03T09:23:49.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9"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Stroe" userId="b606c160a1428230" providerId="LiveId" clId="{E645AF88-8343-4FA8-8A58-33E10492CB77}"/>
    <pc:docChg chg="custSel modSld">
      <pc:chgData name="Marius Stroe" userId="b606c160a1428230" providerId="LiveId" clId="{E645AF88-8343-4FA8-8A58-33E10492CB77}" dt="2023-03-03T09:57:55.724" v="160" actId="20577"/>
      <pc:docMkLst>
        <pc:docMk/>
      </pc:docMkLst>
      <pc:sldChg chg="addSp modSp mod">
        <pc:chgData name="Marius Stroe" userId="b606c160a1428230" providerId="LiveId" clId="{E645AF88-8343-4FA8-8A58-33E10492CB77}" dt="2023-03-03T09:57:55.724" v="160" actId="20577"/>
        <pc:sldMkLst>
          <pc:docMk/>
          <pc:sldMk cId="1192855807" sldId="256"/>
        </pc:sldMkLst>
        <pc:spChg chg="add mod">
          <ac:chgData name="Marius Stroe" userId="b606c160a1428230" providerId="LiveId" clId="{E645AF88-8343-4FA8-8A58-33E10492CB77}" dt="2023-03-03T09:57:55.724" v="160" actId="20577"/>
          <ac:spMkLst>
            <pc:docMk/>
            <pc:sldMk cId="1192855807" sldId="256"/>
            <ac:spMk id="4" creationId="{7AC03D2D-16F2-514A-FC15-B36B503B377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D6C232-D481-4159-8F56-C43188228F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C60660-354E-474B-9B96-E300B0849C9B}">
      <dgm:prSet/>
      <dgm:spPr/>
      <dgm:t>
        <a:bodyPr/>
        <a:lstStyle/>
        <a:p>
          <a:r>
            <a:rPr lang="en-US" b="1"/>
            <a:t>Introduction </a:t>
          </a:r>
          <a:endParaRPr lang="en-US"/>
        </a:p>
      </dgm:t>
    </dgm:pt>
    <dgm:pt modelId="{12E334F9-7350-4E47-AD61-5F776714CEC4}" type="parTrans" cxnId="{13363936-A10C-451B-927E-E3A29AF789C2}">
      <dgm:prSet/>
      <dgm:spPr/>
      <dgm:t>
        <a:bodyPr/>
        <a:lstStyle/>
        <a:p>
          <a:endParaRPr lang="en-US"/>
        </a:p>
      </dgm:t>
    </dgm:pt>
    <dgm:pt modelId="{8C3575CB-FCA3-4965-9C77-DBF4A4FF00AF}" type="sibTrans" cxnId="{13363936-A10C-451B-927E-E3A29AF789C2}">
      <dgm:prSet/>
      <dgm:spPr/>
      <dgm:t>
        <a:bodyPr/>
        <a:lstStyle/>
        <a:p>
          <a:endParaRPr lang="en-US"/>
        </a:p>
      </dgm:t>
    </dgm:pt>
    <dgm:pt modelId="{F6B9EACA-8F35-4455-B0DE-A7B8E28E8A34}">
      <dgm:prSet/>
      <dgm:spPr/>
      <dgm:t>
        <a:bodyPr/>
        <a:lstStyle/>
        <a:p>
          <a:r>
            <a:rPr lang="en-US" b="1"/>
            <a:t>Employee Engagement in Housekeeping Staff </a:t>
          </a:r>
          <a:endParaRPr lang="en-US"/>
        </a:p>
      </dgm:t>
    </dgm:pt>
    <dgm:pt modelId="{23CF5F9E-B5B9-4AA9-A076-B91244585B30}" type="parTrans" cxnId="{519F2D21-838D-472F-8DF6-002EBCB4D974}">
      <dgm:prSet/>
      <dgm:spPr/>
      <dgm:t>
        <a:bodyPr/>
        <a:lstStyle/>
        <a:p>
          <a:endParaRPr lang="en-US"/>
        </a:p>
      </dgm:t>
    </dgm:pt>
    <dgm:pt modelId="{55E05B30-232E-4A70-B747-EB2459BB26C6}" type="sibTrans" cxnId="{519F2D21-838D-472F-8DF6-002EBCB4D974}">
      <dgm:prSet/>
      <dgm:spPr/>
      <dgm:t>
        <a:bodyPr/>
        <a:lstStyle/>
        <a:p>
          <a:endParaRPr lang="en-US"/>
        </a:p>
      </dgm:t>
    </dgm:pt>
    <dgm:pt modelId="{3637C0DB-B955-4CD6-AE1B-ACDA3CE945D4}">
      <dgm:prSet/>
      <dgm:spPr/>
      <dgm:t>
        <a:bodyPr/>
        <a:lstStyle/>
        <a:p>
          <a:r>
            <a:rPr lang="en-US" b="1"/>
            <a:t>Employee Engagement Models</a:t>
          </a:r>
          <a:endParaRPr lang="en-US"/>
        </a:p>
      </dgm:t>
    </dgm:pt>
    <dgm:pt modelId="{7549335E-0AB2-4582-B772-46939C5B6FDD}" type="parTrans" cxnId="{35E0A4CE-6BC5-4F52-B8C8-0D5C56FD6FA4}">
      <dgm:prSet/>
      <dgm:spPr/>
      <dgm:t>
        <a:bodyPr/>
        <a:lstStyle/>
        <a:p>
          <a:endParaRPr lang="en-US"/>
        </a:p>
      </dgm:t>
    </dgm:pt>
    <dgm:pt modelId="{4341D98C-E744-4FBB-9208-91C9E13E856A}" type="sibTrans" cxnId="{35E0A4CE-6BC5-4F52-B8C8-0D5C56FD6FA4}">
      <dgm:prSet/>
      <dgm:spPr/>
      <dgm:t>
        <a:bodyPr/>
        <a:lstStyle/>
        <a:p>
          <a:endParaRPr lang="en-US"/>
        </a:p>
      </dgm:t>
    </dgm:pt>
    <dgm:pt modelId="{B2EE080F-6065-40F7-8A1E-1E894D0E8DD9}">
      <dgm:prSet/>
      <dgm:spPr/>
      <dgm:t>
        <a:bodyPr/>
        <a:lstStyle/>
        <a:p>
          <a:r>
            <a:rPr lang="en-GB" b="1"/>
            <a:t>The Aon Hewitt Employee Engagement Model </a:t>
          </a:r>
          <a:r>
            <a:rPr lang="en-GB"/>
            <a:t> </a:t>
          </a:r>
          <a:endParaRPr lang="en-US"/>
        </a:p>
      </dgm:t>
    </dgm:pt>
    <dgm:pt modelId="{172AE4E8-DBF5-45FC-9209-6DC5F6299695}" type="parTrans" cxnId="{5B9BC311-F4BF-4EDD-9404-141C269D6E2F}">
      <dgm:prSet/>
      <dgm:spPr/>
      <dgm:t>
        <a:bodyPr/>
        <a:lstStyle/>
        <a:p>
          <a:endParaRPr lang="en-US"/>
        </a:p>
      </dgm:t>
    </dgm:pt>
    <dgm:pt modelId="{0C28A980-D6E3-4A86-92FF-A7A9C18791FD}" type="sibTrans" cxnId="{5B9BC311-F4BF-4EDD-9404-141C269D6E2F}">
      <dgm:prSet/>
      <dgm:spPr/>
      <dgm:t>
        <a:bodyPr/>
        <a:lstStyle/>
        <a:p>
          <a:endParaRPr lang="en-US"/>
        </a:p>
      </dgm:t>
    </dgm:pt>
    <dgm:pt modelId="{7658D44D-0264-4DBD-A916-3AC4C96E5028}">
      <dgm:prSet/>
      <dgm:spPr/>
      <dgm:t>
        <a:bodyPr/>
        <a:lstStyle/>
        <a:p>
          <a:r>
            <a:rPr lang="en-US" b="1"/>
            <a:t>Basic training for House Keeping Staff </a:t>
          </a:r>
          <a:endParaRPr lang="en-US"/>
        </a:p>
      </dgm:t>
    </dgm:pt>
    <dgm:pt modelId="{6E3B9AE7-D45D-421D-A846-AAC9A848FC81}" type="parTrans" cxnId="{16636A63-002B-454D-954D-187BD65B2B6E}">
      <dgm:prSet/>
      <dgm:spPr/>
      <dgm:t>
        <a:bodyPr/>
        <a:lstStyle/>
        <a:p>
          <a:endParaRPr lang="en-US"/>
        </a:p>
      </dgm:t>
    </dgm:pt>
    <dgm:pt modelId="{DA01371D-0C7B-4E74-8709-065C7EB175B6}" type="sibTrans" cxnId="{16636A63-002B-454D-954D-187BD65B2B6E}">
      <dgm:prSet/>
      <dgm:spPr/>
      <dgm:t>
        <a:bodyPr/>
        <a:lstStyle/>
        <a:p>
          <a:endParaRPr lang="en-US"/>
        </a:p>
      </dgm:t>
    </dgm:pt>
    <dgm:pt modelId="{F9404755-F2B5-46EC-9726-FE3017066A3B}">
      <dgm:prSet/>
      <dgm:spPr/>
      <dgm:t>
        <a:bodyPr/>
        <a:lstStyle/>
        <a:p>
          <a:r>
            <a:rPr lang="en-US" b="1"/>
            <a:t>Conclusion </a:t>
          </a:r>
          <a:endParaRPr lang="en-US"/>
        </a:p>
      </dgm:t>
    </dgm:pt>
    <dgm:pt modelId="{B898C2DE-5988-4B24-9622-9A85D914F949}" type="parTrans" cxnId="{7A2C2954-7858-45EB-BF9D-B9FD5CECBA34}">
      <dgm:prSet/>
      <dgm:spPr/>
      <dgm:t>
        <a:bodyPr/>
        <a:lstStyle/>
        <a:p>
          <a:endParaRPr lang="en-US"/>
        </a:p>
      </dgm:t>
    </dgm:pt>
    <dgm:pt modelId="{985555A7-04FF-4D2F-A621-9832F3C54FFF}" type="sibTrans" cxnId="{7A2C2954-7858-45EB-BF9D-B9FD5CECBA34}">
      <dgm:prSet/>
      <dgm:spPr/>
      <dgm:t>
        <a:bodyPr/>
        <a:lstStyle/>
        <a:p>
          <a:endParaRPr lang="en-US"/>
        </a:p>
      </dgm:t>
    </dgm:pt>
    <dgm:pt modelId="{DDDD1794-B6AA-443F-AD97-D3424711192B}">
      <dgm:prSet/>
      <dgm:spPr/>
      <dgm:t>
        <a:bodyPr/>
        <a:lstStyle/>
        <a:p>
          <a:r>
            <a:rPr lang="en-US" b="1"/>
            <a:t>References </a:t>
          </a:r>
          <a:endParaRPr lang="en-US"/>
        </a:p>
      </dgm:t>
    </dgm:pt>
    <dgm:pt modelId="{DADD1148-BA52-4AAA-BBBB-658944C6D4D9}" type="parTrans" cxnId="{E0F50116-90C1-4D8E-9E47-943E38587BC7}">
      <dgm:prSet/>
      <dgm:spPr/>
      <dgm:t>
        <a:bodyPr/>
        <a:lstStyle/>
        <a:p>
          <a:endParaRPr lang="en-US"/>
        </a:p>
      </dgm:t>
    </dgm:pt>
    <dgm:pt modelId="{5ADE6358-1491-47B9-9160-7B581C59A015}" type="sibTrans" cxnId="{E0F50116-90C1-4D8E-9E47-943E38587BC7}">
      <dgm:prSet/>
      <dgm:spPr/>
      <dgm:t>
        <a:bodyPr/>
        <a:lstStyle/>
        <a:p>
          <a:endParaRPr lang="en-US"/>
        </a:p>
      </dgm:t>
    </dgm:pt>
    <dgm:pt modelId="{6B95F055-F005-4D0B-8D0F-8ECBD14CA5DD}" type="pres">
      <dgm:prSet presAssocID="{80D6C232-D481-4159-8F56-C43188228F32}" presName="root" presStyleCnt="0">
        <dgm:presLayoutVars>
          <dgm:dir/>
          <dgm:resizeHandles val="exact"/>
        </dgm:presLayoutVars>
      </dgm:prSet>
      <dgm:spPr/>
    </dgm:pt>
    <dgm:pt modelId="{EF121054-98C7-41B2-B122-C2D9B0CBBB32}" type="pres">
      <dgm:prSet presAssocID="{FBC60660-354E-474B-9B96-E300B0849C9B}" presName="compNode" presStyleCnt="0"/>
      <dgm:spPr/>
    </dgm:pt>
    <dgm:pt modelId="{5D5142D7-3998-4912-AFA1-0D681C53E495}" type="pres">
      <dgm:prSet presAssocID="{FBC60660-354E-474B-9B96-E300B0849C9B}" presName="bgRect" presStyleLbl="bgShp" presStyleIdx="0" presStyleCnt="7"/>
      <dgm:spPr/>
    </dgm:pt>
    <dgm:pt modelId="{19D8FFC3-F622-4090-95A3-65DA189C0896}" type="pres">
      <dgm:prSet presAssocID="{FBC60660-354E-474B-9B96-E300B0849C9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7D3F1A02-37C4-4621-826B-0D40851706BE}" type="pres">
      <dgm:prSet presAssocID="{FBC60660-354E-474B-9B96-E300B0849C9B}" presName="spaceRect" presStyleCnt="0"/>
      <dgm:spPr/>
    </dgm:pt>
    <dgm:pt modelId="{F06D7876-A951-45AE-BD97-A7F1E58DE295}" type="pres">
      <dgm:prSet presAssocID="{FBC60660-354E-474B-9B96-E300B0849C9B}" presName="parTx" presStyleLbl="revTx" presStyleIdx="0" presStyleCnt="7">
        <dgm:presLayoutVars>
          <dgm:chMax val="0"/>
          <dgm:chPref val="0"/>
        </dgm:presLayoutVars>
      </dgm:prSet>
      <dgm:spPr/>
    </dgm:pt>
    <dgm:pt modelId="{BF921397-CED7-453F-BBC9-E246A0A7007A}" type="pres">
      <dgm:prSet presAssocID="{8C3575CB-FCA3-4965-9C77-DBF4A4FF00AF}" presName="sibTrans" presStyleCnt="0"/>
      <dgm:spPr/>
    </dgm:pt>
    <dgm:pt modelId="{5C845BFA-30D7-45A2-8489-BCCA096662FF}" type="pres">
      <dgm:prSet presAssocID="{F6B9EACA-8F35-4455-B0DE-A7B8E28E8A34}" presName="compNode" presStyleCnt="0"/>
      <dgm:spPr/>
    </dgm:pt>
    <dgm:pt modelId="{8283EE0D-6C9E-46F4-B281-4B7247390292}" type="pres">
      <dgm:prSet presAssocID="{F6B9EACA-8F35-4455-B0DE-A7B8E28E8A34}" presName="bgRect" presStyleLbl="bgShp" presStyleIdx="1" presStyleCnt="7"/>
      <dgm:spPr/>
    </dgm:pt>
    <dgm:pt modelId="{CFAD86EE-1F04-4C3C-950F-D7A1C08537C5}" type="pres">
      <dgm:prSet presAssocID="{F6B9EACA-8F35-4455-B0DE-A7B8E28E8A3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ruitment Management"/>
        </a:ext>
      </dgm:extLst>
    </dgm:pt>
    <dgm:pt modelId="{141DDB07-AE99-41CD-B540-6103EAB6D823}" type="pres">
      <dgm:prSet presAssocID="{F6B9EACA-8F35-4455-B0DE-A7B8E28E8A34}" presName="spaceRect" presStyleCnt="0"/>
      <dgm:spPr/>
    </dgm:pt>
    <dgm:pt modelId="{958F4B38-5555-4B77-A474-83C519B389D6}" type="pres">
      <dgm:prSet presAssocID="{F6B9EACA-8F35-4455-B0DE-A7B8E28E8A34}" presName="parTx" presStyleLbl="revTx" presStyleIdx="1" presStyleCnt="7">
        <dgm:presLayoutVars>
          <dgm:chMax val="0"/>
          <dgm:chPref val="0"/>
        </dgm:presLayoutVars>
      </dgm:prSet>
      <dgm:spPr/>
    </dgm:pt>
    <dgm:pt modelId="{5F521928-31E6-4271-814A-822562A37F9D}" type="pres">
      <dgm:prSet presAssocID="{55E05B30-232E-4A70-B747-EB2459BB26C6}" presName="sibTrans" presStyleCnt="0"/>
      <dgm:spPr/>
    </dgm:pt>
    <dgm:pt modelId="{41E7C956-5F19-4D34-B049-7132CB49C620}" type="pres">
      <dgm:prSet presAssocID="{3637C0DB-B955-4CD6-AE1B-ACDA3CE945D4}" presName="compNode" presStyleCnt="0"/>
      <dgm:spPr/>
    </dgm:pt>
    <dgm:pt modelId="{FDF1F96D-EDA4-4D52-92DC-B13F54E1E46E}" type="pres">
      <dgm:prSet presAssocID="{3637C0DB-B955-4CD6-AE1B-ACDA3CE945D4}" presName="bgRect" presStyleLbl="bgShp" presStyleIdx="2" presStyleCnt="7"/>
      <dgm:spPr/>
    </dgm:pt>
    <dgm:pt modelId="{750FDDD6-F653-4200-B6A6-877678705CFE}" type="pres">
      <dgm:prSet presAssocID="{3637C0DB-B955-4CD6-AE1B-ACDA3CE945D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mitments"/>
        </a:ext>
      </dgm:extLst>
    </dgm:pt>
    <dgm:pt modelId="{8442EBE9-934F-43D2-9900-20924074E87F}" type="pres">
      <dgm:prSet presAssocID="{3637C0DB-B955-4CD6-AE1B-ACDA3CE945D4}" presName="spaceRect" presStyleCnt="0"/>
      <dgm:spPr/>
    </dgm:pt>
    <dgm:pt modelId="{83FEDC10-F22B-47EA-86D2-3EA640423FDD}" type="pres">
      <dgm:prSet presAssocID="{3637C0DB-B955-4CD6-AE1B-ACDA3CE945D4}" presName="parTx" presStyleLbl="revTx" presStyleIdx="2" presStyleCnt="7">
        <dgm:presLayoutVars>
          <dgm:chMax val="0"/>
          <dgm:chPref val="0"/>
        </dgm:presLayoutVars>
      </dgm:prSet>
      <dgm:spPr/>
    </dgm:pt>
    <dgm:pt modelId="{339E1B70-CC32-4B32-B12E-C36695CA0D93}" type="pres">
      <dgm:prSet presAssocID="{4341D98C-E744-4FBB-9208-91C9E13E856A}" presName="sibTrans" presStyleCnt="0"/>
      <dgm:spPr/>
    </dgm:pt>
    <dgm:pt modelId="{0EF6EB53-4731-49E1-840C-E7C3CE0FBC93}" type="pres">
      <dgm:prSet presAssocID="{B2EE080F-6065-40F7-8A1E-1E894D0E8DD9}" presName="compNode" presStyleCnt="0"/>
      <dgm:spPr/>
    </dgm:pt>
    <dgm:pt modelId="{1A7FE45B-1F15-42A7-823F-478DE9BFA37C}" type="pres">
      <dgm:prSet presAssocID="{B2EE080F-6065-40F7-8A1E-1E894D0E8DD9}" presName="bgRect" presStyleLbl="bgShp" presStyleIdx="3" presStyleCnt="7"/>
      <dgm:spPr/>
    </dgm:pt>
    <dgm:pt modelId="{4FF5C16D-D808-470F-8F3F-0FC6830BE50C}" type="pres">
      <dgm:prSet presAssocID="{B2EE080F-6065-40F7-8A1E-1E894D0E8DD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nboarding"/>
        </a:ext>
      </dgm:extLst>
    </dgm:pt>
    <dgm:pt modelId="{B51D0C16-9428-48C1-9CCD-0787102D1291}" type="pres">
      <dgm:prSet presAssocID="{B2EE080F-6065-40F7-8A1E-1E894D0E8DD9}" presName="spaceRect" presStyleCnt="0"/>
      <dgm:spPr/>
    </dgm:pt>
    <dgm:pt modelId="{D4AEFE2C-4879-4C36-A343-4885CF232D17}" type="pres">
      <dgm:prSet presAssocID="{B2EE080F-6065-40F7-8A1E-1E894D0E8DD9}" presName="parTx" presStyleLbl="revTx" presStyleIdx="3" presStyleCnt="7">
        <dgm:presLayoutVars>
          <dgm:chMax val="0"/>
          <dgm:chPref val="0"/>
        </dgm:presLayoutVars>
      </dgm:prSet>
      <dgm:spPr/>
    </dgm:pt>
    <dgm:pt modelId="{8D9F4ECF-98BC-4354-9860-83D21F29AAAF}" type="pres">
      <dgm:prSet presAssocID="{0C28A980-D6E3-4A86-92FF-A7A9C18791FD}" presName="sibTrans" presStyleCnt="0"/>
      <dgm:spPr/>
    </dgm:pt>
    <dgm:pt modelId="{8CDD0527-3D9A-4DF8-AA8B-C95ABAC722AA}" type="pres">
      <dgm:prSet presAssocID="{7658D44D-0264-4DBD-A916-3AC4C96E5028}" presName="compNode" presStyleCnt="0"/>
      <dgm:spPr/>
    </dgm:pt>
    <dgm:pt modelId="{076B440F-A534-4578-BE65-038BEF2694D2}" type="pres">
      <dgm:prSet presAssocID="{7658D44D-0264-4DBD-A916-3AC4C96E5028}" presName="bgRect" presStyleLbl="bgShp" presStyleIdx="4" presStyleCnt="7"/>
      <dgm:spPr/>
    </dgm:pt>
    <dgm:pt modelId="{7FB8F874-91FD-4B73-9474-818D27174658}" type="pres">
      <dgm:prSet presAssocID="{7658D44D-0264-4DBD-A916-3AC4C96E502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pair"/>
        </a:ext>
      </dgm:extLst>
    </dgm:pt>
    <dgm:pt modelId="{1D2BAC7F-605B-4886-9F66-B08D5E6F7766}" type="pres">
      <dgm:prSet presAssocID="{7658D44D-0264-4DBD-A916-3AC4C96E5028}" presName="spaceRect" presStyleCnt="0"/>
      <dgm:spPr/>
    </dgm:pt>
    <dgm:pt modelId="{7A6067F6-1B5E-4C86-B634-24E6C207524A}" type="pres">
      <dgm:prSet presAssocID="{7658D44D-0264-4DBD-A916-3AC4C96E5028}" presName="parTx" presStyleLbl="revTx" presStyleIdx="4" presStyleCnt="7">
        <dgm:presLayoutVars>
          <dgm:chMax val="0"/>
          <dgm:chPref val="0"/>
        </dgm:presLayoutVars>
      </dgm:prSet>
      <dgm:spPr/>
    </dgm:pt>
    <dgm:pt modelId="{B49C98D3-D535-4B57-AFF1-66EBF3F5B632}" type="pres">
      <dgm:prSet presAssocID="{DA01371D-0C7B-4E74-8709-065C7EB175B6}" presName="sibTrans" presStyleCnt="0"/>
      <dgm:spPr/>
    </dgm:pt>
    <dgm:pt modelId="{3BD0A7F3-D86B-4356-8F16-5F500F4A9CB6}" type="pres">
      <dgm:prSet presAssocID="{F9404755-F2B5-46EC-9726-FE3017066A3B}" presName="compNode" presStyleCnt="0"/>
      <dgm:spPr/>
    </dgm:pt>
    <dgm:pt modelId="{07DB2027-B75E-47C6-BB96-9505234293AC}" type="pres">
      <dgm:prSet presAssocID="{F9404755-F2B5-46EC-9726-FE3017066A3B}" presName="bgRect" presStyleLbl="bgShp" presStyleIdx="5" presStyleCnt="7"/>
      <dgm:spPr/>
    </dgm:pt>
    <dgm:pt modelId="{F1C4DA6C-8BF9-43D6-AE4C-598D2E8FA332}" type="pres">
      <dgm:prSet presAssocID="{F9404755-F2B5-46EC-9726-FE3017066A3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FE8AD986-8A54-4353-8632-79182CD97363}" type="pres">
      <dgm:prSet presAssocID="{F9404755-F2B5-46EC-9726-FE3017066A3B}" presName="spaceRect" presStyleCnt="0"/>
      <dgm:spPr/>
    </dgm:pt>
    <dgm:pt modelId="{5FD71746-1EA5-4FCF-BFA6-725389BE660F}" type="pres">
      <dgm:prSet presAssocID="{F9404755-F2B5-46EC-9726-FE3017066A3B}" presName="parTx" presStyleLbl="revTx" presStyleIdx="5" presStyleCnt="7">
        <dgm:presLayoutVars>
          <dgm:chMax val="0"/>
          <dgm:chPref val="0"/>
        </dgm:presLayoutVars>
      </dgm:prSet>
      <dgm:spPr/>
    </dgm:pt>
    <dgm:pt modelId="{13F85412-8654-475B-BA45-C34A89F06584}" type="pres">
      <dgm:prSet presAssocID="{985555A7-04FF-4D2F-A621-9832F3C54FFF}" presName="sibTrans" presStyleCnt="0"/>
      <dgm:spPr/>
    </dgm:pt>
    <dgm:pt modelId="{7A03D283-E93E-4250-A794-3CCA66C2E928}" type="pres">
      <dgm:prSet presAssocID="{DDDD1794-B6AA-443F-AD97-D3424711192B}" presName="compNode" presStyleCnt="0"/>
      <dgm:spPr/>
    </dgm:pt>
    <dgm:pt modelId="{67DB8B76-9342-43D4-BFB3-71AECB7BFE65}" type="pres">
      <dgm:prSet presAssocID="{DDDD1794-B6AA-443F-AD97-D3424711192B}" presName="bgRect" presStyleLbl="bgShp" presStyleIdx="6" presStyleCnt="7"/>
      <dgm:spPr/>
    </dgm:pt>
    <dgm:pt modelId="{EB0A4CDE-F4B9-4B97-B43E-8A184E2203E2}" type="pres">
      <dgm:prSet presAssocID="{DDDD1794-B6AA-443F-AD97-D3424711192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ooter"/>
        </a:ext>
      </dgm:extLst>
    </dgm:pt>
    <dgm:pt modelId="{60EFDAF0-AE55-48AE-80D7-D90C65AE7522}" type="pres">
      <dgm:prSet presAssocID="{DDDD1794-B6AA-443F-AD97-D3424711192B}" presName="spaceRect" presStyleCnt="0"/>
      <dgm:spPr/>
    </dgm:pt>
    <dgm:pt modelId="{2320B974-6662-4960-A719-3299BBAE3F9C}" type="pres">
      <dgm:prSet presAssocID="{DDDD1794-B6AA-443F-AD97-D3424711192B}" presName="parTx" presStyleLbl="revTx" presStyleIdx="6" presStyleCnt="7">
        <dgm:presLayoutVars>
          <dgm:chMax val="0"/>
          <dgm:chPref val="0"/>
        </dgm:presLayoutVars>
      </dgm:prSet>
      <dgm:spPr/>
    </dgm:pt>
  </dgm:ptLst>
  <dgm:cxnLst>
    <dgm:cxn modelId="{BFB45403-49EB-4792-AA5C-EA6F22EF1BB6}" type="presOf" srcId="{DDDD1794-B6AA-443F-AD97-D3424711192B}" destId="{2320B974-6662-4960-A719-3299BBAE3F9C}" srcOrd="0" destOrd="0" presId="urn:microsoft.com/office/officeart/2018/2/layout/IconVerticalSolidList"/>
    <dgm:cxn modelId="{5B9BC311-F4BF-4EDD-9404-141C269D6E2F}" srcId="{80D6C232-D481-4159-8F56-C43188228F32}" destId="{B2EE080F-6065-40F7-8A1E-1E894D0E8DD9}" srcOrd="3" destOrd="0" parTransId="{172AE4E8-DBF5-45FC-9209-6DC5F6299695}" sibTransId="{0C28A980-D6E3-4A86-92FF-A7A9C18791FD}"/>
    <dgm:cxn modelId="{E0F50116-90C1-4D8E-9E47-943E38587BC7}" srcId="{80D6C232-D481-4159-8F56-C43188228F32}" destId="{DDDD1794-B6AA-443F-AD97-D3424711192B}" srcOrd="6" destOrd="0" parTransId="{DADD1148-BA52-4AAA-BBBB-658944C6D4D9}" sibTransId="{5ADE6358-1491-47B9-9160-7B581C59A015}"/>
    <dgm:cxn modelId="{519F2D21-838D-472F-8DF6-002EBCB4D974}" srcId="{80D6C232-D481-4159-8F56-C43188228F32}" destId="{F6B9EACA-8F35-4455-B0DE-A7B8E28E8A34}" srcOrd="1" destOrd="0" parTransId="{23CF5F9E-B5B9-4AA9-A076-B91244585B30}" sibTransId="{55E05B30-232E-4A70-B747-EB2459BB26C6}"/>
    <dgm:cxn modelId="{13363936-A10C-451B-927E-E3A29AF789C2}" srcId="{80D6C232-D481-4159-8F56-C43188228F32}" destId="{FBC60660-354E-474B-9B96-E300B0849C9B}" srcOrd="0" destOrd="0" parTransId="{12E334F9-7350-4E47-AD61-5F776714CEC4}" sibTransId="{8C3575CB-FCA3-4965-9C77-DBF4A4FF00AF}"/>
    <dgm:cxn modelId="{D0DA8A42-086F-4426-9D0D-D3A1569455BA}" type="presOf" srcId="{80D6C232-D481-4159-8F56-C43188228F32}" destId="{6B95F055-F005-4D0B-8D0F-8ECBD14CA5DD}" srcOrd="0" destOrd="0" presId="urn:microsoft.com/office/officeart/2018/2/layout/IconVerticalSolidList"/>
    <dgm:cxn modelId="{16636A63-002B-454D-954D-187BD65B2B6E}" srcId="{80D6C232-D481-4159-8F56-C43188228F32}" destId="{7658D44D-0264-4DBD-A916-3AC4C96E5028}" srcOrd="4" destOrd="0" parTransId="{6E3B9AE7-D45D-421D-A846-AAC9A848FC81}" sibTransId="{DA01371D-0C7B-4E74-8709-065C7EB175B6}"/>
    <dgm:cxn modelId="{7A2C2954-7858-45EB-BF9D-B9FD5CECBA34}" srcId="{80D6C232-D481-4159-8F56-C43188228F32}" destId="{F9404755-F2B5-46EC-9726-FE3017066A3B}" srcOrd="5" destOrd="0" parTransId="{B898C2DE-5988-4B24-9622-9A85D914F949}" sibTransId="{985555A7-04FF-4D2F-A621-9832F3C54FFF}"/>
    <dgm:cxn modelId="{E8364455-11A6-489F-983A-390CA68D2BAE}" type="presOf" srcId="{FBC60660-354E-474B-9B96-E300B0849C9B}" destId="{F06D7876-A951-45AE-BD97-A7F1E58DE295}" srcOrd="0" destOrd="0" presId="urn:microsoft.com/office/officeart/2018/2/layout/IconVerticalSolidList"/>
    <dgm:cxn modelId="{D0FF1456-2C76-4DFB-893A-EA8B2DDB6AF1}" type="presOf" srcId="{B2EE080F-6065-40F7-8A1E-1E894D0E8DD9}" destId="{D4AEFE2C-4879-4C36-A343-4885CF232D17}" srcOrd="0" destOrd="0" presId="urn:microsoft.com/office/officeart/2018/2/layout/IconVerticalSolidList"/>
    <dgm:cxn modelId="{AD512697-F8A9-4B2C-9EF2-3A346B6B207F}" type="presOf" srcId="{F6B9EACA-8F35-4455-B0DE-A7B8E28E8A34}" destId="{958F4B38-5555-4B77-A474-83C519B389D6}" srcOrd="0" destOrd="0" presId="urn:microsoft.com/office/officeart/2018/2/layout/IconVerticalSolidList"/>
    <dgm:cxn modelId="{63E078AF-1C2B-42E4-A11B-5627ECABFFE2}" type="presOf" srcId="{3637C0DB-B955-4CD6-AE1B-ACDA3CE945D4}" destId="{83FEDC10-F22B-47EA-86D2-3EA640423FDD}" srcOrd="0" destOrd="0" presId="urn:microsoft.com/office/officeart/2018/2/layout/IconVerticalSolidList"/>
    <dgm:cxn modelId="{C5B7BBBD-12A3-4D1E-8847-51307A7BE5D7}" type="presOf" srcId="{7658D44D-0264-4DBD-A916-3AC4C96E5028}" destId="{7A6067F6-1B5E-4C86-B634-24E6C207524A}" srcOrd="0" destOrd="0" presId="urn:microsoft.com/office/officeart/2018/2/layout/IconVerticalSolidList"/>
    <dgm:cxn modelId="{35E0A4CE-6BC5-4F52-B8C8-0D5C56FD6FA4}" srcId="{80D6C232-D481-4159-8F56-C43188228F32}" destId="{3637C0DB-B955-4CD6-AE1B-ACDA3CE945D4}" srcOrd="2" destOrd="0" parTransId="{7549335E-0AB2-4582-B772-46939C5B6FDD}" sibTransId="{4341D98C-E744-4FBB-9208-91C9E13E856A}"/>
    <dgm:cxn modelId="{727309D2-F581-443F-B9E9-F495E9FB1658}" type="presOf" srcId="{F9404755-F2B5-46EC-9726-FE3017066A3B}" destId="{5FD71746-1EA5-4FCF-BFA6-725389BE660F}" srcOrd="0" destOrd="0" presId="urn:microsoft.com/office/officeart/2018/2/layout/IconVerticalSolidList"/>
    <dgm:cxn modelId="{390802DE-A1CB-497E-AECD-76C167BEC9A8}" type="presParOf" srcId="{6B95F055-F005-4D0B-8D0F-8ECBD14CA5DD}" destId="{EF121054-98C7-41B2-B122-C2D9B0CBBB32}" srcOrd="0" destOrd="0" presId="urn:microsoft.com/office/officeart/2018/2/layout/IconVerticalSolidList"/>
    <dgm:cxn modelId="{021C32F1-BD58-401D-B801-7F3D2C9E4227}" type="presParOf" srcId="{EF121054-98C7-41B2-B122-C2D9B0CBBB32}" destId="{5D5142D7-3998-4912-AFA1-0D681C53E495}" srcOrd="0" destOrd="0" presId="urn:microsoft.com/office/officeart/2018/2/layout/IconVerticalSolidList"/>
    <dgm:cxn modelId="{99F7E2F3-B618-4131-A086-3F7C0D1BC092}" type="presParOf" srcId="{EF121054-98C7-41B2-B122-C2D9B0CBBB32}" destId="{19D8FFC3-F622-4090-95A3-65DA189C0896}" srcOrd="1" destOrd="0" presId="urn:microsoft.com/office/officeart/2018/2/layout/IconVerticalSolidList"/>
    <dgm:cxn modelId="{24F031F1-2574-4EDE-8DFC-089423EC3B73}" type="presParOf" srcId="{EF121054-98C7-41B2-B122-C2D9B0CBBB32}" destId="{7D3F1A02-37C4-4621-826B-0D40851706BE}" srcOrd="2" destOrd="0" presId="urn:microsoft.com/office/officeart/2018/2/layout/IconVerticalSolidList"/>
    <dgm:cxn modelId="{4C6B76C0-5B94-4C43-A73D-6C55A1135D3B}" type="presParOf" srcId="{EF121054-98C7-41B2-B122-C2D9B0CBBB32}" destId="{F06D7876-A951-45AE-BD97-A7F1E58DE295}" srcOrd="3" destOrd="0" presId="urn:microsoft.com/office/officeart/2018/2/layout/IconVerticalSolidList"/>
    <dgm:cxn modelId="{76DB1C24-0854-495A-A1DC-76C0D75F3B3D}" type="presParOf" srcId="{6B95F055-F005-4D0B-8D0F-8ECBD14CA5DD}" destId="{BF921397-CED7-453F-BBC9-E246A0A7007A}" srcOrd="1" destOrd="0" presId="urn:microsoft.com/office/officeart/2018/2/layout/IconVerticalSolidList"/>
    <dgm:cxn modelId="{C3773CAF-CC97-46BF-913F-33624E6DB878}" type="presParOf" srcId="{6B95F055-F005-4D0B-8D0F-8ECBD14CA5DD}" destId="{5C845BFA-30D7-45A2-8489-BCCA096662FF}" srcOrd="2" destOrd="0" presId="urn:microsoft.com/office/officeart/2018/2/layout/IconVerticalSolidList"/>
    <dgm:cxn modelId="{D878A2D6-4AE4-400A-BB49-9F2BE575B97E}" type="presParOf" srcId="{5C845BFA-30D7-45A2-8489-BCCA096662FF}" destId="{8283EE0D-6C9E-46F4-B281-4B7247390292}" srcOrd="0" destOrd="0" presId="urn:microsoft.com/office/officeart/2018/2/layout/IconVerticalSolidList"/>
    <dgm:cxn modelId="{F35FC157-F3B2-48B1-B021-D1D8133534B6}" type="presParOf" srcId="{5C845BFA-30D7-45A2-8489-BCCA096662FF}" destId="{CFAD86EE-1F04-4C3C-950F-D7A1C08537C5}" srcOrd="1" destOrd="0" presId="urn:microsoft.com/office/officeart/2018/2/layout/IconVerticalSolidList"/>
    <dgm:cxn modelId="{3E977FB5-C407-41A7-A8B3-DB1036B63953}" type="presParOf" srcId="{5C845BFA-30D7-45A2-8489-BCCA096662FF}" destId="{141DDB07-AE99-41CD-B540-6103EAB6D823}" srcOrd="2" destOrd="0" presId="urn:microsoft.com/office/officeart/2018/2/layout/IconVerticalSolidList"/>
    <dgm:cxn modelId="{45C20A64-830C-40D8-A5D5-27D1C68C2EEA}" type="presParOf" srcId="{5C845BFA-30D7-45A2-8489-BCCA096662FF}" destId="{958F4B38-5555-4B77-A474-83C519B389D6}" srcOrd="3" destOrd="0" presId="urn:microsoft.com/office/officeart/2018/2/layout/IconVerticalSolidList"/>
    <dgm:cxn modelId="{B0629E21-0EEC-4300-87F0-A9C760A04306}" type="presParOf" srcId="{6B95F055-F005-4D0B-8D0F-8ECBD14CA5DD}" destId="{5F521928-31E6-4271-814A-822562A37F9D}" srcOrd="3" destOrd="0" presId="urn:microsoft.com/office/officeart/2018/2/layout/IconVerticalSolidList"/>
    <dgm:cxn modelId="{99A7B50F-224F-4272-8681-7E527C623710}" type="presParOf" srcId="{6B95F055-F005-4D0B-8D0F-8ECBD14CA5DD}" destId="{41E7C956-5F19-4D34-B049-7132CB49C620}" srcOrd="4" destOrd="0" presId="urn:microsoft.com/office/officeart/2018/2/layout/IconVerticalSolidList"/>
    <dgm:cxn modelId="{28DC2125-7F6B-4020-BB12-C0F59C5F930C}" type="presParOf" srcId="{41E7C956-5F19-4D34-B049-7132CB49C620}" destId="{FDF1F96D-EDA4-4D52-92DC-B13F54E1E46E}" srcOrd="0" destOrd="0" presId="urn:microsoft.com/office/officeart/2018/2/layout/IconVerticalSolidList"/>
    <dgm:cxn modelId="{54A42E32-A9F1-4CEE-B824-63010ED75730}" type="presParOf" srcId="{41E7C956-5F19-4D34-B049-7132CB49C620}" destId="{750FDDD6-F653-4200-B6A6-877678705CFE}" srcOrd="1" destOrd="0" presId="urn:microsoft.com/office/officeart/2018/2/layout/IconVerticalSolidList"/>
    <dgm:cxn modelId="{0855C871-4FCC-44FB-851D-D97EB23E8E3F}" type="presParOf" srcId="{41E7C956-5F19-4D34-B049-7132CB49C620}" destId="{8442EBE9-934F-43D2-9900-20924074E87F}" srcOrd="2" destOrd="0" presId="urn:microsoft.com/office/officeart/2018/2/layout/IconVerticalSolidList"/>
    <dgm:cxn modelId="{21AE4757-297B-4B9D-AE55-5676B68F30EC}" type="presParOf" srcId="{41E7C956-5F19-4D34-B049-7132CB49C620}" destId="{83FEDC10-F22B-47EA-86D2-3EA640423FDD}" srcOrd="3" destOrd="0" presId="urn:microsoft.com/office/officeart/2018/2/layout/IconVerticalSolidList"/>
    <dgm:cxn modelId="{7AE3F41D-496A-459C-A7E2-699E6E512B24}" type="presParOf" srcId="{6B95F055-F005-4D0B-8D0F-8ECBD14CA5DD}" destId="{339E1B70-CC32-4B32-B12E-C36695CA0D93}" srcOrd="5" destOrd="0" presId="urn:microsoft.com/office/officeart/2018/2/layout/IconVerticalSolidList"/>
    <dgm:cxn modelId="{93871012-C7A0-4DE9-98A8-90F81E00794A}" type="presParOf" srcId="{6B95F055-F005-4D0B-8D0F-8ECBD14CA5DD}" destId="{0EF6EB53-4731-49E1-840C-E7C3CE0FBC93}" srcOrd="6" destOrd="0" presId="urn:microsoft.com/office/officeart/2018/2/layout/IconVerticalSolidList"/>
    <dgm:cxn modelId="{13816C68-0E97-4E3D-9D02-9D1B899ABADC}" type="presParOf" srcId="{0EF6EB53-4731-49E1-840C-E7C3CE0FBC93}" destId="{1A7FE45B-1F15-42A7-823F-478DE9BFA37C}" srcOrd="0" destOrd="0" presId="urn:microsoft.com/office/officeart/2018/2/layout/IconVerticalSolidList"/>
    <dgm:cxn modelId="{7468562D-4D5B-4B16-A35C-93B7F107884A}" type="presParOf" srcId="{0EF6EB53-4731-49E1-840C-E7C3CE0FBC93}" destId="{4FF5C16D-D808-470F-8F3F-0FC6830BE50C}" srcOrd="1" destOrd="0" presId="urn:microsoft.com/office/officeart/2018/2/layout/IconVerticalSolidList"/>
    <dgm:cxn modelId="{B8ABE74E-AEE7-4720-A1DB-84537C143B93}" type="presParOf" srcId="{0EF6EB53-4731-49E1-840C-E7C3CE0FBC93}" destId="{B51D0C16-9428-48C1-9CCD-0787102D1291}" srcOrd="2" destOrd="0" presId="urn:microsoft.com/office/officeart/2018/2/layout/IconVerticalSolidList"/>
    <dgm:cxn modelId="{C6A6A2CA-F0B2-40B4-AEBA-1D8E0A6C4D5A}" type="presParOf" srcId="{0EF6EB53-4731-49E1-840C-E7C3CE0FBC93}" destId="{D4AEFE2C-4879-4C36-A343-4885CF232D17}" srcOrd="3" destOrd="0" presId="urn:microsoft.com/office/officeart/2018/2/layout/IconVerticalSolidList"/>
    <dgm:cxn modelId="{BC90FE7D-4E15-4C5E-9B87-3EF52251F9CB}" type="presParOf" srcId="{6B95F055-F005-4D0B-8D0F-8ECBD14CA5DD}" destId="{8D9F4ECF-98BC-4354-9860-83D21F29AAAF}" srcOrd="7" destOrd="0" presId="urn:microsoft.com/office/officeart/2018/2/layout/IconVerticalSolidList"/>
    <dgm:cxn modelId="{D75B18F0-F32E-451D-BDE5-C7CC9034436B}" type="presParOf" srcId="{6B95F055-F005-4D0B-8D0F-8ECBD14CA5DD}" destId="{8CDD0527-3D9A-4DF8-AA8B-C95ABAC722AA}" srcOrd="8" destOrd="0" presId="urn:microsoft.com/office/officeart/2018/2/layout/IconVerticalSolidList"/>
    <dgm:cxn modelId="{709B86AB-7CAD-4097-84CE-FC2C2180C9B1}" type="presParOf" srcId="{8CDD0527-3D9A-4DF8-AA8B-C95ABAC722AA}" destId="{076B440F-A534-4578-BE65-038BEF2694D2}" srcOrd="0" destOrd="0" presId="urn:microsoft.com/office/officeart/2018/2/layout/IconVerticalSolidList"/>
    <dgm:cxn modelId="{9A50A129-C8CF-40B5-92FB-E7AFADD7C7CD}" type="presParOf" srcId="{8CDD0527-3D9A-4DF8-AA8B-C95ABAC722AA}" destId="{7FB8F874-91FD-4B73-9474-818D27174658}" srcOrd="1" destOrd="0" presId="urn:microsoft.com/office/officeart/2018/2/layout/IconVerticalSolidList"/>
    <dgm:cxn modelId="{606A5A2D-CB0B-40EE-877A-1FC1EE70A4EC}" type="presParOf" srcId="{8CDD0527-3D9A-4DF8-AA8B-C95ABAC722AA}" destId="{1D2BAC7F-605B-4886-9F66-B08D5E6F7766}" srcOrd="2" destOrd="0" presId="urn:microsoft.com/office/officeart/2018/2/layout/IconVerticalSolidList"/>
    <dgm:cxn modelId="{712CF713-8326-4214-BAB6-0F585CA1C3AF}" type="presParOf" srcId="{8CDD0527-3D9A-4DF8-AA8B-C95ABAC722AA}" destId="{7A6067F6-1B5E-4C86-B634-24E6C207524A}" srcOrd="3" destOrd="0" presId="urn:microsoft.com/office/officeart/2018/2/layout/IconVerticalSolidList"/>
    <dgm:cxn modelId="{C514C427-7A5B-4F21-A546-293DA7FD9D3C}" type="presParOf" srcId="{6B95F055-F005-4D0B-8D0F-8ECBD14CA5DD}" destId="{B49C98D3-D535-4B57-AFF1-66EBF3F5B632}" srcOrd="9" destOrd="0" presId="urn:microsoft.com/office/officeart/2018/2/layout/IconVerticalSolidList"/>
    <dgm:cxn modelId="{C6380E45-311B-462A-952D-5FE2BB2F1B22}" type="presParOf" srcId="{6B95F055-F005-4D0B-8D0F-8ECBD14CA5DD}" destId="{3BD0A7F3-D86B-4356-8F16-5F500F4A9CB6}" srcOrd="10" destOrd="0" presId="urn:microsoft.com/office/officeart/2018/2/layout/IconVerticalSolidList"/>
    <dgm:cxn modelId="{C7376CBB-4180-4009-8CA6-E3EC7F50D2BD}" type="presParOf" srcId="{3BD0A7F3-D86B-4356-8F16-5F500F4A9CB6}" destId="{07DB2027-B75E-47C6-BB96-9505234293AC}" srcOrd="0" destOrd="0" presId="urn:microsoft.com/office/officeart/2018/2/layout/IconVerticalSolidList"/>
    <dgm:cxn modelId="{307108F6-86FD-4D29-AE88-F0DF55EEA689}" type="presParOf" srcId="{3BD0A7F3-D86B-4356-8F16-5F500F4A9CB6}" destId="{F1C4DA6C-8BF9-43D6-AE4C-598D2E8FA332}" srcOrd="1" destOrd="0" presId="urn:microsoft.com/office/officeart/2018/2/layout/IconVerticalSolidList"/>
    <dgm:cxn modelId="{73F18466-1EEB-4257-BC0E-C881E318D03E}" type="presParOf" srcId="{3BD0A7F3-D86B-4356-8F16-5F500F4A9CB6}" destId="{FE8AD986-8A54-4353-8632-79182CD97363}" srcOrd="2" destOrd="0" presId="urn:microsoft.com/office/officeart/2018/2/layout/IconVerticalSolidList"/>
    <dgm:cxn modelId="{79919307-1100-42C9-BEC3-E098D625CB76}" type="presParOf" srcId="{3BD0A7F3-D86B-4356-8F16-5F500F4A9CB6}" destId="{5FD71746-1EA5-4FCF-BFA6-725389BE660F}" srcOrd="3" destOrd="0" presId="urn:microsoft.com/office/officeart/2018/2/layout/IconVerticalSolidList"/>
    <dgm:cxn modelId="{5ACDBE3F-AF68-4E27-9E49-CE59A06634A5}" type="presParOf" srcId="{6B95F055-F005-4D0B-8D0F-8ECBD14CA5DD}" destId="{13F85412-8654-475B-BA45-C34A89F06584}" srcOrd="11" destOrd="0" presId="urn:microsoft.com/office/officeart/2018/2/layout/IconVerticalSolidList"/>
    <dgm:cxn modelId="{205C165A-A1B8-4910-ADB2-012F800DDA6F}" type="presParOf" srcId="{6B95F055-F005-4D0B-8D0F-8ECBD14CA5DD}" destId="{7A03D283-E93E-4250-A794-3CCA66C2E928}" srcOrd="12" destOrd="0" presId="urn:microsoft.com/office/officeart/2018/2/layout/IconVerticalSolidList"/>
    <dgm:cxn modelId="{EF07E1AC-E879-4A63-8C85-8E2F9050A89B}" type="presParOf" srcId="{7A03D283-E93E-4250-A794-3CCA66C2E928}" destId="{67DB8B76-9342-43D4-BFB3-71AECB7BFE65}" srcOrd="0" destOrd="0" presId="urn:microsoft.com/office/officeart/2018/2/layout/IconVerticalSolidList"/>
    <dgm:cxn modelId="{4ACAB44A-8037-44FB-8CF4-AA4AA274AC5E}" type="presParOf" srcId="{7A03D283-E93E-4250-A794-3CCA66C2E928}" destId="{EB0A4CDE-F4B9-4B97-B43E-8A184E2203E2}" srcOrd="1" destOrd="0" presId="urn:microsoft.com/office/officeart/2018/2/layout/IconVerticalSolidList"/>
    <dgm:cxn modelId="{CAD01F69-2AAE-4082-9C9F-5EFDBE239A32}" type="presParOf" srcId="{7A03D283-E93E-4250-A794-3CCA66C2E928}" destId="{60EFDAF0-AE55-48AE-80D7-D90C65AE7522}" srcOrd="2" destOrd="0" presId="urn:microsoft.com/office/officeart/2018/2/layout/IconVerticalSolidList"/>
    <dgm:cxn modelId="{FF61B0C7-B736-4654-8FE9-4044CFAD926C}" type="presParOf" srcId="{7A03D283-E93E-4250-A794-3CCA66C2E928}" destId="{2320B974-6662-4960-A719-3299BBAE3F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8D05E5-30D3-40A0-A289-FB96C542E27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4808A42-4F8B-4DD1-BD8E-DECCB5283340}">
      <dgm:prSet/>
      <dgm:spPr/>
      <dgm:t>
        <a:bodyPr/>
        <a:lstStyle/>
        <a:p>
          <a:r>
            <a:rPr lang="en-GB" b="0" i="0"/>
            <a:t>Employee engagement is a critical factor in the success of any organization.</a:t>
          </a:r>
          <a:endParaRPr lang="en-US"/>
        </a:p>
      </dgm:t>
    </dgm:pt>
    <dgm:pt modelId="{63AB6C22-77C3-4FA1-B109-0E4352967416}" type="parTrans" cxnId="{624381F7-9E63-47B8-AC87-E10DA892F166}">
      <dgm:prSet/>
      <dgm:spPr/>
      <dgm:t>
        <a:bodyPr/>
        <a:lstStyle/>
        <a:p>
          <a:endParaRPr lang="en-US"/>
        </a:p>
      </dgm:t>
    </dgm:pt>
    <dgm:pt modelId="{BA717C75-2EB4-4AE9-B390-66C43978D11F}" type="sibTrans" cxnId="{624381F7-9E63-47B8-AC87-E10DA892F166}">
      <dgm:prSet/>
      <dgm:spPr/>
      <dgm:t>
        <a:bodyPr/>
        <a:lstStyle/>
        <a:p>
          <a:endParaRPr lang="en-US"/>
        </a:p>
      </dgm:t>
    </dgm:pt>
    <dgm:pt modelId="{23DA918B-3A1E-40C5-BDD8-CE09FBE98876}">
      <dgm:prSet/>
      <dgm:spPr/>
      <dgm:t>
        <a:bodyPr/>
        <a:lstStyle/>
        <a:p>
          <a:r>
            <a:rPr lang="en-GB" b="0" i="0"/>
            <a:t>The housekeeping team plays an essential role in maintaining the cleanliness and organization of the hotel</a:t>
          </a:r>
          <a:endParaRPr lang="en-US"/>
        </a:p>
      </dgm:t>
    </dgm:pt>
    <dgm:pt modelId="{83DA097C-25CC-4146-AADC-C47B5D7BD031}" type="parTrans" cxnId="{C0BBB879-C439-4005-9DF6-17B362D22AD4}">
      <dgm:prSet/>
      <dgm:spPr/>
      <dgm:t>
        <a:bodyPr/>
        <a:lstStyle/>
        <a:p>
          <a:endParaRPr lang="en-US"/>
        </a:p>
      </dgm:t>
    </dgm:pt>
    <dgm:pt modelId="{F579EC4B-C3B5-48A7-8C87-6C5079D85221}" type="sibTrans" cxnId="{C0BBB879-C439-4005-9DF6-17B362D22AD4}">
      <dgm:prSet/>
      <dgm:spPr/>
      <dgm:t>
        <a:bodyPr/>
        <a:lstStyle/>
        <a:p>
          <a:endParaRPr lang="en-US"/>
        </a:p>
      </dgm:t>
    </dgm:pt>
    <dgm:pt modelId="{1E8241E1-7733-4D60-A6A7-FB143EEF72C5}">
      <dgm:prSet/>
      <dgm:spPr/>
      <dgm:t>
        <a:bodyPr/>
        <a:lstStyle/>
        <a:p>
          <a:r>
            <a:rPr lang="en-GB" b="0" i="0"/>
            <a:t>Opportunities for career advancement are also essential for maintaining employee engagement (Carasco-Saul et al., 2015)</a:t>
          </a:r>
          <a:endParaRPr lang="en-US"/>
        </a:p>
      </dgm:t>
    </dgm:pt>
    <dgm:pt modelId="{9A98EBBB-EB73-426E-9222-D33B0743F675}" type="parTrans" cxnId="{42C99229-222C-40BE-B8CA-78A8C71BA733}">
      <dgm:prSet/>
      <dgm:spPr/>
      <dgm:t>
        <a:bodyPr/>
        <a:lstStyle/>
        <a:p>
          <a:endParaRPr lang="en-US"/>
        </a:p>
      </dgm:t>
    </dgm:pt>
    <dgm:pt modelId="{F64C165D-9247-456D-815C-AAA00BEB9729}" type="sibTrans" cxnId="{42C99229-222C-40BE-B8CA-78A8C71BA733}">
      <dgm:prSet/>
      <dgm:spPr/>
      <dgm:t>
        <a:bodyPr/>
        <a:lstStyle/>
        <a:p>
          <a:endParaRPr lang="en-US"/>
        </a:p>
      </dgm:t>
    </dgm:pt>
    <dgm:pt modelId="{0562ADA2-8C45-4D07-A72F-BCD635119505}">
      <dgm:prSet/>
      <dgm:spPr/>
      <dgm:t>
        <a:bodyPr/>
        <a:lstStyle/>
        <a:p>
          <a:r>
            <a:rPr lang="en-GB" b="0" i="0"/>
            <a:t>Communication is also essential in maintaining employee engagement.</a:t>
          </a:r>
          <a:endParaRPr lang="en-US"/>
        </a:p>
      </dgm:t>
    </dgm:pt>
    <dgm:pt modelId="{315F100B-D25F-49EC-90DB-59BD681EDB8C}" type="parTrans" cxnId="{7A585BA1-1B22-4049-BB9E-91C1CBE343D3}">
      <dgm:prSet/>
      <dgm:spPr/>
      <dgm:t>
        <a:bodyPr/>
        <a:lstStyle/>
        <a:p>
          <a:endParaRPr lang="en-US"/>
        </a:p>
      </dgm:t>
    </dgm:pt>
    <dgm:pt modelId="{54CB72DF-0B05-4B08-8AAD-4ECA53323101}" type="sibTrans" cxnId="{7A585BA1-1B22-4049-BB9E-91C1CBE343D3}">
      <dgm:prSet/>
      <dgm:spPr/>
      <dgm:t>
        <a:bodyPr/>
        <a:lstStyle/>
        <a:p>
          <a:endParaRPr lang="en-US"/>
        </a:p>
      </dgm:t>
    </dgm:pt>
    <dgm:pt modelId="{152A6F97-426F-4F9F-A39B-94F5FB6E3591}">
      <dgm:prSet/>
      <dgm:spPr/>
      <dgm:t>
        <a:bodyPr/>
        <a:lstStyle/>
        <a:p>
          <a:r>
            <a:rPr lang="en-GB" b="0" i="0"/>
            <a:t>The housekeeping staff in Premier Inn can be kept informed about the hotel's performance.</a:t>
          </a:r>
          <a:endParaRPr lang="en-US"/>
        </a:p>
      </dgm:t>
    </dgm:pt>
    <dgm:pt modelId="{B54EB5FD-A04B-40C9-8D8E-332800B1DE55}" type="parTrans" cxnId="{2A880C69-8BC7-4FAF-ADFD-8EA266A28BF4}">
      <dgm:prSet/>
      <dgm:spPr/>
      <dgm:t>
        <a:bodyPr/>
        <a:lstStyle/>
        <a:p>
          <a:endParaRPr lang="en-US"/>
        </a:p>
      </dgm:t>
    </dgm:pt>
    <dgm:pt modelId="{52D3E5D5-435F-4730-86F9-79127055FC17}" type="sibTrans" cxnId="{2A880C69-8BC7-4FAF-ADFD-8EA266A28BF4}">
      <dgm:prSet/>
      <dgm:spPr/>
      <dgm:t>
        <a:bodyPr/>
        <a:lstStyle/>
        <a:p>
          <a:endParaRPr lang="en-US"/>
        </a:p>
      </dgm:t>
    </dgm:pt>
    <dgm:pt modelId="{FDB690BC-F41F-4AFF-A050-D710E72B0FAF}">
      <dgm:prSet/>
      <dgm:spPr/>
      <dgm:t>
        <a:bodyPr/>
        <a:lstStyle/>
        <a:p>
          <a:r>
            <a:rPr lang="en-GB" b="0" i="0"/>
            <a:t>Providing clear and timely communication shows that the organization values transparency and employee engagement (Mann and Harter, 2016).</a:t>
          </a:r>
          <a:endParaRPr lang="en-US"/>
        </a:p>
      </dgm:t>
    </dgm:pt>
    <dgm:pt modelId="{9292021D-5D12-4BCF-B855-169FFC5352C4}" type="parTrans" cxnId="{576FEBDE-A508-44F9-A9CB-2B7977D9E4FB}">
      <dgm:prSet/>
      <dgm:spPr/>
      <dgm:t>
        <a:bodyPr/>
        <a:lstStyle/>
        <a:p>
          <a:endParaRPr lang="en-US"/>
        </a:p>
      </dgm:t>
    </dgm:pt>
    <dgm:pt modelId="{AC77A613-1453-4976-8597-F724BBBA9CBC}" type="sibTrans" cxnId="{576FEBDE-A508-44F9-A9CB-2B7977D9E4FB}">
      <dgm:prSet/>
      <dgm:spPr/>
      <dgm:t>
        <a:bodyPr/>
        <a:lstStyle/>
        <a:p>
          <a:endParaRPr lang="en-US"/>
        </a:p>
      </dgm:t>
    </dgm:pt>
    <dgm:pt modelId="{749F31F6-F79F-458A-853D-C97341FF3E8E}" type="pres">
      <dgm:prSet presAssocID="{938D05E5-30D3-40A0-A289-FB96C542E275}" presName="linear" presStyleCnt="0">
        <dgm:presLayoutVars>
          <dgm:animLvl val="lvl"/>
          <dgm:resizeHandles val="exact"/>
        </dgm:presLayoutVars>
      </dgm:prSet>
      <dgm:spPr/>
    </dgm:pt>
    <dgm:pt modelId="{34CC591E-C474-4B85-9E7F-3F5900B1B22C}" type="pres">
      <dgm:prSet presAssocID="{84808A42-4F8B-4DD1-BD8E-DECCB5283340}" presName="parentText" presStyleLbl="node1" presStyleIdx="0" presStyleCnt="6">
        <dgm:presLayoutVars>
          <dgm:chMax val="0"/>
          <dgm:bulletEnabled val="1"/>
        </dgm:presLayoutVars>
      </dgm:prSet>
      <dgm:spPr/>
    </dgm:pt>
    <dgm:pt modelId="{0ADE0FDD-1C3F-4CD1-8BC7-11EFDCE53136}" type="pres">
      <dgm:prSet presAssocID="{BA717C75-2EB4-4AE9-B390-66C43978D11F}" presName="spacer" presStyleCnt="0"/>
      <dgm:spPr/>
    </dgm:pt>
    <dgm:pt modelId="{7A6D59ED-7EF0-44EC-9472-CD5B2B92C285}" type="pres">
      <dgm:prSet presAssocID="{23DA918B-3A1E-40C5-BDD8-CE09FBE98876}" presName="parentText" presStyleLbl="node1" presStyleIdx="1" presStyleCnt="6">
        <dgm:presLayoutVars>
          <dgm:chMax val="0"/>
          <dgm:bulletEnabled val="1"/>
        </dgm:presLayoutVars>
      </dgm:prSet>
      <dgm:spPr/>
    </dgm:pt>
    <dgm:pt modelId="{4FF5A83C-1BCC-4AA0-AB18-EEEFEAB4B2A7}" type="pres">
      <dgm:prSet presAssocID="{F579EC4B-C3B5-48A7-8C87-6C5079D85221}" presName="spacer" presStyleCnt="0"/>
      <dgm:spPr/>
    </dgm:pt>
    <dgm:pt modelId="{BF5A0E76-3D78-4C4C-9F89-7B8DFCD05142}" type="pres">
      <dgm:prSet presAssocID="{1E8241E1-7733-4D60-A6A7-FB143EEF72C5}" presName="parentText" presStyleLbl="node1" presStyleIdx="2" presStyleCnt="6">
        <dgm:presLayoutVars>
          <dgm:chMax val="0"/>
          <dgm:bulletEnabled val="1"/>
        </dgm:presLayoutVars>
      </dgm:prSet>
      <dgm:spPr/>
    </dgm:pt>
    <dgm:pt modelId="{F57C02C8-3E34-4F56-815A-89709E041CFE}" type="pres">
      <dgm:prSet presAssocID="{F64C165D-9247-456D-815C-AAA00BEB9729}" presName="spacer" presStyleCnt="0"/>
      <dgm:spPr/>
    </dgm:pt>
    <dgm:pt modelId="{AFE2FCED-6B37-4CD6-A750-6AC7975A90E3}" type="pres">
      <dgm:prSet presAssocID="{0562ADA2-8C45-4D07-A72F-BCD635119505}" presName="parentText" presStyleLbl="node1" presStyleIdx="3" presStyleCnt="6">
        <dgm:presLayoutVars>
          <dgm:chMax val="0"/>
          <dgm:bulletEnabled val="1"/>
        </dgm:presLayoutVars>
      </dgm:prSet>
      <dgm:spPr/>
    </dgm:pt>
    <dgm:pt modelId="{F72C01BE-8EFC-4C62-9DAA-7FEE0D4F43DC}" type="pres">
      <dgm:prSet presAssocID="{54CB72DF-0B05-4B08-8AAD-4ECA53323101}" presName="spacer" presStyleCnt="0"/>
      <dgm:spPr/>
    </dgm:pt>
    <dgm:pt modelId="{CD1127B7-802A-4600-BF58-0008CA783FB1}" type="pres">
      <dgm:prSet presAssocID="{152A6F97-426F-4F9F-A39B-94F5FB6E3591}" presName="parentText" presStyleLbl="node1" presStyleIdx="4" presStyleCnt="6">
        <dgm:presLayoutVars>
          <dgm:chMax val="0"/>
          <dgm:bulletEnabled val="1"/>
        </dgm:presLayoutVars>
      </dgm:prSet>
      <dgm:spPr/>
    </dgm:pt>
    <dgm:pt modelId="{FE028713-192F-4C4B-93EC-FB65D6DC3EEF}" type="pres">
      <dgm:prSet presAssocID="{52D3E5D5-435F-4730-86F9-79127055FC17}" presName="spacer" presStyleCnt="0"/>
      <dgm:spPr/>
    </dgm:pt>
    <dgm:pt modelId="{428D334A-ACF2-4883-B04F-BC2C9F51741C}" type="pres">
      <dgm:prSet presAssocID="{FDB690BC-F41F-4AFF-A050-D710E72B0FAF}" presName="parentText" presStyleLbl="node1" presStyleIdx="5" presStyleCnt="6">
        <dgm:presLayoutVars>
          <dgm:chMax val="0"/>
          <dgm:bulletEnabled val="1"/>
        </dgm:presLayoutVars>
      </dgm:prSet>
      <dgm:spPr/>
    </dgm:pt>
  </dgm:ptLst>
  <dgm:cxnLst>
    <dgm:cxn modelId="{736BC414-42EC-4DC5-BCA1-DF1A3AD485B4}" type="presOf" srcId="{84808A42-4F8B-4DD1-BD8E-DECCB5283340}" destId="{34CC591E-C474-4B85-9E7F-3F5900B1B22C}" srcOrd="0" destOrd="0" presId="urn:microsoft.com/office/officeart/2005/8/layout/vList2"/>
    <dgm:cxn modelId="{42C99229-222C-40BE-B8CA-78A8C71BA733}" srcId="{938D05E5-30D3-40A0-A289-FB96C542E275}" destId="{1E8241E1-7733-4D60-A6A7-FB143EEF72C5}" srcOrd="2" destOrd="0" parTransId="{9A98EBBB-EB73-426E-9222-D33B0743F675}" sibTransId="{F64C165D-9247-456D-815C-AAA00BEB9729}"/>
    <dgm:cxn modelId="{1D703935-7F48-4FB3-AC60-8721D5A2B3AB}" type="presOf" srcId="{23DA918B-3A1E-40C5-BDD8-CE09FBE98876}" destId="{7A6D59ED-7EF0-44EC-9472-CD5B2B92C285}" srcOrd="0" destOrd="0" presId="urn:microsoft.com/office/officeart/2005/8/layout/vList2"/>
    <dgm:cxn modelId="{2A880C69-8BC7-4FAF-ADFD-8EA266A28BF4}" srcId="{938D05E5-30D3-40A0-A289-FB96C542E275}" destId="{152A6F97-426F-4F9F-A39B-94F5FB6E3591}" srcOrd="4" destOrd="0" parTransId="{B54EB5FD-A04B-40C9-8D8E-332800B1DE55}" sibTransId="{52D3E5D5-435F-4730-86F9-79127055FC17}"/>
    <dgm:cxn modelId="{F2212A54-190B-45B8-A534-F32CF87D582B}" type="presOf" srcId="{0562ADA2-8C45-4D07-A72F-BCD635119505}" destId="{AFE2FCED-6B37-4CD6-A750-6AC7975A90E3}" srcOrd="0" destOrd="0" presId="urn:microsoft.com/office/officeart/2005/8/layout/vList2"/>
    <dgm:cxn modelId="{C0BBB879-C439-4005-9DF6-17B362D22AD4}" srcId="{938D05E5-30D3-40A0-A289-FB96C542E275}" destId="{23DA918B-3A1E-40C5-BDD8-CE09FBE98876}" srcOrd="1" destOrd="0" parTransId="{83DA097C-25CC-4146-AADC-C47B5D7BD031}" sibTransId="{F579EC4B-C3B5-48A7-8C87-6C5079D85221}"/>
    <dgm:cxn modelId="{AD707F97-DFB5-4A2A-B2C5-90E59DC1982E}" type="presOf" srcId="{1E8241E1-7733-4D60-A6A7-FB143EEF72C5}" destId="{BF5A0E76-3D78-4C4C-9F89-7B8DFCD05142}" srcOrd="0" destOrd="0" presId="urn:microsoft.com/office/officeart/2005/8/layout/vList2"/>
    <dgm:cxn modelId="{36D0869D-EC80-4C70-B5D1-997BE5C2EAB2}" type="presOf" srcId="{152A6F97-426F-4F9F-A39B-94F5FB6E3591}" destId="{CD1127B7-802A-4600-BF58-0008CA783FB1}" srcOrd="0" destOrd="0" presId="urn:microsoft.com/office/officeart/2005/8/layout/vList2"/>
    <dgm:cxn modelId="{7A585BA1-1B22-4049-BB9E-91C1CBE343D3}" srcId="{938D05E5-30D3-40A0-A289-FB96C542E275}" destId="{0562ADA2-8C45-4D07-A72F-BCD635119505}" srcOrd="3" destOrd="0" parTransId="{315F100B-D25F-49EC-90DB-59BD681EDB8C}" sibTransId="{54CB72DF-0B05-4B08-8AAD-4ECA53323101}"/>
    <dgm:cxn modelId="{A1C3E6C9-BB2C-4B6E-AE6C-469383C8B370}" type="presOf" srcId="{938D05E5-30D3-40A0-A289-FB96C542E275}" destId="{749F31F6-F79F-458A-853D-C97341FF3E8E}" srcOrd="0" destOrd="0" presId="urn:microsoft.com/office/officeart/2005/8/layout/vList2"/>
    <dgm:cxn modelId="{576FEBDE-A508-44F9-A9CB-2B7977D9E4FB}" srcId="{938D05E5-30D3-40A0-A289-FB96C542E275}" destId="{FDB690BC-F41F-4AFF-A050-D710E72B0FAF}" srcOrd="5" destOrd="0" parTransId="{9292021D-5D12-4BCF-B855-169FFC5352C4}" sibTransId="{AC77A613-1453-4976-8597-F724BBBA9CBC}"/>
    <dgm:cxn modelId="{09100CE6-DC2D-4936-9234-7F2C2BAE9205}" type="presOf" srcId="{FDB690BC-F41F-4AFF-A050-D710E72B0FAF}" destId="{428D334A-ACF2-4883-B04F-BC2C9F51741C}" srcOrd="0" destOrd="0" presId="urn:microsoft.com/office/officeart/2005/8/layout/vList2"/>
    <dgm:cxn modelId="{624381F7-9E63-47B8-AC87-E10DA892F166}" srcId="{938D05E5-30D3-40A0-A289-FB96C542E275}" destId="{84808A42-4F8B-4DD1-BD8E-DECCB5283340}" srcOrd="0" destOrd="0" parTransId="{63AB6C22-77C3-4FA1-B109-0E4352967416}" sibTransId="{BA717C75-2EB4-4AE9-B390-66C43978D11F}"/>
    <dgm:cxn modelId="{49142C23-8162-4B73-8CE8-AAEE06BDD369}" type="presParOf" srcId="{749F31F6-F79F-458A-853D-C97341FF3E8E}" destId="{34CC591E-C474-4B85-9E7F-3F5900B1B22C}" srcOrd="0" destOrd="0" presId="urn:microsoft.com/office/officeart/2005/8/layout/vList2"/>
    <dgm:cxn modelId="{92F7A5A5-688C-4871-AE1D-7F2C1A526DC9}" type="presParOf" srcId="{749F31F6-F79F-458A-853D-C97341FF3E8E}" destId="{0ADE0FDD-1C3F-4CD1-8BC7-11EFDCE53136}" srcOrd="1" destOrd="0" presId="urn:microsoft.com/office/officeart/2005/8/layout/vList2"/>
    <dgm:cxn modelId="{69A5113A-A9A3-4CAB-80BB-DCF8956BA74F}" type="presParOf" srcId="{749F31F6-F79F-458A-853D-C97341FF3E8E}" destId="{7A6D59ED-7EF0-44EC-9472-CD5B2B92C285}" srcOrd="2" destOrd="0" presId="urn:microsoft.com/office/officeart/2005/8/layout/vList2"/>
    <dgm:cxn modelId="{E28452D6-6EA6-41E9-8306-4F5212A0750D}" type="presParOf" srcId="{749F31F6-F79F-458A-853D-C97341FF3E8E}" destId="{4FF5A83C-1BCC-4AA0-AB18-EEEFEAB4B2A7}" srcOrd="3" destOrd="0" presId="urn:microsoft.com/office/officeart/2005/8/layout/vList2"/>
    <dgm:cxn modelId="{74182396-8F7A-4752-9A4C-59BF0DB6E219}" type="presParOf" srcId="{749F31F6-F79F-458A-853D-C97341FF3E8E}" destId="{BF5A0E76-3D78-4C4C-9F89-7B8DFCD05142}" srcOrd="4" destOrd="0" presId="urn:microsoft.com/office/officeart/2005/8/layout/vList2"/>
    <dgm:cxn modelId="{1F90E44C-0434-4CE1-AEED-11CEF34FBB82}" type="presParOf" srcId="{749F31F6-F79F-458A-853D-C97341FF3E8E}" destId="{F57C02C8-3E34-4F56-815A-89709E041CFE}" srcOrd="5" destOrd="0" presId="urn:microsoft.com/office/officeart/2005/8/layout/vList2"/>
    <dgm:cxn modelId="{4BEAFD70-C208-45C9-8688-938D40B8ED64}" type="presParOf" srcId="{749F31F6-F79F-458A-853D-C97341FF3E8E}" destId="{AFE2FCED-6B37-4CD6-A750-6AC7975A90E3}" srcOrd="6" destOrd="0" presId="urn:microsoft.com/office/officeart/2005/8/layout/vList2"/>
    <dgm:cxn modelId="{6E929DBA-13EA-43DE-98E9-7A86BC2CDF48}" type="presParOf" srcId="{749F31F6-F79F-458A-853D-C97341FF3E8E}" destId="{F72C01BE-8EFC-4C62-9DAA-7FEE0D4F43DC}" srcOrd="7" destOrd="0" presId="urn:microsoft.com/office/officeart/2005/8/layout/vList2"/>
    <dgm:cxn modelId="{1947F270-C699-4FCD-8BE0-99FCD1B93383}" type="presParOf" srcId="{749F31F6-F79F-458A-853D-C97341FF3E8E}" destId="{CD1127B7-802A-4600-BF58-0008CA783FB1}" srcOrd="8" destOrd="0" presId="urn:microsoft.com/office/officeart/2005/8/layout/vList2"/>
    <dgm:cxn modelId="{1F869D56-A06A-43DF-8261-7599BB4005AB}" type="presParOf" srcId="{749F31F6-F79F-458A-853D-C97341FF3E8E}" destId="{FE028713-192F-4C4B-93EC-FB65D6DC3EEF}" srcOrd="9" destOrd="0" presId="urn:microsoft.com/office/officeart/2005/8/layout/vList2"/>
    <dgm:cxn modelId="{68D8B2FF-A1E3-4332-97EE-BAD48CD0568C}" type="presParOf" srcId="{749F31F6-F79F-458A-853D-C97341FF3E8E}" destId="{428D334A-ACF2-4883-B04F-BC2C9F51741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142D7-3998-4912-AFA1-0D681C53E495}">
      <dsp:nvSpPr>
        <dsp:cNvPr id="0" name=""/>
        <dsp:cNvSpPr/>
      </dsp:nvSpPr>
      <dsp:spPr>
        <a:xfrm>
          <a:off x="0" y="390"/>
          <a:ext cx="6496050" cy="537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8FFC3-F622-4090-95A3-65DA189C0896}">
      <dsp:nvSpPr>
        <dsp:cNvPr id="0" name=""/>
        <dsp:cNvSpPr/>
      </dsp:nvSpPr>
      <dsp:spPr>
        <a:xfrm>
          <a:off x="162681" y="121393"/>
          <a:ext cx="295784" cy="295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6D7876-A951-45AE-BD97-A7F1E58DE295}">
      <dsp:nvSpPr>
        <dsp:cNvPr id="0" name=""/>
        <dsp:cNvSpPr/>
      </dsp:nvSpPr>
      <dsp:spPr>
        <a:xfrm>
          <a:off x="621147" y="390"/>
          <a:ext cx="5874902" cy="53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16" tIns="56916" rIns="56916" bIns="56916" numCol="1" spcCol="1270" anchor="ctr" anchorCtr="0">
          <a:noAutofit/>
        </a:bodyPr>
        <a:lstStyle/>
        <a:p>
          <a:pPr marL="0" lvl="0" indent="0" algn="l" defTabSz="711200">
            <a:lnSpc>
              <a:spcPct val="90000"/>
            </a:lnSpc>
            <a:spcBef>
              <a:spcPct val="0"/>
            </a:spcBef>
            <a:spcAft>
              <a:spcPct val="35000"/>
            </a:spcAft>
            <a:buNone/>
          </a:pPr>
          <a:r>
            <a:rPr lang="en-US" sz="1600" b="1" kern="1200"/>
            <a:t>Introduction </a:t>
          </a:r>
          <a:endParaRPr lang="en-US" sz="1600" kern="1200"/>
        </a:p>
      </dsp:txBody>
      <dsp:txXfrm>
        <a:off x="621147" y="390"/>
        <a:ext cx="5874902" cy="537790"/>
      </dsp:txXfrm>
    </dsp:sp>
    <dsp:sp modelId="{8283EE0D-6C9E-46F4-B281-4B7247390292}">
      <dsp:nvSpPr>
        <dsp:cNvPr id="0" name=""/>
        <dsp:cNvSpPr/>
      </dsp:nvSpPr>
      <dsp:spPr>
        <a:xfrm>
          <a:off x="0" y="672628"/>
          <a:ext cx="6496050" cy="537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D86EE-1F04-4C3C-950F-D7A1C08537C5}">
      <dsp:nvSpPr>
        <dsp:cNvPr id="0" name=""/>
        <dsp:cNvSpPr/>
      </dsp:nvSpPr>
      <dsp:spPr>
        <a:xfrm>
          <a:off x="162681" y="793631"/>
          <a:ext cx="295784" cy="295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8F4B38-5555-4B77-A474-83C519B389D6}">
      <dsp:nvSpPr>
        <dsp:cNvPr id="0" name=""/>
        <dsp:cNvSpPr/>
      </dsp:nvSpPr>
      <dsp:spPr>
        <a:xfrm>
          <a:off x="621147" y="672628"/>
          <a:ext cx="5874902" cy="53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16" tIns="56916" rIns="56916" bIns="56916" numCol="1" spcCol="1270" anchor="ctr" anchorCtr="0">
          <a:noAutofit/>
        </a:bodyPr>
        <a:lstStyle/>
        <a:p>
          <a:pPr marL="0" lvl="0" indent="0" algn="l" defTabSz="711200">
            <a:lnSpc>
              <a:spcPct val="90000"/>
            </a:lnSpc>
            <a:spcBef>
              <a:spcPct val="0"/>
            </a:spcBef>
            <a:spcAft>
              <a:spcPct val="35000"/>
            </a:spcAft>
            <a:buNone/>
          </a:pPr>
          <a:r>
            <a:rPr lang="en-US" sz="1600" b="1" kern="1200"/>
            <a:t>Employee Engagement in Housekeeping Staff </a:t>
          </a:r>
          <a:endParaRPr lang="en-US" sz="1600" kern="1200"/>
        </a:p>
      </dsp:txBody>
      <dsp:txXfrm>
        <a:off x="621147" y="672628"/>
        <a:ext cx="5874902" cy="537790"/>
      </dsp:txXfrm>
    </dsp:sp>
    <dsp:sp modelId="{FDF1F96D-EDA4-4D52-92DC-B13F54E1E46E}">
      <dsp:nvSpPr>
        <dsp:cNvPr id="0" name=""/>
        <dsp:cNvSpPr/>
      </dsp:nvSpPr>
      <dsp:spPr>
        <a:xfrm>
          <a:off x="0" y="1344866"/>
          <a:ext cx="6496050" cy="537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FDDD6-F653-4200-B6A6-877678705CFE}">
      <dsp:nvSpPr>
        <dsp:cNvPr id="0" name=""/>
        <dsp:cNvSpPr/>
      </dsp:nvSpPr>
      <dsp:spPr>
        <a:xfrm>
          <a:off x="162681" y="1465869"/>
          <a:ext cx="295784" cy="295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FEDC10-F22B-47EA-86D2-3EA640423FDD}">
      <dsp:nvSpPr>
        <dsp:cNvPr id="0" name=""/>
        <dsp:cNvSpPr/>
      </dsp:nvSpPr>
      <dsp:spPr>
        <a:xfrm>
          <a:off x="621147" y="1344866"/>
          <a:ext cx="5874902" cy="53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16" tIns="56916" rIns="56916" bIns="56916" numCol="1" spcCol="1270" anchor="ctr" anchorCtr="0">
          <a:noAutofit/>
        </a:bodyPr>
        <a:lstStyle/>
        <a:p>
          <a:pPr marL="0" lvl="0" indent="0" algn="l" defTabSz="711200">
            <a:lnSpc>
              <a:spcPct val="90000"/>
            </a:lnSpc>
            <a:spcBef>
              <a:spcPct val="0"/>
            </a:spcBef>
            <a:spcAft>
              <a:spcPct val="35000"/>
            </a:spcAft>
            <a:buNone/>
          </a:pPr>
          <a:r>
            <a:rPr lang="en-US" sz="1600" b="1" kern="1200"/>
            <a:t>Employee Engagement Models</a:t>
          </a:r>
          <a:endParaRPr lang="en-US" sz="1600" kern="1200"/>
        </a:p>
      </dsp:txBody>
      <dsp:txXfrm>
        <a:off x="621147" y="1344866"/>
        <a:ext cx="5874902" cy="537790"/>
      </dsp:txXfrm>
    </dsp:sp>
    <dsp:sp modelId="{1A7FE45B-1F15-42A7-823F-478DE9BFA37C}">
      <dsp:nvSpPr>
        <dsp:cNvPr id="0" name=""/>
        <dsp:cNvSpPr/>
      </dsp:nvSpPr>
      <dsp:spPr>
        <a:xfrm>
          <a:off x="0" y="2017104"/>
          <a:ext cx="6496050" cy="537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5C16D-D808-470F-8F3F-0FC6830BE50C}">
      <dsp:nvSpPr>
        <dsp:cNvPr id="0" name=""/>
        <dsp:cNvSpPr/>
      </dsp:nvSpPr>
      <dsp:spPr>
        <a:xfrm>
          <a:off x="162681" y="2138107"/>
          <a:ext cx="295784" cy="295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AEFE2C-4879-4C36-A343-4885CF232D17}">
      <dsp:nvSpPr>
        <dsp:cNvPr id="0" name=""/>
        <dsp:cNvSpPr/>
      </dsp:nvSpPr>
      <dsp:spPr>
        <a:xfrm>
          <a:off x="621147" y="2017104"/>
          <a:ext cx="5874902" cy="53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16" tIns="56916" rIns="56916" bIns="56916" numCol="1" spcCol="1270" anchor="ctr" anchorCtr="0">
          <a:noAutofit/>
        </a:bodyPr>
        <a:lstStyle/>
        <a:p>
          <a:pPr marL="0" lvl="0" indent="0" algn="l" defTabSz="711200">
            <a:lnSpc>
              <a:spcPct val="90000"/>
            </a:lnSpc>
            <a:spcBef>
              <a:spcPct val="0"/>
            </a:spcBef>
            <a:spcAft>
              <a:spcPct val="35000"/>
            </a:spcAft>
            <a:buNone/>
          </a:pPr>
          <a:r>
            <a:rPr lang="en-GB" sz="1600" b="1" kern="1200"/>
            <a:t>The Aon Hewitt Employee Engagement Model </a:t>
          </a:r>
          <a:r>
            <a:rPr lang="en-GB" sz="1600" kern="1200"/>
            <a:t> </a:t>
          </a:r>
          <a:endParaRPr lang="en-US" sz="1600" kern="1200"/>
        </a:p>
      </dsp:txBody>
      <dsp:txXfrm>
        <a:off x="621147" y="2017104"/>
        <a:ext cx="5874902" cy="537790"/>
      </dsp:txXfrm>
    </dsp:sp>
    <dsp:sp modelId="{076B440F-A534-4578-BE65-038BEF2694D2}">
      <dsp:nvSpPr>
        <dsp:cNvPr id="0" name=""/>
        <dsp:cNvSpPr/>
      </dsp:nvSpPr>
      <dsp:spPr>
        <a:xfrm>
          <a:off x="0" y="2689342"/>
          <a:ext cx="6496050" cy="537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8F874-91FD-4B73-9474-818D27174658}">
      <dsp:nvSpPr>
        <dsp:cNvPr id="0" name=""/>
        <dsp:cNvSpPr/>
      </dsp:nvSpPr>
      <dsp:spPr>
        <a:xfrm>
          <a:off x="162681" y="2810345"/>
          <a:ext cx="295784" cy="295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6067F6-1B5E-4C86-B634-24E6C207524A}">
      <dsp:nvSpPr>
        <dsp:cNvPr id="0" name=""/>
        <dsp:cNvSpPr/>
      </dsp:nvSpPr>
      <dsp:spPr>
        <a:xfrm>
          <a:off x="621147" y="2689342"/>
          <a:ext cx="5874902" cy="53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16" tIns="56916" rIns="56916" bIns="56916" numCol="1" spcCol="1270" anchor="ctr" anchorCtr="0">
          <a:noAutofit/>
        </a:bodyPr>
        <a:lstStyle/>
        <a:p>
          <a:pPr marL="0" lvl="0" indent="0" algn="l" defTabSz="711200">
            <a:lnSpc>
              <a:spcPct val="90000"/>
            </a:lnSpc>
            <a:spcBef>
              <a:spcPct val="0"/>
            </a:spcBef>
            <a:spcAft>
              <a:spcPct val="35000"/>
            </a:spcAft>
            <a:buNone/>
          </a:pPr>
          <a:r>
            <a:rPr lang="en-US" sz="1600" b="1" kern="1200"/>
            <a:t>Basic training for House Keeping Staff </a:t>
          </a:r>
          <a:endParaRPr lang="en-US" sz="1600" kern="1200"/>
        </a:p>
      </dsp:txBody>
      <dsp:txXfrm>
        <a:off x="621147" y="2689342"/>
        <a:ext cx="5874902" cy="537790"/>
      </dsp:txXfrm>
    </dsp:sp>
    <dsp:sp modelId="{07DB2027-B75E-47C6-BB96-9505234293AC}">
      <dsp:nvSpPr>
        <dsp:cNvPr id="0" name=""/>
        <dsp:cNvSpPr/>
      </dsp:nvSpPr>
      <dsp:spPr>
        <a:xfrm>
          <a:off x="0" y="3361580"/>
          <a:ext cx="6496050" cy="537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4DA6C-8BF9-43D6-AE4C-598D2E8FA332}">
      <dsp:nvSpPr>
        <dsp:cNvPr id="0" name=""/>
        <dsp:cNvSpPr/>
      </dsp:nvSpPr>
      <dsp:spPr>
        <a:xfrm>
          <a:off x="162681" y="3482583"/>
          <a:ext cx="295784" cy="2957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D71746-1EA5-4FCF-BFA6-725389BE660F}">
      <dsp:nvSpPr>
        <dsp:cNvPr id="0" name=""/>
        <dsp:cNvSpPr/>
      </dsp:nvSpPr>
      <dsp:spPr>
        <a:xfrm>
          <a:off x="621147" y="3361580"/>
          <a:ext cx="5874902" cy="53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16" tIns="56916" rIns="56916" bIns="56916" numCol="1" spcCol="1270" anchor="ctr" anchorCtr="0">
          <a:noAutofit/>
        </a:bodyPr>
        <a:lstStyle/>
        <a:p>
          <a:pPr marL="0" lvl="0" indent="0" algn="l" defTabSz="711200">
            <a:lnSpc>
              <a:spcPct val="90000"/>
            </a:lnSpc>
            <a:spcBef>
              <a:spcPct val="0"/>
            </a:spcBef>
            <a:spcAft>
              <a:spcPct val="35000"/>
            </a:spcAft>
            <a:buNone/>
          </a:pPr>
          <a:r>
            <a:rPr lang="en-US" sz="1600" b="1" kern="1200"/>
            <a:t>Conclusion </a:t>
          </a:r>
          <a:endParaRPr lang="en-US" sz="1600" kern="1200"/>
        </a:p>
      </dsp:txBody>
      <dsp:txXfrm>
        <a:off x="621147" y="3361580"/>
        <a:ext cx="5874902" cy="537790"/>
      </dsp:txXfrm>
    </dsp:sp>
    <dsp:sp modelId="{67DB8B76-9342-43D4-BFB3-71AECB7BFE65}">
      <dsp:nvSpPr>
        <dsp:cNvPr id="0" name=""/>
        <dsp:cNvSpPr/>
      </dsp:nvSpPr>
      <dsp:spPr>
        <a:xfrm>
          <a:off x="0" y="4033818"/>
          <a:ext cx="6496050" cy="537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A4CDE-F4B9-4B97-B43E-8A184E2203E2}">
      <dsp:nvSpPr>
        <dsp:cNvPr id="0" name=""/>
        <dsp:cNvSpPr/>
      </dsp:nvSpPr>
      <dsp:spPr>
        <a:xfrm>
          <a:off x="162681" y="4154821"/>
          <a:ext cx="295784" cy="2957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20B974-6662-4960-A719-3299BBAE3F9C}">
      <dsp:nvSpPr>
        <dsp:cNvPr id="0" name=""/>
        <dsp:cNvSpPr/>
      </dsp:nvSpPr>
      <dsp:spPr>
        <a:xfrm>
          <a:off x="621147" y="4033818"/>
          <a:ext cx="5874902" cy="53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16" tIns="56916" rIns="56916" bIns="56916" numCol="1" spcCol="1270" anchor="ctr" anchorCtr="0">
          <a:noAutofit/>
        </a:bodyPr>
        <a:lstStyle/>
        <a:p>
          <a:pPr marL="0" lvl="0" indent="0" algn="l" defTabSz="711200">
            <a:lnSpc>
              <a:spcPct val="90000"/>
            </a:lnSpc>
            <a:spcBef>
              <a:spcPct val="0"/>
            </a:spcBef>
            <a:spcAft>
              <a:spcPct val="35000"/>
            </a:spcAft>
            <a:buNone/>
          </a:pPr>
          <a:r>
            <a:rPr lang="en-US" sz="1600" b="1" kern="1200"/>
            <a:t>References </a:t>
          </a:r>
          <a:endParaRPr lang="en-US" sz="1600" kern="1200"/>
        </a:p>
      </dsp:txBody>
      <dsp:txXfrm>
        <a:off x="621147" y="4033818"/>
        <a:ext cx="5874902" cy="537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C591E-C474-4B85-9E7F-3F5900B1B22C}">
      <dsp:nvSpPr>
        <dsp:cNvPr id="0" name=""/>
        <dsp:cNvSpPr/>
      </dsp:nvSpPr>
      <dsp:spPr>
        <a:xfrm>
          <a:off x="0" y="643118"/>
          <a:ext cx="6496050" cy="516427"/>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Employee engagement is a critical factor in the success of any organization.</a:t>
          </a:r>
          <a:endParaRPr lang="en-US" sz="1300" kern="1200"/>
        </a:p>
      </dsp:txBody>
      <dsp:txXfrm>
        <a:off x="25210" y="668328"/>
        <a:ext cx="6445630" cy="466007"/>
      </dsp:txXfrm>
    </dsp:sp>
    <dsp:sp modelId="{7A6D59ED-7EF0-44EC-9472-CD5B2B92C285}">
      <dsp:nvSpPr>
        <dsp:cNvPr id="0" name=""/>
        <dsp:cNvSpPr/>
      </dsp:nvSpPr>
      <dsp:spPr>
        <a:xfrm>
          <a:off x="0" y="1196985"/>
          <a:ext cx="6496050" cy="516427"/>
        </a:xfrm>
        <a:prstGeom prst="roundRect">
          <a:avLst/>
        </a:prstGeom>
        <a:gradFill rotWithShape="0">
          <a:gsLst>
            <a:gs pos="0">
              <a:schemeClr val="accent2">
                <a:hueOff val="-266147"/>
                <a:satOff val="1643"/>
                <a:lumOff val="-235"/>
                <a:alphaOff val="0"/>
                <a:tint val="98000"/>
                <a:lumMod val="114000"/>
              </a:schemeClr>
            </a:gs>
            <a:gs pos="100000">
              <a:schemeClr val="accent2">
                <a:hueOff val="-266147"/>
                <a:satOff val="1643"/>
                <a:lumOff val="-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housekeeping team plays an essential role in maintaining the cleanliness and organization of the hotel</a:t>
          </a:r>
          <a:endParaRPr lang="en-US" sz="1300" kern="1200"/>
        </a:p>
      </dsp:txBody>
      <dsp:txXfrm>
        <a:off x="25210" y="1222195"/>
        <a:ext cx="6445630" cy="466007"/>
      </dsp:txXfrm>
    </dsp:sp>
    <dsp:sp modelId="{BF5A0E76-3D78-4C4C-9F89-7B8DFCD05142}">
      <dsp:nvSpPr>
        <dsp:cNvPr id="0" name=""/>
        <dsp:cNvSpPr/>
      </dsp:nvSpPr>
      <dsp:spPr>
        <a:xfrm>
          <a:off x="0" y="1750852"/>
          <a:ext cx="6496050" cy="516427"/>
        </a:xfrm>
        <a:prstGeom prst="roundRect">
          <a:avLst/>
        </a:prstGeom>
        <a:gradFill rotWithShape="0">
          <a:gsLst>
            <a:gs pos="0">
              <a:schemeClr val="accent2">
                <a:hueOff val="-532294"/>
                <a:satOff val="3286"/>
                <a:lumOff val="-470"/>
                <a:alphaOff val="0"/>
                <a:tint val="98000"/>
                <a:lumMod val="114000"/>
              </a:schemeClr>
            </a:gs>
            <a:gs pos="100000">
              <a:schemeClr val="accent2">
                <a:hueOff val="-532294"/>
                <a:satOff val="3286"/>
                <a:lumOff val="-47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Opportunities for career advancement are also essential for maintaining employee engagement (Carasco-Saul et al., 2015)</a:t>
          </a:r>
          <a:endParaRPr lang="en-US" sz="1300" kern="1200"/>
        </a:p>
      </dsp:txBody>
      <dsp:txXfrm>
        <a:off x="25210" y="1776062"/>
        <a:ext cx="6445630" cy="466007"/>
      </dsp:txXfrm>
    </dsp:sp>
    <dsp:sp modelId="{AFE2FCED-6B37-4CD6-A750-6AC7975A90E3}">
      <dsp:nvSpPr>
        <dsp:cNvPr id="0" name=""/>
        <dsp:cNvSpPr/>
      </dsp:nvSpPr>
      <dsp:spPr>
        <a:xfrm>
          <a:off x="0" y="2304720"/>
          <a:ext cx="6496050" cy="516427"/>
        </a:xfrm>
        <a:prstGeom prst="roundRect">
          <a:avLst/>
        </a:prstGeom>
        <a:gradFill rotWithShape="0">
          <a:gsLst>
            <a:gs pos="0">
              <a:schemeClr val="accent2">
                <a:hueOff val="-798441"/>
                <a:satOff val="4930"/>
                <a:lumOff val="-706"/>
                <a:alphaOff val="0"/>
                <a:tint val="98000"/>
                <a:lumMod val="114000"/>
              </a:schemeClr>
            </a:gs>
            <a:gs pos="100000">
              <a:schemeClr val="accent2">
                <a:hueOff val="-798441"/>
                <a:satOff val="4930"/>
                <a:lumOff val="-70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Communication is also essential in maintaining employee engagement.</a:t>
          </a:r>
          <a:endParaRPr lang="en-US" sz="1300" kern="1200"/>
        </a:p>
      </dsp:txBody>
      <dsp:txXfrm>
        <a:off x="25210" y="2329930"/>
        <a:ext cx="6445630" cy="466007"/>
      </dsp:txXfrm>
    </dsp:sp>
    <dsp:sp modelId="{CD1127B7-802A-4600-BF58-0008CA783FB1}">
      <dsp:nvSpPr>
        <dsp:cNvPr id="0" name=""/>
        <dsp:cNvSpPr/>
      </dsp:nvSpPr>
      <dsp:spPr>
        <a:xfrm>
          <a:off x="0" y="2858587"/>
          <a:ext cx="6496050" cy="516427"/>
        </a:xfrm>
        <a:prstGeom prst="roundRect">
          <a:avLst/>
        </a:prstGeom>
        <a:gradFill rotWithShape="0">
          <a:gsLst>
            <a:gs pos="0">
              <a:schemeClr val="accent2">
                <a:hueOff val="-1064588"/>
                <a:satOff val="6573"/>
                <a:lumOff val="-941"/>
                <a:alphaOff val="0"/>
                <a:tint val="98000"/>
                <a:lumMod val="114000"/>
              </a:schemeClr>
            </a:gs>
            <a:gs pos="100000">
              <a:schemeClr val="accent2">
                <a:hueOff val="-1064588"/>
                <a:satOff val="6573"/>
                <a:lumOff val="-94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housekeeping staff in Premier Inn can be kept informed about the hotel's performance.</a:t>
          </a:r>
          <a:endParaRPr lang="en-US" sz="1300" kern="1200"/>
        </a:p>
      </dsp:txBody>
      <dsp:txXfrm>
        <a:off x="25210" y="2883797"/>
        <a:ext cx="6445630" cy="466007"/>
      </dsp:txXfrm>
    </dsp:sp>
    <dsp:sp modelId="{428D334A-ACF2-4883-B04F-BC2C9F51741C}">
      <dsp:nvSpPr>
        <dsp:cNvPr id="0" name=""/>
        <dsp:cNvSpPr/>
      </dsp:nvSpPr>
      <dsp:spPr>
        <a:xfrm>
          <a:off x="0" y="3412454"/>
          <a:ext cx="6496050" cy="516427"/>
        </a:xfrm>
        <a:prstGeom prst="roundRect">
          <a:avLst/>
        </a:prstGeom>
        <a:gradFill rotWithShape="0">
          <a:gsLst>
            <a:gs pos="0">
              <a:schemeClr val="accent2">
                <a:hueOff val="-1330735"/>
                <a:satOff val="8216"/>
                <a:lumOff val="-1176"/>
                <a:alphaOff val="0"/>
                <a:tint val="98000"/>
                <a:lumMod val="114000"/>
              </a:schemeClr>
            </a:gs>
            <a:gs pos="100000">
              <a:schemeClr val="accent2">
                <a:hueOff val="-1330735"/>
                <a:satOff val="8216"/>
                <a:lumOff val="-117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Providing clear and timely communication shows that the organization values transparency and employee engagement (Mann and Harter, 2016).</a:t>
          </a:r>
          <a:endParaRPr lang="en-US" sz="1300" kern="1200"/>
        </a:p>
      </dsp:txBody>
      <dsp:txXfrm>
        <a:off x="25210" y="3437664"/>
        <a:ext cx="6445630" cy="46600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3555B-A6A1-4F6E-9EE6-465AF248F7FC}"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DFF1DA-18BF-4E93-AFB7-11E16BA473C3}" type="slidenum">
              <a:rPr lang="en-GB" smtClean="0"/>
              <a:t>‹#›</a:t>
            </a:fld>
            <a:endParaRPr lang="en-GB"/>
          </a:p>
        </p:txBody>
      </p:sp>
    </p:spTree>
    <p:extLst>
      <p:ext uri="{BB962C8B-B14F-4D97-AF65-F5344CB8AC3E}">
        <p14:creationId xmlns:p14="http://schemas.microsoft.com/office/powerpoint/2010/main" val="357736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hospitality industry is a highly competitive and dynamic sector that requires a workforce that is not only skilled but also engaged and motivated. Employee engagement is critical to ensuring a successful and thriving hospitality business (Sun and </a:t>
            </a:r>
            <a:r>
              <a:rPr lang="en-GB" sz="1200" kern="1200" dirty="0" err="1">
                <a:solidFill>
                  <a:schemeClr val="tx1"/>
                </a:solidFill>
                <a:effectLst/>
                <a:latin typeface="+mn-lt"/>
                <a:ea typeface="+mn-ea"/>
                <a:cs typeface="+mn-cs"/>
              </a:rPr>
              <a:t>Bunchapattanasakda</a:t>
            </a:r>
            <a:r>
              <a:rPr lang="en-GB" sz="1200" kern="1200" dirty="0">
                <a:solidFill>
                  <a:schemeClr val="tx1"/>
                </a:solidFill>
                <a:effectLst/>
                <a:latin typeface="+mn-lt"/>
                <a:ea typeface="+mn-ea"/>
                <a:cs typeface="+mn-cs"/>
              </a:rPr>
              <a:t>, 2019). This assignment will provide basic training for colleagues within the housekeeping team to ensure the brand standard. This assignment also elaborates on the health and safety procedure in housekeeping work. The housekeeping team is responsible for maintaining cleanliness and orderliness in the hotel, ensuring that the guests have a comfortable and enjoyable stay. This assignment will be investigated the critical skills required for working in the housekeeping team, the role of employee engagement, and the Aon Hewitt Employee Engagement Model as a best practice in the Premier Inn hotel industry. This presentation aims to provide a comprehensive understanding of the importance of employee engagement and its impact on the hospitality industry.</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3</a:t>
            </a:fld>
            <a:endParaRPr lang="en-GB"/>
          </a:p>
        </p:txBody>
      </p:sp>
    </p:spTree>
    <p:extLst>
      <p:ext uri="{BB962C8B-B14F-4D97-AF65-F5344CB8AC3E}">
        <p14:creationId xmlns:p14="http://schemas.microsoft.com/office/powerpoint/2010/main" val="2112224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Employee Engagement in Housekeeping Staff </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Employee engagement is a critical factor in the success of any organization, and the housekeeping staff is no exception. The housekeeping team plays an essential role in maintaining the cleanliness and organization of the hotel, which is directly linked to guest satisfaction. Employee engagement is necessary to ensure that the housekeeping team is motivated, committed, and productive (</a:t>
            </a:r>
            <a:r>
              <a:rPr lang="en-GB" sz="1200" kern="1200" dirty="0" err="1">
                <a:solidFill>
                  <a:schemeClr val="tx1"/>
                </a:solidFill>
                <a:effectLst/>
                <a:latin typeface="+mn-lt"/>
                <a:ea typeface="+mn-ea"/>
                <a:cs typeface="+mn-cs"/>
              </a:rPr>
              <a:t>Chandani</a:t>
            </a:r>
            <a:r>
              <a:rPr lang="en-GB" sz="1200" kern="1200" dirty="0">
                <a:solidFill>
                  <a:schemeClr val="tx1"/>
                </a:solidFill>
                <a:effectLst/>
                <a:latin typeface="+mn-lt"/>
                <a:ea typeface="+mn-ea"/>
                <a:cs typeface="+mn-cs"/>
              </a:rPr>
              <a:t> et al., 2016).</a:t>
            </a:r>
          </a:p>
          <a:p>
            <a:r>
              <a:rPr lang="en-GB" sz="1200" kern="1200" dirty="0">
                <a:solidFill>
                  <a:schemeClr val="tx1"/>
                </a:solidFill>
                <a:effectLst/>
                <a:latin typeface="+mn-lt"/>
                <a:ea typeface="+mn-ea"/>
                <a:cs typeface="+mn-cs"/>
              </a:rPr>
              <a:t>One effective way to increase employee engagement is through recognition programs are an effective way to increase employee engagement. These programs can include employee of the month awards, team-building events, or incentives for achieving specific targets. Opportunities for career advancement are also essential for maintaining employee engagement (</a:t>
            </a:r>
            <a:r>
              <a:rPr lang="en-GB" sz="1200" kern="1200" dirty="0" err="1">
                <a:solidFill>
                  <a:schemeClr val="tx1"/>
                </a:solidFill>
                <a:effectLst/>
                <a:latin typeface="+mn-lt"/>
                <a:ea typeface="+mn-ea"/>
                <a:cs typeface="+mn-cs"/>
              </a:rPr>
              <a:t>Carasco</a:t>
            </a:r>
            <a:r>
              <a:rPr lang="en-GB" sz="1200" kern="1200" dirty="0">
                <a:solidFill>
                  <a:schemeClr val="tx1"/>
                </a:solidFill>
                <a:effectLst/>
                <a:latin typeface="+mn-lt"/>
                <a:ea typeface="+mn-ea"/>
                <a:cs typeface="+mn-cs"/>
              </a:rPr>
              <a:t>-Saul et al., 2015). The housekeeping team in Premier Inn can access training and development programs that help them enhance their skills and knowledge. This can include cross-training opportunities, leadership development programs, or job shadowing programs. Communication is also essential in maintaining employee engagement. The housekeeping staff in Premier Inn can be kept informed about the hotel's performance, any changes to policies or procedures, and any upcoming events. This can be achieved through regular meetings, newsletters, or an online platform. Providing clear and timely communication shows that the organization values transparency and employee engagement (Mann and Harter, 2016).</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4</a:t>
            </a:fld>
            <a:endParaRPr lang="en-GB"/>
          </a:p>
        </p:txBody>
      </p:sp>
    </p:spTree>
    <p:extLst>
      <p:ext uri="{BB962C8B-B14F-4D97-AF65-F5344CB8AC3E}">
        <p14:creationId xmlns:p14="http://schemas.microsoft.com/office/powerpoint/2010/main" val="733785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Employee Engagement Models</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engagement models provide a structured approach to improving employee engagement within an organization. These models can identify and address the factors that affect employee engagement, like job satisfaction, leadership, work-life balance, communication, and recognition. </a:t>
            </a:r>
            <a:r>
              <a:rPr lang="en-GB" sz="1200" dirty="0">
                <a:solidFill>
                  <a:schemeClr val="bg1"/>
                </a:solidFill>
              </a:rPr>
              <a:t>The Zinger Model is a popular employee engagement model which measures concentration across work load and performance</a:t>
            </a:r>
            <a:r>
              <a:rPr lang="en-GB" sz="1200" kern="1200" dirty="0">
                <a:solidFill>
                  <a:schemeClr val="tx1"/>
                </a:solidFill>
                <a:effectLst/>
                <a:latin typeface="+mn-lt"/>
                <a:ea typeface="+mn-ea"/>
                <a:cs typeface="+mn-cs"/>
              </a:rPr>
              <a:t>. Engagement refers to employees' emotional commitment to their work and employer, while enablement relates to employees' ability to perform their jobs effectively. Energy is a measure of employees' level of enthusiasm and passion for their work (Osborne and </a:t>
            </a:r>
            <a:r>
              <a:rPr lang="en-GB" sz="1200" kern="1200" dirty="0" err="1">
                <a:solidFill>
                  <a:schemeClr val="tx1"/>
                </a:solidFill>
                <a:effectLst/>
                <a:latin typeface="+mn-lt"/>
                <a:ea typeface="+mn-ea"/>
                <a:cs typeface="+mn-cs"/>
              </a:rPr>
              <a:t>Hammoud</a:t>
            </a:r>
            <a:r>
              <a:rPr lang="en-GB" sz="1200" kern="1200" dirty="0">
                <a:solidFill>
                  <a:schemeClr val="tx1"/>
                </a:solidFill>
                <a:effectLst/>
                <a:latin typeface="+mn-lt"/>
                <a:ea typeface="+mn-ea"/>
                <a:cs typeface="+mn-cs"/>
              </a:rPr>
              <a:t>, 2017).</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5</a:t>
            </a:fld>
            <a:endParaRPr lang="en-GB"/>
          </a:p>
        </p:txBody>
      </p:sp>
    </p:spTree>
    <p:extLst>
      <p:ext uri="{BB962C8B-B14F-4D97-AF65-F5344CB8AC3E}">
        <p14:creationId xmlns:p14="http://schemas.microsoft.com/office/powerpoint/2010/main" val="2889766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Aon Hewitt Employee Engagement Model </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Aon Hewitt Employee Engagement Model is a widely recognized and respected model used to measure employee engagement levels in various industries. Premier Inn can adopt this model to improve its employee engagement levels and enhance the work environment for its housekeeping staff. The Aon Hewitt Employee Engagement Model consists of three key components: Say, Stay, and Strive.</a:t>
            </a:r>
          </a:p>
          <a:p>
            <a:r>
              <a:rPr lang="en-GB" sz="1200" kern="1200" dirty="0">
                <a:solidFill>
                  <a:schemeClr val="tx1"/>
                </a:solidFill>
                <a:effectLst/>
                <a:latin typeface="+mn-lt"/>
                <a:ea typeface="+mn-ea"/>
                <a:cs typeface="+mn-cs"/>
              </a:rPr>
              <a:t>Say refers to the level employees are willing to speak positively about the company. Stay refers to the level of commitment employees have to stay with the company, and Strive refers to the group of effort employees are willing to put in to improve their work performance. Premier Inn, adopting the Aon Hewitt Employee Engagement Model would involve implementing strategies that increase employee engagement levels in all three components (Osborne and </a:t>
            </a:r>
            <a:r>
              <a:rPr lang="en-GB" sz="1200" kern="1200" dirty="0" err="1">
                <a:solidFill>
                  <a:schemeClr val="tx1"/>
                </a:solidFill>
                <a:effectLst/>
                <a:latin typeface="+mn-lt"/>
                <a:ea typeface="+mn-ea"/>
                <a:cs typeface="+mn-cs"/>
              </a:rPr>
              <a:t>Hammoud</a:t>
            </a:r>
            <a:r>
              <a:rPr lang="en-GB" sz="1200" kern="1200" dirty="0">
                <a:solidFill>
                  <a:schemeClr val="tx1"/>
                </a:solidFill>
                <a:effectLst/>
                <a:latin typeface="+mn-lt"/>
                <a:ea typeface="+mn-ea"/>
                <a:cs typeface="+mn-cs"/>
              </a:rPr>
              <a:t>, 2017). For example, the hotel could implement a feedback system where employees are encouraged to speak positively about the company and provide suggestions for improvement. This would increase the Say component of the model, as employees would feel valued and heard.</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6</a:t>
            </a:fld>
            <a:endParaRPr lang="en-GB"/>
          </a:p>
        </p:txBody>
      </p:sp>
    </p:spTree>
    <p:extLst>
      <p:ext uri="{BB962C8B-B14F-4D97-AF65-F5344CB8AC3E}">
        <p14:creationId xmlns:p14="http://schemas.microsoft.com/office/powerpoint/2010/main" val="3182928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Premier Inn can introduce programs that provide career growth opportunities for its employees. The hotel could offer training and development programs to help employees improve their skills and career progression. This would show employees that the company is invested in their growth and development, increasing their commitment to staying with it. To improve the Strive component, Premier Inn can implement reward and recognition programs that encourage employees to go above and beyond (Al </a:t>
            </a:r>
            <a:r>
              <a:rPr lang="en-GB" sz="1200" kern="1200" dirty="0" err="1">
                <a:solidFill>
                  <a:schemeClr val="tx1"/>
                </a:solidFill>
                <a:effectLst/>
                <a:latin typeface="+mn-lt"/>
                <a:ea typeface="+mn-ea"/>
                <a:cs typeface="+mn-cs"/>
              </a:rPr>
              <a:t>Mehrzi</a:t>
            </a:r>
            <a:r>
              <a:rPr lang="en-GB" sz="1200" kern="1200" dirty="0">
                <a:solidFill>
                  <a:schemeClr val="tx1"/>
                </a:solidFill>
                <a:effectLst/>
                <a:latin typeface="+mn-lt"/>
                <a:ea typeface="+mn-ea"/>
                <a:cs typeface="+mn-cs"/>
              </a:rPr>
              <a:t> and Singh, 2016). For example, the hotel could offer bonuses or other incentives to employees who consistently perform at a high level or exceed expectations. This would motivate employees to put in more effort to improve their work performance and achieve better results.</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7</a:t>
            </a:fld>
            <a:endParaRPr lang="en-GB"/>
          </a:p>
        </p:txBody>
      </p:sp>
    </p:spTree>
    <p:extLst>
      <p:ext uri="{BB962C8B-B14F-4D97-AF65-F5344CB8AC3E}">
        <p14:creationId xmlns:p14="http://schemas.microsoft.com/office/powerpoint/2010/main" val="2225699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Basic training for House Keeping Staff </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manager of housekeeping staff in premier Inn hotel is responsible for ensuring that the housekeeping team is trained to deliver the highest service to our guests, maintain brand standards, and adhere to health and safety procedures as the floor housekeeping manager. The basic training program is designed to ensure that our housekeeping team is equipped with the necessary skills and knowledge to deliver an excellent guest experience and maintain a clean and safe environment (</a:t>
            </a:r>
            <a:r>
              <a:rPr lang="en-GB" sz="1200" kern="1200" dirty="0" err="1">
                <a:solidFill>
                  <a:schemeClr val="tx1"/>
                </a:solidFill>
                <a:effectLst/>
                <a:latin typeface="+mn-lt"/>
                <a:ea typeface="+mn-ea"/>
                <a:cs typeface="+mn-cs"/>
              </a:rPr>
              <a:t>Heymann</a:t>
            </a:r>
            <a:r>
              <a:rPr lang="en-GB" sz="1200" kern="1200" dirty="0">
                <a:solidFill>
                  <a:schemeClr val="tx1"/>
                </a:solidFill>
                <a:effectLst/>
                <a:latin typeface="+mn-lt"/>
                <a:ea typeface="+mn-ea"/>
                <a:cs typeface="+mn-cs"/>
              </a:rPr>
              <a:t>, 2015).</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8</a:t>
            </a:fld>
            <a:endParaRPr lang="en-GB"/>
          </a:p>
        </p:txBody>
      </p:sp>
    </p:spTree>
    <p:extLst>
      <p:ext uri="{BB962C8B-B14F-4D97-AF65-F5344CB8AC3E}">
        <p14:creationId xmlns:p14="http://schemas.microsoft.com/office/powerpoint/2010/main" val="1012341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Time Management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 management is a critical skill for housekeeping staff, as they are often required to complete many tasks within a limited timeframe. As part of their basic training, housekeeping staff can be taught how to prioritize their jobs based on their importance and urgency and how to allocate their time accordingly (</a:t>
            </a:r>
            <a:r>
              <a:rPr lang="en-US" sz="1200" kern="1200" dirty="0" err="1">
                <a:solidFill>
                  <a:schemeClr val="tx1"/>
                </a:solidFill>
                <a:effectLst/>
                <a:latin typeface="+mn-lt"/>
                <a:ea typeface="+mn-ea"/>
                <a:cs typeface="+mn-cs"/>
              </a:rPr>
              <a:t>Hasnat</a:t>
            </a:r>
            <a:r>
              <a:rPr lang="en-US" sz="1200" kern="1200" dirty="0">
                <a:solidFill>
                  <a:schemeClr val="tx1"/>
                </a:solidFill>
                <a:effectLst/>
                <a:latin typeface="+mn-lt"/>
                <a:ea typeface="+mn-ea"/>
                <a:cs typeface="+mn-cs"/>
              </a:rPr>
              <a:t>, 2021). They can also be trained to use checklists and timers to help them stay on track and avoid wasting time on non-essential tasks. Effective time management not only helps to ensure that all tasks are completed within the required timeframe, but it can also help to reduce stress and increase job satisfaction for the housekeeping staff in Premier Inn hotel. With time management training, employers can help to set their employees up for success and improve overall productivity in the workplace (Keogh et al., 2020).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9</a:t>
            </a:fld>
            <a:endParaRPr lang="en-GB"/>
          </a:p>
        </p:txBody>
      </p:sp>
    </p:spTree>
    <p:extLst>
      <p:ext uri="{BB962C8B-B14F-4D97-AF65-F5344CB8AC3E}">
        <p14:creationId xmlns:p14="http://schemas.microsoft.com/office/powerpoint/2010/main" val="2008342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Health and Safety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Health and Safety in the workplace is a crucial aspects that should never be overlooked. The Housekeeping staff is responsible for ensuring that the guest rooms are clean and tidy, which involves using different chemicals and equipment. It is the Housekeeping manager's responsibility to train the staff on the safe handling of chemicals and the use of equipment to prevent accidents and injuries. The Health and Safety training for housekeeping staff should include various topics such as proper handling and storage of cleaning products, the correct use of personal protective equipment (PPE), safe handling of linen, and fire safety procedures (Gupta and Sharma, 2016). The training should also include identifying hazards and reporting any potential safety issues to the management. The Housekeeping manager can conduct regular inspections of the work areas to ensure that the staff follows the Health and Safety protocols. It is also essential to provide ongoing training and support to staff to maintain their knowledge and skills in this area (</a:t>
            </a:r>
            <a:r>
              <a:rPr lang="en-GB" sz="1200" kern="1200" dirty="0" err="1">
                <a:solidFill>
                  <a:schemeClr val="tx1"/>
                </a:solidFill>
                <a:effectLst/>
                <a:latin typeface="+mn-lt"/>
                <a:ea typeface="+mn-ea"/>
                <a:cs typeface="+mn-cs"/>
              </a:rPr>
              <a:t>Gustomo</a:t>
            </a:r>
            <a:r>
              <a:rPr lang="en-GB" sz="1200" kern="1200" dirty="0">
                <a:solidFill>
                  <a:schemeClr val="tx1"/>
                </a:solidFill>
                <a:effectLst/>
                <a:latin typeface="+mn-lt"/>
                <a:ea typeface="+mn-ea"/>
                <a:cs typeface="+mn-cs"/>
              </a:rPr>
              <a:t>, 2015).</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10</a:t>
            </a:fld>
            <a:endParaRPr lang="en-GB"/>
          </a:p>
        </p:txBody>
      </p:sp>
    </p:spTree>
    <p:extLst>
      <p:ext uri="{BB962C8B-B14F-4D97-AF65-F5344CB8AC3E}">
        <p14:creationId xmlns:p14="http://schemas.microsoft.com/office/powerpoint/2010/main" val="1131132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Brand standards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Brand standards are crucial for any business, especially in the hospitality industry. The Premier Inn hotel's brand standards define how the hotel can be represented and what guests can expect from their experience. Housekeeping staff must be trained to understand and adhere to these standards to ensure guest satisfaction and loyalty (</a:t>
            </a:r>
            <a:r>
              <a:rPr lang="en-GB" sz="1200" kern="1200" dirty="0" err="1">
                <a:solidFill>
                  <a:schemeClr val="tx1"/>
                </a:solidFill>
                <a:effectLst/>
                <a:latin typeface="+mn-lt"/>
                <a:ea typeface="+mn-ea"/>
                <a:cs typeface="+mn-cs"/>
              </a:rPr>
              <a:t>Padhi</a:t>
            </a:r>
            <a:r>
              <a:rPr lang="en-GB" sz="1200" kern="1200" dirty="0">
                <a:solidFill>
                  <a:schemeClr val="tx1"/>
                </a:solidFill>
                <a:effectLst/>
                <a:latin typeface="+mn-lt"/>
                <a:ea typeface="+mn-ea"/>
                <a:cs typeface="+mn-cs"/>
              </a:rPr>
              <a:t> et al., 2015). This means understanding the brand's core values, mission statement, and what makes it unique in the market. In training the housekeeping staff, it is essential to emphasize the importance of upholding the brand standards at all times. This includes ensuring that the rooms are adequately cleaned, presenting a welcoming and professional attitude to guests, and responding promptly to any complaints or concerns. Through consistent adherence to the brand standards, the housekeeping staff can help build and maintain the Premier Inn hotel's reputation for exceptional service and a high-quality guest experience (</a:t>
            </a:r>
            <a:r>
              <a:rPr lang="en-GB" sz="1200" kern="1200" dirty="0" err="1">
                <a:solidFill>
                  <a:schemeClr val="tx1"/>
                </a:solidFill>
                <a:effectLst/>
                <a:latin typeface="+mn-lt"/>
                <a:ea typeface="+mn-ea"/>
                <a:cs typeface="+mn-cs"/>
              </a:rPr>
              <a:t>Hasnat</a:t>
            </a:r>
            <a:r>
              <a:rPr lang="en-GB" sz="1200" kern="1200" dirty="0">
                <a:solidFill>
                  <a:schemeClr val="tx1"/>
                </a:solidFill>
                <a:effectLst/>
                <a:latin typeface="+mn-lt"/>
                <a:ea typeface="+mn-ea"/>
                <a:cs typeface="+mn-cs"/>
              </a:rPr>
              <a:t>, 2021).</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11</a:t>
            </a:fld>
            <a:endParaRPr lang="en-GB"/>
          </a:p>
        </p:txBody>
      </p:sp>
    </p:spTree>
    <p:extLst>
      <p:ext uri="{BB962C8B-B14F-4D97-AF65-F5344CB8AC3E}">
        <p14:creationId xmlns:p14="http://schemas.microsoft.com/office/powerpoint/2010/main" val="201215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Cleaning Techniques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Effective cleaning techniques are essential for ensuring that guest rooms are well-maintained and meet the standards of the hotel. Training housekeeping staff in the latest cleaning techniques is vital for maintaining a high level of cleanliness, which is essential for the comfort and Safety of guests. Housekeeping staff can be trained on different cleaning techniques, including cleaning products, equipment and tools, and properly cleaning and disinfecting other room areas, such as floors, walls, windows, and fixtures (Mann and Harter, 2016). Training housekeeping staff on effective cleaning techniques will help maintain the hotel's brand standards and ensure that guests have a positive experience. It will also help to minimize the risk of cross-contamination and the spread of illness, which is essential for maintaining a healthy and safe environment for guests and staff (</a:t>
            </a:r>
            <a:r>
              <a:rPr lang="en-GB" sz="1200" kern="1200" dirty="0" err="1">
                <a:solidFill>
                  <a:schemeClr val="tx1"/>
                </a:solidFill>
                <a:effectLst/>
                <a:latin typeface="+mn-lt"/>
                <a:ea typeface="+mn-ea"/>
                <a:cs typeface="+mn-cs"/>
              </a:rPr>
              <a:t>Chandani</a:t>
            </a:r>
            <a:r>
              <a:rPr lang="en-GB" sz="1200" kern="1200" dirty="0">
                <a:solidFill>
                  <a:schemeClr val="tx1"/>
                </a:solidFill>
                <a:effectLst/>
                <a:latin typeface="+mn-lt"/>
                <a:ea typeface="+mn-ea"/>
                <a:cs typeface="+mn-cs"/>
              </a:rPr>
              <a:t> et al., 2016).</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12</a:t>
            </a:fld>
            <a:endParaRPr lang="en-GB"/>
          </a:p>
        </p:txBody>
      </p:sp>
    </p:spTree>
    <p:extLst>
      <p:ext uri="{BB962C8B-B14F-4D97-AF65-F5344CB8AC3E}">
        <p14:creationId xmlns:p14="http://schemas.microsoft.com/office/powerpoint/2010/main" val="1287296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employee engagement is a critical component of a successful and efficient housekeeping team within the hospitality industry, particularly in the Premier Inn hotel sector. The Aon Hewitt Employee Engagement Model provides a framework for understanding and improving engagement, ensuring that the housekeeping staff feels valued, empowered, and motivated to provide excellent service to the guests. Effective communication, attention to detail, time management, and appropriate training are essential skills for the housekeeping team, which is responsible for maintaining a high level of cleanliness and orderliness in the hotel rooms. The basic training helps the housekeeping team receive a refresher on the brand standards and the health and safety procedures to ensure they provide guests with a safe and hygienic environment. Investing in employee engagement and training is essential to a hotel's success and ensures that guests have a positive experience during their stay.</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13</a:t>
            </a:fld>
            <a:endParaRPr lang="en-GB"/>
          </a:p>
        </p:txBody>
      </p:sp>
    </p:spTree>
    <p:extLst>
      <p:ext uri="{BB962C8B-B14F-4D97-AF65-F5344CB8AC3E}">
        <p14:creationId xmlns:p14="http://schemas.microsoft.com/office/powerpoint/2010/main" val="385793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 </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 </a:t>
            </a:r>
            <a:r>
              <a:rPr lang="en-GB" sz="1200" kern="1200" dirty="0" err="1">
                <a:solidFill>
                  <a:schemeClr val="tx1"/>
                </a:solidFill>
                <a:effectLst/>
                <a:latin typeface="+mn-lt"/>
                <a:ea typeface="+mn-ea"/>
                <a:cs typeface="+mn-cs"/>
              </a:rPr>
              <a:t>Mehrzi</a:t>
            </a:r>
            <a:r>
              <a:rPr lang="en-GB" sz="1200" kern="1200" dirty="0">
                <a:solidFill>
                  <a:schemeClr val="tx1"/>
                </a:solidFill>
                <a:effectLst/>
                <a:latin typeface="+mn-lt"/>
                <a:ea typeface="+mn-ea"/>
                <a:cs typeface="+mn-cs"/>
              </a:rPr>
              <a:t>, N. and Singh, S.K., 2016. Competing through employee engagement: a proposed framework. </a:t>
            </a:r>
            <a:r>
              <a:rPr lang="en-GB" sz="1200" i="1" kern="1200" dirty="0">
                <a:solidFill>
                  <a:schemeClr val="tx1"/>
                </a:solidFill>
                <a:effectLst/>
                <a:latin typeface="+mn-lt"/>
                <a:ea typeface="+mn-ea"/>
                <a:cs typeface="+mn-cs"/>
              </a:rPr>
              <a:t>International Journal of Productivity and Performance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65</a:t>
            </a:r>
            <a:r>
              <a:rPr lang="en-GB" sz="1200" kern="1200" dirty="0">
                <a:solidFill>
                  <a:schemeClr val="tx1"/>
                </a:solidFill>
                <a:effectLst/>
                <a:latin typeface="+mn-lt"/>
                <a:ea typeface="+mn-ea"/>
                <a:cs typeface="+mn-cs"/>
              </a:rPr>
              <a:t>(6), pp.831-843.</a:t>
            </a:r>
          </a:p>
          <a:p>
            <a:r>
              <a:rPr lang="en-GB" sz="1200" kern="1200" dirty="0" err="1">
                <a:solidFill>
                  <a:schemeClr val="tx1"/>
                </a:solidFill>
                <a:effectLst/>
                <a:latin typeface="+mn-lt"/>
                <a:ea typeface="+mn-ea"/>
                <a:cs typeface="+mn-cs"/>
              </a:rPr>
              <a:t>Carasco</a:t>
            </a:r>
            <a:r>
              <a:rPr lang="en-GB" sz="1200" kern="1200" dirty="0">
                <a:solidFill>
                  <a:schemeClr val="tx1"/>
                </a:solidFill>
                <a:effectLst/>
                <a:latin typeface="+mn-lt"/>
                <a:ea typeface="+mn-ea"/>
                <a:cs typeface="+mn-cs"/>
              </a:rPr>
              <a:t>-Saul, M., Kim, W. and Kim, T., 2015. Leadership and employee engagement: Proposing research agendas through a review of literature. </a:t>
            </a:r>
            <a:r>
              <a:rPr lang="en-GB" sz="1200" i="1" kern="1200" dirty="0">
                <a:solidFill>
                  <a:schemeClr val="tx1"/>
                </a:solidFill>
                <a:effectLst/>
                <a:latin typeface="+mn-lt"/>
                <a:ea typeface="+mn-ea"/>
                <a:cs typeface="+mn-cs"/>
              </a:rPr>
              <a:t>Human Resource Development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 pp.38-63.</a:t>
            </a:r>
          </a:p>
          <a:p>
            <a:r>
              <a:rPr lang="en-GB" sz="1200" kern="1200" dirty="0" err="1">
                <a:solidFill>
                  <a:schemeClr val="tx1"/>
                </a:solidFill>
                <a:effectLst/>
                <a:latin typeface="+mn-lt"/>
                <a:ea typeface="+mn-ea"/>
                <a:cs typeface="+mn-cs"/>
              </a:rPr>
              <a:t>Chandani</a:t>
            </a:r>
            <a:r>
              <a:rPr lang="en-GB" sz="1200" kern="1200" dirty="0">
                <a:solidFill>
                  <a:schemeClr val="tx1"/>
                </a:solidFill>
                <a:effectLst/>
                <a:latin typeface="+mn-lt"/>
                <a:ea typeface="+mn-ea"/>
                <a:cs typeface="+mn-cs"/>
              </a:rPr>
              <a:t>, A., Mehta, M., Mall, A. and </a:t>
            </a:r>
            <a:r>
              <a:rPr lang="en-GB" sz="1200" kern="1200" dirty="0" err="1">
                <a:solidFill>
                  <a:schemeClr val="tx1"/>
                </a:solidFill>
                <a:effectLst/>
                <a:latin typeface="+mn-lt"/>
                <a:ea typeface="+mn-ea"/>
                <a:cs typeface="+mn-cs"/>
              </a:rPr>
              <a:t>Khokhar</a:t>
            </a:r>
            <a:r>
              <a:rPr lang="en-GB" sz="1200" kern="1200" dirty="0">
                <a:solidFill>
                  <a:schemeClr val="tx1"/>
                </a:solidFill>
                <a:effectLst/>
                <a:latin typeface="+mn-lt"/>
                <a:ea typeface="+mn-ea"/>
                <a:cs typeface="+mn-cs"/>
              </a:rPr>
              <a:t>, V., 2016. Employee engagement: A review paper on factors affecting employee engagement. </a:t>
            </a:r>
            <a:r>
              <a:rPr lang="en-GB" sz="1200" i="1" kern="1200" dirty="0">
                <a:solidFill>
                  <a:schemeClr val="tx1"/>
                </a:solidFill>
                <a:effectLst/>
                <a:latin typeface="+mn-lt"/>
                <a:ea typeface="+mn-ea"/>
                <a:cs typeface="+mn-cs"/>
              </a:rPr>
              <a:t>Indian Journal of Science and Technology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(15), pp.1-7.</a:t>
            </a:r>
          </a:p>
          <a:p>
            <a:r>
              <a:rPr lang="en-GB" sz="1200" kern="1200" dirty="0">
                <a:solidFill>
                  <a:schemeClr val="tx1"/>
                </a:solidFill>
                <a:effectLst/>
                <a:latin typeface="+mn-lt"/>
                <a:ea typeface="+mn-ea"/>
                <a:cs typeface="+mn-cs"/>
              </a:rPr>
              <a:t>Gupta, N. and Sharma, V., 2016. Exploring employee engagement—A way to better business performance. </a:t>
            </a:r>
            <a:r>
              <a:rPr lang="en-GB" sz="1200" i="1" kern="1200" dirty="0">
                <a:solidFill>
                  <a:schemeClr val="tx1"/>
                </a:solidFill>
                <a:effectLst/>
                <a:latin typeface="+mn-lt"/>
                <a:ea typeface="+mn-ea"/>
                <a:cs typeface="+mn-cs"/>
              </a:rPr>
              <a:t>Global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(3_suppl), pp.45S-63S.</a:t>
            </a:r>
          </a:p>
          <a:p>
            <a:r>
              <a:rPr lang="en-GB" sz="1200" kern="1200" dirty="0" err="1">
                <a:solidFill>
                  <a:schemeClr val="tx1"/>
                </a:solidFill>
                <a:effectLst/>
                <a:latin typeface="+mn-lt"/>
                <a:ea typeface="+mn-ea"/>
                <a:cs typeface="+mn-cs"/>
              </a:rPr>
              <a:t>Gustomo</a:t>
            </a:r>
            <a:r>
              <a:rPr lang="en-GB" sz="1200" kern="1200" dirty="0">
                <a:solidFill>
                  <a:schemeClr val="tx1"/>
                </a:solidFill>
                <a:effectLst/>
                <a:latin typeface="+mn-lt"/>
                <a:ea typeface="+mn-ea"/>
                <a:cs typeface="+mn-cs"/>
              </a:rPr>
              <a:t>, A., 2015. Proposal to improve employee engagement in PT </a:t>
            </a:r>
            <a:r>
              <a:rPr lang="en-GB" sz="1200" kern="1200" dirty="0" err="1">
                <a:solidFill>
                  <a:schemeClr val="tx1"/>
                </a:solidFill>
                <a:effectLst/>
                <a:latin typeface="+mn-lt"/>
                <a:ea typeface="+mn-ea"/>
                <a:cs typeface="+mn-cs"/>
              </a:rPr>
              <a:t>Maju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Sentosa</a:t>
            </a:r>
            <a:r>
              <a:rPr lang="en-GB" sz="1200" kern="1200" dirty="0">
                <a:solidFill>
                  <a:schemeClr val="tx1"/>
                </a:solidFill>
                <a:effectLst/>
                <a:latin typeface="+mn-lt"/>
                <a:ea typeface="+mn-ea"/>
                <a:cs typeface="+mn-cs"/>
              </a:rPr>
              <a:t> by AON Hewitt model and Mercer model. </a:t>
            </a:r>
            <a:r>
              <a:rPr lang="en-GB" sz="1200" i="1" kern="1200" dirty="0">
                <a:solidFill>
                  <a:schemeClr val="tx1"/>
                </a:solidFill>
                <a:effectLst/>
                <a:latin typeface="+mn-lt"/>
                <a:ea typeface="+mn-ea"/>
                <a:cs typeface="+mn-cs"/>
              </a:rPr>
              <a:t>Procedia-social and </a:t>
            </a:r>
            <a:r>
              <a:rPr lang="en-GB" sz="1200" i="1" kern="1200" dirty="0" err="1">
                <a:solidFill>
                  <a:schemeClr val="tx1"/>
                </a:solidFill>
                <a:effectLst/>
                <a:latin typeface="+mn-lt"/>
                <a:ea typeface="+mn-ea"/>
                <a:cs typeface="+mn-cs"/>
              </a:rPr>
              <a:t>behavioral</a:t>
            </a:r>
            <a:r>
              <a:rPr lang="en-GB" sz="1200" i="1" kern="1200" dirty="0">
                <a:solidFill>
                  <a:schemeClr val="tx1"/>
                </a:solidFill>
                <a:effectLst/>
                <a:latin typeface="+mn-lt"/>
                <a:ea typeface="+mn-ea"/>
                <a:cs typeface="+mn-cs"/>
              </a:rPr>
              <a:t>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169</a:t>
            </a:r>
            <a:r>
              <a:rPr lang="en-GB" sz="1200" kern="1200" dirty="0">
                <a:solidFill>
                  <a:schemeClr val="tx1"/>
                </a:solidFill>
                <a:effectLst/>
                <a:latin typeface="+mn-lt"/>
                <a:ea typeface="+mn-ea"/>
                <a:cs typeface="+mn-cs"/>
              </a:rPr>
              <a:t>, pp.363-370.</a:t>
            </a:r>
          </a:p>
          <a:p>
            <a:r>
              <a:rPr lang="en-GB" sz="1200" kern="1200" dirty="0" err="1">
                <a:solidFill>
                  <a:schemeClr val="tx1"/>
                </a:solidFill>
                <a:effectLst/>
                <a:latin typeface="+mn-lt"/>
                <a:ea typeface="+mn-ea"/>
                <a:cs typeface="+mn-cs"/>
              </a:rPr>
              <a:t>Hasnat</a:t>
            </a:r>
            <a:r>
              <a:rPr lang="en-GB" sz="1200" kern="1200" dirty="0">
                <a:solidFill>
                  <a:schemeClr val="tx1"/>
                </a:solidFill>
                <a:effectLst/>
                <a:latin typeface="+mn-lt"/>
                <a:ea typeface="+mn-ea"/>
                <a:cs typeface="+mn-cs"/>
              </a:rPr>
              <a:t>, Q., 2021. </a:t>
            </a:r>
            <a:r>
              <a:rPr lang="en-GB" sz="1200" i="1" kern="1200" dirty="0">
                <a:solidFill>
                  <a:schemeClr val="tx1"/>
                </a:solidFill>
                <a:effectLst/>
                <a:latin typeface="+mn-lt"/>
                <a:ea typeface="+mn-ea"/>
                <a:cs typeface="+mn-cs"/>
              </a:rPr>
              <a:t>An Exploration of Employee Engagement and Employee Commitment in the London Hotel Sector: The Perspectives of Migrant Housekeeping Workers and Their Managers</a:t>
            </a:r>
            <a:r>
              <a:rPr lang="en-GB" sz="1200" kern="1200" dirty="0">
                <a:solidFill>
                  <a:schemeClr val="tx1"/>
                </a:solidFill>
                <a:effectLst/>
                <a:latin typeface="+mn-lt"/>
                <a:ea typeface="+mn-ea"/>
                <a:cs typeface="+mn-cs"/>
              </a:rPr>
              <a:t> (Doctoral dissertation, University of Brighton).</a:t>
            </a:r>
          </a:p>
          <a:p>
            <a:r>
              <a:rPr lang="en-GB" sz="1200" kern="1200" dirty="0" err="1">
                <a:solidFill>
                  <a:schemeClr val="tx1"/>
                </a:solidFill>
                <a:effectLst/>
                <a:latin typeface="+mn-lt"/>
                <a:ea typeface="+mn-ea"/>
                <a:cs typeface="+mn-cs"/>
              </a:rPr>
              <a:t>Heymann</a:t>
            </a:r>
            <a:r>
              <a:rPr lang="en-GB" sz="1200" kern="1200" dirty="0">
                <a:solidFill>
                  <a:schemeClr val="tx1"/>
                </a:solidFill>
                <a:effectLst/>
                <a:latin typeface="+mn-lt"/>
                <a:ea typeface="+mn-ea"/>
                <a:cs typeface="+mn-cs"/>
              </a:rPr>
              <a:t>, M., 2015. Spotlight on service: Integrating workforce management with employee engagement to optimize customer satisfaction and profitability. </a:t>
            </a:r>
            <a:r>
              <a:rPr lang="en-GB" sz="1200" i="1" kern="1200" dirty="0">
                <a:solidFill>
                  <a:schemeClr val="tx1"/>
                </a:solidFill>
                <a:effectLst/>
                <a:latin typeface="+mn-lt"/>
                <a:ea typeface="+mn-ea"/>
                <a:cs typeface="+mn-cs"/>
              </a:rPr>
              <a:t>Global Business and Organizational Excellence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34</a:t>
            </a:r>
            <a:r>
              <a:rPr lang="en-GB" sz="1200" kern="1200" dirty="0">
                <a:solidFill>
                  <a:schemeClr val="tx1"/>
                </a:solidFill>
                <a:effectLst/>
                <a:latin typeface="+mn-lt"/>
                <a:ea typeface="+mn-ea"/>
                <a:cs typeface="+mn-cs"/>
              </a:rPr>
              <a:t>(5), pp.6-12.</a:t>
            </a:r>
          </a:p>
          <a:p>
            <a:r>
              <a:rPr lang="en-GB" sz="1200" kern="1200" dirty="0">
                <a:solidFill>
                  <a:schemeClr val="tx1"/>
                </a:solidFill>
                <a:effectLst/>
                <a:latin typeface="+mn-lt"/>
                <a:ea typeface="+mn-ea"/>
                <a:cs typeface="+mn-cs"/>
              </a:rPr>
              <a:t>Keogh, M., Marin, D.B., </a:t>
            </a:r>
            <a:r>
              <a:rPr lang="en-GB" sz="1200" kern="1200" dirty="0" err="1">
                <a:solidFill>
                  <a:schemeClr val="tx1"/>
                </a:solidFill>
                <a:effectLst/>
                <a:latin typeface="+mn-lt"/>
                <a:ea typeface="+mn-ea"/>
                <a:cs typeface="+mn-cs"/>
              </a:rPr>
              <a:t>Jandorf</a:t>
            </a:r>
            <a:r>
              <a:rPr lang="en-GB" sz="1200" kern="1200" dirty="0">
                <a:solidFill>
                  <a:schemeClr val="tx1"/>
                </a:solidFill>
                <a:effectLst/>
                <a:latin typeface="+mn-lt"/>
                <a:ea typeface="+mn-ea"/>
                <a:cs typeface="+mn-cs"/>
              </a:rPr>
              <a:t>, L., Wetmore, J.B. and Sharma, V., 2020. Chi Time: Expanding a novel approach for hospital employee engagement. </a:t>
            </a:r>
            <a:r>
              <a:rPr lang="en-GB" sz="1200" i="1" kern="1200" dirty="0">
                <a:solidFill>
                  <a:schemeClr val="tx1"/>
                </a:solidFill>
                <a:effectLst/>
                <a:latin typeface="+mn-lt"/>
                <a:ea typeface="+mn-ea"/>
                <a:cs typeface="+mn-cs"/>
              </a:rPr>
              <a:t>Nursing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(4), pp.32-38.</a:t>
            </a:r>
          </a:p>
          <a:p>
            <a:r>
              <a:rPr lang="en-GB" sz="1200" kern="1200" dirty="0">
                <a:solidFill>
                  <a:schemeClr val="tx1"/>
                </a:solidFill>
                <a:effectLst/>
                <a:latin typeface="+mn-lt"/>
                <a:ea typeface="+mn-ea"/>
                <a:cs typeface="+mn-cs"/>
              </a:rPr>
              <a:t>Mann, A. and Harter, J., 2016. The worldwide employee engagement crisis. </a:t>
            </a:r>
            <a:r>
              <a:rPr lang="en-GB" sz="1200" i="1" kern="1200" dirty="0">
                <a:solidFill>
                  <a:schemeClr val="tx1"/>
                </a:solidFill>
                <a:effectLst/>
                <a:latin typeface="+mn-lt"/>
                <a:ea typeface="+mn-ea"/>
                <a:cs typeface="+mn-cs"/>
              </a:rPr>
              <a:t>Gallup Business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(1), pp.1-5.</a:t>
            </a:r>
          </a:p>
          <a:p>
            <a:r>
              <a:rPr lang="en-GB" sz="1200" kern="1200" dirty="0">
                <a:solidFill>
                  <a:schemeClr val="tx1"/>
                </a:solidFill>
                <a:effectLst/>
                <a:latin typeface="+mn-lt"/>
                <a:ea typeface="+mn-ea"/>
                <a:cs typeface="+mn-cs"/>
              </a:rPr>
              <a:t>Osborne, S. and </a:t>
            </a:r>
            <a:r>
              <a:rPr lang="en-GB" sz="1200" kern="1200" dirty="0" err="1">
                <a:solidFill>
                  <a:schemeClr val="tx1"/>
                </a:solidFill>
                <a:effectLst/>
                <a:latin typeface="+mn-lt"/>
                <a:ea typeface="+mn-ea"/>
                <a:cs typeface="+mn-cs"/>
              </a:rPr>
              <a:t>Hammoud</a:t>
            </a:r>
            <a:r>
              <a:rPr lang="en-GB" sz="1200" kern="1200" dirty="0">
                <a:solidFill>
                  <a:schemeClr val="tx1"/>
                </a:solidFill>
                <a:effectLst/>
                <a:latin typeface="+mn-lt"/>
                <a:ea typeface="+mn-ea"/>
                <a:cs typeface="+mn-cs"/>
              </a:rPr>
              <a:t>, M.S., 2017. Effective employee engagement in the workplace. </a:t>
            </a:r>
            <a:r>
              <a:rPr lang="en-GB" sz="1200" i="1" kern="1200" dirty="0">
                <a:solidFill>
                  <a:schemeClr val="tx1"/>
                </a:solidFill>
                <a:effectLst/>
                <a:latin typeface="+mn-lt"/>
                <a:ea typeface="+mn-ea"/>
                <a:cs typeface="+mn-cs"/>
              </a:rPr>
              <a:t>International Journal of Applied Management and Technology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(1), p.4.</a:t>
            </a:r>
          </a:p>
          <a:p>
            <a:r>
              <a:rPr lang="en-GB" sz="1200" kern="1200" dirty="0" err="1">
                <a:solidFill>
                  <a:schemeClr val="tx1"/>
                </a:solidFill>
                <a:effectLst/>
                <a:latin typeface="+mn-lt"/>
                <a:ea typeface="+mn-ea"/>
                <a:cs typeface="+mn-cs"/>
              </a:rPr>
              <a:t>Padhi</a:t>
            </a:r>
            <a:r>
              <a:rPr lang="en-GB" sz="1200" kern="1200" dirty="0">
                <a:solidFill>
                  <a:schemeClr val="tx1"/>
                </a:solidFill>
                <a:effectLst/>
                <a:latin typeface="+mn-lt"/>
                <a:ea typeface="+mn-ea"/>
                <a:cs typeface="+mn-cs"/>
              </a:rPr>
              <a:t>, B., Panda, D. and Kumar, A., 2015. A study on employee engagement models for sustainability of organisation. </a:t>
            </a:r>
            <a:r>
              <a:rPr lang="en-GB" sz="1200" i="1" kern="1200" dirty="0" err="1">
                <a:solidFill>
                  <a:schemeClr val="tx1"/>
                </a:solidFill>
                <a:effectLst/>
                <a:latin typeface="+mn-lt"/>
                <a:ea typeface="+mn-ea"/>
                <a:cs typeface="+mn-cs"/>
              </a:rPr>
              <a:t>Padhi</a:t>
            </a:r>
            <a:r>
              <a:rPr lang="en-GB" sz="1200" i="1" kern="1200" dirty="0">
                <a:solidFill>
                  <a:schemeClr val="tx1"/>
                </a:solidFill>
                <a:effectLst/>
                <a:latin typeface="+mn-lt"/>
                <a:ea typeface="+mn-ea"/>
                <a:cs typeface="+mn-cs"/>
              </a:rPr>
              <a:t>, B. and Panda, AK (2015)." A Study on Employee Engagement Models for Sustainability of Organisation". International Journal of Research and Development-A Management Review (IJRDMR)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(4), pp.79-85.</a:t>
            </a:r>
          </a:p>
          <a:p>
            <a:r>
              <a:rPr lang="en-GB" sz="1200" kern="1200" dirty="0">
                <a:solidFill>
                  <a:schemeClr val="tx1"/>
                </a:solidFill>
                <a:effectLst/>
                <a:latin typeface="+mn-lt"/>
                <a:ea typeface="+mn-ea"/>
                <a:cs typeface="+mn-cs"/>
              </a:rPr>
              <a:t>Sun, L. and </a:t>
            </a:r>
            <a:r>
              <a:rPr lang="en-GB" sz="1200" kern="1200" dirty="0" err="1">
                <a:solidFill>
                  <a:schemeClr val="tx1"/>
                </a:solidFill>
                <a:effectLst/>
                <a:latin typeface="+mn-lt"/>
                <a:ea typeface="+mn-ea"/>
                <a:cs typeface="+mn-cs"/>
              </a:rPr>
              <a:t>Bunchapattanasakda</a:t>
            </a:r>
            <a:r>
              <a:rPr lang="en-GB" sz="1200" kern="1200" dirty="0">
                <a:solidFill>
                  <a:schemeClr val="tx1"/>
                </a:solidFill>
                <a:effectLst/>
                <a:latin typeface="+mn-lt"/>
                <a:ea typeface="+mn-ea"/>
                <a:cs typeface="+mn-cs"/>
              </a:rPr>
              <a:t>, C., 2019. Employee engagement: A literature review. </a:t>
            </a:r>
            <a:r>
              <a:rPr lang="en-GB" sz="1200" i="1" kern="1200" dirty="0">
                <a:solidFill>
                  <a:schemeClr val="tx1"/>
                </a:solidFill>
                <a:effectLst/>
                <a:latin typeface="+mn-lt"/>
                <a:ea typeface="+mn-ea"/>
                <a:cs typeface="+mn-cs"/>
              </a:rPr>
              <a:t>International Journal of Human Resource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(1), pp.63-80.</a:t>
            </a:r>
          </a:p>
          <a:p>
            <a:endParaRPr lang="en-GB" dirty="0"/>
          </a:p>
        </p:txBody>
      </p:sp>
      <p:sp>
        <p:nvSpPr>
          <p:cNvPr id="4" name="Slide Number Placeholder 3"/>
          <p:cNvSpPr>
            <a:spLocks noGrp="1"/>
          </p:cNvSpPr>
          <p:nvPr>
            <p:ph type="sldNum" sz="quarter" idx="10"/>
          </p:nvPr>
        </p:nvSpPr>
        <p:spPr/>
        <p:txBody>
          <a:bodyPr/>
          <a:lstStyle/>
          <a:p>
            <a:fld id="{FDDFF1DA-18BF-4E93-AFB7-11E16BA473C3}" type="slidenum">
              <a:rPr lang="en-GB" smtClean="0"/>
              <a:t>14</a:t>
            </a:fld>
            <a:endParaRPr lang="en-GB"/>
          </a:p>
        </p:txBody>
      </p:sp>
    </p:spTree>
    <p:extLst>
      <p:ext uri="{BB962C8B-B14F-4D97-AF65-F5344CB8AC3E}">
        <p14:creationId xmlns:p14="http://schemas.microsoft.com/office/powerpoint/2010/main" val="2119921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3/3/2023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2.gif"/></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Cardboard boxes and cleaning items in a room">
            <a:extLst>
              <a:ext uri="{FF2B5EF4-FFF2-40B4-BE49-F238E27FC236}">
                <a16:creationId xmlns:a16="http://schemas.microsoft.com/office/drawing/2014/main" id="{E47B1D47-BB73-F653-4D0E-B268E5A18CEB}"/>
              </a:ext>
            </a:extLst>
          </p:cNvPr>
          <p:cNvPicPr>
            <a:picLocks noChangeAspect="1"/>
          </p:cNvPicPr>
          <p:nvPr/>
        </p:nvPicPr>
        <p:blipFill rotWithShape="1">
          <a:blip r:embed="rId3">
            <a:duotone>
              <a:prstClr val="black"/>
              <a:schemeClr val="accent5">
                <a:tint val="45000"/>
                <a:satMod val="400000"/>
              </a:schemeClr>
            </a:duotone>
            <a:alphaModFix amt="25000"/>
          </a:blip>
          <a:srcRect t="15730"/>
          <a:stretch/>
        </p:blipFill>
        <p:spPr>
          <a:xfrm>
            <a:off x="20" y="10"/>
            <a:ext cx="12191980" cy="6857990"/>
          </a:xfrm>
          <a:prstGeom prst="rect">
            <a:avLst/>
          </a:prstGeom>
        </p:spPr>
      </p:pic>
      <p:sp>
        <p:nvSpPr>
          <p:cNvPr id="2" name="Title 1"/>
          <p:cNvSpPr>
            <a:spLocks noGrp="1"/>
          </p:cNvSpPr>
          <p:nvPr>
            <p:ph type="ctrTitle"/>
          </p:nvPr>
        </p:nvSpPr>
        <p:spPr>
          <a:xfrm>
            <a:off x="1154955" y="1447800"/>
            <a:ext cx="8825658" cy="3329581"/>
          </a:xfrm>
        </p:spPr>
        <p:txBody>
          <a:bodyPr>
            <a:normAutofit/>
          </a:bodyPr>
          <a:lstStyle/>
          <a:p>
            <a:r>
              <a:rPr lang="en-US" b="1" dirty="0"/>
              <a:t>Basic Training of Housekeeping </a:t>
            </a:r>
            <a:endParaRPr lang="en-GB" b="1" dirty="0"/>
          </a:p>
        </p:txBody>
      </p:sp>
      <p:sp>
        <p:nvSpPr>
          <p:cNvPr id="3" name="Subtitle 2"/>
          <p:cNvSpPr>
            <a:spLocks noGrp="1"/>
          </p:cNvSpPr>
          <p:nvPr>
            <p:ph type="subTitle" idx="1"/>
          </p:nvPr>
        </p:nvSpPr>
        <p:spPr>
          <a:xfrm>
            <a:off x="1154955" y="4777380"/>
            <a:ext cx="8825658" cy="861420"/>
          </a:xfrm>
        </p:spPr>
        <p:txBody>
          <a:bodyPr>
            <a:normAutofit/>
          </a:bodyPr>
          <a:lstStyle/>
          <a:p>
            <a:r>
              <a:rPr lang="en-US" dirty="0"/>
              <a:t>Presented BY:</a:t>
            </a:r>
            <a:endParaRPr lang="en-GB"/>
          </a:p>
        </p:txBody>
      </p:sp>
      <p:sp>
        <p:nvSpPr>
          <p:cNvPr id="9"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AC03D2D-16F2-514A-FC15-B36B503B3771}"/>
              </a:ext>
            </a:extLst>
          </p:cNvPr>
          <p:cNvSpPr txBox="1"/>
          <p:nvPr/>
        </p:nvSpPr>
        <p:spPr>
          <a:xfrm>
            <a:off x="3637280" y="5140960"/>
            <a:ext cx="5313680" cy="1477328"/>
          </a:xfrm>
          <a:prstGeom prst="rect">
            <a:avLst/>
          </a:prstGeom>
          <a:noFill/>
        </p:spPr>
        <p:txBody>
          <a:bodyPr wrap="square" rtlCol="0">
            <a:spAutoFit/>
          </a:bodyPr>
          <a:lstStyle/>
          <a:p>
            <a:r>
              <a:rPr lang="en-GB" dirty="0"/>
              <a:t>Alexandra Stroe</a:t>
            </a:r>
          </a:p>
          <a:p>
            <a:r>
              <a:rPr lang="en-GB" dirty="0"/>
              <a:t>Student number:2029014</a:t>
            </a:r>
          </a:p>
          <a:p>
            <a:r>
              <a:rPr lang="en-GB" dirty="0"/>
              <a:t>Lecturer: Ffion </a:t>
            </a:r>
            <a:r>
              <a:rPr lang="en-GB" dirty="0" err="1"/>
              <a:t>Cumberpatch</a:t>
            </a:r>
            <a:endParaRPr lang="en-GB" dirty="0"/>
          </a:p>
          <a:p>
            <a:r>
              <a:rPr lang="en-GB" dirty="0" err="1"/>
              <a:t>CertHe</a:t>
            </a:r>
            <a:r>
              <a:rPr lang="en-GB" dirty="0"/>
              <a:t>/BA International Hotel Management</a:t>
            </a:r>
          </a:p>
          <a:p>
            <a:r>
              <a:rPr lang="en-GB" dirty="0"/>
              <a:t>Module</a:t>
            </a:r>
            <a:r>
              <a:rPr lang="en-GB"/>
              <a:t>: BMIH4006</a:t>
            </a:r>
            <a:endParaRPr lang="en-GB" dirty="0"/>
          </a:p>
        </p:txBody>
      </p:sp>
    </p:spTree>
    <p:extLst>
      <p:ext uri="{BB962C8B-B14F-4D97-AF65-F5344CB8AC3E}">
        <p14:creationId xmlns:p14="http://schemas.microsoft.com/office/powerpoint/2010/main" val="1192855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855" y="1447800"/>
            <a:ext cx="3108626" cy="4572000"/>
          </a:xfrm>
        </p:spPr>
        <p:txBody>
          <a:bodyPr anchor="ctr">
            <a:normAutofit/>
          </a:bodyPr>
          <a:lstStyle/>
          <a:p>
            <a:r>
              <a:rPr lang="en-US" sz="3600" b="1">
                <a:solidFill>
                  <a:srgbClr val="EBEBEB"/>
                </a:solidFill>
              </a:rPr>
              <a:t>Table of Content </a:t>
            </a:r>
            <a:endParaRPr lang="en-GB" sz="3600" b="1">
              <a:solidFill>
                <a:srgbClr val="EBEBEB"/>
              </a:solidFill>
            </a:endParaRPr>
          </a:p>
        </p:txBody>
      </p:sp>
      <p:sp>
        <p:nvSpPr>
          <p:cNvPr id="11" name="Freeform: Shape 10">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4524A47-C50F-3889-18BA-60DFF678C87F}"/>
              </a:ext>
            </a:extLst>
          </p:cNvPr>
          <p:cNvGraphicFramePr>
            <a:graphicFrameLocks noGrp="1"/>
          </p:cNvGraphicFramePr>
          <p:nvPr>
            <p:ph idx="1"/>
            <p:extLst>
              <p:ext uri="{D42A27DB-BD31-4B8C-83A1-F6EECF244321}">
                <p14:modId xmlns:p14="http://schemas.microsoft.com/office/powerpoint/2010/main" val="316299528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891660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30" y="629266"/>
            <a:ext cx="6188190" cy="1622321"/>
          </a:xfrm>
        </p:spPr>
        <p:txBody>
          <a:bodyPr>
            <a:normAutofit/>
          </a:bodyPr>
          <a:lstStyle/>
          <a:p>
            <a:r>
              <a:rPr lang="en-US" b="1"/>
              <a:t>Introduction </a:t>
            </a:r>
            <a:endParaRPr lang="en-GB" b="1"/>
          </a:p>
        </p:txBody>
      </p:sp>
      <p:sp>
        <p:nvSpPr>
          <p:cNvPr id="3" name="Content Placeholder 2"/>
          <p:cNvSpPr>
            <a:spLocks noGrp="1"/>
          </p:cNvSpPr>
          <p:nvPr>
            <p:ph idx="1"/>
          </p:nvPr>
        </p:nvSpPr>
        <p:spPr>
          <a:xfrm>
            <a:off x="648930" y="2438400"/>
            <a:ext cx="6188189" cy="3785419"/>
          </a:xfrm>
        </p:spPr>
        <p:txBody>
          <a:bodyPr>
            <a:normAutofit/>
          </a:bodyPr>
          <a:lstStyle/>
          <a:p>
            <a:pPr>
              <a:lnSpc>
                <a:spcPct val="90000"/>
              </a:lnSpc>
            </a:pPr>
            <a:r>
              <a:rPr lang="en-GB" sz="1700"/>
              <a:t>The hospitality industry is a highly competitive and dynamic sector.</a:t>
            </a:r>
          </a:p>
          <a:p>
            <a:pPr>
              <a:lnSpc>
                <a:spcPct val="90000"/>
              </a:lnSpc>
            </a:pPr>
            <a:r>
              <a:rPr lang="en-GB" sz="1700"/>
              <a:t>Employee engagement is critical to ensuring a successful and thriving hospitality business (Sun and </a:t>
            </a:r>
            <a:r>
              <a:rPr lang="en-GB" sz="1700" err="1"/>
              <a:t>Bunchapattanasakda</a:t>
            </a:r>
            <a:r>
              <a:rPr lang="en-GB" sz="1700"/>
              <a:t>, 2019).</a:t>
            </a:r>
          </a:p>
          <a:p>
            <a:pPr>
              <a:lnSpc>
                <a:spcPct val="90000"/>
              </a:lnSpc>
            </a:pPr>
            <a:r>
              <a:rPr lang="en-GB" sz="1700"/>
              <a:t>This presentation will provide basic training for colleagues within the housekeeping team to ensure the brand’s standard</a:t>
            </a:r>
          </a:p>
          <a:p>
            <a:pPr>
              <a:lnSpc>
                <a:spcPct val="90000"/>
              </a:lnSpc>
            </a:pPr>
            <a:r>
              <a:rPr lang="en-GB" sz="1700"/>
              <a:t>This presentation also elaborates on the health and safety procedure in housekeeping work. </a:t>
            </a:r>
          </a:p>
          <a:p>
            <a:pPr>
              <a:lnSpc>
                <a:spcPct val="90000"/>
              </a:lnSpc>
            </a:pPr>
            <a:r>
              <a:rPr lang="en-GB" sz="1700"/>
              <a:t>This presentation will be investigated the critical skills required for working in the housekeeping team.</a:t>
            </a:r>
          </a:p>
          <a:p>
            <a:pPr>
              <a:lnSpc>
                <a:spcPct val="90000"/>
              </a:lnSpc>
            </a:pPr>
            <a:endParaRPr lang="en-GB" sz="1700"/>
          </a:p>
        </p:txBody>
      </p:sp>
      <p:sp>
        <p:nvSpPr>
          <p:cNvPr id="1038"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039" name="Rectangle 1032">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6" name="Picture 2" descr="https://tse2.mm.bing.net/th?id=OIP.ZSALilmuj0PPFqnyKsfOagHaEc&amp;pid=Api&amp;P=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29871" y="2404795"/>
            <a:ext cx="3414010" cy="2048406"/>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30453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855" y="1447800"/>
            <a:ext cx="3108626" cy="4572000"/>
          </a:xfrm>
        </p:spPr>
        <p:txBody>
          <a:bodyPr anchor="ctr">
            <a:normAutofit/>
          </a:bodyPr>
          <a:lstStyle/>
          <a:p>
            <a:r>
              <a:rPr lang="en-US" sz="3100" b="1">
                <a:solidFill>
                  <a:srgbClr val="EBEBEB"/>
                </a:solidFill>
              </a:rPr>
              <a:t>Employee Engagement in Housekeeping Staff </a:t>
            </a:r>
            <a:br>
              <a:rPr lang="en-GB" sz="3100" b="1">
                <a:solidFill>
                  <a:srgbClr val="EBEBEB"/>
                </a:solidFill>
              </a:rPr>
            </a:br>
            <a:endParaRPr lang="en-GB" sz="3100">
              <a:solidFill>
                <a:srgbClr val="EBEBEB"/>
              </a:solidFill>
            </a:endParaRPr>
          </a:p>
        </p:txBody>
      </p:sp>
      <p:sp>
        <p:nvSpPr>
          <p:cNvPr id="11" name="Freeform: Shape 10">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E6101A0-8A19-F08E-6D0D-A69418BB025F}"/>
              </a:ext>
            </a:extLst>
          </p:cNvPr>
          <p:cNvGraphicFramePr>
            <a:graphicFrameLocks noGrp="1"/>
          </p:cNvGraphicFramePr>
          <p:nvPr>
            <p:ph idx="1"/>
            <p:extLst>
              <p:ext uri="{D42A27DB-BD31-4B8C-83A1-F6EECF244321}">
                <p14:modId xmlns:p14="http://schemas.microsoft.com/office/powerpoint/2010/main" val="1457302243"/>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890418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9"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US" sz="3300" b="1"/>
              <a:t>Employee Engagement Models</a:t>
            </a:r>
            <a:br>
              <a:rPr lang="en-GB" sz="3300" b="1"/>
            </a:br>
            <a:endParaRPr lang="en-GB" sz="3300"/>
          </a:p>
        </p:txBody>
      </p:sp>
      <p:sp>
        <p:nvSpPr>
          <p:cNvPr id="11" name="Rectangle 10">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p:cNvSpPr>
            <a:spLocks noGrp="1"/>
          </p:cNvSpPr>
          <p:nvPr>
            <p:ph idx="1"/>
          </p:nvPr>
        </p:nvSpPr>
        <p:spPr>
          <a:xfrm>
            <a:off x="648931" y="2548281"/>
            <a:ext cx="5122606" cy="3658689"/>
          </a:xfrm>
        </p:spPr>
        <p:txBody>
          <a:bodyPr>
            <a:normAutofit/>
          </a:bodyPr>
          <a:lstStyle/>
          <a:p>
            <a:pPr>
              <a:lnSpc>
                <a:spcPct val="90000"/>
              </a:lnSpc>
            </a:pPr>
            <a:r>
              <a:rPr lang="en-GB" sz="1600" dirty="0">
                <a:solidFill>
                  <a:schemeClr val="bg1"/>
                </a:solidFill>
              </a:rPr>
              <a:t>Employee engagement models provide a structured approach to improving employee engagement within an organization</a:t>
            </a:r>
          </a:p>
          <a:p>
            <a:pPr>
              <a:lnSpc>
                <a:spcPct val="90000"/>
              </a:lnSpc>
            </a:pPr>
            <a:r>
              <a:rPr lang="en-GB" sz="1600" dirty="0">
                <a:solidFill>
                  <a:schemeClr val="bg1"/>
                </a:solidFill>
              </a:rPr>
              <a:t>The Zinger Model is a popular employee engagement model which measures concentration across work load and performance.</a:t>
            </a:r>
          </a:p>
          <a:p>
            <a:pPr>
              <a:lnSpc>
                <a:spcPct val="90000"/>
              </a:lnSpc>
            </a:pPr>
            <a:r>
              <a:rPr lang="en-GB" sz="1600" dirty="0">
                <a:solidFill>
                  <a:schemeClr val="bg1"/>
                </a:solidFill>
              </a:rPr>
              <a:t>Engagement refers to employees' emotional commitment to their work and employer</a:t>
            </a:r>
          </a:p>
          <a:p>
            <a:pPr>
              <a:lnSpc>
                <a:spcPct val="90000"/>
              </a:lnSpc>
            </a:pPr>
            <a:r>
              <a:rPr lang="en-GB" sz="1600" dirty="0">
                <a:solidFill>
                  <a:schemeClr val="bg1"/>
                </a:solidFill>
              </a:rPr>
              <a:t>Energy is a measure of employees' level of enthusiasm and passion for their work (Osborne and Hammoud, 2017).</a:t>
            </a:r>
          </a:p>
        </p:txBody>
      </p:sp>
      <p:pic>
        <p:nvPicPr>
          <p:cNvPr id="4" name="Picture 2" descr="Zinger Model of Employee Engagement">
            <a:extLst>
              <a:ext uri="{FF2B5EF4-FFF2-40B4-BE49-F238E27FC236}">
                <a16:creationId xmlns:a16="http://schemas.microsoft.com/office/drawing/2014/main" id="{E5144629-EFAE-803B-6437-D9C66767CAF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524344" y="2548281"/>
            <a:ext cx="4586770" cy="366201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660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040"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GB" sz="2900" b="1"/>
              <a:t>The Aon Hewitt Employee Engagement Model </a:t>
            </a:r>
            <a:r>
              <a:rPr lang="en-GB" sz="2900"/>
              <a:t> </a:t>
            </a:r>
            <a:br>
              <a:rPr lang="en-GB" sz="2900"/>
            </a:br>
            <a:endParaRPr lang="en-GB" sz="2900"/>
          </a:p>
        </p:txBody>
      </p:sp>
      <p:sp>
        <p:nvSpPr>
          <p:cNvPr id="1042" name="Rectangle 1041">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p:cNvSpPr>
            <a:spLocks noGrp="1"/>
          </p:cNvSpPr>
          <p:nvPr>
            <p:ph idx="1"/>
          </p:nvPr>
        </p:nvSpPr>
        <p:spPr>
          <a:xfrm>
            <a:off x="648931" y="2548281"/>
            <a:ext cx="5122606" cy="3658689"/>
          </a:xfrm>
        </p:spPr>
        <p:txBody>
          <a:bodyPr>
            <a:normAutofit/>
          </a:bodyPr>
          <a:lstStyle/>
          <a:p>
            <a:pPr>
              <a:lnSpc>
                <a:spcPct val="90000"/>
              </a:lnSpc>
            </a:pPr>
            <a:r>
              <a:rPr lang="en-GB" dirty="0">
                <a:solidFill>
                  <a:schemeClr val="bg1"/>
                </a:solidFill>
              </a:rPr>
              <a:t>The Aon Hewitt Employee Engagement Model is a widely recognized and respected model used to measure employee engagement levels </a:t>
            </a:r>
          </a:p>
          <a:p>
            <a:pPr>
              <a:lnSpc>
                <a:spcPct val="90000"/>
              </a:lnSpc>
            </a:pPr>
            <a:r>
              <a:rPr lang="en-GB" dirty="0">
                <a:solidFill>
                  <a:schemeClr val="bg1"/>
                </a:solidFill>
              </a:rPr>
              <a:t>Premier Inn can adopt this model to improve its employee engagement levels </a:t>
            </a:r>
          </a:p>
          <a:p>
            <a:pPr>
              <a:lnSpc>
                <a:spcPct val="90000"/>
              </a:lnSpc>
            </a:pPr>
            <a:r>
              <a:rPr lang="en-GB" dirty="0">
                <a:solidFill>
                  <a:schemeClr val="bg1"/>
                </a:solidFill>
              </a:rPr>
              <a:t>The Aon Hewitt Employee Engagement Model consists of three key components: Say, Stay, and Strive</a:t>
            </a:r>
          </a:p>
        </p:txBody>
      </p:sp>
      <p:pic>
        <p:nvPicPr>
          <p:cNvPr id="1026" name="Picture 2" descr="Aon Hewitt Employee Engagement Model - PSlides">
            <a:extLst>
              <a:ext uri="{FF2B5EF4-FFF2-40B4-BE49-F238E27FC236}">
                <a16:creationId xmlns:a16="http://schemas.microsoft.com/office/drawing/2014/main" id="{B14F1D3C-8235-0460-FDB0-DBEA14EF4A6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1916" y="2852834"/>
            <a:ext cx="5451627" cy="305291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132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081"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US" b="1" dirty="0"/>
              <a:t>Continue </a:t>
            </a:r>
            <a:endParaRPr lang="en-GB" b="1"/>
          </a:p>
        </p:txBody>
      </p:sp>
      <p:sp>
        <p:nvSpPr>
          <p:cNvPr id="3083" name="Rectangle 3082">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3076" name="Picture 4" descr="https://tse3.mm.bing.net/th?id=OIP.uRRnjdtjdvYLWtXd3VjbcAHaFc&amp;pid=Api&amp;P=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53484" y="3124702"/>
            <a:ext cx="3413845" cy="2509176"/>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389416" y="2548281"/>
            <a:ext cx="7154279" cy="3658689"/>
          </a:xfrm>
        </p:spPr>
        <p:txBody>
          <a:bodyPr>
            <a:normAutofit/>
          </a:bodyPr>
          <a:lstStyle/>
          <a:p>
            <a:pPr>
              <a:lnSpc>
                <a:spcPct val="90000"/>
              </a:lnSpc>
            </a:pPr>
            <a:r>
              <a:rPr lang="en-GB">
                <a:solidFill>
                  <a:schemeClr val="bg1"/>
                </a:solidFill>
              </a:rPr>
              <a:t>Premier Inn can introduce programs that provide career growth opportunities for its employees.</a:t>
            </a:r>
          </a:p>
          <a:p>
            <a:pPr>
              <a:lnSpc>
                <a:spcPct val="90000"/>
              </a:lnSpc>
            </a:pPr>
            <a:r>
              <a:rPr lang="en-GB">
                <a:solidFill>
                  <a:schemeClr val="bg1"/>
                </a:solidFill>
              </a:rPr>
              <a:t>The hotel could offer training and development programs to help employees improve their skills and career progression.</a:t>
            </a:r>
          </a:p>
          <a:p>
            <a:pPr>
              <a:lnSpc>
                <a:spcPct val="90000"/>
              </a:lnSpc>
            </a:pPr>
            <a:r>
              <a:rPr lang="en-GB">
                <a:solidFill>
                  <a:schemeClr val="bg1"/>
                </a:solidFill>
              </a:rPr>
              <a:t>The hotel could offer bonuses or other incentives to employees who consistently perform at a high level or exceed expectations.</a:t>
            </a:r>
          </a:p>
          <a:p>
            <a:pPr>
              <a:lnSpc>
                <a:spcPct val="90000"/>
              </a:lnSpc>
            </a:pPr>
            <a:r>
              <a:rPr lang="en-GB">
                <a:solidFill>
                  <a:schemeClr val="bg1"/>
                </a:solidFill>
              </a:rPr>
              <a:t>This would motivate employees to put in more effort to improve their work performance and achieve better results.</a:t>
            </a:r>
          </a:p>
        </p:txBody>
      </p:sp>
    </p:spTree>
    <p:extLst>
      <p:ext uri="{BB962C8B-B14F-4D97-AF65-F5344CB8AC3E}">
        <p14:creationId xmlns:p14="http://schemas.microsoft.com/office/powerpoint/2010/main" val="1477334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4103"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US" sz="3300" b="1"/>
              <a:t>Basic training for House Keeping Staff </a:t>
            </a:r>
            <a:br>
              <a:rPr lang="en-GB" sz="3300" b="1"/>
            </a:br>
            <a:endParaRPr lang="en-GB" sz="3300"/>
          </a:p>
        </p:txBody>
      </p:sp>
      <p:sp>
        <p:nvSpPr>
          <p:cNvPr id="4105" name="Rectangle 4104">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p:cNvSpPr>
            <a:spLocks noGrp="1"/>
          </p:cNvSpPr>
          <p:nvPr>
            <p:ph idx="1"/>
          </p:nvPr>
        </p:nvSpPr>
        <p:spPr>
          <a:xfrm>
            <a:off x="648931" y="2548281"/>
            <a:ext cx="5122606" cy="3658689"/>
          </a:xfrm>
        </p:spPr>
        <p:txBody>
          <a:bodyPr>
            <a:normAutofit/>
          </a:bodyPr>
          <a:lstStyle/>
          <a:p>
            <a:pPr>
              <a:lnSpc>
                <a:spcPct val="90000"/>
              </a:lnSpc>
            </a:pPr>
            <a:r>
              <a:rPr lang="en-GB" sz="1700">
                <a:solidFill>
                  <a:schemeClr val="bg1"/>
                </a:solidFill>
              </a:rPr>
              <a:t>The manager of housekeeping staff in premier Inn hotel is responsible for ensuring</a:t>
            </a:r>
          </a:p>
          <a:p>
            <a:pPr>
              <a:lnSpc>
                <a:spcPct val="90000"/>
              </a:lnSpc>
            </a:pPr>
            <a:r>
              <a:rPr lang="en-GB" sz="1700">
                <a:solidFill>
                  <a:schemeClr val="bg1"/>
                </a:solidFill>
              </a:rPr>
              <a:t>he housekeeping team is trained to deliver the highest service to our guests, maintain brand standards</a:t>
            </a:r>
          </a:p>
          <a:p>
            <a:pPr>
              <a:lnSpc>
                <a:spcPct val="90000"/>
              </a:lnSpc>
            </a:pPr>
            <a:r>
              <a:rPr lang="en-GB" sz="1700">
                <a:solidFill>
                  <a:schemeClr val="bg1"/>
                </a:solidFill>
              </a:rPr>
              <a:t>The basic training program is designed to ensure that our housekeeping team is equipped with the necessary skills </a:t>
            </a:r>
          </a:p>
          <a:p>
            <a:pPr>
              <a:lnSpc>
                <a:spcPct val="90000"/>
              </a:lnSpc>
            </a:pPr>
            <a:r>
              <a:rPr lang="en-GB" sz="1700">
                <a:solidFill>
                  <a:schemeClr val="bg1"/>
                </a:solidFill>
              </a:rPr>
              <a:t>It is necessary to acknowledge and deliver an excellent guest experience and maintain a clean and safe environment </a:t>
            </a:r>
          </a:p>
          <a:p>
            <a:pPr>
              <a:lnSpc>
                <a:spcPct val="90000"/>
              </a:lnSpc>
            </a:pPr>
            <a:r>
              <a:rPr lang="en-GB" sz="1700">
                <a:solidFill>
                  <a:schemeClr val="bg1"/>
                </a:solidFill>
              </a:rPr>
              <a:t>Heymann, 2015).</a:t>
            </a:r>
          </a:p>
        </p:txBody>
      </p:sp>
      <p:pic>
        <p:nvPicPr>
          <p:cNvPr id="4098" name="Picture 2" descr="https://5.imimg.com/data5/VM/MQ/MY-14272742/housekeeping-staff-training-services-250x250.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86720" y="2548281"/>
            <a:ext cx="3662018" cy="366201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0339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5129" name="Freeform 7">
            <a:extLst>
              <a:ext uri="{FF2B5EF4-FFF2-40B4-BE49-F238E27FC236}">
                <a16:creationId xmlns:a16="http://schemas.microsoft.com/office/drawing/2014/main" id="{70B343FF-2E23-43A4-A06E-58C732FF5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US" sz="3300" b="1"/>
              <a:t>Time Management </a:t>
            </a:r>
            <a:br>
              <a:rPr lang="en-GB" sz="3300"/>
            </a:br>
            <a:endParaRPr lang="en-GB" sz="3300"/>
          </a:p>
        </p:txBody>
      </p:sp>
      <p:sp>
        <p:nvSpPr>
          <p:cNvPr id="5131" name="Rectangle 5130">
            <a:extLst>
              <a:ext uri="{FF2B5EF4-FFF2-40B4-BE49-F238E27FC236}">
                <a16:creationId xmlns:a16="http://schemas.microsoft.com/office/drawing/2014/main" id="{90471E06-C9EC-4B3D-9080-2D75FF3AF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Freeform 5">
            <a:extLst>
              <a:ext uri="{FF2B5EF4-FFF2-40B4-BE49-F238E27FC236}">
                <a16:creationId xmlns:a16="http://schemas.microsoft.com/office/drawing/2014/main" id="{6AF66A71-3CC4-4EE2-A759-0F0ACE6C4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p:cNvSpPr>
            <a:spLocks noGrp="1"/>
          </p:cNvSpPr>
          <p:nvPr>
            <p:ph idx="1"/>
          </p:nvPr>
        </p:nvSpPr>
        <p:spPr>
          <a:xfrm>
            <a:off x="648931" y="2548281"/>
            <a:ext cx="7153602" cy="3658689"/>
          </a:xfrm>
        </p:spPr>
        <p:txBody>
          <a:bodyPr>
            <a:normAutofit/>
          </a:bodyPr>
          <a:lstStyle/>
          <a:p>
            <a:pPr>
              <a:lnSpc>
                <a:spcPct val="90000"/>
              </a:lnSpc>
            </a:pPr>
            <a:r>
              <a:rPr lang="en-US">
                <a:solidFill>
                  <a:schemeClr val="bg1"/>
                </a:solidFill>
              </a:rPr>
              <a:t>Time management is a critical skill for housekeeping staff</a:t>
            </a:r>
            <a:endParaRPr lang="en-GB">
              <a:solidFill>
                <a:schemeClr val="bg1"/>
              </a:solidFill>
            </a:endParaRPr>
          </a:p>
          <a:p>
            <a:pPr>
              <a:lnSpc>
                <a:spcPct val="90000"/>
              </a:lnSpc>
            </a:pPr>
            <a:r>
              <a:rPr lang="en-US">
                <a:solidFill>
                  <a:schemeClr val="bg1"/>
                </a:solidFill>
              </a:rPr>
              <a:t>Housekeeping staff can be taught how to prioritize their jobs based on their importance and urgency (Hasnat, 2021). </a:t>
            </a:r>
            <a:endParaRPr lang="en-GB">
              <a:solidFill>
                <a:schemeClr val="bg1"/>
              </a:solidFill>
            </a:endParaRPr>
          </a:p>
          <a:p>
            <a:pPr>
              <a:lnSpc>
                <a:spcPct val="90000"/>
              </a:lnSpc>
            </a:pPr>
            <a:r>
              <a:rPr lang="en-US">
                <a:solidFill>
                  <a:schemeClr val="bg1"/>
                </a:solidFill>
              </a:rPr>
              <a:t>Effective time management not only helps to ensure that all tasks are completed within the required timeframe</a:t>
            </a:r>
            <a:endParaRPr lang="en-GB">
              <a:solidFill>
                <a:schemeClr val="bg1"/>
              </a:solidFill>
            </a:endParaRPr>
          </a:p>
          <a:p>
            <a:pPr>
              <a:lnSpc>
                <a:spcPct val="90000"/>
              </a:lnSpc>
            </a:pPr>
            <a:r>
              <a:rPr lang="en-US">
                <a:solidFill>
                  <a:schemeClr val="bg1"/>
                </a:solidFill>
              </a:rPr>
              <a:t>It can also help to reduce stress and increase job satisfaction for the housekeeping staff in Premier Inn hotel</a:t>
            </a:r>
            <a:endParaRPr lang="en-GB">
              <a:solidFill>
                <a:schemeClr val="bg1"/>
              </a:solidFill>
            </a:endParaRPr>
          </a:p>
          <a:p>
            <a:pPr marL="0" indent="0">
              <a:lnSpc>
                <a:spcPct val="90000"/>
              </a:lnSpc>
              <a:buNone/>
            </a:pPr>
            <a:endParaRPr lang="en-GB">
              <a:solidFill>
                <a:schemeClr val="bg1"/>
              </a:solidFill>
            </a:endParaRPr>
          </a:p>
        </p:txBody>
      </p:sp>
      <p:pic>
        <p:nvPicPr>
          <p:cNvPr id="5124" name="Picture 4" descr="https://tse2.mm.bing.net/th?id=OIP.SbeA8DoX5_06oFEGO3DBxQHaFL&amp;pid=Api&amp;P=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29872" y="3188772"/>
            <a:ext cx="3413671" cy="238103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997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6151" name="Freeform 7">
            <a:extLst>
              <a:ext uri="{FF2B5EF4-FFF2-40B4-BE49-F238E27FC236}">
                <a16:creationId xmlns:a16="http://schemas.microsoft.com/office/drawing/2014/main" id="{017CD891-586A-4B6E-A486-5402131D5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GB" sz="3300" b="1"/>
              <a:t>Health and Safety</a:t>
            </a:r>
            <a:br>
              <a:rPr lang="en-GB" sz="3300"/>
            </a:br>
            <a:endParaRPr lang="en-GB" sz="3300"/>
          </a:p>
        </p:txBody>
      </p:sp>
      <p:sp>
        <p:nvSpPr>
          <p:cNvPr id="6153" name="Rectangle 6152">
            <a:extLst>
              <a:ext uri="{FF2B5EF4-FFF2-40B4-BE49-F238E27FC236}">
                <a16:creationId xmlns:a16="http://schemas.microsoft.com/office/drawing/2014/main" id="{FF137431-18A7-4F8A-B89F-8EAB4AAD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Freeform 5">
            <a:extLst>
              <a:ext uri="{FF2B5EF4-FFF2-40B4-BE49-F238E27FC236}">
                <a16:creationId xmlns:a16="http://schemas.microsoft.com/office/drawing/2014/main" id="{DEE94CCE-9E0B-4D7E-9B46-D34BC7972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p:cNvSpPr>
            <a:spLocks noGrp="1"/>
          </p:cNvSpPr>
          <p:nvPr>
            <p:ph idx="1"/>
          </p:nvPr>
        </p:nvSpPr>
        <p:spPr>
          <a:xfrm>
            <a:off x="648931" y="2548281"/>
            <a:ext cx="6578592" cy="3658689"/>
          </a:xfrm>
        </p:spPr>
        <p:txBody>
          <a:bodyPr>
            <a:normAutofit/>
          </a:bodyPr>
          <a:lstStyle/>
          <a:p>
            <a:pPr>
              <a:lnSpc>
                <a:spcPct val="90000"/>
              </a:lnSpc>
            </a:pPr>
            <a:r>
              <a:rPr lang="en-GB" sz="1700">
                <a:solidFill>
                  <a:schemeClr val="bg1"/>
                </a:solidFill>
              </a:rPr>
              <a:t>Health and Safety in the workplace is a crucial aspects that should never be overlooked. </a:t>
            </a:r>
          </a:p>
          <a:p>
            <a:pPr>
              <a:lnSpc>
                <a:spcPct val="90000"/>
              </a:lnSpc>
            </a:pPr>
            <a:r>
              <a:rPr lang="en-GB" sz="1700">
                <a:solidFill>
                  <a:schemeClr val="bg1"/>
                </a:solidFill>
              </a:rPr>
              <a:t>The Housekeeping staff is responsible for ensuring that the guest rooms are clean</a:t>
            </a:r>
          </a:p>
          <a:p>
            <a:pPr>
              <a:lnSpc>
                <a:spcPct val="90000"/>
              </a:lnSpc>
            </a:pPr>
            <a:r>
              <a:rPr lang="en-GB" sz="1700">
                <a:solidFill>
                  <a:schemeClr val="bg1"/>
                </a:solidFill>
              </a:rPr>
              <a:t>It is the Housekeeping manager's responsibility to train the staff on the safe handling of chemicals</a:t>
            </a:r>
          </a:p>
          <a:p>
            <a:pPr>
              <a:lnSpc>
                <a:spcPct val="90000"/>
              </a:lnSpc>
            </a:pPr>
            <a:r>
              <a:rPr lang="en-GB" sz="1700">
                <a:solidFill>
                  <a:schemeClr val="bg1"/>
                </a:solidFill>
              </a:rPr>
              <a:t>The training should also include identifying hazards and reporting any potential safety issues to the management</a:t>
            </a:r>
          </a:p>
          <a:p>
            <a:pPr>
              <a:lnSpc>
                <a:spcPct val="90000"/>
              </a:lnSpc>
            </a:pPr>
            <a:r>
              <a:rPr lang="en-GB" sz="1700">
                <a:solidFill>
                  <a:schemeClr val="bg1"/>
                </a:solidFill>
              </a:rPr>
              <a:t>It is also essential to provide ongoing training and support to staff to maintain their knowledge and skills in this area (Gustomo, 2015).</a:t>
            </a:r>
          </a:p>
          <a:p>
            <a:pPr marL="0" indent="0">
              <a:lnSpc>
                <a:spcPct val="90000"/>
              </a:lnSpc>
              <a:buNone/>
            </a:pPr>
            <a:endParaRPr lang="en-GB" sz="1700">
              <a:solidFill>
                <a:schemeClr val="bg1"/>
              </a:solidFill>
            </a:endParaRPr>
          </a:p>
        </p:txBody>
      </p:sp>
      <p:pic>
        <p:nvPicPr>
          <p:cNvPr id="6146" name="Picture 2" descr="https://tse4.mm.bing.net/th?id=OIP.sI8NR0IBUTcTqM7RQcnGWQHaEX&amp;pid=Api&amp;P=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50922" y="3206458"/>
            <a:ext cx="3992621" cy="234566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214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7175" name="Freeform 7">
            <a:extLst>
              <a:ext uri="{FF2B5EF4-FFF2-40B4-BE49-F238E27FC236}">
                <a16:creationId xmlns:a16="http://schemas.microsoft.com/office/drawing/2014/main" id="{70B343FF-2E23-43A4-A06E-58C732FF5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pPr>
              <a:lnSpc>
                <a:spcPct val="90000"/>
              </a:lnSpc>
            </a:pPr>
            <a:r>
              <a:rPr lang="en-GB" sz="3300" b="1"/>
              <a:t>Brand standards</a:t>
            </a:r>
            <a:br>
              <a:rPr lang="en-GB" sz="3300"/>
            </a:br>
            <a:endParaRPr lang="en-GB" sz="3300"/>
          </a:p>
        </p:txBody>
      </p:sp>
      <p:sp>
        <p:nvSpPr>
          <p:cNvPr id="7177" name="Rectangle 7176">
            <a:extLst>
              <a:ext uri="{FF2B5EF4-FFF2-40B4-BE49-F238E27FC236}">
                <a16:creationId xmlns:a16="http://schemas.microsoft.com/office/drawing/2014/main" id="{90471E06-C9EC-4B3D-9080-2D75FF3AF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Freeform 5">
            <a:extLst>
              <a:ext uri="{FF2B5EF4-FFF2-40B4-BE49-F238E27FC236}">
                <a16:creationId xmlns:a16="http://schemas.microsoft.com/office/drawing/2014/main" id="{6AF66A71-3CC4-4EE2-A759-0F0ACE6C4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p:cNvSpPr>
            <a:spLocks noGrp="1"/>
          </p:cNvSpPr>
          <p:nvPr>
            <p:ph idx="1"/>
          </p:nvPr>
        </p:nvSpPr>
        <p:spPr>
          <a:xfrm>
            <a:off x="648931" y="2548281"/>
            <a:ext cx="7153602" cy="3658689"/>
          </a:xfrm>
        </p:spPr>
        <p:txBody>
          <a:bodyPr>
            <a:normAutofit/>
          </a:bodyPr>
          <a:lstStyle/>
          <a:p>
            <a:r>
              <a:rPr lang="en-GB">
                <a:solidFill>
                  <a:schemeClr val="bg1"/>
                </a:solidFill>
              </a:rPr>
              <a:t>Brand standards are crucial for any business, especially in the hospitality industry.</a:t>
            </a:r>
          </a:p>
          <a:p>
            <a:r>
              <a:rPr lang="en-GB">
                <a:solidFill>
                  <a:schemeClr val="bg1"/>
                </a:solidFill>
              </a:rPr>
              <a:t>The Premier Inn hotel's brand standards define how the hotel can be represented.</a:t>
            </a:r>
          </a:p>
          <a:p>
            <a:r>
              <a:rPr lang="en-GB">
                <a:solidFill>
                  <a:schemeClr val="bg1"/>
                </a:solidFill>
              </a:rPr>
              <a:t>It is essential to emphasize the importance of upholding the brand standards at all times.</a:t>
            </a:r>
          </a:p>
          <a:p>
            <a:r>
              <a:rPr lang="en-GB">
                <a:solidFill>
                  <a:schemeClr val="bg1"/>
                </a:solidFill>
              </a:rPr>
              <a:t>The housekeeping staff can help build and maintain the Premier Inn hotel's reputation for exceptional service.</a:t>
            </a:r>
          </a:p>
        </p:txBody>
      </p:sp>
      <p:pic>
        <p:nvPicPr>
          <p:cNvPr id="7170" name="Picture 2" descr="https://tse4.mm.bing.net/th?id=OIP.4nB5NxKnYjxGd8Krlx7xNwHaHa&amp;pid=Api&amp;P=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29872" y="2672454"/>
            <a:ext cx="3413671" cy="341367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667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p:cNvSpPr>
            <a:spLocks noGrp="1"/>
          </p:cNvSpPr>
          <p:nvPr>
            <p:ph type="title"/>
          </p:nvPr>
        </p:nvSpPr>
        <p:spPr>
          <a:xfrm>
            <a:off x="1103312" y="452718"/>
            <a:ext cx="8947522" cy="1400530"/>
          </a:xfrm>
        </p:spPr>
        <p:txBody>
          <a:bodyPr anchor="ctr">
            <a:normAutofit/>
          </a:bodyPr>
          <a:lstStyle/>
          <a:p>
            <a:r>
              <a:rPr lang="en-GB" b="1">
                <a:solidFill>
                  <a:srgbClr val="FFFFFF"/>
                </a:solidFill>
              </a:rPr>
              <a:t>Cleaning Techniques</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1103312" y="2763520"/>
            <a:ext cx="8946541" cy="3484879"/>
          </a:xfrm>
        </p:spPr>
        <p:txBody>
          <a:bodyPr>
            <a:normAutofit/>
          </a:bodyPr>
          <a:lstStyle/>
          <a:p>
            <a:pPr>
              <a:lnSpc>
                <a:spcPct val="90000"/>
              </a:lnSpc>
            </a:pPr>
            <a:r>
              <a:rPr lang="en-GB" dirty="0"/>
              <a:t>Effective cleaning techniques are essential for ensuring that guest rooms are well-maintained and meet the standards of the hotel</a:t>
            </a:r>
            <a:endParaRPr lang="en-GB"/>
          </a:p>
          <a:p>
            <a:pPr>
              <a:lnSpc>
                <a:spcPct val="90000"/>
              </a:lnSpc>
            </a:pPr>
            <a:r>
              <a:rPr lang="en-GB" dirty="0"/>
              <a:t>Training housekeeping staff in the latest cleaning techniques is vital for maintaining a high level of cleanliness</a:t>
            </a:r>
            <a:endParaRPr lang="en-GB"/>
          </a:p>
          <a:p>
            <a:pPr>
              <a:lnSpc>
                <a:spcPct val="90000"/>
              </a:lnSpc>
            </a:pPr>
            <a:r>
              <a:rPr lang="en-GB" dirty="0"/>
              <a:t>Housekeeping staff can be trained on different cleaning techniques, including cleaning products, equipment </a:t>
            </a:r>
            <a:endParaRPr lang="en-GB"/>
          </a:p>
          <a:p>
            <a:pPr>
              <a:lnSpc>
                <a:spcPct val="90000"/>
              </a:lnSpc>
            </a:pPr>
            <a:r>
              <a:rPr lang="en-GB" dirty="0"/>
              <a:t>Training housekeeping staff on effective cleaning techniques will help maintain the hotel's brand standards </a:t>
            </a:r>
            <a:endParaRPr lang="en-GB"/>
          </a:p>
          <a:p>
            <a:pPr>
              <a:lnSpc>
                <a:spcPct val="90000"/>
              </a:lnSpc>
            </a:pPr>
            <a:r>
              <a:rPr lang="en-GB" dirty="0"/>
              <a:t>It will also help to minimize the risk of cross-contamination and the spread of illness,</a:t>
            </a:r>
            <a:endParaRPr lang="en-GB"/>
          </a:p>
        </p:txBody>
      </p:sp>
    </p:spTree>
    <p:extLst>
      <p:ext uri="{BB962C8B-B14F-4D97-AF65-F5344CB8AC3E}">
        <p14:creationId xmlns:p14="http://schemas.microsoft.com/office/powerpoint/2010/main" val="110484909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Conclusion </a:t>
            </a:r>
            <a:br>
              <a:rPr lang="en-GB" b="1" dirty="0"/>
            </a:br>
            <a:endParaRPr lang="en-GB" dirty="0"/>
          </a:p>
        </p:txBody>
      </p:sp>
      <p:sp>
        <p:nvSpPr>
          <p:cNvPr id="3" name="Content Placeholder 2"/>
          <p:cNvSpPr>
            <a:spLocks noGrp="1"/>
          </p:cNvSpPr>
          <p:nvPr>
            <p:ph idx="1"/>
          </p:nvPr>
        </p:nvSpPr>
        <p:spPr/>
        <p:txBody>
          <a:bodyPr>
            <a:normAutofit lnSpcReduction="10000"/>
          </a:bodyPr>
          <a:lstStyle/>
          <a:p>
            <a:pPr algn="just"/>
            <a:r>
              <a:rPr lang="en-GB" dirty="0"/>
              <a:t>Employee engagement is a critical component of a successful and efficient housekeeping team within the hospitality industry</a:t>
            </a:r>
          </a:p>
          <a:p>
            <a:pPr algn="just"/>
            <a:r>
              <a:rPr lang="en-GB" dirty="0"/>
              <a:t>The Aon Hewitt Employee Engagement Model provides a framework for understanding and improving engagement,</a:t>
            </a:r>
          </a:p>
          <a:p>
            <a:pPr algn="just"/>
            <a:r>
              <a:rPr lang="en-GB" dirty="0"/>
              <a:t>Effective communication, attention to detail, time management, and appropriate training are essential skills for the housekeeping team</a:t>
            </a:r>
          </a:p>
          <a:p>
            <a:pPr algn="just"/>
            <a:r>
              <a:rPr lang="en-GB" dirty="0"/>
              <a:t>The basic training helps the housekeeping team receive a refresher on the brand standards and the health and safety procedures </a:t>
            </a:r>
          </a:p>
          <a:p>
            <a:pPr algn="just"/>
            <a:r>
              <a:rPr lang="en-GB" dirty="0"/>
              <a:t>Investing in employee engagement and training is essential to a hotel's success and ensures that guests have a positive experience during their stay.</a:t>
            </a:r>
          </a:p>
        </p:txBody>
      </p:sp>
    </p:spTree>
    <p:extLst>
      <p:ext uri="{BB962C8B-B14F-4D97-AF65-F5344CB8AC3E}">
        <p14:creationId xmlns:p14="http://schemas.microsoft.com/office/powerpoint/2010/main" val="3550357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 </a:t>
            </a:r>
            <a:br>
              <a:rPr lang="en-GB" b="1" dirty="0"/>
            </a:br>
            <a:endParaRPr lang="en-GB" dirty="0"/>
          </a:p>
        </p:txBody>
      </p:sp>
      <p:sp>
        <p:nvSpPr>
          <p:cNvPr id="3" name="Content Placeholder 2"/>
          <p:cNvSpPr>
            <a:spLocks noGrp="1"/>
          </p:cNvSpPr>
          <p:nvPr>
            <p:ph idx="1"/>
          </p:nvPr>
        </p:nvSpPr>
        <p:spPr/>
        <p:txBody>
          <a:bodyPr>
            <a:normAutofit fontScale="40000" lnSpcReduction="20000"/>
          </a:bodyPr>
          <a:lstStyle/>
          <a:p>
            <a:pPr algn="just"/>
            <a:r>
              <a:rPr lang="en-GB" dirty="0"/>
              <a:t>proposed framework. </a:t>
            </a:r>
            <a:r>
              <a:rPr lang="en-GB" i="1" dirty="0"/>
              <a:t>International Journal of Productivity and Performance Management</a:t>
            </a:r>
            <a:r>
              <a:rPr lang="en-GB" dirty="0"/>
              <a:t>, </a:t>
            </a:r>
            <a:r>
              <a:rPr lang="en-GB" i="1" dirty="0"/>
              <a:t>65</a:t>
            </a:r>
            <a:r>
              <a:rPr lang="en-GB" dirty="0"/>
              <a:t>(6), pp.831-843.</a:t>
            </a:r>
          </a:p>
          <a:p>
            <a:pPr algn="just"/>
            <a:r>
              <a:rPr lang="en-GB" dirty="0" err="1"/>
              <a:t>Carasco</a:t>
            </a:r>
            <a:r>
              <a:rPr lang="en-GB" dirty="0"/>
              <a:t>-Saul, M., Kim, W. and Kim, T., 2015. Leadership and employee engagement: Proposing research agendas through a review of literature. </a:t>
            </a:r>
            <a:r>
              <a:rPr lang="en-GB" i="1" dirty="0"/>
              <a:t>Human Resource Development Review</a:t>
            </a:r>
            <a:r>
              <a:rPr lang="en-GB" dirty="0"/>
              <a:t>, </a:t>
            </a:r>
            <a:r>
              <a:rPr lang="en-GB" i="1" dirty="0"/>
              <a:t>14</a:t>
            </a:r>
            <a:r>
              <a:rPr lang="en-GB" dirty="0"/>
              <a:t>(1), pp.38-63.</a:t>
            </a:r>
          </a:p>
          <a:p>
            <a:pPr algn="just"/>
            <a:r>
              <a:rPr lang="en-GB" dirty="0" err="1"/>
              <a:t>Chandani</a:t>
            </a:r>
            <a:r>
              <a:rPr lang="en-GB" dirty="0"/>
              <a:t>, A., Mehta, M., Mall, A. and </a:t>
            </a:r>
            <a:r>
              <a:rPr lang="en-GB" dirty="0" err="1"/>
              <a:t>Khokhar</a:t>
            </a:r>
            <a:r>
              <a:rPr lang="en-GB" dirty="0"/>
              <a:t>, V., 2016. Employee engagement: A review paper on factors affecting employee engagement. </a:t>
            </a:r>
            <a:r>
              <a:rPr lang="en-GB" i="1" dirty="0"/>
              <a:t>Indian Journal of Science and Technology</a:t>
            </a:r>
            <a:r>
              <a:rPr lang="en-GB" dirty="0"/>
              <a:t>, </a:t>
            </a:r>
            <a:r>
              <a:rPr lang="en-GB" i="1" dirty="0"/>
              <a:t>9</a:t>
            </a:r>
            <a:r>
              <a:rPr lang="en-GB" dirty="0"/>
              <a:t>(15), pp.1-7.</a:t>
            </a:r>
          </a:p>
          <a:p>
            <a:pPr algn="just"/>
            <a:r>
              <a:rPr lang="en-GB" dirty="0"/>
              <a:t>Gupta, N. and Sharma, V., 2016. Exploring employee engagement—A way to better business performance. </a:t>
            </a:r>
            <a:r>
              <a:rPr lang="en-GB" i="1" dirty="0"/>
              <a:t>Global Business Review</a:t>
            </a:r>
            <a:r>
              <a:rPr lang="en-GB" dirty="0"/>
              <a:t>, </a:t>
            </a:r>
            <a:r>
              <a:rPr lang="en-GB" i="1" dirty="0"/>
              <a:t>17</a:t>
            </a:r>
            <a:r>
              <a:rPr lang="en-GB" dirty="0"/>
              <a:t>(3_suppl), pp.45S-63S.</a:t>
            </a:r>
          </a:p>
          <a:p>
            <a:pPr algn="just"/>
            <a:r>
              <a:rPr lang="en-GB" dirty="0" err="1"/>
              <a:t>Gustomo</a:t>
            </a:r>
            <a:r>
              <a:rPr lang="en-GB" dirty="0"/>
              <a:t>, A., 2015. Proposal to improve employee engagement in PT </a:t>
            </a:r>
            <a:r>
              <a:rPr lang="en-GB" dirty="0" err="1"/>
              <a:t>Maju</a:t>
            </a:r>
            <a:r>
              <a:rPr lang="en-GB" dirty="0"/>
              <a:t> </a:t>
            </a:r>
            <a:r>
              <a:rPr lang="en-GB" dirty="0" err="1"/>
              <a:t>Sentosa</a:t>
            </a:r>
            <a:r>
              <a:rPr lang="en-GB" dirty="0"/>
              <a:t> by AON Hewitt model and Mercer model. </a:t>
            </a:r>
            <a:r>
              <a:rPr lang="en-GB" i="1" dirty="0"/>
              <a:t>Procedia-social and </a:t>
            </a:r>
            <a:r>
              <a:rPr lang="en-GB" i="1" dirty="0" err="1"/>
              <a:t>behavioral</a:t>
            </a:r>
            <a:r>
              <a:rPr lang="en-GB" i="1" dirty="0"/>
              <a:t> sciences</a:t>
            </a:r>
            <a:r>
              <a:rPr lang="en-GB" dirty="0"/>
              <a:t>, </a:t>
            </a:r>
            <a:r>
              <a:rPr lang="en-GB" i="1" dirty="0"/>
              <a:t>169</a:t>
            </a:r>
            <a:r>
              <a:rPr lang="en-GB" dirty="0"/>
              <a:t>, pp.363-370.</a:t>
            </a:r>
          </a:p>
          <a:p>
            <a:pPr algn="just"/>
            <a:r>
              <a:rPr lang="en-GB" dirty="0" err="1"/>
              <a:t>Hasnat</a:t>
            </a:r>
            <a:r>
              <a:rPr lang="en-GB" dirty="0"/>
              <a:t>, Q., 2021. </a:t>
            </a:r>
            <a:r>
              <a:rPr lang="en-GB" i="1" dirty="0"/>
              <a:t>An Exploration of Employee Engagement and Employee Commitment in the London Hotel Sector: The Perspectives of Migrant Housekeeping Workers and Their Managers</a:t>
            </a:r>
            <a:r>
              <a:rPr lang="en-GB" dirty="0"/>
              <a:t> (Doctoral dissertation, University of Brighton).</a:t>
            </a:r>
          </a:p>
          <a:p>
            <a:pPr algn="just"/>
            <a:r>
              <a:rPr lang="en-GB" dirty="0" err="1"/>
              <a:t>Heymann</a:t>
            </a:r>
            <a:r>
              <a:rPr lang="en-GB" dirty="0"/>
              <a:t>, M., 2015. Spotlight on service: Integrating workforce management with employee engagement to optimize customer satisfaction and profitability. </a:t>
            </a:r>
            <a:r>
              <a:rPr lang="en-GB" i="1" dirty="0"/>
              <a:t>Global Business and Organizational Excellence</a:t>
            </a:r>
            <a:r>
              <a:rPr lang="en-GB" dirty="0"/>
              <a:t>, </a:t>
            </a:r>
            <a:r>
              <a:rPr lang="en-GB" i="1" dirty="0"/>
              <a:t>34</a:t>
            </a:r>
            <a:r>
              <a:rPr lang="en-GB" dirty="0"/>
              <a:t>(5), pp.6-12.</a:t>
            </a:r>
          </a:p>
          <a:p>
            <a:pPr algn="just"/>
            <a:r>
              <a:rPr lang="en-GB" dirty="0"/>
              <a:t>Keogh, M., Marin, D.B., </a:t>
            </a:r>
            <a:r>
              <a:rPr lang="en-GB" dirty="0" err="1"/>
              <a:t>Jandorf</a:t>
            </a:r>
            <a:r>
              <a:rPr lang="en-GB" dirty="0"/>
              <a:t>, L., Wetmore, J.B. and Sharma, V., 2020. Chi Time: Expanding a novel approach for hospital employee engagement. </a:t>
            </a:r>
            <a:r>
              <a:rPr lang="en-GB" i="1" dirty="0"/>
              <a:t>Nursing Management</a:t>
            </a:r>
            <a:r>
              <a:rPr lang="en-GB" dirty="0"/>
              <a:t>, </a:t>
            </a:r>
            <a:r>
              <a:rPr lang="en-GB" i="1" dirty="0"/>
              <a:t>51</a:t>
            </a:r>
            <a:r>
              <a:rPr lang="en-GB" dirty="0"/>
              <a:t>(4), pp.32-38.</a:t>
            </a:r>
          </a:p>
          <a:p>
            <a:pPr algn="just"/>
            <a:r>
              <a:rPr lang="en-GB" dirty="0"/>
              <a:t>Mann, A. and Harter, J., 2016. The worldwide employee engagement crisis. </a:t>
            </a:r>
            <a:r>
              <a:rPr lang="en-GB" i="1" dirty="0"/>
              <a:t>Gallup Business Journal</a:t>
            </a:r>
            <a:r>
              <a:rPr lang="en-GB" dirty="0"/>
              <a:t>, </a:t>
            </a:r>
            <a:r>
              <a:rPr lang="en-GB" i="1" dirty="0"/>
              <a:t>7</a:t>
            </a:r>
            <a:r>
              <a:rPr lang="en-GB" dirty="0"/>
              <a:t>(1), pp.1-5.</a:t>
            </a:r>
          </a:p>
          <a:p>
            <a:pPr algn="just"/>
            <a:r>
              <a:rPr lang="en-GB" dirty="0"/>
              <a:t>Osborne, S. and </a:t>
            </a:r>
            <a:r>
              <a:rPr lang="en-GB" dirty="0" err="1"/>
              <a:t>Hammoud</a:t>
            </a:r>
            <a:r>
              <a:rPr lang="en-GB" dirty="0"/>
              <a:t>, M.S., 2017. Effective employee engagement in the workplace. </a:t>
            </a:r>
            <a:r>
              <a:rPr lang="en-GB" i="1" dirty="0"/>
              <a:t>International Journal of Applied Management and Technology</a:t>
            </a:r>
            <a:r>
              <a:rPr lang="en-GB" dirty="0"/>
              <a:t>, </a:t>
            </a:r>
            <a:r>
              <a:rPr lang="en-GB" i="1" dirty="0"/>
              <a:t>16</a:t>
            </a:r>
            <a:r>
              <a:rPr lang="en-GB" dirty="0"/>
              <a:t>(1), p.4.</a:t>
            </a:r>
          </a:p>
          <a:p>
            <a:pPr algn="just"/>
            <a:r>
              <a:rPr lang="en-GB" dirty="0" err="1"/>
              <a:t>Padhi</a:t>
            </a:r>
            <a:r>
              <a:rPr lang="en-GB" dirty="0"/>
              <a:t>, B., Panda, D. and Kumar, A., 2015. A study on employee engagement models for sustainability of organisation. </a:t>
            </a:r>
            <a:r>
              <a:rPr lang="en-GB" i="1" dirty="0" err="1"/>
              <a:t>Padhi</a:t>
            </a:r>
            <a:r>
              <a:rPr lang="en-GB" i="1" dirty="0"/>
              <a:t>, B. and Panda, AK (2015)." A Study on Employee Engagement Models for Sustainability of Organisation". International Journal of Research and Development-A Management Review (IJRDMR)</a:t>
            </a:r>
            <a:r>
              <a:rPr lang="en-GB" dirty="0"/>
              <a:t>, </a:t>
            </a:r>
            <a:r>
              <a:rPr lang="en-GB" i="1" dirty="0"/>
              <a:t>4</a:t>
            </a:r>
            <a:r>
              <a:rPr lang="en-GB" dirty="0"/>
              <a:t>(4), pp.79-85.</a:t>
            </a:r>
          </a:p>
          <a:p>
            <a:pPr algn="just"/>
            <a:r>
              <a:rPr lang="en-GB" dirty="0"/>
              <a:t>Sun, L. and </a:t>
            </a:r>
            <a:r>
              <a:rPr lang="en-GB" dirty="0" err="1"/>
              <a:t>Bunchapattanasakda</a:t>
            </a:r>
            <a:r>
              <a:rPr lang="en-GB" dirty="0"/>
              <a:t>, C., 2019. Employee engagement: A literature review. </a:t>
            </a:r>
            <a:r>
              <a:rPr lang="en-GB" i="1" dirty="0"/>
              <a:t>International Journal of Human Resource Studies</a:t>
            </a:r>
            <a:r>
              <a:rPr lang="en-GB" dirty="0"/>
              <a:t>, </a:t>
            </a:r>
            <a:r>
              <a:rPr lang="en-GB" i="1" dirty="0"/>
              <a:t>9</a:t>
            </a:r>
            <a:r>
              <a:rPr lang="en-GB" dirty="0"/>
              <a:t>(1), pp.63-80.</a:t>
            </a:r>
          </a:p>
        </p:txBody>
      </p:sp>
    </p:spTree>
    <p:extLst>
      <p:ext uri="{BB962C8B-B14F-4D97-AF65-F5344CB8AC3E}">
        <p14:creationId xmlns:p14="http://schemas.microsoft.com/office/powerpoint/2010/main" val="34093798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76</TotalTime>
  <Words>3583</Words>
  <Application>Microsoft Office PowerPoint</Application>
  <PresentationFormat>Widescreen</PresentationFormat>
  <Paragraphs>137</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Basic Training of Housekeeping </vt:lpstr>
      <vt:lpstr>Table of Content </vt:lpstr>
      <vt:lpstr>Introduction </vt:lpstr>
      <vt:lpstr>Employee Engagement in Housekeeping Staff  </vt:lpstr>
      <vt:lpstr>Employee Engagement Models </vt:lpstr>
      <vt:lpstr>The Aon Hewitt Employee Engagement Model   </vt:lpstr>
      <vt:lpstr>Continue </vt:lpstr>
      <vt:lpstr>Basic training for House Keeping Staff  </vt:lpstr>
      <vt:lpstr>Time Management  </vt:lpstr>
      <vt:lpstr>Health and Safety </vt:lpstr>
      <vt:lpstr>Brand standards </vt:lpstr>
      <vt:lpstr>Cleaning Techniques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Training of Housekeeping</dc:title>
  <dc:creator>alexa stroe</dc:creator>
  <cp:lastModifiedBy>Marius Stroe</cp:lastModifiedBy>
  <cp:revision>8</cp:revision>
  <dcterms:created xsi:type="dcterms:W3CDTF">2023-02-16T12:51:13Z</dcterms:created>
  <dcterms:modified xsi:type="dcterms:W3CDTF">2023-03-03T09:58:05Z</dcterms:modified>
</cp:coreProperties>
</file>