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71" r:id="rId2"/>
    <p:sldId id="270" r:id="rId3"/>
    <p:sldId id="256" r:id="rId4"/>
    <p:sldId id="257" r:id="rId5"/>
    <p:sldId id="258" r:id="rId6"/>
    <p:sldId id="259" r:id="rId7"/>
    <p:sldId id="260" r:id="rId8"/>
    <p:sldId id="261" r:id="rId9"/>
    <p:sldId id="262" r:id="rId10"/>
    <p:sldId id="263" r:id="rId11"/>
    <p:sldId id="264" r:id="rId12"/>
    <p:sldId id="267" r:id="rId13"/>
    <p:sldId id="268" r:id="rId14"/>
    <p:sldId id="265" r:id="rId15"/>
    <p:sldId id="269" r:id="rId16"/>
    <p:sldId id="266"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DC82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23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EF4ED4-AED2-4684-88A2-AE531835D8F0}" type="datetimeFigureOut">
              <a:rPr lang="en-GB" smtClean="0"/>
              <a:t>14/02/2026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3EC6B2-6D11-4266-95E6-8D4CDBD09FE0}" type="slidenum">
              <a:rPr lang="en-GB" smtClean="0"/>
              <a:t>‹#›</a:t>
            </a:fld>
            <a:endParaRPr lang="en-GB"/>
          </a:p>
        </p:txBody>
      </p:sp>
    </p:spTree>
    <p:extLst>
      <p:ext uri="{BB962C8B-B14F-4D97-AF65-F5344CB8AC3E}">
        <p14:creationId xmlns:p14="http://schemas.microsoft.com/office/powerpoint/2010/main" val="2207081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t>
            </a:r>
          </a:p>
        </p:txBody>
      </p:sp>
      <p:sp>
        <p:nvSpPr>
          <p:cNvPr id="4" name="Slide Number Placeholder 3"/>
          <p:cNvSpPr>
            <a:spLocks noGrp="1"/>
          </p:cNvSpPr>
          <p:nvPr>
            <p:ph type="sldNum" sz="quarter" idx="5"/>
          </p:nvPr>
        </p:nvSpPr>
        <p:spPr/>
        <p:txBody>
          <a:bodyPr/>
          <a:lstStyle/>
          <a:p>
            <a:fld id="{D3DBA712-6BEB-43B1-BBE6-2E4FDBE09812}" type="slidenum">
              <a:rPr lang="en-GB" smtClean="0"/>
              <a:t>1</a:t>
            </a:fld>
            <a:endParaRPr lang="en-GB"/>
          </a:p>
        </p:txBody>
      </p:sp>
    </p:spTree>
    <p:extLst>
      <p:ext uri="{BB962C8B-B14F-4D97-AF65-F5344CB8AC3E}">
        <p14:creationId xmlns:p14="http://schemas.microsoft.com/office/powerpoint/2010/main" val="8435021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3EC6B2-6D11-4266-95E6-8D4CDBD09FE0}" type="slidenum">
              <a:rPr lang="en-GB" smtClean="0"/>
              <a:t>5</a:t>
            </a:fld>
            <a:endParaRPr lang="en-GB"/>
          </a:p>
        </p:txBody>
      </p:sp>
    </p:spTree>
    <p:extLst>
      <p:ext uri="{BB962C8B-B14F-4D97-AF65-F5344CB8AC3E}">
        <p14:creationId xmlns:p14="http://schemas.microsoft.com/office/powerpoint/2010/main" val="42242463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A76A0-9C0F-FC62-5849-AC62E4DBEB1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9FEAEAE-8540-ED45-E485-D57C138818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251C87A-D1B6-F6B7-1A7A-9EF8304E7C46}"/>
              </a:ext>
            </a:extLst>
          </p:cNvPr>
          <p:cNvSpPr>
            <a:spLocks noGrp="1"/>
          </p:cNvSpPr>
          <p:nvPr>
            <p:ph type="dt" sz="half" idx="10"/>
          </p:nvPr>
        </p:nvSpPr>
        <p:spPr/>
        <p:txBody>
          <a:bodyPr/>
          <a:lstStyle/>
          <a:p>
            <a:fld id="{EFC29E7D-9907-4EB5-AD04-273378C66399}" type="datetimeFigureOut">
              <a:rPr lang="en-GB" smtClean="0"/>
              <a:t>14/02/2026</a:t>
            </a:fld>
            <a:endParaRPr lang="en-GB"/>
          </a:p>
        </p:txBody>
      </p:sp>
      <p:sp>
        <p:nvSpPr>
          <p:cNvPr id="5" name="Footer Placeholder 4">
            <a:extLst>
              <a:ext uri="{FF2B5EF4-FFF2-40B4-BE49-F238E27FC236}">
                <a16:creationId xmlns:a16="http://schemas.microsoft.com/office/drawing/2014/main" id="{CF5337BB-782F-51F4-1AC7-221CE8D729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569214-5A92-D7B6-99D2-7DA78CF2E0DF}"/>
              </a:ext>
            </a:extLst>
          </p:cNvPr>
          <p:cNvSpPr>
            <a:spLocks noGrp="1"/>
          </p:cNvSpPr>
          <p:nvPr>
            <p:ph type="sldNum" sz="quarter" idx="12"/>
          </p:nvPr>
        </p:nvSpPr>
        <p:spPr/>
        <p:txBody>
          <a:bodyPr/>
          <a:lstStyle/>
          <a:p>
            <a:fld id="{4E04BF9D-DFAE-433C-9BED-2A0F3E1C8559}" type="slidenum">
              <a:rPr lang="en-GB" smtClean="0"/>
              <a:t>‹#›</a:t>
            </a:fld>
            <a:endParaRPr lang="en-GB"/>
          </a:p>
        </p:txBody>
      </p:sp>
    </p:spTree>
    <p:extLst>
      <p:ext uri="{BB962C8B-B14F-4D97-AF65-F5344CB8AC3E}">
        <p14:creationId xmlns:p14="http://schemas.microsoft.com/office/powerpoint/2010/main" val="20717908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59933-4525-8A05-D3F5-E6DC326B4F0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46D8DF-B47C-8711-1C22-B0FE4AFFE16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92E231-AB4F-C7A8-97E2-8B2B30A40BA3}"/>
              </a:ext>
            </a:extLst>
          </p:cNvPr>
          <p:cNvSpPr>
            <a:spLocks noGrp="1"/>
          </p:cNvSpPr>
          <p:nvPr>
            <p:ph type="dt" sz="half" idx="10"/>
          </p:nvPr>
        </p:nvSpPr>
        <p:spPr/>
        <p:txBody>
          <a:bodyPr/>
          <a:lstStyle/>
          <a:p>
            <a:fld id="{EFC29E7D-9907-4EB5-AD04-273378C66399}" type="datetimeFigureOut">
              <a:rPr lang="en-GB" smtClean="0"/>
              <a:t>14/02/2026</a:t>
            </a:fld>
            <a:endParaRPr lang="en-GB"/>
          </a:p>
        </p:txBody>
      </p:sp>
      <p:sp>
        <p:nvSpPr>
          <p:cNvPr id="5" name="Footer Placeholder 4">
            <a:extLst>
              <a:ext uri="{FF2B5EF4-FFF2-40B4-BE49-F238E27FC236}">
                <a16:creationId xmlns:a16="http://schemas.microsoft.com/office/drawing/2014/main" id="{A3A81C49-C363-1A28-2E76-C8433EA7BE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C1E840-E028-A84C-A1F2-420A576C6E18}"/>
              </a:ext>
            </a:extLst>
          </p:cNvPr>
          <p:cNvSpPr>
            <a:spLocks noGrp="1"/>
          </p:cNvSpPr>
          <p:nvPr>
            <p:ph type="sldNum" sz="quarter" idx="12"/>
          </p:nvPr>
        </p:nvSpPr>
        <p:spPr/>
        <p:txBody>
          <a:bodyPr/>
          <a:lstStyle/>
          <a:p>
            <a:fld id="{4E04BF9D-DFAE-433C-9BED-2A0F3E1C8559}" type="slidenum">
              <a:rPr lang="en-GB" smtClean="0"/>
              <a:t>‹#›</a:t>
            </a:fld>
            <a:endParaRPr lang="en-GB"/>
          </a:p>
        </p:txBody>
      </p:sp>
    </p:spTree>
    <p:extLst>
      <p:ext uri="{BB962C8B-B14F-4D97-AF65-F5344CB8AC3E}">
        <p14:creationId xmlns:p14="http://schemas.microsoft.com/office/powerpoint/2010/main" val="1208824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3C79E-925F-8B1A-559D-D7F875B18E7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E34F32C-4EA7-84DA-6E5F-EECCE55C6B3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04AC82C-77B9-F3AC-F025-DCAEE614A4FF}"/>
              </a:ext>
            </a:extLst>
          </p:cNvPr>
          <p:cNvSpPr>
            <a:spLocks noGrp="1"/>
          </p:cNvSpPr>
          <p:nvPr>
            <p:ph type="dt" sz="half" idx="10"/>
          </p:nvPr>
        </p:nvSpPr>
        <p:spPr/>
        <p:txBody>
          <a:bodyPr/>
          <a:lstStyle/>
          <a:p>
            <a:fld id="{EFC29E7D-9907-4EB5-AD04-273378C66399}" type="datetimeFigureOut">
              <a:rPr lang="en-GB" smtClean="0"/>
              <a:t>14/02/2026</a:t>
            </a:fld>
            <a:endParaRPr lang="en-GB"/>
          </a:p>
        </p:txBody>
      </p:sp>
      <p:sp>
        <p:nvSpPr>
          <p:cNvPr id="5" name="Footer Placeholder 4">
            <a:extLst>
              <a:ext uri="{FF2B5EF4-FFF2-40B4-BE49-F238E27FC236}">
                <a16:creationId xmlns:a16="http://schemas.microsoft.com/office/drawing/2014/main" id="{344E4B09-5BEE-E153-2E9F-C9198BB3DA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11326D-2C91-A2A3-172A-E27E0E9AA9A8}"/>
              </a:ext>
            </a:extLst>
          </p:cNvPr>
          <p:cNvSpPr>
            <a:spLocks noGrp="1"/>
          </p:cNvSpPr>
          <p:nvPr>
            <p:ph type="sldNum" sz="quarter" idx="12"/>
          </p:nvPr>
        </p:nvSpPr>
        <p:spPr/>
        <p:txBody>
          <a:bodyPr/>
          <a:lstStyle/>
          <a:p>
            <a:fld id="{4E04BF9D-DFAE-433C-9BED-2A0F3E1C8559}" type="slidenum">
              <a:rPr lang="en-GB" smtClean="0"/>
              <a:t>‹#›</a:t>
            </a:fld>
            <a:endParaRPr lang="en-GB"/>
          </a:p>
        </p:txBody>
      </p:sp>
    </p:spTree>
    <p:extLst>
      <p:ext uri="{BB962C8B-B14F-4D97-AF65-F5344CB8AC3E}">
        <p14:creationId xmlns:p14="http://schemas.microsoft.com/office/powerpoint/2010/main" val="14752268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866E5-823F-2A82-F999-CFE6865C70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A537242-0ED4-DDDC-FF0A-5EAFD0E305C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C954869-4BC6-9B7A-C186-57CF6348786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3FD7F7-BCAC-1422-1BB1-2C0B57DF50C8}"/>
              </a:ext>
            </a:extLst>
          </p:cNvPr>
          <p:cNvSpPr>
            <a:spLocks noGrp="1"/>
          </p:cNvSpPr>
          <p:nvPr>
            <p:ph type="dt" sz="half" idx="10"/>
          </p:nvPr>
        </p:nvSpPr>
        <p:spPr/>
        <p:txBody>
          <a:bodyPr/>
          <a:lstStyle/>
          <a:p>
            <a:fld id="{EFC29E7D-9907-4EB5-AD04-273378C66399}" type="datetimeFigureOut">
              <a:rPr lang="en-GB" smtClean="0"/>
              <a:t>14/02/2026</a:t>
            </a:fld>
            <a:endParaRPr lang="en-GB"/>
          </a:p>
        </p:txBody>
      </p:sp>
      <p:sp>
        <p:nvSpPr>
          <p:cNvPr id="6" name="Footer Placeholder 5">
            <a:extLst>
              <a:ext uri="{FF2B5EF4-FFF2-40B4-BE49-F238E27FC236}">
                <a16:creationId xmlns:a16="http://schemas.microsoft.com/office/drawing/2014/main" id="{A106B72A-58AF-2AF6-11B7-1646BE1A00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18510F-D499-65FE-D0C2-AD67291D68CD}"/>
              </a:ext>
            </a:extLst>
          </p:cNvPr>
          <p:cNvSpPr>
            <a:spLocks noGrp="1"/>
          </p:cNvSpPr>
          <p:nvPr>
            <p:ph type="sldNum" sz="quarter" idx="12"/>
          </p:nvPr>
        </p:nvSpPr>
        <p:spPr/>
        <p:txBody>
          <a:bodyPr/>
          <a:lstStyle/>
          <a:p>
            <a:fld id="{4E04BF9D-DFAE-433C-9BED-2A0F3E1C8559}" type="slidenum">
              <a:rPr lang="en-GB" smtClean="0"/>
              <a:t>‹#›</a:t>
            </a:fld>
            <a:endParaRPr lang="en-GB"/>
          </a:p>
        </p:txBody>
      </p:sp>
    </p:spTree>
    <p:extLst>
      <p:ext uri="{BB962C8B-B14F-4D97-AF65-F5344CB8AC3E}">
        <p14:creationId xmlns:p14="http://schemas.microsoft.com/office/powerpoint/2010/main" val="42462683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4679A-72CB-BA7F-6995-9A92167CF36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2E8D703-6BA8-D40E-E81B-69AF38C5949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BE83AD7-BF67-2D79-4B0C-24211DE2472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D4D5158-8398-50EC-8F61-85AD692047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45A0A74-6365-2ABB-C907-97CA7149B8C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CFDB017-C2DA-3F3A-2811-EA803AC6B5D7}"/>
              </a:ext>
            </a:extLst>
          </p:cNvPr>
          <p:cNvSpPr>
            <a:spLocks noGrp="1"/>
          </p:cNvSpPr>
          <p:nvPr>
            <p:ph type="dt" sz="half" idx="10"/>
          </p:nvPr>
        </p:nvSpPr>
        <p:spPr/>
        <p:txBody>
          <a:bodyPr/>
          <a:lstStyle/>
          <a:p>
            <a:fld id="{EFC29E7D-9907-4EB5-AD04-273378C66399}" type="datetimeFigureOut">
              <a:rPr lang="en-GB" smtClean="0"/>
              <a:t>14/02/2026</a:t>
            </a:fld>
            <a:endParaRPr lang="en-GB"/>
          </a:p>
        </p:txBody>
      </p:sp>
      <p:sp>
        <p:nvSpPr>
          <p:cNvPr id="8" name="Footer Placeholder 7">
            <a:extLst>
              <a:ext uri="{FF2B5EF4-FFF2-40B4-BE49-F238E27FC236}">
                <a16:creationId xmlns:a16="http://schemas.microsoft.com/office/drawing/2014/main" id="{6C6EB710-BBC9-7A9B-E7A5-A12400530AA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06F93ED-CEF1-044D-7223-8864490E6254}"/>
              </a:ext>
            </a:extLst>
          </p:cNvPr>
          <p:cNvSpPr>
            <a:spLocks noGrp="1"/>
          </p:cNvSpPr>
          <p:nvPr>
            <p:ph type="sldNum" sz="quarter" idx="12"/>
          </p:nvPr>
        </p:nvSpPr>
        <p:spPr/>
        <p:txBody>
          <a:bodyPr/>
          <a:lstStyle/>
          <a:p>
            <a:fld id="{4E04BF9D-DFAE-433C-9BED-2A0F3E1C8559}" type="slidenum">
              <a:rPr lang="en-GB" smtClean="0"/>
              <a:t>‹#›</a:t>
            </a:fld>
            <a:endParaRPr lang="en-GB"/>
          </a:p>
        </p:txBody>
      </p:sp>
    </p:spTree>
    <p:extLst>
      <p:ext uri="{BB962C8B-B14F-4D97-AF65-F5344CB8AC3E}">
        <p14:creationId xmlns:p14="http://schemas.microsoft.com/office/powerpoint/2010/main" val="35623960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C92F8-2F08-E169-081F-E543164D5A9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706967D-EAFE-04BE-5E1A-107D68F93B4F}"/>
              </a:ext>
            </a:extLst>
          </p:cNvPr>
          <p:cNvSpPr>
            <a:spLocks noGrp="1"/>
          </p:cNvSpPr>
          <p:nvPr>
            <p:ph type="dt" sz="half" idx="10"/>
          </p:nvPr>
        </p:nvSpPr>
        <p:spPr/>
        <p:txBody>
          <a:bodyPr/>
          <a:lstStyle/>
          <a:p>
            <a:fld id="{EFC29E7D-9907-4EB5-AD04-273378C66399}" type="datetimeFigureOut">
              <a:rPr lang="en-GB" smtClean="0"/>
              <a:t>14/02/2026</a:t>
            </a:fld>
            <a:endParaRPr lang="en-GB"/>
          </a:p>
        </p:txBody>
      </p:sp>
      <p:sp>
        <p:nvSpPr>
          <p:cNvPr id="4" name="Footer Placeholder 3">
            <a:extLst>
              <a:ext uri="{FF2B5EF4-FFF2-40B4-BE49-F238E27FC236}">
                <a16:creationId xmlns:a16="http://schemas.microsoft.com/office/drawing/2014/main" id="{0632EB6A-69D9-1791-8F8C-15E31982A96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AA737C9-55E6-68B4-8D6B-061FAF092A7D}"/>
              </a:ext>
            </a:extLst>
          </p:cNvPr>
          <p:cNvSpPr>
            <a:spLocks noGrp="1"/>
          </p:cNvSpPr>
          <p:nvPr>
            <p:ph type="sldNum" sz="quarter" idx="12"/>
          </p:nvPr>
        </p:nvSpPr>
        <p:spPr/>
        <p:txBody>
          <a:bodyPr/>
          <a:lstStyle/>
          <a:p>
            <a:fld id="{4E04BF9D-DFAE-433C-9BED-2A0F3E1C8559}" type="slidenum">
              <a:rPr lang="en-GB" smtClean="0"/>
              <a:t>‹#›</a:t>
            </a:fld>
            <a:endParaRPr lang="en-GB"/>
          </a:p>
        </p:txBody>
      </p:sp>
    </p:spTree>
    <p:extLst>
      <p:ext uri="{BB962C8B-B14F-4D97-AF65-F5344CB8AC3E}">
        <p14:creationId xmlns:p14="http://schemas.microsoft.com/office/powerpoint/2010/main" val="30792323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C15557B-BFDA-AF88-DDC0-12C877542284}"/>
              </a:ext>
            </a:extLst>
          </p:cNvPr>
          <p:cNvSpPr>
            <a:spLocks noGrp="1"/>
          </p:cNvSpPr>
          <p:nvPr>
            <p:ph type="dt" sz="half" idx="10"/>
          </p:nvPr>
        </p:nvSpPr>
        <p:spPr/>
        <p:txBody>
          <a:bodyPr/>
          <a:lstStyle/>
          <a:p>
            <a:fld id="{EFC29E7D-9907-4EB5-AD04-273378C66399}" type="datetimeFigureOut">
              <a:rPr lang="en-GB" smtClean="0"/>
              <a:t>14/02/2026</a:t>
            </a:fld>
            <a:endParaRPr lang="en-GB"/>
          </a:p>
        </p:txBody>
      </p:sp>
      <p:sp>
        <p:nvSpPr>
          <p:cNvPr id="3" name="Footer Placeholder 2">
            <a:extLst>
              <a:ext uri="{FF2B5EF4-FFF2-40B4-BE49-F238E27FC236}">
                <a16:creationId xmlns:a16="http://schemas.microsoft.com/office/drawing/2014/main" id="{BF998D15-1501-9540-CF3E-8EB7FF2F58A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80B8894-DEE2-6DA4-EE2D-1DE19FAF7ED1}"/>
              </a:ext>
            </a:extLst>
          </p:cNvPr>
          <p:cNvSpPr>
            <a:spLocks noGrp="1"/>
          </p:cNvSpPr>
          <p:nvPr>
            <p:ph type="sldNum" sz="quarter" idx="12"/>
          </p:nvPr>
        </p:nvSpPr>
        <p:spPr/>
        <p:txBody>
          <a:bodyPr/>
          <a:lstStyle/>
          <a:p>
            <a:fld id="{4E04BF9D-DFAE-433C-9BED-2A0F3E1C8559}" type="slidenum">
              <a:rPr lang="en-GB" smtClean="0"/>
              <a:t>‹#›</a:t>
            </a:fld>
            <a:endParaRPr lang="en-GB"/>
          </a:p>
        </p:txBody>
      </p:sp>
    </p:spTree>
    <p:extLst>
      <p:ext uri="{BB962C8B-B14F-4D97-AF65-F5344CB8AC3E}">
        <p14:creationId xmlns:p14="http://schemas.microsoft.com/office/powerpoint/2010/main" val="38356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76A46-A597-F40D-1FE7-3306255DC3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358ADDF-52E6-9F7A-6061-2A9924B301C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4104010-1743-2A1D-5304-D4A054E16D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41F604-28C8-B127-A747-1B9EC20CCAB3}"/>
              </a:ext>
            </a:extLst>
          </p:cNvPr>
          <p:cNvSpPr>
            <a:spLocks noGrp="1"/>
          </p:cNvSpPr>
          <p:nvPr>
            <p:ph type="dt" sz="half" idx="10"/>
          </p:nvPr>
        </p:nvSpPr>
        <p:spPr/>
        <p:txBody>
          <a:bodyPr/>
          <a:lstStyle/>
          <a:p>
            <a:fld id="{EFC29E7D-9907-4EB5-AD04-273378C66399}" type="datetimeFigureOut">
              <a:rPr lang="en-GB" smtClean="0"/>
              <a:t>14/02/2026</a:t>
            </a:fld>
            <a:endParaRPr lang="en-GB"/>
          </a:p>
        </p:txBody>
      </p:sp>
      <p:sp>
        <p:nvSpPr>
          <p:cNvPr id="6" name="Footer Placeholder 5">
            <a:extLst>
              <a:ext uri="{FF2B5EF4-FFF2-40B4-BE49-F238E27FC236}">
                <a16:creationId xmlns:a16="http://schemas.microsoft.com/office/drawing/2014/main" id="{B8285938-5706-80C2-1E7E-FDACE74D41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667764-8B8D-FEA1-1B51-6853A0B4619A}"/>
              </a:ext>
            </a:extLst>
          </p:cNvPr>
          <p:cNvSpPr>
            <a:spLocks noGrp="1"/>
          </p:cNvSpPr>
          <p:nvPr>
            <p:ph type="sldNum" sz="quarter" idx="12"/>
          </p:nvPr>
        </p:nvSpPr>
        <p:spPr/>
        <p:txBody>
          <a:bodyPr/>
          <a:lstStyle/>
          <a:p>
            <a:fld id="{4E04BF9D-DFAE-433C-9BED-2A0F3E1C8559}" type="slidenum">
              <a:rPr lang="en-GB" smtClean="0"/>
              <a:t>‹#›</a:t>
            </a:fld>
            <a:endParaRPr lang="en-GB"/>
          </a:p>
        </p:txBody>
      </p:sp>
    </p:spTree>
    <p:extLst>
      <p:ext uri="{BB962C8B-B14F-4D97-AF65-F5344CB8AC3E}">
        <p14:creationId xmlns:p14="http://schemas.microsoft.com/office/powerpoint/2010/main" val="40060663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64169-6D48-9F49-2344-A668A397097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3989330-63AF-53A6-EA02-F8251ABABC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D6FBAD0-1C2A-7900-2A79-D4CC70F8AE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8644BF-2447-3219-F721-F2AE3880C44D}"/>
              </a:ext>
            </a:extLst>
          </p:cNvPr>
          <p:cNvSpPr>
            <a:spLocks noGrp="1"/>
          </p:cNvSpPr>
          <p:nvPr>
            <p:ph type="dt" sz="half" idx="10"/>
          </p:nvPr>
        </p:nvSpPr>
        <p:spPr/>
        <p:txBody>
          <a:bodyPr/>
          <a:lstStyle/>
          <a:p>
            <a:fld id="{EFC29E7D-9907-4EB5-AD04-273378C66399}" type="datetimeFigureOut">
              <a:rPr lang="en-GB" smtClean="0"/>
              <a:t>14/02/2026</a:t>
            </a:fld>
            <a:endParaRPr lang="en-GB"/>
          </a:p>
        </p:txBody>
      </p:sp>
      <p:sp>
        <p:nvSpPr>
          <p:cNvPr id="6" name="Footer Placeholder 5">
            <a:extLst>
              <a:ext uri="{FF2B5EF4-FFF2-40B4-BE49-F238E27FC236}">
                <a16:creationId xmlns:a16="http://schemas.microsoft.com/office/drawing/2014/main" id="{89DD5818-081F-2E7F-8FA6-EBC9FF316D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A27C6E-6201-B382-AED0-254B75790056}"/>
              </a:ext>
            </a:extLst>
          </p:cNvPr>
          <p:cNvSpPr>
            <a:spLocks noGrp="1"/>
          </p:cNvSpPr>
          <p:nvPr>
            <p:ph type="sldNum" sz="quarter" idx="12"/>
          </p:nvPr>
        </p:nvSpPr>
        <p:spPr/>
        <p:txBody>
          <a:bodyPr/>
          <a:lstStyle/>
          <a:p>
            <a:fld id="{4E04BF9D-DFAE-433C-9BED-2A0F3E1C8559}" type="slidenum">
              <a:rPr lang="en-GB" smtClean="0"/>
              <a:t>‹#›</a:t>
            </a:fld>
            <a:endParaRPr lang="en-GB"/>
          </a:p>
        </p:txBody>
      </p:sp>
    </p:spTree>
    <p:extLst>
      <p:ext uri="{BB962C8B-B14F-4D97-AF65-F5344CB8AC3E}">
        <p14:creationId xmlns:p14="http://schemas.microsoft.com/office/powerpoint/2010/main" val="904523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0FEFE-F2D9-8B9E-3DAE-F611008FC56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B3D4BD4-CB38-A9C2-D50A-BBFBEF9B5C7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49E99E-1B1A-9042-3FE3-05DA033E33DE}"/>
              </a:ext>
            </a:extLst>
          </p:cNvPr>
          <p:cNvSpPr>
            <a:spLocks noGrp="1"/>
          </p:cNvSpPr>
          <p:nvPr>
            <p:ph type="dt" sz="half" idx="10"/>
          </p:nvPr>
        </p:nvSpPr>
        <p:spPr/>
        <p:txBody>
          <a:bodyPr/>
          <a:lstStyle/>
          <a:p>
            <a:fld id="{EFC29E7D-9907-4EB5-AD04-273378C66399}" type="datetimeFigureOut">
              <a:rPr lang="en-GB" smtClean="0"/>
              <a:t>14/02/2026</a:t>
            </a:fld>
            <a:endParaRPr lang="en-GB"/>
          </a:p>
        </p:txBody>
      </p:sp>
      <p:sp>
        <p:nvSpPr>
          <p:cNvPr id="5" name="Footer Placeholder 4">
            <a:extLst>
              <a:ext uri="{FF2B5EF4-FFF2-40B4-BE49-F238E27FC236}">
                <a16:creationId xmlns:a16="http://schemas.microsoft.com/office/drawing/2014/main" id="{B35DDCC8-6626-3C82-C5D4-07577F8134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EC9B4F-A5D6-2954-F519-2F95EB00745D}"/>
              </a:ext>
            </a:extLst>
          </p:cNvPr>
          <p:cNvSpPr>
            <a:spLocks noGrp="1"/>
          </p:cNvSpPr>
          <p:nvPr>
            <p:ph type="sldNum" sz="quarter" idx="12"/>
          </p:nvPr>
        </p:nvSpPr>
        <p:spPr/>
        <p:txBody>
          <a:bodyPr/>
          <a:lstStyle/>
          <a:p>
            <a:fld id="{4E04BF9D-DFAE-433C-9BED-2A0F3E1C8559}" type="slidenum">
              <a:rPr lang="en-GB" smtClean="0"/>
              <a:t>‹#›</a:t>
            </a:fld>
            <a:endParaRPr lang="en-GB"/>
          </a:p>
        </p:txBody>
      </p:sp>
    </p:spTree>
    <p:extLst>
      <p:ext uri="{BB962C8B-B14F-4D97-AF65-F5344CB8AC3E}">
        <p14:creationId xmlns:p14="http://schemas.microsoft.com/office/powerpoint/2010/main" val="32718015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D042D5C-9F4D-863E-5AAD-BDC7071C436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E6928F2-8D5B-3CCE-E5A6-7067BCAD4F0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9AB989-6EBD-9384-6011-341F1AD03895}"/>
              </a:ext>
            </a:extLst>
          </p:cNvPr>
          <p:cNvSpPr>
            <a:spLocks noGrp="1"/>
          </p:cNvSpPr>
          <p:nvPr>
            <p:ph type="dt" sz="half" idx="10"/>
          </p:nvPr>
        </p:nvSpPr>
        <p:spPr/>
        <p:txBody>
          <a:bodyPr/>
          <a:lstStyle/>
          <a:p>
            <a:fld id="{EFC29E7D-9907-4EB5-AD04-273378C66399}" type="datetimeFigureOut">
              <a:rPr lang="en-GB" smtClean="0"/>
              <a:t>14/02/2026</a:t>
            </a:fld>
            <a:endParaRPr lang="en-GB"/>
          </a:p>
        </p:txBody>
      </p:sp>
      <p:sp>
        <p:nvSpPr>
          <p:cNvPr id="5" name="Footer Placeholder 4">
            <a:extLst>
              <a:ext uri="{FF2B5EF4-FFF2-40B4-BE49-F238E27FC236}">
                <a16:creationId xmlns:a16="http://schemas.microsoft.com/office/drawing/2014/main" id="{01906426-5EC3-424A-19DE-42D20C97AE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36064C-2505-12CE-1F09-22E5E338E64C}"/>
              </a:ext>
            </a:extLst>
          </p:cNvPr>
          <p:cNvSpPr>
            <a:spLocks noGrp="1"/>
          </p:cNvSpPr>
          <p:nvPr>
            <p:ph type="sldNum" sz="quarter" idx="12"/>
          </p:nvPr>
        </p:nvSpPr>
        <p:spPr/>
        <p:txBody>
          <a:bodyPr/>
          <a:lstStyle/>
          <a:p>
            <a:fld id="{4E04BF9D-DFAE-433C-9BED-2A0F3E1C8559}" type="slidenum">
              <a:rPr lang="en-GB" smtClean="0"/>
              <a:t>‹#›</a:t>
            </a:fld>
            <a:endParaRPr lang="en-GB"/>
          </a:p>
        </p:txBody>
      </p:sp>
    </p:spTree>
    <p:extLst>
      <p:ext uri="{BB962C8B-B14F-4D97-AF65-F5344CB8AC3E}">
        <p14:creationId xmlns:p14="http://schemas.microsoft.com/office/powerpoint/2010/main" val="39263141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2DA4247-05E5-562C-CFED-49DFF9D5403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5A711C-389B-07FA-071D-4956A0791DC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C392ED-DABF-5A30-8889-1A360C0B5E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FC29E7D-9907-4EB5-AD04-273378C66399}" type="datetimeFigureOut">
              <a:rPr lang="en-GB" smtClean="0"/>
              <a:t>14/02/2026</a:t>
            </a:fld>
            <a:endParaRPr lang="en-GB"/>
          </a:p>
        </p:txBody>
      </p:sp>
      <p:sp>
        <p:nvSpPr>
          <p:cNvPr id="5" name="Footer Placeholder 4">
            <a:extLst>
              <a:ext uri="{FF2B5EF4-FFF2-40B4-BE49-F238E27FC236}">
                <a16:creationId xmlns:a16="http://schemas.microsoft.com/office/drawing/2014/main" id="{712D125F-D2B3-5A0E-E29B-25FA267A12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83941B7-1C4B-3B7D-0BDE-885093C910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E04BF9D-DFAE-433C-9BED-2A0F3E1C8559}" type="slidenum">
              <a:rPr lang="en-GB" smtClean="0"/>
              <a:t>‹#›</a:t>
            </a:fld>
            <a:endParaRPr lang="en-GB"/>
          </a:p>
        </p:txBody>
      </p:sp>
    </p:spTree>
    <p:extLst>
      <p:ext uri="{BB962C8B-B14F-4D97-AF65-F5344CB8AC3E}">
        <p14:creationId xmlns:p14="http://schemas.microsoft.com/office/powerpoint/2010/main" val="18203773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3F4BC51-A87F-4DC4-F0D3-5B4AC01A874C}"/>
              </a:ext>
            </a:extLst>
          </p:cNvPr>
          <p:cNvSpPr txBox="1"/>
          <p:nvPr/>
        </p:nvSpPr>
        <p:spPr>
          <a:xfrm>
            <a:off x="1155032" y="490888"/>
            <a:ext cx="9692640" cy="5786199"/>
          </a:xfrm>
          <a:prstGeom prst="rect">
            <a:avLst/>
          </a:prstGeom>
          <a:noFill/>
        </p:spPr>
        <p:txBody>
          <a:bodyPr wrap="square">
            <a:spAutoFit/>
          </a:bodyPr>
          <a:lstStyle/>
          <a:p>
            <a:pPr algn="ctr"/>
            <a:r>
              <a:rPr lang="en-GB" sz="4400" dirty="0">
                <a:latin typeface="Arial" panose="020B0604020202020204" pitchFamily="34" charset="0"/>
                <a:cs typeface="Arial" panose="020B0604020202020204" pitchFamily="34" charset="0"/>
              </a:rPr>
              <a:t>Module -Psychology In Health and Social Care</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 Module code- LCHS4010   </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Name -Tayyaba Arshad </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Student number -2437578</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Assignment title - Self –Awareness presentation</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 Lecturers Name - Rizwan Nadim </a:t>
            </a:r>
            <a:br>
              <a:rPr lang="en-GB" sz="1800" dirty="0"/>
            </a:br>
            <a:r>
              <a:rPr lang="en-GB" dirty="0"/>
              <a:t> </a:t>
            </a:r>
          </a:p>
        </p:txBody>
      </p:sp>
    </p:spTree>
    <p:extLst>
      <p:ext uri="{BB962C8B-B14F-4D97-AF65-F5344CB8AC3E}">
        <p14:creationId xmlns:p14="http://schemas.microsoft.com/office/powerpoint/2010/main" val="3955299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293BD-4615-E224-710B-607AC0665547}"/>
              </a:ext>
            </a:extLst>
          </p:cNvPr>
          <p:cNvSpPr>
            <a:spLocks noGrp="1"/>
          </p:cNvSpPr>
          <p:nvPr>
            <p:ph type="title"/>
          </p:nvPr>
        </p:nvSpPr>
        <p:spPr>
          <a:xfrm>
            <a:off x="838200" y="174171"/>
            <a:ext cx="10515600" cy="2013858"/>
          </a:xfrm>
        </p:spPr>
        <p:txBody>
          <a:bodyPr>
            <a:normAutofit fontScale="90000"/>
          </a:bodyPr>
          <a:lstStyle/>
          <a:p>
            <a:pPr algn="ctr"/>
            <a:br>
              <a:rPr lang="en-GB" b="1" dirty="0">
                <a:latin typeface="Arial" panose="020B0604020202020204" pitchFamily="34" charset="0"/>
                <a:cs typeface="Arial" panose="020B0604020202020204" pitchFamily="34" charset="0"/>
              </a:rPr>
            </a:b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Piaget says that at 11+ years old, young people are in the “Formal Operational Stage.”</a:t>
            </a:r>
            <a:br>
              <a:rPr lang="en-GB" b="1" dirty="0"/>
            </a:br>
            <a:endParaRPr lang="en-GB" dirty="0"/>
          </a:p>
        </p:txBody>
      </p:sp>
      <p:sp>
        <p:nvSpPr>
          <p:cNvPr id="3" name="Content Placeholder 2">
            <a:extLst>
              <a:ext uri="{FF2B5EF4-FFF2-40B4-BE49-F238E27FC236}">
                <a16:creationId xmlns:a16="http://schemas.microsoft.com/office/drawing/2014/main" id="{579C75B2-7E7E-7D32-91C9-AF8DA314A4FD}"/>
              </a:ext>
            </a:extLst>
          </p:cNvPr>
          <p:cNvSpPr>
            <a:spLocks noGrp="1"/>
          </p:cNvSpPr>
          <p:nvPr>
            <p:ph idx="1"/>
          </p:nvPr>
        </p:nvSpPr>
        <p:spPr>
          <a:xfrm>
            <a:off x="838200" y="2427513"/>
            <a:ext cx="10515600" cy="3749449"/>
          </a:xfrm>
        </p:spPr>
        <p:txBody>
          <a:bodyPr/>
          <a:lstStyle/>
          <a:p>
            <a:pPr marL="0" indent="0" algn="ctr">
              <a:buNone/>
            </a:pPr>
            <a:endParaRPr lang="en-GB" dirty="0">
              <a:latin typeface="Arial" panose="020B0604020202020204" pitchFamily="34" charset="0"/>
              <a:cs typeface="Arial" panose="020B0604020202020204" pitchFamily="34" charset="0"/>
            </a:endParaRPr>
          </a:p>
          <a:p>
            <a:pPr marL="0" indent="0" algn="ctr">
              <a:buNone/>
            </a:pPr>
            <a:r>
              <a:rPr lang="en-GB" dirty="0">
                <a:latin typeface="Arial" panose="020B0604020202020204" pitchFamily="34" charset="0"/>
                <a:cs typeface="Arial" panose="020B0604020202020204" pitchFamily="34" charset="0"/>
              </a:rPr>
              <a:t>This is when they should be developing:</a:t>
            </a:r>
          </a:p>
          <a:p>
            <a:pPr algn="ctr"/>
            <a:r>
              <a:rPr lang="en-GB" dirty="0">
                <a:latin typeface="Arial" panose="020B0604020202020204" pitchFamily="34" charset="0"/>
                <a:cs typeface="Arial" panose="020B0604020202020204" pitchFamily="34" charset="0"/>
              </a:rPr>
              <a:t>Abstract thinking</a:t>
            </a:r>
          </a:p>
          <a:p>
            <a:pPr algn="ctr"/>
            <a:r>
              <a:rPr lang="en-GB" dirty="0">
                <a:latin typeface="Arial" panose="020B0604020202020204" pitchFamily="34" charset="0"/>
                <a:cs typeface="Arial" panose="020B0604020202020204" pitchFamily="34" charset="0"/>
              </a:rPr>
              <a:t>Problem‑solving</a:t>
            </a:r>
          </a:p>
          <a:p>
            <a:pPr algn="ctr"/>
            <a:r>
              <a:rPr lang="en-GB" dirty="0">
                <a:latin typeface="Arial" panose="020B0604020202020204" pitchFamily="34" charset="0"/>
                <a:cs typeface="Arial" panose="020B0604020202020204" pitchFamily="34" charset="0"/>
              </a:rPr>
              <a:t>Planning for the future</a:t>
            </a:r>
          </a:p>
          <a:p>
            <a:pPr algn="ctr"/>
            <a:r>
              <a:rPr lang="en-GB" dirty="0">
                <a:latin typeface="Arial" panose="020B0604020202020204" pitchFamily="34" charset="0"/>
                <a:cs typeface="Arial" panose="020B0604020202020204" pitchFamily="34" charset="0"/>
              </a:rPr>
              <a:t>Identity and independence</a:t>
            </a:r>
          </a:p>
          <a:p>
            <a:endParaRPr lang="en-GB" dirty="0"/>
          </a:p>
        </p:txBody>
      </p:sp>
    </p:spTree>
    <p:extLst>
      <p:ext uri="{BB962C8B-B14F-4D97-AF65-F5344CB8AC3E}">
        <p14:creationId xmlns:p14="http://schemas.microsoft.com/office/powerpoint/2010/main" val="3688310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 calcmode="lin" valueType="num">
                                      <p:cBhvr additive="base">
                                        <p:cTn id="1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 calcmode="lin" valueType="num">
                                      <p:cBhvr additive="base">
                                        <p:cTn id="2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 calcmode="lin" valueType="num">
                                      <p:cBhvr additive="base">
                                        <p:cTn id="24"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 calcmode="lin" valueType="num">
                                      <p:cBhvr additive="base">
                                        <p:cTn id="28"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D80FCBF-11C4-7E56-D16A-EC41F5AD71AE}"/>
              </a:ext>
            </a:extLst>
          </p:cNvPr>
          <p:cNvSpPr>
            <a:spLocks noGrp="1"/>
          </p:cNvSpPr>
          <p:nvPr>
            <p:ph type="subTitle" idx="1"/>
          </p:nvPr>
        </p:nvSpPr>
        <p:spPr>
          <a:xfrm>
            <a:off x="342900" y="290946"/>
            <a:ext cx="11533909" cy="6567054"/>
          </a:xfrm>
        </p:spPr>
        <p:txBody>
          <a:bodyPr>
            <a:normAutofit/>
          </a:bodyPr>
          <a:lstStyle/>
          <a:p>
            <a:endParaRPr lang="en-GB" b="1" dirty="0">
              <a:effectLst/>
            </a:endParaRPr>
          </a:p>
          <a:p>
            <a:r>
              <a:rPr lang="en-GB" b="1" dirty="0">
                <a:effectLst/>
              </a:rPr>
              <a:t>How caring for her mum may have affected this stage</a:t>
            </a:r>
          </a:p>
          <a:p>
            <a:r>
              <a:rPr lang="en-GB" b="1" dirty="0">
                <a:effectLst/>
              </a:rPr>
              <a:t>Less time for normal teenage thinking</a:t>
            </a:r>
            <a:r>
              <a:rPr lang="en-GB" dirty="0">
                <a:effectLst/>
              </a:rPr>
              <a:t> Instead of exploring ideas, hobbies, and friendships, Jenny spent her time cooking, cleaning, and managing the home. This may have slowed her chance to practise higher‑level thinking skills.</a:t>
            </a:r>
          </a:p>
          <a:p>
            <a:r>
              <a:rPr lang="en-GB" b="1" dirty="0">
                <a:effectLst/>
              </a:rPr>
              <a:t>Adult responsibilities too early</a:t>
            </a:r>
            <a:r>
              <a:rPr lang="en-GB" dirty="0">
                <a:effectLst/>
              </a:rPr>
              <a:t> Piaget believed children need freedom to explore and learn. Jenny’s caring role forced her to focus on practical tasks, not on developing her own thinking, creativity, or independence.</a:t>
            </a:r>
          </a:p>
          <a:p>
            <a:r>
              <a:rPr lang="en-GB" b="1" dirty="0">
                <a:effectLst/>
              </a:rPr>
              <a:t>Limited social experiences</a:t>
            </a:r>
            <a:r>
              <a:rPr lang="en-GB" dirty="0">
                <a:effectLst/>
              </a:rPr>
              <a:t> Social interaction helps teenagers build reasoning skills. If Jenny missed out on friends, school activities, or problem‑solving with peers, her cognitive development may have been restricted.</a:t>
            </a:r>
          </a:p>
          <a:p>
            <a:r>
              <a:rPr lang="en-GB" b="1" dirty="0">
                <a:effectLst/>
              </a:rPr>
              <a:t>Stress and emotional pressure</a:t>
            </a:r>
            <a:r>
              <a:rPr lang="en-GB" dirty="0">
                <a:effectLst/>
              </a:rPr>
              <a:t> Constant worry about her mum may have made it harder for Jenny to concentrate, think clearly, or develop confidence in her own decisions.</a:t>
            </a:r>
          </a:p>
          <a:p>
            <a:endParaRPr lang="en-GB" dirty="0"/>
          </a:p>
        </p:txBody>
      </p:sp>
    </p:spTree>
    <p:extLst>
      <p:ext uri="{BB962C8B-B14F-4D97-AF65-F5344CB8AC3E}">
        <p14:creationId xmlns:p14="http://schemas.microsoft.com/office/powerpoint/2010/main" val="3780779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F455B-F904-0556-8E44-07576DA7A511}"/>
              </a:ext>
            </a:extLst>
          </p:cNvPr>
          <p:cNvSpPr>
            <a:spLocks noGrp="1"/>
          </p:cNvSpPr>
          <p:nvPr>
            <p:ph type="title"/>
          </p:nvPr>
        </p:nvSpPr>
        <p:spPr/>
        <p:txBody>
          <a:bodyPr/>
          <a:lstStyle/>
          <a:p>
            <a:r>
              <a:rPr lang="en-GB" dirty="0"/>
              <a:t>What Piaget theory says</a:t>
            </a:r>
          </a:p>
        </p:txBody>
      </p:sp>
      <p:sp>
        <p:nvSpPr>
          <p:cNvPr id="3" name="Content Placeholder 2">
            <a:extLst>
              <a:ext uri="{FF2B5EF4-FFF2-40B4-BE49-F238E27FC236}">
                <a16:creationId xmlns:a16="http://schemas.microsoft.com/office/drawing/2014/main" id="{1CC88BB1-083A-5627-0A93-CC2E13E9BAE7}"/>
              </a:ext>
            </a:extLst>
          </p:cNvPr>
          <p:cNvSpPr>
            <a:spLocks noGrp="1"/>
          </p:cNvSpPr>
          <p:nvPr>
            <p:ph idx="1"/>
          </p:nvPr>
        </p:nvSpPr>
        <p:spPr/>
        <p:txBody>
          <a:bodyPr>
            <a:normAutofit fontScale="85000" lnSpcReduction="10000"/>
          </a:bodyPr>
          <a:lstStyle/>
          <a:p>
            <a:pPr marL="0" indent="0" algn="ctr">
              <a:buNone/>
            </a:pPr>
            <a:r>
              <a:rPr lang="en-GB" dirty="0">
                <a:effectLst/>
                <a:latin typeface="Arial" panose="020B0604020202020204" pitchFamily="34" charset="0"/>
                <a:cs typeface="Arial" panose="020B0604020202020204" pitchFamily="34" charset="0"/>
              </a:rPr>
              <a:t>Jean Piaget believed children move through four stages of thinking development. Each stage builds new abilities for understanding the world.</a:t>
            </a:r>
          </a:p>
          <a:p>
            <a:pPr marL="0" indent="0">
              <a:buNone/>
            </a:pPr>
            <a:r>
              <a:rPr lang="en-GB" b="1" dirty="0">
                <a:effectLst/>
                <a:latin typeface="Arial" panose="020B0604020202020204" pitchFamily="34" charset="0"/>
                <a:cs typeface="Arial" panose="020B0604020202020204" pitchFamily="34" charset="0"/>
              </a:rPr>
              <a:t>  </a:t>
            </a:r>
            <a:r>
              <a:rPr lang="en-GB" b="1" u="sng" dirty="0">
                <a:effectLst/>
                <a:latin typeface="Arial" panose="020B0604020202020204" pitchFamily="34" charset="0"/>
                <a:cs typeface="Arial" panose="020B0604020202020204" pitchFamily="34" charset="0"/>
              </a:rPr>
              <a:t>Key concepts</a:t>
            </a:r>
          </a:p>
          <a:p>
            <a:r>
              <a:rPr lang="en-GB" b="1" dirty="0">
                <a:effectLst/>
                <a:latin typeface="Arial" panose="020B0604020202020204" pitchFamily="34" charset="0"/>
                <a:cs typeface="Arial" panose="020B0604020202020204" pitchFamily="34" charset="0"/>
              </a:rPr>
              <a:t>Schemas</a:t>
            </a:r>
            <a:r>
              <a:rPr lang="en-GB" dirty="0">
                <a:effectLst/>
                <a:latin typeface="Arial" panose="020B0604020202020204" pitchFamily="34" charset="0"/>
                <a:cs typeface="Arial" panose="020B0604020202020204" pitchFamily="34" charset="0"/>
              </a:rPr>
              <a:t> – mental “files” we use to organise knowledge.</a:t>
            </a:r>
          </a:p>
          <a:p>
            <a:r>
              <a:rPr lang="en-GB" b="1" dirty="0">
                <a:effectLst/>
                <a:latin typeface="Arial" panose="020B0604020202020204" pitchFamily="34" charset="0"/>
                <a:cs typeface="Arial" panose="020B0604020202020204" pitchFamily="34" charset="0"/>
              </a:rPr>
              <a:t>Assimilation</a:t>
            </a:r>
            <a:r>
              <a:rPr lang="en-GB" dirty="0">
                <a:effectLst/>
                <a:latin typeface="Arial" panose="020B0604020202020204" pitchFamily="34" charset="0"/>
                <a:cs typeface="Arial" panose="020B0604020202020204" pitchFamily="34" charset="0"/>
              </a:rPr>
              <a:t> – fitting new information into what we already know.</a:t>
            </a:r>
          </a:p>
          <a:p>
            <a:r>
              <a:rPr lang="en-GB" b="1" dirty="0">
                <a:effectLst/>
                <a:latin typeface="Arial" panose="020B0604020202020204" pitchFamily="34" charset="0"/>
                <a:cs typeface="Arial" panose="020B0604020202020204" pitchFamily="34" charset="0"/>
              </a:rPr>
              <a:t>Accommodation</a:t>
            </a:r>
            <a:r>
              <a:rPr lang="en-GB" dirty="0">
                <a:effectLst/>
                <a:latin typeface="Arial" panose="020B0604020202020204" pitchFamily="34" charset="0"/>
                <a:cs typeface="Arial" panose="020B0604020202020204" pitchFamily="34" charset="0"/>
              </a:rPr>
              <a:t> – changing our thinking when new information doesn’t fit.</a:t>
            </a:r>
          </a:p>
          <a:p>
            <a:r>
              <a:rPr lang="en-GB" b="1" dirty="0">
                <a:effectLst/>
                <a:latin typeface="Arial" panose="020B0604020202020204" pitchFamily="34" charset="0"/>
                <a:cs typeface="Arial" panose="020B0604020202020204" pitchFamily="34" charset="0"/>
              </a:rPr>
              <a:t>Equilibration</a:t>
            </a:r>
            <a:r>
              <a:rPr lang="en-GB" dirty="0">
                <a:effectLst/>
                <a:latin typeface="Arial" panose="020B0604020202020204" pitchFamily="34" charset="0"/>
                <a:cs typeface="Arial" panose="020B0604020202020204" pitchFamily="34" charset="0"/>
              </a:rPr>
              <a:t> – the balance between old and new understanding that helps learning.</a:t>
            </a:r>
          </a:p>
          <a:p>
            <a:r>
              <a:rPr lang="en-GB" b="1" dirty="0">
                <a:effectLst/>
                <a:latin typeface="Arial" panose="020B0604020202020204" pitchFamily="34" charset="0"/>
                <a:cs typeface="Arial" panose="020B0604020202020204" pitchFamily="34" charset="0"/>
              </a:rPr>
              <a:t>Formal Operational Stage (11+ years)</a:t>
            </a:r>
            <a:r>
              <a:rPr lang="en-GB" dirty="0">
                <a:effectLst/>
                <a:latin typeface="Arial" panose="020B0604020202020204" pitchFamily="34" charset="0"/>
                <a:cs typeface="Arial" panose="020B0604020202020204" pitchFamily="34" charset="0"/>
              </a:rPr>
              <a:t> – teenagers develop abstract thinking, problem‑solving, reasoning, and the ability to plan for the future.</a:t>
            </a:r>
          </a:p>
          <a:p>
            <a:endParaRPr lang="en-GB" dirty="0"/>
          </a:p>
        </p:txBody>
      </p:sp>
    </p:spTree>
    <p:extLst>
      <p:ext uri="{BB962C8B-B14F-4D97-AF65-F5344CB8AC3E}">
        <p14:creationId xmlns:p14="http://schemas.microsoft.com/office/powerpoint/2010/main" val="3209006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6AD00-BA6C-36D2-C1D4-A74148CBD4D8}"/>
              </a:ext>
            </a:extLst>
          </p:cNvPr>
          <p:cNvSpPr>
            <a:spLocks noGrp="1"/>
          </p:cNvSpPr>
          <p:nvPr>
            <p:ph type="title"/>
          </p:nvPr>
        </p:nvSpPr>
        <p:spPr/>
        <p:txBody>
          <a:bodyPr/>
          <a:lstStyle/>
          <a:p>
            <a:r>
              <a:rPr lang="en-GB" b="1" dirty="0">
                <a:effectLst/>
              </a:rPr>
              <a:t>Why this matters for Jenny</a:t>
            </a:r>
            <a:br>
              <a:rPr lang="en-GB" b="1" dirty="0">
                <a:effectLst/>
              </a:rPr>
            </a:br>
            <a:endParaRPr lang="en-GB" dirty="0"/>
          </a:p>
        </p:txBody>
      </p:sp>
      <p:sp>
        <p:nvSpPr>
          <p:cNvPr id="3" name="Content Placeholder 2">
            <a:extLst>
              <a:ext uri="{FF2B5EF4-FFF2-40B4-BE49-F238E27FC236}">
                <a16:creationId xmlns:a16="http://schemas.microsoft.com/office/drawing/2014/main" id="{AF751918-6ABB-7F5A-7687-4A6779A5C440}"/>
              </a:ext>
            </a:extLst>
          </p:cNvPr>
          <p:cNvSpPr>
            <a:spLocks noGrp="1"/>
          </p:cNvSpPr>
          <p:nvPr>
            <p:ph idx="1"/>
          </p:nvPr>
        </p:nvSpPr>
        <p:spPr>
          <a:xfrm>
            <a:off x="838200" y="1101436"/>
            <a:ext cx="10515600" cy="5391439"/>
          </a:xfrm>
        </p:spPr>
        <p:txBody>
          <a:bodyPr>
            <a:normAutofit fontScale="92500" lnSpcReduction="10000"/>
          </a:bodyPr>
          <a:lstStyle/>
          <a:p>
            <a:r>
              <a:rPr lang="en-GB" dirty="0">
                <a:effectLst/>
              </a:rPr>
              <a:t>Jenny is 16, so she </a:t>
            </a:r>
            <a:r>
              <a:rPr lang="en-GB" i="1" dirty="0">
                <a:effectLst/>
              </a:rPr>
              <a:t>should</a:t>
            </a:r>
            <a:r>
              <a:rPr lang="en-GB" dirty="0">
                <a:effectLst/>
              </a:rPr>
              <a:t> be developing higher‑level thinking skills. But caring for her mum for five years may have affected this stage because:</a:t>
            </a:r>
          </a:p>
          <a:p>
            <a:r>
              <a:rPr lang="en-GB" b="1" dirty="0">
                <a:effectLst/>
              </a:rPr>
              <a:t>Adult responsibilities replaced normal teenage learning</a:t>
            </a:r>
            <a:r>
              <a:rPr lang="en-GB" dirty="0">
                <a:effectLst/>
              </a:rPr>
              <a:t> She spent time cooking, cleaning, and managing the home instead of exploring ideas, hobbies, and independence.</a:t>
            </a:r>
          </a:p>
          <a:p>
            <a:r>
              <a:rPr lang="en-GB" b="1" dirty="0">
                <a:effectLst/>
              </a:rPr>
              <a:t>Less social interaction</a:t>
            </a:r>
            <a:r>
              <a:rPr lang="en-GB" dirty="0">
                <a:effectLst/>
              </a:rPr>
              <a:t> Teenagers develop reasoning by talking, debating, and problem‑solving with peers. Jenny may have missed these experiences.</a:t>
            </a:r>
          </a:p>
          <a:p>
            <a:r>
              <a:rPr lang="en-GB" b="1" dirty="0">
                <a:effectLst/>
              </a:rPr>
              <a:t>Stress and emotional pressure</a:t>
            </a:r>
            <a:r>
              <a:rPr lang="en-GB" dirty="0">
                <a:effectLst/>
              </a:rPr>
              <a:t> Worrying about her mum’s health may have made it harder to concentrate, think clearly, or plan for her own future.</a:t>
            </a:r>
          </a:p>
          <a:p>
            <a:r>
              <a:rPr lang="en-GB" b="1" dirty="0">
                <a:effectLst/>
              </a:rPr>
              <a:t>Possible uneven development</a:t>
            </a:r>
            <a:r>
              <a:rPr lang="en-GB" dirty="0">
                <a:effectLst/>
              </a:rPr>
              <a:t> She may be very mature in practical tasks but less developed in abstract thinking, decision‑making, and identity formation.</a:t>
            </a:r>
          </a:p>
          <a:p>
            <a:endParaRPr lang="en-GB" dirty="0"/>
          </a:p>
        </p:txBody>
      </p:sp>
    </p:spTree>
    <p:extLst>
      <p:ext uri="{BB962C8B-B14F-4D97-AF65-F5344CB8AC3E}">
        <p14:creationId xmlns:p14="http://schemas.microsoft.com/office/powerpoint/2010/main" val="3285504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 calcmode="lin" valueType="num">
                                      <p:cBhvr additive="base">
                                        <p:cTn id="16"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 calcmode="lin" valueType="num">
                                      <p:cBhvr additive="base">
                                        <p:cTn id="20"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 calcmode="lin" valueType="num">
                                      <p:cBhvr additive="base">
                                        <p:cTn id="2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 calcmode="lin" valueType="num">
                                      <p:cBhvr additive="base">
                                        <p:cTn id="2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DD8A19C-DAA9-B1F5-76F5-47E3C063941B}"/>
              </a:ext>
            </a:extLst>
          </p:cNvPr>
          <p:cNvSpPr>
            <a:spLocks noGrp="1"/>
          </p:cNvSpPr>
          <p:nvPr>
            <p:ph idx="1"/>
          </p:nvPr>
        </p:nvSpPr>
        <p:spPr>
          <a:xfrm>
            <a:off x="838200" y="581892"/>
            <a:ext cx="10515600" cy="5595072"/>
          </a:xfrm>
        </p:spPr>
        <p:txBody>
          <a:bodyPr>
            <a:normAutofit fontScale="92500" lnSpcReduction="20000"/>
          </a:bodyPr>
          <a:lstStyle/>
          <a:p>
            <a:pPr marL="0" indent="0">
              <a:buNone/>
            </a:pPr>
            <a:r>
              <a:rPr lang="en-GB" b="1" dirty="0">
                <a:effectLst/>
              </a:rPr>
              <a:t>How Jenny’s caring role may have affected this stage</a:t>
            </a:r>
          </a:p>
          <a:p>
            <a:r>
              <a:rPr lang="en-GB" b="1" dirty="0">
                <a:effectLst/>
              </a:rPr>
              <a:t>Limited chance to practise higher‑level thinking</a:t>
            </a:r>
            <a:r>
              <a:rPr lang="en-GB" dirty="0">
                <a:effectLst/>
              </a:rPr>
              <a:t> Jenny spent five years doing adult tasks (cooking, cleaning, shopping, admin). This may have reduced time for exploring ideas, schoolwork, hobbies, and decision‑making—key activities that strengthen formal thinking.</a:t>
            </a:r>
          </a:p>
          <a:p>
            <a:r>
              <a:rPr lang="en-GB" b="1" dirty="0">
                <a:effectLst/>
              </a:rPr>
              <a:t>Reduced social interaction</a:t>
            </a:r>
            <a:r>
              <a:rPr lang="en-GB" dirty="0">
                <a:effectLst/>
              </a:rPr>
              <a:t> Teenagers develop reasoning by talking with friends, debating, and learning from peers. If Jenny missed social time because of caring duties, her cognitive growth may have been slowed.</a:t>
            </a:r>
          </a:p>
          <a:p>
            <a:r>
              <a:rPr lang="en-GB" b="1" dirty="0">
                <a:effectLst/>
              </a:rPr>
              <a:t>Stress affecting thinking and concentration</a:t>
            </a:r>
            <a:r>
              <a:rPr lang="en-GB" dirty="0">
                <a:effectLst/>
              </a:rPr>
              <a:t> Worrying about her mum’s health, memory problems, and mood may have made it harder for Jenny to focus, plan ahead, or feel confident in her own decisions.</a:t>
            </a:r>
          </a:p>
          <a:p>
            <a:r>
              <a:rPr lang="en-GB" b="1" dirty="0">
                <a:effectLst/>
              </a:rPr>
              <a:t>Uneven development</a:t>
            </a:r>
            <a:r>
              <a:rPr lang="en-GB" dirty="0">
                <a:effectLst/>
              </a:rPr>
              <a:t> She may appear very mature in practical tasks but less developed in abstract thinking, independence, and identity formation—because her environment pushed her into responsibility rather than exploration.</a:t>
            </a:r>
          </a:p>
          <a:p>
            <a:endParaRPr lang="en-GB" dirty="0"/>
          </a:p>
        </p:txBody>
      </p:sp>
    </p:spTree>
    <p:extLst>
      <p:ext uri="{BB962C8B-B14F-4D97-AF65-F5344CB8AC3E}">
        <p14:creationId xmlns:p14="http://schemas.microsoft.com/office/powerpoint/2010/main" val="2702543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EC85D3-51AA-DF92-B5BE-7B90BEE46FB4}"/>
              </a:ext>
            </a:extLst>
          </p:cNvPr>
          <p:cNvSpPr>
            <a:spLocks noGrp="1"/>
          </p:cNvSpPr>
          <p:nvPr>
            <p:ph idx="1"/>
          </p:nvPr>
        </p:nvSpPr>
        <p:spPr>
          <a:xfrm>
            <a:off x="838200" y="311727"/>
            <a:ext cx="10515600" cy="5865236"/>
          </a:xfrm>
        </p:spPr>
        <p:txBody>
          <a:bodyPr/>
          <a:lstStyle/>
          <a:p>
            <a:pPr marL="0" indent="0">
              <a:buNone/>
            </a:pPr>
            <a:endParaRPr lang="en-GB" sz="3200" b="1" dirty="0">
              <a:effectLst/>
              <a:latin typeface="Arial" panose="020B0604020202020204" pitchFamily="34" charset="0"/>
              <a:cs typeface="Arial" panose="020B0604020202020204" pitchFamily="34" charset="0"/>
            </a:endParaRPr>
          </a:p>
          <a:p>
            <a:pPr marL="0" indent="0" algn="ctr">
              <a:buNone/>
            </a:pPr>
            <a:r>
              <a:rPr lang="en-GB" sz="3200" b="1" dirty="0">
                <a:effectLst/>
                <a:latin typeface="Arial" panose="020B0604020202020204" pitchFamily="34" charset="0"/>
                <a:cs typeface="Arial" panose="020B0604020202020204" pitchFamily="34" charset="0"/>
              </a:rPr>
              <a:t>Impact on wellbeing</a:t>
            </a:r>
          </a:p>
          <a:p>
            <a:pPr marL="0" indent="0">
              <a:buNone/>
            </a:pPr>
            <a:endParaRPr lang="en-GB" sz="3200" b="1" dirty="0">
              <a:effectLst/>
              <a:latin typeface="Arial" panose="020B0604020202020204" pitchFamily="34" charset="0"/>
              <a:cs typeface="Arial" panose="020B0604020202020204" pitchFamily="34" charset="0"/>
            </a:endParaRPr>
          </a:p>
          <a:p>
            <a:r>
              <a:rPr lang="en-GB" sz="3200" dirty="0">
                <a:effectLst/>
                <a:latin typeface="Arial" panose="020B0604020202020204" pitchFamily="34" charset="0"/>
                <a:cs typeface="Arial" panose="020B0604020202020204" pitchFamily="34" charset="0"/>
              </a:rPr>
              <a:t>Higher stress and emotional pressure</a:t>
            </a:r>
          </a:p>
          <a:p>
            <a:r>
              <a:rPr lang="en-GB" sz="3200" dirty="0">
                <a:effectLst/>
                <a:latin typeface="Arial" panose="020B0604020202020204" pitchFamily="34" charset="0"/>
                <a:cs typeface="Arial" panose="020B0604020202020204" pitchFamily="34" charset="0"/>
              </a:rPr>
              <a:t>Less time for self‑care, friendships, and school</a:t>
            </a:r>
          </a:p>
          <a:p>
            <a:r>
              <a:rPr lang="en-GB" sz="3200" dirty="0">
                <a:effectLst/>
                <a:latin typeface="Arial" panose="020B0604020202020204" pitchFamily="34" charset="0"/>
                <a:cs typeface="Arial" panose="020B0604020202020204" pitchFamily="34" charset="0"/>
              </a:rPr>
              <a:t>Possible feelings of isolation or being “different” from peers</a:t>
            </a:r>
          </a:p>
          <a:p>
            <a:r>
              <a:rPr lang="en-GB" sz="3200" dirty="0">
                <a:effectLst/>
                <a:latin typeface="Arial" panose="020B0604020202020204" pitchFamily="34" charset="0"/>
                <a:cs typeface="Arial" panose="020B0604020202020204" pitchFamily="34" charset="0"/>
              </a:rPr>
              <a:t>Reduced opportunities to build confidence in her own future</a:t>
            </a:r>
          </a:p>
          <a:p>
            <a:endParaRPr lang="en-GB" dirty="0"/>
          </a:p>
        </p:txBody>
      </p:sp>
    </p:spTree>
    <p:extLst>
      <p:ext uri="{BB962C8B-B14F-4D97-AF65-F5344CB8AC3E}">
        <p14:creationId xmlns:p14="http://schemas.microsoft.com/office/powerpoint/2010/main" val="987842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arn(inVertical)">
                                      <p:cBhvr>
                                        <p:cTn id="7" dur="500"/>
                                        <p:tgtEl>
                                          <p:spTgt spid="3">
                                            <p:txEl>
                                              <p:pRg st="1" end="1"/>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3" end="3"/>
                                            </p:txEl>
                                          </p:spTgt>
                                        </p:tgtEl>
                                        <p:attrNameLst>
                                          <p:attrName>style.visibility</p:attrName>
                                        </p:attrNameLst>
                                      </p:cBhvr>
                                      <p:to>
                                        <p:strVal val="visible"/>
                                      </p:to>
                                    </p:set>
                                    <p:animEffect transition="in" filter="barn(inVertical)">
                                      <p:cBhvr>
                                        <p:cTn id="10" dur="500"/>
                                        <p:tgtEl>
                                          <p:spTgt spid="3">
                                            <p:txEl>
                                              <p:pRg st="3" end="3"/>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Effect transition="in" filter="barn(inVertical)">
                                      <p:cBhvr>
                                        <p:cTn id="13" dur="500"/>
                                        <p:tgtEl>
                                          <p:spTgt spid="3">
                                            <p:txEl>
                                              <p:pRg st="4" end="4"/>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3">
                                            <p:txEl>
                                              <p:pRg st="5" end="5"/>
                                            </p:txEl>
                                          </p:spTgt>
                                        </p:tgtEl>
                                        <p:attrNameLst>
                                          <p:attrName>style.visibility</p:attrName>
                                        </p:attrNameLst>
                                      </p:cBhvr>
                                      <p:to>
                                        <p:strVal val="visible"/>
                                      </p:to>
                                    </p:set>
                                    <p:animEffect transition="in" filter="barn(inVertical)">
                                      <p:cBhvr>
                                        <p:cTn id="16" dur="500"/>
                                        <p:tgtEl>
                                          <p:spTgt spid="3">
                                            <p:txEl>
                                              <p:pRg st="5" end="5"/>
                                            </p:txEl>
                                          </p:spTgt>
                                        </p:tgtEl>
                                      </p:cBhvr>
                                    </p:animEffect>
                                  </p:childTnLst>
                                </p:cTn>
                              </p:par>
                              <p:par>
                                <p:cTn id="17" presetID="16" presetClass="entr" presetSubtype="21"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barn(inVertical)">
                                      <p:cBhvr>
                                        <p:cTn id="19"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E3AD22-E8D2-8DCC-1486-D1A49836D31E}"/>
              </a:ext>
            </a:extLst>
          </p:cNvPr>
          <p:cNvSpPr>
            <a:spLocks noGrp="1"/>
          </p:cNvSpPr>
          <p:nvPr>
            <p:ph idx="1"/>
          </p:nvPr>
        </p:nvSpPr>
        <p:spPr>
          <a:xfrm>
            <a:off x="838200" y="280555"/>
            <a:ext cx="10515600" cy="5896408"/>
          </a:xfrm>
        </p:spPr>
        <p:txBody>
          <a:bodyPr>
            <a:normAutofit fontScale="85000" lnSpcReduction="10000"/>
          </a:bodyPr>
          <a:lstStyle/>
          <a:p>
            <a:pPr marL="0" indent="0">
              <a:buNone/>
            </a:pPr>
            <a:r>
              <a:rPr lang="en-GB" b="1" dirty="0">
                <a:effectLst/>
              </a:rPr>
              <a:t> Support her Formal Operational Thinking</a:t>
            </a:r>
          </a:p>
          <a:p>
            <a:r>
              <a:rPr lang="en-GB" dirty="0">
                <a:effectLst/>
              </a:rPr>
              <a:t>Jenny is 16, so she should be developing abstract thinking, problem‑solving, and planning. </a:t>
            </a:r>
            <a:r>
              <a:rPr lang="en-GB" b="1" dirty="0">
                <a:effectLst/>
              </a:rPr>
              <a:t>Strategies:</a:t>
            </a:r>
            <a:endParaRPr lang="en-GB" dirty="0">
              <a:effectLst/>
            </a:endParaRPr>
          </a:p>
          <a:p>
            <a:r>
              <a:rPr lang="en-GB" dirty="0">
                <a:effectLst/>
              </a:rPr>
              <a:t>Give her opportunities to make her own decisions (e.g., school choices, hobbies).</a:t>
            </a:r>
          </a:p>
          <a:p>
            <a:r>
              <a:rPr lang="en-GB" dirty="0">
                <a:effectLst/>
              </a:rPr>
              <a:t>Encourage activities that build reasoning skills, like group discussions, youth projects, or problem‑solving tasks.</a:t>
            </a:r>
          </a:p>
          <a:p>
            <a:r>
              <a:rPr lang="en-GB" dirty="0">
                <a:effectLst/>
              </a:rPr>
              <a:t>Provide a mentor or support worker who helps her think through future goals.</a:t>
            </a:r>
          </a:p>
          <a:p>
            <a:r>
              <a:rPr lang="en-GB" b="1" dirty="0">
                <a:effectLst/>
              </a:rPr>
              <a:t>2. Reduce the caring load so she can learn and explore</a:t>
            </a:r>
          </a:p>
          <a:p>
            <a:r>
              <a:rPr lang="en-GB" dirty="0">
                <a:effectLst/>
              </a:rPr>
              <a:t>Piaget believed teenagers need time and freedom to develop higher‑level thinking. </a:t>
            </a:r>
            <a:r>
              <a:rPr lang="en-GB" b="1" dirty="0">
                <a:effectLst/>
              </a:rPr>
              <a:t>Strategies:</a:t>
            </a:r>
            <a:endParaRPr lang="en-GB" dirty="0">
              <a:effectLst/>
            </a:endParaRPr>
          </a:p>
          <a:p>
            <a:r>
              <a:rPr lang="en-GB" dirty="0">
                <a:effectLst/>
              </a:rPr>
              <a:t>Arrange practical support for her mum (cleaning, shopping, admin help).</a:t>
            </a:r>
          </a:p>
          <a:p>
            <a:r>
              <a:rPr lang="en-GB" dirty="0">
                <a:effectLst/>
              </a:rPr>
              <a:t>Give Jenny protected time for schoolwork, friends, and rest.</a:t>
            </a:r>
          </a:p>
          <a:p>
            <a:r>
              <a:rPr lang="en-GB" dirty="0">
                <a:effectLst/>
              </a:rPr>
              <a:t>Offer young‑carer support groups so she can share experiences and learn from peers.</a:t>
            </a:r>
          </a:p>
          <a:p>
            <a:endParaRPr lang="en-GB" dirty="0"/>
          </a:p>
        </p:txBody>
      </p:sp>
    </p:spTree>
    <p:extLst>
      <p:ext uri="{BB962C8B-B14F-4D97-AF65-F5344CB8AC3E}">
        <p14:creationId xmlns:p14="http://schemas.microsoft.com/office/powerpoint/2010/main" val="3909936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8CE0AF-AC5A-33B8-CDB3-400F208673E3}"/>
              </a:ext>
            </a:extLst>
          </p:cNvPr>
          <p:cNvSpPr>
            <a:spLocks noGrp="1"/>
          </p:cNvSpPr>
          <p:nvPr>
            <p:ph idx="1"/>
          </p:nvPr>
        </p:nvSpPr>
        <p:spPr>
          <a:xfrm>
            <a:off x="838200" y="405245"/>
            <a:ext cx="10515600" cy="5771718"/>
          </a:xfrm>
        </p:spPr>
        <p:txBody>
          <a:bodyPr>
            <a:normAutofit fontScale="92500" lnSpcReduction="10000"/>
          </a:bodyPr>
          <a:lstStyle/>
          <a:p>
            <a:pPr marL="0" indent="0">
              <a:buNone/>
            </a:pPr>
            <a:r>
              <a:rPr lang="en-GB" b="1" dirty="0">
                <a:effectLst/>
              </a:rPr>
              <a:t>3. Strengthen her social development</a:t>
            </a:r>
          </a:p>
          <a:p>
            <a:pPr marL="0" indent="0">
              <a:buNone/>
            </a:pPr>
            <a:r>
              <a:rPr lang="en-GB" dirty="0">
                <a:effectLst/>
              </a:rPr>
              <a:t>Social interaction helps teenagers build reasoning and identity. </a:t>
            </a:r>
            <a:r>
              <a:rPr lang="en-GB" b="1" dirty="0">
                <a:effectLst/>
              </a:rPr>
              <a:t>Strategies:</a:t>
            </a:r>
            <a:endParaRPr lang="en-GB" dirty="0">
              <a:effectLst/>
            </a:endParaRPr>
          </a:p>
          <a:p>
            <a:r>
              <a:rPr lang="en-GB" dirty="0">
                <a:effectLst/>
              </a:rPr>
              <a:t>Encourage involvement in clubs, sports, or creative activities.</a:t>
            </a:r>
          </a:p>
          <a:p>
            <a:r>
              <a:rPr lang="en-GB" dirty="0">
                <a:effectLst/>
              </a:rPr>
              <a:t>Provide emotional support sessions where she can talk through her experiences and build confidence.</a:t>
            </a:r>
          </a:p>
          <a:p>
            <a:pPr marL="0" indent="0">
              <a:buNone/>
            </a:pPr>
            <a:r>
              <a:rPr lang="en-GB" b="1" dirty="0">
                <a:effectLst/>
              </a:rPr>
              <a:t>4. Help her build balanced schemas</a:t>
            </a:r>
          </a:p>
          <a:p>
            <a:pPr marL="0" indent="0">
              <a:buNone/>
            </a:pPr>
            <a:r>
              <a:rPr lang="en-GB" dirty="0">
                <a:effectLst/>
              </a:rPr>
              <a:t>Piaget says young people learn by adjusting their thinking (accommodation). </a:t>
            </a:r>
            <a:r>
              <a:rPr lang="en-GB" b="1" dirty="0">
                <a:effectLst/>
              </a:rPr>
              <a:t>Strategies:</a:t>
            </a:r>
            <a:endParaRPr lang="en-GB" dirty="0">
              <a:effectLst/>
            </a:endParaRPr>
          </a:p>
          <a:p>
            <a:r>
              <a:rPr lang="en-GB" dirty="0">
                <a:effectLst/>
              </a:rPr>
              <a:t>Help Jenny understand that caring is only </a:t>
            </a:r>
            <a:r>
              <a:rPr lang="en-GB" i="1" dirty="0">
                <a:effectLst/>
              </a:rPr>
              <a:t>one part</a:t>
            </a:r>
            <a:r>
              <a:rPr lang="en-GB" dirty="0">
                <a:effectLst/>
              </a:rPr>
              <a:t> of her identity.</a:t>
            </a:r>
          </a:p>
          <a:p>
            <a:r>
              <a:rPr lang="en-GB" dirty="0">
                <a:effectLst/>
              </a:rPr>
              <a:t>Support her to explore new experiences so she can build a wider sense of self.</a:t>
            </a:r>
          </a:p>
          <a:p>
            <a:r>
              <a:rPr lang="en-GB" dirty="0">
                <a:effectLst/>
              </a:rPr>
              <a:t>Use reflective conversations to help her make sense of her past five years</a:t>
            </a:r>
          </a:p>
          <a:p>
            <a:endParaRPr lang="en-GB" dirty="0"/>
          </a:p>
        </p:txBody>
      </p:sp>
    </p:spTree>
    <p:extLst>
      <p:ext uri="{BB962C8B-B14F-4D97-AF65-F5344CB8AC3E}">
        <p14:creationId xmlns:p14="http://schemas.microsoft.com/office/powerpoint/2010/main" val="890315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96584F-062B-B926-B4E5-82F8025F39DE}"/>
              </a:ext>
            </a:extLst>
          </p:cNvPr>
          <p:cNvSpPr>
            <a:spLocks noGrp="1"/>
          </p:cNvSpPr>
          <p:nvPr>
            <p:ph idx="1"/>
          </p:nvPr>
        </p:nvSpPr>
        <p:spPr>
          <a:xfrm>
            <a:off x="838200" y="384464"/>
            <a:ext cx="10515600" cy="5792499"/>
          </a:xfrm>
        </p:spPr>
        <p:txBody>
          <a:bodyPr>
            <a:normAutofit/>
          </a:bodyPr>
          <a:lstStyle/>
          <a:p>
            <a:pPr marL="0" indent="0">
              <a:buNone/>
            </a:pPr>
            <a:r>
              <a:rPr lang="en-GB" b="1" dirty="0">
                <a:effectLst/>
              </a:rPr>
              <a:t>Biological influences (Nature)</a:t>
            </a:r>
          </a:p>
          <a:p>
            <a:r>
              <a:rPr lang="en-GB" dirty="0">
                <a:effectLst/>
              </a:rPr>
              <a:t>These are factors we are born with. They shape how we grow and respond to the world. Examples:</a:t>
            </a:r>
          </a:p>
          <a:p>
            <a:r>
              <a:rPr lang="en-GB" dirty="0">
                <a:effectLst/>
              </a:rPr>
              <a:t>Genetics affecting mood, memory, and temperament</a:t>
            </a:r>
          </a:p>
          <a:p>
            <a:r>
              <a:rPr lang="en-GB" dirty="0">
                <a:effectLst/>
              </a:rPr>
              <a:t>Brain development and hormones</a:t>
            </a:r>
          </a:p>
          <a:p>
            <a:r>
              <a:rPr lang="en-GB" dirty="0">
                <a:effectLst/>
              </a:rPr>
              <a:t>Natural abilities or vulnerabilities</a:t>
            </a:r>
          </a:p>
          <a:p>
            <a:pPr marL="0" indent="0">
              <a:buNone/>
            </a:pPr>
            <a:endParaRPr lang="en-GB" dirty="0">
              <a:effectLst/>
            </a:endParaRPr>
          </a:p>
          <a:p>
            <a:r>
              <a:rPr lang="en-GB" b="1" dirty="0">
                <a:effectLst/>
              </a:rPr>
              <a:t>How this relates to Jenny:</a:t>
            </a:r>
            <a:r>
              <a:rPr lang="en-GB" dirty="0">
                <a:effectLst/>
              </a:rPr>
              <a:t> Her biological development may be affected by long‑term stress, tiredness, and emotional strain from caring for her mum. Stress can influence concentration, mood, and cognitive growth.</a:t>
            </a:r>
          </a:p>
          <a:p>
            <a:endParaRPr lang="en-GB" dirty="0"/>
          </a:p>
        </p:txBody>
      </p:sp>
    </p:spTree>
    <p:extLst>
      <p:ext uri="{BB962C8B-B14F-4D97-AF65-F5344CB8AC3E}">
        <p14:creationId xmlns:p14="http://schemas.microsoft.com/office/powerpoint/2010/main" val="2404023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D6351C-8B9E-76B2-5893-A9290FAB1283}"/>
              </a:ext>
            </a:extLst>
          </p:cNvPr>
          <p:cNvSpPr>
            <a:spLocks noGrp="1"/>
          </p:cNvSpPr>
          <p:nvPr>
            <p:ph idx="1"/>
          </p:nvPr>
        </p:nvSpPr>
        <p:spPr>
          <a:xfrm>
            <a:off x="838200" y="571500"/>
            <a:ext cx="10515600" cy="5605463"/>
          </a:xfrm>
        </p:spPr>
        <p:txBody>
          <a:bodyPr/>
          <a:lstStyle/>
          <a:p>
            <a:pPr marL="0" indent="0">
              <a:buNone/>
            </a:pPr>
            <a:r>
              <a:rPr lang="en-GB" sz="2400" b="1" dirty="0">
                <a:effectLst/>
                <a:latin typeface="Arial" panose="020B0604020202020204" pitchFamily="34" charset="0"/>
                <a:cs typeface="Arial" panose="020B0604020202020204" pitchFamily="34" charset="0"/>
              </a:rPr>
              <a:t>Environmental influences (Nurture)</a:t>
            </a:r>
          </a:p>
          <a:p>
            <a:r>
              <a:rPr lang="en-GB" sz="2400" dirty="0">
                <a:effectLst/>
                <a:latin typeface="Arial" panose="020B0604020202020204" pitchFamily="34" charset="0"/>
                <a:cs typeface="Arial" panose="020B0604020202020204" pitchFamily="34" charset="0"/>
              </a:rPr>
              <a:t>These are life experiences and surroundings that shape development. Examples:</a:t>
            </a:r>
          </a:p>
          <a:p>
            <a:r>
              <a:rPr lang="en-GB" sz="2400" dirty="0">
                <a:effectLst/>
                <a:latin typeface="Arial" panose="020B0604020202020204" pitchFamily="34" charset="0"/>
                <a:cs typeface="Arial" panose="020B0604020202020204" pitchFamily="34" charset="0"/>
              </a:rPr>
              <a:t>Family relationships</a:t>
            </a:r>
          </a:p>
          <a:p>
            <a:r>
              <a:rPr lang="en-GB" sz="2400" dirty="0">
                <a:effectLst/>
                <a:latin typeface="Arial" panose="020B0604020202020204" pitchFamily="34" charset="0"/>
                <a:cs typeface="Arial" panose="020B0604020202020204" pitchFamily="34" charset="0"/>
              </a:rPr>
              <a:t>School, friendships, and social experiences</a:t>
            </a:r>
          </a:p>
          <a:p>
            <a:r>
              <a:rPr lang="en-GB" sz="2400" dirty="0">
                <a:effectLst/>
                <a:latin typeface="Arial" panose="020B0604020202020204" pitchFamily="34" charset="0"/>
                <a:cs typeface="Arial" panose="020B0604020202020204" pitchFamily="34" charset="0"/>
              </a:rPr>
              <a:t>Stressful events, responsibilities, or support systems</a:t>
            </a:r>
          </a:p>
          <a:p>
            <a:pPr marL="0" indent="0">
              <a:buNone/>
            </a:pPr>
            <a:r>
              <a:rPr lang="en-GB" sz="2400" b="1" dirty="0">
                <a:effectLst/>
                <a:latin typeface="Arial" panose="020B0604020202020204" pitchFamily="34" charset="0"/>
                <a:cs typeface="Arial" panose="020B0604020202020204" pitchFamily="34" charset="0"/>
              </a:rPr>
              <a:t>How this relates to Jenny:</a:t>
            </a:r>
            <a:r>
              <a:rPr lang="en-GB" sz="2400" dirty="0">
                <a:effectLst/>
                <a:latin typeface="Arial" panose="020B0604020202020204" pitchFamily="34" charset="0"/>
                <a:cs typeface="Arial" panose="020B0604020202020204" pitchFamily="34" charset="0"/>
              </a:rPr>
              <a:t> Her environment has been dominated by caring duties. This may limit social interaction, reduce learning opportunities, and increase emotional pressure, all of which influence her psychological development.</a:t>
            </a:r>
          </a:p>
          <a:p>
            <a:pPr marL="0" indent="0">
              <a:buNone/>
            </a:pPr>
            <a:r>
              <a:rPr lang="en-GB" sz="2400" dirty="0">
                <a:effectLst/>
              </a:rPr>
              <a:t>Nature provides the foundation for development, but nurture shapes how these abilities grow. For Jenny, her caring role may have placed extra pressure on her development, affecting her wellbeing, confidence, and ability to explore her identity.</a:t>
            </a:r>
          </a:p>
          <a:p>
            <a:pPr marL="0" indent="0">
              <a:buNone/>
            </a:pPr>
            <a:endParaRPr lang="en-GB" sz="2400" dirty="0">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25487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F31FC-30E2-8636-518E-717316A94EC3}"/>
              </a:ext>
            </a:extLst>
          </p:cNvPr>
          <p:cNvSpPr>
            <a:spLocks noGrp="1"/>
          </p:cNvSpPr>
          <p:nvPr>
            <p:ph type="title"/>
          </p:nvPr>
        </p:nvSpPr>
        <p:spPr>
          <a:xfrm>
            <a:off x="1338942" y="473982"/>
            <a:ext cx="10515600" cy="1325563"/>
          </a:xfrm>
        </p:spPr>
        <p:txBody>
          <a:bodyPr>
            <a:normAutofit fontScale="90000"/>
          </a:bodyPr>
          <a:lstStyle/>
          <a:p>
            <a:pPr algn="ctr"/>
            <a:r>
              <a:rPr lang="en-GB" b="1" dirty="0">
                <a:effectLst/>
              </a:rPr>
              <a:t>Usefulness &amp; Limitations of Piaget’s Theory in Health and Social Care</a:t>
            </a:r>
            <a:br>
              <a:rPr lang="en-GB" b="1" dirty="0">
                <a:effectLst/>
              </a:rPr>
            </a:br>
            <a:endParaRPr lang="en-GB" dirty="0"/>
          </a:p>
        </p:txBody>
      </p:sp>
      <p:sp>
        <p:nvSpPr>
          <p:cNvPr id="3" name="Content Placeholder 2">
            <a:extLst>
              <a:ext uri="{FF2B5EF4-FFF2-40B4-BE49-F238E27FC236}">
                <a16:creationId xmlns:a16="http://schemas.microsoft.com/office/drawing/2014/main" id="{D38134DF-4AD1-4436-40D9-70922CC74BF4}"/>
              </a:ext>
            </a:extLst>
          </p:cNvPr>
          <p:cNvSpPr>
            <a:spLocks noGrp="1"/>
          </p:cNvSpPr>
          <p:nvPr>
            <p:ph idx="1"/>
          </p:nvPr>
        </p:nvSpPr>
        <p:spPr>
          <a:xfrm>
            <a:off x="838200" y="1454727"/>
            <a:ext cx="10515600" cy="4722236"/>
          </a:xfrm>
        </p:spPr>
        <p:txBody>
          <a:bodyPr>
            <a:normAutofit fontScale="92500" lnSpcReduction="10000"/>
          </a:bodyPr>
          <a:lstStyle/>
          <a:p>
            <a:pPr marL="0" indent="0">
              <a:buNone/>
            </a:pPr>
            <a:endParaRPr lang="en-GB" b="1" dirty="0">
              <a:effectLst/>
            </a:endParaRPr>
          </a:p>
          <a:p>
            <a:pPr marL="0" indent="0">
              <a:buNone/>
            </a:pPr>
            <a:endParaRPr lang="en-GB" b="1" dirty="0">
              <a:effectLst/>
            </a:endParaRPr>
          </a:p>
          <a:p>
            <a:r>
              <a:rPr lang="en-GB" b="1" dirty="0">
                <a:effectLst/>
              </a:rPr>
              <a:t>Helps identify developmental needs</a:t>
            </a:r>
            <a:r>
              <a:rPr lang="en-GB" dirty="0">
                <a:effectLst/>
              </a:rPr>
              <a:t> Piaget’s stages give practitioners a simple way to understand what thinking skills a young person </a:t>
            </a:r>
            <a:r>
              <a:rPr lang="en-GB" i="1" dirty="0">
                <a:effectLst/>
              </a:rPr>
              <a:t>should</a:t>
            </a:r>
            <a:r>
              <a:rPr lang="en-GB" dirty="0">
                <a:effectLst/>
              </a:rPr>
              <a:t> be developing. This helps identify if responsibilities (like caring duties) may be interrupting development.</a:t>
            </a:r>
          </a:p>
          <a:p>
            <a:r>
              <a:rPr lang="en-GB" b="1" dirty="0">
                <a:effectLst/>
              </a:rPr>
              <a:t>Useful for planning support</a:t>
            </a:r>
            <a:r>
              <a:rPr lang="en-GB" dirty="0">
                <a:effectLst/>
              </a:rPr>
              <a:t> The theory highlights the importance of exploration, problem‑solving, and social interaction. This guides interventions such as giving young carers time for school, hobbies, and peer support.</a:t>
            </a:r>
          </a:p>
          <a:p>
            <a:r>
              <a:rPr lang="en-GB" b="1" dirty="0">
                <a:effectLst/>
              </a:rPr>
              <a:t>Encourages a whole‑child view</a:t>
            </a:r>
            <a:r>
              <a:rPr lang="en-GB" dirty="0">
                <a:effectLst/>
              </a:rPr>
              <a:t> Piaget shows that cognitive development is linked to emotional and social experiences, which is valuable when assessing young carers like Jenny.</a:t>
            </a:r>
          </a:p>
          <a:p>
            <a:endParaRPr lang="en-GB" dirty="0"/>
          </a:p>
        </p:txBody>
      </p:sp>
    </p:spTree>
    <p:extLst>
      <p:ext uri="{BB962C8B-B14F-4D97-AF65-F5344CB8AC3E}">
        <p14:creationId xmlns:p14="http://schemas.microsoft.com/office/powerpoint/2010/main" val="3923853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ABB22-8309-17E6-7429-FBFEC1BC7E79}"/>
              </a:ext>
            </a:extLst>
          </p:cNvPr>
          <p:cNvSpPr>
            <a:spLocks noGrp="1"/>
          </p:cNvSpPr>
          <p:nvPr>
            <p:ph type="title"/>
          </p:nvPr>
        </p:nvSpPr>
        <p:spPr/>
        <p:txBody>
          <a:bodyPr/>
          <a:lstStyle/>
          <a:p>
            <a:r>
              <a:rPr lang="en-GB" dirty="0"/>
              <a:t>Limitations </a:t>
            </a:r>
          </a:p>
        </p:txBody>
      </p:sp>
      <p:sp>
        <p:nvSpPr>
          <p:cNvPr id="3" name="Content Placeholder 2">
            <a:extLst>
              <a:ext uri="{FF2B5EF4-FFF2-40B4-BE49-F238E27FC236}">
                <a16:creationId xmlns:a16="http://schemas.microsoft.com/office/drawing/2014/main" id="{22CDB2B5-0AA8-2822-55AE-6F8CFE6E31A2}"/>
              </a:ext>
            </a:extLst>
          </p:cNvPr>
          <p:cNvSpPr>
            <a:spLocks noGrp="1"/>
          </p:cNvSpPr>
          <p:nvPr>
            <p:ph idx="1"/>
          </p:nvPr>
        </p:nvSpPr>
        <p:spPr/>
        <p:txBody>
          <a:bodyPr>
            <a:normAutofit/>
          </a:bodyPr>
          <a:lstStyle/>
          <a:p>
            <a:r>
              <a:rPr lang="en-GB" b="1" dirty="0">
                <a:effectLst/>
              </a:rPr>
              <a:t>Stages may be too rigid</a:t>
            </a:r>
            <a:r>
              <a:rPr lang="en-GB" dirty="0">
                <a:effectLst/>
              </a:rPr>
              <a:t> Research shows young people do not always follow Piaget’s stages in a fixed order. Development varies widely, especially in stressful environments. This limits how accurately the theory can be applied to real‑life cases.</a:t>
            </a:r>
          </a:p>
          <a:p>
            <a:r>
              <a:rPr lang="en-GB" b="1" dirty="0">
                <a:effectLst/>
              </a:rPr>
              <a:t>Underestimates social and cultural influences</a:t>
            </a:r>
            <a:r>
              <a:rPr lang="en-GB" dirty="0">
                <a:effectLst/>
              </a:rPr>
              <a:t> Piaget focused mainly on individual thinking. Modern evidence shows that learning is strongly shaped by environment, relationships, and support systems—key factors in health and social care.</a:t>
            </a:r>
          </a:p>
          <a:p>
            <a:endParaRPr lang="en-GB" dirty="0"/>
          </a:p>
        </p:txBody>
      </p:sp>
    </p:spTree>
    <p:extLst>
      <p:ext uri="{BB962C8B-B14F-4D97-AF65-F5344CB8AC3E}">
        <p14:creationId xmlns:p14="http://schemas.microsoft.com/office/powerpoint/2010/main" val="3167144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BE01F-0958-6F88-939B-D1FAAF643983}"/>
              </a:ext>
            </a:extLst>
          </p:cNvPr>
          <p:cNvSpPr>
            <a:spLocks noGrp="1"/>
          </p:cNvSpPr>
          <p:nvPr>
            <p:ph type="title"/>
          </p:nvPr>
        </p:nvSpPr>
        <p:spPr/>
        <p:txBody>
          <a:bodyPr/>
          <a:lstStyle/>
          <a:p>
            <a:r>
              <a:rPr lang="en-GB" dirty="0"/>
              <a:t>Overall impact</a:t>
            </a:r>
          </a:p>
        </p:txBody>
      </p:sp>
      <p:sp>
        <p:nvSpPr>
          <p:cNvPr id="3" name="Content Placeholder 2">
            <a:extLst>
              <a:ext uri="{FF2B5EF4-FFF2-40B4-BE49-F238E27FC236}">
                <a16:creationId xmlns:a16="http://schemas.microsoft.com/office/drawing/2014/main" id="{B402F847-C22D-745B-E86D-77F59C3D082F}"/>
              </a:ext>
            </a:extLst>
          </p:cNvPr>
          <p:cNvSpPr>
            <a:spLocks noGrp="1"/>
          </p:cNvSpPr>
          <p:nvPr>
            <p:ph idx="1"/>
          </p:nvPr>
        </p:nvSpPr>
        <p:spPr/>
        <p:txBody>
          <a:bodyPr/>
          <a:lstStyle/>
          <a:p>
            <a:r>
              <a:rPr lang="en-GB" dirty="0">
                <a:effectLst/>
              </a:rPr>
              <a:t>Jenny may have developed strong practical skills and maturity, but her </a:t>
            </a:r>
            <a:r>
              <a:rPr lang="en-GB" b="1" dirty="0">
                <a:effectLst/>
              </a:rPr>
              <a:t>formal thinking, independence, and future planning</a:t>
            </a:r>
            <a:r>
              <a:rPr lang="en-GB" dirty="0">
                <a:effectLst/>
              </a:rPr>
              <a:t> could be less developed because she had to prioritise caring instead of her own grow</a:t>
            </a:r>
          </a:p>
          <a:p>
            <a:r>
              <a:rPr lang="en-GB" dirty="0"/>
              <a:t>Piaget helps explain how Jenny’s caring role may have </a:t>
            </a:r>
            <a:r>
              <a:rPr lang="en-GB" b="1" dirty="0">
                <a:effectLst/>
              </a:rPr>
              <a:t>interrupted or slowed parts of her cognitive development</a:t>
            </a:r>
            <a:r>
              <a:rPr lang="en-GB" dirty="0"/>
              <a:t>, especially the skills expected in the formal operational stage.</a:t>
            </a:r>
          </a:p>
          <a:p>
            <a:r>
              <a:rPr lang="en-GB" dirty="0"/>
              <a:t>These strategies help Jenny rebuild the developmental opportunities she may have missed, supporting her </a:t>
            </a:r>
            <a:r>
              <a:rPr lang="en-GB" b="1" dirty="0">
                <a:effectLst/>
              </a:rPr>
              <a:t>thinking skills, independence, confidence, and wellbeing</a:t>
            </a:r>
            <a:r>
              <a:rPr lang="en-GB" dirty="0"/>
              <a:t>.</a:t>
            </a:r>
            <a:endParaRPr lang="en-GB" dirty="0">
              <a:effectLst/>
            </a:endParaRPr>
          </a:p>
          <a:p>
            <a:endParaRPr lang="en-GB" dirty="0"/>
          </a:p>
        </p:txBody>
      </p:sp>
    </p:spTree>
    <p:extLst>
      <p:ext uri="{BB962C8B-B14F-4D97-AF65-F5344CB8AC3E}">
        <p14:creationId xmlns:p14="http://schemas.microsoft.com/office/powerpoint/2010/main" val="3698722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ED3B978-9E40-FEDD-D824-154F7F82D386}"/>
              </a:ext>
            </a:extLst>
          </p:cNvPr>
          <p:cNvSpPr>
            <a:spLocks noGrp="1"/>
          </p:cNvSpPr>
          <p:nvPr>
            <p:ph idx="1"/>
          </p:nvPr>
        </p:nvSpPr>
        <p:spPr>
          <a:xfrm>
            <a:off x="838200" y="550718"/>
            <a:ext cx="10515600" cy="5626245"/>
          </a:xfrm>
        </p:spPr>
        <p:txBody>
          <a:bodyPr>
            <a:normAutofit/>
          </a:bodyPr>
          <a:lstStyle/>
          <a:p>
            <a:r>
              <a:rPr lang="en-GB" b="1" dirty="0">
                <a:effectLst/>
              </a:rPr>
              <a:t>Does not fully explain the impact of trauma or long‑term stress</a:t>
            </a:r>
            <a:r>
              <a:rPr lang="en-GB" dirty="0">
                <a:effectLst/>
              </a:rPr>
              <a:t> Piaget’s theory does not address how caring responsibilities, emotional strain, or poverty can affect brain development and wellbeing. These are essential considerations for young carers.</a:t>
            </a:r>
          </a:p>
          <a:p>
            <a:endParaRPr lang="en-GB" dirty="0">
              <a:latin typeface="Arial" panose="020B0604020202020204" pitchFamily="34" charset="0"/>
              <a:cs typeface="Arial" panose="020B0604020202020204" pitchFamily="34" charset="0"/>
            </a:endParaRPr>
          </a:p>
          <a:p>
            <a:r>
              <a:rPr lang="en-GB" dirty="0">
                <a:effectLst/>
                <a:latin typeface="Arial" panose="020B0604020202020204" pitchFamily="34" charset="0"/>
                <a:cs typeface="Arial" panose="020B0604020202020204" pitchFamily="34" charset="0"/>
              </a:rPr>
              <a:t>Piaget’s theory is useful for understanding general cognitive development, but it must be combined with modern, holistic approaches that consider stress, environment, culture, and social support—all crucial in Jenny’s situation.</a:t>
            </a:r>
          </a:p>
          <a:p>
            <a:endParaRPr lang="en-GB" dirty="0"/>
          </a:p>
        </p:txBody>
      </p:sp>
    </p:spTree>
    <p:extLst>
      <p:ext uri="{BB962C8B-B14F-4D97-AF65-F5344CB8AC3E}">
        <p14:creationId xmlns:p14="http://schemas.microsoft.com/office/powerpoint/2010/main" val="3596853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AA920-AACA-7642-6C31-581B6CFD7ED8}"/>
              </a:ext>
            </a:extLst>
          </p:cNvPr>
          <p:cNvSpPr>
            <a:spLocks noGrp="1"/>
          </p:cNvSpPr>
          <p:nvPr>
            <p:ph type="title"/>
          </p:nvPr>
        </p:nvSpPr>
        <p:spPr/>
        <p:txBody>
          <a:bodyPr/>
          <a:lstStyle/>
          <a:p>
            <a:r>
              <a:rPr lang="en-GB" dirty="0" err="1"/>
              <a:t>Refrences</a:t>
            </a:r>
            <a:r>
              <a:rPr lang="en-GB" dirty="0"/>
              <a:t> </a:t>
            </a:r>
          </a:p>
        </p:txBody>
      </p:sp>
      <p:sp>
        <p:nvSpPr>
          <p:cNvPr id="3" name="Content Placeholder 2">
            <a:extLst>
              <a:ext uri="{FF2B5EF4-FFF2-40B4-BE49-F238E27FC236}">
                <a16:creationId xmlns:a16="http://schemas.microsoft.com/office/drawing/2014/main" id="{D9D58030-7DD3-D1E9-88A2-23074932DC9B}"/>
              </a:ext>
            </a:extLst>
          </p:cNvPr>
          <p:cNvSpPr>
            <a:spLocks noGrp="1"/>
          </p:cNvSpPr>
          <p:nvPr>
            <p:ph idx="1"/>
          </p:nvPr>
        </p:nvSpPr>
        <p:spPr/>
        <p:txBody>
          <a:bodyPr/>
          <a:lstStyle/>
          <a:p>
            <a:pPr marL="0" indent="0">
              <a:buNone/>
            </a:pPr>
            <a:endParaRPr lang="en-GB" b="1" dirty="0">
              <a:effectLst/>
            </a:endParaRPr>
          </a:p>
          <a:p>
            <a:r>
              <a:rPr lang="en-GB" sz="1200" dirty="0">
                <a:effectLst/>
                <a:latin typeface="Arial" panose="020B0604020202020204" pitchFamily="34" charset="0"/>
                <a:cs typeface="Arial" panose="020B0604020202020204" pitchFamily="34" charset="0"/>
              </a:rPr>
              <a:t>Piaget, J. (1952) </a:t>
            </a:r>
            <a:r>
              <a:rPr lang="en-GB" sz="1200" i="1" dirty="0">
                <a:effectLst/>
                <a:latin typeface="Arial" panose="020B0604020202020204" pitchFamily="34" charset="0"/>
                <a:cs typeface="Arial" panose="020B0604020202020204" pitchFamily="34" charset="0"/>
              </a:rPr>
              <a:t>The origins of intelligence in children</a:t>
            </a:r>
            <a:r>
              <a:rPr lang="en-GB" sz="1200" dirty="0">
                <a:effectLst/>
                <a:latin typeface="Arial" panose="020B0604020202020204" pitchFamily="34" charset="0"/>
                <a:cs typeface="Arial" panose="020B0604020202020204" pitchFamily="34" charset="0"/>
              </a:rPr>
              <a:t>. New York: International Universities Press. Piaget, J. (1972) </a:t>
            </a:r>
            <a:r>
              <a:rPr lang="en-GB" sz="1200" i="1" dirty="0">
                <a:effectLst/>
                <a:latin typeface="Arial" panose="020B0604020202020204" pitchFamily="34" charset="0"/>
                <a:cs typeface="Arial" panose="020B0604020202020204" pitchFamily="34" charset="0"/>
              </a:rPr>
              <a:t>The psychology of the child</a:t>
            </a:r>
            <a:r>
              <a:rPr lang="en-GB" sz="1200" dirty="0">
                <a:effectLst/>
                <a:latin typeface="Arial" panose="020B0604020202020204" pitchFamily="34" charset="0"/>
                <a:cs typeface="Arial" panose="020B0604020202020204" pitchFamily="34" charset="0"/>
              </a:rPr>
              <a:t>. New York: Basic Books. Smith, P.K., Cowie, H. and Blades, M. (2015) </a:t>
            </a:r>
            <a:r>
              <a:rPr lang="en-GB" sz="1200" i="1" dirty="0">
                <a:effectLst/>
                <a:latin typeface="Arial" panose="020B0604020202020204" pitchFamily="34" charset="0"/>
                <a:cs typeface="Arial" panose="020B0604020202020204" pitchFamily="34" charset="0"/>
              </a:rPr>
              <a:t>Understanding children’s development</a:t>
            </a:r>
            <a:r>
              <a:rPr lang="en-GB" sz="1200" dirty="0">
                <a:effectLst/>
                <a:latin typeface="Arial" panose="020B0604020202020204" pitchFamily="34" charset="0"/>
                <a:cs typeface="Arial" panose="020B0604020202020204" pitchFamily="34" charset="0"/>
              </a:rPr>
              <a:t>. 6th </a:t>
            </a:r>
            <a:r>
              <a:rPr lang="en-GB" sz="1200" dirty="0" err="1">
                <a:effectLst/>
                <a:latin typeface="Arial" panose="020B0604020202020204" pitchFamily="34" charset="0"/>
                <a:cs typeface="Arial" panose="020B0604020202020204" pitchFamily="34" charset="0"/>
              </a:rPr>
              <a:t>edn</a:t>
            </a:r>
            <a:r>
              <a:rPr lang="en-GB" sz="1200" dirty="0">
                <a:effectLst/>
                <a:latin typeface="Arial" panose="020B0604020202020204" pitchFamily="34" charset="0"/>
                <a:cs typeface="Arial" panose="020B0604020202020204" pitchFamily="34" charset="0"/>
              </a:rPr>
              <a:t>. Chichester: Wiley.</a:t>
            </a:r>
          </a:p>
          <a:p>
            <a:r>
              <a:rPr lang="en-GB" sz="1200" dirty="0">
                <a:effectLst/>
                <a:latin typeface="Arial" panose="020B0604020202020204" pitchFamily="34" charset="0"/>
                <a:cs typeface="Arial" panose="020B0604020202020204" pitchFamily="34" charset="0"/>
              </a:rPr>
              <a:t>Piaget, J. (1972) </a:t>
            </a:r>
            <a:r>
              <a:rPr lang="en-GB" sz="1200" i="1" dirty="0">
                <a:effectLst/>
                <a:latin typeface="Arial" panose="020B0604020202020204" pitchFamily="34" charset="0"/>
                <a:cs typeface="Arial" panose="020B0604020202020204" pitchFamily="34" charset="0"/>
              </a:rPr>
              <a:t>The psychology of the child</a:t>
            </a:r>
            <a:r>
              <a:rPr lang="en-GB" sz="1200" dirty="0">
                <a:effectLst/>
                <a:latin typeface="Arial" panose="020B0604020202020204" pitchFamily="34" charset="0"/>
                <a:cs typeface="Arial" panose="020B0604020202020204" pitchFamily="34" charset="0"/>
              </a:rPr>
              <a:t>. New York: Basic Books. Smith, P.K., Cowie, H. and Blades, M. (2015) </a:t>
            </a:r>
            <a:r>
              <a:rPr lang="en-GB" sz="1200" i="1" dirty="0">
                <a:effectLst/>
                <a:latin typeface="Arial" panose="020B0604020202020204" pitchFamily="34" charset="0"/>
                <a:cs typeface="Arial" panose="020B0604020202020204" pitchFamily="34" charset="0"/>
              </a:rPr>
              <a:t>Understanding children’s development</a:t>
            </a:r>
            <a:r>
              <a:rPr lang="en-GB" sz="1200" dirty="0">
                <a:effectLst/>
                <a:latin typeface="Arial" panose="020B0604020202020204" pitchFamily="34" charset="0"/>
                <a:cs typeface="Arial" panose="020B0604020202020204" pitchFamily="34" charset="0"/>
              </a:rPr>
              <a:t>. 6th </a:t>
            </a:r>
            <a:r>
              <a:rPr lang="en-GB" sz="1200" dirty="0" err="1">
                <a:effectLst/>
                <a:latin typeface="Arial" panose="020B0604020202020204" pitchFamily="34" charset="0"/>
                <a:cs typeface="Arial" panose="020B0604020202020204" pitchFamily="34" charset="0"/>
              </a:rPr>
              <a:t>edn</a:t>
            </a:r>
            <a:r>
              <a:rPr lang="en-GB" sz="1200" dirty="0">
                <a:effectLst/>
                <a:latin typeface="Arial" panose="020B0604020202020204" pitchFamily="34" charset="0"/>
                <a:cs typeface="Arial" panose="020B0604020202020204" pitchFamily="34" charset="0"/>
              </a:rPr>
              <a:t>. Chichester: Wiley.</a:t>
            </a:r>
          </a:p>
          <a:p>
            <a:r>
              <a:rPr lang="en-GB" sz="1200" dirty="0">
                <a:effectLst/>
              </a:rPr>
              <a:t>Bee, H. and Boyd, D. (2019) </a:t>
            </a:r>
            <a:r>
              <a:rPr lang="en-GB" sz="1200" i="1" dirty="0">
                <a:effectLst/>
              </a:rPr>
              <a:t>The developing child</a:t>
            </a:r>
            <a:r>
              <a:rPr lang="en-GB" sz="1200" dirty="0">
                <a:effectLst/>
              </a:rPr>
              <a:t>. 13th </a:t>
            </a:r>
            <a:r>
              <a:rPr lang="en-GB" sz="1200" dirty="0" err="1">
                <a:effectLst/>
              </a:rPr>
              <a:t>edn</a:t>
            </a:r>
            <a:r>
              <a:rPr lang="en-GB" sz="1200" dirty="0">
                <a:effectLst/>
              </a:rPr>
              <a:t>. Harlow: Pearson. Shaffer, D.R. and Kipp, K. (2014) </a:t>
            </a:r>
            <a:r>
              <a:rPr lang="en-GB" sz="1200" i="1" dirty="0">
                <a:effectLst/>
              </a:rPr>
              <a:t>Developmental psychology: Childhood and adolescence</a:t>
            </a:r>
            <a:r>
              <a:rPr lang="en-GB" sz="1200" dirty="0">
                <a:effectLst/>
              </a:rPr>
              <a:t>. 9th </a:t>
            </a:r>
            <a:r>
              <a:rPr lang="en-GB" sz="1200" dirty="0" err="1">
                <a:effectLst/>
              </a:rPr>
              <a:t>edn</a:t>
            </a:r>
            <a:r>
              <a:rPr lang="en-GB" sz="1200" dirty="0">
                <a:effectLst/>
              </a:rPr>
              <a:t>. Belmont: Wadsworth.</a:t>
            </a:r>
          </a:p>
          <a:p>
            <a:endParaRPr lang="en-GB" sz="1200" dirty="0">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4998327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39</TotalTime>
  <Words>1681</Words>
  <Application>Microsoft Office PowerPoint</Application>
  <PresentationFormat>Widescreen</PresentationFormat>
  <Paragraphs>97</Paragraphs>
  <Slides>16</Slides>
  <Notes>2</Notes>
  <HiddenSlides>1</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Aptos</vt:lpstr>
      <vt:lpstr>Aptos Display</vt:lpstr>
      <vt:lpstr>Arial</vt:lpstr>
      <vt:lpstr>Office Theme</vt:lpstr>
      <vt:lpstr>PowerPoint Presentation</vt:lpstr>
      <vt:lpstr>  Piaget says that at 11+ years old, young people are in the “Formal Operational Stage.” </vt:lpstr>
      <vt:lpstr>PowerPoint Presentation</vt:lpstr>
      <vt:lpstr>What Piaget theory says</vt:lpstr>
      <vt:lpstr>Why this matters for Jenny </vt:lpstr>
      <vt:lpstr>PowerPoint Presentation</vt:lpstr>
      <vt:lpstr>PowerPoint Presentation</vt:lpstr>
      <vt:lpstr>PowerPoint Presentation</vt:lpstr>
      <vt:lpstr>PowerPoint Presentation</vt:lpstr>
      <vt:lpstr>PowerPoint Presentation</vt:lpstr>
      <vt:lpstr>PowerPoint Presentation</vt:lpstr>
      <vt:lpstr>Usefulness &amp; Limitations of Piaget’s Theory in Health and Social Care </vt:lpstr>
      <vt:lpstr>Limitations </vt:lpstr>
      <vt:lpstr>Overall impact</vt:lpstr>
      <vt:lpstr>PowerPoint Presentation</vt:lpstr>
      <vt:lpstr>Refrences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Majad Aurangzab</dc:creator>
  <cp:lastModifiedBy>Tayyaba Arshad</cp:lastModifiedBy>
  <cp:revision>27</cp:revision>
  <dcterms:created xsi:type="dcterms:W3CDTF">2026-02-11T20:23:38Z</dcterms:created>
  <dcterms:modified xsi:type="dcterms:W3CDTF">2026-02-14T21:28:49Z</dcterms:modified>
</cp:coreProperties>
</file>