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0"/>
  </p:notesMasterIdLst>
  <p:sldIdLst>
    <p:sldId id="256" r:id="rId5"/>
    <p:sldId id="276" r:id="rId6"/>
    <p:sldId id="257" r:id="rId7"/>
    <p:sldId id="258" r:id="rId8"/>
    <p:sldId id="259" r:id="rId9"/>
    <p:sldId id="261" r:id="rId10"/>
    <p:sldId id="262" r:id="rId11"/>
    <p:sldId id="270" r:id="rId12"/>
    <p:sldId id="271" r:id="rId13"/>
    <p:sldId id="275" r:id="rId14"/>
    <p:sldId id="274" r:id="rId15"/>
    <p:sldId id="269" r:id="rId16"/>
    <p:sldId id="272" r:id="rId17"/>
    <p:sldId id="273" r:id="rId18"/>
    <p:sldId id="277"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4A2279-649F-BC3E-8C66-CCDAEACC767B}" v="1560" dt="2024-07-23T11:35:27.409"/>
    <p1510:client id="{842956FE-4B6F-4359-AB60-E042CE67BD6F}" v="3" dt="2024-07-23T17:20:30.915"/>
    <p1510:client id="{C8FA5931-3FC6-CA71-3F01-9D3B0BDEEF51}" v="118" dt="2024-07-23T12:02:25.764"/>
    <p1510:client id="{F884EE33-D19B-D9C3-32D8-C139581E7A6D}" v="122" dt="2024-07-23T13:23:22.7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0" d="100"/>
          <a:sy n="60" d="100"/>
        </p:scale>
        <p:origin x="88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diagrams/_rels/drawing1.xml.rels><?xml version="1.0" encoding="UTF-8" standalone="yes"?>
<Relationships xmlns="http://schemas.openxmlformats.org/package/2006/relationships"><Relationship Id="rId1" Type="http://schemas.openxmlformats.org/officeDocument/2006/relationships/image" Target="../media/image1.jpe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17A597-03E5-4CD9-912F-CC0E2E8B5F45}" type="doc">
      <dgm:prSet loTypeId="urn:microsoft.com/office/officeart/2005/8/layout/default" loCatId="list" qsTypeId="urn:microsoft.com/office/officeart/2005/8/quickstyle/simple4" qsCatId="simple" csTypeId="urn:microsoft.com/office/officeart/2005/8/colors/colorful5" csCatId="colorful" phldr="1"/>
      <dgm:spPr/>
      <dgm:t>
        <a:bodyPr/>
        <a:lstStyle/>
        <a:p>
          <a:endParaRPr lang="en-US"/>
        </a:p>
      </dgm:t>
    </dgm:pt>
    <dgm:pt modelId="{328558D8-F07D-4F24-8A5F-B34BC87CDE08}">
      <dgm:prSet/>
      <dgm:spPr/>
      <dgm:t>
        <a:bodyPr/>
        <a:lstStyle/>
        <a:p>
          <a:r>
            <a:rPr lang="it-IT"/>
            <a:t>Government </a:t>
          </a:r>
          <a:r>
            <a:rPr lang="it-IT" err="1"/>
            <a:t>regulations</a:t>
          </a:r>
          <a:r>
            <a:rPr lang="it-IT"/>
            <a:t> and policies can impact Scottish </a:t>
          </a:r>
          <a:r>
            <a:rPr lang="it-IT" err="1"/>
            <a:t>Power's</a:t>
          </a:r>
          <a:r>
            <a:rPr lang="it-IT"/>
            <a:t> </a:t>
          </a:r>
          <a:r>
            <a:rPr lang="it-IT" err="1"/>
            <a:t>operations</a:t>
          </a:r>
          <a:r>
            <a:rPr lang="it-IT"/>
            <a:t>, </a:t>
          </a:r>
          <a:r>
            <a:rPr lang="it-IT" err="1"/>
            <a:t>while</a:t>
          </a:r>
          <a:r>
            <a:rPr lang="it-IT"/>
            <a:t> </a:t>
          </a:r>
          <a:r>
            <a:rPr lang="it-IT" err="1"/>
            <a:t>economic</a:t>
          </a:r>
          <a:r>
            <a:rPr lang="it-IT"/>
            <a:t> </a:t>
          </a:r>
          <a:r>
            <a:rPr lang="it-IT" err="1"/>
            <a:t>factors</a:t>
          </a:r>
          <a:r>
            <a:rPr lang="it-IT"/>
            <a:t> and </a:t>
          </a:r>
          <a:r>
            <a:rPr lang="it-IT" err="1"/>
            <a:t>exchange</a:t>
          </a:r>
          <a:r>
            <a:rPr lang="it-IT"/>
            <a:t> rates can </a:t>
          </a:r>
          <a:r>
            <a:rPr lang="it-IT" err="1"/>
            <a:t>affect</a:t>
          </a:r>
          <a:r>
            <a:rPr lang="it-IT"/>
            <a:t> profits. </a:t>
          </a:r>
          <a:endParaRPr lang="en-US"/>
        </a:p>
      </dgm:t>
    </dgm:pt>
    <dgm:pt modelId="{308DCF12-C79E-4E61-990E-9338B8896ABE}" type="parTrans" cxnId="{78E09715-FFAB-4393-A27D-CC8F3DE7F5C2}">
      <dgm:prSet/>
      <dgm:spPr/>
      <dgm:t>
        <a:bodyPr/>
        <a:lstStyle/>
        <a:p>
          <a:endParaRPr lang="en-US"/>
        </a:p>
      </dgm:t>
    </dgm:pt>
    <dgm:pt modelId="{C615F1B7-2650-4300-B2CC-F45D5C759357}" type="sibTrans" cxnId="{78E09715-FFAB-4393-A27D-CC8F3DE7F5C2}">
      <dgm:prSet/>
      <dgm:spPr/>
      <dgm:t>
        <a:bodyPr/>
        <a:lstStyle/>
        <a:p>
          <a:endParaRPr lang="en-US"/>
        </a:p>
      </dgm:t>
    </dgm:pt>
    <dgm:pt modelId="{E90FA177-06CA-4621-A309-2ACCB5525F5E}">
      <dgm:prSet/>
      <dgm:spPr/>
      <dgm:t>
        <a:bodyPr/>
        <a:lstStyle/>
        <a:p>
          <a:pPr rtl="0"/>
          <a:r>
            <a:rPr lang="it-IT">
              <a:latin typeface="Arial"/>
              <a:cs typeface="Arial"/>
            </a:rPr>
            <a:t>Public </a:t>
          </a:r>
          <a:r>
            <a:rPr lang="it-IT" err="1">
              <a:latin typeface="Arial"/>
              <a:cs typeface="Arial"/>
            </a:rPr>
            <a:t>attitudes</a:t>
          </a:r>
          <a:r>
            <a:rPr lang="it-IT">
              <a:latin typeface="Arial"/>
              <a:cs typeface="Arial"/>
            </a:rPr>
            <a:t> </a:t>
          </a:r>
          <a:r>
            <a:rPr lang="it-IT" err="1">
              <a:latin typeface="Arial"/>
              <a:cs typeface="Arial"/>
            </a:rPr>
            <a:t>towards</a:t>
          </a:r>
          <a:r>
            <a:rPr lang="it-IT">
              <a:latin typeface="Arial"/>
              <a:cs typeface="Arial"/>
            </a:rPr>
            <a:t> </a:t>
          </a:r>
          <a:r>
            <a:rPr lang="it-IT" err="1">
              <a:latin typeface="Arial"/>
              <a:cs typeface="Arial"/>
            </a:rPr>
            <a:t>renewable</a:t>
          </a:r>
          <a:r>
            <a:rPr lang="it-IT">
              <a:latin typeface="Arial"/>
              <a:cs typeface="Arial"/>
            </a:rPr>
            <a:t> energy and energy </a:t>
          </a:r>
          <a:r>
            <a:rPr lang="it-IT" err="1">
              <a:latin typeface="Arial"/>
              <a:cs typeface="Arial"/>
            </a:rPr>
            <a:t>conservation</a:t>
          </a:r>
          <a:r>
            <a:rPr lang="it-IT">
              <a:latin typeface="Arial"/>
              <a:cs typeface="Arial"/>
            </a:rPr>
            <a:t> can </a:t>
          </a:r>
          <a:r>
            <a:rPr lang="it-IT" err="1">
              <a:latin typeface="Arial"/>
              <a:cs typeface="Arial"/>
            </a:rPr>
            <a:t>shape</a:t>
          </a:r>
          <a:r>
            <a:rPr lang="it-IT">
              <a:latin typeface="Arial"/>
              <a:cs typeface="Arial"/>
            </a:rPr>
            <a:t> the </a:t>
          </a:r>
          <a:r>
            <a:rPr lang="it-IT" err="1">
              <a:latin typeface="Arial"/>
              <a:cs typeface="Arial"/>
            </a:rPr>
            <a:t>company's</a:t>
          </a:r>
          <a:r>
            <a:rPr lang="it-IT">
              <a:latin typeface="Arial"/>
              <a:cs typeface="Arial"/>
            </a:rPr>
            <a:t> image. </a:t>
          </a:r>
          <a:r>
            <a:rPr lang="it-IT" err="1">
              <a:latin typeface="Arial"/>
              <a:cs typeface="Arial"/>
            </a:rPr>
            <a:t>Technological</a:t>
          </a:r>
          <a:r>
            <a:rPr lang="it-IT">
              <a:latin typeface="Arial"/>
              <a:cs typeface="Arial"/>
            </a:rPr>
            <a:t> </a:t>
          </a:r>
          <a:r>
            <a:rPr lang="it-IT" err="1">
              <a:latin typeface="Arial"/>
              <a:cs typeface="Arial"/>
            </a:rPr>
            <a:t>developments</a:t>
          </a:r>
          <a:r>
            <a:rPr lang="it-IT">
              <a:latin typeface="Arial"/>
              <a:cs typeface="Arial"/>
            </a:rPr>
            <a:t> can </a:t>
          </a:r>
          <a:r>
            <a:rPr lang="it-IT" err="1">
              <a:latin typeface="Arial"/>
              <a:cs typeface="Arial"/>
            </a:rPr>
            <a:t>provide</a:t>
          </a:r>
          <a:r>
            <a:rPr lang="it-IT">
              <a:latin typeface="Arial"/>
              <a:cs typeface="Arial"/>
            </a:rPr>
            <a:t> a competitive </a:t>
          </a:r>
          <a:r>
            <a:rPr lang="it-IT" err="1">
              <a:latin typeface="Arial"/>
              <a:cs typeface="Arial"/>
            </a:rPr>
            <a:t>edge</a:t>
          </a:r>
          <a:r>
            <a:rPr lang="it-IT">
              <a:latin typeface="Arial"/>
              <a:cs typeface="Arial"/>
            </a:rPr>
            <a:t> or pose a threat.</a:t>
          </a:r>
          <a:r>
            <a:rPr lang="it-IT">
              <a:solidFill>
                <a:schemeClr val="bg1"/>
              </a:solidFill>
              <a:latin typeface="Arial"/>
              <a:cs typeface="Arial"/>
            </a:rPr>
            <a:t> </a:t>
          </a:r>
        </a:p>
      </dgm:t>
    </dgm:pt>
    <dgm:pt modelId="{654014AD-560B-4E67-BB39-5D04BE8FBEB3}" type="parTrans" cxnId="{D2A3E6EE-63F7-4DF9-BA97-B686099FB4E8}">
      <dgm:prSet/>
      <dgm:spPr/>
      <dgm:t>
        <a:bodyPr/>
        <a:lstStyle/>
        <a:p>
          <a:endParaRPr lang="en-US"/>
        </a:p>
      </dgm:t>
    </dgm:pt>
    <dgm:pt modelId="{2E361F10-084D-432E-A590-9A64C24FDEE7}" type="sibTrans" cxnId="{D2A3E6EE-63F7-4DF9-BA97-B686099FB4E8}">
      <dgm:prSet/>
      <dgm:spPr/>
      <dgm:t>
        <a:bodyPr/>
        <a:lstStyle/>
        <a:p>
          <a:endParaRPr lang="en-US"/>
        </a:p>
      </dgm:t>
    </dgm:pt>
    <dgm:pt modelId="{D318B808-62D1-469A-A3AD-821E05A3B99B}">
      <dgm:prSet/>
      <dgm:spPr/>
      <dgm:t>
        <a:bodyPr/>
        <a:lstStyle/>
        <a:p>
          <a:r>
            <a:rPr lang="it-IT"/>
            <a:t>Legal </a:t>
          </a:r>
          <a:r>
            <a:rPr lang="it-IT" err="1"/>
            <a:t>issues</a:t>
          </a:r>
          <a:r>
            <a:rPr lang="it-IT"/>
            <a:t> in the energy </a:t>
          </a:r>
          <a:r>
            <a:rPr lang="it-IT" err="1"/>
            <a:t>sector</a:t>
          </a:r>
          <a:r>
            <a:rPr lang="it-IT"/>
            <a:t> must be </a:t>
          </a:r>
          <a:r>
            <a:rPr lang="it-IT" err="1"/>
            <a:t>considered</a:t>
          </a:r>
          <a:r>
            <a:rPr lang="it-IT"/>
            <a:t>, </a:t>
          </a:r>
          <a:r>
            <a:rPr lang="it-IT" err="1"/>
            <a:t>along</a:t>
          </a:r>
          <a:r>
            <a:rPr lang="it-IT"/>
            <a:t> with </a:t>
          </a:r>
          <a:r>
            <a:rPr lang="it-IT" err="1"/>
            <a:t>sustainable</a:t>
          </a:r>
          <a:r>
            <a:rPr lang="it-IT"/>
            <a:t> </a:t>
          </a:r>
          <a:r>
            <a:rPr lang="it-IT" err="1"/>
            <a:t>development</a:t>
          </a:r>
          <a:r>
            <a:rPr lang="it-IT"/>
            <a:t> </a:t>
          </a:r>
          <a:r>
            <a:rPr lang="it-IT" err="1"/>
            <a:t>efforts</a:t>
          </a:r>
          <a:r>
            <a:rPr lang="it-IT"/>
            <a:t> for a </a:t>
          </a:r>
          <a:r>
            <a:rPr lang="it-IT" err="1"/>
            <a:t>greener</a:t>
          </a:r>
          <a:r>
            <a:rPr lang="it-IT"/>
            <a:t> future.</a:t>
          </a:r>
          <a:endParaRPr lang="en-US"/>
        </a:p>
      </dgm:t>
    </dgm:pt>
    <dgm:pt modelId="{40F9F84E-3610-48F8-88C5-3A3D93D42E83}" type="parTrans" cxnId="{9F3597F8-314B-4812-AC52-E5A151623F9F}">
      <dgm:prSet/>
      <dgm:spPr/>
      <dgm:t>
        <a:bodyPr/>
        <a:lstStyle/>
        <a:p>
          <a:endParaRPr lang="en-US"/>
        </a:p>
      </dgm:t>
    </dgm:pt>
    <dgm:pt modelId="{FC3966D7-667C-43A8-95CF-A902CF70A904}" type="sibTrans" cxnId="{9F3597F8-314B-4812-AC52-E5A151623F9F}">
      <dgm:prSet/>
      <dgm:spPr/>
      <dgm:t>
        <a:bodyPr/>
        <a:lstStyle/>
        <a:p>
          <a:endParaRPr lang="en-US"/>
        </a:p>
      </dgm:t>
    </dgm:pt>
    <dgm:pt modelId="{32339595-6665-4E01-BD85-E8A0EC9B3355}" type="pres">
      <dgm:prSet presAssocID="{8B17A597-03E5-4CD9-912F-CC0E2E8B5F45}" presName="diagram" presStyleCnt="0">
        <dgm:presLayoutVars>
          <dgm:dir/>
          <dgm:resizeHandles val="exact"/>
        </dgm:presLayoutVars>
      </dgm:prSet>
      <dgm:spPr/>
    </dgm:pt>
    <dgm:pt modelId="{B7EFE7E3-D0FA-4AF9-AD60-58CB60F890DB}" type="pres">
      <dgm:prSet presAssocID="{328558D8-F07D-4F24-8A5F-B34BC87CDE08}" presName="node" presStyleLbl="node1" presStyleIdx="0" presStyleCnt="3">
        <dgm:presLayoutVars>
          <dgm:bulletEnabled val="1"/>
        </dgm:presLayoutVars>
      </dgm:prSet>
      <dgm:spPr/>
    </dgm:pt>
    <dgm:pt modelId="{1FB19BE1-2358-48D4-89A7-660AD8C7176A}" type="pres">
      <dgm:prSet presAssocID="{C615F1B7-2650-4300-B2CC-F45D5C759357}" presName="sibTrans" presStyleCnt="0"/>
      <dgm:spPr/>
    </dgm:pt>
    <dgm:pt modelId="{5D7C1F62-1ACF-4674-9AC6-FCDE798A7F78}" type="pres">
      <dgm:prSet presAssocID="{E90FA177-06CA-4621-A309-2ACCB5525F5E}" presName="node" presStyleLbl="node1" presStyleIdx="1" presStyleCnt="3">
        <dgm:presLayoutVars>
          <dgm:bulletEnabled val="1"/>
        </dgm:presLayoutVars>
      </dgm:prSet>
      <dgm:spPr/>
    </dgm:pt>
    <dgm:pt modelId="{3C59FEF6-0CFE-4A5C-B4F6-D941FDAA4D43}" type="pres">
      <dgm:prSet presAssocID="{2E361F10-084D-432E-A590-9A64C24FDEE7}" presName="sibTrans" presStyleCnt="0"/>
      <dgm:spPr/>
    </dgm:pt>
    <dgm:pt modelId="{A0C42FE2-3DBF-4530-A3BE-05A16BC4AFA8}" type="pres">
      <dgm:prSet presAssocID="{D318B808-62D1-469A-A3AD-821E05A3B99B}" presName="node" presStyleLbl="node1" presStyleIdx="2" presStyleCnt="3">
        <dgm:presLayoutVars>
          <dgm:bulletEnabled val="1"/>
        </dgm:presLayoutVars>
      </dgm:prSet>
      <dgm:spPr/>
    </dgm:pt>
  </dgm:ptLst>
  <dgm:cxnLst>
    <dgm:cxn modelId="{1E88C411-93F9-43B0-9AAD-088D8E031C9F}" type="presOf" srcId="{328558D8-F07D-4F24-8A5F-B34BC87CDE08}" destId="{B7EFE7E3-D0FA-4AF9-AD60-58CB60F890DB}" srcOrd="0" destOrd="0" presId="urn:microsoft.com/office/officeart/2005/8/layout/default"/>
    <dgm:cxn modelId="{78E09715-FFAB-4393-A27D-CC8F3DE7F5C2}" srcId="{8B17A597-03E5-4CD9-912F-CC0E2E8B5F45}" destId="{328558D8-F07D-4F24-8A5F-B34BC87CDE08}" srcOrd="0" destOrd="0" parTransId="{308DCF12-C79E-4E61-990E-9338B8896ABE}" sibTransId="{C615F1B7-2650-4300-B2CC-F45D5C759357}"/>
    <dgm:cxn modelId="{E7DB3539-2EC8-4E26-B4E8-0F976528D460}" type="presOf" srcId="{D318B808-62D1-469A-A3AD-821E05A3B99B}" destId="{A0C42FE2-3DBF-4530-A3BE-05A16BC4AFA8}" srcOrd="0" destOrd="0" presId="urn:microsoft.com/office/officeart/2005/8/layout/default"/>
    <dgm:cxn modelId="{4AED8C7F-1AB2-4409-B43C-4DE1FDB0690C}" type="presOf" srcId="{8B17A597-03E5-4CD9-912F-CC0E2E8B5F45}" destId="{32339595-6665-4E01-BD85-E8A0EC9B3355}" srcOrd="0" destOrd="0" presId="urn:microsoft.com/office/officeart/2005/8/layout/default"/>
    <dgm:cxn modelId="{26EE7892-0909-409B-92FC-32675454AFEE}" type="presOf" srcId="{E90FA177-06CA-4621-A309-2ACCB5525F5E}" destId="{5D7C1F62-1ACF-4674-9AC6-FCDE798A7F78}" srcOrd="0" destOrd="0" presId="urn:microsoft.com/office/officeart/2005/8/layout/default"/>
    <dgm:cxn modelId="{D2A3E6EE-63F7-4DF9-BA97-B686099FB4E8}" srcId="{8B17A597-03E5-4CD9-912F-CC0E2E8B5F45}" destId="{E90FA177-06CA-4621-A309-2ACCB5525F5E}" srcOrd="1" destOrd="0" parTransId="{654014AD-560B-4E67-BB39-5D04BE8FBEB3}" sibTransId="{2E361F10-084D-432E-A590-9A64C24FDEE7}"/>
    <dgm:cxn modelId="{9F3597F8-314B-4812-AC52-E5A151623F9F}" srcId="{8B17A597-03E5-4CD9-912F-CC0E2E8B5F45}" destId="{D318B808-62D1-469A-A3AD-821E05A3B99B}" srcOrd="2" destOrd="0" parTransId="{40F9F84E-3610-48F8-88C5-3A3D93D42E83}" sibTransId="{FC3966D7-667C-43A8-95CF-A902CF70A904}"/>
    <dgm:cxn modelId="{8F01B934-B3CE-40FE-8F90-5D7F779E1585}" type="presParOf" srcId="{32339595-6665-4E01-BD85-E8A0EC9B3355}" destId="{B7EFE7E3-D0FA-4AF9-AD60-58CB60F890DB}" srcOrd="0" destOrd="0" presId="urn:microsoft.com/office/officeart/2005/8/layout/default"/>
    <dgm:cxn modelId="{5DA6F562-02E4-42C9-B6DE-38A32A342267}" type="presParOf" srcId="{32339595-6665-4E01-BD85-E8A0EC9B3355}" destId="{1FB19BE1-2358-48D4-89A7-660AD8C7176A}" srcOrd="1" destOrd="0" presId="urn:microsoft.com/office/officeart/2005/8/layout/default"/>
    <dgm:cxn modelId="{845B9AB6-3A63-402A-832E-7740EACB9150}" type="presParOf" srcId="{32339595-6665-4E01-BD85-E8A0EC9B3355}" destId="{5D7C1F62-1ACF-4674-9AC6-FCDE798A7F78}" srcOrd="2" destOrd="0" presId="urn:microsoft.com/office/officeart/2005/8/layout/default"/>
    <dgm:cxn modelId="{FB3A43C2-BBCD-4A39-B59A-11C4441E6819}" type="presParOf" srcId="{32339595-6665-4E01-BD85-E8A0EC9B3355}" destId="{3C59FEF6-0CFE-4A5C-B4F6-D941FDAA4D43}" srcOrd="3" destOrd="0" presId="urn:microsoft.com/office/officeart/2005/8/layout/default"/>
    <dgm:cxn modelId="{AEFEEBC0-70E5-4AAC-BADB-7EB9A736679B}" type="presParOf" srcId="{32339595-6665-4E01-BD85-E8A0EC9B3355}" destId="{A0C42FE2-3DBF-4530-A3BE-05A16BC4AFA8}" srcOrd="4"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EFE7E3-D0FA-4AF9-AD60-58CB60F890DB}">
      <dsp:nvSpPr>
        <dsp:cNvPr id="0" name=""/>
        <dsp:cNvSpPr/>
      </dsp:nvSpPr>
      <dsp:spPr>
        <a:xfrm>
          <a:off x="0" y="1007342"/>
          <a:ext cx="3289629" cy="1973777"/>
        </a:xfrm>
        <a:prstGeom prst="rect">
          <a:avLst/>
        </a:prstGeom>
        <a:blipFill>
          <a:blip xmlns:r="http://schemas.openxmlformats.org/officeDocument/2006/relationships" r:embed="rId1">
            <a:duotone>
              <a:schemeClr val="accent5">
                <a:hueOff val="0"/>
                <a:satOff val="0"/>
                <a:lumOff val="0"/>
                <a:alphaOff val="0"/>
                <a:shade val="74000"/>
                <a:satMod val="130000"/>
                <a:lumMod val="90000"/>
              </a:schemeClr>
              <a:schemeClr val="accent5">
                <a:hueOff val="0"/>
                <a:satOff val="0"/>
                <a:lumOff val="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it-IT" sz="1900" kern="1200"/>
            <a:t>Government </a:t>
          </a:r>
          <a:r>
            <a:rPr lang="it-IT" sz="1900" kern="1200" err="1"/>
            <a:t>regulations</a:t>
          </a:r>
          <a:r>
            <a:rPr lang="it-IT" sz="1900" kern="1200"/>
            <a:t> and policies can impact Scottish </a:t>
          </a:r>
          <a:r>
            <a:rPr lang="it-IT" sz="1900" kern="1200" err="1"/>
            <a:t>Power's</a:t>
          </a:r>
          <a:r>
            <a:rPr lang="it-IT" sz="1900" kern="1200"/>
            <a:t> </a:t>
          </a:r>
          <a:r>
            <a:rPr lang="it-IT" sz="1900" kern="1200" err="1"/>
            <a:t>operations</a:t>
          </a:r>
          <a:r>
            <a:rPr lang="it-IT" sz="1900" kern="1200"/>
            <a:t>, </a:t>
          </a:r>
          <a:r>
            <a:rPr lang="it-IT" sz="1900" kern="1200" err="1"/>
            <a:t>while</a:t>
          </a:r>
          <a:r>
            <a:rPr lang="it-IT" sz="1900" kern="1200"/>
            <a:t> </a:t>
          </a:r>
          <a:r>
            <a:rPr lang="it-IT" sz="1900" kern="1200" err="1"/>
            <a:t>economic</a:t>
          </a:r>
          <a:r>
            <a:rPr lang="it-IT" sz="1900" kern="1200"/>
            <a:t> </a:t>
          </a:r>
          <a:r>
            <a:rPr lang="it-IT" sz="1900" kern="1200" err="1"/>
            <a:t>factors</a:t>
          </a:r>
          <a:r>
            <a:rPr lang="it-IT" sz="1900" kern="1200"/>
            <a:t> and </a:t>
          </a:r>
          <a:r>
            <a:rPr lang="it-IT" sz="1900" kern="1200" err="1"/>
            <a:t>exchange</a:t>
          </a:r>
          <a:r>
            <a:rPr lang="it-IT" sz="1900" kern="1200"/>
            <a:t> rates can </a:t>
          </a:r>
          <a:r>
            <a:rPr lang="it-IT" sz="1900" kern="1200" err="1"/>
            <a:t>affect</a:t>
          </a:r>
          <a:r>
            <a:rPr lang="it-IT" sz="1900" kern="1200"/>
            <a:t> profits. </a:t>
          </a:r>
          <a:endParaRPr lang="en-US" sz="1900" kern="1200"/>
        </a:p>
      </dsp:txBody>
      <dsp:txXfrm>
        <a:off x="0" y="1007342"/>
        <a:ext cx="3289629" cy="1973777"/>
      </dsp:txXfrm>
    </dsp:sp>
    <dsp:sp modelId="{5D7C1F62-1ACF-4674-9AC6-FCDE798A7F78}">
      <dsp:nvSpPr>
        <dsp:cNvPr id="0" name=""/>
        <dsp:cNvSpPr/>
      </dsp:nvSpPr>
      <dsp:spPr>
        <a:xfrm>
          <a:off x="3618591" y="1007342"/>
          <a:ext cx="3289629" cy="1973777"/>
        </a:xfrm>
        <a:prstGeom prst="rect">
          <a:avLst/>
        </a:prstGeom>
        <a:blipFill>
          <a:blip xmlns:r="http://schemas.openxmlformats.org/officeDocument/2006/relationships" r:embed="rId1">
            <a:duotone>
              <a:schemeClr val="accent5">
                <a:hueOff val="496582"/>
                <a:satOff val="288"/>
                <a:lumOff val="2843"/>
                <a:alphaOff val="0"/>
                <a:shade val="74000"/>
                <a:satMod val="130000"/>
                <a:lumMod val="90000"/>
              </a:schemeClr>
              <a:schemeClr val="accent5">
                <a:hueOff val="496582"/>
                <a:satOff val="288"/>
                <a:lumOff val="2843"/>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rtl="0">
            <a:lnSpc>
              <a:spcPct val="90000"/>
            </a:lnSpc>
            <a:spcBef>
              <a:spcPct val="0"/>
            </a:spcBef>
            <a:spcAft>
              <a:spcPct val="35000"/>
            </a:spcAft>
            <a:buNone/>
          </a:pPr>
          <a:r>
            <a:rPr lang="it-IT" sz="1900" kern="1200">
              <a:latin typeface="Arial"/>
              <a:cs typeface="Arial"/>
            </a:rPr>
            <a:t>Public </a:t>
          </a:r>
          <a:r>
            <a:rPr lang="it-IT" sz="1900" kern="1200" err="1">
              <a:latin typeface="Arial"/>
              <a:cs typeface="Arial"/>
            </a:rPr>
            <a:t>attitudes</a:t>
          </a:r>
          <a:r>
            <a:rPr lang="it-IT" sz="1900" kern="1200">
              <a:latin typeface="Arial"/>
              <a:cs typeface="Arial"/>
            </a:rPr>
            <a:t> </a:t>
          </a:r>
          <a:r>
            <a:rPr lang="it-IT" sz="1900" kern="1200" err="1">
              <a:latin typeface="Arial"/>
              <a:cs typeface="Arial"/>
            </a:rPr>
            <a:t>towards</a:t>
          </a:r>
          <a:r>
            <a:rPr lang="it-IT" sz="1900" kern="1200">
              <a:latin typeface="Arial"/>
              <a:cs typeface="Arial"/>
            </a:rPr>
            <a:t> </a:t>
          </a:r>
          <a:r>
            <a:rPr lang="it-IT" sz="1900" kern="1200" err="1">
              <a:latin typeface="Arial"/>
              <a:cs typeface="Arial"/>
            </a:rPr>
            <a:t>renewable</a:t>
          </a:r>
          <a:r>
            <a:rPr lang="it-IT" sz="1900" kern="1200">
              <a:latin typeface="Arial"/>
              <a:cs typeface="Arial"/>
            </a:rPr>
            <a:t> energy and energy </a:t>
          </a:r>
          <a:r>
            <a:rPr lang="it-IT" sz="1900" kern="1200" err="1">
              <a:latin typeface="Arial"/>
              <a:cs typeface="Arial"/>
            </a:rPr>
            <a:t>conservation</a:t>
          </a:r>
          <a:r>
            <a:rPr lang="it-IT" sz="1900" kern="1200">
              <a:latin typeface="Arial"/>
              <a:cs typeface="Arial"/>
            </a:rPr>
            <a:t> can </a:t>
          </a:r>
          <a:r>
            <a:rPr lang="it-IT" sz="1900" kern="1200" err="1">
              <a:latin typeface="Arial"/>
              <a:cs typeface="Arial"/>
            </a:rPr>
            <a:t>shape</a:t>
          </a:r>
          <a:r>
            <a:rPr lang="it-IT" sz="1900" kern="1200">
              <a:latin typeface="Arial"/>
              <a:cs typeface="Arial"/>
            </a:rPr>
            <a:t> the </a:t>
          </a:r>
          <a:r>
            <a:rPr lang="it-IT" sz="1900" kern="1200" err="1">
              <a:latin typeface="Arial"/>
              <a:cs typeface="Arial"/>
            </a:rPr>
            <a:t>company's</a:t>
          </a:r>
          <a:r>
            <a:rPr lang="it-IT" sz="1900" kern="1200">
              <a:latin typeface="Arial"/>
              <a:cs typeface="Arial"/>
            </a:rPr>
            <a:t> image. </a:t>
          </a:r>
          <a:r>
            <a:rPr lang="it-IT" sz="1900" kern="1200" err="1">
              <a:latin typeface="Arial"/>
              <a:cs typeface="Arial"/>
            </a:rPr>
            <a:t>Technological</a:t>
          </a:r>
          <a:r>
            <a:rPr lang="it-IT" sz="1900" kern="1200">
              <a:latin typeface="Arial"/>
              <a:cs typeface="Arial"/>
            </a:rPr>
            <a:t> </a:t>
          </a:r>
          <a:r>
            <a:rPr lang="it-IT" sz="1900" kern="1200" err="1">
              <a:latin typeface="Arial"/>
              <a:cs typeface="Arial"/>
            </a:rPr>
            <a:t>developments</a:t>
          </a:r>
          <a:r>
            <a:rPr lang="it-IT" sz="1900" kern="1200">
              <a:latin typeface="Arial"/>
              <a:cs typeface="Arial"/>
            </a:rPr>
            <a:t> can </a:t>
          </a:r>
          <a:r>
            <a:rPr lang="it-IT" sz="1900" kern="1200" err="1">
              <a:latin typeface="Arial"/>
              <a:cs typeface="Arial"/>
            </a:rPr>
            <a:t>provide</a:t>
          </a:r>
          <a:r>
            <a:rPr lang="it-IT" sz="1900" kern="1200">
              <a:latin typeface="Arial"/>
              <a:cs typeface="Arial"/>
            </a:rPr>
            <a:t> a competitive </a:t>
          </a:r>
          <a:r>
            <a:rPr lang="it-IT" sz="1900" kern="1200" err="1">
              <a:latin typeface="Arial"/>
              <a:cs typeface="Arial"/>
            </a:rPr>
            <a:t>edge</a:t>
          </a:r>
          <a:r>
            <a:rPr lang="it-IT" sz="1900" kern="1200">
              <a:latin typeface="Arial"/>
              <a:cs typeface="Arial"/>
            </a:rPr>
            <a:t> or pose a threat.</a:t>
          </a:r>
          <a:r>
            <a:rPr lang="it-IT" sz="1900" kern="1200">
              <a:solidFill>
                <a:schemeClr val="bg1"/>
              </a:solidFill>
              <a:latin typeface="Arial"/>
              <a:cs typeface="Arial"/>
            </a:rPr>
            <a:t> </a:t>
          </a:r>
        </a:p>
      </dsp:txBody>
      <dsp:txXfrm>
        <a:off x="3618591" y="1007342"/>
        <a:ext cx="3289629" cy="1973777"/>
      </dsp:txXfrm>
    </dsp:sp>
    <dsp:sp modelId="{A0C42FE2-3DBF-4530-A3BE-05A16BC4AFA8}">
      <dsp:nvSpPr>
        <dsp:cNvPr id="0" name=""/>
        <dsp:cNvSpPr/>
      </dsp:nvSpPr>
      <dsp:spPr>
        <a:xfrm>
          <a:off x="7237183" y="1007342"/>
          <a:ext cx="3289629" cy="1973777"/>
        </a:xfrm>
        <a:prstGeom prst="rect">
          <a:avLst/>
        </a:prstGeom>
        <a:blipFill>
          <a:blip xmlns:r="http://schemas.openxmlformats.org/officeDocument/2006/relationships" r:embed="rId1">
            <a:duotone>
              <a:schemeClr val="accent5">
                <a:hueOff val="993165"/>
                <a:satOff val="576"/>
                <a:lumOff val="5686"/>
                <a:alphaOff val="0"/>
                <a:shade val="74000"/>
                <a:satMod val="130000"/>
                <a:lumMod val="90000"/>
              </a:schemeClr>
              <a:schemeClr val="accent5">
                <a:hueOff val="993165"/>
                <a:satOff val="576"/>
                <a:lumOff val="5686"/>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it-IT" sz="1900" kern="1200"/>
            <a:t>Legal </a:t>
          </a:r>
          <a:r>
            <a:rPr lang="it-IT" sz="1900" kern="1200" err="1"/>
            <a:t>issues</a:t>
          </a:r>
          <a:r>
            <a:rPr lang="it-IT" sz="1900" kern="1200"/>
            <a:t> in the energy </a:t>
          </a:r>
          <a:r>
            <a:rPr lang="it-IT" sz="1900" kern="1200" err="1"/>
            <a:t>sector</a:t>
          </a:r>
          <a:r>
            <a:rPr lang="it-IT" sz="1900" kern="1200"/>
            <a:t> must be </a:t>
          </a:r>
          <a:r>
            <a:rPr lang="it-IT" sz="1900" kern="1200" err="1"/>
            <a:t>considered</a:t>
          </a:r>
          <a:r>
            <a:rPr lang="it-IT" sz="1900" kern="1200"/>
            <a:t>, </a:t>
          </a:r>
          <a:r>
            <a:rPr lang="it-IT" sz="1900" kern="1200" err="1"/>
            <a:t>along</a:t>
          </a:r>
          <a:r>
            <a:rPr lang="it-IT" sz="1900" kern="1200"/>
            <a:t> with </a:t>
          </a:r>
          <a:r>
            <a:rPr lang="it-IT" sz="1900" kern="1200" err="1"/>
            <a:t>sustainable</a:t>
          </a:r>
          <a:r>
            <a:rPr lang="it-IT" sz="1900" kern="1200"/>
            <a:t> </a:t>
          </a:r>
          <a:r>
            <a:rPr lang="it-IT" sz="1900" kern="1200" err="1"/>
            <a:t>development</a:t>
          </a:r>
          <a:r>
            <a:rPr lang="it-IT" sz="1900" kern="1200"/>
            <a:t> </a:t>
          </a:r>
          <a:r>
            <a:rPr lang="it-IT" sz="1900" kern="1200" err="1"/>
            <a:t>efforts</a:t>
          </a:r>
          <a:r>
            <a:rPr lang="it-IT" sz="1900" kern="1200"/>
            <a:t> for a </a:t>
          </a:r>
          <a:r>
            <a:rPr lang="it-IT" sz="1900" kern="1200" err="1"/>
            <a:t>greener</a:t>
          </a:r>
          <a:r>
            <a:rPr lang="it-IT" sz="1900" kern="1200"/>
            <a:t> future.</a:t>
          </a:r>
          <a:endParaRPr lang="en-US" sz="1900" kern="1200"/>
        </a:p>
      </dsp:txBody>
      <dsp:txXfrm>
        <a:off x="7237183" y="1007342"/>
        <a:ext cx="3289629" cy="197377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6F65091-C418-4BDB-8BF2-6CBF00866058}" type="datetimeFigureOut">
              <a:rPr lang="en-GB" smtClean="0"/>
              <a:t>23/07/2024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097BCC-9FD4-47E2-9708-E5916CE90F22}" type="slidenum">
              <a:rPr lang="en-GB" smtClean="0"/>
              <a:t>‹#›</a:t>
            </a:fld>
            <a:endParaRPr lang="en-GB"/>
          </a:p>
        </p:txBody>
      </p:sp>
    </p:spTree>
    <p:extLst>
      <p:ext uri="{BB962C8B-B14F-4D97-AF65-F5344CB8AC3E}">
        <p14:creationId xmlns:p14="http://schemas.microsoft.com/office/powerpoint/2010/main" val="29037741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a:effectLst/>
                <a:latin typeface="Arial" panose="020B0604020202020204" pitchFamily="34" charset="0"/>
                <a:ea typeface="Calibri" panose="020F0502020204030204" pitchFamily="34" charset="0"/>
                <a:cs typeface="Vrinda" panose="020B0502040204020203" pitchFamily="34" charset="0"/>
              </a:rPr>
              <a:t>Scottish Power works as a subsidiary energy company in the UK, which is owned by the publicly traded company Spanish Iberdrola Group. It generates electricity and gas and transmits and supplies it to millions of consumers in the world. It mostly </a:t>
            </a:r>
            <a:r>
              <a:rPr lang="en-US" sz="1800" kern="100" err="1">
                <a:effectLst/>
                <a:latin typeface="Arial" panose="020B0604020202020204" pitchFamily="34" charset="0"/>
                <a:ea typeface="Calibri" panose="020F0502020204030204" pitchFamily="34" charset="0"/>
                <a:cs typeface="Vrinda" panose="020B0502040204020203" pitchFamily="34" charset="0"/>
              </a:rPr>
              <a:t>emphasises</a:t>
            </a:r>
            <a:r>
              <a:rPr lang="en-US" sz="1800" kern="100">
                <a:effectLst/>
                <a:latin typeface="Arial" panose="020B0604020202020204" pitchFamily="34" charset="0"/>
                <a:ea typeface="Calibri" panose="020F0502020204030204" pitchFamily="34" charset="0"/>
                <a:cs typeface="Vrinda" panose="020B0502040204020203" pitchFamily="34" charset="0"/>
              </a:rPr>
              <a:t> generating renewable energy and it operates significantly on wind energy in the hope of creating more clean energy in the future (</a:t>
            </a:r>
            <a:r>
              <a:rPr lang="en-US" sz="1800" kern="100" err="1">
                <a:effectLst/>
                <a:latin typeface="Arial" panose="020B0604020202020204" pitchFamily="34" charset="0"/>
                <a:ea typeface="Calibri" panose="020F0502020204030204" pitchFamily="34" charset="0"/>
                <a:cs typeface="Vrinda" panose="020B0502040204020203" pitchFamily="34" charset="0"/>
              </a:rPr>
              <a:t>ScottishPower</a:t>
            </a:r>
            <a:r>
              <a:rPr lang="en-US" sz="1800" kern="100">
                <a:effectLst/>
                <a:latin typeface="Arial" panose="020B0604020202020204" pitchFamily="34" charset="0"/>
                <a:ea typeface="Calibri" panose="020F0502020204030204" pitchFamily="34" charset="0"/>
                <a:cs typeface="Vrinda" panose="020B0502040204020203" pitchFamily="34" charset="0"/>
              </a:rPr>
              <a:t>, 2024). It is regarded to be the first integrated company that invests to produce green electricity and clean energy. Apart from this, the organisation operates to generate power and create energy networks as well as retail energy. </a:t>
            </a:r>
            <a:endParaRPr lang="en-GB" sz="1800" kern="100">
              <a:effectLst/>
              <a:latin typeface="Arial" panose="020B0604020202020204" pitchFamily="34" charset="0"/>
              <a:ea typeface="Calibri" panose="020F0502020204030204" pitchFamily="34" charset="0"/>
              <a:cs typeface="Vrinda" panose="020B0502040204020203" pitchFamily="34" charset="0"/>
            </a:endParaRPr>
          </a:p>
          <a:p>
            <a:endParaRPr lang="en-GB"/>
          </a:p>
        </p:txBody>
      </p:sp>
      <p:sp>
        <p:nvSpPr>
          <p:cNvPr id="4" name="Slide Number Placeholder 3"/>
          <p:cNvSpPr>
            <a:spLocks noGrp="1"/>
          </p:cNvSpPr>
          <p:nvPr>
            <p:ph type="sldNum" sz="quarter" idx="5"/>
          </p:nvPr>
        </p:nvSpPr>
        <p:spPr/>
        <p:txBody>
          <a:bodyPr/>
          <a:lstStyle/>
          <a:p>
            <a:fld id="{62097BCC-9FD4-47E2-9708-E5916CE90F22}" type="slidenum">
              <a:rPr lang="en-GB" smtClean="0"/>
              <a:t>3</a:t>
            </a:fld>
            <a:endParaRPr lang="en-GB"/>
          </a:p>
        </p:txBody>
      </p:sp>
    </p:spTree>
    <p:extLst>
      <p:ext uri="{BB962C8B-B14F-4D97-AF65-F5344CB8AC3E}">
        <p14:creationId xmlns:p14="http://schemas.microsoft.com/office/powerpoint/2010/main" val="17498744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GB" sz="1800" kern="100">
                <a:effectLst/>
                <a:latin typeface="Arial" panose="020B0604020202020204" pitchFamily="34" charset="0"/>
                <a:ea typeface="Calibri" panose="020F0502020204030204" pitchFamily="34" charset="0"/>
                <a:cs typeface="Vrinda" panose="020B0502040204020203" pitchFamily="34" charset="0"/>
              </a:rPr>
              <a:t>Scottish Power can be regarded as a publicly traded company as it is a subsidiary of the Spanish Iberdrola Group. The organisational structure is divided into three major sections, energy networks, generation, and retail. Almost 5,700 employees work in the organisation to provide the best services to its consumers. </a:t>
            </a:r>
          </a:p>
          <a:p>
            <a:pPr algn="just">
              <a:lnSpc>
                <a:spcPct val="150000"/>
              </a:lnSpc>
              <a:spcAft>
                <a:spcPts val="800"/>
              </a:spcAft>
            </a:pPr>
            <a:r>
              <a:rPr lang="en-GB" sz="1800" kern="100">
                <a:effectLst/>
                <a:latin typeface="Arial" panose="020B0604020202020204" pitchFamily="34" charset="0"/>
                <a:ea typeface="Calibri" panose="020F0502020204030204" pitchFamily="34" charset="0"/>
                <a:cs typeface="Vrinda" panose="020B0502040204020203" pitchFamily="34" charset="0"/>
              </a:rPr>
              <a:t>The function of the generation section revolves primarily around wind power, and renewable energy, and produces over 3.5 GW renewable energy. The energy network helps in managing the distribution of electricity and its transmission across Southern and Central Scotland along with some parts of England and Wales. It helps in ensuring that all parts of the country can access a reliable supply of electricity. The retail section of the organisation helps distribute gas and electricity to households across the country. </a:t>
            </a:r>
          </a:p>
          <a:p>
            <a:pPr algn="just">
              <a:lnSpc>
                <a:spcPct val="150000"/>
              </a:lnSpc>
              <a:spcAft>
                <a:spcPts val="800"/>
              </a:spcAft>
            </a:pPr>
            <a:r>
              <a:rPr lang="en-GB" sz="1800" kern="100">
                <a:effectLst/>
                <a:latin typeface="Arial" panose="020B0604020202020204" pitchFamily="34" charset="0"/>
                <a:ea typeface="Calibri" panose="020F0502020204030204" pitchFamily="34" charset="0"/>
                <a:cs typeface="Vrinda" panose="020B0502040204020203" pitchFamily="34" charset="0"/>
              </a:rPr>
              <a:t>The main function of Scottish Power is to provide reliable as well as sustainable energy to households while maintaining its commitment towards reaching a low-carbon economy.</a:t>
            </a:r>
          </a:p>
          <a:p>
            <a:endParaRPr lang="en-GB"/>
          </a:p>
        </p:txBody>
      </p:sp>
      <p:sp>
        <p:nvSpPr>
          <p:cNvPr id="4" name="Slide Number Placeholder 3"/>
          <p:cNvSpPr>
            <a:spLocks noGrp="1"/>
          </p:cNvSpPr>
          <p:nvPr>
            <p:ph type="sldNum" sz="quarter" idx="5"/>
          </p:nvPr>
        </p:nvSpPr>
        <p:spPr/>
        <p:txBody>
          <a:bodyPr/>
          <a:lstStyle/>
          <a:p>
            <a:fld id="{62097BCC-9FD4-47E2-9708-E5916CE90F22}" type="slidenum">
              <a:rPr lang="en-GB" smtClean="0"/>
              <a:t>4</a:t>
            </a:fld>
            <a:endParaRPr lang="en-GB"/>
          </a:p>
        </p:txBody>
      </p:sp>
    </p:spTree>
    <p:extLst>
      <p:ext uri="{BB962C8B-B14F-4D97-AF65-F5344CB8AC3E}">
        <p14:creationId xmlns:p14="http://schemas.microsoft.com/office/powerpoint/2010/main" val="2989420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GB" sz="1800" kern="100">
                <a:effectLst/>
                <a:latin typeface="Arial" panose="020B0604020202020204" pitchFamily="34" charset="0"/>
                <a:ea typeface="Calibri" panose="020F0502020204030204" pitchFamily="34" charset="0"/>
                <a:cs typeface="Vrinda" panose="020B0502040204020203" pitchFamily="34" charset="0"/>
              </a:rPr>
              <a:t>The organisational culture of Scottish Power is developed on innovation and sustainability, and it is customer-oriented. It is committed to providing renewable energy as well as environmental stewardship helping the UK to transition to a low-carbon and green future. Its commitment towards the environment and society can be seen through its investment in wind power and other resources that help in generating renewable energy.</a:t>
            </a:r>
          </a:p>
          <a:p>
            <a:pPr algn="just">
              <a:lnSpc>
                <a:spcPct val="150000"/>
              </a:lnSpc>
              <a:spcAft>
                <a:spcPts val="800"/>
              </a:spcAft>
            </a:pPr>
            <a:r>
              <a:rPr lang="en-GB" sz="1800" kern="100">
                <a:effectLst/>
                <a:latin typeface="Arial" panose="020B0604020202020204" pitchFamily="34" charset="0"/>
                <a:ea typeface="Calibri" panose="020F0502020204030204" pitchFamily="34" charset="0"/>
                <a:cs typeface="Vrinda" panose="020B0502040204020203" pitchFamily="34" charset="0"/>
              </a:rPr>
              <a:t>Innovation is deeply embedded in the values of Scottish Power, which drives continuous improvement and its adaptation to digital transformation. The organisation emphasises moving forward and fostering a positive work environment where the employees are responsible. These employees are empowered towards the development of more innovative solutions to meet the challenges. </a:t>
            </a:r>
          </a:p>
          <a:p>
            <a:endParaRPr lang="en-GB"/>
          </a:p>
        </p:txBody>
      </p:sp>
      <p:sp>
        <p:nvSpPr>
          <p:cNvPr id="4" name="Slide Number Placeholder 3"/>
          <p:cNvSpPr>
            <a:spLocks noGrp="1"/>
          </p:cNvSpPr>
          <p:nvPr>
            <p:ph type="sldNum" sz="quarter" idx="5"/>
          </p:nvPr>
        </p:nvSpPr>
        <p:spPr/>
        <p:txBody>
          <a:bodyPr/>
          <a:lstStyle/>
          <a:p>
            <a:fld id="{62097BCC-9FD4-47E2-9708-E5916CE90F22}" type="slidenum">
              <a:rPr lang="en-GB" smtClean="0"/>
              <a:t>5</a:t>
            </a:fld>
            <a:endParaRPr lang="en-GB"/>
          </a:p>
        </p:txBody>
      </p:sp>
    </p:spTree>
    <p:extLst>
      <p:ext uri="{BB962C8B-B14F-4D97-AF65-F5344CB8AC3E}">
        <p14:creationId xmlns:p14="http://schemas.microsoft.com/office/powerpoint/2010/main" val="28207733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GB" sz="1800" kern="100">
                <a:effectLst/>
                <a:latin typeface="Arial" panose="020B0604020202020204" pitchFamily="34" charset="0"/>
                <a:ea typeface="Calibri" panose="020F0502020204030204" pitchFamily="34" charset="0"/>
                <a:cs typeface="Vrinda" panose="020B0502040204020203" pitchFamily="34" charset="0"/>
              </a:rPr>
              <a:t>The ethics of Scottish Power is based on transparency, sustainability as well as fulfilment of social responsibilities. As it is committed to reducing the environmental impact and carbon emissions, it is already showing its consideration for sustainability practices. It always upholds strict guidelines to ensure adherence to ethical practices and corporate governance. </a:t>
            </a:r>
          </a:p>
          <a:p>
            <a:pPr algn="just">
              <a:lnSpc>
                <a:spcPct val="150000"/>
              </a:lnSpc>
              <a:spcAft>
                <a:spcPts val="800"/>
              </a:spcAft>
            </a:pPr>
            <a:r>
              <a:rPr lang="en-GB" sz="1800" kern="100">
                <a:effectLst/>
                <a:latin typeface="Arial" panose="020B0604020202020204" pitchFamily="34" charset="0"/>
                <a:ea typeface="Calibri" panose="020F0502020204030204" pitchFamily="34" charset="0"/>
                <a:cs typeface="Vrinda" panose="020B0502040204020203" pitchFamily="34" charset="0"/>
              </a:rPr>
              <a:t>Scottish Power prioritises fair pricing, maintaining customer welfare, and ensuring transparency in the operational process. The organisation tries its best to take care of employee well-being and provide a safe, positive, and supportive work culture. By integrating ethical practices, the organisation wants to positively contribute to the growth of society while ensuring business growth.</a:t>
            </a:r>
          </a:p>
          <a:p>
            <a:endParaRPr lang="en-GB"/>
          </a:p>
        </p:txBody>
      </p:sp>
      <p:sp>
        <p:nvSpPr>
          <p:cNvPr id="4" name="Slide Number Placeholder 3"/>
          <p:cNvSpPr>
            <a:spLocks noGrp="1"/>
          </p:cNvSpPr>
          <p:nvPr>
            <p:ph type="sldNum" sz="quarter" idx="5"/>
          </p:nvPr>
        </p:nvSpPr>
        <p:spPr/>
        <p:txBody>
          <a:bodyPr/>
          <a:lstStyle/>
          <a:p>
            <a:fld id="{62097BCC-9FD4-47E2-9708-E5916CE90F22}" type="slidenum">
              <a:rPr lang="en-GB" smtClean="0"/>
              <a:t>6</a:t>
            </a:fld>
            <a:endParaRPr lang="en-GB"/>
          </a:p>
        </p:txBody>
      </p:sp>
    </p:spTree>
    <p:extLst>
      <p:ext uri="{BB962C8B-B14F-4D97-AF65-F5344CB8AC3E}">
        <p14:creationId xmlns:p14="http://schemas.microsoft.com/office/powerpoint/2010/main" val="41070373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a:effectLst/>
                <a:latin typeface="Arial" panose="020B0604020202020204" pitchFamily="34" charset="0"/>
                <a:ea typeface="Calibri" panose="020F0502020204030204" pitchFamily="34" charset="0"/>
                <a:cs typeface="Vrinda" panose="020B0502040204020203" pitchFamily="34" charset="0"/>
              </a:rPr>
              <a:t>Scottish Power understands the value of fulfilling its corporate social responsibilities to achieve sustainable growth and a competitive advantage in the market. It emphasises creating green and clean energy to reduce the impact on the environment. Apart from this, the organisation also invests in community development such as children's education and social welfare. It emphasises giving value to feedback to engage the stakeholders more in the operational process and improve their services. Most significantly, the organisation is bent on delivering the best service to its consumers, hence, it always offers the best deals at affordable prices to keep the consumers satisfied.</a:t>
            </a:r>
          </a:p>
          <a:p>
            <a:endParaRPr lang="en-GB"/>
          </a:p>
        </p:txBody>
      </p:sp>
      <p:sp>
        <p:nvSpPr>
          <p:cNvPr id="4" name="Slide Number Placeholder 3"/>
          <p:cNvSpPr>
            <a:spLocks noGrp="1"/>
          </p:cNvSpPr>
          <p:nvPr>
            <p:ph type="sldNum" sz="quarter" idx="5"/>
          </p:nvPr>
        </p:nvSpPr>
        <p:spPr/>
        <p:txBody>
          <a:bodyPr/>
          <a:lstStyle/>
          <a:p>
            <a:fld id="{62097BCC-9FD4-47E2-9708-E5916CE90F22}" type="slidenum">
              <a:rPr lang="en-GB" smtClean="0"/>
              <a:t>7</a:t>
            </a:fld>
            <a:endParaRPr lang="en-GB"/>
          </a:p>
        </p:txBody>
      </p:sp>
    </p:spTree>
    <p:extLst>
      <p:ext uri="{BB962C8B-B14F-4D97-AF65-F5344CB8AC3E}">
        <p14:creationId xmlns:p14="http://schemas.microsoft.com/office/powerpoint/2010/main" val="24507247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GB"/>
              <a:t>Click to edit Master title style</a:t>
            </a:r>
            <a:endParaRPr lang="en-US"/>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a:xfrm>
            <a:off x="7983232" y="5037663"/>
            <a:ext cx="897467" cy="279400"/>
          </a:xfrm>
        </p:spPr>
        <p:txBody>
          <a:bodyPr/>
          <a:lstStyle/>
          <a:p>
            <a:fld id="{431D8411-9D9A-447D-9F57-D2BF344BAD8D}" type="datetime1">
              <a:rPr lang="en-GB" smtClean="0"/>
              <a:t>23/07/2024</a:t>
            </a:fld>
            <a:endParaRPr lang="en-GB"/>
          </a:p>
        </p:txBody>
      </p:sp>
      <p:sp>
        <p:nvSpPr>
          <p:cNvPr id="5" name="Footer Placeholder 4"/>
          <p:cNvSpPr>
            <a:spLocks noGrp="1"/>
          </p:cNvSpPr>
          <p:nvPr>
            <p:ph type="ftr" sz="quarter" idx="11"/>
          </p:nvPr>
        </p:nvSpPr>
        <p:spPr>
          <a:xfrm>
            <a:off x="2692397" y="5037663"/>
            <a:ext cx="5214635" cy="279400"/>
          </a:xfrm>
        </p:spPr>
        <p:txBody>
          <a:bodyPr/>
          <a:lstStyle/>
          <a:p>
            <a:r>
              <a:rPr lang="en-GB"/>
              <a:t>Contributed by 2329070</a:t>
            </a:r>
          </a:p>
        </p:txBody>
      </p:sp>
      <p:sp>
        <p:nvSpPr>
          <p:cNvPr id="6" name="Slide Number Placeholder 5"/>
          <p:cNvSpPr>
            <a:spLocks noGrp="1"/>
          </p:cNvSpPr>
          <p:nvPr>
            <p:ph type="sldNum" sz="quarter" idx="12"/>
          </p:nvPr>
        </p:nvSpPr>
        <p:spPr>
          <a:xfrm>
            <a:off x="8956900" y="5037663"/>
            <a:ext cx="551167" cy="279400"/>
          </a:xfrm>
        </p:spPr>
        <p:txBody>
          <a:bodyPr/>
          <a:lstStyle/>
          <a:p>
            <a:fld id="{5141C0B7-E667-416E-8706-8A8895F67C80}"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915959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4862FF52-68A6-4043-B035-B871E7FCFF82}" type="datetime1">
              <a:rPr lang="en-GB" smtClean="0"/>
              <a:t>23/07/2024</a:t>
            </a:fld>
            <a:endParaRPr lang="en-GB"/>
          </a:p>
        </p:txBody>
      </p:sp>
      <p:sp>
        <p:nvSpPr>
          <p:cNvPr id="5" name="Footer Placeholder 4"/>
          <p:cNvSpPr>
            <a:spLocks noGrp="1"/>
          </p:cNvSpPr>
          <p:nvPr>
            <p:ph type="ftr" sz="quarter" idx="11"/>
          </p:nvPr>
        </p:nvSpPr>
        <p:spPr/>
        <p:txBody>
          <a:bodyPr/>
          <a:lstStyle/>
          <a:p>
            <a:r>
              <a:rPr lang="en-GB"/>
              <a:t>Contributed by 2329070</a:t>
            </a:r>
          </a:p>
        </p:txBody>
      </p:sp>
      <p:sp>
        <p:nvSpPr>
          <p:cNvPr id="6" name="Slide Number Placeholder 5"/>
          <p:cNvSpPr>
            <a:spLocks noGrp="1"/>
          </p:cNvSpPr>
          <p:nvPr>
            <p:ph type="sldNum" sz="quarter" idx="12"/>
          </p:nvPr>
        </p:nvSpPr>
        <p:spPr/>
        <p:txBody>
          <a:bodyPr/>
          <a:lstStyle/>
          <a:p>
            <a:fld id="{5141C0B7-E667-416E-8706-8A8895F67C80}" type="slidenum">
              <a:rPr lang="en-GB" smtClean="0"/>
              <a:t>‹#›</a:t>
            </a:fld>
            <a:endParaRPr lang="en-GB"/>
          </a:p>
        </p:txBody>
      </p:sp>
    </p:spTree>
    <p:extLst>
      <p:ext uri="{BB962C8B-B14F-4D97-AF65-F5344CB8AC3E}">
        <p14:creationId xmlns:p14="http://schemas.microsoft.com/office/powerpoint/2010/main" val="2977871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GB"/>
              <a:t>Click to edit Master title style</a:t>
            </a:r>
            <a:endParaRPr lang="en-US"/>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1285F5A-D903-42D3-80BE-B8EF4D44EB99}" type="datetime1">
              <a:rPr lang="en-GB" smtClean="0"/>
              <a:t>23/07/2024</a:t>
            </a:fld>
            <a:endParaRPr lang="en-GB"/>
          </a:p>
        </p:txBody>
      </p:sp>
      <p:sp>
        <p:nvSpPr>
          <p:cNvPr id="5" name="Footer Placeholder 4"/>
          <p:cNvSpPr>
            <a:spLocks noGrp="1"/>
          </p:cNvSpPr>
          <p:nvPr>
            <p:ph type="ftr" sz="quarter" idx="11"/>
          </p:nvPr>
        </p:nvSpPr>
        <p:spPr/>
        <p:txBody>
          <a:bodyPr/>
          <a:lstStyle/>
          <a:p>
            <a:r>
              <a:rPr lang="en-GB"/>
              <a:t>Contributed by 2329070</a:t>
            </a:r>
          </a:p>
        </p:txBody>
      </p:sp>
      <p:sp>
        <p:nvSpPr>
          <p:cNvPr id="6" name="Slide Number Placeholder 5"/>
          <p:cNvSpPr>
            <a:spLocks noGrp="1"/>
          </p:cNvSpPr>
          <p:nvPr>
            <p:ph type="sldNum" sz="quarter" idx="12"/>
          </p:nvPr>
        </p:nvSpPr>
        <p:spPr/>
        <p:txBody>
          <a:bodyPr/>
          <a:lstStyle/>
          <a:p>
            <a:fld id="{5141C0B7-E667-416E-8706-8A8895F67C80}"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83227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8F9FC6E3-241D-4724-B9B8-D3A0585EDDD7}" type="datetime1">
              <a:rPr lang="en-GB" smtClean="0"/>
              <a:t>23/07/2024</a:t>
            </a:fld>
            <a:endParaRPr lang="en-GB"/>
          </a:p>
        </p:txBody>
      </p:sp>
      <p:sp>
        <p:nvSpPr>
          <p:cNvPr id="6" name="Footer Placeholder 5"/>
          <p:cNvSpPr>
            <a:spLocks noGrp="1"/>
          </p:cNvSpPr>
          <p:nvPr>
            <p:ph type="ftr" sz="quarter" idx="11"/>
          </p:nvPr>
        </p:nvSpPr>
        <p:spPr/>
        <p:txBody>
          <a:bodyPr/>
          <a:lstStyle/>
          <a:p>
            <a:r>
              <a:rPr lang="en-GB"/>
              <a:t>Contributed by 2329070</a:t>
            </a:r>
          </a:p>
        </p:txBody>
      </p:sp>
      <p:sp>
        <p:nvSpPr>
          <p:cNvPr id="7" name="Slide Number Placeholder 6"/>
          <p:cNvSpPr>
            <a:spLocks noGrp="1"/>
          </p:cNvSpPr>
          <p:nvPr>
            <p:ph type="sldNum" sz="quarter" idx="12"/>
          </p:nvPr>
        </p:nvSpPr>
        <p:spPr/>
        <p:txBody>
          <a:bodyPr/>
          <a:lstStyle/>
          <a:p>
            <a:fld id="{5141C0B7-E667-416E-8706-8A8895F67C80}" type="slidenum">
              <a:rPr lang="en-GB" smtClean="0"/>
              <a:t>‹#›</a:t>
            </a:fld>
            <a:endParaRPr lang="en-GB"/>
          </a:p>
        </p:txBody>
      </p:sp>
    </p:spTree>
    <p:extLst>
      <p:ext uri="{BB962C8B-B14F-4D97-AF65-F5344CB8AC3E}">
        <p14:creationId xmlns:p14="http://schemas.microsoft.com/office/powerpoint/2010/main" val="42474287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B77DF56E-CD20-4BDC-B523-852FBB4419C1}" type="datetime1">
              <a:rPr lang="en-GB" smtClean="0"/>
              <a:t>23/07/2024</a:t>
            </a:fld>
            <a:endParaRPr lang="en-GB"/>
          </a:p>
        </p:txBody>
      </p:sp>
      <p:sp>
        <p:nvSpPr>
          <p:cNvPr id="8" name="Footer Placeholder 7"/>
          <p:cNvSpPr>
            <a:spLocks noGrp="1"/>
          </p:cNvSpPr>
          <p:nvPr>
            <p:ph type="ftr" sz="quarter" idx="11"/>
          </p:nvPr>
        </p:nvSpPr>
        <p:spPr/>
        <p:txBody>
          <a:bodyPr/>
          <a:lstStyle/>
          <a:p>
            <a:r>
              <a:rPr lang="en-GB"/>
              <a:t>Contributed by 2329070</a:t>
            </a:r>
          </a:p>
        </p:txBody>
      </p:sp>
      <p:sp>
        <p:nvSpPr>
          <p:cNvPr id="9" name="Slide Number Placeholder 8"/>
          <p:cNvSpPr>
            <a:spLocks noGrp="1"/>
          </p:cNvSpPr>
          <p:nvPr>
            <p:ph type="sldNum" sz="quarter" idx="12"/>
          </p:nvPr>
        </p:nvSpPr>
        <p:spPr/>
        <p:txBody>
          <a:bodyPr/>
          <a:lstStyle/>
          <a:p>
            <a:fld id="{5141C0B7-E667-416E-8706-8A8895F67C80}"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758029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15F260DF-6A76-46D7-884E-5B57ADA7AC6E}" type="datetime1">
              <a:rPr lang="en-GB" smtClean="0"/>
              <a:t>23/07/2024</a:t>
            </a:fld>
            <a:endParaRPr lang="en-GB"/>
          </a:p>
        </p:txBody>
      </p:sp>
      <p:sp>
        <p:nvSpPr>
          <p:cNvPr id="4" name="Footer Placeholder 3"/>
          <p:cNvSpPr>
            <a:spLocks noGrp="1"/>
          </p:cNvSpPr>
          <p:nvPr>
            <p:ph type="ftr" sz="quarter" idx="11"/>
          </p:nvPr>
        </p:nvSpPr>
        <p:spPr/>
        <p:txBody>
          <a:bodyPr/>
          <a:lstStyle/>
          <a:p>
            <a:r>
              <a:rPr lang="en-GB"/>
              <a:t>Contributed by 2329070</a:t>
            </a:r>
          </a:p>
        </p:txBody>
      </p:sp>
      <p:sp>
        <p:nvSpPr>
          <p:cNvPr id="5" name="Slide Number Placeholder 4"/>
          <p:cNvSpPr>
            <a:spLocks noGrp="1"/>
          </p:cNvSpPr>
          <p:nvPr>
            <p:ph type="sldNum" sz="quarter" idx="12"/>
          </p:nvPr>
        </p:nvSpPr>
        <p:spPr/>
        <p:txBody>
          <a:bodyPr/>
          <a:lstStyle/>
          <a:p>
            <a:fld id="{5141C0B7-E667-416E-8706-8A8895F67C80}"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08972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219A69-624B-430C-84CB-1D8AA090B231}" type="datetime1">
              <a:rPr lang="en-GB" smtClean="0"/>
              <a:t>23/07/2024</a:t>
            </a:fld>
            <a:endParaRPr lang="en-GB"/>
          </a:p>
        </p:txBody>
      </p:sp>
      <p:sp>
        <p:nvSpPr>
          <p:cNvPr id="3" name="Footer Placeholder 2"/>
          <p:cNvSpPr>
            <a:spLocks noGrp="1"/>
          </p:cNvSpPr>
          <p:nvPr>
            <p:ph type="ftr" sz="quarter" idx="11"/>
          </p:nvPr>
        </p:nvSpPr>
        <p:spPr/>
        <p:txBody>
          <a:bodyPr/>
          <a:lstStyle/>
          <a:p>
            <a:r>
              <a:rPr lang="en-GB"/>
              <a:t>Contributed by 2329070</a:t>
            </a:r>
          </a:p>
        </p:txBody>
      </p:sp>
      <p:sp>
        <p:nvSpPr>
          <p:cNvPr id="4" name="Slide Number Placeholder 3"/>
          <p:cNvSpPr>
            <a:spLocks noGrp="1"/>
          </p:cNvSpPr>
          <p:nvPr>
            <p:ph type="sldNum" sz="quarter" idx="12"/>
          </p:nvPr>
        </p:nvSpPr>
        <p:spPr/>
        <p:txBody>
          <a:bodyPr/>
          <a:lstStyle/>
          <a:p>
            <a:fld id="{5141C0B7-E667-416E-8706-8A8895F67C80}" type="slidenum">
              <a:rPr lang="en-GB" smtClean="0"/>
              <a:t>‹#›</a:t>
            </a:fld>
            <a:endParaRPr lang="en-GB"/>
          </a:p>
        </p:txBody>
      </p:sp>
    </p:spTree>
    <p:extLst>
      <p:ext uri="{BB962C8B-B14F-4D97-AF65-F5344CB8AC3E}">
        <p14:creationId xmlns:p14="http://schemas.microsoft.com/office/powerpoint/2010/main" val="33991923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GB"/>
              <a:t>Click to edit Master title style</a:t>
            </a:r>
            <a:endParaRPr lang="en-US"/>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307230FA-30DC-4F54-87E7-6D1DA8E928DA}" type="datetime1">
              <a:rPr lang="en-GB" smtClean="0"/>
              <a:t>23/07/2024</a:t>
            </a:fld>
            <a:endParaRPr lang="en-GB"/>
          </a:p>
        </p:txBody>
      </p:sp>
      <p:sp>
        <p:nvSpPr>
          <p:cNvPr id="6" name="Footer Placeholder 5"/>
          <p:cNvSpPr>
            <a:spLocks noGrp="1"/>
          </p:cNvSpPr>
          <p:nvPr>
            <p:ph type="ftr" sz="quarter" idx="11"/>
          </p:nvPr>
        </p:nvSpPr>
        <p:spPr/>
        <p:txBody>
          <a:bodyPr/>
          <a:lstStyle/>
          <a:p>
            <a:r>
              <a:rPr lang="en-GB"/>
              <a:t>Contributed by 2329070</a:t>
            </a:r>
          </a:p>
        </p:txBody>
      </p:sp>
      <p:sp>
        <p:nvSpPr>
          <p:cNvPr id="7" name="Slide Number Placeholder 6"/>
          <p:cNvSpPr>
            <a:spLocks noGrp="1"/>
          </p:cNvSpPr>
          <p:nvPr>
            <p:ph type="sldNum" sz="quarter" idx="12"/>
          </p:nvPr>
        </p:nvSpPr>
        <p:spPr/>
        <p:txBody>
          <a:bodyPr/>
          <a:lstStyle/>
          <a:p>
            <a:fld id="{5141C0B7-E667-416E-8706-8A8895F67C80}"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669324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GB"/>
              <a:t>Click to edit Master title style</a:t>
            </a:r>
            <a:endParaRPr lang="en-US"/>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30833654-DCBD-4A66-A001-C825D5200C3B}" type="datetime1">
              <a:rPr lang="en-GB" smtClean="0"/>
              <a:t>23/07/2024</a:t>
            </a:fld>
            <a:endParaRPr lang="en-GB"/>
          </a:p>
        </p:txBody>
      </p:sp>
      <p:sp>
        <p:nvSpPr>
          <p:cNvPr id="6" name="Footer Placeholder 5"/>
          <p:cNvSpPr>
            <a:spLocks noGrp="1"/>
          </p:cNvSpPr>
          <p:nvPr>
            <p:ph type="ftr" sz="quarter" idx="11"/>
          </p:nvPr>
        </p:nvSpPr>
        <p:spPr/>
        <p:txBody>
          <a:bodyPr/>
          <a:lstStyle/>
          <a:p>
            <a:r>
              <a:rPr lang="en-GB"/>
              <a:t>Contributed by 2329070</a:t>
            </a:r>
          </a:p>
        </p:txBody>
      </p:sp>
      <p:sp>
        <p:nvSpPr>
          <p:cNvPr id="7" name="Slide Number Placeholder 6"/>
          <p:cNvSpPr>
            <a:spLocks noGrp="1"/>
          </p:cNvSpPr>
          <p:nvPr>
            <p:ph type="sldNum" sz="quarter" idx="12"/>
          </p:nvPr>
        </p:nvSpPr>
        <p:spPr/>
        <p:txBody>
          <a:bodyPr/>
          <a:lstStyle/>
          <a:p>
            <a:fld id="{5141C0B7-E667-416E-8706-8A8895F67C80}" type="slidenum">
              <a:rPr lang="en-GB" smtClean="0"/>
              <a:t>‹#›</a:t>
            </a:fld>
            <a:endParaRPr lang="en-GB"/>
          </a:p>
        </p:txBody>
      </p:sp>
    </p:spTree>
    <p:extLst>
      <p:ext uri="{BB962C8B-B14F-4D97-AF65-F5344CB8AC3E}">
        <p14:creationId xmlns:p14="http://schemas.microsoft.com/office/powerpoint/2010/main" val="24390882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GB"/>
              <a:t>Click to edit Master title style</a:t>
            </a:r>
            <a:endParaRPr lang="en-US"/>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851B2EBA-8930-46A4-AAC3-441E65E6A70D}" type="datetime1">
              <a:rPr lang="en-GB" smtClean="0"/>
              <a:t>23/07/2024</a:t>
            </a:fld>
            <a:endParaRPr lang="en-GB"/>
          </a:p>
        </p:txBody>
      </p:sp>
      <p:sp>
        <p:nvSpPr>
          <p:cNvPr id="6" name="Footer Placeholder 5"/>
          <p:cNvSpPr>
            <a:spLocks noGrp="1"/>
          </p:cNvSpPr>
          <p:nvPr>
            <p:ph type="ftr" sz="quarter" idx="11"/>
          </p:nvPr>
        </p:nvSpPr>
        <p:spPr/>
        <p:txBody>
          <a:bodyPr/>
          <a:lstStyle/>
          <a:p>
            <a:r>
              <a:rPr lang="en-GB"/>
              <a:t>Contributed by 2329070</a:t>
            </a:r>
          </a:p>
        </p:txBody>
      </p:sp>
      <p:sp>
        <p:nvSpPr>
          <p:cNvPr id="7" name="Slide Number Placeholder 6"/>
          <p:cNvSpPr>
            <a:spLocks noGrp="1"/>
          </p:cNvSpPr>
          <p:nvPr>
            <p:ph type="sldNum" sz="quarter" idx="12"/>
          </p:nvPr>
        </p:nvSpPr>
        <p:spPr/>
        <p:txBody>
          <a:bodyPr/>
          <a:lstStyle/>
          <a:p>
            <a:fld id="{5141C0B7-E667-416E-8706-8A8895F67C80}" type="slidenum">
              <a:rPr lang="en-GB" smtClean="0"/>
              <a:t>‹#›</a:t>
            </a:fld>
            <a:endParaRPr lang="en-GB"/>
          </a:p>
        </p:txBody>
      </p:sp>
    </p:spTree>
    <p:extLst>
      <p:ext uri="{BB962C8B-B14F-4D97-AF65-F5344CB8AC3E}">
        <p14:creationId xmlns:p14="http://schemas.microsoft.com/office/powerpoint/2010/main" val="6941814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GB"/>
              <a:t>Click to edit Master title style</a:t>
            </a:r>
            <a:endParaRPr lang="en-US"/>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3D6B65A-09A6-45B7-B80E-A9D0D3DC8F1C}" type="datetime1">
              <a:rPr lang="en-GB" smtClean="0"/>
              <a:t>23/07/2024</a:t>
            </a:fld>
            <a:endParaRPr lang="en-GB"/>
          </a:p>
        </p:txBody>
      </p:sp>
      <p:sp>
        <p:nvSpPr>
          <p:cNvPr id="5" name="Footer Placeholder 4"/>
          <p:cNvSpPr>
            <a:spLocks noGrp="1"/>
          </p:cNvSpPr>
          <p:nvPr>
            <p:ph type="ftr" sz="quarter" idx="11"/>
          </p:nvPr>
        </p:nvSpPr>
        <p:spPr/>
        <p:txBody>
          <a:bodyPr/>
          <a:lstStyle/>
          <a:p>
            <a:r>
              <a:rPr lang="en-GB"/>
              <a:t>Contributed by 2329070</a:t>
            </a:r>
          </a:p>
        </p:txBody>
      </p:sp>
      <p:sp>
        <p:nvSpPr>
          <p:cNvPr id="6" name="Slide Number Placeholder 5"/>
          <p:cNvSpPr>
            <a:spLocks noGrp="1"/>
          </p:cNvSpPr>
          <p:nvPr>
            <p:ph type="sldNum" sz="quarter" idx="12"/>
          </p:nvPr>
        </p:nvSpPr>
        <p:spPr/>
        <p:txBody>
          <a:bodyPr/>
          <a:lstStyle/>
          <a:p>
            <a:fld id="{5141C0B7-E667-416E-8706-8A8895F67C80}"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798585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GB"/>
              <a:t>Click to edit Master title style</a:t>
            </a:r>
            <a:endParaRPr lang="en-US"/>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53A3554-6F8B-4F5D-9D82-29EE316EE674}" type="datetime1">
              <a:rPr lang="en-GB" smtClean="0"/>
              <a:t>23/07/2024</a:t>
            </a:fld>
            <a:endParaRPr lang="en-GB"/>
          </a:p>
        </p:txBody>
      </p:sp>
      <p:sp>
        <p:nvSpPr>
          <p:cNvPr id="5" name="Footer Placeholder 4"/>
          <p:cNvSpPr>
            <a:spLocks noGrp="1"/>
          </p:cNvSpPr>
          <p:nvPr>
            <p:ph type="ftr" sz="quarter" idx="11"/>
          </p:nvPr>
        </p:nvSpPr>
        <p:spPr/>
        <p:txBody>
          <a:bodyPr/>
          <a:lstStyle/>
          <a:p>
            <a:r>
              <a:rPr lang="en-GB"/>
              <a:t>Contributed by 2329070</a:t>
            </a:r>
          </a:p>
        </p:txBody>
      </p:sp>
      <p:sp>
        <p:nvSpPr>
          <p:cNvPr id="6" name="Slide Number Placeholder 5"/>
          <p:cNvSpPr>
            <a:spLocks noGrp="1"/>
          </p:cNvSpPr>
          <p:nvPr>
            <p:ph type="sldNum" sz="quarter" idx="12"/>
          </p:nvPr>
        </p:nvSpPr>
        <p:spPr/>
        <p:txBody>
          <a:bodyPr/>
          <a:lstStyle/>
          <a:p>
            <a:fld id="{5141C0B7-E667-416E-8706-8A8895F67C80}"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393071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GB"/>
              <a:t>Click to edit Master title style</a:t>
            </a:r>
            <a:endParaRPr lang="en-US"/>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24D4EFF-67D0-491F-B675-76E4CA03345F}" type="datetime1">
              <a:rPr lang="en-GB" smtClean="0"/>
              <a:t>23/07/2024</a:t>
            </a:fld>
            <a:endParaRPr lang="en-GB"/>
          </a:p>
        </p:txBody>
      </p:sp>
      <p:sp>
        <p:nvSpPr>
          <p:cNvPr id="5" name="Footer Placeholder 4"/>
          <p:cNvSpPr>
            <a:spLocks noGrp="1"/>
          </p:cNvSpPr>
          <p:nvPr>
            <p:ph type="ftr" sz="quarter" idx="11"/>
          </p:nvPr>
        </p:nvSpPr>
        <p:spPr/>
        <p:txBody>
          <a:bodyPr/>
          <a:lstStyle/>
          <a:p>
            <a:r>
              <a:rPr lang="en-GB"/>
              <a:t>Contributed by 2329070</a:t>
            </a:r>
          </a:p>
        </p:txBody>
      </p:sp>
      <p:sp>
        <p:nvSpPr>
          <p:cNvPr id="6" name="Slide Number Placeholder 5"/>
          <p:cNvSpPr>
            <a:spLocks noGrp="1"/>
          </p:cNvSpPr>
          <p:nvPr>
            <p:ph type="sldNum" sz="quarter" idx="12"/>
          </p:nvPr>
        </p:nvSpPr>
        <p:spPr/>
        <p:txBody>
          <a:bodyPr/>
          <a:lstStyle/>
          <a:p>
            <a:fld id="{5141C0B7-E667-416E-8706-8A8895F67C80}" type="slidenum">
              <a:rPr lang="en-GB" smtClean="0"/>
              <a:t>‹#›</a:t>
            </a:fld>
            <a:endParaRPr lang="en-GB"/>
          </a:p>
        </p:txBody>
      </p:sp>
    </p:spTree>
    <p:extLst>
      <p:ext uri="{BB962C8B-B14F-4D97-AF65-F5344CB8AC3E}">
        <p14:creationId xmlns:p14="http://schemas.microsoft.com/office/powerpoint/2010/main" val="39632581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GB"/>
              <a:t>Click to edit Master title style</a:t>
            </a:r>
            <a:endParaRPr lang="en-US"/>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481D059-37E5-4777-80AA-AE7E90001860}" type="datetime1">
              <a:rPr lang="en-GB" smtClean="0"/>
              <a:t>23/07/2024</a:t>
            </a:fld>
            <a:endParaRPr lang="en-GB"/>
          </a:p>
        </p:txBody>
      </p:sp>
      <p:sp>
        <p:nvSpPr>
          <p:cNvPr id="5" name="Footer Placeholder 4"/>
          <p:cNvSpPr>
            <a:spLocks noGrp="1"/>
          </p:cNvSpPr>
          <p:nvPr>
            <p:ph type="ftr" sz="quarter" idx="11"/>
          </p:nvPr>
        </p:nvSpPr>
        <p:spPr/>
        <p:txBody>
          <a:bodyPr/>
          <a:lstStyle/>
          <a:p>
            <a:r>
              <a:rPr lang="en-GB"/>
              <a:t>Contributed by 2329070</a:t>
            </a:r>
          </a:p>
        </p:txBody>
      </p:sp>
      <p:sp>
        <p:nvSpPr>
          <p:cNvPr id="6" name="Slide Number Placeholder 5"/>
          <p:cNvSpPr>
            <a:spLocks noGrp="1"/>
          </p:cNvSpPr>
          <p:nvPr>
            <p:ph type="sldNum" sz="quarter" idx="12"/>
          </p:nvPr>
        </p:nvSpPr>
        <p:spPr/>
        <p:txBody>
          <a:bodyPr/>
          <a:lstStyle/>
          <a:p>
            <a:fld id="{5141C0B7-E667-416E-8706-8A8895F67C80}"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504772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GB"/>
              <a:t>Click to edit Master title style</a:t>
            </a:r>
            <a:endParaRPr lang="en-US"/>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2581C98-60E4-487F-855D-5EDD2E00359F}" type="datetime1">
              <a:rPr lang="en-GB" smtClean="0"/>
              <a:t>23/07/2024</a:t>
            </a:fld>
            <a:endParaRPr lang="en-GB"/>
          </a:p>
        </p:txBody>
      </p:sp>
      <p:sp>
        <p:nvSpPr>
          <p:cNvPr id="5" name="Footer Placeholder 4"/>
          <p:cNvSpPr>
            <a:spLocks noGrp="1"/>
          </p:cNvSpPr>
          <p:nvPr>
            <p:ph type="ftr" sz="quarter" idx="11"/>
          </p:nvPr>
        </p:nvSpPr>
        <p:spPr/>
        <p:txBody>
          <a:bodyPr/>
          <a:lstStyle/>
          <a:p>
            <a:r>
              <a:rPr lang="en-GB"/>
              <a:t>Contributed by 2329070</a:t>
            </a:r>
          </a:p>
        </p:txBody>
      </p:sp>
      <p:sp>
        <p:nvSpPr>
          <p:cNvPr id="6" name="Slide Number Placeholder 5"/>
          <p:cNvSpPr>
            <a:spLocks noGrp="1"/>
          </p:cNvSpPr>
          <p:nvPr>
            <p:ph type="sldNum" sz="quarter" idx="12"/>
          </p:nvPr>
        </p:nvSpPr>
        <p:spPr/>
        <p:txBody>
          <a:bodyPr/>
          <a:lstStyle/>
          <a:p>
            <a:fld id="{5141C0B7-E667-416E-8706-8A8895F67C80}"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209152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FB81090B-532B-47AA-92E6-383F6BBD0838}" type="datetime1">
              <a:rPr lang="en-GB" smtClean="0"/>
              <a:t>23/07/2024</a:t>
            </a:fld>
            <a:endParaRPr lang="en-GB"/>
          </a:p>
        </p:txBody>
      </p:sp>
      <p:sp>
        <p:nvSpPr>
          <p:cNvPr id="5" name="Footer Placeholder 4"/>
          <p:cNvSpPr>
            <a:spLocks noGrp="1"/>
          </p:cNvSpPr>
          <p:nvPr>
            <p:ph type="ftr" sz="quarter" idx="11"/>
          </p:nvPr>
        </p:nvSpPr>
        <p:spPr/>
        <p:txBody>
          <a:bodyPr/>
          <a:lstStyle/>
          <a:p>
            <a:r>
              <a:rPr lang="en-GB"/>
              <a:t>Contributed by 2329070</a:t>
            </a:r>
          </a:p>
        </p:txBody>
      </p:sp>
      <p:sp>
        <p:nvSpPr>
          <p:cNvPr id="6" name="Slide Number Placeholder 5"/>
          <p:cNvSpPr>
            <a:spLocks noGrp="1"/>
          </p:cNvSpPr>
          <p:nvPr>
            <p:ph type="sldNum" sz="quarter" idx="12"/>
          </p:nvPr>
        </p:nvSpPr>
        <p:spPr/>
        <p:txBody>
          <a:bodyPr/>
          <a:lstStyle/>
          <a:p>
            <a:fld id="{5141C0B7-E667-416E-8706-8A8895F67C80}"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344349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A04B5D42-4D18-4753-BB64-C1D9C32D08F7}" type="datetime1">
              <a:rPr lang="en-GB" smtClean="0"/>
              <a:t>23/07/2024</a:t>
            </a:fld>
            <a:endParaRPr lang="en-GB"/>
          </a:p>
        </p:txBody>
      </p:sp>
      <p:sp>
        <p:nvSpPr>
          <p:cNvPr id="5" name="Footer Placeholder 4"/>
          <p:cNvSpPr>
            <a:spLocks noGrp="1"/>
          </p:cNvSpPr>
          <p:nvPr>
            <p:ph type="ftr" sz="quarter" idx="11"/>
          </p:nvPr>
        </p:nvSpPr>
        <p:spPr/>
        <p:txBody>
          <a:bodyPr/>
          <a:lstStyle/>
          <a:p>
            <a:r>
              <a:rPr lang="en-GB"/>
              <a:t>Contributed by 2329070</a:t>
            </a:r>
          </a:p>
        </p:txBody>
      </p:sp>
      <p:sp>
        <p:nvSpPr>
          <p:cNvPr id="6" name="Slide Number Placeholder 5"/>
          <p:cNvSpPr>
            <a:spLocks noGrp="1"/>
          </p:cNvSpPr>
          <p:nvPr>
            <p:ph type="sldNum" sz="quarter" idx="12"/>
          </p:nvPr>
        </p:nvSpPr>
        <p:spPr/>
        <p:txBody>
          <a:bodyPr/>
          <a:lstStyle/>
          <a:p>
            <a:fld id="{5141C0B7-E667-416E-8706-8A8895F67C80}"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014961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1E1440C-DBA7-477D-A78D-351D3FD00C6A}" type="datetime1">
              <a:rPr lang="en-GB" smtClean="0"/>
              <a:t>23/07/2024</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r>
              <a:rPr lang="en-GB"/>
              <a:t>Contributed by 2329070</a:t>
            </a:r>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141C0B7-E667-416E-8706-8A8895F67C80}" type="slidenum">
              <a:rPr lang="en-GB" smtClean="0"/>
              <a:t>‹#›</a:t>
            </a:fld>
            <a:endParaRPr lang="en-GB"/>
          </a:p>
        </p:txBody>
      </p:sp>
    </p:spTree>
    <p:extLst>
      <p:ext uri="{BB962C8B-B14F-4D97-AF65-F5344CB8AC3E}">
        <p14:creationId xmlns:p14="http://schemas.microsoft.com/office/powerpoint/2010/main" val="16493548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sldNum="0" hdr="0" dt="0"/>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3.png"/><Relationship Id="rId7" Type="http://schemas.openxmlformats.org/officeDocument/2006/relationships/diagramColors" Target="../diagrams/colors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8.xml"/><Relationship Id="rId5" Type="http://schemas.openxmlformats.org/officeDocument/2006/relationships/image" Target="../media/image14.jpe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6.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8" Type="http://schemas.openxmlformats.org/officeDocument/2006/relationships/hyperlink" Target="https://www.scottishpower.co.uk/about-us" TargetMode="External"/><Relationship Id="rId3" Type="http://schemas.openxmlformats.org/officeDocument/2006/relationships/hyperlink" Target="https://www.scottishpower.com/news/pages/scottishpower_scoops_award_at_hr_network_scotland_awards.aspx" TargetMode="External"/><Relationship Id="rId7" Type="http://schemas.openxmlformats.org/officeDocument/2006/relationships/hyperlink" Target="https://www.scottishpower.com/pages/annual_report_and_accounts.aspx" TargetMode="External"/><Relationship Id="rId2" Type="http://schemas.openxmlformats.org/officeDocument/2006/relationships/hyperlink" Target="https://www.scottishpower.com/userfiles/file/Baringa_Report_Level_playing_field_in_the_GB_retail_energy_market.pdf" TargetMode="External"/><Relationship Id="rId1" Type="http://schemas.openxmlformats.org/officeDocument/2006/relationships/slideLayout" Target="../slideLayouts/slideLayout7.xml"/><Relationship Id="rId6" Type="http://schemas.openxmlformats.org/officeDocument/2006/relationships/hyperlink" Target="https://www.iberdrola.com/documents/20125/41890/general_sustainable_development_policy.pdf" TargetMode="External"/><Relationship Id="rId11" Type="http://schemas.openxmlformats.org/officeDocument/2006/relationships/hyperlink" Target="https://www.scottishpower.com/pages/work_and_skills.aspx" TargetMode="External"/><Relationship Id="rId5" Type="http://schemas.openxmlformats.org/officeDocument/2006/relationships/hyperlink" Target="https://www.scottishpower.com/pages/corporate_social_responsibility.aspx" TargetMode="External"/><Relationship Id="rId10" Type="http://schemas.openxmlformats.org/officeDocument/2006/relationships/hyperlink" Target="https://www.statista.com/statistics/1119809/scottishpower-net-profit" TargetMode="External"/><Relationship Id="rId4" Type="http://schemas.openxmlformats.org/officeDocument/2006/relationships/hyperlink" Target="https://www.scottishpower.com/pages/about_us.aspx" TargetMode="External"/><Relationship Id="rId9" Type="http://schemas.openxmlformats.org/officeDocument/2006/relationships/hyperlink" Target="https://www.statista.com/statistics/540495/scottishpower-revenu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56FD0E-7B85-A09E-B3B8-81D3536D4A4A}"/>
              </a:ext>
            </a:extLst>
          </p:cNvPr>
          <p:cNvSpPr>
            <a:spLocks noGrp="1"/>
          </p:cNvSpPr>
          <p:nvPr>
            <p:ph type="ctrTitle"/>
          </p:nvPr>
        </p:nvSpPr>
        <p:spPr/>
        <p:txBody>
          <a:bodyPr>
            <a:normAutofit/>
          </a:bodyPr>
          <a:lstStyle/>
          <a:p>
            <a:r>
              <a:rPr lang="en-IN" sz="4400" b="1">
                <a:latin typeface="Arial" panose="020B0604020202020204" pitchFamily="34" charset="0"/>
                <a:cs typeface="Arial" panose="020B0604020202020204" pitchFamily="34" charset="0"/>
              </a:rPr>
              <a:t>Introduction to Business</a:t>
            </a:r>
            <a:endParaRPr lang="en-GB" sz="4400" b="1">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C3CF7E43-7446-CE0E-F8CE-81494805695B}"/>
              </a:ext>
            </a:extLst>
          </p:cNvPr>
          <p:cNvSpPr>
            <a:spLocks noGrp="1"/>
          </p:cNvSpPr>
          <p:nvPr>
            <p:ph type="subTitle" idx="1"/>
          </p:nvPr>
        </p:nvSpPr>
        <p:spPr>
          <a:xfrm>
            <a:off x="2692398" y="3462868"/>
            <a:ext cx="6815669" cy="1515532"/>
          </a:xfrm>
        </p:spPr>
        <p:txBody>
          <a:bodyPr>
            <a:normAutofit fontScale="92500" lnSpcReduction="10000"/>
          </a:bodyPr>
          <a:lstStyle/>
          <a:p>
            <a:r>
              <a:rPr lang="en-IN" sz="2600" dirty="0">
                <a:latin typeface="Arial" panose="020B0604020202020204" pitchFamily="34" charset="0"/>
                <a:cs typeface="Arial" panose="020B0604020202020204" pitchFamily="34" charset="0"/>
              </a:rPr>
              <a:t>Group Presentation</a:t>
            </a:r>
          </a:p>
          <a:p>
            <a:pPr algn="l"/>
            <a:r>
              <a:rPr lang="en-IN" sz="1100" dirty="0">
                <a:latin typeface="Arial" panose="020B0604020202020204" pitchFamily="34" charset="0"/>
                <a:cs typeface="Arial" panose="020B0604020202020204" pitchFamily="34" charset="0"/>
              </a:rPr>
              <a:t>Victoria </a:t>
            </a:r>
            <a:r>
              <a:rPr lang="en-IN" sz="1100">
                <a:latin typeface="Arial" panose="020B0604020202020204" pitchFamily="34" charset="0"/>
                <a:cs typeface="Arial" panose="020B0604020202020204" pitchFamily="34" charset="0"/>
              </a:rPr>
              <a:t>Francis (2329070)</a:t>
            </a:r>
            <a:endParaRPr lang="en-IN" sz="1100" dirty="0">
              <a:latin typeface="Arial" panose="020B0604020202020204" pitchFamily="34" charset="0"/>
              <a:cs typeface="Arial" panose="020B0604020202020204" pitchFamily="34" charset="0"/>
            </a:endParaRPr>
          </a:p>
          <a:p>
            <a:pPr algn="l"/>
            <a:r>
              <a:rPr lang="en-IN" sz="1100" dirty="0">
                <a:latin typeface="Arial" panose="020B0604020202020204" pitchFamily="34" charset="0"/>
                <a:cs typeface="Arial" panose="020B0604020202020204" pitchFamily="34" charset="0"/>
              </a:rPr>
              <a:t>Charmaine Vickers-</a:t>
            </a:r>
            <a:r>
              <a:rPr lang="en-IN" sz="1100" dirty="0" err="1">
                <a:latin typeface="Arial" panose="020B0604020202020204" pitchFamily="34" charset="0"/>
                <a:cs typeface="Arial" panose="020B0604020202020204" pitchFamily="34" charset="0"/>
              </a:rPr>
              <a:t>Silby</a:t>
            </a:r>
            <a:r>
              <a:rPr lang="en-IN" sz="1100" dirty="0">
                <a:latin typeface="Arial" panose="020B0604020202020204" pitchFamily="34" charset="0"/>
                <a:cs typeface="Arial" panose="020B0604020202020204" pitchFamily="34" charset="0"/>
              </a:rPr>
              <a:t> (2321095)</a:t>
            </a:r>
          </a:p>
          <a:p>
            <a:pPr algn="l"/>
            <a:r>
              <a:rPr lang="en-IN" sz="1100" dirty="0">
                <a:latin typeface="Arial" panose="020B0604020202020204" pitchFamily="34" charset="0"/>
                <a:cs typeface="Arial" panose="020B0604020202020204" pitchFamily="34" charset="0"/>
              </a:rPr>
              <a:t>Corine Stroe (2223870)</a:t>
            </a:r>
          </a:p>
          <a:p>
            <a:pPr algn="l"/>
            <a:r>
              <a:rPr lang="en-IN" sz="1100" dirty="0">
                <a:latin typeface="Arial" panose="020B0604020202020204" pitchFamily="34" charset="0"/>
                <a:cs typeface="Arial" panose="020B0604020202020204" pitchFamily="34" charset="0"/>
              </a:rPr>
              <a:t>Kiren Nisar (2220781)</a:t>
            </a:r>
          </a:p>
          <a:p>
            <a:pPr algn="l"/>
            <a:endParaRPr lang="en-IN" sz="1100" dirty="0">
              <a:latin typeface="Arial" panose="020B0604020202020204" pitchFamily="34" charset="0"/>
              <a:cs typeface="Arial" panose="020B0604020202020204" pitchFamily="34" charset="0"/>
            </a:endParaRPr>
          </a:p>
          <a:p>
            <a:pPr algn="l"/>
            <a:endParaRPr lang="en-GB" sz="1100" dirty="0">
              <a:latin typeface="Arial" panose="020B0604020202020204" pitchFamily="34" charset="0"/>
              <a:cs typeface="Arial" panose="020B0604020202020204" pitchFamily="34" charset="0"/>
            </a:endParaRPr>
          </a:p>
        </p:txBody>
      </p:sp>
      <p:sp>
        <p:nvSpPr>
          <p:cNvPr id="4" name="Footer Placeholder 3">
            <a:extLst>
              <a:ext uri="{FF2B5EF4-FFF2-40B4-BE49-F238E27FC236}">
                <a16:creationId xmlns:a16="http://schemas.microsoft.com/office/drawing/2014/main" id="{E7BC5F66-102B-1A21-218C-29041F3590C2}"/>
              </a:ext>
            </a:extLst>
          </p:cNvPr>
          <p:cNvSpPr>
            <a:spLocks noGrp="1"/>
          </p:cNvSpPr>
          <p:nvPr>
            <p:ph type="ftr" sz="quarter" idx="11"/>
          </p:nvPr>
        </p:nvSpPr>
        <p:spPr/>
        <p:txBody>
          <a:bodyPr/>
          <a:lstStyle/>
          <a:p>
            <a:r>
              <a:rPr lang="en-GB"/>
              <a:t>Contributed by 2329070</a:t>
            </a:r>
          </a:p>
        </p:txBody>
      </p:sp>
    </p:spTree>
    <p:extLst>
      <p:ext uri="{BB962C8B-B14F-4D97-AF65-F5344CB8AC3E}">
        <p14:creationId xmlns:p14="http://schemas.microsoft.com/office/powerpoint/2010/main" val="25804629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24749-90AD-4A3D-7317-DC375301E29B}"/>
              </a:ext>
            </a:extLst>
          </p:cNvPr>
          <p:cNvSpPr>
            <a:spLocks noGrp="1"/>
          </p:cNvSpPr>
          <p:nvPr>
            <p:ph type="title"/>
          </p:nvPr>
        </p:nvSpPr>
        <p:spPr>
          <a:xfrm>
            <a:off x="2015069" y="818708"/>
            <a:ext cx="8158688" cy="967562"/>
          </a:xfrm>
        </p:spPr>
        <p:txBody>
          <a:bodyPr/>
          <a:lstStyle/>
          <a:p>
            <a:r>
              <a:rPr lang="en-GB" dirty="0"/>
              <a:t>Objectives Outcome</a:t>
            </a:r>
          </a:p>
        </p:txBody>
      </p:sp>
      <p:sp>
        <p:nvSpPr>
          <p:cNvPr id="3" name="Text Placeholder 2">
            <a:extLst>
              <a:ext uri="{FF2B5EF4-FFF2-40B4-BE49-F238E27FC236}">
                <a16:creationId xmlns:a16="http://schemas.microsoft.com/office/drawing/2014/main" id="{42B31ABC-78C1-F37C-9EDE-D87028D614A5}"/>
              </a:ext>
            </a:extLst>
          </p:cNvPr>
          <p:cNvSpPr>
            <a:spLocks noGrp="1"/>
          </p:cNvSpPr>
          <p:nvPr>
            <p:ph type="body" idx="1"/>
          </p:nvPr>
        </p:nvSpPr>
        <p:spPr>
          <a:xfrm>
            <a:off x="2015067" y="2817627"/>
            <a:ext cx="8158690" cy="1998922"/>
          </a:xfrm>
        </p:spPr>
        <p:txBody>
          <a:bodyPr>
            <a:normAutofit/>
          </a:bodyPr>
          <a:lstStyle/>
          <a:p>
            <a:pPr marL="342900" indent="-342900" algn="l">
              <a:buFont typeface="Arial" panose="020B0604020202020204" pitchFamily="34" charset="0"/>
              <a:buChar char="•"/>
            </a:pPr>
            <a:r>
              <a:rPr lang="en-GB" dirty="0"/>
              <a:t>Explain Scottish Power organisation’s internal and external operating environment</a:t>
            </a:r>
          </a:p>
          <a:p>
            <a:pPr marL="342900" indent="-342900" algn="l">
              <a:buFont typeface="Arial" panose="020B0604020202020204" pitchFamily="34" charset="0"/>
              <a:buChar char="•"/>
            </a:pPr>
            <a:r>
              <a:rPr lang="en-GB" dirty="0"/>
              <a:t>Provide an understanding of how the organisation functions within the internal and external environment</a:t>
            </a:r>
          </a:p>
        </p:txBody>
      </p:sp>
      <p:sp>
        <p:nvSpPr>
          <p:cNvPr id="4" name="Footer Placeholder 3">
            <a:extLst>
              <a:ext uri="{FF2B5EF4-FFF2-40B4-BE49-F238E27FC236}">
                <a16:creationId xmlns:a16="http://schemas.microsoft.com/office/drawing/2014/main" id="{BE80D3DD-5FD5-A627-188E-5A9429CF1217}"/>
              </a:ext>
            </a:extLst>
          </p:cNvPr>
          <p:cNvSpPr>
            <a:spLocks noGrp="1"/>
          </p:cNvSpPr>
          <p:nvPr>
            <p:ph type="ftr" sz="quarter" idx="11"/>
          </p:nvPr>
        </p:nvSpPr>
        <p:spPr/>
        <p:txBody>
          <a:bodyPr/>
          <a:lstStyle/>
          <a:p>
            <a:r>
              <a:rPr lang="en-GB"/>
              <a:t>Contributed by 2329070</a:t>
            </a:r>
          </a:p>
        </p:txBody>
      </p:sp>
    </p:spTree>
    <p:extLst>
      <p:ext uri="{BB962C8B-B14F-4D97-AF65-F5344CB8AC3E}">
        <p14:creationId xmlns:p14="http://schemas.microsoft.com/office/powerpoint/2010/main" val="34415496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9C91BD-5579-9BB5-2246-727D65D993A5}"/>
              </a:ext>
            </a:extLst>
          </p:cNvPr>
          <p:cNvSpPr>
            <a:spLocks noGrp="1"/>
          </p:cNvSpPr>
          <p:nvPr>
            <p:ph type="title"/>
          </p:nvPr>
        </p:nvSpPr>
        <p:spPr/>
        <p:txBody>
          <a:bodyPr>
            <a:normAutofit/>
          </a:bodyPr>
          <a:lstStyle/>
          <a:p>
            <a:r>
              <a:rPr lang="en-IN" sz="2800" b="1" dirty="0">
                <a:latin typeface="Arial" panose="020B0604020202020204" pitchFamily="34" charset="0"/>
                <a:cs typeface="Arial" panose="020B0604020202020204" pitchFamily="34" charset="0"/>
              </a:rPr>
              <a:t>Introduction</a:t>
            </a:r>
            <a:endParaRPr lang="en-GB" sz="28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5F897E62-6A42-0AE0-31AE-CB0E7E6D3D0D}"/>
              </a:ext>
            </a:extLst>
          </p:cNvPr>
          <p:cNvSpPr>
            <a:spLocks noGrp="1"/>
          </p:cNvSpPr>
          <p:nvPr>
            <p:ph idx="1"/>
          </p:nvPr>
        </p:nvSpPr>
        <p:spPr>
          <a:xfrm>
            <a:off x="1295401" y="2556932"/>
            <a:ext cx="5700822" cy="3318936"/>
          </a:xfrm>
        </p:spPr>
        <p:txBody>
          <a:bodyPr>
            <a:normAutofit/>
          </a:bodyPr>
          <a:lstStyle/>
          <a:p>
            <a:pPr algn="just">
              <a:lnSpc>
                <a:spcPct val="150000"/>
              </a:lnSpc>
            </a:pPr>
            <a:r>
              <a:rPr lang="en-US" sz="1600" dirty="0">
                <a:effectLst/>
                <a:latin typeface="Arial" panose="020B0604020202020204" pitchFamily="34" charset="0"/>
                <a:ea typeface="Calibri" panose="020F0502020204030204" pitchFamily="34" charset="0"/>
                <a:cs typeface="Vrinda" panose="020B0502040204020203" pitchFamily="34" charset="0"/>
              </a:rPr>
              <a:t>Scottish Power works as a subsidiary energy company in the UK, which is owned by the publicly traded company Spanish Iberdrola Group. </a:t>
            </a:r>
          </a:p>
          <a:p>
            <a:pPr algn="just">
              <a:lnSpc>
                <a:spcPct val="150000"/>
              </a:lnSpc>
            </a:pPr>
            <a:r>
              <a:rPr lang="en-US" sz="1600" dirty="0">
                <a:latin typeface="Arial" panose="020B0604020202020204" pitchFamily="34" charset="0"/>
                <a:ea typeface="Calibri" panose="020F0502020204030204" pitchFamily="34" charset="0"/>
                <a:cs typeface="Vrinda" panose="020B0502040204020203" pitchFamily="34" charset="0"/>
              </a:rPr>
              <a:t>G</a:t>
            </a:r>
            <a:r>
              <a:rPr lang="en-US" sz="1600" dirty="0">
                <a:effectLst/>
                <a:latin typeface="Arial" panose="020B0604020202020204" pitchFamily="34" charset="0"/>
                <a:ea typeface="Calibri" panose="020F0502020204030204" pitchFamily="34" charset="0"/>
                <a:cs typeface="Vrinda" panose="020B0502040204020203" pitchFamily="34" charset="0"/>
              </a:rPr>
              <a:t>enerates electricity and gas</a:t>
            </a:r>
            <a:endParaRPr lang="en-US" sz="1600" dirty="0">
              <a:latin typeface="Arial" panose="020B0604020202020204" pitchFamily="34" charset="0"/>
              <a:ea typeface="Calibri" panose="020F0502020204030204" pitchFamily="34" charset="0"/>
              <a:cs typeface="Vrinda" panose="020B0502040204020203" pitchFamily="34" charset="0"/>
            </a:endParaRPr>
          </a:p>
          <a:p>
            <a:pPr algn="just">
              <a:lnSpc>
                <a:spcPct val="150000"/>
              </a:lnSpc>
            </a:pPr>
            <a:r>
              <a:rPr lang="en-US" sz="1600" dirty="0">
                <a:latin typeface="Arial" panose="020B0604020202020204" pitchFamily="34" charset="0"/>
                <a:ea typeface="Calibri" panose="020F0502020204030204" pitchFamily="34" charset="0"/>
                <a:cs typeface="Vrinda" panose="020B0502040204020203" pitchFamily="34" charset="0"/>
              </a:rPr>
              <a:t>Source renewable electricity from their own windfarms</a:t>
            </a:r>
            <a:endParaRPr lang="en-US" sz="1600" dirty="0">
              <a:effectLst/>
              <a:latin typeface="Arial" panose="020B0604020202020204" pitchFamily="34" charset="0"/>
              <a:ea typeface="Calibri" panose="020F0502020204030204" pitchFamily="34" charset="0"/>
              <a:cs typeface="Vrinda" panose="020B0502040204020203" pitchFamily="34" charset="0"/>
            </a:endParaRPr>
          </a:p>
          <a:p>
            <a:pPr algn="just">
              <a:lnSpc>
                <a:spcPct val="150000"/>
              </a:lnSpc>
            </a:pPr>
            <a:r>
              <a:rPr lang="en-US" sz="1600" dirty="0">
                <a:effectLst/>
                <a:latin typeface="Arial" panose="020B0604020202020204" pitchFamily="34" charset="0"/>
                <a:ea typeface="Calibri" panose="020F0502020204030204" pitchFamily="34" charset="0"/>
                <a:cs typeface="Vrinda" panose="020B0502040204020203" pitchFamily="34" charset="0"/>
              </a:rPr>
              <a:t>It is regarded to be the first integrated company that invests to produce green electricity and clean energy. </a:t>
            </a:r>
            <a:endParaRPr lang="en-GB" sz="1600" dirty="0"/>
          </a:p>
        </p:txBody>
      </p:sp>
      <p:sp>
        <p:nvSpPr>
          <p:cNvPr id="4" name="TextBox 3">
            <a:extLst>
              <a:ext uri="{FF2B5EF4-FFF2-40B4-BE49-F238E27FC236}">
                <a16:creationId xmlns:a16="http://schemas.microsoft.com/office/drawing/2014/main" id="{1C958AD7-A36D-2F82-6D41-653A2BEEFEEC}"/>
              </a:ext>
            </a:extLst>
          </p:cNvPr>
          <p:cNvSpPr txBox="1"/>
          <p:nvPr/>
        </p:nvSpPr>
        <p:spPr>
          <a:xfrm>
            <a:off x="8823489" y="5872312"/>
            <a:ext cx="2545237" cy="276999"/>
          </a:xfrm>
          <a:prstGeom prst="rect">
            <a:avLst/>
          </a:prstGeom>
          <a:noFill/>
        </p:spPr>
        <p:txBody>
          <a:bodyPr wrap="square" rtlCol="0">
            <a:spAutoFit/>
          </a:bodyPr>
          <a:lstStyle/>
          <a:p>
            <a:r>
              <a:rPr lang="en-IN" sz="1200">
                <a:latin typeface="Arial" panose="020B0604020202020204" pitchFamily="34" charset="0"/>
                <a:cs typeface="Arial" panose="020B0604020202020204" pitchFamily="34" charset="0"/>
              </a:rPr>
              <a:t>(</a:t>
            </a:r>
            <a:r>
              <a:rPr lang="en-IN" sz="1200" err="1">
                <a:latin typeface="Arial" panose="020B0604020202020204" pitchFamily="34" charset="0"/>
                <a:cs typeface="Arial" panose="020B0604020202020204" pitchFamily="34" charset="0"/>
              </a:rPr>
              <a:t>ScottishPower</a:t>
            </a:r>
            <a:r>
              <a:rPr lang="en-IN" sz="1200">
                <a:latin typeface="Arial" panose="020B0604020202020204" pitchFamily="34" charset="0"/>
                <a:cs typeface="Arial" panose="020B0604020202020204" pitchFamily="34" charset="0"/>
              </a:rPr>
              <a:t>, 2024)</a:t>
            </a:r>
            <a:endParaRPr lang="en-GB" sz="120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8FC9BDC9-E3A5-FB29-D8F8-45C5B7407081}"/>
              </a:ext>
            </a:extLst>
          </p:cNvPr>
          <p:cNvPicPr>
            <a:picLocks noChangeAspect="1"/>
          </p:cNvPicPr>
          <p:nvPr/>
        </p:nvPicPr>
        <p:blipFill>
          <a:blip r:embed="rId3"/>
          <a:stretch>
            <a:fillRect/>
          </a:stretch>
        </p:blipFill>
        <p:spPr>
          <a:xfrm>
            <a:off x="7088957" y="2655748"/>
            <a:ext cx="4062952" cy="2642116"/>
          </a:xfrm>
          <a:prstGeom prst="rect">
            <a:avLst/>
          </a:prstGeom>
        </p:spPr>
      </p:pic>
      <p:sp>
        <p:nvSpPr>
          <p:cNvPr id="5" name="Footer Placeholder 4">
            <a:extLst>
              <a:ext uri="{FF2B5EF4-FFF2-40B4-BE49-F238E27FC236}">
                <a16:creationId xmlns:a16="http://schemas.microsoft.com/office/drawing/2014/main" id="{26A85E35-8DD4-CCD9-8D10-6D32912ED3D5}"/>
              </a:ext>
            </a:extLst>
          </p:cNvPr>
          <p:cNvSpPr>
            <a:spLocks noGrp="1"/>
          </p:cNvSpPr>
          <p:nvPr>
            <p:ph type="ftr" sz="quarter" idx="11"/>
          </p:nvPr>
        </p:nvSpPr>
        <p:spPr/>
        <p:txBody>
          <a:bodyPr/>
          <a:lstStyle/>
          <a:p>
            <a:r>
              <a:rPr lang="en-GB"/>
              <a:t>Contributed by 2329070</a:t>
            </a:r>
          </a:p>
        </p:txBody>
      </p:sp>
    </p:spTree>
    <p:extLst>
      <p:ext uri="{BB962C8B-B14F-4D97-AF65-F5344CB8AC3E}">
        <p14:creationId xmlns:p14="http://schemas.microsoft.com/office/powerpoint/2010/main" val="15686824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75652E-AC0B-322E-209C-0817047D1ADC}"/>
              </a:ext>
            </a:extLst>
          </p:cNvPr>
          <p:cNvSpPr>
            <a:spLocks noGrp="1"/>
          </p:cNvSpPr>
          <p:nvPr>
            <p:ph type="title"/>
          </p:nvPr>
        </p:nvSpPr>
        <p:spPr/>
        <p:txBody>
          <a:bodyPr>
            <a:normAutofit fontScale="90000"/>
          </a:bodyPr>
          <a:lstStyle/>
          <a:p>
            <a:pPr>
              <a:lnSpc>
                <a:spcPct val="150000"/>
              </a:lnSpc>
            </a:pPr>
            <a:r>
              <a:rPr lang="en-GB" sz="2800" b="1" kern="100">
                <a:latin typeface="Arial" panose="020B0604020202020204" pitchFamily="34" charset="0"/>
                <a:ea typeface="Times New Roman" panose="02020603050405020304" pitchFamily="18" charset="0"/>
                <a:cs typeface="Vrinda" panose="020B0502040204020203" pitchFamily="34" charset="0"/>
              </a:rPr>
              <a:t>The Organisational</a:t>
            </a:r>
            <a:r>
              <a:rPr lang="en-GB" sz="2800" b="1" kern="100">
                <a:effectLst/>
                <a:latin typeface="Arial" panose="020B0604020202020204" pitchFamily="34" charset="0"/>
                <a:ea typeface="Times New Roman" panose="02020603050405020304" pitchFamily="18" charset="0"/>
                <a:cs typeface="Vrinda" panose="020B0502040204020203" pitchFamily="34" charset="0"/>
              </a:rPr>
              <a:t> Structure, Size, And Function Of Scottish Power.</a:t>
            </a:r>
            <a:endParaRPr lang="en-GB" sz="2800"/>
          </a:p>
        </p:txBody>
      </p:sp>
      <p:sp>
        <p:nvSpPr>
          <p:cNvPr id="3" name="Content Placeholder 2">
            <a:extLst>
              <a:ext uri="{FF2B5EF4-FFF2-40B4-BE49-F238E27FC236}">
                <a16:creationId xmlns:a16="http://schemas.microsoft.com/office/drawing/2014/main" id="{157D161A-5A2E-B320-8038-C4894CF9A39A}"/>
              </a:ext>
            </a:extLst>
          </p:cNvPr>
          <p:cNvSpPr>
            <a:spLocks noGrp="1"/>
          </p:cNvSpPr>
          <p:nvPr>
            <p:ph idx="1"/>
          </p:nvPr>
        </p:nvSpPr>
        <p:spPr>
          <a:xfrm>
            <a:off x="5250729" y="2556932"/>
            <a:ext cx="5645867" cy="3318936"/>
          </a:xfrm>
        </p:spPr>
        <p:txBody>
          <a:bodyPr>
            <a:normAutofit/>
          </a:bodyPr>
          <a:lstStyle/>
          <a:p>
            <a:pPr algn="just">
              <a:lnSpc>
                <a:spcPct val="150000"/>
              </a:lnSpc>
            </a:pPr>
            <a:r>
              <a:rPr lang="en-GB" sz="1200" kern="100" dirty="0">
                <a:effectLst/>
                <a:latin typeface="Arial" panose="020B0604020202020204" pitchFamily="34" charset="0"/>
                <a:ea typeface="Calibri" panose="020F0502020204030204" pitchFamily="34" charset="0"/>
                <a:cs typeface="Vrinda" panose="020B0502040204020203" pitchFamily="34" charset="0"/>
              </a:rPr>
              <a:t>The organisational structure is divided into three major sections, energy networks, generation, and retail. </a:t>
            </a:r>
          </a:p>
          <a:p>
            <a:pPr algn="just">
              <a:lnSpc>
                <a:spcPct val="150000"/>
              </a:lnSpc>
            </a:pPr>
            <a:r>
              <a:rPr lang="en-GB" sz="1200" kern="100" dirty="0">
                <a:effectLst/>
                <a:latin typeface="Arial" panose="020B0604020202020204" pitchFamily="34" charset="0"/>
                <a:ea typeface="Calibri" panose="020F0502020204030204" pitchFamily="34" charset="0"/>
                <a:cs typeface="Vrinda" panose="020B0502040204020203" pitchFamily="34" charset="0"/>
              </a:rPr>
              <a:t>Almost 5,700 employees work in the organisation to provide the best services to its consumers. </a:t>
            </a:r>
          </a:p>
          <a:p>
            <a:pPr algn="just">
              <a:lnSpc>
                <a:spcPct val="150000"/>
              </a:lnSpc>
            </a:pPr>
            <a:r>
              <a:rPr lang="en-GB" sz="1200" kern="100" dirty="0">
                <a:effectLst/>
                <a:latin typeface="Arial" panose="020B0604020202020204" pitchFamily="34" charset="0"/>
                <a:ea typeface="Calibri" panose="020F0502020204030204" pitchFamily="34" charset="0"/>
                <a:cs typeface="Vrinda" panose="020B0502040204020203" pitchFamily="34" charset="0"/>
              </a:rPr>
              <a:t>The main function of Scottish Power is to provide reliable as well as sustainable energy to households while maintaining its commitment towards reaching a low-carbon economy.</a:t>
            </a:r>
          </a:p>
          <a:p>
            <a:pPr algn="just">
              <a:lnSpc>
                <a:spcPct val="150000"/>
              </a:lnSpc>
            </a:pPr>
            <a:endParaRPr lang="en-GB" sz="1200" kern="100" dirty="0">
              <a:effectLst/>
              <a:latin typeface="Arial" panose="020B0604020202020204" pitchFamily="34" charset="0"/>
              <a:ea typeface="Calibri" panose="020F0502020204030204" pitchFamily="34" charset="0"/>
              <a:cs typeface="Vrinda" panose="020B0502040204020203" pitchFamily="34" charset="0"/>
            </a:endParaRPr>
          </a:p>
          <a:p>
            <a:pPr algn="just">
              <a:lnSpc>
                <a:spcPct val="150000"/>
              </a:lnSpc>
            </a:pPr>
            <a:endParaRPr lang="en-GB" sz="1200" dirty="0"/>
          </a:p>
        </p:txBody>
      </p:sp>
      <p:sp>
        <p:nvSpPr>
          <p:cNvPr id="4" name="TextBox 3">
            <a:extLst>
              <a:ext uri="{FF2B5EF4-FFF2-40B4-BE49-F238E27FC236}">
                <a16:creationId xmlns:a16="http://schemas.microsoft.com/office/drawing/2014/main" id="{EFB54CBD-FD8F-AF59-3736-476C6D1FBB44}"/>
              </a:ext>
            </a:extLst>
          </p:cNvPr>
          <p:cNvSpPr txBox="1"/>
          <p:nvPr/>
        </p:nvSpPr>
        <p:spPr>
          <a:xfrm>
            <a:off x="9040305" y="5875868"/>
            <a:ext cx="2545237" cy="276999"/>
          </a:xfrm>
          <a:prstGeom prst="rect">
            <a:avLst/>
          </a:prstGeom>
          <a:noFill/>
        </p:spPr>
        <p:txBody>
          <a:bodyPr wrap="square" rtlCol="0">
            <a:spAutoFit/>
          </a:bodyPr>
          <a:lstStyle/>
          <a:p>
            <a:r>
              <a:rPr lang="en-IN" sz="1200">
                <a:latin typeface="Arial" panose="020B0604020202020204" pitchFamily="34" charset="0"/>
                <a:cs typeface="Arial" panose="020B0604020202020204" pitchFamily="34" charset="0"/>
              </a:rPr>
              <a:t>(</a:t>
            </a:r>
            <a:r>
              <a:rPr lang="en-IN" sz="1200" err="1">
                <a:latin typeface="Arial" panose="020B0604020202020204" pitchFamily="34" charset="0"/>
                <a:cs typeface="Arial" panose="020B0604020202020204" pitchFamily="34" charset="0"/>
              </a:rPr>
              <a:t>ScottishPower</a:t>
            </a:r>
            <a:r>
              <a:rPr lang="en-IN" sz="1200">
                <a:latin typeface="Arial" panose="020B0604020202020204" pitchFamily="34" charset="0"/>
                <a:cs typeface="Arial" panose="020B0604020202020204" pitchFamily="34" charset="0"/>
              </a:rPr>
              <a:t>, 2024)</a:t>
            </a:r>
            <a:endParaRPr lang="en-GB" sz="120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1CCA1AD0-9205-E45F-EB79-D4B1749BA264}"/>
              </a:ext>
            </a:extLst>
          </p:cNvPr>
          <p:cNvPicPr>
            <a:picLocks noChangeAspect="1"/>
          </p:cNvPicPr>
          <p:nvPr/>
        </p:nvPicPr>
        <p:blipFill>
          <a:blip r:embed="rId3"/>
          <a:stretch>
            <a:fillRect/>
          </a:stretch>
        </p:blipFill>
        <p:spPr>
          <a:xfrm>
            <a:off x="705564" y="2686572"/>
            <a:ext cx="4389500" cy="3110913"/>
          </a:xfrm>
          <a:prstGeom prst="rect">
            <a:avLst/>
          </a:prstGeom>
        </p:spPr>
      </p:pic>
      <p:sp>
        <p:nvSpPr>
          <p:cNvPr id="5" name="Footer Placeholder 4">
            <a:extLst>
              <a:ext uri="{FF2B5EF4-FFF2-40B4-BE49-F238E27FC236}">
                <a16:creationId xmlns:a16="http://schemas.microsoft.com/office/drawing/2014/main" id="{B27A6FBE-F23F-4A2F-A44B-E9428AEC4923}"/>
              </a:ext>
            </a:extLst>
          </p:cNvPr>
          <p:cNvSpPr>
            <a:spLocks noGrp="1"/>
          </p:cNvSpPr>
          <p:nvPr>
            <p:ph type="ftr" sz="quarter" idx="11"/>
          </p:nvPr>
        </p:nvSpPr>
        <p:spPr/>
        <p:txBody>
          <a:bodyPr/>
          <a:lstStyle/>
          <a:p>
            <a:r>
              <a:rPr lang="en-GB"/>
              <a:t>Contributed by 2329070</a:t>
            </a:r>
          </a:p>
        </p:txBody>
      </p:sp>
    </p:spTree>
    <p:extLst>
      <p:ext uri="{BB962C8B-B14F-4D97-AF65-F5344CB8AC3E}">
        <p14:creationId xmlns:p14="http://schemas.microsoft.com/office/powerpoint/2010/main" val="12125996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4EB5D-D5BC-A24F-2C31-FFC8DC06EC7F}"/>
              </a:ext>
            </a:extLst>
          </p:cNvPr>
          <p:cNvSpPr>
            <a:spLocks noGrp="1"/>
          </p:cNvSpPr>
          <p:nvPr>
            <p:ph type="title"/>
          </p:nvPr>
        </p:nvSpPr>
        <p:spPr>
          <a:xfrm>
            <a:off x="1295402" y="982133"/>
            <a:ext cx="9601196" cy="959790"/>
          </a:xfrm>
        </p:spPr>
        <p:txBody>
          <a:bodyPr>
            <a:normAutofit/>
          </a:bodyPr>
          <a:lstStyle/>
          <a:p>
            <a:r>
              <a:rPr lang="en-GB" sz="2800" b="1" kern="100">
                <a:effectLst/>
                <a:latin typeface="Arial" panose="020B0604020202020204" pitchFamily="34" charset="0"/>
                <a:ea typeface="Times New Roman" panose="02020603050405020304" pitchFamily="18" charset="0"/>
                <a:cs typeface="Vrinda" panose="020B0502040204020203" pitchFamily="34" charset="0"/>
              </a:rPr>
              <a:t>Organisational Culture of Scottish Power</a:t>
            </a:r>
            <a:endParaRPr lang="en-GB" sz="2800"/>
          </a:p>
        </p:txBody>
      </p:sp>
      <p:sp>
        <p:nvSpPr>
          <p:cNvPr id="3" name="Content Placeholder 2">
            <a:extLst>
              <a:ext uri="{FF2B5EF4-FFF2-40B4-BE49-F238E27FC236}">
                <a16:creationId xmlns:a16="http://schemas.microsoft.com/office/drawing/2014/main" id="{26E6FBDB-0FFC-57A2-925F-51405511A299}"/>
              </a:ext>
            </a:extLst>
          </p:cNvPr>
          <p:cNvSpPr>
            <a:spLocks noGrp="1"/>
          </p:cNvSpPr>
          <p:nvPr>
            <p:ph idx="1"/>
          </p:nvPr>
        </p:nvSpPr>
        <p:spPr>
          <a:xfrm>
            <a:off x="1295401" y="2450968"/>
            <a:ext cx="5718141" cy="2971637"/>
          </a:xfrm>
        </p:spPr>
        <p:txBody>
          <a:bodyPr>
            <a:noAutofit/>
          </a:bodyPr>
          <a:lstStyle/>
          <a:p>
            <a:pPr algn="just">
              <a:lnSpc>
                <a:spcPct val="150000"/>
              </a:lnSpc>
            </a:pPr>
            <a:r>
              <a:rPr lang="en-GB" sz="1200" dirty="0">
                <a:effectLst/>
                <a:latin typeface="Arial" panose="020B0604020202020204" pitchFamily="34" charset="0"/>
                <a:ea typeface="Calibri" panose="020F0502020204030204" pitchFamily="34" charset="0"/>
                <a:cs typeface="Vrinda" panose="020B0502040204020203" pitchFamily="34" charset="0"/>
              </a:rPr>
              <a:t>The organisational culture of Scottish Power is developed on innovation and sustainability, and it is customer-oriented. </a:t>
            </a:r>
          </a:p>
          <a:p>
            <a:pPr algn="just">
              <a:lnSpc>
                <a:spcPct val="150000"/>
              </a:lnSpc>
            </a:pPr>
            <a:r>
              <a:rPr lang="en-GB" sz="1200" dirty="0">
                <a:effectLst/>
                <a:latin typeface="Arial" panose="020B0604020202020204" pitchFamily="34" charset="0"/>
                <a:ea typeface="Calibri" panose="020F0502020204030204" pitchFamily="34" charset="0"/>
                <a:cs typeface="Vrinda" panose="020B0502040204020203" pitchFamily="34" charset="0"/>
              </a:rPr>
              <a:t>It is committed to providing renewable energy and helping the UK to transition to a low-carbon and green future</a:t>
            </a:r>
            <a:r>
              <a:rPr lang="en-GB" sz="1200" dirty="0">
                <a:latin typeface="Arial" panose="020B0604020202020204" pitchFamily="34" charset="0"/>
                <a:ea typeface="Calibri" panose="020F0502020204030204" pitchFamily="34" charset="0"/>
                <a:cs typeface="Vrinda" panose="020B0502040204020203" pitchFamily="34" charset="0"/>
              </a:rPr>
              <a:t>.</a:t>
            </a:r>
          </a:p>
          <a:p>
            <a:pPr algn="just">
              <a:lnSpc>
                <a:spcPct val="150000"/>
              </a:lnSpc>
            </a:pPr>
            <a:r>
              <a:rPr lang="en-GB" sz="1200" kern="100" dirty="0">
                <a:effectLst/>
                <a:latin typeface="Arial" panose="020B0604020202020204" pitchFamily="34" charset="0"/>
                <a:ea typeface="Calibri" panose="020F0502020204030204" pitchFamily="34" charset="0"/>
                <a:cs typeface="Vrinda" panose="020B0502040204020203" pitchFamily="34" charset="0"/>
              </a:rPr>
              <a:t>Its commitment towards the environment and society can be seen through its investment in wind power.</a:t>
            </a:r>
          </a:p>
          <a:p>
            <a:pPr algn="just">
              <a:lnSpc>
                <a:spcPct val="150000"/>
              </a:lnSpc>
            </a:pPr>
            <a:r>
              <a:rPr lang="en-GB" sz="1200" dirty="0">
                <a:effectLst/>
                <a:latin typeface="Arial" panose="020B0604020202020204" pitchFamily="34" charset="0"/>
                <a:ea typeface="Calibri" panose="020F0502020204030204" pitchFamily="34" charset="0"/>
                <a:cs typeface="Vrinda" panose="020B0502040204020203" pitchFamily="34" charset="0"/>
              </a:rPr>
              <a:t>The well-being of the employees as well as their training and development are the priority of Scottish Power.</a:t>
            </a:r>
          </a:p>
          <a:p>
            <a:pPr algn="just">
              <a:lnSpc>
                <a:spcPct val="150000"/>
              </a:lnSpc>
            </a:pPr>
            <a:endParaRPr lang="en-GB" sz="1200" kern="100" dirty="0">
              <a:latin typeface="Arial" panose="020B0604020202020204" pitchFamily="34" charset="0"/>
              <a:ea typeface="Calibri" panose="020F0502020204030204" pitchFamily="34" charset="0"/>
              <a:cs typeface="Vrinda" panose="020B0502040204020203" pitchFamily="34" charset="0"/>
            </a:endParaRPr>
          </a:p>
        </p:txBody>
      </p:sp>
      <p:sp>
        <p:nvSpPr>
          <p:cNvPr id="4" name="TextBox 3">
            <a:extLst>
              <a:ext uri="{FF2B5EF4-FFF2-40B4-BE49-F238E27FC236}">
                <a16:creationId xmlns:a16="http://schemas.microsoft.com/office/drawing/2014/main" id="{DF699AA5-8800-A2C5-28B7-BF472F42ABCB}"/>
              </a:ext>
            </a:extLst>
          </p:cNvPr>
          <p:cNvSpPr txBox="1"/>
          <p:nvPr/>
        </p:nvSpPr>
        <p:spPr>
          <a:xfrm>
            <a:off x="8436990" y="5904081"/>
            <a:ext cx="2545237" cy="276999"/>
          </a:xfrm>
          <a:prstGeom prst="rect">
            <a:avLst/>
          </a:prstGeom>
          <a:noFill/>
        </p:spPr>
        <p:txBody>
          <a:bodyPr wrap="square" rtlCol="0">
            <a:spAutoFit/>
          </a:bodyPr>
          <a:lstStyle/>
          <a:p>
            <a:r>
              <a:rPr lang="en-IN" sz="1200">
                <a:latin typeface="Arial" panose="020B0604020202020204" pitchFamily="34" charset="0"/>
                <a:cs typeface="Arial" panose="020B0604020202020204" pitchFamily="34" charset="0"/>
              </a:rPr>
              <a:t>(</a:t>
            </a:r>
            <a:r>
              <a:rPr lang="en-IN" sz="1200" err="1">
                <a:latin typeface="Arial" panose="020B0604020202020204" pitchFamily="34" charset="0"/>
                <a:cs typeface="Arial" panose="020B0604020202020204" pitchFamily="34" charset="0"/>
              </a:rPr>
              <a:t>ScottishPower</a:t>
            </a:r>
            <a:r>
              <a:rPr lang="en-IN" sz="1200">
                <a:latin typeface="Arial" panose="020B0604020202020204" pitchFamily="34" charset="0"/>
                <a:cs typeface="Arial" panose="020B0604020202020204" pitchFamily="34" charset="0"/>
              </a:rPr>
              <a:t>, 2024)</a:t>
            </a:r>
            <a:endParaRPr lang="en-GB" sz="120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866AB77F-CA36-CF0A-5011-2F06A731BF45}"/>
              </a:ext>
            </a:extLst>
          </p:cNvPr>
          <p:cNvPicPr>
            <a:picLocks noChangeAspect="1"/>
          </p:cNvPicPr>
          <p:nvPr/>
        </p:nvPicPr>
        <p:blipFill>
          <a:blip r:embed="rId3"/>
          <a:stretch>
            <a:fillRect/>
          </a:stretch>
        </p:blipFill>
        <p:spPr>
          <a:xfrm>
            <a:off x="7220931" y="2550990"/>
            <a:ext cx="4145879" cy="3353091"/>
          </a:xfrm>
          <a:prstGeom prst="rect">
            <a:avLst/>
          </a:prstGeom>
        </p:spPr>
      </p:pic>
      <p:sp>
        <p:nvSpPr>
          <p:cNvPr id="5" name="Footer Placeholder 4">
            <a:extLst>
              <a:ext uri="{FF2B5EF4-FFF2-40B4-BE49-F238E27FC236}">
                <a16:creationId xmlns:a16="http://schemas.microsoft.com/office/drawing/2014/main" id="{2D31CCB2-32D6-A26C-FB79-B1F49C778BB7}"/>
              </a:ext>
            </a:extLst>
          </p:cNvPr>
          <p:cNvSpPr>
            <a:spLocks noGrp="1"/>
          </p:cNvSpPr>
          <p:nvPr>
            <p:ph type="ftr" sz="quarter" idx="11"/>
          </p:nvPr>
        </p:nvSpPr>
        <p:spPr/>
        <p:txBody>
          <a:bodyPr/>
          <a:lstStyle/>
          <a:p>
            <a:r>
              <a:rPr lang="en-GB"/>
              <a:t>Contributed by 2329070</a:t>
            </a:r>
          </a:p>
        </p:txBody>
      </p:sp>
    </p:spTree>
    <p:extLst>
      <p:ext uri="{BB962C8B-B14F-4D97-AF65-F5344CB8AC3E}">
        <p14:creationId xmlns:p14="http://schemas.microsoft.com/office/powerpoint/2010/main" val="39792109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DF9F42-DDD8-1E55-C70D-F3583E7DD878}"/>
              </a:ext>
            </a:extLst>
          </p:cNvPr>
          <p:cNvSpPr>
            <a:spLocks noGrp="1"/>
          </p:cNvSpPr>
          <p:nvPr>
            <p:ph type="title"/>
          </p:nvPr>
        </p:nvSpPr>
        <p:spPr/>
        <p:txBody>
          <a:bodyPr>
            <a:normAutofit/>
          </a:bodyPr>
          <a:lstStyle/>
          <a:p>
            <a:r>
              <a:rPr lang="en-GB" sz="2800" b="1" kern="100">
                <a:effectLst/>
                <a:latin typeface="Arial" panose="020B0604020202020204" pitchFamily="34" charset="0"/>
                <a:ea typeface="Times New Roman" panose="02020603050405020304" pitchFamily="18" charset="0"/>
                <a:cs typeface="Vrinda" panose="020B0502040204020203" pitchFamily="34" charset="0"/>
              </a:rPr>
              <a:t>Ethics of Scottish Power</a:t>
            </a:r>
            <a:endParaRPr lang="en-GB" sz="2800"/>
          </a:p>
        </p:txBody>
      </p:sp>
      <p:sp>
        <p:nvSpPr>
          <p:cNvPr id="3" name="Content Placeholder 2">
            <a:extLst>
              <a:ext uri="{FF2B5EF4-FFF2-40B4-BE49-F238E27FC236}">
                <a16:creationId xmlns:a16="http://schemas.microsoft.com/office/drawing/2014/main" id="{7A9F8C7E-148D-3896-DB19-D2D082DE6C6E}"/>
              </a:ext>
            </a:extLst>
          </p:cNvPr>
          <p:cNvSpPr>
            <a:spLocks noGrp="1"/>
          </p:cNvSpPr>
          <p:nvPr>
            <p:ph idx="1"/>
          </p:nvPr>
        </p:nvSpPr>
        <p:spPr>
          <a:xfrm>
            <a:off x="1295401" y="2556932"/>
            <a:ext cx="5793556" cy="3042591"/>
          </a:xfrm>
        </p:spPr>
        <p:txBody>
          <a:bodyPr>
            <a:normAutofit/>
          </a:bodyPr>
          <a:lstStyle/>
          <a:p>
            <a:pPr algn="just">
              <a:lnSpc>
                <a:spcPct val="150000"/>
              </a:lnSpc>
            </a:pPr>
            <a:r>
              <a:rPr lang="en-GB" sz="1200" dirty="0">
                <a:effectLst/>
                <a:latin typeface="Arial" panose="020B0604020202020204" pitchFamily="34" charset="0"/>
                <a:ea typeface="Calibri" panose="020F0502020204030204" pitchFamily="34" charset="0"/>
                <a:cs typeface="Vrinda" panose="020B0502040204020203" pitchFamily="34" charset="0"/>
              </a:rPr>
              <a:t>The ethics of Scottish Power is based on transparency, sustainability as well as fulfilment of social responsibilities. </a:t>
            </a:r>
          </a:p>
          <a:p>
            <a:pPr algn="just">
              <a:lnSpc>
                <a:spcPct val="150000"/>
              </a:lnSpc>
            </a:pPr>
            <a:r>
              <a:rPr lang="en-GB" sz="1200" dirty="0">
                <a:effectLst/>
                <a:latin typeface="Arial" panose="020B0604020202020204" pitchFamily="34" charset="0"/>
                <a:ea typeface="Calibri" panose="020F0502020204030204" pitchFamily="34" charset="0"/>
                <a:cs typeface="Vrinda" panose="020B0502040204020203" pitchFamily="34" charset="0"/>
              </a:rPr>
              <a:t>It always upholds strict guidelines to ensure adherence to ethical practices and corporate governance. </a:t>
            </a:r>
            <a:endParaRPr lang="en-GB" sz="1200" dirty="0">
              <a:latin typeface="Arial" panose="020B0604020202020204" pitchFamily="34" charset="0"/>
              <a:ea typeface="Calibri" panose="020F0502020204030204" pitchFamily="34" charset="0"/>
              <a:cs typeface="Vrinda" panose="020B0502040204020203" pitchFamily="34" charset="0"/>
            </a:endParaRPr>
          </a:p>
          <a:p>
            <a:pPr algn="just">
              <a:lnSpc>
                <a:spcPct val="150000"/>
              </a:lnSpc>
            </a:pPr>
            <a:r>
              <a:rPr lang="en-GB" sz="1200" dirty="0">
                <a:effectLst/>
                <a:latin typeface="Arial" panose="020B0604020202020204" pitchFamily="34" charset="0"/>
                <a:ea typeface="Calibri" panose="020F0502020204030204" pitchFamily="34" charset="0"/>
                <a:cs typeface="Vrinda" panose="020B0502040204020203" pitchFamily="34" charset="0"/>
              </a:rPr>
              <a:t>Scottish Power prioritises fair pricing, maintaining customer welfare, and ensuring transparency in the operational process. </a:t>
            </a:r>
          </a:p>
          <a:p>
            <a:pPr algn="just">
              <a:lnSpc>
                <a:spcPct val="150000"/>
              </a:lnSpc>
            </a:pPr>
            <a:r>
              <a:rPr lang="en-GB" sz="1200" dirty="0">
                <a:effectLst/>
                <a:latin typeface="Arial" panose="020B0604020202020204" pitchFamily="34" charset="0"/>
                <a:ea typeface="Calibri" panose="020F0502020204030204" pitchFamily="34" charset="0"/>
                <a:cs typeface="Vrinda" panose="020B0502040204020203" pitchFamily="34" charset="0"/>
              </a:rPr>
              <a:t>The organisation tries its best to take care of employee well-being and provide a safe, positive, and supportive work culture. </a:t>
            </a:r>
            <a:endParaRPr lang="en-GB" sz="1200" dirty="0">
              <a:latin typeface="Arial" panose="020B0604020202020204" pitchFamily="34" charset="0"/>
              <a:ea typeface="Calibri" panose="020F0502020204030204" pitchFamily="34" charset="0"/>
              <a:cs typeface="Vrinda" panose="020B0502040204020203" pitchFamily="34" charset="0"/>
            </a:endParaRPr>
          </a:p>
        </p:txBody>
      </p:sp>
      <p:sp>
        <p:nvSpPr>
          <p:cNvPr id="4" name="TextBox 3">
            <a:extLst>
              <a:ext uri="{FF2B5EF4-FFF2-40B4-BE49-F238E27FC236}">
                <a16:creationId xmlns:a16="http://schemas.microsoft.com/office/drawing/2014/main" id="{86F2F4F2-0745-F6EE-E264-652E0138ACC7}"/>
              </a:ext>
            </a:extLst>
          </p:cNvPr>
          <p:cNvSpPr txBox="1"/>
          <p:nvPr/>
        </p:nvSpPr>
        <p:spPr>
          <a:xfrm>
            <a:off x="7324627" y="5737368"/>
            <a:ext cx="2545237" cy="276999"/>
          </a:xfrm>
          <a:prstGeom prst="rect">
            <a:avLst/>
          </a:prstGeom>
          <a:noFill/>
        </p:spPr>
        <p:txBody>
          <a:bodyPr wrap="square" rtlCol="0">
            <a:spAutoFit/>
          </a:bodyPr>
          <a:lstStyle/>
          <a:p>
            <a:r>
              <a:rPr lang="en-IN" sz="1200">
                <a:latin typeface="Arial" panose="020B0604020202020204" pitchFamily="34" charset="0"/>
                <a:cs typeface="Arial" panose="020B0604020202020204" pitchFamily="34" charset="0"/>
              </a:rPr>
              <a:t>(</a:t>
            </a:r>
            <a:r>
              <a:rPr lang="en-IN" sz="1200" err="1">
                <a:latin typeface="Arial" panose="020B0604020202020204" pitchFamily="34" charset="0"/>
                <a:cs typeface="Arial" panose="020B0604020202020204" pitchFamily="34" charset="0"/>
              </a:rPr>
              <a:t>ScottishPower</a:t>
            </a:r>
            <a:r>
              <a:rPr lang="en-IN" sz="1200">
                <a:latin typeface="Arial" panose="020B0604020202020204" pitchFamily="34" charset="0"/>
                <a:cs typeface="Arial" panose="020B0604020202020204" pitchFamily="34" charset="0"/>
              </a:rPr>
              <a:t>, 2024)</a:t>
            </a:r>
            <a:endParaRPr lang="en-GB" sz="120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BF4A2A9D-2DD5-474E-D752-BB64C9FD5699}"/>
              </a:ext>
            </a:extLst>
          </p:cNvPr>
          <p:cNvPicPr>
            <a:picLocks noChangeAspect="1"/>
          </p:cNvPicPr>
          <p:nvPr/>
        </p:nvPicPr>
        <p:blipFill>
          <a:blip r:embed="rId3"/>
          <a:stretch>
            <a:fillRect/>
          </a:stretch>
        </p:blipFill>
        <p:spPr>
          <a:xfrm>
            <a:off x="7088957" y="2627493"/>
            <a:ext cx="4376377" cy="2972030"/>
          </a:xfrm>
          <a:prstGeom prst="rect">
            <a:avLst/>
          </a:prstGeom>
        </p:spPr>
      </p:pic>
      <p:sp>
        <p:nvSpPr>
          <p:cNvPr id="5" name="Footer Placeholder 4">
            <a:extLst>
              <a:ext uri="{FF2B5EF4-FFF2-40B4-BE49-F238E27FC236}">
                <a16:creationId xmlns:a16="http://schemas.microsoft.com/office/drawing/2014/main" id="{06602F9F-8D18-145C-CEDC-5873CAB2A2B9}"/>
              </a:ext>
            </a:extLst>
          </p:cNvPr>
          <p:cNvSpPr>
            <a:spLocks noGrp="1"/>
          </p:cNvSpPr>
          <p:nvPr>
            <p:ph type="ftr" sz="quarter" idx="11"/>
          </p:nvPr>
        </p:nvSpPr>
        <p:spPr/>
        <p:txBody>
          <a:bodyPr/>
          <a:lstStyle/>
          <a:p>
            <a:r>
              <a:rPr lang="en-GB"/>
              <a:t>Contributed by 2329070</a:t>
            </a:r>
          </a:p>
        </p:txBody>
      </p:sp>
    </p:spTree>
    <p:extLst>
      <p:ext uri="{BB962C8B-B14F-4D97-AF65-F5344CB8AC3E}">
        <p14:creationId xmlns:p14="http://schemas.microsoft.com/office/powerpoint/2010/main" val="6614834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96340-9919-B015-1178-39407005059C}"/>
              </a:ext>
            </a:extLst>
          </p:cNvPr>
          <p:cNvSpPr>
            <a:spLocks noGrp="1"/>
          </p:cNvSpPr>
          <p:nvPr>
            <p:ph type="title"/>
          </p:nvPr>
        </p:nvSpPr>
        <p:spPr/>
        <p:txBody>
          <a:bodyPr>
            <a:normAutofit/>
          </a:bodyPr>
          <a:lstStyle/>
          <a:p>
            <a:r>
              <a:rPr lang="en-GB" sz="2800" b="1" kern="100">
                <a:effectLst/>
                <a:latin typeface="Arial" panose="020B0604020202020204" pitchFamily="34" charset="0"/>
                <a:ea typeface="Times New Roman" panose="02020603050405020304" pitchFamily="18" charset="0"/>
                <a:cs typeface="Vrinda" panose="020B0502040204020203" pitchFamily="34" charset="0"/>
              </a:rPr>
              <a:t>Corporate Social Responsibility of Scottish Power</a:t>
            </a:r>
            <a:endParaRPr lang="en-GB" sz="2800"/>
          </a:p>
        </p:txBody>
      </p:sp>
      <p:sp>
        <p:nvSpPr>
          <p:cNvPr id="3" name="Content Placeholder 2">
            <a:extLst>
              <a:ext uri="{FF2B5EF4-FFF2-40B4-BE49-F238E27FC236}">
                <a16:creationId xmlns:a16="http://schemas.microsoft.com/office/drawing/2014/main" id="{26C4321A-1227-CD07-5F68-D83DCC8B6E02}"/>
              </a:ext>
            </a:extLst>
          </p:cNvPr>
          <p:cNvSpPr>
            <a:spLocks noGrp="1"/>
          </p:cNvSpPr>
          <p:nvPr>
            <p:ph idx="1"/>
          </p:nvPr>
        </p:nvSpPr>
        <p:spPr>
          <a:xfrm>
            <a:off x="4685121" y="2556932"/>
            <a:ext cx="6211475" cy="3318936"/>
          </a:xfrm>
        </p:spPr>
        <p:txBody>
          <a:bodyPr>
            <a:normAutofit/>
          </a:bodyPr>
          <a:lstStyle/>
          <a:p>
            <a:pPr algn="just">
              <a:lnSpc>
                <a:spcPct val="150000"/>
              </a:lnSpc>
            </a:pPr>
            <a:r>
              <a:rPr lang="en-GB" sz="1200" dirty="0">
                <a:effectLst/>
                <a:latin typeface="Arial" panose="020B0604020202020204" pitchFamily="34" charset="0"/>
                <a:ea typeface="Calibri" panose="020F0502020204030204" pitchFamily="34" charset="0"/>
                <a:cs typeface="Vrinda" panose="020B0502040204020203" pitchFamily="34" charset="0"/>
              </a:rPr>
              <a:t>It emphasises creating green and clean energy to reduce the impact on the environment.</a:t>
            </a:r>
            <a:endParaRPr lang="en-GB" sz="1200" dirty="0">
              <a:latin typeface="Arial" panose="020B0604020202020204" pitchFamily="34" charset="0"/>
              <a:ea typeface="Calibri" panose="020F0502020204030204" pitchFamily="34" charset="0"/>
              <a:cs typeface="Vrinda" panose="020B0502040204020203" pitchFamily="34" charset="0"/>
            </a:endParaRPr>
          </a:p>
          <a:p>
            <a:pPr algn="just">
              <a:lnSpc>
                <a:spcPct val="150000"/>
              </a:lnSpc>
            </a:pPr>
            <a:r>
              <a:rPr lang="en-GB" sz="1200" dirty="0">
                <a:latin typeface="Arial" panose="020B0604020202020204" pitchFamily="34" charset="0"/>
                <a:ea typeface="Calibri" panose="020F0502020204030204" pitchFamily="34" charset="0"/>
                <a:cs typeface="Vrinda" panose="020B0502040204020203" pitchFamily="34" charset="0"/>
              </a:rPr>
              <a:t>T</a:t>
            </a:r>
            <a:r>
              <a:rPr lang="en-GB" sz="1200" dirty="0">
                <a:effectLst/>
                <a:latin typeface="Arial" panose="020B0604020202020204" pitchFamily="34" charset="0"/>
                <a:ea typeface="Calibri" panose="020F0502020204030204" pitchFamily="34" charset="0"/>
                <a:cs typeface="Vrinda" panose="020B0502040204020203" pitchFamily="34" charset="0"/>
              </a:rPr>
              <a:t>he organisation also invests in community development such as children's education and social welfare.</a:t>
            </a:r>
          </a:p>
          <a:p>
            <a:pPr algn="just">
              <a:lnSpc>
                <a:spcPct val="150000"/>
              </a:lnSpc>
            </a:pPr>
            <a:r>
              <a:rPr lang="en-GB" sz="1200" dirty="0">
                <a:effectLst/>
                <a:latin typeface="Arial" panose="020B0604020202020204" pitchFamily="34" charset="0"/>
                <a:ea typeface="Calibri" panose="020F0502020204030204" pitchFamily="34" charset="0"/>
                <a:cs typeface="Vrinda" panose="020B0502040204020203" pitchFamily="34" charset="0"/>
              </a:rPr>
              <a:t>It emphasises giving value to feedback to engage the stakeholders more in the operational process and improve their services.</a:t>
            </a:r>
            <a:endParaRPr lang="en-GB" sz="1200" dirty="0">
              <a:latin typeface="Arial" panose="020B0604020202020204" pitchFamily="34" charset="0"/>
              <a:ea typeface="Calibri" panose="020F0502020204030204" pitchFamily="34" charset="0"/>
              <a:cs typeface="Vrinda" panose="020B0502040204020203" pitchFamily="34" charset="0"/>
            </a:endParaRPr>
          </a:p>
          <a:p>
            <a:pPr algn="just">
              <a:lnSpc>
                <a:spcPct val="150000"/>
              </a:lnSpc>
            </a:pPr>
            <a:r>
              <a:rPr lang="en-GB" sz="1200" dirty="0">
                <a:latin typeface="Arial" panose="020B0604020202020204" pitchFamily="34" charset="0"/>
                <a:ea typeface="Calibri" panose="020F0502020204030204" pitchFamily="34" charset="0"/>
                <a:cs typeface="Vrinda" panose="020B0502040204020203" pitchFamily="34" charset="0"/>
              </a:rPr>
              <a:t>Scottish Power </a:t>
            </a:r>
            <a:r>
              <a:rPr lang="en-GB" sz="1200" kern="100" dirty="0">
                <a:effectLst/>
                <a:latin typeface="Arial" panose="020B0604020202020204" pitchFamily="34" charset="0"/>
                <a:ea typeface="Calibri" panose="020F0502020204030204" pitchFamily="34" charset="0"/>
                <a:cs typeface="Vrinda" panose="020B0502040204020203" pitchFamily="34" charset="0"/>
              </a:rPr>
              <a:t>is bent on delivering the best service to its consumers, hence, it always offers the best deals at affordable prices to keep the consumers satisfied.</a:t>
            </a:r>
          </a:p>
          <a:p>
            <a:pPr algn="just">
              <a:lnSpc>
                <a:spcPct val="150000"/>
              </a:lnSpc>
            </a:pPr>
            <a:endParaRPr lang="en-GB" sz="1200" dirty="0"/>
          </a:p>
        </p:txBody>
      </p:sp>
      <p:sp>
        <p:nvSpPr>
          <p:cNvPr id="4" name="TextBox 3">
            <a:extLst>
              <a:ext uri="{FF2B5EF4-FFF2-40B4-BE49-F238E27FC236}">
                <a16:creationId xmlns:a16="http://schemas.microsoft.com/office/drawing/2014/main" id="{283DB8E9-2F64-D5C9-B37F-FBAC445F0D4A}"/>
              </a:ext>
            </a:extLst>
          </p:cNvPr>
          <p:cNvSpPr txBox="1"/>
          <p:nvPr/>
        </p:nvSpPr>
        <p:spPr>
          <a:xfrm>
            <a:off x="8341932" y="5860375"/>
            <a:ext cx="2545237" cy="276999"/>
          </a:xfrm>
          <a:prstGeom prst="rect">
            <a:avLst/>
          </a:prstGeom>
          <a:noFill/>
        </p:spPr>
        <p:txBody>
          <a:bodyPr wrap="square" rtlCol="0">
            <a:spAutoFit/>
          </a:bodyPr>
          <a:lstStyle/>
          <a:p>
            <a:r>
              <a:rPr lang="en-IN" sz="1200">
                <a:latin typeface="Arial" panose="020B0604020202020204" pitchFamily="34" charset="0"/>
                <a:cs typeface="Arial" panose="020B0604020202020204" pitchFamily="34" charset="0"/>
              </a:rPr>
              <a:t>(</a:t>
            </a:r>
            <a:r>
              <a:rPr lang="en-IN" sz="1200" err="1">
                <a:latin typeface="Arial" panose="020B0604020202020204" pitchFamily="34" charset="0"/>
                <a:cs typeface="Arial" panose="020B0604020202020204" pitchFamily="34" charset="0"/>
              </a:rPr>
              <a:t>ScottishPower</a:t>
            </a:r>
            <a:r>
              <a:rPr lang="en-IN" sz="1200">
                <a:latin typeface="Arial" panose="020B0604020202020204" pitchFamily="34" charset="0"/>
                <a:cs typeface="Arial" panose="020B0604020202020204" pitchFamily="34" charset="0"/>
              </a:rPr>
              <a:t>, 2024)</a:t>
            </a:r>
            <a:endParaRPr lang="en-GB" sz="120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80A4A0B1-8E54-B463-77C4-D631BD11DA7E}"/>
              </a:ext>
            </a:extLst>
          </p:cNvPr>
          <p:cNvPicPr>
            <a:picLocks noChangeAspect="1"/>
          </p:cNvPicPr>
          <p:nvPr/>
        </p:nvPicPr>
        <p:blipFill>
          <a:blip r:embed="rId3"/>
          <a:stretch>
            <a:fillRect/>
          </a:stretch>
        </p:blipFill>
        <p:spPr>
          <a:xfrm>
            <a:off x="769888" y="2462903"/>
            <a:ext cx="3915234" cy="3318936"/>
          </a:xfrm>
          <a:prstGeom prst="rect">
            <a:avLst/>
          </a:prstGeom>
        </p:spPr>
      </p:pic>
      <p:sp>
        <p:nvSpPr>
          <p:cNvPr id="5" name="Footer Placeholder 4">
            <a:extLst>
              <a:ext uri="{FF2B5EF4-FFF2-40B4-BE49-F238E27FC236}">
                <a16:creationId xmlns:a16="http://schemas.microsoft.com/office/drawing/2014/main" id="{AB2AE083-E5A6-2379-4D75-92B1B49EAE80}"/>
              </a:ext>
            </a:extLst>
          </p:cNvPr>
          <p:cNvSpPr>
            <a:spLocks noGrp="1"/>
          </p:cNvSpPr>
          <p:nvPr>
            <p:ph type="ftr" sz="quarter" idx="11"/>
          </p:nvPr>
        </p:nvSpPr>
        <p:spPr/>
        <p:txBody>
          <a:bodyPr/>
          <a:lstStyle/>
          <a:p>
            <a:r>
              <a:rPr lang="en-GB"/>
              <a:t>Contributed by 2329070</a:t>
            </a:r>
          </a:p>
        </p:txBody>
      </p:sp>
    </p:spTree>
    <p:extLst>
      <p:ext uri="{BB962C8B-B14F-4D97-AF65-F5344CB8AC3E}">
        <p14:creationId xmlns:p14="http://schemas.microsoft.com/office/powerpoint/2010/main" val="29488879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1C7711F-3983-4AB1-AFDE-96F7C06514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89BC9D38-9241-4F71-9B45-73827299E4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29962" cy="6856214"/>
            <a:chOff x="-15736" y="0"/>
            <a:chExt cx="12229962" cy="6856214"/>
          </a:xfrm>
        </p:grpSpPr>
        <p:pic>
          <p:nvPicPr>
            <p:cNvPr id="14" name="Picture 13">
              <a:extLst>
                <a:ext uri="{FF2B5EF4-FFF2-40B4-BE49-F238E27FC236}">
                  <a16:creationId xmlns:a16="http://schemas.microsoft.com/office/drawing/2014/main" id="{0D302979-39A3-4421-821D-94D6E00BCE8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Rectangle 14">
              <a:extLst>
                <a:ext uri="{FF2B5EF4-FFF2-40B4-BE49-F238E27FC236}">
                  <a16:creationId xmlns:a16="http://schemas.microsoft.com/office/drawing/2014/main" id="{68E001BA-C181-4F47-9ABC-DF4C85AB4F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6" name="Picture 15">
              <a:extLst>
                <a:ext uri="{FF2B5EF4-FFF2-40B4-BE49-F238E27FC236}">
                  <a16:creationId xmlns:a16="http://schemas.microsoft.com/office/drawing/2014/main" id="{7EF07F1E-BD52-4B06-A38E-BF29F8E28577}"/>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7" name="Picture 16">
              <a:extLst>
                <a:ext uri="{FF2B5EF4-FFF2-40B4-BE49-F238E27FC236}">
                  <a16:creationId xmlns:a16="http://schemas.microsoft.com/office/drawing/2014/main" id="{A68BE646-889B-49C2-95AF-90BAE5D29A92}"/>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olo 1">
            <a:extLst>
              <a:ext uri="{FF2B5EF4-FFF2-40B4-BE49-F238E27FC236}">
                <a16:creationId xmlns:a16="http://schemas.microsoft.com/office/drawing/2014/main" id="{90FD7D95-6207-F909-0531-9248278B3480}"/>
              </a:ext>
            </a:extLst>
          </p:cNvPr>
          <p:cNvSpPr>
            <a:spLocks noGrp="1"/>
          </p:cNvSpPr>
          <p:nvPr>
            <p:ph type="title"/>
          </p:nvPr>
        </p:nvSpPr>
        <p:spPr>
          <a:xfrm>
            <a:off x="4626508" y="982132"/>
            <a:ext cx="6270090" cy="1303867"/>
          </a:xfrm>
        </p:spPr>
        <p:txBody>
          <a:bodyPr>
            <a:normAutofit/>
          </a:bodyPr>
          <a:lstStyle/>
          <a:p>
            <a:pPr>
              <a:lnSpc>
                <a:spcPct val="90000"/>
              </a:lnSpc>
            </a:pPr>
            <a:r>
              <a:rPr lang="it-IT" sz="4100"/>
              <a:t>INTERNAL AND EXTERNAL FACTORS</a:t>
            </a:r>
          </a:p>
        </p:txBody>
      </p:sp>
      <p:sp>
        <p:nvSpPr>
          <p:cNvPr id="19" name="Rectangle 18">
            <a:extLst>
              <a:ext uri="{FF2B5EF4-FFF2-40B4-BE49-F238E27FC236}">
                <a16:creationId xmlns:a16="http://schemas.microsoft.com/office/drawing/2014/main" id="{B3085476-B49E-49ED-87D2-1165E69D26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4" y="1092200"/>
            <a:ext cx="3059206"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Light bulb on yellow background with sketched light beams and cord">
            <a:extLst>
              <a:ext uri="{FF2B5EF4-FFF2-40B4-BE49-F238E27FC236}">
                <a16:creationId xmlns:a16="http://schemas.microsoft.com/office/drawing/2014/main" id="{56FF4323-8F8D-1276-DD90-24FF3B3DCCCE}"/>
              </a:ext>
            </a:extLst>
          </p:cNvPr>
          <p:cNvPicPr>
            <a:picLocks noChangeAspect="1"/>
          </p:cNvPicPr>
          <p:nvPr/>
        </p:nvPicPr>
        <p:blipFill rotWithShape="1">
          <a:blip r:embed="rId5"/>
          <a:srcRect l="51073" r="10137" b="-1"/>
          <a:stretch/>
        </p:blipFill>
        <p:spPr>
          <a:xfrm>
            <a:off x="1412683" y="1410208"/>
            <a:ext cx="2433793" cy="3858780"/>
          </a:xfrm>
          <a:prstGeom prst="rect">
            <a:avLst/>
          </a:prstGeom>
        </p:spPr>
      </p:pic>
      <p:cxnSp>
        <p:nvCxnSpPr>
          <p:cNvPr id="21" name="Straight Connector 20">
            <a:extLst>
              <a:ext uri="{FF2B5EF4-FFF2-40B4-BE49-F238E27FC236}">
                <a16:creationId xmlns:a16="http://schemas.microsoft.com/office/drawing/2014/main" id="{59BA5C68-DFCC-4101-8403-F96781CDDD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26508" y="2400639"/>
            <a:ext cx="6270089"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Segnaposto contenuto 2">
            <a:extLst>
              <a:ext uri="{FF2B5EF4-FFF2-40B4-BE49-F238E27FC236}">
                <a16:creationId xmlns:a16="http://schemas.microsoft.com/office/drawing/2014/main" id="{0F27D3DA-8D6C-86A8-CA70-CE65B47D2AA8}"/>
              </a:ext>
            </a:extLst>
          </p:cNvPr>
          <p:cNvSpPr>
            <a:spLocks noGrp="1"/>
          </p:cNvSpPr>
          <p:nvPr>
            <p:ph idx="1"/>
          </p:nvPr>
        </p:nvSpPr>
        <p:spPr>
          <a:xfrm>
            <a:off x="4636482" y="2556932"/>
            <a:ext cx="6260114" cy="3318936"/>
          </a:xfrm>
        </p:spPr>
        <p:txBody>
          <a:bodyPr>
            <a:normAutofit/>
          </a:bodyPr>
          <a:lstStyle/>
          <a:p>
            <a:pPr>
              <a:buSzPct val="114999"/>
            </a:pPr>
            <a:r>
              <a:rPr lang="it-IT" dirty="0">
                <a:latin typeface="Arial"/>
                <a:ea typeface="+mn-lt"/>
                <a:cs typeface="Arial"/>
              </a:rPr>
              <a:t>Scottish Power's success is driven by a skilled workforce and advanced technology, enhancing efficiency and customer service.</a:t>
            </a:r>
            <a:endParaRPr lang="it-IT" dirty="0">
              <a:latin typeface="Garamond"/>
              <a:ea typeface="+mn-lt"/>
              <a:cs typeface="Arial"/>
            </a:endParaRPr>
          </a:p>
          <a:p>
            <a:pPr>
              <a:lnSpc>
                <a:spcPct val="90000"/>
              </a:lnSpc>
              <a:spcBef>
                <a:spcPts val="1000"/>
              </a:spcBef>
              <a:spcAft>
                <a:spcPts val="0"/>
              </a:spcAft>
              <a:buSzPct val="114999"/>
            </a:pPr>
            <a:r>
              <a:rPr lang="it-IT" dirty="0">
                <a:latin typeface="Arial"/>
                <a:ea typeface="+mn-lt"/>
                <a:cs typeface="Arial"/>
              </a:rPr>
              <a:t> Challenges include internal bureaucracy and outdated infrastructure, and external factors such as regulations. competition, and economic conditions. </a:t>
            </a:r>
            <a:r>
              <a:rPr lang="it-IT" sz="2000" dirty="0">
                <a:latin typeface="Arial"/>
                <a:ea typeface="+mn-lt"/>
                <a:cs typeface="Arial"/>
              </a:rPr>
              <a:t>J. (2012). </a:t>
            </a:r>
            <a:endParaRPr lang="it-IT" sz="2000" dirty="0">
              <a:solidFill>
                <a:srgbClr val="000000"/>
              </a:solidFill>
              <a:latin typeface="Arial"/>
              <a:ea typeface="+mn-lt"/>
              <a:cs typeface="Arial"/>
            </a:endParaRPr>
          </a:p>
          <a:p>
            <a:pPr>
              <a:lnSpc>
                <a:spcPct val="90000"/>
              </a:lnSpc>
              <a:buSzPct val="114999"/>
            </a:pPr>
            <a:endParaRPr lang="it-IT" sz="2000" dirty="0">
              <a:solidFill>
                <a:srgbClr val="000000"/>
              </a:solidFill>
              <a:latin typeface="Garamond"/>
              <a:ea typeface="+mn-lt"/>
              <a:cs typeface="Arial"/>
            </a:endParaRPr>
          </a:p>
          <a:p>
            <a:pPr>
              <a:buSzPct val="114999"/>
            </a:pPr>
            <a:endParaRPr lang="it-IT" dirty="0">
              <a:latin typeface="Arial"/>
              <a:ea typeface="+mn-lt"/>
              <a:cs typeface="Arial"/>
            </a:endParaRPr>
          </a:p>
        </p:txBody>
      </p:sp>
      <p:sp>
        <p:nvSpPr>
          <p:cNvPr id="4" name="Segnaposto piè di pagina 3">
            <a:extLst>
              <a:ext uri="{FF2B5EF4-FFF2-40B4-BE49-F238E27FC236}">
                <a16:creationId xmlns:a16="http://schemas.microsoft.com/office/drawing/2014/main" id="{4CF4F142-A363-DD4F-074A-F3C5E18398F1}"/>
              </a:ext>
            </a:extLst>
          </p:cNvPr>
          <p:cNvSpPr>
            <a:spLocks noGrp="1"/>
          </p:cNvSpPr>
          <p:nvPr>
            <p:ph type="ftr" sz="quarter" idx="11"/>
          </p:nvPr>
        </p:nvSpPr>
        <p:spPr>
          <a:xfrm>
            <a:off x="1295401" y="5969000"/>
            <a:ext cx="7305900" cy="279400"/>
          </a:xfrm>
        </p:spPr>
        <p:txBody>
          <a:bodyPr>
            <a:normAutofit/>
          </a:bodyPr>
          <a:lstStyle/>
          <a:p>
            <a:pPr>
              <a:spcAft>
                <a:spcPts val="600"/>
              </a:spcAft>
            </a:pPr>
            <a:r>
              <a:rPr lang="en-GB"/>
              <a:t>Contributed by 2223870</a:t>
            </a:r>
          </a:p>
        </p:txBody>
      </p:sp>
    </p:spTree>
    <p:extLst>
      <p:ext uri="{BB962C8B-B14F-4D97-AF65-F5344CB8AC3E}">
        <p14:creationId xmlns:p14="http://schemas.microsoft.com/office/powerpoint/2010/main" val="28300163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44" name="Rectangle 43">
            <a:extLst>
              <a:ext uri="{FF2B5EF4-FFF2-40B4-BE49-F238E27FC236}">
                <a16:creationId xmlns:a16="http://schemas.microsoft.com/office/drawing/2014/main" id="{2EEF69A6-3443-481F-9636-8056FD3C01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086398BE-56F7-B26D-F618-B56F1E392FD5}"/>
              </a:ext>
            </a:extLst>
          </p:cNvPr>
          <p:cNvSpPr>
            <a:spLocks noGrp="1"/>
          </p:cNvSpPr>
          <p:nvPr>
            <p:ph type="title"/>
          </p:nvPr>
        </p:nvSpPr>
        <p:spPr>
          <a:xfrm>
            <a:off x="1295402" y="4876337"/>
            <a:ext cx="9601196" cy="1664313"/>
          </a:xfrm>
        </p:spPr>
        <p:txBody>
          <a:bodyPr>
            <a:normAutofit/>
          </a:bodyPr>
          <a:lstStyle/>
          <a:p>
            <a:r>
              <a:rPr lang="it-IT" dirty="0">
                <a:solidFill>
                  <a:schemeClr val="bg1"/>
                </a:solidFill>
              </a:rPr>
              <a:t>PESTLE  </a:t>
            </a:r>
            <a:r>
              <a:rPr lang="it-IT" sz="1100" dirty="0">
                <a:latin typeface="Arial"/>
                <a:cs typeface="Arial"/>
              </a:rPr>
              <a:t>A. (2022). </a:t>
            </a:r>
            <a:br>
              <a:rPr lang="it-IT" dirty="0">
                <a:solidFill>
                  <a:schemeClr val="bg1"/>
                </a:solidFill>
              </a:rPr>
            </a:br>
            <a:endParaRPr lang="it-IT" dirty="0">
              <a:solidFill>
                <a:schemeClr val="bg1"/>
              </a:solidFill>
            </a:endParaRPr>
          </a:p>
        </p:txBody>
      </p:sp>
      <p:sp>
        <p:nvSpPr>
          <p:cNvPr id="46" name="Rectangle 45">
            <a:extLst>
              <a:ext uri="{FF2B5EF4-FFF2-40B4-BE49-F238E27FC236}">
                <a16:creationId xmlns:a16="http://schemas.microsoft.com/office/drawing/2014/main" id="{62DA9DDA-6708-4E6F-8A09-90C6007D47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89"/>
            <a:ext cx="11218182" cy="4075912"/>
          </a:xfrm>
          <a:prstGeom prst="rect">
            <a:avLst/>
          </a:prstGeom>
          <a:blipFill dpi="0" rotWithShape="1">
            <a:blip r:embed="rId3"/>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extLst>
              <a:ext uri="{FF2B5EF4-FFF2-40B4-BE49-F238E27FC236}">
                <a16:creationId xmlns:a16="http://schemas.microsoft.com/office/drawing/2014/main" id="{1E9E42D4-A338-40E9-8211-9443164F30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7" y="659525"/>
            <a:ext cx="10890504" cy="374904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Segnaposto piè di pagina 3">
            <a:extLst>
              <a:ext uri="{FF2B5EF4-FFF2-40B4-BE49-F238E27FC236}">
                <a16:creationId xmlns:a16="http://schemas.microsoft.com/office/drawing/2014/main" id="{27104F76-373C-B7AB-B53D-90A79504622B}"/>
              </a:ext>
            </a:extLst>
          </p:cNvPr>
          <p:cNvSpPr>
            <a:spLocks noGrp="1"/>
          </p:cNvSpPr>
          <p:nvPr>
            <p:ph type="ftr" sz="quarter" idx="11"/>
          </p:nvPr>
        </p:nvSpPr>
        <p:spPr>
          <a:xfrm>
            <a:off x="1295401" y="5716491"/>
            <a:ext cx="7305900" cy="836246"/>
          </a:xfrm>
        </p:spPr>
        <p:txBody>
          <a:bodyPr>
            <a:normAutofit/>
          </a:bodyPr>
          <a:lstStyle/>
          <a:p>
            <a:pPr marL="285750" indent="-285750">
              <a:lnSpc>
                <a:spcPct val="90000"/>
              </a:lnSpc>
              <a:spcBef>
                <a:spcPts val="1000"/>
              </a:spcBef>
              <a:buFont typeface="Arial"/>
              <a:buChar char="•"/>
            </a:pPr>
            <a:r>
              <a:rPr lang="en-GB" sz="1200" dirty="0"/>
              <a:t>Contributed by 2223870  </a:t>
            </a:r>
            <a:endParaRPr lang="it-IT" sz="1200" dirty="0">
              <a:latin typeface="Arial"/>
              <a:cs typeface="Arial"/>
            </a:endParaRPr>
          </a:p>
        </p:txBody>
      </p:sp>
      <p:graphicFrame>
        <p:nvGraphicFramePr>
          <p:cNvPr id="28" name="Segnaposto contenuto 5">
            <a:extLst>
              <a:ext uri="{FF2B5EF4-FFF2-40B4-BE49-F238E27FC236}">
                <a16:creationId xmlns:a16="http://schemas.microsoft.com/office/drawing/2014/main" id="{1454F42E-D283-0BD0-3367-12D384314F25}"/>
              </a:ext>
            </a:extLst>
          </p:cNvPr>
          <p:cNvGraphicFramePr>
            <a:graphicFrameLocks noGrp="1"/>
          </p:cNvGraphicFramePr>
          <p:nvPr>
            <p:ph idx="1"/>
            <p:extLst>
              <p:ext uri="{D42A27DB-BD31-4B8C-83A1-F6EECF244321}">
                <p14:modId xmlns:p14="http://schemas.microsoft.com/office/powerpoint/2010/main" val="2173075039"/>
              </p:ext>
            </p:extLst>
          </p:nvPr>
        </p:nvGraphicFramePr>
        <p:xfrm>
          <a:off x="924451" y="875786"/>
          <a:ext cx="10526813" cy="39884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1695481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3F6D81C7-B083-478E-82FE-089A8CB72E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2" name="Picture 11">
              <a:extLst>
                <a:ext uri="{FF2B5EF4-FFF2-40B4-BE49-F238E27FC236}">
                  <a16:creationId xmlns:a16="http://schemas.microsoft.com/office/drawing/2014/main" id="{8398EDA2-4889-433D-AC01-5214D79764E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Rectangle 12">
              <a:extLst>
                <a:ext uri="{FF2B5EF4-FFF2-40B4-BE49-F238E27FC236}">
                  <a16:creationId xmlns:a16="http://schemas.microsoft.com/office/drawing/2014/main" id="{0099D46A-AF52-46FD-938B-D31189460A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4" name="Picture 13">
              <a:extLst>
                <a:ext uri="{FF2B5EF4-FFF2-40B4-BE49-F238E27FC236}">
                  <a16:creationId xmlns:a16="http://schemas.microsoft.com/office/drawing/2014/main" id="{C933E919-C473-4F0E-9DBC-CC65FC9E926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5" name="Picture 14">
              <a:extLst>
                <a:ext uri="{FF2B5EF4-FFF2-40B4-BE49-F238E27FC236}">
                  <a16:creationId xmlns:a16="http://schemas.microsoft.com/office/drawing/2014/main" id="{FBBF3BDD-5C99-4FDC-BBCB-E711359D93F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17" name="Straight Connector 16">
            <a:extLst>
              <a:ext uri="{FF2B5EF4-FFF2-40B4-BE49-F238E27FC236}">
                <a16:creationId xmlns:a16="http://schemas.microsoft.com/office/drawing/2014/main" id="{F06B54F2-CD11-4359-A7D6-DA7C76C091A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a:extLst>
              <a:ext uri="{FF2B5EF4-FFF2-40B4-BE49-F238E27FC236}">
                <a16:creationId xmlns:a16="http://schemas.microsoft.com/office/drawing/2014/main" id="{B9851C4E-7792-83CD-0FE7-984FA712FBA7}"/>
              </a:ext>
            </a:extLst>
          </p:cNvPr>
          <p:cNvSpPr>
            <a:spLocks noGrp="1"/>
          </p:cNvSpPr>
          <p:nvPr>
            <p:ph type="title"/>
          </p:nvPr>
        </p:nvSpPr>
        <p:spPr>
          <a:xfrm>
            <a:off x="1295402" y="982132"/>
            <a:ext cx="9601196" cy="1303867"/>
          </a:xfrm>
        </p:spPr>
        <p:txBody>
          <a:bodyPr vert="horz" lIns="91440" tIns="45720" rIns="91440" bIns="45720" rtlCol="0" anchor="ctr">
            <a:normAutofit/>
          </a:bodyPr>
          <a:lstStyle/>
          <a:p>
            <a:r>
              <a:rPr lang="en-US" sz="4400" b="1" dirty="0">
                <a:solidFill>
                  <a:srgbClr val="262626"/>
                </a:solidFill>
              </a:rPr>
              <a:t>Scottish Power PESTLE investigation </a:t>
            </a:r>
          </a:p>
        </p:txBody>
      </p:sp>
      <p:sp>
        <p:nvSpPr>
          <p:cNvPr id="4" name="Text Placeholder 3">
            <a:extLst>
              <a:ext uri="{FF2B5EF4-FFF2-40B4-BE49-F238E27FC236}">
                <a16:creationId xmlns:a16="http://schemas.microsoft.com/office/drawing/2014/main" id="{A3B4EC8B-ACC2-96A4-B66D-6F05EF440E57}"/>
              </a:ext>
            </a:extLst>
          </p:cNvPr>
          <p:cNvSpPr>
            <a:spLocks noGrp="1"/>
          </p:cNvSpPr>
          <p:nvPr>
            <p:ph type="body" sz="half" idx="2"/>
          </p:nvPr>
        </p:nvSpPr>
        <p:spPr>
          <a:xfrm>
            <a:off x="1295402" y="2429932"/>
            <a:ext cx="6256866" cy="3543628"/>
          </a:xfrm>
        </p:spPr>
        <p:txBody>
          <a:bodyPr vert="horz" lIns="91440" tIns="45720" rIns="91440" bIns="45720" rtlCol="0" anchor="t">
            <a:normAutofit fontScale="92500" lnSpcReduction="20000"/>
          </a:bodyPr>
          <a:lstStyle/>
          <a:p>
            <a:pPr algn="l"/>
            <a:r>
              <a:rPr lang="en-US" sz="1400" dirty="0">
                <a:solidFill>
                  <a:srgbClr val="262626"/>
                </a:solidFill>
                <a:latin typeface="Arial"/>
                <a:cs typeface="Arial"/>
              </a:rPr>
              <a:t>The </a:t>
            </a:r>
            <a:r>
              <a:rPr lang="en-US" sz="1400" b="1" dirty="0">
                <a:solidFill>
                  <a:srgbClr val="262626"/>
                </a:solidFill>
                <a:latin typeface="Arial"/>
                <a:cs typeface="Arial"/>
              </a:rPr>
              <a:t>PESTLE </a:t>
            </a:r>
            <a:r>
              <a:rPr lang="en-US" sz="1400" dirty="0">
                <a:solidFill>
                  <a:srgbClr val="262626"/>
                </a:solidFill>
                <a:latin typeface="Arial"/>
                <a:cs typeface="Arial"/>
              </a:rPr>
              <a:t>breakdown aids in understanding opportunities and threats within a company and is used in multiple settings and by stakeholders.</a:t>
            </a:r>
          </a:p>
          <a:p>
            <a:pPr algn="l"/>
            <a:r>
              <a:rPr lang="en-US" sz="1400" b="1" dirty="0">
                <a:solidFill>
                  <a:srgbClr val="262626"/>
                </a:solidFill>
                <a:latin typeface="Arial"/>
                <a:cs typeface="Arial"/>
              </a:rPr>
              <a:t>Politically - </a:t>
            </a:r>
            <a:r>
              <a:rPr lang="en-US" sz="1400" dirty="0">
                <a:solidFill>
                  <a:srgbClr val="262626"/>
                </a:solidFill>
                <a:latin typeface="Arial"/>
                <a:cs typeface="Arial"/>
              </a:rPr>
              <a:t>The UK's exit from the EU affects factors such as trade agreements and tariffs. These can impact operations and costs.</a:t>
            </a:r>
          </a:p>
          <a:p>
            <a:pPr algn="l"/>
            <a:r>
              <a:rPr lang="en-US" sz="1400" b="1" dirty="0">
                <a:solidFill>
                  <a:srgbClr val="262626"/>
                </a:solidFill>
                <a:latin typeface="Arial"/>
                <a:cs typeface="Arial"/>
              </a:rPr>
              <a:t>Economically - </a:t>
            </a:r>
            <a:r>
              <a:rPr lang="en-US" sz="1400" dirty="0">
                <a:solidFill>
                  <a:srgbClr val="262626"/>
                </a:solidFill>
                <a:latin typeface="Arial"/>
                <a:cs typeface="Arial"/>
              </a:rPr>
              <a:t> Market conditions, energy prices and the investment climate influence factors in particular consumer spending, pricing strategies and growth opportunities.</a:t>
            </a:r>
          </a:p>
          <a:p>
            <a:pPr algn="l"/>
            <a:r>
              <a:rPr lang="en-US" sz="1400" b="1" dirty="0">
                <a:latin typeface="Arial"/>
                <a:cs typeface="Arial"/>
              </a:rPr>
              <a:t>Socially - </a:t>
            </a:r>
            <a:r>
              <a:rPr lang="en-US" sz="1400" dirty="0">
                <a:latin typeface="Arial"/>
                <a:cs typeface="Arial"/>
              </a:rPr>
              <a:t>Consumer attitudes increase demand for renewable energy whilst demographic changes affect consumption patterns and with corporate responsibility stakeholders expect engagement in these sustainable practices.</a:t>
            </a:r>
          </a:p>
          <a:p>
            <a:pPr algn="l"/>
            <a:r>
              <a:rPr lang="en-US" sz="1400" b="1" dirty="0">
                <a:latin typeface="Arial"/>
                <a:cs typeface="Arial"/>
              </a:rPr>
              <a:t>Technologically -</a:t>
            </a:r>
            <a:r>
              <a:rPr lang="en-US" sz="1400" dirty="0">
                <a:latin typeface="Arial"/>
                <a:cs typeface="Arial"/>
              </a:rPr>
              <a:t> Latest innovation namely smart grids and cybersecurity increase competitiveness, energy distribution and secure management. </a:t>
            </a:r>
          </a:p>
          <a:p>
            <a:pPr algn="l"/>
            <a:r>
              <a:rPr lang="en-US" sz="1400" b="1" dirty="0">
                <a:latin typeface="Arial"/>
                <a:cs typeface="Arial"/>
              </a:rPr>
              <a:t>Legally - </a:t>
            </a:r>
            <a:r>
              <a:rPr lang="en-US" sz="1400" dirty="0">
                <a:latin typeface="Arial"/>
                <a:cs typeface="Arial"/>
              </a:rPr>
              <a:t>There are legal health and safety laws, challenges and regulatory compliances that the company must adhere to.</a:t>
            </a:r>
          </a:p>
          <a:p>
            <a:pPr algn="l"/>
            <a:r>
              <a:rPr lang="en-US" sz="1400" b="1" dirty="0">
                <a:latin typeface="Arial"/>
                <a:cs typeface="Arial"/>
              </a:rPr>
              <a:t>Environmentally - </a:t>
            </a:r>
            <a:r>
              <a:rPr lang="en-US" sz="1400" dirty="0">
                <a:latin typeface="Arial"/>
                <a:cs typeface="Arial"/>
              </a:rPr>
              <a:t>Due to climate change there is a raise in needs to meet sustainability goals and manage resources adequately. </a:t>
            </a:r>
          </a:p>
        </p:txBody>
      </p:sp>
      <p:pic>
        <p:nvPicPr>
          <p:cNvPr id="6" name="Content Placeholder 5" descr="Image result for PESTLE analysis">
            <a:extLst>
              <a:ext uri="{FF2B5EF4-FFF2-40B4-BE49-F238E27FC236}">
                <a16:creationId xmlns:a16="http://schemas.microsoft.com/office/drawing/2014/main" id="{DA24CF8B-6A83-36B0-F800-AB54E933B9C8}"/>
              </a:ext>
            </a:extLst>
          </p:cNvPr>
          <p:cNvPicPr>
            <a:picLocks noGrp="1" noChangeAspect="1"/>
          </p:cNvPicPr>
          <p:nvPr>
            <p:ph idx="1"/>
          </p:nvPr>
        </p:nvPicPr>
        <p:blipFill>
          <a:blip r:embed="rId5"/>
          <a:stretch>
            <a:fillRect/>
          </a:stretch>
        </p:blipFill>
        <p:spPr>
          <a:xfrm>
            <a:off x="8054134" y="3007876"/>
            <a:ext cx="2739728" cy="2095086"/>
          </a:xfrm>
          <a:prstGeom prst="rect">
            <a:avLst/>
          </a:prstGeom>
          <a:ln w="57150" cmpd="thickThin">
            <a:solidFill>
              <a:srgbClr val="7F7F7F"/>
            </a:solidFill>
            <a:miter lim="800000"/>
          </a:ln>
        </p:spPr>
      </p:pic>
      <p:sp>
        <p:nvSpPr>
          <p:cNvPr id="5" name="Footer Placeholder 4">
            <a:extLst>
              <a:ext uri="{FF2B5EF4-FFF2-40B4-BE49-F238E27FC236}">
                <a16:creationId xmlns:a16="http://schemas.microsoft.com/office/drawing/2014/main" id="{5DFB471A-A8DB-E0BD-158C-5ABEC7724E46}"/>
              </a:ext>
            </a:extLst>
          </p:cNvPr>
          <p:cNvSpPr>
            <a:spLocks noGrp="1"/>
          </p:cNvSpPr>
          <p:nvPr>
            <p:ph type="ftr" sz="quarter" idx="11"/>
          </p:nvPr>
        </p:nvSpPr>
        <p:spPr>
          <a:xfrm>
            <a:off x="1295401" y="5969000"/>
            <a:ext cx="7305900" cy="279400"/>
          </a:xfrm>
        </p:spPr>
        <p:txBody>
          <a:bodyPr vert="horz" lIns="91440" tIns="45720" rIns="91440" bIns="45720" rtlCol="0" anchor="ctr">
            <a:normAutofit/>
          </a:bodyPr>
          <a:lstStyle/>
          <a:p>
            <a:pPr defTabSz="914400">
              <a:spcAft>
                <a:spcPts val="600"/>
              </a:spcAft>
            </a:pPr>
            <a:r>
              <a:rPr lang="en-US" b="0" i="0" kern="1200" dirty="0">
                <a:solidFill>
                  <a:srgbClr val="000000"/>
                </a:solidFill>
                <a:effectLst/>
                <a:latin typeface="+mn-lt"/>
                <a:ea typeface="+mn-ea"/>
                <a:cs typeface="+mn-cs"/>
              </a:rPr>
              <a:t>Contributed by </a:t>
            </a:r>
            <a:r>
              <a:rPr lang="en-US" dirty="0">
                <a:solidFill>
                  <a:srgbClr val="000000"/>
                </a:solidFill>
              </a:rPr>
              <a:t>2321095 </a:t>
            </a:r>
            <a:endParaRPr lang="en-US" b="0" i="0" kern="1200" dirty="0">
              <a:solidFill>
                <a:srgbClr val="000000"/>
              </a:solidFill>
              <a:effectLst/>
              <a:latin typeface="+mn-lt"/>
            </a:endParaRPr>
          </a:p>
        </p:txBody>
      </p:sp>
      <p:sp>
        <p:nvSpPr>
          <p:cNvPr id="20" name="TextBox 19">
            <a:extLst>
              <a:ext uri="{FF2B5EF4-FFF2-40B4-BE49-F238E27FC236}">
                <a16:creationId xmlns:a16="http://schemas.microsoft.com/office/drawing/2014/main" id="{96F486A5-00BE-8FBD-1213-8C5083ADAE8D}"/>
              </a:ext>
            </a:extLst>
          </p:cNvPr>
          <p:cNvSpPr txBox="1"/>
          <p:nvPr/>
        </p:nvSpPr>
        <p:spPr>
          <a:xfrm>
            <a:off x="6566722" y="5804291"/>
            <a:ext cx="4946819"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Arial"/>
                <a:cs typeface="Arial"/>
              </a:rPr>
              <a:t> </a:t>
            </a:r>
            <a:r>
              <a:rPr lang="en-US" sz="1400" dirty="0" err="1">
                <a:latin typeface="Arial"/>
                <a:cs typeface="Arial"/>
              </a:rPr>
              <a:t>Scottishpower</a:t>
            </a:r>
            <a:r>
              <a:rPr lang="en-US" sz="1400" dirty="0">
                <a:latin typeface="Arial"/>
                <a:cs typeface="Arial"/>
              </a:rPr>
              <a:t> Annual Report and Account 2021}</a:t>
            </a:r>
            <a:endParaRPr lang="en-US" dirty="0">
              <a:latin typeface="Arial"/>
              <a:cs typeface="Arial"/>
            </a:endParaRPr>
          </a:p>
        </p:txBody>
      </p:sp>
    </p:spTree>
    <p:extLst>
      <p:ext uri="{BB962C8B-B14F-4D97-AF65-F5344CB8AC3E}">
        <p14:creationId xmlns:p14="http://schemas.microsoft.com/office/powerpoint/2010/main" val="25187961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AFECC-C628-8729-65C4-F51BACDE357D}"/>
              </a:ext>
            </a:extLst>
          </p:cNvPr>
          <p:cNvSpPr>
            <a:spLocks noGrp="1"/>
          </p:cNvSpPr>
          <p:nvPr>
            <p:ph type="title"/>
          </p:nvPr>
        </p:nvSpPr>
        <p:spPr>
          <a:xfrm>
            <a:off x="1295403" y="1270455"/>
            <a:ext cx="9601196" cy="1242084"/>
          </a:xfrm>
        </p:spPr>
        <p:txBody>
          <a:bodyPr>
            <a:normAutofit fontScale="90000"/>
          </a:bodyPr>
          <a:lstStyle/>
          <a:p>
            <a:r>
              <a:rPr lang="en-US" b="1" dirty="0"/>
              <a:t>Analysis of Stakeholders</a:t>
            </a:r>
            <a:br>
              <a:rPr lang="en-US" dirty="0"/>
            </a:br>
            <a:r>
              <a:rPr lang="en-US" sz="2000" dirty="0">
                <a:latin typeface="Arial"/>
                <a:cs typeface="Arial"/>
              </a:rPr>
              <a:t>A stakeholder is a member of a party in which a business would fail to run without.</a:t>
            </a:r>
            <a:br>
              <a:rPr lang="en-US" sz="2000" dirty="0">
                <a:latin typeface="Arial"/>
              </a:rPr>
            </a:br>
            <a:r>
              <a:rPr lang="en-US" sz="1600" dirty="0">
                <a:latin typeface="Arial"/>
                <a:cs typeface="Arial"/>
              </a:rPr>
              <a:t>Stakeholders are often categorized into two main groups : internal and external</a:t>
            </a:r>
            <a:br>
              <a:rPr lang="en-US" sz="2400" dirty="0"/>
            </a:br>
            <a:endParaRPr lang="en-US" sz="2400">
              <a:solidFill>
                <a:srgbClr val="000000"/>
              </a:solidFill>
            </a:endParaRPr>
          </a:p>
        </p:txBody>
      </p:sp>
      <p:sp>
        <p:nvSpPr>
          <p:cNvPr id="3" name="Text Placeholder 2">
            <a:extLst>
              <a:ext uri="{FF2B5EF4-FFF2-40B4-BE49-F238E27FC236}">
                <a16:creationId xmlns:a16="http://schemas.microsoft.com/office/drawing/2014/main" id="{1B5387B6-6649-0D64-92BE-18564FC150BE}"/>
              </a:ext>
            </a:extLst>
          </p:cNvPr>
          <p:cNvSpPr>
            <a:spLocks noGrp="1"/>
          </p:cNvSpPr>
          <p:nvPr>
            <p:ph type="body" idx="1"/>
          </p:nvPr>
        </p:nvSpPr>
        <p:spPr>
          <a:xfrm>
            <a:off x="3205921" y="2370209"/>
            <a:ext cx="1526739" cy="576262"/>
          </a:xfrm>
        </p:spPr>
        <p:txBody>
          <a:bodyPr/>
          <a:lstStyle/>
          <a:p>
            <a:r>
              <a:rPr lang="en-US" dirty="0"/>
              <a:t>Internal </a:t>
            </a:r>
          </a:p>
        </p:txBody>
      </p:sp>
      <p:sp>
        <p:nvSpPr>
          <p:cNvPr id="4" name="Content Placeholder 3">
            <a:extLst>
              <a:ext uri="{FF2B5EF4-FFF2-40B4-BE49-F238E27FC236}">
                <a16:creationId xmlns:a16="http://schemas.microsoft.com/office/drawing/2014/main" id="{D8BBFB35-2C85-EB26-C017-57E1E03DA916}"/>
              </a:ext>
            </a:extLst>
          </p:cNvPr>
          <p:cNvSpPr>
            <a:spLocks noGrp="1"/>
          </p:cNvSpPr>
          <p:nvPr>
            <p:ph sz="half" idx="2"/>
          </p:nvPr>
        </p:nvSpPr>
        <p:spPr>
          <a:xfrm>
            <a:off x="831574" y="2656316"/>
            <a:ext cx="3713348" cy="2632605"/>
          </a:xfrm>
        </p:spPr>
        <p:txBody>
          <a:bodyPr vert="horz" lIns="91440" tIns="45720" rIns="91440" bIns="45720" rtlCol="0" anchor="t">
            <a:noAutofit/>
          </a:bodyPr>
          <a:lstStyle/>
          <a:p>
            <a:pPr marL="0" indent="0">
              <a:buNone/>
            </a:pPr>
            <a:endParaRPr lang="en-US" sz="1700" b="1" dirty="0"/>
          </a:p>
          <a:p>
            <a:pPr>
              <a:buSzPct val="114999"/>
            </a:pPr>
            <a:r>
              <a:rPr lang="en-US" sz="1400" dirty="0">
                <a:latin typeface="Arial"/>
                <a:cs typeface="Arial"/>
              </a:rPr>
              <a:t>The </a:t>
            </a:r>
            <a:r>
              <a:rPr lang="en-US" sz="1400" b="1" dirty="0">
                <a:latin typeface="Arial"/>
                <a:cs typeface="Arial"/>
              </a:rPr>
              <a:t>management</a:t>
            </a:r>
            <a:r>
              <a:rPr lang="en-US" sz="1400" dirty="0">
                <a:latin typeface="Arial"/>
                <a:cs typeface="Arial"/>
              </a:rPr>
              <a:t> team specialize in planning strategically and achieving financial targets.</a:t>
            </a:r>
          </a:p>
          <a:p>
            <a:pPr>
              <a:buSzPct val="114999"/>
            </a:pPr>
            <a:r>
              <a:rPr lang="en-US" sz="1400" b="1" dirty="0">
                <a:latin typeface="Arial"/>
                <a:cs typeface="Arial"/>
              </a:rPr>
              <a:t>Shareholders </a:t>
            </a:r>
            <a:r>
              <a:rPr lang="en-US" sz="1400" dirty="0">
                <a:latin typeface="Arial"/>
                <a:cs typeface="Arial"/>
              </a:rPr>
              <a:t>are interested in returning investment and seeing profitability. </a:t>
            </a:r>
          </a:p>
          <a:p>
            <a:pPr>
              <a:buSzPct val="114999"/>
            </a:pPr>
            <a:r>
              <a:rPr lang="en-US" sz="1400" b="1" dirty="0">
                <a:latin typeface="Arial"/>
                <a:cs typeface="Arial"/>
              </a:rPr>
              <a:t>Employees</a:t>
            </a:r>
            <a:r>
              <a:rPr lang="en-US" sz="1400" dirty="0">
                <a:latin typeface="Arial"/>
                <a:cs typeface="Arial"/>
              </a:rPr>
              <a:t> would require safe conditions and fair wages as they are the source of operations.</a:t>
            </a:r>
          </a:p>
          <a:p>
            <a:pPr>
              <a:buSzPct val="114999"/>
            </a:pPr>
            <a:endParaRPr lang="en-US" sz="1600" dirty="0">
              <a:latin typeface="Arial"/>
              <a:cs typeface="Arial"/>
            </a:endParaRPr>
          </a:p>
          <a:p>
            <a:pPr>
              <a:buSzPct val="114999"/>
            </a:pPr>
            <a:endParaRPr lang="en-US" sz="1800" dirty="0"/>
          </a:p>
        </p:txBody>
      </p:sp>
      <p:sp>
        <p:nvSpPr>
          <p:cNvPr id="5" name="Text Placeholder 4">
            <a:extLst>
              <a:ext uri="{FF2B5EF4-FFF2-40B4-BE49-F238E27FC236}">
                <a16:creationId xmlns:a16="http://schemas.microsoft.com/office/drawing/2014/main" id="{7FE09379-EAD0-F680-495D-032A9F15D8FB}"/>
              </a:ext>
            </a:extLst>
          </p:cNvPr>
          <p:cNvSpPr>
            <a:spLocks noGrp="1"/>
          </p:cNvSpPr>
          <p:nvPr>
            <p:ph type="body" sz="quarter" idx="3"/>
          </p:nvPr>
        </p:nvSpPr>
        <p:spPr>
          <a:xfrm>
            <a:off x="7649453" y="2370209"/>
            <a:ext cx="1416305" cy="576262"/>
          </a:xfrm>
        </p:spPr>
        <p:txBody>
          <a:bodyPr/>
          <a:lstStyle/>
          <a:p>
            <a:r>
              <a:rPr lang="en-US" dirty="0"/>
              <a:t>External</a:t>
            </a:r>
          </a:p>
        </p:txBody>
      </p:sp>
      <p:sp>
        <p:nvSpPr>
          <p:cNvPr id="6" name="Content Placeholder 5">
            <a:extLst>
              <a:ext uri="{FF2B5EF4-FFF2-40B4-BE49-F238E27FC236}">
                <a16:creationId xmlns:a16="http://schemas.microsoft.com/office/drawing/2014/main" id="{8DC1E952-90A5-A780-08FE-1C691B0BBC55}"/>
              </a:ext>
            </a:extLst>
          </p:cNvPr>
          <p:cNvSpPr>
            <a:spLocks noGrp="1"/>
          </p:cNvSpPr>
          <p:nvPr>
            <p:ph sz="quarter" idx="4"/>
          </p:nvPr>
        </p:nvSpPr>
        <p:spPr>
          <a:xfrm>
            <a:off x="7649453" y="2656316"/>
            <a:ext cx="3602913" cy="2632605"/>
          </a:xfrm>
        </p:spPr>
        <p:txBody>
          <a:bodyPr vert="horz" lIns="91440" tIns="45720" rIns="91440" bIns="45720" rtlCol="0" anchor="t">
            <a:noAutofit/>
          </a:bodyPr>
          <a:lstStyle/>
          <a:p>
            <a:endParaRPr lang="en-US" sz="1600" dirty="0"/>
          </a:p>
          <a:p>
            <a:pPr>
              <a:buSzPct val="114999"/>
            </a:pPr>
            <a:r>
              <a:rPr lang="en-US" sz="1400" dirty="0">
                <a:latin typeface="Arial"/>
                <a:cs typeface="Arial"/>
              </a:rPr>
              <a:t>The </a:t>
            </a:r>
            <a:r>
              <a:rPr lang="en-US" sz="1400" b="1" dirty="0">
                <a:latin typeface="Arial"/>
                <a:cs typeface="Arial"/>
              </a:rPr>
              <a:t>customers</a:t>
            </a:r>
            <a:r>
              <a:rPr lang="en-US" sz="1400" dirty="0">
                <a:latin typeface="Arial"/>
                <a:cs typeface="Arial"/>
              </a:rPr>
              <a:t> will require affordable energy and prefer renewable sources.</a:t>
            </a:r>
          </a:p>
          <a:p>
            <a:pPr>
              <a:buSzPct val="114999"/>
            </a:pPr>
            <a:r>
              <a:rPr lang="en-US" sz="1400" dirty="0">
                <a:latin typeface="Arial"/>
                <a:cs typeface="Arial"/>
              </a:rPr>
              <a:t>The surrounding </a:t>
            </a:r>
            <a:r>
              <a:rPr lang="en-US" sz="1400" b="1" dirty="0">
                <a:latin typeface="Arial"/>
                <a:cs typeface="Arial"/>
              </a:rPr>
              <a:t>media</a:t>
            </a:r>
            <a:r>
              <a:rPr lang="en-US" sz="1400" dirty="0">
                <a:latin typeface="Arial"/>
                <a:cs typeface="Arial"/>
              </a:rPr>
              <a:t> also influence public perception which can impact the company's reputation.</a:t>
            </a:r>
          </a:p>
          <a:p>
            <a:pPr>
              <a:buSzPct val="114999"/>
            </a:pPr>
            <a:r>
              <a:rPr lang="en-US" sz="1400" b="1" dirty="0">
                <a:latin typeface="Arial"/>
                <a:cs typeface="Arial"/>
              </a:rPr>
              <a:t>Environmental</a:t>
            </a:r>
            <a:r>
              <a:rPr lang="en-US" sz="1400" dirty="0">
                <a:latin typeface="Arial"/>
                <a:cs typeface="Arial"/>
              </a:rPr>
              <a:t> groups further will argue for better practices and monitor the company's environmental impact.</a:t>
            </a:r>
          </a:p>
        </p:txBody>
      </p:sp>
      <p:sp>
        <p:nvSpPr>
          <p:cNvPr id="7" name="Footer Placeholder 6">
            <a:extLst>
              <a:ext uri="{FF2B5EF4-FFF2-40B4-BE49-F238E27FC236}">
                <a16:creationId xmlns:a16="http://schemas.microsoft.com/office/drawing/2014/main" id="{F1932D44-F7E2-2E88-0BAB-E7E51578AE99}"/>
              </a:ext>
            </a:extLst>
          </p:cNvPr>
          <p:cNvSpPr>
            <a:spLocks noGrp="1"/>
          </p:cNvSpPr>
          <p:nvPr>
            <p:ph type="ftr" sz="quarter" idx="11"/>
          </p:nvPr>
        </p:nvSpPr>
        <p:spPr/>
        <p:txBody>
          <a:bodyPr/>
          <a:lstStyle/>
          <a:p>
            <a:r>
              <a:rPr lang="en-GB" dirty="0"/>
              <a:t>Contributed by 2321095 </a:t>
            </a:r>
          </a:p>
        </p:txBody>
      </p:sp>
      <p:pic>
        <p:nvPicPr>
          <p:cNvPr id="8" name="Picture 7" descr="How to do stakeholder mapping in UX and why">
            <a:extLst>
              <a:ext uri="{FF2B5EF4-FFF2-40B4-BE49-F238E27FC236}">
                <a16:creationId xmlns:a16="http://schemas.microsoft.com/office/drawing/2014/main" id="{9C84A5DD-10E9-F047-7614-3C5B17A5B5ED}"/>
              </a:ext>
            </a:extLst>
          </p:cNvPr>
          <p:cNvPicPr>
            <a:picLocks noChangeAspect="1"/>
          </p:cNvPicPr>
          <p:nvPr/>
        </p:nvPicPr>
        <p:blipFill>
          <a:blip r:embed="rId2"/>
          <a:stretch>
            <a:fillRect/>
          </a:stretch>
        </p:blipFill>
        <p:spPr>
          <a:xfrm>
            <a:off x="4552673" y="3092518"/>
            <a:ext cx="3086653" cy="1733136"/>
          </a:xfrm>
          <a:prstGeom prst="rect">
            <a:avLst/>
          </a:prstGeom>
        </p:spPr>
      </p:pic>
      <p:sp>
        <p:nvSpPr>
          <p:cNvPr id="9" name="TextBox 8">
            <a:extLst>
              <a:ext uri="{FF2B5EF4-FFF2-40B4-BE49-F238E27FC236}">
                <a16:creationId xmlns:a16="http://schemas.microsoft.com/office/drawing/2014/main" id="{6FC37FEE-3027-1D47-6D51-3F634726ABF0}"/>
              </a:ext>
            </a:extLst>
          </p:cNvPr>
          <p:cNvSpPr txBox="1"/>
          <p:nvPr/>
        </p:nvSpPr>
        <p:spPr>
          <a:xfrm>
            <a:off x="6627096" y="5657551"/>
            <a:ext cx="4864439"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Arial"/>
                <a:cs typeface="Arial"/>
              </a:rPr>
              <a:t> </a:t>
            </a:r>
            <a:r>
              <a:rPr lang="en-GB" sz="1400" dirty="0">
                <a:latin typeface="Arial"/>
                <a:cs typeface="Arial"/>
              </a:rPr>
              <a:t>{Scottishpower Annual Report and Account 2021}</a:t>
            </a:r>
            <a:endParaRPr lang="en-US">
              <a:latin typeface="Arial"/>
              <a:cs typeface="Arial"/>
            </a:endParaRPr>
          </a:p>
        </p:txBody>
      </p:sp>
    </p:spTree>
    <p:extLst>
      <p:ext uri="{BB962C8B-B14F-4D97-AF65-F5344CB8AC3E}">
        <p14:creationId xmlns:p14="http://schemas.microsoft.com/office/powerpoint/2010/main" val="3396797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AFF43104-F524-418A-A0E3-3146340ABA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323E5CD5-3226-4DDD-97AC-81C8F40E09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4" name="Picture 13">
              <a:extLst>
                <a:ext uri="{FF2B5EF4-FFF2-40B4-BE49-F238E27FC236}">
                  <a16:creationId xmlns:a16="http://schemas.microsoft.com/office/drawing/2014/main" id="{858B6703-6BCA-4414-A7FC-BA111255B1A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Rectangle 14">
              <a:extLst>
                <a:ext uri="{FF2B5EF4-FFF2-40B4-BE49-F238E27FC236}">
                  <a16:creationId xmlns:a16="http://schemas.microsoft.com/office/drawing/2014/main" id="{76826A85-B5BB-4A9B-819E-AF5A0B30AE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6" name="Picture 15">
              <a:extLst>
                <a:ext uri="{FF2B5EF4-FFF2-40B4-BE49-F238E27FC236}">
                  <a16:creationId xmlns:a16="http://schemas.microsoft.com/office/drawing/2014/main" id="{B8A6C787-E24E-48D0-AF26-F35E43180EB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7" name="Picture 16">
              <a:extLst>
                <a:ext uri="{FF2B5EF4-FFF2-40B4-BE49-F238E27FC236}">
                  <a16:creationId xmlns:a16="http://schemas.microsoft.com/office/drawing/2014/main" id="{E55A8260-917C-4DAC-A284-2A6E124FC9E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976E755E-6D50-1DD9-CAA9-F5CE8529B287}"/>
              </a:ext>
            </a:extLst>
          </p:cNvPr>
          <p:cNvSpPr>
            <a:spLocks noGrp="1"/>
          </p:cNvSpPr>
          <p:nvPr>
            <p:ph type="title"/>
          </p:nvPr>
        </p:nvSpPr>
        <p:spPr>
          <a:xfrm>
            <a:off x="4626508" y="685799"/>
            <a:ext cx="6270090" cy="894645"/>
          </a:xfrm>
        </p:spPr>
        <p:txBody>
          <a:bodyPr vert="horz" lIns="91440" tIns="45720" rIns="91440" bIns="45720" rtlCol="0" anchor="ctr">
            <a:normAutofit/>
          </a:bodyPr>
          <a:lstStyle/>
          <a:p>
            <a:r>
              <a:rPr lang="en-US"/>
              <a:t>Finances of Scottish Power </a:t>
            </a:r>
          </a:p>
        </p:txBody>
      </p:sp>
      <p:sp>
        <p:nvSpPr>
          <p:cNvPr id="27" name="Rectangle 26">
            <a:extLst>
              <a:ext uri="{FF2B5EF4-FFF2-40B4-BE49-F238E27FC236}">
                <a16:creationId xmlns:a16="http://schemas.microsoft.com/office/drawing/2014/main" id="{B6ABA3F9-ECC4-45D8-8538-B7EEC4D276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4" y="1092200"/>
            <a:ext cx="3072384" cy="453542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graph of blue bars with numbers&#10;&#10;Description automatically generated">
            <a:extLst>
              <a:ext uri="{FF2B5EF4-FFF2-40B4-BE49-F238E27FC236}">
                <a16:creationId xmlns:a16="http://schemas.microsoft.com/office/drawing/2014/main" id="{456D0D32-42C5-AC25-298A-5DC790B2140B}"/>
              </a:ext>
            </a:extLst>
          </p:cNvPr>
          <p:cNvPicPr>
            <a:picLocks noChangeAspect="1"/>
          </p:cNvPicPr>
          <p:nvPr/>
        </p:nvPicPr>
        <p:blipFill>
          <a:blip r:embed="rId5"/>
          <a:stretch>
            <a:fillRect/>
          </a:stretch>
        </p:blipFill>
        <p:spPr>
          <a:xfrm>
            <a:off x="1285458" y="1231279"/>
            <a:ext cx="2714978" cy="2123326"/>
          </a:xfrm>
          <a:prstGeom prst="rect">
            <a:avLst/>
          </a:prstGeom>
        </p:spPr>
      </p:pic>
      <p:cxnSp>
        <p:nvCxnSpPr>
          <p:cNvPr id="21" name="Straight Connector 20">
            <a:extLst>
              <a:ext uri="{FF2B5EF4-FFF2-40B4-BE49-F238E27FC236}">
                <a16:creationId xmlns:a16="http://schemas.microsoft.com/office/drawing/2014/main" id="{420C8890-1E3E-474D-9D1E-D3E3062B61E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44033" y="2400639"/>
            <a:ext cx="6035040" cy="0"/>
          </a:xfrm>
          <a:prstGeom prst="line">
            <a:avLst/>
          </a:prstGeom>
        </p:spPr>
        <p:style>
          <a:lnRef idx="2">
            <a:schemeClr val="accent1"/>
          </a:lnRef>
          <a:fillRef idx="0">
            <a:schemeClr val="accent1"/>
          </a:fillRef>
          <a:effectRef idx="1">
            <a:schemeClr val="accent1"/>
          </a:effectRef>
          <a:fontRef idx="minor">
            <a:schemeClr val="tx1"/>
          </a:fontRef>
        </p:style>
      </p:cxnSp>
      <p:pic>
        <p:nvPicPr>
          <p:cNvPr id="3" name="Picture 2" descr="A graph of blue bars with numbers&#10;&#10;Description automatically generated">
            <a:extLst>
              <a:ext uri="{FF2B5EF4-FFF2-40B4-BE49-F238E27FC236}">
                <a16:creationId xmlns:a16="http://schemas.microsoft.com/office/drawing/2014/main" id="{FD9C157A-C10E-94AB-9C6B-2C78FDB98C32}"/>
              </a:ext>
            </a:extLst>
          </p:cNvPr>
          <p:cNvPicPr>
            <a:picLocks noChangeAspect="1"/>
          </p:cNvPicPr>
          <p:nvPr/>
        </p:nvPicPr>
        <p:blipFill>
          <a:blip r:embed="rId6"/>
          <a:stretch>
            <a:fillRect/>
          </a:stretch>
        </p:blipFill>
        <p:spPr>
          <a:xfrm>
            <a:off x="1271347" y="3462754"/>
            <a:ext cx="2729089" cy="2110004"/>
          </a:xfrm>
          <a:prstGeom prst="rect">
            <a:avLst/>
          </a:prstGeom>
        </p:spPr>
      </p:pic>
      <p:sp>
        <p:nvSpPr>
          <p:cNvPr id="5" name="TextBox 4">
            <a:extLst>
              <a:ext uri="{FF2B5EF4-FFF2-40B4-BE49-F238E27FC236}">
                <a16:creationId xmlns:a16="http://schemas.microsoft.com/office/drawing/2014/main" id="{4EDA3AFB-59E4-FC0D-B6C6-6622F8879D95}"/>
              </a:ext>
            </a:extLst>
          </p:cNvPr>
          <p:cNvSpPr txBox="1"/>
          <p:nvPr/>
        </p:nvSpPr>
        <p:spPr>
          <a:xfrm>
            <a:off x="4631496" y="1569156"/>
            <a:ext cx="6260114" cy="4363156"/>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fontScale="92500" lnSpcReduction="20000"/>
          </a:bodyPr>
          <a:lstStyle/>
          <a:p>
            <a:pPr marL="285750" indent="-285750">
              <a:lnSpc>
                <a:spcPct val="90000"/>
              </a:lnSpc>
              <a:spcBef>
                <a:spcPct val="20000"/>
              </a:spcBef>
              <a:spcAft>
                <a:spcPts val="600"/>
              </a:spcAft>
              <a:buClr>
                <a:schemeClr val="accent1"/>
              </a:buClr>
              <a:buSzPct val="115000"/>
              <a:buFont typeface="Arial"/>
              <a:buChar char="•"/>
            </a:pPr>
            <a:r>
              <a:rPr lang="en-US" dirty="0">
                <a:solidFill>
                  <a:schemeClr val="tx1">
                    <a:lumMod val="85000"/>
                    <a:lumOff val="15000"/>
                  </a:schemeClr>
                </a:solidFill>
              </a:rPr>
              <a:t>2012 revenue:  £7,803.1 million – strong foundation with may have been focus on efficiency and renewables.</a:t>
            </a:r>
          </a:p>
          <a:p>
            <a:pPr marL="285750" indent="-285750">
              <a:lnSpc>
                <a:spcPct val="90000"/>
              </a:lnSpc>
              <a:spcBef>
                <a:spcPct val="20000"/>
              </a:spcBef>
              <a:spcAft>
                <a:spcPts val="600"/>
              </a:spcAft>
              <a:buClr>
                <a:schemeClr val="accent1"/>
              </a:buClr>
              <a:buSzPct val="115000"/>
              <a:buFont typeface="Arial"/>
              <a:buChar char="•"/>
            </a:pPr>
            <a:r>
              <a:rPr lang="en-US" dirty="0">
                <a:solidFill>
                  <a:schemeClr val="tx1">
                    <a:lumMod val="85000"/>
                    <a:lumOff val="15000"/>
                  </a:schemeClr>
                </a:solidFill>
              </a:rPr>
              <a:t>2013 revenue: £8,228 million - 54 % increase, could have been driven by renewable energy investments.</a:t>
            </a:r>
          </a:p>
          <a:p>
            <a:pPr marL="285750" indent="-285750">
              <a:lnSpc>
                <a:spcPct val="90000"/>
              </a:lnSpc>
              <a:spcBef>
                <a:spcPct val="20000"/>
              </a:spcBef>
              <a:spcAft>
                <a:spcPts val="600"/>
              </a:spcAft>
              <a:buClr>
                <a:schemeClr val="accent1"/>
              </a:buClr>
              <a:buSzPct val="115000"/>
              <a:buFont typeface="Arial"/>
              <a:buChar char="•"/>
            </a:pPr>
            <a:r>
              <a:rPr lang="en-US" dirty="0">
                <a:solidFill>
                  <a:schemeClr val="tx1">
                    <a:lumMod val="85000"/>
                    <a:lumOff val="15000"/>
                  </a:schemeClr>
                </a:solidFill>
              </a:rPr>
              <a:t>2019 revenue: £5,124.5 million 84.5%, decrease may have been due to market conditions and asset divestment.</a:t>
            </a:r>
          </a:p>
          <a:p>
            <a:pPr marL="285750" indent="-285750">
              <a:lnSpc>
                <a:spcPct val="90000"/>
              </a:lnSpc>
              <a:spcBef>
                <a:spcPct val="20000"/>
              </a:spcBef>
              <a:spcAft>
                <a:spcPts val="600"/>
              </a:spcAft>
              <a:buClr>
                <a:schemeClr val="accent1"/>
              </a:buClr>
              <a:buSzPct val="115000"/>
              <a:buFont typeface="Arial"/>
              <a:buChar char="•"/>
            </a:pPr>
            <a:r>
              <a:rPr lang="en-US" dirty="0">
                <a:solidFill>
                  <a:schemeClr val="tx1">
                    <a:lumMod val="85000"/>
                    <a:lumOff val="15000"/>
                  </a:schemeClr>
                </a:solidFill>
              </a:rPr>
              <a:t>2023 revenue: Revenue: £9.454 million 84.5% increased can have fueled by renewable expansion and  strategic partnership.</a:t>
            </a:r>
          </a:p>
          <a:p>
            <a:pPr marL="285750" indent="-285750">
              <a:lnSpc>
                <a:spcPct val="90000"/>
              </a:lnSpc>
              <a:spcBef>
                <a:spcPct val="20000"/>
              </a:spcBef>
              <a:spcAft>
                <a:spcPts val="600"/>
              </a:spcAft>
              <a:buClr>
                <a:schemeClr val="accent1"/>
              </a:buClr>
              <a:buSzPct val="115000"/>
              <a:buFont typeface="Arial"/>
              <a:buChar char="•"/>
            </a:pPr>
            <a:r>
              <a:rPr lang="en-US" dirty="0">
                <a:solidFill>
                  <a:schemeClr val="tx1">
                    <a:lumMod val="85000"/>
                    <a:lumOff val="15000"/>
                  </a:schemeClr>
                </a:solidFill>
              </a:rPr>
              <a:t>"Electricity provider ScottishPower UK Plc generated over one billion British pounds in net profits in its 2023 financial year" figure in 2023 £1, 126.8 . (Statista Research Department 2024).</a:t>
            </a:r>
          </a:p>
          <a:p>
            <a:pPr marL="285750" indent="-285750">
              <a:lnSpc>
                <a:spcPct val="90000"/>
              </a:lnSpc>
              <a:spcBef>
                <a:spcPct val="20000"/>
              </a:spcBef>
              <a:spcAft>
                <a:spcPts val="600"/>
              </a:spcAft>
              <a:buClr>
                <a:schemeClr val="accent1"/>
              </a:buClr>
              <a:buSzPct val="114999"/>
              <a:buFont typeface="Arial"/>
              <a:buChar char="•"/>
            </a:pPr>
            <a:r>
              <a:rPr lang="en-US" dirty="0">
                <a:solidFill>
                  <a:schemeClr val="tx1">
                    <a:lumMod val="85000"/>
                    <a:lumOff val="15000"/>
                  </a:schemeClr>
                </a:solidFill>
              </a:rPr>
              <a:t>2018 to 2021 decreased  in 93.3% . Could be due to increased operational cost, market down turns, or strategic investments.</a:t>
            </a:r>
          </a:p>
          <a:p>
            <a:pPr marL="285750" indent="-285750">
              <a:lnSpc>
                <a:spcPct val="90000"/>
              </a:lnSpc>
              <a:spcBef>
                <a:spcPct val="20000"/>
              </a:spcBef>
              <a:spcAft>
                <a:spcPts val="600"/>
              </a:spcAft>
              <a:buClr>
                <a:schemeClr val="accent1"/>
              </a:buClr>
              <a:buSzPct val="114999"/>
              <a:buFont typeface="Arial"/>
              <a:buChar char="•"/>
            </a:pPr>
            <a:r>
              <a:rPr lang="en-US" dirty="0">
                <a:solidFill>
                  <a:schemeClr val="tx1">
                    <a:lumMod val="85000"/>
                    <a:lumOff val="15000"/>
                  </a:schemeClr>
                </a:solidFill>
              </a:rPr>
              <a:t>2021 to 2023  increased d by 1, 966.6% reflects successful cost management, strategic business initiatives, and market recovery</a:t>
            </a:r>
          </a:p>
          <a:p>
            <a:pPr>
              <a:lnSpc>
                <a:spcPct val="90000"/>
              </a:lnSpc>
              <a:spcBef>
                <a:spcPct val="20000"/>
              </a:spcBef>
              <a:spcAft>
                <a:spcPts val="600"/>
              </a:spcAft>
              <a:buClr>
                <a:schemeClr val="accent1"/>
              </a:buClr>
              <a:buSzPct val="115000"/>
            </a:pPr>
            <a:endParaRPr lang="en-US" sz="1600" dirty="0">
              <a:solidFill>
                <a:schemeClr val="tx1">
                  <a:lumMod val="85000"/>
                  <a:lumOff val="15000"/>
                </a:schemeClr>
              </a:solidFill>
            </a:endParaRPr>
          </a:p>
          <a:p>
            <a:pPr>
              <a:lnSpc>
                <a:spcPct val="90000"/>
              </a:lnSpc>
              <a:spcBef>
                <a:spcPct val="20000"/>
              </a:spcBef>
              <a:spcAft>
                <a:spcPts val="600"/>
              </a:spcAft>
              <a:buClr>
                <a:schemeClr val="accent1"/>
              </a:buClr>
              <a:buSzPct val="115000"/>
            </a:pPr>
            <a:r>
              <a:rPr lang="en-US" sz="1400" dirty="0">
                <a:solidFill>
                  <a:schemeClr val="tx1">
                    <a:lumMod val="85000"/>
                    <a:lumOff val="15000"/>
                  </a:schemeClr>
                </a:solidFill>
              </a:rPr>
              <a:t>(Statista, 2024)</a:t>
            </a:r>
          </a:p>
        </p:txBody>
      </p:sp>
      <p:sp>
        <p:nvSpPr>
          <p:cNvPr id="4" name="Footer Placeholder 3">
            <a:extLst>
              <a:ext uri="{FF2B5EF4-FFF2-40B4-BE49-F238E27FC236}">
                <a16:creationId xmlns:a16="http://schemas.microsoft.com/office/drawing/2014/main" id="{545B7ADE-10B8-C8F1-E99D-09B19048DC71}"/>
              </a:ext>
            </a:extLst>
          </p:cNvPr>
          <p:cNvSpPr>
            <a:spLocks noGrp="1"/>
          </p:cNvSpPr>
          <p:nvPr>
            <p:ph type="ftr" sz="quarter" idx="11"/>
          </p:nvPr>
        </p:nvSpPr>
        <p:spPr>
          <a:xfrm>
            <a:off x="1295401" y="5934456"/>
            <a:ext cx="7305900" cy="279400"/>
          </a:xfrm>
        </p:spPr>
        <p:txBody>
          <a:bodyPr vert="horz" lIns="91440" tIns="45720" rIns="91440" bIns="45720" rtlCol="0" anchor="ctr">
            <a:normAutofit/>
          </a:bodyPr>
          <a:lstStyle/>
          <a:p>
            <a:pPr>
              <a:spcAft>
                <a:spcPts val="600"/>
              </a:spcAft>
            </a:pPr>
            <a:r>
              <a:rPr lang="en-US" b="0" i="0" kern="1200" dirty="0">
                <a:solidFill>
                  <a:schemeClr val="tx1"/>
                </a:solidFill>
                <a:effectLst/>
                <a:latin typeface="+mn-lt"/>
                <a:ea typeface="+mn-ea"/>
                <a:cs typeface="+mn-cs"/>
              </a:rPr>
              <a:t>Contributed by 2220781 (Kiren) </a:t>
            </a:r>
          </a:p>
        </p:txBody>
      </p:sp>
      <p:sp>
        <p:nvSpPr>
          <p:cNvPr id="7" name="TextBox 6">
            <a:extLst>
              <a:ext uri="{FF2B5EF4-FFF2-40B4-BE49-F238E27FC236}">
                <a16:creationId xmlns:a16="http://schemas.microsoft.com/office/drawing/2014/main" id="{07B50122-425E-1C24-4E45-AACA53402B90}"/>
              </a:ext>
            </a:extLst>
          </p:cNvPr>
          <p:cNvSpPr txBox="1"/>
          <p:nvPr/>
        </p:nvSpPr>
        <p:spPr>
          <a:xfrm>
            <a:off x="1734663" y="1396193"/>
            <a:ext cx="186159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Net </a:t>
            </a:r>
            <a:r>
              <a:rPr lang="en-US" dirty="0" err="1"/>
              <a:t>Porofit</a:t>
            </a:r>
          </a:p>
        </p:txBody>
      </p:sp>
      <p:sp>
        <p:nvSpPr>
          <p:cNvPr id="8" name="TextBox 7">
            <a:extLst>
              <a:ext uri="{FF2B5EF4-FFF2-40B4-BE49-F238E27FC236}">
                <a16:creationId xmlns:a16="http://schemas.microsoft.com/office/drawing/2014/main" id="{92EDCB71-04AB-45A0-303C-A22F3A1BB85B}"/>
              </a:ext>
            </a:extLst>
          </p:cNvPr>
          <p:cNvSpPr txBox="1"/>
          <p:nvPr/>
        </p:nvSpPr>
        <p:spPr>
          <a:xfrm>
            <a:off x="1946208" y="3617409"/>
            <a:ext cx="139619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t>Revenue</a:t>
            </a:r>
          </a:p>
        </p:txBody>
      </p:sp>
    </p:spTree>
    <p:extLst>
      <p:ext uri="{BB962C8B-B14F-4D97-AF65-F5344CB8AC3E}">
        <p14:creationId xmlns:p14="http://schemas.microsoft.com/office/powerpoint/2010/main" val="19889841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22" name="Group 21">
            <a:extLst>
              <a:ext uri="{FF2B5EF4-FFF2-40B4-BE49-F238E27FC236}">
                <a16:creationId xmlns:a16="http://schemas.microsoft.com/office/drawing/2014/main" id="{C4018560-A1B9-4D3C-B032-951724CDD77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23" name="Picture 22">
              <a:extLst>
                <a:ext uri="{FF2B5EF4-FFF2-40B4-BE49-F238E27FC236}">
                  <a16:creationId xmlns:a16="http://schemas.microsoft.com/office/drawing/2014/main" id="{C62B19BF-51B9-4290-AEA8-389BB411958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4" name="Rectangle 23">
              <a:extLst>
                <a:ext uri="{FF2B5EF4-FFF2-40B4-BE49-F238E27FC236}">
                  <a16:creationId xmlns:a16="http://schemas.microsoft.com/office/drawing/2014/main" id="{69940D90-AB68-4B4D-8001-839F3B28CA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25" name="Picture 24">
              <a:extLst>
                <a:ext uri="{FF2B5EF4-FFF2-40B4-BE49-F238E27FC236}">
                  <a16:creationId xmlns:a16="http://schemas.microsoft.com/office/drawing/2014/main" id="{4E0E095C-2B33-4957-9D0D-EE4ABDE1EA3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26" name="Picture 25">
              <a:extLst>
                <a:ext uri="{FF2B5EF4-FFF2-40B4-BE49-F238E27FC236}">
                  <a16:creationId xmlns:a16="http://schemas.microsoft.com/office/drawing/2014/main" id="{8095A9A2-AE81-4840-9F6F-305708B87CA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28" name="Straight Connector 27">
            <a:extLst>
              <a:ext uri="{FF2B5EF4-FFF2-40B4-BE49-F238E27FC236}">
                <a16:creationId xmlns:a16="http://schemas.microsoft.com/office/drawing/2014/main" id="{680E036D-DDAD-4AFE-AB68-D910280A761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useBgFill="1">
        <p:nvSpPr>
          <p:cNvPr id="30" name="Rectangle 29">
            <a:extLst>
              <a:ext uri="{FF2B5EF4-FFF2-40B4-BE49-F238E27FC236}">
                <a16:creationId xmlns:a16="http://schemas.microsoft.com/office/drawing/2014/main" id="{AFF43104-F524-418A-A0E3-3146340ABA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2" name="Group 31">
            <a:extLst>
              <a:ext uri="{FF2B5EF4-FFF2-40B4-BE49-F238E27FC236}">
                <a16:creationId xmlns:a16="http://schemas.microsoft.com/office/drawing/2014/main" id="{323E5CD5-3226-4DDD-97AC-81C8F40E09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33" name="Picture 32">
              <a:extLst>
                <a:ext uri="{FF2B5EF4-FFF2-40B4-BE49-F238E27FC236}">
                  <a16:creationId xmlns:a16="http://schemas.microsoft.com/office/drawing/2014/main" id="{858B6703-6BCA-4414-A7FC-BA111255B1A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4" name="Rectangle 33">
              <a:extLst>
                <a:ext uri="{FF2B5EF4-FFF2-40B4-BE49-F238E27FC236}">
                  <a16:creationId xmlns:a16="http://schemas.microsoft.com/office/drawing/2014/main" id="{76826A85-B5BB-4A9B-819E-AF5A0B30AE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35" name="Picture 34">
              <a:extLst>
                <a:ext uri="{FF2B5EF4-FFF2-40B4-BE49-F238E27FC236}">
                  <a16:creationId xmlns:a16="http://schemas.microsoft.com/office/drawing/2014/main" id="{B8A6C787-E24E-48D0-AF26-F35E43180EB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36" name="Picture 35">
              <a:extLst>
                <a:ext uri="{FF2B5EF4-FFF2-40B4-BE49-F238E27FC236}">
                  <a16:creationId xmlns:a16="http://schemas.microsoft.com/office/drawing/2014/main" id="{E55A8260-917C-4DAC-A284-2A6E124FC9E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CACA1974-2B95-70CA-B880-ED154C87FF21}"/>
              </a:ext>
            </a:extLst>
          </p:cNvPr>
          <p:cNvSpPr>
            <a:spLocks noGrp="1"/>
          </p:cNvSpPr>
          <p:nvPr>
            <p:ph type="title"/>
          </p:nvPr>
        </p:nvSpPr>
        <p:spPr>
          <a:xfrm>
            <a:off x="4699079" y="1054703"/>
            <a:ext cx="6149139" cy="662820"/>
          </a:xfrm>
        </p:spPr>
        <p:txBody>
          <a:bodyPr vert="horz" lIns="91440" tIns="45720" rIns="91440" bIns="45720" rtlCol="0" anchor="ctr">
            <a:normAutofit fontScale="90000"/>
          </a:bodyPr>
          <a:lstStyle/>
          <a:p>
            <a:r>
              <a:rPr lang="en-US" sz="4100"/>
              <a:t>Marketing of Scottish Power</a:t>
            </a:r>
          </a:p>
        </p:txBody>
      </p:sp>
      <p:sp>
        <p:nvSpPr>
          <p:cNvPr id="38" name="Rectangle 37">
            <a:extLst>
              <a:ext uri="{FF2B5EF4-FFF2-40B4-BE49-F238E27FC236}">
                <a16:creationId xmlns:a16="http://schemas.microsoft.com/office/drawing/2014/main" id="{B6ABA3F9-ECC4-45D8-8538-B7EEC4D276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4" y="1092200"/>
            <a:ext cx="3072384" cy="453542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descr="A pie chart with different colored circles with Crust in the background&#10;&#10;Description automatically generated">
            <a:extLst>
              <a:ext uri="{FF2B5EF4-FFF2-40B4-BE49-F238E27FC236}">
                <a16:creationId xmlns:a16="http://schemas.microsoft.com/office/drawing/2014/main" id="{D452F7FB-AC55-85EA-D666-627C1CCC10E8}"/>
              </a:ext>
            </a:extLst>
          </p:cNvPr>
          <p:cNvPicPr>
            <a:picLocks noChangeAspect="1"/>
          </p:cNvPicPr>
          <p:nvPr/>
        </p:nvPicPr>
        <p:blipFill>
          <a:blip r:embed="rId5"/>
          <a:stretch>
            <a:fillRect/>
          </a:stretch>
        </p:blipFill>
        <p:spPr>
          <a:xfrm>
            <a:off x="1257236" y="1432339"/>
            <a:ext cx="2743200" cy="1936376"/>
          </a:xfrm>
          <a:prstGeom prst="rect">
            <a:avLst/>
          </a:prstGeom>
        </p:spPr>
      </p:pic>
      <p:cxnSp>
        <p:nvCxnSpPr>
          <p:cNvPr id="40" name="Straight Connector 39">
            <a:extLst>
              <a:ext uri="{FF2B5EF4-FFF2-40B4-BE49-F238E27FC236}">
                <a16:creationId xmlns:a16="http://schemas.microsoft.com/office/drawing/2014/main" id="{420C8890-1E3E-474D-9D1E-D3E3062B61E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44033" y="2400639"/>
            <a:ext cx="6035040" cy="0"/>
          </a:xfrm>
          <a:prstGeom prst="line">
            <a:avLst/>
          </a:prstGeom>
        </p:spPr>
        <p:style>
          <a:lnRef idx="2">
            <a:schemeClr val="accent1"/>
          </a:lnRef>
          <a:fillRef idx="0">
            <a:schemeClr val="accent1"/>
          </a:fillRef>
          <a:effectRef idx="1">
            <a:schemeClr val="accent1"/>
          </a:effectRef>
          <a:fontRef idx="minor">
            <a:schemeClr val="tx1"/>
          </a:fontRef>
        </p:style>
      </p:cxnSp>
      <p:pic>
        <p:nvPicPr>
          <p:cNvPr id="4" name="Picture 3">
            <a:extLst>
              <a:ext uri="{FF2B5EF4-FFF2-40B4-BE49-F238E27FC236}">
                <a16:creationId xmlns:a16="http://schemas.microsoft.com/office/drawing/2014/main" id="{9845BCFF-F56B-B384-73FD-6A4BC383B97C}"/>
              </a:ext>
            </a:extLst>
          </p:cNvPr>
          <p:cNvPicPr>
            <a:picLocks noChangeAspect="1"/>
          </p:cNvPicPr>
          <p:nvPr/>
        </p:nvPicPr>
        <p:blipFill>
          <a:blip r:embed="rId6"/>
          <a:stretch>
            <a:fillRect/>
          </a:stretch>
        </p:blipFill>
        <p:spPr>
          <a:xfrm>
            <a:off x="1285458" y="3462754"/>
            <a:ext cx="2714978" cy="1757340"/>
          </a:xfrm>
          <a:prstGeom prst="rect">
            <a:avLst/>
          </a:prstGeom>
        </p:spPr>
      </p:pic>
      <p:sp>
        <p:nvSpPr>
          <p:cNvPr id="17" name="TextBox 16">
            <a:extLst>
              <a:ext uri="{FF2B5EF4-FFF2-40B4-BE49-F238E27FC236}">
                <a16:creationId xmlns:a16="http://schemas.microsoft.com/office/drawing/2014/main" id="{324BD5A8-816F-3968-ED7B-3E59CD13C099}"/>
              </a:ext>
            </a:extLst>
          </p:cNvPr>
          <p:cNvSpPr txBox="1"/>
          <p:nvPr/>
        </p:nvSpPr>
        <p:spPr>
          <a:xfrm>
            <a:off x="4558924" y="1734457"/>
            <a:ext cx="6260114" cy="4310744"/>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marL="285750" indent="-285750">
              <a:spcBef>
                <a:spcPct val="20000"/>
              </a:spcBef>
              <a:spcAft>
                <a:spcPts val="600"/>
              </a:spcAft>
              <a:buClr>
                <a:schemeClr val="accent1"/>
              </a:buClr>
              <a:buSzPct val="115000"/>
              <a:buFont typeface="Arial"/>
              <a:buChar char="•"/>
            </a:pPr>
            <a:r>
              <a:rPr lang="en-US" dirty="0"/>
              <a:t>The pie chart illustrates the marketing spend distribution across different channels.</a:t>
            </a:r>
          </a:p>
          <a:p>
            <a:pPr marL="285750" indent="-285750">
              <a:spcBef>
                <a:spcPct val="20000"/>
              </a:spcBef>
              <a:spcAft>
                <a:spcPts val="600"/>
              </a:spcAft>
              <a:buClr>
                <a:schemeClr val="accent1"/>
              </a:buClr>
              <a:buSzPct val="115000"/>
              <a:buFont typeface="Arial"/>
              <a:buChar char="•"/>
            </a:pPr>
            <a:r>
              <a:rPr lang="en-US" dirty="0"/>
              <a:t>Digitial marketing accounts for 50% of the spend, TV for 30%, print for 15%, and others for 5 %. </a:t>
            </a:r>
          </a:p>
          <a:p>
            <a:pPr marL="285750" indent="-285750">
              <a:spcBef>
                <a:spcPct val="20000"/>
              </a:spcBef>
              <a:spcAft>
                <a:spcPts val="600"/>
              </a:spcAft>
              <a:buClr>
                <a:schemeClr val="accent1"/>
              </a:buClr>
              <a:buSzPct val="115000"/>
              <a:buFont typeface="Arial"/>
              <a:buChar char="•"/>
            </a:pPr>
            <a:r>
              <a:rPr lang="en-US" dirty="0"/>
              <a:t>This allocation reflects the increasing importance of digital channels in reaching and engaging customers. (Scottish Power 2023)</a:t>
            </a:r>
          </a:p>
          <a:p>
            <a:pPr marL="285750" indent="-285750">
              <a:spcBef>
                <a:spcPct val="20000"/>
              </a:spcBef>
              <a:spcAft>
                <a:spcPts val="600"/>
              </a:spcAft>
              <a:buClr>
                <a:schemeClr val="accent1"/>
              </a:buClr>
              <a:buSzPct val="114999"/>
              <a:buFont typeface="Arial"/>
              <a:buChar char="•"/>
            </a:pPr>
            <a:r>
              <a:rPr lang="en-US" dirty="0">
                <a:ea typeface="+mn-lt"/>
                <a:cs typeface="+mn-lt"/>
              </a:rPr>
              <a:t>The domestic retail energy market has experienced a rapid shift in recent years, with the number of active domestic suppliers increasing from 12 to 16, and independent suppliers' combined market shares growing from less than 1% to over 20%.</a:t>
            </a:r>
          </a:p>
          <a:p>
            <a:pPr>
              <a:spcBef>
                <a:spcPct val="20000"/>
              </a:spcBef>
              <a:spcAft>
                <a:spcPts val="600"/>
              </a:spcAft>
            </a:pPr>
            <a:r>
              <a:rPr lang="en-US" sz="1200" dirty="0">
                <a:latin typeface="Times New Roman"/>
                <a:cs typeface="Times New Roman"/>
              </a:rPr>
              <a:t>(Creating a level playing field in the GB retail energy market CLIENT: ScottishPower, 2018)</a:t>
            </a:r>
            <a:endParaRPr lang="en-US" dirty="0"/>
          </a:p>
          <a:p>
            <a:pPr>
              <a:spcBef>
                <a:spcPct val="20000"/>
              </a:spcBef>
              <a:spcAft>
                <a:spcPts val="600"/>
              </a:spcAft>
            </a:pPr>
            <a:r>
              <a:rPr lang="en-US" sz="1200" dirty="0">
                <a:latin typeface="Times New Roman"/>
                <a:cs typeface="Times New Roman"/>
              </a:rPr>
              <a:t>Scottish Power (2023)</a:t>
            </a:r>
          </a:p>
          <a:p>
            <a:pPr marL="285750" indent="-285750">
              <a:spcBef>
                <a:spcPct val="20000"/>
              </a:spcBef>
              <a:spcAft>
                <a:spcPts val="600"/>
              </a:spcAft>
              <a:buClr>
                <a:schemeClr val="accent1"/>
              </a:buClr>
              <a:buSzPct val="114999"/>
              <a:buFont typeface="Arial"/>
              <a:buChar char="•"/>
            </a:pPr>
            <a:endParaRPr lang="en-US" dirty="0"/>
          </a:p>
          <a:p>
            <a:pPr marL="285750" indent="-285750">
              <a:spcBef>
                <a:spcPct val="20000"/>
              </a:spcBef>
              <a:spcAft>
                <a:spcPts val="600"/>
              </a:spcAft>
              <a:buClr>
                <a:schemeClr val="accent1"/>
              </a:buClr>
              <a:buSzPct val="114999"/>
              <a:buFont typeface="Arial"/>
              <a:buChar char="•"/>
            </a:pPr>
            <a:endParaRPr lang="en-US" dirty="0"/>
          </a:p>
        </p:txBody>
      </p:sp>
      <p:sp>
        <p:nvSpPr>
          <p:cNvPr id="3" name="Footer Placeholder 2">
            <a:extLst>
              <a:ext uri="{FF2B5EF4-FFF2-40B4-BE49-F238E27FC236}">
                <a16:creationId xmlns:a16="http://schemas.microsoft.com/office/drawing/2014/main" id="{E76D3408-ED2B-C550-DC06-F678C85B7ADD}"/>
              </a:ext>
            </a:extLst>
          </p:cNvPr>
          <p:cNvSpPr>
            <a:spLocks noGrp="1"/>
          </p:cNvSpPr>
          <p:nvPr>
            <p:ph type="ftr" sz="quarter" idx="11"/>
          </p:nvPr>
        </p:nvSpPr>
        <p:spPr>
          <a:xfrm>
            <a:off x="1295401" y="5934456"/>
            <a:ext cx="7305900" cy="279400"/>
          </a:xfrm>
        </p:spPr>
        <p:txBody>
          <a:bodyPr vert="horz" lIns="91440" tIns="45720" rIns="91440" bIns="45720" rtlCol="0" anchor="ctr">
            <a:normAutofit/>
          </a:bodyPr>
          <a:lstStyle/>
          <a:p>
            <a:pPr>
              <a:spcAft>
                <a:spcPts val="600"/>
              </a:spcAft>
            </a:pPr>
            <a:r>
              <a:rPr lang="en-US" b="0" i="0" kern="1200" dirty="0">
                <a:solidFill>
                  <a:schemeClr val="tx1"/>
                </a:solidFill>
                <a:effectLst/>
                <a:latin typeface="+mn-lt"/>
                <a:ea typeface="+mn-ea"/>
                <a:cs typeface="+mn-cs"/>
              </a:rPr>
              <a:t>Contributed by 2220781</a:t>
            </a:r>
          </a:p>
        </p:txBody>
      </p:sp>
    </p:spTree>
    <p:extLst>
      <p:ext uri="{BB962C8B-B14F-4D97-AF65-F5344CB8AC3E}">
        <p14:creationId xmlns:p14="http://schemas.microsoft.com/office/powerpoint/2010/main" val="41074925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201014-E9E8-6D14-B801-CD981B3C509E}"/>
              </a:ext>
            </a:extLst>
          </p:cNvPr>
          <p:cNvSpPr>
            <a:spLocks noGrp="1"/>
          </p:cNvSpPr>
          <p:nvPr>
            <p:ph type="title"/>
          </p:nvPr>
        </p:nvSpPr>
        <p:spPr>
          <a:xfrm>
            <a:off x="1295402" y="982132"/>
            <a:ext cx="9601196" cy="757767"/>
          </a:xfrm>
        </p:spPr>
        <p:txBody>
          <a:bodyPr>
            <a:normAutofit fontScale="90000"/>
          </a:bodyPr>
          <a:lstStyle/>
          <a:p>
            <a:r>
              <a:rPr lang="en-US" dirty="0"/>
              <a:t>Human Resources </a:t>
            </a:r>
          </a:p>
        </p:txBody>
      </p:sp>
      <p:sp>
        <p:nvSpPr>
          <p:cNvPr id="3" name="Footer Placeholder 2">
            <a:extLst>
              <a:ext uri="{FF2B5EF4-FFF2-40B4-BE49-F238E27FC236}">
                <a16:creationId xmlns:a16="http://schemas.microsoft.com/office/drawing/2014/main" id="{01ED5CA8-F351-2093-B138-0A0DAD9D9D74}"/>
              </a:ext>
            </a:extLst>
          </p:cNvPr>
          <p:cNvSpPr>
            <a:spLocks noGrp="1"/>
          </p:cNvSpPr>
          <p:nvPr>
            <p:ph type="ftr" sz="quarter" idx="11"/>
          </p:nvPr>
        </p:nvSpPr>
        <p:spPr/>
        <p:txBody>
          <a:bodyPr/>
          <a:lstStyle/>
          <a:p>
            <a:r>
              <a:rPr lang="en-GB"/>
              <a:t>Contributed by </a:t>
            </a:r>
            <a:r>
              <a:rPr lang="en-GB" dirty="0"/>
              <a:t>2220781</a:t>
            </a:r>
            <a:endParaRPr lang="en-GB"/>
          </a:p>
        </p:txBody>
      </p:sp>
      <p:pic>
        <p:nvPicPr>
          <p:cNvPr id="4" name="Picture 3" descr="A hand touching a screen with icons&#10;&#10;Description automatically generated">
            <a:extLst>
              <a:ext uri="{FF2B5EF4-FFF2-40B4-BE49-F238E27FC236}">
                <a16:creationId xmlns:a16="http://schemas.microsoft.com/office/drawing/2014/main" id="{B3CCD908-6B0F-9E70-1BFA-E0F81918654D}"/>
              </a:ext>
            </a:extLst>
          </p:cNvPr>
          <p:cNvPicPr>
            <a:picLocks noChangeAspect="1"/>
          </p:cNvPicPr>
          <p:nvPr/>
        </p:nvPicPr>
        <p:blipFill>
          <a:blip r:embed="rId2"/>
          <a:stretch>
            <a:fillRect/>
          </a:stretch>
        </p:blipFill>
        <p:spPr>
          <a:xfrm>
            <a:off x="5205233" y="2566537"/>
            <a:ext cx="2735474" cy="3333751"/>
          </a:xfrm>
          <a:prstGeom prst="rect">
            <a:avLst/>
          </a:prstGeom>
        </p:spPr>
      </p:pic>
      <p:sp>
        <p:nvSpPr>
          <p:cNvPr id="5" name="TextBox 4">
            <a:extLst>
              <a:ext uri="{FF2B5EF4-FFF2-40B4-BE49-F238E27FC236}">
                <a16:creationId xmlns:a16="http://schemas.microsoft.com/office/drawing/2014/main" id="{D0EBCB3E-CC14-CEC2-3C86-C44D1EB13802}"/>
              </a:ext>
            </a:extLst>
          </p:cNvPr>
          <p:cNvSpPr txBox="1"/>
          <p:nvPr/>
        </p:nvSpPr>
        <p:spPr>
          <a:xfrm>
            <a:off x="739383" y="1844398"/>
            <a:ext cx="4608226" cy="42473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dirty="0"/>
              <a:t>ScottishPower places a strong emphasis on human resources, with policies aimed at employee engagement, diversity, and development.</a:t>
            </a:r>
          </a:p>
          <a:p>
            <a:pPr marL="285750" indent="-285750">
              <a:buFont typeface="Arial"/>
              <a:buChar char="•"/>
            </a:pPr>
            <a:r>
              <a:rPr lang="en-US" dirty="0"/>
              <a:t>Employee engagement activities include regular training sessions, community engagement programs, and corporate events. </a:t>
            </a:r>
          </a:p>
          <a:p>
            <a:pPr marL="285750" indent="-285750">
              <a:buFont typeface="Arial"/>
              <a:buChar char="•"/>
            </a:pPr>
            <a:r>
              <a:rPr lang="en-US" dirty="0"/>
              <a:t>The company's commitment to diversity is evident in its inclusive hiring practices and support for underrepresented groups. </a:t>
            </a:r>
          </a:p>
          <a:p>
            <a:pPr marL="285750" indent="-285750">
              <a:buFont typeface="Arial"/>
              <a:buChar char="•"/>
            </a:pPr>
            <a:r>
              <a:rPr lang="en-US" dirty="0"/>
              <a:t>Development programs focus on continuous learning and career growth opportunities for employees. </a:t>
            </a:r>
          </a:p>
          <a:p>
            <a:pPr marL="285750" indent="-285750">
              <a:buFont typeface="Arial"/>
              <a:buChar char="•"/>
            </a:pPr>
            <a:endParaRPr lang="en-US" dirty="0"/>
          </a:p>
          <a:p>
            <a:r>
              <a:rPr lang="en-US" sz="1200" dirty="0">
                <a:latin typeface="Times New Roman"/>
                <a:cs typeface="Times New Roman"/>
              </a:rPr>
              <a:t>(Work and Skills, 2023)</a:t>
            </a:r>
            <a:endParaRPr lang="en-US" dirty="0"/>
          </a:p>
        </p:txBody>
      </p:sp>
      <p:sp>
        <p:nvSpPr>
          <p:cNvPr id="6" name="TextBox 5">
            <a:extLst>
              <a:ext uri="{FF2B5EF4-FFF2-40B4-BE49-F238E27FC236}">
                <a16:creationId xmlns:a16="http://schemas.microsoft.com/office/drawing/2014/main" id="{44BE3EB1-A7DB-0989-93F0-3D7752EEA6E6}"/>
              </a:ext>
            </a:extLst>
          </p:cNvPr>
          <p:cNvSpPr txBox="1"/>
          <p:nvPr/>
        </p:nvSpPr>
        <p:spPr>
          <a:xfrm>
            <a:off x="8123285" y="2112955"/>
            <a:ext cx="3488616" cy="42473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dirty="0"/>
              <a:t>These policies help in maintaining a motivated and skilled workforce, which is crucial for the company's success. </a:t>
            </a:r>
            <a:endParaRPr lang="en-US"/>
          </a:p>
          <a:p>
            <a:pPr marL="285750" indent="-285750">
              <a:buFont typeface="Arial"/>
              <a:buChar char="•"/>
            </a:pPr>
            <a:r>
              <a:rPr lang="en-US" dirty="0"/>
              <a:t>ScottishPower was awarded for the high standards of its training activities &amp; their </a:t>
            </a:r>
            <a:r>
              <a:rPr lang="en-US"/>
              <a:t>relevance to </a:t>
            </a:r>
            <a:r>
              <a:rPr lang="en-GB"/>
              <a:t>organisation</a:t>
            </a:r>
            <a:r>
              <a:rPr lang="en-US"/>
              <a:t> requirements at the </a:t>
            </a:r>
            <a:r>
              <a:rPr lang="en-US" dirty="0"/>
              <a:t>fifth annual HR Network (Scotland) National Awards 2011, held on 17th November. </a:t>
            </a:r>
          </a:p>
          <a:p>
            <a:pPr marL="285750" indent="-285750">
              <a:buFont typeface="Arial"/>
              <a:buChar char="•"/>
            </a:pPr>
            <a:endParaRPr lang="en-US" dirty="0"/>
          </a:p>
          <a:p>
            <a:r>
              <a:rPr lang="en-US" dirty="0">
                <a:latin typeface="Times New Roman"/>
                <a:cs typeface="Times New Roman"/>
              </a:rPr>
              <a:t>(ScottishPower, 2011)</a:t>
            </a:r>
            <a:endParaRPr lang="en-US" dirty="0"/>
          </a:p>
        </p:txBody>
      </p:sp>
    </p:spTree>
    <p:extLst>
      <p:ext uri="{BB962C8B-B14F-4D97-AF65-F5344CB8AC3E}">
        <p14:creationId xmlns:p14="http://schemas.microsoft.com/office/powerpoint/2010/main" val="964154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6DBEF70-986F-DAE1-6718-B2E19683E97B}"/>
              </a:ext>
            </a:extLst>
          </p:cNvPr>
          <p:cNvSpPr txBox="1"/>
          <p:nvPr/>
        </p:nvSpPr>
        <p:spPr>
          <a:xfrm>
            <a:off x="680484" y="776176"/>
            <a:ext cx="10866473" cy="5701561"/>
          </a:xfrm>
          <a:prstGeom prst="rect">
            <a:avLst/>
          </a:prstGeom>
          <a:noFill/>
        </p:spPr>
        <p:txBody>
          <a:bodyPr wrap="square" rtlCol="0">
            <a:spAutoFit/>
          </a:bodyPr>
          <a:lstStyle/>
          <a:p>
            <a:pPr algn="ctr">
              <a:lnSpc>
                <a:spcPct val="150000"/>
              </a:lnSpc>
              <a:spcAft>
                <a:spcPts val="800"/>
              </a:spcAft>
            </a:pPr>
            <a:r>
              <a:rPr lang="it-IT" sz="1050" b="1" dirty="0">
                <a:latin typeface="Arial" panose="020B0604020202020204" pitchFamily="34" charset="0"/>
                <a:cs typeface="Arial" panose="020B0604020202020204" pitchFamily="34" charset="0"/>
              </a:rPr>
              <a:t>REFERENCES</a:t>
            </a:r>
            <a:endParaRPr lang="it-IT" sz="1050" b="1" dirty="0">
              <a:solidFill>
                <a:schemeClr val="tx1"/>
              </a:solidFill>
              <a:latin typeface="Arial" panose="020B0604020202020204" pitchFamily="34" charset="0"/>
              <a:cs typeface="Arial" panose="020B0604020202020204" pitchFamily="34" charset="0"/>
            </a:endParaRPr>
          </a:p>
          <a:p>
            <a:pPr marL="171450" indent="-171450" algn="just">
              <a:lnSpc>
                <a:spcPct val="150000"/>
              </a:lnSpc>
              <a:spcAft>
                <a:spcPts val="800"/>
              </a:spcAft>
              <a:buFont typeface="Arial" panose="020B0604020202020204" pitchFamily="34" charset="0"/>
              <a:buChar char="•"/>
            </a:pPr>
            <a:r>
              <a:rPr lang="it-IT" sz="1050" dirty="0">
                <a:solidFill>
                  <a:schemeClr val="tx1"/>
                </a:solidFill>
                <a:latin typeface="Arial" panose="020B0604020202020204" pitchFamily="34" charset="0"/>
                <a:cs typeface="Arial" panose="020B0604020202020204" pitchFamily="34" charset="0"/>
              </a:rPr>
              <a:t>Bilcliff, A., Clark, C., Cole, M., Dubey, K., Ghibaldan, S., Hannon, M., ... &amp; Wright, A. (2022). Report on the Business Plan of Scottish Power Energy Networks for the RIIO-ED 2 Price Control.</a:t>
            </a:r>
            <a:endParaRPr lang="it-IT" sz="1050" dirty="0">
              <a:solidFill>
                <a:schemeClr val="tx1"/>
              </a:solidFill>
              <a:latin typeface="Arial" panose="020B0604020202020204" pitchFamily="34" charset="0"/>
              <a:ea typeface="+mn-lt"/>
              <a:cs typeface="Arial" panose="020B0604020202020204" pitchFamily="34" charset="0"/>
            </a:endParaRPr>
          </a:p>
          <a:p>
            <a:pPr marL="171450" indent="-171450" algn="just">
              <a:lnSpc>
                <a:spcPct val="150000"/>
              </a:lnSpc>
              <a:spcAft>
                <a:spcPts val="800"/>
              </a:spcAft>
              <a:buSzPct val="114999"/>
              <a:buFont typeface="Arial" panose="020B0604020202020204" pitchFamily="34" charset="0"/>
              <a:buChar char="•"/>
            </a:pPr>
            <a:r>
              <a:rPr lang="it-IT" sz="1050" dirty="0">
                <a:solidFill>
                  <a:schemeClr val="tx1"/>
                </a:solidFill>
                <a:latin typeface="Arial" panose="020B0604020202020204" pitchFamily="34" charset="0"/>
                <a:ea typeface="+mn-lt"/>
                <a:cs typeface="Arial" panose="020B0604020202020204" pitchFamily="34" charset="0"/>
              </a:rPr>
              <a:t>Creating a level playing field in the GB retail energy market CLIENT: ScottishPower. (2018). Available at: </a:t>
            </a:r>
            <a:r>
              <a:rPr lang="it-IT" sz="1050" dirty="0">
                <a:solidFill>
                  <a:schemeClr val="tx1"/>
                </a:solidFill>
                <a:latin typeface="Arial" panose="020B0604020202020204" pitchFamily="34" charset="0"/>
                <a:ea typeface="+mn-lt"/>
                <a:cs typeface="Arial" panose="020B0604020202020204" pitchFamily="34" charset="0"/>
                <a:hlinkClick r:id="rId2">
                  <a:extLst>
                    <a:ext uri="{A12FA001-AC4F-418D-AE19-62706E023703}">
                      <ahyp:hlinkClr xmlns:ahyp="http://schemas.microsoft.com/office/drawing/2018/hyperlinkcolor" val="tx"/>
                    </a:ext>
                  </a:extLst>
                </a:hlinkClick>
              </a:rPr>
              <a:t>https://www.scottishpower.com/userfiles/file/Baringa_Report_Level_playing_field_in_the_GB_retail_energy_market.pdf</a:t>
            </a:r>
            <a:r>
              <a:rPr lang="it-IT" sz="1050" dirty="0">
                <a:solidFill>
                  <a:schemeClr val="tx1"/>
                </a:solidFill>
                <a:latin typeface="Arial" panose="020B0604020202020204" pitchFamily="34" charset="0"/>
                <a:ea typeface="+mn-lt"/>
                <a:cs typeface="Arial" panose="020B0604020202020204" pitchFamily="34" charset="0"/>
              </a:rPr>
              <a:t> [Accessed 23 Jul. 2024]. </a:t>
            </a:r>
          </a:p>
          <a:p>
            <a:pPr marL="171450" indent="-171450" algn="just">
              <a:lnSpc>
                <a:spcPct val="150000"/>
              </a:lnSpc>
              <a:spcAft>
                <a:spcPts val="800"/>
              </a:spcAft>
              <a:buFont typeface="Arial" panose="020B0604020202020204" pitchFamily="34" charset="0"/>
              <a:buChar char="•"/>
            </a:pPr>
            <a:r>
              <a:rPr lang="it-IT" sz="1050" dirty="0">
                <a:solidFill>
                  <a:srgbClr val="000000"/>
                </a:solidFill>
                <a:latin typeface="Arial" panose="020B0604020202020204" pitchFamily="34" charset="0"/>
                <a:ea typeface="+mn-lt"/>
                <a:cs typeface="Arial" panose="020B0604020202020204" pitchFamily="34" charset="0"/>
              </a:rPr>
              <a:t>Everett, R., Boyle, G., Peake, S., &amp; Ramage, J. (2012). </a:t>
            </a:r>
            <a:r>
              <a:rPr lang="it-IT" sz="1050" i="1" dirty="0">
                <a:solidFill>
                  <a:srgbClr val="000000"/>
                </a:solidFill>
                <a:latin typeface="Arial" panose="020B0604020202020204" pitchFamily="34" charset="0"/>
                <a:ea typeface="+mn-lt"/>
                <a:cs typeface="Arial" panose="020B0604020202020204" pitchFamily="34" charset="0"/>
              </a:rPr>
              <a:t>Energy systems and sustainability: power for a sustainable future</a:t>
            </a:r>
            <a:r>
              <a:rPr lang="it-IT" sz="1050" dirty="0">
                <a:solidFill>
                  <a:srgbClr val="000000"/>
                </a:solidFill>
                <a:latin typeface="Arial" panose="020B0604020202020204" pitchFamily="34" charset="0"/>
                <a:ea typeface="+mn-lt"/>
                <a:cs typeface="Arial" panose="020B0604020202020204" pitchFamily="34" charset="0"/>
              </a:rPr>
              <a:t>. Oxford University Press.</a:t>
            </a:r>
          </a:p>
          <a:p>
            <a:pPr marL="171450" indent="-171450" algn="just">
              <a:lnSpc>
                <a:spcPct val="150000"/>
              </a:lnSpc>
              <a:spcAft>
                <a:spcPts val="800"/>
              </a:spcAft>
              <a:buFont typeface="Arial" panose="020B0604020202020204" pitchFamily="34" charset="0"/>
              <a:buChar char="•"/>
            </a:pPr>
            <a:r>
              <a:rPr lang="en-GB" sz="1050" dirty="0">
                <a:solidFill>
                  <a:srgbClr val="262626"/>
                </a:solidFill>
                <a:latin typeface="Arial" panose="020B0604020202020204" pitchFamily="34" charset="0"/>
                <a:cs typeface="Arial" panose="020B0604020202020204" pitchFamily="34" charset="0"/>
              </a:rPr>
              <a:t>Salter, S., MacGregor, K., &amp; Jones, C. (2006). Scottish Energy Review.</a:t>
            </a:r>
            <a:endParaRPr lang="it-IT" sz="105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p>
            <a:pPr marL="171450" indent="-171450" algn="just">
              <a:lnSpc>
                <a:spcPct val="150000"/>
              </a:lnSpc>
              <a:spcAft>
                <a:spcPts val="800"/>
              </a:spcAft>
              <a:buSzPct val="114999"/>
              <a:buFont typeface="Arial" panose="020B0604020202020204" pitchFamily="34" charset="0"/>
              <a:buChar char="•"/>
            </a:pPr>
            <a:r>
              <a:rPr lang="it-IT" sz="1050" dirty="0">
                <a:solidFill>
                  <a:srgbClr val="000000"/>
                </a:solidFill>
                <a:latin typeface="Arial" panose="020B0604020202020204" pitchFamily="34" charset="0"/>
                <a:ea typeface="Calibri"/>
                <a:cs typeface="Arial" panose="020B0604020202020204" pitchFamily="34" charset="0"/>
              </a:rPr>
              <a:t>ScottishPower. (2011). </a:t>
            </a:r>
            <a:r>
              <a:rPr lang="it-IT" sz="1050" i="1" dirty="0">
                <a:solidFill>
                  <a:srgbClr val="000000"/>
                </a:solidFill>
                <a:latin typeface="Arial" panose="020B0604020202020204" pitchFamily="34" charset="0"/>
                <a:ea typeface="Calibri"/>
                <a:cs typeface="Arial" panose="020B0604020202020204" pitchFamily="34" charset="0"/>
              </a:rPr>
              <a:t>ScottishPower Scoops award at HR Networks (Scotland) Award</a:t>
            </a:r>
            <a:r>
              <a:rPr lang="it-IT" sz="1050" dirty="0">
                <a:solidFill>
                  <a:srgbClr val="000000"/>
                </a:solidFill>
                <a:latin typeface="Arial" panose="020B0604020202020204" pitchFamily="34" charset="0"/>
                <a:ea typeface="Calibri"/>
                <a:cs typeface="Arial" panose="020B0604020202020204" pitchFamily="34" charset="0"/>
              </a:rPr>
              <a:t>. [online] Available at: </a:t>
            </a:r>
            <a:r>
              <a:rPr lang="it-IT" sz="1050" dirty="0">
                <a:solidFill>
                  <a:srgbClr val="000000"/>
                </a:solidFill>
                <a:latin typeface="Arial" panose="020B0604020202020204" pitchFamily="34" charset="0"/>
                <a:ea typeface="Calibri"/>
                <a:cs typeface="Arial" panose="020B0604020202020204" pitchFamily="34" charset="0"/>
                <a:hlinkClick r:id="rId3"/>
              </a:rPr>
              <a:t>https://www.scottishpower.com/news/pages/scottishpower_scoops_award_at_hr_network_scotland_awards.aspx</a:t>
            </a:r>
            <a:r>
              <a:rPr lang="it-IT" sz="1050" dirty="0">
                <a:solidFill>
                  <a:srgbClr val="000000"/>
                </a:solidFill>
                <a:latin typeface="Arial" panose="020B0604020202020204" pitchFamily="34" charset="0"/>
                <a:ea typeface="Calibri"/>
                <a:cs typeface="Arial" panose="020B0604020202020204" pitchFamily="34" charset="0"/>
              </a:rPr>
              <a:t>. </a:t>
            </a:r>
          </a:p>
          <a:p>
            <a:pPr marL="171450" indent="-171450" algn="just">
              <a:lnSpc>
                <a:spcPct val="150000"/>
              </a:lnSpc>
              <a:spcAft>
                <a:spcPts val="800"/>
              </a:spcAft>
              <a:buFont typeface="Arial" panose="020B0604020202020204" pitchFamily="34" charset="0"/>
              <a:buChar char="•"/>
            </a:pPr>
            <a:r>
              <a:rPr lang="en-GB" sz="1050" kern="100" dirty="0">
                <a:effectLst/>
                <a:latin typeface="Arial" panose="020B0604020202020204" pitchFamily="34" charset="0"/>
                <a:ea typeface="Calibri"/>
                <a:cs typeface="Arial" panose="020B0604020202020204" pitchFamily="34" charset="0"/>
              </a:rPr>
              <a:t>Scottish Power, (2024). </a:t>
            </a:r>
            <a:r>
              <a:rPr lang="en-GB" sz="1050" i="1" kern="100" dirty="0">
                <a:effectLst/>
                <a:latin typeface="Arial" panose="020B0604020202020204" pitchFamily="34" charset="0"/>
                <a:ea typeface="Calibri"/>
                <a:cs typeface="Arial" panose="020B0604020202020204" pitchFamily="34" charset="0"/>
              </a:rPr>
              <a:t>About the organisation.</a:t>
            </a:r>
            <a:r>
              <a:rPr lang="en-GB" sz="1050" kern="100" dirty="0">
                <a:effectLst/>
                <a:latin typeface="Arial" panose="020B0604020202020204" pitchFamily="34" charset="0"/>
                <a:ea typeface="Calibri"/>
                <a:cs typeface="Arial" panose="020B0604020202020204" pitchFamily="34" charset="0"/>
              </a:rPr>
              <a:t> Available at: </a:t>
            </a:r>
            <a:r>
              <a:rPr lang="en-GB" sz="1050" u="sng" kern="100" dirty="0">
                <a:solidFill>
                  <a:srgbClr val="0563C1"/>
                </a:solidFill>
                <a:effectLst/>
                <a:latin typeface="Arial" panose="020B0604020202020204" pitchFamily="34" charset="0"/>
                <a:ea typeface="Calibri"/>
                <a:cs typeface="Arial" panose="020B0604020202020204" pitchFamily="34" charset="0"/>
                <a:hlinkClick r:id="rId4"/>
              </a:rPr>
              <a:t>https://www.scottishpower.com/pages/about_us.aspx</a:t>
            </a:r>
            <a:r>
              <a:rPr lang="en-GB" sz="1050" kern="100" dirty="0">
                <a:effectLst/>
                <a:latin typeface="Arial" panose="020B0604020202020204" pitchFamily="34" charset="0"/>
                <a:ea typeface="Calibri"/>
                <a:cs typeface="Arial" panose="020B0604020202020204" pitchFamily="34" charset="0"/>
              </a:rPr>
              <a:t> Accessed on: 20</a:t>
            </a:r>
            <a:r>
              <a:rPr lang="en-GB" sz="1050" kern="100" baseline="30000" dirty="0">
                <a:effectLst/>
                <a:latin typeface="Arial" panose="020B0604020202020204" pitchFamily="34" charset="0"/>
                <a:ea typeface="Calibri"/>
                <a:cs typeface="Arial" panose="020B0604020202020204" pitchFamily="34" charset="0"/>
              </a:rPr>
              <a:t>th</a:t>
            </a:r>
            <a:r>
              <a:rPr lang="en-GB" sz="1050" kern="100" dirty="0">
                <a:effectLst/>
                <a:latin typeface="Arial" panose="020B0604020202020204" pitchFamily="34" charset="0"/>
                <a:ea typeface="Calibri"/>
                <a:cs typeface="Arial" panose="020B0604020202020204" pitchFamily="34" charset="0"/>
              </a:rPr>
              <a:t> June </a:t>
            </a:r>
          </a:p>
          <a:p>
            <a:pPr marL="171450" indent="-171450" algn="just">
              <a:lnSpc>
                <a:spcPct val="150000"/>
              </a:lnSpc>
              <a:spcAft>
                <a:spcPts val="800"/>
              </a:spcAft>
              <a:buFont typeface="Arial" panose="020B0604020202020204" pitchFamily="34" charset="0"/>
              <a:buChar char="•"/>
            </a:pPr>
            <a:r>
              <a:rPr lang="en-GB" sz="1050" kern="100" dirty="0">
                <a:effectLst/>
                <a:latin typeface="Arial" panose="020B0604020202020204" pitchFamily="34" charset="0"/>
                <a:ea typeface="Calibri"/>
                <a:cs typeface="Arial" panose="020B0604020202020204" pitchFamily="34" charset="0"/>
              </a:rPr>
              <a:t>Scottish Power, (2024) </a:t>
            </a:r>
            <a:r>
              <a:rPr lang="en-GB" sz="1050" i="1" kern="100" dirty="0">
                <a:effectLst/>
                <a:latin typeface="Arial" panose="020B0604020202020204" pitchFamily="34" charset="0"/>
                <a:ea typeface="Calibri"/>
                <a:cs typeface="Arial" panose="020B0604020202020204" pitchFamily="34" charset="0"/>
              </a:rPr>
              <a:t>The organisation’s corporate social responsibility initiatives. </a:t>
            </a:r>
            <a:r>
              <a:rPr lang="en-GB" sz="1050" kern="100" dirty="0">
                <a:effectLst/>
                <a:latin typeface="Arial" panose="020B0604020202020204" pitchFamily="34" charset="0"/>
                <a:ea typeface="Calibri"/>
                <a:cs typeface="Arial" panose="020B0604020202020204" pitchFamily="34" charset="0"/>
              </a:rPr>
              <a:t>Available at: </a:t>
            </a:r>
            <a:r>
              <a:rPr lang="en-GB" sz="1050" u="sng" kern="100" dirty="0">
                <a:solidFill>
                  <a:srgbClr val="0563C1"/>
                </a:solidFill>
                <a:effectLst/>
                <a:latin typeface="Arial" panose="020B0604020202020204" pitchFamily="34" charset="0"/>
                <a:ea typeface="Calibri"/>
                <a:cs typeface="Arial" panose="020B0604020202020204" pitchFamily="34" charset="0"/>
                <a:hlinkClick r:id="rId5"/>
              </a:rPr>
              <a:t>https://www.scottishpower.com/pages/corporate_social_responsibility.aspx</a:t>
            </a:r>
            <a:r>
              <a:rPr lang="en-GB" sz="1050" kern="100" dirty="0">
                <a:effectLst/>
                <a:latin typeface="Arial" panose="020B0604020202020204" pitchFamily="34" charset="0"/>
                <a:ea typeface="Calibri"/>
                <a:cs typeface="Arial" panose="020B0604020202020204" pitchFamily="34" charset="0"/>
              </a:rPr>
              <a:t> Accessed on: 20</a:t>
            </a:r>
            <a:r>
              <a:rPr lang="en-GB" sz="1050" kern="100" baseline="30000" dirty="0">
                <a:effectLst/>
                <a:latin typeface="Arial" panose="020B0604020202020204" pitchFamily="34" charset="0"/>
                <a:ea typeface="Calibri"/>
                <a:cs typeface="Arial" panose="020B0604020202020204" pitchFamily="34" charset="0"/>
              </a:rPr>
              <a:t>th</a:t>
            </a:r>
            <a:r>
              <a:rPr lang="en-GB" sz="1050" kern="100" dirty="0">
                <a:effectLst/>
                <a:latin typeface="Arial" panose="020B0604020202020204" pitchFamily="34" charset="0"/>
                <a:ea typeface="Calibri"/>
                <a:cs typeface="Arial" panose="020B0604020202020204" pitchFamily="34" charset="0"/>
              </a:rPr>
              <a:t> June </a:t>
            </a:r>
          </a:p>
          <a:p>
            <a:pPr marL="171450" indent="-171450" algn="just">
              <a:lnSpc>
                <a:spcPct val="150000"/>
              </a:lnSpc>
              <a:spcAft>
                <a:spcPts val="800"/>
              </a:spcAft>
              <a:buFont typeface="Arial" panose="020B0604020202020204" pitchFamily="34" charset="0"/>
              <a:buChar char="•"/>
            </a:pPr>
            <a:r>
              <a:rPr lang="en-GB" sz="1050" kern="100" dirty="0">
                <a:effectLst/>
                <a:latin typeface="Arial" panose="020B0604020202020204" pitchFamily="34" charset="0"/>
                <a:ea typeface="Calibri"/>
                <a:cs typeface="Arial" panose="020B0604020202020204" pitchFamily="34" charset="0"/>
              </a:rPr>
              <a:t>Scottish Power, (2024). </a:t>
            </a:r>
            <a:r>
              <a:rPr lang="en-GB" sz="1050" i="1" kern="100" dirty="0">
                <a:effectLst/>
                <a:latin typeface="Arial" panose="020B0604020202020204" pitchFamily="34" charset="0"/>
                <a:ea typeface="Calibri"/>
                <a:cs typeface="Arial" panose="020B0604020202020204" pitchFamily="34" charset="0"/>
              </a:rPr>
              <a:t>The corporate social responsibility programs of Scottish Power. </a:t>
            </a:r>
            <a:r>
              <a:rPr lang="en-GB" sz="1050" kern="100" dirty="0">
                <a:effectLst/>
                <a:latin typeface="Arial" panose="020B0604020202020204" pitchFamily="34" charset="0"/>
                <a:ea typeface="Calibri"/>
                <a:cs typeface="Arial" panose="020B0604020202020204" pitchFamily="34" charset="0"/>
              </a:rPr>
              <a:t>Available at: </a:t>
            </a:r>
            <a:r>
              <a:rPr lang="en-GB" sz="1050" u="sng" kern="100" dirty="0">
                <a:solidFill>
                  <a:srgbClr val="0563C1"/>
                </a:solidFill>
                <a:effectLst/>
                <a:latin typeface="Arial" panose="020B0604020202020204" pitchFamily="34" charset="0"/>
                <a:ea typeface="Calibri"/>
                <a:cs typeface="Arial" panose="020B0604020202020204" pitchFamily="34" charset="0"/>
                <a:hlinkClick r:id="rId6"/>
              </a:rPr>
              <a:t>https://www.iberdrola.com/documents/20125/41890/general_sustainable_development_policy.pdf</a:t>
            </a:r>
            <a:r>
              <a:rPr lang="en-GB" sz="1050" kern="100" dirty="0">
                <a:effectLst/>
                <a:latin typeface="Arial" panose="020B0604020202020204" pitchFamily="34" charset="0"/>
                <a:ea typeface="Calibri"/>
                <a:cs typeface="Arial" panose="020B0604020202020204" pitchFamily="34" charset="0"/>
              </a:rPr>
              <a:t> Accessed on: 20</a:t>
            </a:r>
            <a:r>
              <a:rPr lang="en-GB" sz="1050" kern="100" baseline="30000" dirty="0">
                <a:effectLst/>
                <a:latin typeface="Arial" panose="020B0604020202020204" pitchFamily="34" charset="0"/>
                <a:ea typeface="Calibri"/>
                <a:cs typeface="Arial" panose="020B0604020202020204" pitchFamily="34" charset="0"/>
              </a:rPr>
              <a:t>th</a:t>
            </a:r>
            <a:r>
              <a:rPr lang="en-GB" sz="1050" kern="100" dirty="0">
                <a:effectLst/>
                <a:latin typeface="Arial" panose="020B0604020202020204" pitchFamily="34" charset="0"/>
                <a:ea typeface="Calibri"/>
                <a:cs typeface="Arial" panose="020B0604020202020204" pitchFamily="34" charset="0"/>
              </a:rPr>
              <a:t> June </a:t>
            </a:r>
          </a:p>
          <a:p>
            <a:pPr marL="171450" indent="-171450" algn="just">
              <a:buSzPct val="114999"/>
              <a:buFont typeface="Arial" panose="020B0604020202020204" pitchFamily="34" charset="0"/>
              <a:buChar char="•"/>
            </a:pPr>
            <a:r>
              <a:rPr lang="en-GB" sz="1050" dirty="0" err="1">
                <a:solidFill>
                  <a:srgbClr val="2C3E50"/>
                </a:solidFill>
                <a:latin typeface="Arial" panose="020B0604020202020204" pitchFamily="34" charset="0"/>
                <a:ea typeface="Calibri"/>
                <a:cs typeface="Arial" panose="020B0604020202020204" pitchFamily="34" charset="0"/>
              </a:rPr>
              <a:t>ScottishPower</a:t>
            </a:r>
            <a:r>
              <a:rPr lang="en-GB" sz="1050" dirty="0">
                <a:solidFill>
                  <a:srgbClr val="2C3E50"/>
                </a:solidFill>
                <a:latin typeface="Arial" panose="020B0604020202020204" pitchFamily="34" charset="0"/>
                <a:ea typeface="Calibri"/>
                <a:cs typeface="Arial" panose="020B0604020202020204" pitchFamily="34" charset="0"/>
              </a:rPr>
              <a:t>. (n.d.). </a:t>
            </a:r>
            <a:r>
              <a:rPr lang="en-GB" sz="1050" i="1" dirty="0">
                <a:solidFill>
                  <a:srgbClr val="2C3E50"/>
                </a:solidFill>
                <a:latin typeface="Arial" panose="020B0604020202020204" pitchFamily="34" charset="0"/>
                <a:ea typeface="Calibri"/>
                <a:cs typeface="Arial" panose="020B0604020202020204" pitchFamily="34" charset="0"/>
              </a:rPr>
              <a:t>Annual Report and Accounts</a:t>
            </a:r>
            <a:r>
              <a:rPr lang="en-GB" sz="1050" dirty="0">
                <a:solidFill>
                  <a:srgbClr val="2C3E50"/>
                </a:solidFill>
                <a:latin typeface="Arial" panose="020B0604020202020204" pitchFamily="34" charset="0"/>
                <a:ea typeface="Calibri"/>
                <a:cs typeface="Arial" panose="020B0604020202020204" pitchFamily="34" charset="0"/>
              </a:rPr>
              <a:t>. [online] Available at: </a:t>
            </a:r>
            <a:r>
              <a:rPr lang="en-GB" sz="1050" dirty="0">
                <a:solidFill>
                  <a:srgbClr val="2C3E50"/>
                </a:solidFill>
                <a:latin typeface="Arial" panose="020B0604020202020204" pitchFamily="34" charset="0"/>
                <a:ea typeface="Calibri"/>
                <a:cs typeface="Arial" panose="020B0604020202020204" pitchFamily="34" charset="0"/>
                <a:hlinkClick r:id="rId7"/>
              </a:rPr>
              <a:t>https://www.scottishpower.com/pages/annual_report_and_accounts.aspx</a:t>
            </a:r>
            <a:r>
              <a:rPr lang="en-GB" sz="1050" dirty="0">
                <a:solidFill>
                  <a:srgbClr val="2C3E50"/>
                </a:solidFill>
                <a:latin typeface="Arial" panose="020B0604020202020204" pitchFamily="34" charset="0"/>
                <a:ea typeface="Calibri"/>
                <a:cs typeface="Arial" panose="020B0604020202020204" pitchFamily="34" charset="0"/>
              </a:rPr>
              <a:t>. </a:t>
            </a:r>
            <a:endParaRPr lang="en-GB" sz="1050" dirty="0">
              <a:solidFill>
                <a:srgbClr val="262626"/>
              </a:solidFill>
              <a:latin typeface="Arial" panose="020B0604020202020204" pitchFamily="34" charset="0"/>
              <a:ea typeface="Calibri"/>
              <a:cs typeface="Arial" panose="020B0604020202020204" pitchFamily="34" charset="0"/>
            </a:endParaRPr>
          </a:p>
          <a:p>
            <a:pPr marL="171450" indent="-171450" algn="just">
              <a:buSzPct val="114999"/>
              <a:buFont typeface="Arial" panose="020B0604020202020204" pitchFamily="34" charset="0"/>
              <a:buChar char="•"/>
            </a:pPr>
            <a:r>
              <a:rPr lang="en-GB" sz="1050" dirty="0">
                <a:solidFill>
                  <a:srgbClr val="2C3E50"/>
                </a:solidFill>
                <a:latin typeface="Arial" panose="020B0604020202020204" pitchFamily="34" charset="0"/>
                <a:ea typeface="Calibri"/>
                <a:cs typeface="Arial" panose="020B0604020202020204" pitchFamily="34" charset="0"/>
              </a:rPr>
              <a:t>Scottishpower.co.uk. (2021). </a:t>
            </a:r>
            <a:r>
              <a:rPr lang="en-GB" sz="1050">
                <a:solidFill>
                  <a:srgbClr val="2C3E50"/>
                </a:solidFill>
                <a:latin typeface="Arial" panose="020B0604020202020204" pitchFamily="34" charset="0"/>
                <a:ea typeface="Calibri"/>
                <a:cs typeface="Arial" panose="020B0604020202020204" pitchFamily="34" charset="0"/>
              </a:rPr>
              <a:t>Available at: </a:t>
            </a:r>
            <a:r>
              <a:rPr lang="en-GB" sz="1050">
                <a:solidFill>
                  <a:srgbClr val="2C3E50"/>
                </a:solidFill>
                <a:latin typeface="Arial" panose="020B0604020202020204" pitchFamily="34" charset="0"/>
                <a:ea typeface="Calibri"/>
                <a:cs typeface="Arial" panose="020B0604020202020204" pitchFamily="34" charset="0"/>
                <a:hlinkClick r:id="rId8"/>
              </a:rPr>
              <a:t>https://www.scottishpower.co.uk/about-us</a:t>
            </a:r>
            <a:r>
              <a:rPr lang="en-GB" sz="1050">
                <a:solidFill>
                  <a:srgbClr val="2C3E50"/>
                </a:solidFill>
                <a:latin typeface="Arial" panose="020B0604020202020204" pitchFamily="34" charset="0"/>
                <a:ea typeface="Calibri"/>
                <a:cs typeface="Arial" panose="020B0604020202020204" pitchFamily="34" charset="0"/>
              </a:rPr>
              <a:t>. </a:t>
            </a:r>
            <a:endParaRPr lang="en-GB" sz="1050" kern="100" dirty="0">
              <a:effectLst/>
              <a:latin typeface="Arial" panose="020B0604020202020204" pitchFamily="34" charset="0"/>
              <a:ea typeface="Calibri"/>
              <a:cs typeface="Arial" panose="020B0604020202020204" pitchFamily="34" charset="0"/>
            </a:endParaRPr>
          </a:p>
          <a:p>
            <a:pPr marL="171450" indent="-171450" algn="just">
              <a:buSzPct val="114999"/>
              <a:buFont typeface="Arial" panose="020B0604020202020204" pitchFamily="34" charset="0"/>
              <a:buChar char="•"/>
            </a:pPr>
            <a:r>
              <a:rPr lang="en-GB" sz="1050" dirty="0">
                <a:solidFill>
                  <a:srgbClr val="262626"/>
                </a:solidFill>
                <a:latin typeface="Arial" panose="020B0604020202020204" pitchFamily="34" charset="0"/>
                <a:cs typeface="Arial" panose="020B0604020202020204" pitchFamily="34" charset="0"/>
              </a:rPr>
              <a:t>Statista. (2023). </a:t>
            </a:r>
            <a:r>
              <a:rPr lang="en-GB" sz="1050" i="1" dirty="0">
                <a:solidFill>
                  <a:srgbClr val="262626"/>
                </a:solidFill>
                <a:latin typeface="Arial" panose="020B0604020202020204" pitchFamily="34" charset="0"/>
                <a:cs typeface="Arial" panose="020B0604020202020204" pitchFamily="34" charset="0"/>
              </a:rPr>
              <a:t>Revenue of </a:t>
            </a:r>
            <a:r>
              <a:rPr lang="en-GB" sz="1050" i="1" dirty="0" err="1">
                <a:solidFill>
                  <a:srgbClr val="262626"/>
                </a:solidFill>
                <a:latin typeface="Arial" panose="020B0604020202020204" pitchFamily="34" charset="0"/>
                <a:cs typeface="Arial" panose="020B0604020202020204" pitchFamily="34" charset="0"/>
              </a:rPr>
              <a:t>Scottishpower</a:t>
            </a:r>
            <a:r>
              <a:rPr lang="en-GB" sz="1050" i="1" dirty="0">
                <a:solidFill>
                  <a:srgbClr val="262626"/>
                </a:solidFill>
                <a:latin typeface="Arial" panose="020B0604020202020204" pitchFamily="34" charset="0"/>
                <a:cs typeface="Arial" panose="020B0604020202020204" pitchFamily="34" charset="0"/>
              </a:rPr>
              <a:t> UK Plc and it’s subsidiaries from financial year 2012 - 2023</a:t>
            </a:r>
            <a:r>
              <a:rPr lang="en-GB" sz="1050" dirty="0">
                <a:solidFill>
                  <a:srgbClr val="262626"/>
                </a:solidFill>
                <a:latin typeface="Arial" panose="020B0604020202020204" pitchFamily="34" charset="0"/>
                <a:cs typeface="Arial" panose="020B0604020202020204" pitchFamily="34" charset="0"/>
              </a:rPr>
              <a:t>. [online] Available at: </a:t>
            </a:r>
            <a:r>
              <a:rPr lang="en-GB" sz="1050" dirty="0">
                <a:solidFill>
                  <a:srgbClr val="262626"/>
                </a:solidFill>
                <a:latin typeface="Arial" panose="020B0604020202020204" pitchFamily="34" charset="0"/>
                <a:cs typeface="Arial" panose="020B0604020202020204" pitchFamily="34" charset="0"/>
                <a:hlinkClick r:id="rId9"/>
              </a:rPr>
              <a:t>https://www.statista.com/statistics/540495/scottishpower-revenue/</a:t>
            </a:r>
            <a:r>
              <a:rPr lang="en-GB" sz="1050" dirty="0">
                <a:solidFill>
                  <a:srgbClr val="262626"/>
                </a:solidFill>
                <a:latin typeface="Arial" panose="020B0604020202020204" pitchFamily="34" charset="0"/>
                <a:cs typeface="Arial" panose="020B0604020202020204" pitchFamily="34" charset="0"/>
              </a:rPr>
              <a:t>.</a:t>
            </a:r>
          </a:p>
          <a:p>
            <a:pPr marL="171450" indent="-171450" algn="just">
              <a:buSzPct val="114999"/>
              <a:buFont typeface="Arial" panose="020B0604020202020204" pitchFamily="34" charset="0"/>
              <a:buChar char="•"/>
            </a:pPr>
            <a:r>
              <a:rPr lang="en-GB" sz="1050" dirty="0" err="1">
                <a:solidFill>
                  <a:srgbClr val="262626"/>
                </a:solidFill>
                <a:latin typeface="Arial" panose="020B0604020202020204" pitchFamily="34" charset="0"/>
                <a:cs typeface="Arial" panose="020B0604020202020204" pitchFamily="34" charset="0"/>
              </a:rPr>
              <a:t>statista</a:t>
            </a:r>
            <a:r>
              <a:rPr lang="en-GB" sz="1050" dirty="0">
                <a:solidFill>
                  <a:srgbClr val="262626"/>
                </a:solidFill>
                <a:latin typeface="Arial" panose="020B0604020202020204" pitchFamily="34" charset="0"/>
                <a:cs typeface="Arial" panose="020B0604020202020204" pitchFamily="34" charset="0"/>
              </a:rPr>
              <a:t> (2024). </a:t>
            </a:r>
            <a:r>
              <a:rPr lang="en-GB" sz="1050" i="1" dirty="0">
                <a:solidFill>
                  <a:srgbClr val="262626"/>
                </a:solidFill>
                <a:latin typeface="Arial" panose="020B0604020202020204" pitchFamily="34" charset="0"/>
                <a:cs typeface="Arial" panose="020B0604020202020204" pitchFamily="34" charset="0"/>
              </a:rPr>
              <a:t>Net profit of </a:t>
            </a:r>
            <a:r>
              <a:rPr lang="en-GB" sz="1050" i="1" dirty="0" err="1">
                <a:solidFill>
                  <a:srgbClr val="262626"/>
                </a:solidFill>
                <a:latin typeface="Arial" panose="020B0604020202020204" pitchFamily="34" charset="0"/>
                <a:cs typeface="Arial" panose="020B0604020202020204" pitchFamily="34" charset="0"/>
              </a:rPr>
              <a:t>ScottishPower</a:t>
            </a:r>
            <a:r>
              <a:rPr lang="en-GB" sz="1050" i="1" dirty="0">
                <a:solidFill>
                  <a:srgbClr val="262626"/>
                </a:solidFill>
                <a:latin typeface="Arial" panose="020B0604020202020204" pitchFamily="34" charset="0"/>
                <a:cs typeface="Arial" panose="020B0604020202020204" pitchFamily="34" charset="0"/>
              </a:rPr>
              <a:t> UK Plc and it’s subsidiaries from financial year 2012 - 2023</a:t>
            </a:r>
            <a:r>
              <a:rPr lang="en-GB" sz="1050" dirty="0">
                <a:solidFill>
                  <a:srgbClr val="262626"/>
                </a:solidFill>
                <a:latin typeface="Arial" panose="020B0604020202020204" pitchFamily="34" charset="0"/>
                <a:cs typeface="Arial" panose="020B0604020202020204" pitchFamily="34" charset="0"/>
              </a:rPr>
              <a:t>. [online] Statista. Available at: </a:t>
            </a:r>
            <a:r>
              <a:rPr lang="en-GB" sz="1050" dirty="0">
                <a:solidFill>
                  <a:srgbClr val="262626"/>
                </a:solidFill>
                <a:latin typeface="Arial" panose="020B0604020202020204" pitchFamily="34" charset="0"/>
                <a:cs typeface="Arial" panose="020B0604020202020204" pitchFamily="34" charset="0"/>
                <a:hlinkClick r:id="rId10"/>
              </a:rPr>
              <a:t>https://www.statista.com/statistics/1119809/scottishpower-net-profit</a:t>
            </a:r>
            <a:r>
              <a:rPr lang="en-GB" sz="1050" dirty="0">
                <a:solidFill>
                  <a:srgbClr val="262626"/>
                </a:solidFill>
                <a:latin typeface="Arial" panose="020B0604020202020204" pitchFamily="34" charset="0"/>
                <a:cs typeface="Arial" panose="020B0604020202020204" pitchFamily="34" charset="0"/>
              </a:rPr>
              <a:t>. </a:t>
            </a:r>
            <a:endParaRPr lang="en-GB" sz="1050" dirty="0">
              <a:latin typeface="Arial" panose="020B0604020202020204" pitchFamily="34" charset="0"/>
              <a:cs typeface="Arial" panose="020B0604020202020204" pitchFamily="34" charset="0"/>
            </a:endParaRPr>
          </a:p>
          <a:p>
            <a:pPr marL="171450" indent="-171450" algn="just">
              <a:buSzPct val="114999"/>
              <a:buFont typeface="Arial" panose="020B0604020202020204" pitchFamily="34" charset="0"/>
              <a:buChar char="•"/>
            </a:pPr>
            <a:r>
              <a:rPr lang="en-GB" sz="1050" dirty="0">
                <a:solidFill>
                  <a:srgbClr val="262626"/>
                </a:solidFill>
                <a:latin typeface="Arial" panose="020B0604020202020204" pitchFamily="34" charset="0"/>
                <a:cs typeface="Arial" panose="020B0604020202020204" pitchFamily="34" charset="0"/>
              </a:rPr>
              <a:t>Work and Skills (2023a). </a:t>
            </a:r>
            <a:r>
              <a:rPr lang="en-GB" sz="1050" i="1" dirty="0">
                <a:solidFill>
                  <a:srgbClr val="262626"/>
                </a:solidFill>
                <a:latin typeface="Arial" panose="020B0604020202020204" pitchFamily="34" charset="0"/>
                <a:cs typeface="Arial" panose="020B0604020202020204" pitchFamily="34" charset="0"/>
              </a:rPr>
              <a:t>Work and Skills</a:t>
            </a:r>
            <a:r>
              <a:rPr lang="en-GB" sz="1050" dirty="0">
                <a:solidFill>
                  <a:srgbClr val="262626"/>
                </a:solidFill>
                <a:latin typeface="Arial" panose="020B0604020202020204" pitchFamily="34" charset="0"/>
                <a:cs typeface="Arial" panose="020B0604020202020204" pitchFamily="34" charset="0"/>
              </a:rPr>
              <a:t>. [online] </a:t>
            </a:r>
            <a:r>
              <a:rPr lang="en-GB" sz="1050" dirty="0" err="1">
                <a:solidFill>
                  <a:srgbClr val="262626"/>
                </a:solidFill>
                <a:latin typeface="Arial" panose="020B0604020202020204" pitchFamily="34" charset="0"/>
                <a:cs typeface="Arial" panose="020B0604020202020204" pitchFamily="34" charset="0"/>
              </a:rPr>
              <a:t>ScottishPower</a:t>
            </a:r>
            <a:r>
              <a:rPr lang="en-GB" sz="1050" dirty="0">
                <a:solidFill>
                  <a:srgbClr val="262626"/>
                </a:solidFill>
                <a:latin typeface="Arial" panose="020B0604020202020204" pitchFamily="34" charset="0"/>
                <a:cs typeface="Arial" panose="020B0604020202020204" pitchFamily="34" charset="0"/>
              </a:rPr>
              <a:t>. Available at: </a:t>
            </a:r>
            <a:r>
              <a:rPr lang="en-GB" sz="1050" dirty="0">
                <a:solidFill>
                  <a:srgbClr val="262626"/>
                </a:solidFill>
                <a:latin typeface="Arial" panose="020B0604020202020204" pitchFamily="34" charset="0"/>
                <a:cs typeface="Arial" panose="020B0604020202020204" pitchFamily="34" charset="0"/>
                <a:hlinkClick r:id="rId11"/>
              </a:rPr>
              <a:t>https://www.scottishpower.com/pages/work_and_skills.aspx</a:t>
            </a:r>
            <a:r>
              <a:rPr lang="en-GB" sz="1050" dirty="0">
                <a:solidFill>
                  <a:srgbClr val="262626"/>
                </a:solidFill>
                <a:latin typeface="Arial" panose="020B0604020202020204" pitchFamily="34" charset="0"/>
                <a:cs typeface="Arial" panose="020B0604020202020204" pitchFamily="34" charset="0"/>
              </a:rPr>
              <a:t> [Accessed 23 Jul. 2024]. </a:t>
            </a:r>
          </a:p>
          <a:p>
            <a:pPr algn="just">
              <a:buSzPct val="114999"/>
            </a:pPr>
            <a:endParaRPr lang="en-GB" sz="1050" dirty="0">
              <a:solidFill>
                <a:srgbClr val="262626"/>
              </a:solidFill>
              <a:latin typeface="Arial" panose="020B0604020202020204" pitchFamily="34" charset="0"/>
              <a:ea typeface="Calibri"/>
              <a:cs typeface="Arial" panose="020B0604020202020204" pitchFamily="34" charset="0"/>
            </a:endParaRPr>
          </a:p>
        </p:txBody>
      </p:sp>
    </p:spTree>
    <p:extLst>
      <p:ext uri="{BB962C8B-B14F-4D97-AF65-F5344CB8AC3E}">
        <p14:creationId xmlns:p14="http://schemas.microsoft.com/office/powerpoint/2010/main" val="75767131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A4912752D520948A85DB6AE627B5C05" ma:contentTypeVersion="6" ma:contentTypeDescription="Create a new document." ma:contentTypeScope="" ma:versionID="e1db7a752b218cd4dafa41e5636b7daf">
  <xsd:schema xmlns:xsd="http://www.w3.org/2001/XMLSchema" xmlns:xs="http://www.w3.org/2001/XMLSchema" xmlns:p="http://schemas.microsoft.com/office/2006/metadata/properties" xmlns:ns3="ad68f3d0-ea9f-4167-b389-30fe8f830284" targetNamespace="http://schemas.microsoft.com/office/2006/metadata/properties" ma:root="true" ma:fieldsID="9d38ee0d5f0798963e571e2e247a5005" ns3:_="">
    <xsd:import namespace="ad68f3d0-ea9f-4167-b389-30fe8f830284"/>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68f3d0-ea9f-4167-b389-30fe8f830284"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ad68f3d0-ea9f-4167-b389-30fe8f83028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7B998F0-42A3-4E5E-AC5F-B76B6EA7FF30}">
  <ds:schemaRefs>
    <ds:schemaRef ds:uri="ad68f3d0-ea9f-4167-b389-30fe8f83028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F3BC8A42-856B-4AF7-B014-2B3289F6067F}">
  <ds:schemaRefs>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purl.org/dc/dcmitype/"/>
    <ds:schemaRef ds:uri="ad68f3d0-ea9f-4167-b389-30fe8f830284"/>
    <ds:schemaRef ds:uri="http://www.w3.org/XML/1998/namespace"/>
  </ds:schemaRefs>
</ds:datastoreItem>
</file>

<file path=customXml/itemProps3.xml><?xml version="1.0" encoding="utf-8"?>
<ds:datastoreItem xmlns:ds="http://schemas.openxmlformats.org/officeDocument/2006/customXml" ds:itemID="{5260A752-E4D3-4F4E-86F6-5A36D5A7F7C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Organic</Template>
  <TotalTime>120</TotalTime>
  <Words>2501</Words>
  <Application>Microsoft Office PowerPoint</Application>
  <PresentationFormat>Widescreen</PresentationFormat>
  <Paragraphs>138</Paragraphs>
  <Slides>15</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Garamond</vt:lpstr>
      <vt:lpstr>Times New Roman</vt:lpstr>
      <vt:lpstr>Organic</vt:lpstr>
      <vt:lpstr>Introduction to Business</vt:lpstr>
      <vt:lpstr>Objectives Outcome</vt:lpstr>
      <vt:lpstr>Introduction</vt:lpstr>
      <vt:lpstr>The Organisational Structure, Size, And Function Of Scottish Power.</vt:lpstr>
      <vt:lpstr>Organisational Culture of Scottish Power</vt:lpstr>
      <vt:lpstr>Ethics of Scottish Power</vt:lpstr>
      <vt:lpstr>Corporate Social Responsibility of Scottish Power</vt:lpstr>
      <vt:lpstr>INTERNAL AND EXTERNAL FACTORS</vt:lpstr>
      <vt:lpstr>PESTLE  A. (2022).  </vt:lpstr>
      <vt:lpstr>Scottish Power PESTLE investigation </vt:lpstr>
      <vt:lpstr>Analysis of Stakeholders A stakeholder is a member of a party in which a business would fail to run without. Stakeholders are often categorized into two main groups : internal and external </vt:lpstr>
      <vt:lpstr>Finances of Scottish Power </vt:lpstr>
      <vt:lpstr>Marketing of Scottish Power</vt:lpstr>
      <vt:lpstr>Human Resources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Business</dc:title>
  <dc:creator>Vicky</dc:creator>
  <cp:lastModifiedBy>Victoria Francis (2329070)</cp:lastModifiedBy>
  <cp:revision>2</cp:revision>
  <dcterms:created xsi:type="dcterms:W3CDTF">2024-07-04T15:11:22Z</dcterms:created>
  <dcterms:modified xsi:type="dcterms:W3CDTF">2024-07-23T17:53:46Z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0x0101003A4912752D520948A85DB6AE627B5C05</vt:lpwstr>
  </property>
</Properties>
</file>