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6"/>
  </p:notesMasterIdLst>
  <p:sldIdLst>
    <p:sldId id="256" r:id="rId2"/>
    <p:sldId id="445" r:id="rId3"/>
    <p:sldId id="446" r:id="rId4"/>
    <p:sldId id="447" r:id="rId5"/>
    <p:sldId id="448" r:id="rId6"/>
    <p:sldId id="449" r:id="rId7"/>
    <p:sldId id="450" r:id="rId8"/>
    <p:sldId id="451" r:id="rId9"/>
    <p:sldId id="464" r:id="rId10"/>
    <p:sldId id="452" r:id="rId11"/>
    <p:sldId id="453" r:id="rId12"/>
    <p:sldId id="454" r:id="rId13"/>
    <p:sldId id="455" r:id="rId14"/>
    <p:sldId id="456" r:id="rId15"/>
    <p:sldId id="465" r:id="rId16"/>
    <p:sldId id="457" r:id="rId17"/>
    <p:sldId id="458" r:id="rId18"/>
    <p:sldId id="459" r:id="rId19"/>
    <p:sldId id="460" r:id="rId20"/>
    <p:sldId id="461" r:id="rId21"/>
    <p:sldId id="462" r:id="rId22"/>
    <p:sldId id="463" r:id="rId23"/>
    <p:sldId id="387" r:id="rId24"/>
    <p:sldId id="415"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1" d="100"/>
          <a:sy n="111" d="100"/>
        </p:scale>
        <p:origin x="161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11/6/2024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We want </a:t>
            </a:r>
            <a:r>
              <a:rPr lang="en-GB" dirty="0"/>
              <a:t>a fresh start only because we didn’t sufficiently care for the last fresh start. ~CRAIG D. LOUNSBROUGH</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1DF9A8-61AD-4C15-8554-EB71FBA02514}" type="slidenum">
              <a:rPr lang="en-US" sz="1200" smtClean="0"/>
              <a:pPr eaLnBrk="1" hangingPunct="1"/>
              <a:t>3</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01048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30C859-42FD-4A66-8861-B4203A4A0286}" type="slidenum">
              <a:rPr lang="en-US" altLang="en-US"/>
              <a:pPr/>
              <a:t>4</a:t>
            </a:fld>
            <a:endParaRPr lang="en-US" altLang="en-US"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p:txBody>
          <a:bodyPr/>
          <a:lstStyle/>
          <a:p>
            <a:pPr eaLnBrk="1" hangingPunct="1"/>
            <a:r>
              <a:rPr lang="en-US" altLang="en-US" b="1" dirty="0"/>
              <a:t>Security Management Models</a:t>
            </a:r>
          </a:p>
          <a:p>
            <a:pPr eaLnBrk="1" hangingPunct="1"/>
            <a:r>
              <a:rPr lang="en-US" altLang="en-US" dirty="0"/>
              <a:t>To assist the information security community to manage and operate the ongoing security program, a management model must be adopted.</a:t>
            </a:r>
          </a:p>
          <a:p>
            <a:pPr eaLnBrk="1" hangingPunct="1"/>
            <a:r>
              <a:rPr lang="en-US" altLang="en-US" dirty="0"/>
              <a:t>In general, management models are frameworks that structure the tasks of managing a particular set of activities or business functions.</a:t>
            </a:r>
          </a:p>
          <a:p>
            <a:pPr eaLnBrk="1" hangingPunct="1"/>
            <a:endParaRPr lang="en-US" altLang="en-US" dirty="0"/>
          </a:p>
        </p:txBody>
      </p:sp>
    </p:spTree>
    <p:extLst>
      <p:ext uri="{BB962C8B-B14F-4D97-AF65-F5344CB8AC3E}">
        <p14:creationId xmlns:p14="http://schemas.microsoft.com/office/powerpoint/2010/main" val="132296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25000" lnSpcReduction="20000"/>
          </a:bodyPr>
          <a:lstStyle/>
          <a:p>
            <a:pPr>
              <a:defRPr/>
            </a:pPr>
            <a:r>
              <a:rPr lang="en-US" b="1" dirty="0"/>
              <a:t>NIST SP 800-100 Information Security Handbook</a:t>
            </a:r>
          </a:p>
          <a:p>
            <a:pPr marL="342900" indent="-342900">
              <a:spcBef>
                <a:spcPct val="20000"/>
              </a:spcBef>
              <a:buFontTx/>
              <a:buChar char="•"/>
              <a:defRPr/>
            </a:pPr>
            <a:r>
              <a:rPr lang="en-US" altLang="en-US" sz="2600" kern="0" dirty="0">
                <a:solidFill>
                  <a:srgbClr val="222222"/>
                </a:solidFill>
                <a:latin typeface="Arial"/>
              </a:rPr>
              <a:t>Provides managerial guidance for establishing and implementing an information security program</a:t>
            </a:r>
          </a:p>
          <a:p>
            <a:pPr marL="342900" indent="-342900">
              <a:spcBef>
                <a:spcPct val="20000"/>
              </a:spcBef>
              <a:buFontTx/>
              <a:buChar char="•"/>
              <a:defRPr/>
            </a:pPr>
            <a:r>
              <a:rPr lang="en-US" altLang="en-US" sz="2600" kern="0" dirty="0">
                <a:solidFill>
                  <a:srgbClr val="222222"/>
                </a:solidFill>
                <a:latin typeface="Arial"/>
              </a:rPr>
              <a:t>There are thirteen areas of information security management presented</a:t>
            </a:r>
          </a:p>
          <a:p>
            <a:pPr marL="742950" lvl="1" indent="-285750">
              <a:spcBef>
                <a:spcPct val="20000"/>
              </a:spcBef>
              <a:buFontTx/>
              <a:buChar char="–"/>
              <a:defRPr/>
            </a:pPr>
            <a:r>
              <a:rPr lang="en-US" altLang="en-US" sz="2400" kern="0" dirty="0">
                <a:solidFill>
                  <a:srgbClr val="222222"/>
                </a:solidFill>
                <a:latin typeface="Arial"/>
              </a:rPr>
              <a:t>Provides for specific monitoring activities for each task</a:t>
            </a:r>
          </a:p>
          <a:p>
            <a:pPr marL="742950" lvl="1" indent="-285750">
              <a:spcBef>
                <a:spcPct val="20000"/>
              </a:spcBef>
              <a:buFontTx/>
              <a:buChar char="–"/>
              <a:defRPr/>
            </a:pPr>
            <a:r>
              <a:rPr lang="en-US" altLang="en-US" sz="2400" kern="0" dirty="0">
                <a:solidFill>
                  <a:srgbClr val="222222"/>
                </a:solidFill>
                <a:latin typeface="Arial"/>
              </a:rPr>
              <a:t>Tasks should be done on an ongoing basis</a:t>
            </a:r>
          </a:p>
          <a:p>
            <a:pPr marL="742950" lvl="1" indent="-285750">
              <a:spcBef>
                <a:spcPct val="20000"/>
              </a:spcBef>
              <a:buFontTx/>
              <a:buChar char="–"/>
              <a:defRPr/>
            </a:pPr>
            <a:r>
              <a:rPr lang="en-US" altLang="en-US" sz="2400" kern="0" dirty="0">
                <a:solidFill>
                  <a:srgbClr val="222222"/>
                </a:solidFill>
                <a:latin typeface="Arial"/>
              </a:rPr>
              <a:t>Not all issues are negative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Information security governance</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Agencies should monitor the status of their programs to ensure:</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Ongoing information security activities providing appropriate support</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Policies and procedures are current</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Controls are accomplishing their intended purpose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System Development Life Cycle: the overall process of developing, implementing, and retiring information systems through a multistep process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Interconnecting systems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The direct connection of two or more information systems for sharing data and other information resources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Can expose the participating organizations to risk</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If one of connected systems compromised, interconnection could be used as conduit</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Performance measures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Metrics should be used for monitoring performance of information security controls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Six phase iterative process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Security planning</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One of the most crucial ongoing responsibilities in security management</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Information technology contingency planning</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Consists of a process for recovery and documentation of procedures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Risk management</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Ongoing effort</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Tasks include performing risk identification, analysis, and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Certification, accreditation, and security assessments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An essential component of any security program</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The status of security controls is checked regularly</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Auditing: the review of a system’s use to determine if misuse/malfeasance has occurred</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Security services and products acquisition</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Incident response: incident response life cycle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Configuration (or change) management: manages the effects of changes in configurations, 5 step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(or change) management: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Manages the effects of changes in configurations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Change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Evaluate Change Request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Implementation Decision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Implement Approved Change Request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Continuous Monitoring</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p:txBody>
      </p:sp>
      <p:sp>
        <p:nvSpPr>
          <p:cNvPr id="7168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F2297C-C87A-4A4C-8A40-9D80F8A09FDA}" type="slidenum">
              <a:rPr lang="en-US" altLang="en-US"/>
              <a:pPr/>
              <a:t>5</a:t>
            </a:fld>
            <a:endParaRPr lang="en-US" altLang="en-US" dirty="0"/>
          </a:p>
        </p:txBody>
      </p:sp>
    </p:spTree>
    <p:extLst>
      <p:ext uri="{BB962C8B-B14F-4D97-AF65-F5344CB8AC3E}">
        <p14:creationId xmlns:p14="http://schemas.microsoft.com/office/powerpoint/2010/main" val="1975908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5AB2AD-FE58-457A-9D6D-58087DC0E3C2}" type="slidenum">
              <a:rPr lang="en-US" altLang="en-US"/>
              <a:pPr/>
              <a:t>7</a:t>
            </a:fld>
            <a:endParaRPr lang="en-US" altLang="en-US" dirty="0"/>
          </a:p>
        </p:txBody>
      </p:sp>
      <p:sp>
        <p:nvSpPr>
          <p:cNvPr id="77827"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92500" lnSpcReduction="10000"/>
          </a:bodyPr>
          <a:lstStyle/>
          <a:p>
            <a:pPr eaLnBrk="1" hangingPunct="1">
              <a:defRPr/>
            </a:pPr>
            <a:r>
              <a:rPr lang="en-US" altLang="en-US" b="1" dirty="0"/>
              <a:t>The Security Maintenance Model</a:t>
            </a:r>
          </a:p>
          <a:p>
            <a:pPr marL="342900" indent="-342900">
              <a:spcBef>
                <a:spcPct val="20000"/>
              </a:spcBef>
              <a:buFontTx/>
              <a:buChar char="•"/>
              <a:defRPr/>
            </a:pPr>
            <a:r>
              <a:rPr lang="en-US" altLang="en-US" sz="2600" kern="0" dirty="0">
                <a:solidFill>
                  <a:srgbClr val="222222"/>
                </a:solidFill>
                <a:latin typeface="Arial"/>
              </a:rPr>
              <a:t>Designed to focus organizational effort on maintaining systems</a:t>
            </a:r>
          </a:p>
          <a:p>
            <a:pPr marL="342900" indent="-342900">
              <a:spcBef>
                <a:spcPct val="20000"/>
              </a:spcBef>
              <a:buFontTx/>
              <a:buChar char="•"/>
              <a:defRPr/>
            </a:pPr>
            <a:r>
              <a:rPr lang="en-US" altLang="en-US" sz="2600" kern="0" dirty="0">
                <a:solidFill>
                  <a:srgbClr val="222222"/>
                </a:solidFill>
                <a:latin typeface="Arial"/>
              </a:rPr>
              <a:t>Recommended maintenance model based on five </a:t>
            </a:r>
            <a:br>
              <a:rPr lang="en-US" altLang="en-US" sz="2600" kern="0" dirty="0">
                <a:solidFill>
                  <a:srgbClr val="222222"/>
                </a:solidFill>
                <a:latin typeface="Arial"/>
              </a:rPr>
            </a:br>
            <a:r>
              <a:rPr lang="en-US" altLang="en-US" sz="2600" kern="0" dirty="0">
                <a:solidFill>
                  <a:srgbClr val="222222"/>
                </a:solidFill>
                <a:latin typeface="Arial"/>
              </a:rPr>
              <a:t>subject areas:</a:t>
            </a:r>
          </a:p>
          <a:p>
            <a:pPr marL="742950" lvl="1" indent="-285750">
              <a:spcBef>
                <a:spcPct val="20000"/>
              </a:spcBef>
              <a:buFontTx/>
              <a:buChar char="–"/>
              <a:defRPr/>
            </a:pPr>
            <a:r>
              <a:rPr lang="en-US" altLang="en-US" sz="2400" kern="0" dirty="0">
                <a:solidFill>
                  <a:srgbClr val="222222"/>
                </a:solidFill>
                <a:latin typeface="Arial"/>
              </a:rPr>
              <a:t>External monitoring</a:t>
            </a:r>
          </a:p>
          <a:p>
            <a:pPr marL="742950" lvl="1" indent="-285750">
              <a:spcBef>
                <a:spcPct val="20000"/>
              </a:spcBef>
              <a:buFontTx/>
              <a:buChar char="–"/>
              <a:defRPr/>
            </a:pPr>
            <a:r>
              <a:rPr lang="en-US" altLang="en-US" sz="2400" kern="0" dirty="0">
                <a:solidFill>
                  <a:srgbClr val="222222"/>
                </a:solidFill>
                <a:latin typeface="Arial"/>
              </a:rPr>
              <a:t>Internal monitoring</a:t>
            </a:r>
          </a:p>
          <a:p>
            <a:pPr marL="742950" lvl="1" indent="-285750">
              <a:spcBef>
                <a:spcPct val="20000"/>
              </a:spcBef>
              <a:buFontTx/>
              <a:buChar char="–"/>
              <a:defRPr/>
            </a:pPr>
            <a:r>
              <a:rPr lang="en-US" altLang="en-US" sz="2400" kern="0" dirty="0">
                <a:solidFill>
                  <a:srgbClr val="222222"/>
                </a:solidFill>
                <a:latin typeface="Arial"/>
              </a:rPr>
              <a:t>Planning and risk assessment</a:t>
            </a:r>
          </a:p>
          <a:p>
            <a:pPr marL="742950" lvl="1" indent="-285750">
              <a:spcBef>
                <a:spcPct val="20000"/>
              </a:spcBef>
              <a:buFontTx/>
              <a:buChar char="–"/>
              <a:defRPr/>
            </a:pPr>
            <a:r>
              <a:rPr lang="en-US" altLang="en-US" sz="2400" kern="0" dirty="0">
                <a:solidFill>
                  <a:srgbClr val="222222"/>
                </a:solidFill>
                <a:latin typeface="Arial"/>
              </a:rPr>
              <a:t>Vulnerability assessment and remediation</a:t>
            </a:r>
          </a:p>
          <a:p>
            <a:pPr marL="742950" lvl="1" indent="-285750">
              <a:spcBef>
                <a:spcPct val="20000"/>
              </a:spcBef>
              <a:buFontTx/>
              <a:buChar char="–"/>
              <a:defRPr/>
            </a:pPr>
            <a:r>
              <a:rPr lang="en-US" altLang="en-US" sz="2400" kern="0" dirty="0">
                <a:solidFill>
                  <a:srgbClr val="222222"/>
                </a:solidFill>
                <a:latin typeface="Arial"/>
              </a:rPr>
              <a:t>Readiness and review</a:t>
            </a:r>
          </a:p>
        </p:txBody>
      </p:sp>
    </p:spTree>
    <p:extLst>
      <p:ext uri="{BB962C8B-B14F-4D97-AF65-F5344CB8AC3E}">
        <p14:creationId xmlns:p14="http://schemas.microsoft.com/office/powerpoint/2010/main" val="4155229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r>
              <a:rPr kumimoji="0" lang="en-US" altLang="en-US" sz="2800" b="1" i="0" u="none" strike="noStrike" kern="1200" cap="none" spc="0" normalizeH="0" baseline="0" noProof="0" dirty="0">
                <a:ln>
                  <a:noFill/>
                </a:ln>
                <a:solidFill>
                  <a:srgbClr val="055C91"/>
                </a:solidFill>
                <a:effectLst/>
                <a:uLnTx/>
                <a:uFillTx/>
                <a:latin typeface="Calibri Light"/>
                <a:ea typeface="+mj-ea"/>
                <a:cs typeface="+mj-cs"/>
              </a:rPr>
              <a:t>Monitoring the External Environment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 to provide early awareness of new and emerging threats, threat agents, vulnerabilities, and attacks so organization can mount an effective defense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Entails collecting intelligence from data sources and giving that intelligence context and meaning for use by organizational decision makers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sources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Acquiring threat and vulnerability data is not difficult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Turning data into information decision makers can use is the challenge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intelligence comes from vendors, computer emergency response teams (CERTs), public network sources, or membership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where or how external monitoring data are collected, they must be analyzed in the context of the organization’s security environment to be useful</a:t>
            </a:r>
          </a:p>
          <a:p>
            <a:endParaRPr lang="en-US" altLang="en-US" dirty="0"/>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8</a:t>
            </a:fld>
            <a:endParaRPr lang="en-US" altLang="en-US" dirty="0"/>
          </a:p>
        </p:txBody>
      </p:sp>
    </p:spTree>
    <p:extLst>
      <p:ext uri="{BB962C8B-B14F-4D97-AF65-F5344CB8AC3E}">
        <p14:creationId xmlns:p14="http://schemas.microsoft.com/office/powerpoint/2010/main" val="2289553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26ADA7-241E-4DF6-B680-F5B6AD751845}" type="slidenum">
              <a:rPr lang="en-US" altLang="en-US"/>
              <a:pPr/>
              <a:t>9</a:t>
            </a:fld>
            <a:endParaRPr lang="en-US" altLang="en-US" dirty="0"/>
          </a:p>
        </p:txBody>
      </p:sp>
      <p:sp>
        <p:nvSpPr>
          <p:cNvPr id="79875"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lnSpcReduction="10000"/>
          </a:bodyPr>
          <a:lstStyle/>
          <a:p>
            <a:pPr eaLnBrk="1" hangingPunct="1">
              <a:defRPr/>
            </a:pPr>
            <a:r>
              <a:rPr lang="en-US" altLang="en-US" b="1" dirty="0"/>
              <a:t>Monitoring the External Environment</a:t>
            </a:r>
          </a:p>
          <a:p>
            <a:pPr marL="342900" indent="-342900">
              <a:spcBef>
                <a:spcPct val="20000"/>
              </a:spcBef>
              <a:buFontTx/>
              <a:buChar char="•"/>
              <a:defRPr/>
            </a:pPr>
            <a:r>
              <a:rPr lang="en-US" altLang="en-US" sz="2600" kern="0" dirty="0">
                <a:solidFill>
                  <a:srgbClr val="222222"/>
                </a:solidFill>
                <a:latin typeface="Arial"/>
              </a:rPr>
              <a:t>Objective to provide early awareness of new and emerging threats, threat agents, vulnerabilities, and attacks so organization can mount an effective defense</a:t>
            </a:r>
          </a:p>
          <a:p>
            <a:pPr marL="342900" indent="-342900">
              <a:spcBef>
                <a:spcPct val="20000"/>
              </a:spcBef>
              <a:buFontTx/>
              <a:buChar char="•"/>
              <a:defRPr/>
            </a:pPr>
            <a:r>
              <a:rPr lang="en-US" altLang="en-US" sz="2600" kern="0" dirty="0">
                <a:solidFill>
                  <a:srgbClr val="222222"/>
                </a:solidFill>
                <a:latin typeface="Arial"/>
              </a:rPr>
              <a:t>Entails collecting intelligence from data sources and giving that intelligence context and meaning for use by organizational decision makers</a:t>
            </a:r>
          </a:p>
        </p:txBody>
      </p:sp>
    </p:spTree>
    <p:extLst>
      <p:ext uri="{BB962C8B-B14F-4D97-AF65-F5344CB8AC3E}">
        <p14:creationId xmlns:p14="http://schemas.microsoft.com/office/powerpoint/2010/main" val="2409947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 escalation, and incident response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 of external monitoring process is to monitor activity, report results, and escalate warnings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 process has three primary deliverables: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Specific warning bulletins issued when developing threats and specific attacks pose measurable risk to the organization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summaries of external information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Detailed intelligence on highest risk warnings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collection and management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Over time, external monitoring processes should capture information about external environment in appropriate formats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monitoring collects raw intelligence, filters for relevance, assigns a relative risk impact, and communicates to decision makers in time to make a difference</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10</a:t>
            </a:fld>
            <a:endParaRPr lang="en-US" altLang="en-US" dirty="0"/>
          </a:p>
        </p:txBody>
      </p:sp>
    </p:spTree>
    <p:extLst>
      <p:ext uri="{BB962C8B-B14F-4D97-AF65-F5344CB8AC3E}">
        <p14:creationId xmlns:p14="http://schemas.microsoft.com/office/powerpoint/2010/main" val="105550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E85700-A838-4428-9A02-868C4859E20F}" type="slidenum">
              <a:rPr lang="en-US" altLang="en-US"/>
              <a:pPr/>
              <a:t>11</a:t>
            </a:fld>
            <a:endParaRPr lang="en-US" altLang="en-US" dirty="0"/>
          </a:p>
        </p:txBody>
      </p:sp>
      <p:sp>
        <p:nvSpPr>
          <p:cNvPr id="84995"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p:txBody>
          <a:bodyPr>
            <a:normAutofit fontScale="85000" lnSpcReduction="10000"/>
          </a:bodyPr>
          <a:lstStyle/>
          <a:p>
            <a:pPr eaLnBrk="1" hangingPunct="1">
              <a:defRPr/>
            </a:pPr>
            <a:r>
              <a:rPr lang="en-US" altLang="en-US" b="1" dirty="0"/>
              <a:t>Monitoring the Internal Environment</a:t>
            </a:r>
          </a:p>
          <a:p>
            <a:pPr marL="342900" indent="-342900">
              <a:spcBef>
                <a:spcPct val="20000"/>
              </a:spcBef>
              <a:buFontTx/>
              <a:buChar char="•"/>
              <a:defRPr/>
            </a:pPr>
            <a:r>
              <a:rPr lang="en-US" altLang="en-US" sz="2600" kern="0" dirty="0">
                <a:solidFill>
                  <a:srgbClr val="222222"/>
                </a:solidFill>
                <a:latin typeface="Arial"/>
              </a:rPr>
              <a:t>Primary goal is informed awareness of state of organization’s networks, systems, and security defenses</a:t>
            </a:r>
          </a:p>
          <a:p>
            <a:pPr marL="342900" indent="-342900">
              <a:spcBef>
                <a:spcPct val="20000"/>
              </a:spcBef>
              <a:buFontTx/>
              <a:buChar char="•"/>
              <a:defRPr/>
            </a:pPr>
            <a:r>
              <a:rPr lang="en-US" altLang="en-US" sz="2600" kern="0" dirty="0">
                <a:solidFill>
                  <a:srgbClr val="222222"/>
                </a:solidFill>
                <a:latin typeface="Arial"/>
              </a:rPr>
              <a:t>Internal monitoring accomplished by:</a:t>
            </a:r>
          </a:p>
          <a:p>
            <a:pPr marL="742950" lvl="1" indent="-285750">
              <a:spcBef>
                <a:spcPct val="20000"/>
              </a:spcBef>
              <a:buFontTx/>
              <a:buChar char="–"/>
              <a:defRPr/>
            </a:pPr>
            <a:r>
              <a:rPr lang="en-US" altLang="en-US" sz="2400" kern="0" dirty="0">
                <a:solidFill>
                  <a:srgbClr val="222222"/>
                </a:solidFill>
                <a:latin typeface="Arial"/>
              </a:rPr>
              <a:t>Inventorying network devices and channels, IT infrastructure and applications, and information security infrastructure elements</a:t>
            </a:r>
          </a:p>
          <a:p>
            <a:pPr marL="742950" lvl="1" indent="-285750">
              <a:spcBef>
                <a:spcPct val="20000"/>
              </a:spcBef>
              <a:buFontTx/>
              <a:buChar char="–"/>
              <a:defRPr/>
            </a:pPr>
            <a:r>
              <a:rPr lang="en-US" altLang="en-US" sz="2400" kern="0" dirty="0">
                <a:solidFill>
                  <a:srgbClr val="222222"/>
                </a:solidFill>
                <a:latin typeface="Arial"/>
              </a:rPr>
              <a:t>Leading the IT governance process</a:t>
            </a:r>
          </a:p>
          <a:p>
            <a:pPr marL="742950" lvl="1" indent="-285750">
              <a:spcBef>
                <a:spcPct val="20000"/>
              </a:spcBef>
              <a:buFontTx/>
              <a:buChar char="–"/>
              <a:defRPr/>
            </a:pPr>
            <a:r>
              <a:rPr lang="en-US" altLang="en-US" sz="2400" kern="0" dirty="0">
                <a:solidFill>
                  <a:srgbClr val="222222"/>
                </a:solidFill>
                <a:latin typeface="Arial"/>
              </a:rPr>
              <a:t>Real-time monitoring of IT activity</a:t>
            </a:r>
          </a:p>
          <a:p>
            <a:pPr marL="742950" lvl="1" indent="-285750">
              <a:spcBef>
                <a:spcPct val="20000"/>
              </a:spcBef>
              <a:buFontTx/>
              <a:buChar char="–"/>
              <a:defRPr/>
            </a:pPr>
            <a:r>
              <a:rPr lang="en-US" altLang="en-US" sz="2400" kern="0" dirty="0">
                <a:solidFill>
                  <a:srgbClr val="222222"/>
                </a:solidFill>
                <a:latin typeface="Arial"/>
              </a:rPr>
              <a:t>Monitoring the internal state of the organization’s networks and systems</a:t>
            </a:r>
          </a:p>
        </p:txBody>
      </p:sp>
    </p:spTree>
    <p:extLst>
      <p:ext uri="{BB962C8B-B14F-4D97-AF65-F5344CB8AC3E}">
        <p14:creationId xmlns:p14="http://schemas.microsoft.com/office/powerpoint/2010/main" val="13693256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characterization and inventory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have/maintain carefully planned and fully populated inventory of network devices, communication channels, and computing devices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characteristics are identified, they must be carefully organized and stored using a mechanism (manual or automated) that allows timely retrieval and rapid integration of disparate facts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Making intrusion detection and prevention systems work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important value of raw intelligence provided by the IDS is providing indicators of current or imminent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files from IDS engines can be mined for information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IDS monitoring element is traffic analysis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Analyzing attack signatures from unsuccessful system attacks can identify weaknesses in various security efforts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Detecting differences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Difference analysis: procedure that compares current state of network segment against known previous state of same segment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Unexpected differences between the current state and the baseline state could indicate trouble</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12</a:t>
            </a:fld>
            <a:endParaRPr lang="en-US" altLang="en-US" dirty="0"/>
          </a:p>
        </p:txBody>
      </p:sp>
    </p:spTree>
    <p:extLst>
      <p:ext uri="{BB962C8B-B14F-4D97-AF65-F5344CB8AC3E}">
        <p14:creationId xmlns:p14="http://schemas.microsoft.com/office/powerpoint/2010/main" val="2076837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4869E6-ACB3-479E-8B80-B10457740FD2}" type="slidenum">
              <a:rPr lang="en-US" altLang="en-US"/>
              <a:pPr/>
              <a:t>13</a:t>
            </a:fld>
            <a:endParaRPr lang="en-US" altLang="en-US" dirty="0"/>
          </a:p>
        </p:txBody>
      </p:sp>
      <p:sp>
        <p:nvSpPr>
          <p:cNvPr id="90115"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normAutofit fontScale="70000" lnSpcReduction="20000"/>
          </a:bodyPr>
          <a:lstStyle/>
          <a:p>
            <a:pPr eaLnBrk="1" hangingPunct="1">
              <a:defRPr/>
            </a:pPr>
            <a:r>
              <a:rPr lang="en-US" altLang="en-US" b="1" dirty="0"/>
              <a:t>Planning and Risk Assessment</a:t>
            </a:r>
          </a:p>
          <a:p>
            <a:pPr marL="342900" indent="-342900">
              <a:spcBef>
                <a:spcPct val="20000"/>
              </a:spcBef>
              <a:buFontTx/>
              <a:buChar char="•"/>
              <a:defRPr/>
            </a:pPr>
            <a:r>
              <a:rPr lang="en-US" altLang="en-US" sz="2600" kern="0" dirty="0">
                <a:solidFill>
                  <a:srgbClr val="222222"/>
                </a:solidFill>
                <a:latin typeface="Arial"/>
              </a:rPr>
              <a:t>Primary objective is to keep lookout over entire information security program</a:t>
            </a:r>
          </a:p>
          <a:p>
            <a:pPr marL="342900" indent="-342900">
              <a:spcBef>
                <a:spcPct val="20000"/>
              </a:spcBef>
              <a:buFontTx/>
              <a:buChar char="•"/>
              <a:defRPr/>
            </a:pPr>
            <a:r>
              <a:rPr lang="en-US" altLang="en-US" sz="2600" kern="0" dirty="0">
                <a:solidFill>
                  <a:srgbClr val="222222"/>
                </a:solidFill>
                <a:latin typeface="Arial"/>
              </a:rPr>
              <a:t>Accomplished by identifying and planning ongoing information security activities that further reduce risk</a:t>
            </a:r>
          </a:p>
          <a:p>
            <a:pPr marL="342900" indent="-342900">
              <a:spcBef>
                <a:spcPct val="20000"/>
              </a:spcBef>
              <a:buFontTx/>
              <a:buChar char="•"/>
              <a:defRPr/>
            </a:pPr>
            <a:endParaRPr lang="en-US" altLang="en-US" sz="2600" kern="0" dirty="0">
              <a:solidFill>
                <a:srgbClr val="222222"/>
              </a:solidFill>
              <a:latin typeface="Arial"/>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planning and review</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of ongoing information security program and planning for enhancements and extensions is recommended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Should examine future IT needs of organization and its impact on information security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recommended approach takes advantage of the fact that most organizations have annual capital budget planning cycles and manage security projects as part of that process</a:t>
            </a:r>
          </a:p>
          <a:p>
            <a:pPr marL="0" indent="0">
              <a:spcBef>
                <a:spcPct val="20000"/>
              </a:spcBef>
              <a:buFontTx/>
              <a:buNone/>
              <a:defRPr/>
            </a:pPr>
            <a:endParaRPr lang="en-US" altLang="en-US" sz="2600" kern="0" dirty="0">
              <a:solidFill>
                <a:srgbClr val="222222"/>
              </a:solidFill>
              <a:latin typeface="Arial"/>
            </a:endParaRPr>
          </a:p>
          <a:p>
            <a:pPr eaLnBrk="1" hangingPunct="1">
              <a:buFontTx/>
              <a:buChar char="•"/>
              <a:defRPr/>
            </a:pPr>
            <a:endParaRPr lang="en-US" altLang="en-US" dirty="0"/>
          </a:p>
        </p:txBody>
      </p:sp>
    </p:spTree>
    <p:extLst>
      <p:ext uri="{BB962C8B-B14F-4D97-AF65-F5344CB8AC3E}">
        <p14:creationId xmlns:p14="http://schemas.microsoft.com/office/powerpoint/2010/main" val="2925417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projects should be broken into smaller projects for several reasons: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projects tend to have more manageable impacts on networks and users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Larger projects tend to complicate the change control process in the implementation phase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Shorter planning, development, and implementation schedules reduce uncertainty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large projects can easily be broken down into smaller projects, giving more opportunities to change direction and gain flexibility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risk assessments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key component for driving security program change is risk assessment (RA)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 identifies and documents the risk that a project, process, or action introduces to the organization and offers suggestions for controls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group coordinates the preparation of many types of RA documents </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14</a:t>
            </a:fld>
            <a:endParaRPr lang="en-US" altLang="en-US" dirty="0"/>
          </a:p>
        </p:txBody>
      </p:sp>
    </p:spTree>
    <p:extLst>
      <p:ext uri="{BB962C8B-B14F-4D97-AF65-F5344CB8AC3E}">
        <p14:creationId xmlns:p14="http://schemas.microsoft.com/office/powerpoint/2010/main" val="3192105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D43CDC-3886-4D8B-A255-1AF3496F3036}" type="slidenum">
              <a:rPr lang="en-US" altLang="en-US"/>
              <a:pPr/>
              <a:t>15</a:t>
            </a:fld>
            <a:endParaRPr lang="en-US" altLang="en-US" dirty="0"/>
          </a:p>
        </p:txBody>
      </p:sp>
      <p:sp>
        <p:nvSpPr>
          <p:cNvPr id="96259"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p:txBody>
          <a:bodyPr>
            <a:normAutofit fontScale="77500" lnSpcReduction="20000"/>
          </a:bodyPr>
          <a:lstStyle/>
          <a:p>
            <a:pPr eaLnBrk="1" hangingPunct="1">
              <a:defRPr/>
            </a:pPr>
            <a:r>
              <a:rPr lang="en-US" altLang="en-US" b="1" dirty="0"/>
              <a:t>Vulnerability Assessment and Remediation</a:t>
            </a:r>
          </a:p>
          <a:p>
            <a:pPr marL="342900" indent="-342900">
              <a:spcBef>
                <a:spcPct val="20000"/>
              </a:spcBef>
              <a:buFontTx/>
              <a:buChar char="•"/>
              <a:defRPr/>
            </a:pPr>
            <a:r>
              <a:rPr lang="en-US" altLang="en-US" sz="2550" kern="0" dirty="0">
                <a:solidFill>
                  <a:srgbClr val="222222"/>
                </a:solidFill>
                <a:latin typeface="Arial"/>
              </a:rPr>
              <a:t>Primary goal: identification of specific, documented vulnerabilities and their timely remediation</a:t>
            </a:r>
          </a:p>
          <a:p>
            <a:pPr marL="342900" indent="-342900">
              <a:spcBef>
                <a:spcPct val="20000"/>
              </a:spcBef>
              <a:buFontTx/>
              <a:buChar char="•"/>
              <a:defRPr/>
            </a:pPr>
            <a:r>
              <a:rPr lang="en-US" altLang="en-US" sz="2550" kern="0" dirty="0">
                <a:solidFill>
                  <a:srgbClr val="222222"/>
                </a:solidFill>
                <a:latin typeface="Arial"/>
              </a:rPr>
              <a:t>Accomplished by:</a:t>
            </a:r>
          </a:p>
          <a:p>
            <a:pPr marL="742950" lvl="1" indent="-285750">
              <a:spcBef>
                <a:spcPct val="20000"/>
              </a:spcBef>
              <a:buFontTx/>
              <a:buChar char="–"/>
              <a:defRPr/>
            </a:pPr>
            <a:r>
              <a:rPr lang="en-US" altLang="en-US" sz="2200" kern="0" dirty="0">
                <a:solidFill>
                  <a:srgbClr val="222222"/>
                </a:solidFill>
                <a:latin typeface="Arial"/>
              </a:rPr>
              <a:t>Using vulnerability assessment procedures</a:t>
            </a:r>
          </a:p>
          <a:p>
            <a:pPr marL="742950" lvl="1" indent="-285750">
              <a:spcBef>
                <a:spcPct val="20000"/>
              </a:spcBef>
              <a:buFontTx/>
              <a:buChar char="–"/>
              <a:defRPr/>
            </a:pPr>
            <a:r>
              <a:rPr lang="en-US" altLang="en-US" sz="2200" kern="0" dirty="0">
                <a:solidFill>
                  <a:srgbClr val="222222"/>
                </a:solidFill>
                <a:latin typeface="Arial"/>
              </a:rPr>
              <a:t>Documenting background information and providing tested remediation procedures for vulnerabilities</a:t>
            </a:r>
          </a:p>
          <a:p>
            <a:pPr marL="742950" lvl="1" indent="-285750">
              <a:spcBef>
                <a:spcPct val="20000"/>
              </a:spcBef>
              <a:buFontTx/>
              <a:buChar char="–"/>
              <a:defRPr/>
            </a:pPr>
            <a:r>
              <a:rPr lang="en-US" altLang="en-US" sz="2200" kern="0" dirty="0">
                <a:solidFill>
                  <a:srgbClr val="222222"/>
                </a:solidFill>
                <a:latin typeface="Arial"/>
              </a:rPr>
              <a:t>Tracking vulnerabilities from the time they are identified</a:t>
            </a:r>
          </a:p>
          <a:p>
            <a:pPr marL="742950" lvl="1" indent="-285750">
              <a:spcBef>
                <a:spcPct val="20000"/>
              </a:spcBef>
              <a:buFontTx/>
              <a:buChar char="–"/>
              <a:defRPr/>
            </a:pPr>
            <a:r>
              <a:rPr lang="en-US" altLang="en-US" sz="2200" kern="0" dirty="0">
                <a:solidFill>
                  <a:srgbClr val="222222"/>
                </a:solidFill>
                <a:latin typeface="Arial"/>
              </a:rPr>
              <a:t>Communicating vulnerability information to owners of vulnerable systems</a:t>
            </a:r>
          </a:p>
          <a:p>
            <a:pPr marL="742950" lvl="1" indent="-285750">
              <a:spcBef>
                <a:spcPct val="20000"/>
              </a:spcBef>
              <a:buFontTx/>
              <a:buChar char="–"/>
              <a:defRPr/>
            </a:pPr>
            <a:r>
              <a:rPr lang="en-US" altLang="en-US" sz="2200" kern="0" dirty="0">
                <a:solidFill>
                  <a:srgbClr val="222222"/>
                </a:solidFill>
                <a:latin typeface="Arial"/>
              </a:rPr>
              <a:t>Reporting on the status of vulnerabilities</a:t>
            </a:r>
          </a:p>
          <a:p>
            <a:pPr marL="742950" lvl="1" indent="-285750">
              <a:spcBef>
                <a:spcPct val="20000"/>
              </a:spcBef>
              <a:buFontTx/>
              <a:buChar char="–"/>
              <a:defRPr/>
            </a:pPr>
            <a:r>
              <a:rPr lang="en-US" altLang="en-US" sz="2200" kern="0" dirty="0">
                <a:solidFill>
                  <a:srgbClr val="222222"/>
                </a:solidFill>
                <a:latin typeface="Arial"/>
              </a:rPr>
              <a:t>Ensuring the proper level of management is involved</a:t>
            </a:r>
          </a:p>
        </p:txBody>
      </p:sp>
    </p:spTree>
    <p:extLst>
      <p:ext uri="{BB962C8B-B14F-4D97-AF65-F5344CB8AC3E}">
        <p14:creationId xmlns:p14="http://schemas.microsoft.com/office/powerpoint/2010/main" val="1945163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 of identifying and documenting specific and provable flaws in the organization’s information asset environment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Five following vulnerability assessment processes can help many organizations balance intrusiveness of vulnerability assessment with the need for stable and effective production environment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Penetration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level beyond vulnerability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set of security tests and evaluations that simulate attacks by a malicious external source (hacker)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Penetration test (pen test): usually performed periodically as part of a full security audit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conducted one of two ways: black box or white box</a:t>
            </a:r>
          </a:p>
          <a:p>
            <a:endParaRPr lang="en-US" alt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present in an organization’s public network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Steps in the process include:</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scheduling, and notification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Target selection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Test selection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Scanning</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Analysis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Record keeping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Intranet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the selected vulnerabilities likely present on the internal network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Attackers are often internal members of the organization, affiliates of business partners, or automated attack vectors (such as viruses and worms)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assessment is usually performed against critical internal devices with a known, high value by using selective penetration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Steps in the process are almost identical to the steps in the Internet vulnerability assessment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Platform security validation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that may be present because misconfigured systems are in use within the organization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misconfigured systems fail to comply with company policy or standards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Fortunately, automated measurement systems are available to help with the intensive process of validating the compliance of platform configuration with policy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Wireless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that may be present in wireless local area networks of the organization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attackers from this direction are likely to take advantage of any flaw, assessment is usually performed against all publicly accessible areas using every possible wireless penetration testing approach</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Documenting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database should provide details about reported vulnerability as well as a link to the information assets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Low cost/ease of use makes relational databases a realistic choice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database is an essential part of effective remediation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Remediating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 is to repair flaw causing a vulnerability instance or remove risk associated with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last resort, informed decision makers with proper authority can accept risk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to recognize that building relationships with those who control information assets is key to success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 depends on the organization adopting team approach to remediation, in place of cross-organizational push and pull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Acceptance or transference of risk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instances, risk must be either simply acknowledged as part of the organization’s business process or transferred to another organization via insurance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be assured that decisions made to accept risk or buy insurance were made by properly informed decision makers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must make sure the right people make risk assumption decisions with complete knowledge of the impact of the decision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 removal</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circumstances, threats can be removed without repairing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vulnerabilities may be mitigated by inexpensive controls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repair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Best solution in most cases is to repair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Applying patch software or implementing a workaround often accomplishes this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 repair is the application of a software patch</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16</a:t>
            </a:fld>
            <a:endParaRPr lang="en-US" altLang="en-US" dirty="0"/>
          </a:p>
        </p:txBody>
      </p:sp>
    </p:spTree>
    <p:extLst>
      <p:ext uri="{BB962C8B-B14F-4D97-AF65-F5344CB8AC3E}">
        <p14:creationId xmlns:p14="http://schemas.microsoft.com/office/powerpoint/2010/main" val="3048549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8C53F9-4660-49FA-9387-9AEB7A80E835}" type="slidenum">
              <a:rPr lang="en-US" altLang="en-US"/>
              <a:pPr/>
              <a:t>17</a:t>
            </a:fld>
            <a:endParaRPr lang="en-US" altLang="en-US" dirty="0"/>
          </a:p>
        </p:txBody>
      </p:sp>
      <p:sp>
        <p:nvSpPr>
          <p:cNvPr id="109571"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p:txBody>
          <a:bodyPr>
            <a:normAutofit/>
          </a:bodyPr>
          <a:lstStyle/>
          <a:p>
            <a:pPr eaLnBrk="1" hangingPunct="1">
              <a:defRPr/>
            </a:pPr>
            <a:r>
              <a:rPr lang="en-US" altLang="en-US" b="1" dirty="0"/>
              <a:t>Readiness and Review</a:t>
            </a:r>
          </a:p>
          <a:p>
            <a:pPr marL="342900" indent="-342900">
              <a:spcBef>
                <a:spcPct val="20000"/>
              </a:spcBef>
              <a:buFontTx/>
              <a:buChar char="•"/>
              <a:defRPr/>
            </a:pPr>
            <a:r>
              <a:rPr lang="en-US" altLang="en-US" sz="2600" kern="0" dirty="0">
                <a:solidFill>
                  <a:srgbClr val="222222"/>
                </a:solidFill>
                <a:latin typeface="Arial"/>
              </a:rPr>
              <a:t>Primary goal is to keep information security program functioning as designed and continuously improving</a:t>
            </a:r>
          </a:p>
          <a:p>
            <a:pPr marL="342900" indent="-342900">
              <a:spcBef>
                <a:spcPct val="20000"/>
              </a:spcBef>
              <a:buFontTx/>
              <a:buChar char="•"/>
              <a:defRPr/>
            </a:pPr>
            <a:r>
              <a:rPr lang="en-US" altLang="en-US" sz="2600" kern="0" dirty="0">
                <a:solidFill>
                  <a:srgbClr val="222222"/>
                </a:solidFill>
                <a:latin typeface="Arial"/>
              </a:rPr>
              <a:t>Accomplished by:</a:t>
            </a:r>
          </a:p>
          <a:p>
            <a:pPr marL="742950" lvl="1" indent="-285750">
              <a:spcBef>
                <a:spcPct val="20000"/>
              </a:spcBef>
              <a:buFontTx/>
              <a:buChar char="–"/>
              <a:defRPr/>
            </a:pPr>
            <a:r>
              <a:rPr lang="en-US" altLang="en-US" sz="2400" kern="0" dirty="0">
                <a:solidFill>
                  <a:srgbClr val="222222"/>
                </a:solidFill>
                <a:latin typeface="Arial"/>
              </a:rPr>
              <a:t>Policy review</a:t>
            </a:r>
          </a:p>
          <a:p>
            <a:pPr marL="742950" lvl="1" indent="-285750">
              <a:spcBef>
                <a:spcPct val="20000"/>
              </a:spcBef>
              <a:buFontTx/>
              <a:buChar char="–"/>
              <a:defRPr/>
            </a:pPr>
            <a:r>
              <a:rPr lang="en-US" altLang="en-US" sz="2400" kern="0" dirty="0">
                <a:solidFill>
                  <a:srgbClr val="222222"/>
                </a:solidFill>
                <a:latin typeface="Arial"/>
              </a:rPr>
              <a:t>Program review</a:t>
            </a:r>
          </a:p>
          <a:p>
            <a:pPr marL="742950" lvl="1" indent="-285750">
              <a:spcBef>
                <a:spcPct val="20000"/>
              </a:spcBef>
              <a:buFontTx/>
              <a:buChar char="–"/>
              <a:defRPr/>
            </a:pPr>
            <a:r>
              <a:rPr lang="en-US" altLang="en-US" sz="2400" kern="0" dirty="0">
                <a:solidFill>
                  <a:srgbClr val="222222"/>
                </a:solidFill>
                <a:latin typeface="Arial"/>
              </a:rPr>
              <a:t>Rehearsals</a:t>
            </a:r>
          </a:p>
          <a:p>
            <a:pPr eaLnBrk="1" hangingPunct="1">
              <a:defRPr/>
            </a:pPr>
            <a:endParaRPr lang="en-US" altLang="en-US" dirty="0"/>
          </a:p>
        </p:txBody>
      </p:sp>
    </p:spTree>
    <p:extLst>
      <p:ext uri="{BB962C8B-B14F-4D97-AF65-F5344CB8AC3E}">
        <p14:creationId xmlns:p14="http://schemas.microsoft.com/office/powerpoint/2010/main" val="15923890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lstStyle/>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18</a:t>
            </a:fld>
            <a:endParaRPr lang="en-US" altLang="en-US" dirty="0"/>
          </a:p>
        </p:txBody>
      </p:sp>
    </p:spTree>
    <p:extLst>
      <p:ext uri="{BB962C8B-B14F-4D97-AF65-F5344CB8AC3E}">
        <p14:creationId xmlns:p14="http://schemas.microsoft.com/office/powerpoint/2010/main" val="2799674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19</a:t>
            </a:fld>
            <a:endParaRPr lang="en-US" altLang="en-US" dirty="0"/>
          </a:p>
        </p:txBody>
      </p:sp>
    </p:spTree>
    <p:extLst>
      <p:ext uri="{BB962C8B-B14F-4D97-AF65-F5344CB8AC3E}">
        <p14:creationId xmlns:p14="http://schemas.microsoft.com/office/powerpoint/2010/main" val="18548301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20</a:t>
            </a:fld>
            <a:endParaRPr lang="en-US" altLang="en-US" dirty="0"/>
          </a:p>
        </p:txBody>
      </p:sp>
    </p:spTree>
    <p:extLst>
      <p:ext uri="{BB962C8B-B14F-4D97-AF65-F5344CB8AC3E}">
        <p14:creationId xmlns:p14="http://schemas.microsoft.com/office/powerpoint/2010/main" val="599564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21</a:t>
            </a:fld>
            <a:endParaRPr lang="en-US" altLang="en-US" dirty="0"/>
          </a:p>
        </p:txBody>
      </p:sp>
    </p:spTree>
    <p:extLst>
      <p:ext uri="{BB962C8B-B14F-4D97-AF65-F5344CB8AC3E}">
        <p14:creationId xmlns:p14="http://schemas.microsoft.com/office/powerpoint/2010/main" val="15822582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22</a:t>
            </a:fld>
            <a:endParaRPr lang="en-US" altLang="en-US" dirty="0"/>
          </a:p>
        </p:txBody>
      </p:sp>
    </p:spTree>
    <p:extLst>
      <p:ext uri="{BB962C8B-B14F-4D97-AF65-F5344CB8AC3E}">
        <p14:creationId xmlns:p14="http://schemas.microsoft.com/office/powerpoint/2010/main" val="3286500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11/6/2024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892" y="223466"/>
            <a:ext cx="8928338" cy="1950392"/>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Security Maintenance</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99161" y="3167390"/>
            <a:ext cx="1715021" cy="523220"/>
          </a:xfrm>
          <a:prstGeom prst="rect">
            <a:avLst/>
          </a:prstGeom>
          <a:noFill/>
        </p:spPr>
        <p:txBody>
          <a:bodyPr wrap="none" rtlCol="0">
            <a:spAutoFit/>
          </a:bodyPr>
          <a:lstStyle/>
          <a:p>
            <a:r>
              <a:rPr lang="en-US" sz="2800" dirty="0">
                <a:latin typeface="Times New Roman"/>
                <a:cs typeface="Times New Roman"/>
              </a:rPr>
              <a:t>Lecture 11</a:t>
            </a:r>
          </a:p>
        </p:txBody>
      </p:sp>
      <p:sp>
        <p:nvSpPr>
          <p:cNvPr id="5" name="Text Placeholder 1">
            <a:extLst>
              <a:ext uri="{FF2B5EF4-FFF2-40B4-BE49-F238E27FC236}">
                <a16:creationId xmlns:a16="http://schemas.microsoft.com/office/drawing/2014/main" id="{B291E06E-F53F-55BF-36D9-F0A2BBA2C4AC}"/>
              </a:ext>
            </a:extLst>
          </p:cNvPr>
          <p:cNvSpPr txBox="1">
            <a:spLocks/>
          </p:cNvSpPr>
          <p:nvPr/>
        </p:nvSpPr>
        <p:spPr>
          <a:xfrm>
            <a:off x="2811975" y="435802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F179F41A-88E1-3B34-41C8-62F724DA3F22}"/>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565AEFE5-3C60-A604-5C7B-FC5C2B741FEA}"/>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96A4F8C8-2030-78A7-5602-43346D8E242D}"/>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need for ongoing maintenance of the information security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a model for a full maintenance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Identify the key factors involved in monitoring the external and internal environment</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how planning, risk assessment, vulnerability assessment, and remediation tie into information security maintenance</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how to build readiness and review procedures into information security maintenance</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200297" y="695325"/>
            <a:ext cx="8752114" cy="4713381"/>
          </a:xfrm>
        </p:spPr>
        <p:txBody>
          <a:bodyPr>
            <a:normAutofit lnSpcReduction="10000"/>
          </a:bodyPr>
          <a:lstStyle/>
          <a:p>
            <a:pPr marL="171450" lvl="0" indent="-171450" algn="just">
              <a:spcBef>
                <a:spcPts val="0"/>
              </a:spcBef>
              <a:buClr>
                <a:srgbClr val="055C91"/>
              </a:buClr>
              <a:buSzTx/>
              <a:buFont typeface="Arial" pitchFamily="34" charset="0"/>
              <a:buChar char="•"/>
            </a:pPr>
            <a:r>
              <a:rPr lang="en-US" altLang="en-US" sz="2800" dirty="0">
                <a:solidFill>
                  <a:srgbClr val="000000">
                    <a:lumMod val="75000"/>
                    <a:lumOff val="25000"/>
                  </a:srgbClr>
                </a:solidFill>
                <a:latin typeface="Calibri"/>
              </a:rPr>
              <a:t>Organizations should avoid overconfidence after improving their information security profile</a:t>
            </a:r>
          </a:p>
          <a:p>
            <a:pPr marL="171450" lvl="0" indent="-171450" algn="just">
              <a:spcBef>
                <a:spcPts val="0"/>
              </a:spcBef>
              <a:buClr>
                <a:srgbClr val="055C91"/>
              </a:buClr>
              <a:buSzTx/>
              <a:buFont typeface="Arial" pitchFamily="34" charset="0"/>
              <a:buChar char="•"/>
            </a:pPr>
            <a:r>
              <a:rPr lang="en-US" sz="2800" dirty="0">
                <a:solidFill>
                  <a:srgbClr val="000000">
                    <a:lumMod val="75000"/>
                    <a:lumOff val="25000"/>
                  </a:srgbClr>
                </a:solidFill>
                <a:latin typeface="Calibri"/>
              </a:rPr>
              <a:t>The following changes may affect an organization’s information security environment:</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acquisition of new assets and the divestiture of old assets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emergence of vulnerabilities associated with new or existing assets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Shifting business priorities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formation of new partnerships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dissolution of old partnerships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departure of personnel who are trained, educated, and aware of policies, procedures, and technologies</a:t>
            </a:r>
          </a:p>
          <a:p>
            <a:pPr marL="400050" lvl="1" indent="-171450" algn="just">
              <a:spcBef>
                <a:spcPts val="0"/>
              </a:spcBef>
              <a:buClr>
                <a:srgbClr val="0D3857"/>
              </a:buClr>
              <a:buSzTx/>
              <a:buFont typeface="Arial" pitchFamily="34" charset="0"/>
              <a:buChar char="•"/>
            </a:pPr>
            <a:r>
              <a:rPr lang="en-US" sz="2400" dirty="0">
                <a:solidFill>
                  <a:srgbClr val="000000">
                    <a:lumMod val="75000"/>
                    <a:lumOff val="25000"/>
                  </a:srgbClr>
                </a:solidFill>
                <a:latin typeface="Calibri"/>
              </a:rPr>
              <a:t>The hiring of personnel</a:t>
            </a:r>
            <a:endParaRPr lang="en-US" altLang="en-US" sz="2400" dirty="0">
              <a:solidFill>
                <a:srgbClr val="000000">
                  <a:lumMod val="75000"/>
                  <a:lumOff val="25000"/>
                </a:srgbClr>
              </a:solidFill>
              <a:latin typeface="Calibri"/>
            </a:endParaRPr>
          </a:p>
        </p:txBody>
      </p:sp>
      <p:sp>
        <p:nvSpPr>
          <p:cNvPr id="5123" name="Rectangle 4"/>
          <p:cNvSpPr>
            <a:spLocks noGrp="1" noChangeArrowheads="1"/>
          </p:cNvSpPr>
          <p:nvPr>
            <p:ph type="title"/>
          </p:nvPr>
        </p:nvSpPr>
        <p:spPr>
          <a:xfrm>
            <a:off x="549275" y="107576"/>
            <a:ext cx="8042276" cy="587749"/>
          </a:xfrm>
        </p:spPr>
        <p:txBody>
          <a:bodyPr/>
          <a:lstStyle/>
          <a:p>
            <a:r>
              <a:rPr lang="en-US" dirty="0"/>
              <a:t>Introduction</a:t>
            </a:r>
          </a:p>
        </p:txBody>
      </p:sp>
    </p:spTree>
    <p:extLst>
      <p:ext uri="{BB962C8B-B14F-4D97-AF65-F5344CB8AC3E}">
        <p14:creationId xmlns:p14="http://schemas.microsoft.com/office/powerpoint/2010/main" val="3485844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279049" y="1841137"/>
            <a:ext cx="8582727" cy="2154436"/>
          </a:xfrm>
        </p:spPr>
        <p:txBody>
          <a:bodyPr>
            <a:normAutofit lnSpcReduction="10000"/>
          </a:bodyPr>
          <a:lstStyle/>
          <a:p>
            <a:pPr algn="just"/>
            <a:r>
              <a:rPr lang="en-US" altLang="en-US" dirty="0"/>
              <a:t>Management model must be adopted to manage and operate ongoing security program</a:t>
            </a:r>
          </a:p>
          <a:p>
            <a:pPr algn="just"/>
            <a:r>
              <a:rPr lang="en-US" altLang="en-US" dirty="0"/>
              <a:t>Models are frameworks that structure the tasks of managing particular set of activities or business functions</a:t>
            </a:r>
          </a:p>
        </p:txBody>
      </p:sp>
      <p:sp>
        <p:nvSpPr>
          <p:cNvPr id="13314" name="Rectangle 2"/>
          <p:cNvSpPr>
            <a:spLocks noGrp="1" noChangeArrowheads="1"/>
          </p:cNvSpPr>
          <p:nvPr>
            <p:ph type="title"/>
          </p:nvPr>
        </p:nvSpPr>
        <p:spPr/>
        <p:txBody>
          <a:bodyPr/>
          <a:lstStyle/>
          <a:p>
            <a:r>
              <a:rPr lang="en-US" altLang="en-US" dirty="0"/>
              <a:t>Security Management Maintenance Models</a:t>
            </a:r>
          </a:p>
        </p:txBody>
      </p:sp>
    </p:spTree>
    <p:extLst>
      <p:ext uri="{BB962C8B-B14F-4D97-AF65-F5344CB8AC3E}">
        <p14:creationId xmlns:p14="http://schemas.microsoft.com/office/powerpoint/2010/main" val="423340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a:xfrm>
            <a:off x="252549" y="1117600"/>
            <a:ext cx="8714445" cy="4303059"/>
          </a:xfrm>
        </p:spPr>
        <p:txBody>
          <a:bodyPr>
            <a:normAutofit/>
          </a:bodyPr>
          <a:lstStyle/>
          <a:p>
            <a:pPr algn="just"/>
            <a:r>
              <a:rPr lang="en-US" altLang="en-US" dirty="0"/>
              <a:t>Provides managerial guidance for establishing and implementing an information security program</a:t>
            </a:r>
          </a:p>
          <a:p>
            <a:pPr algn="just"/>
            <a:r>
              <a:rPr lang="en-US" altLang="en-US" dirty="0"/>
              <a:t>There are 13 areas of information security management presented</a:t>
            </a:r>
          </a:p>
          <a:p>
            <a:pPr lvl="1" algn="just"/>
            <a:r>
              <a:rPr lang="en-US" altLang="en-US" dirty="0"/>
              <a:t>Provides for specific monitoring activities for each task</a:t>
            </a:r>
          </a:p>
          <a:p>
            <a:pPr lvl="1" algn="just"/>
            <a:r>
              <a:rPr lang="en-US" altLang="en-US" dirty="0"/>
              <a:t>Tasks should be done on an ongoing basis</a:t>
            </a:r>
          </a:p>
          <a:p>
            <a:pPr lvl="1" algn="just"/>
            <a:r>
              <a:rPr lang="en-US" altLang="en-US" dirty="0"/>
              <a:t>Not all issues are negative</a:t>
            </a:r>
          </a:p>
        </p:txBody>
      </p:sp>
      <p:sp>
        <p:nvSpPr>
          <p:cNvPr id="14338" name="Title 1"/>
          <p:cNvSpPr>
            <a:spLocks noGrp="1"/>
          </p:cNvSpPr>
          <p:nvPr>
            <p:ph type="title"/>
          </p:nvPr>
        </p:nvSpPr>
        <p:spPr>
          <a:xfrm>
            <a:off x="551656" y="0"/>
            <a:ext cx="8042276" cy="1010024"/>
          </a:xfrm>
        </p:spPr>
        <p:txBody>
          <a:bodyPr/>
          <a:lstStyle/>
          <a:p>
            <a:r>
              <a:rPr lang="en-US" altLang="en-US" sz="3200" dirty="0"/>
              <a:t>NIST SP 800-100 Information Security Handbook: A Guide for Managers</a:t>
            </a:r>
          </a:p>
        </p:txBody>
      </p:sp>
    </p:spTree>
    <p:extLst>
      <p:ext uri="{BB962C8B-B14F-4D97-AF65-F5344CB8AC3E}">
        <p14:creationId xmlns:p14="http://schemas.microsoft.com/office/powerpoint/2010/main" val="124075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23577" y="82438"/>
            <a:ext cx="6705600" cy="5314316"/>
            <a:chOff x="1123577" y="82438"/>
            <a:chExt cx="6705600" cy="5314316"/>
          </a:xfrm>
        </p:grpSpPr>
        <p:pic>
          <p:nvPicPr>
            <p:cNvPr id="3" name="Picture 2" descr="A flowchart depicts the S S L C for obtaining security services at a high level. 1. Initiation Phase Determining the need. 2. Assessment Phase Identifying viable solutions. 3. Solution Phase Specifying the right solution. ,4. Implementation Phase Engaging the right source. 5. Operations Phase Ensuring operational success. 6. Closeout Phase Ensuring successful closu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123577" y="82438"/>
              <a:ext cx="6705600" cy="5314316"/>
            </a:xfrm>
            <a:prstGeom prst="rect">
              <a:avLst/>
            </a:prstGeom>
          </p:spPr>
        </p:pic>
        <p:sp>
          <p:nvSpPr>
            <p:cNvPr id="2" name="TextBox 1"/>
            <p:cNvSpPr txBox="1"/>
            <p:nvPr/>
          </p:nvSpPr>
          <p:spPr>
            <a:xfrm>
              <a:off x="1123577" y="4918635"/>
              <a:ext cx="12191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98469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287383" y="1134036"/>
            <a:ext cx="8435650" cy="4343400"/>
          </a:xfrm>
        </p:spPr>
        <p:txBody>
          <a:bodyPr/>
          <a:lstStyle/>
          <a:p>
            <a:pPr algn="just"/>
            <a:r>
              <a:rPr lang="en-US" altLang="en-US" dirty="0"/>
              <a:t>Designed to focus organizational effort on maintaining systems</a:t>
            </a:r>
          </a:p>
          <a:p>
            <a:pPr algn="just"/>
            <a:r>
              <a:rPr lang="en-US" altLang="en-US" dirty="0"/>
              <a:t>Recommended maintenance model based on five </a:t>
            </a:r>
            <a:br>
              <a:rPr lang="en-US" altLang="en-US" dirty="0"/>
            </a:br>
            <a:r>
              <a:rPr lang="en-US" altLang="en-US" dirty="0"/>
              <a:t>subject areas:</a:t>
            </a:r>
          </a:p>
          <a:p>
            <a:pPr lvl="1" algn="just"/>
            <a:r>
              <a:rPr lang="en-US" altLang="en-US" dirty="0"/>
              <a:t>External monitoring</a:t>
            </a:r>
          </a:p>
          <a:p>
            <a:pPr lvl="1" algn="just"/>
            <a:r>
              <a:rPr lang="en-US" altLang="en-US" dirty="0"/>
              <a:t>Internal monitoring</a:t>
            </a:r>
          </a:p>
          <a:p>
            <a:pPr lvl="1" algn="just"/>
            <a:r>
              <a:rPr lang="en-US" altLang="en-US" dirty="0"/>
              <a:t>Planning and risk assessment</a:t>
            </a:r>
          </a:p>
          <a:p>
            <a:pPr lvl="1" algn="just"/>
            <a:r>
              <a:rPr lang="en-US" altLang="en-US" dirty="0"/>
              <a:t>Vulnerability assessment and remediation</a:t>
            </a:r>
          </a:p>
          <a:p>
            <a:pPr lvl="1" algn="just"/>
            <a:r>
              <a:rPr lang="en-US" altLang="en-US" dirty="0"/>
              <a:t>Readiness and review</a:t>
            </a:r>
          </a:p>
        </p:txBody>
      </p:sp>
      <p:sp>
        <p:nvSpPr>
          <p:cNvPr id="22530" name="Rectangle 2"/>
          <p:cNvSpPr>
            <a:spLocks noGrp="1" noChangeArrowheads="1"/>
          </p:cNvSpPr>
          <p:nvPr>
            <p:ph type="title"/>
          </p:nvPr>
        </p:nvSpPr>
        <p:spPr>
          <a:xfrm>
            <a:off x="872004" y="155388"/>
            <a:ext cx="8042276" cy="747059"/>
          </a:xfrm>
        </p:spPr>
        <p:txBody>
          <a:bodyPr/>
          <a:lstStyle/>
          <a:p>
            <a:r>
              <a:rPr lang="en-US" altLang="en-US" sz="4000" dirty="0"/>
              <a:t>The Security Maintenance Model</a:t>
            </a:r>
          </a:p>
        </p:txBody>
      </p:sp>
    </p:spTree>
    <p:extLst>
      <p:ext uri="{BB962C8B-B14F-4D97-AF65-F5344CB8AC3E}">
        <p14:creationId xmlns:p14="http://schemas.microsoft.com/office/powerpoint/2010/main" val="1689808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flowchart identifies the maintenance model. Internal monitoring, external monitoring, and planning and risk assessment all lead to risk, threat, and attack database which in turn leads to Vulnerability assessment and remediation which forms a Vulnerability database culminating to readiness and review."/>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36838" y="134470"/>
            <a:ext cx="7876725" cy="5381812"/>
          </a:xfrm>
          <a:prstGeom prst="rect">
            <a:avLst/>
          </a:prstGeom>
        </p:spPr>
      </p:pic>
      <p:sp>
        <p:nvSpPr>
          <p:cNvPr id="3" name="TextBox 2"/>
          <p:cNvSpPr txBox="1"/>
          <p:nvPr/>
        </p:nvSpPr>
        <p:spPr>
          <a:xfrm>
            <a:off x="836838" y="5145741"/>
            <a:ext cx="1619491" cy="370541"/>
          </a:xfrm>
          <a:prstGeom prst="rect">
            <a:avLst/>
          </a:prstGeom>
          <a:solidFill>
            <a:schemeClr val="bg1"/>
          </a:solidFill>
        </p:spPr>
        <p:txBody>
          <a:bodyPr wrap="square" rtlCol="0">
            <a:spAutoFit/>
          </a:bodyPr>
          <a:lstStyle/>
          <a:p>
            <a:endParaRPr lang="en-GB" dirty="0"/>
          </a:p>
        </p:txBody>
      </p:sp>
      <p:grpSp>
        <p:nvGrpSpPr>
          <p:cNvPr id="6" name="Group 5"/>
          <p:cNvGrpSpPr/>
          <p:nvPr/>
        </p:nvGrpSpPr>
        <p:grpSpPr>
          <a:xfrm>
            <a:off x="878673" y="134470"/>
            <a:ext cx="7876725" cy="5381812"/>
            <a:chOff x="878673" y="134470"/>
            <a:chExt cx="7876725" cy="5381812"/>
          </a:xfrm>
        </p:grpSpPr>
        <p:pic>
          <p:nvPicPr>
            <p:cNvPr id="4" name="Picture 3" descr="A flowchart identifies the maintenance model. Internal monitoring, external monitoring, and planning and risk assessment all lead to risk, threat, and attack database which in turn leads to Vulnerability assessment and remediation which forms a Vulnerability database culminating to readiness and review."/>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78673" y="134470"/>
              <a:ext cx="7876725" cy="5381812"/>
            </a:xfrm>
            <a:prstGeom prst="rect">
              <a:avLst/>
            </a:prstGeom>
          </p:spPr>
        </p:pic>
        <p:sp>
          <p:nvSpPr>
            <p:cNvPr id="5" name="TextBox 4"/>
            <p:cNvSpPr txBox="1"/>
            <p:nvPr/>
          </p:nvSpPr>
          <p:spPr>
            <a:xfrm>
              <a:off x="878673" y="5145741"/>
              <a:ext cx="1619491" cy="370541"/>
            </a:xfrm>
            <a:prstGeom prst="rect">
              <a:avLst/>
            </a:prstGeom>
            <a:solidFill>
              <a:schemeClr val="bg1"/>
            </a:solidFill>
          </p:spPr>
          <p:txBody>
            <a:bodyPr wrap="square" rtlCol="0">
              <a:spAutoFit/>
            </a:bodyPr>
            <a:lstStyle/>
            <a:p>
              <a:endParaRPr lang="en-GB"/>
            </a:p>
          </p:txBody>
        </p:sp>
      </p:grpSp>
    </p:spTree>
    <p:extLst>
      <p:ext uri="{BB962C8B-B14F-4D97-AF65-F5344CB8AC3E}">
        <p14:creationId xmlns:p14="http://schemas.microsoft.com/office/powerpoint/2010/main" val="1222628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269966" y="1736834"/>
            <a:ext cx="8627612" cy="2774206"/>
          </a:xfrm>
        </p:spPr>
        <p:txBody>
          <a:bodyPr>
            <a:normAutofit/>
          </a:bodyPr>
          <a:lstStyle/>
          <a:p>
            <a:pPr algn="just"/>
            <a:r>
              <a:rPr lang="en-US" altLang="en-US" dirty="0"/>
              <a:t>Objective to provide early awareness of new and emerging threats, threat agents, vulnerabilities, and attacks so organization can mount an effective defense</a:t>
            </a:r>
          </a:p>
          <a:p>
            <a:pPr algn="just"/>
            <a:r>
              <a:rPr lang="en-US" altLang="en-US" dirty="0"/>
              <a:t>Entails collecting intelligence from data sources and giving that intelligence context and meaning for use by organizational decision makers</a:t>
            </a:r>
          </a:p>
        </p:txBody>
      </p:sp>
      <p:sp>
        <p:nvSpPr>
          <p:cNvPr id="24578" name="Rectangle 2"/>
          <p:cNvSpPr>
            <a:spLocks noGrp="1" noChangeArrowheads="1"/>
          </p:cNvSpPr>
          <p:nvPr>
            <p:ph type="title"/>
          </p:nvPr>
        </p:nvSpPr>
        <p:spPr>
          <a:xfrm>
            <a:off x="549275" y="107576"/>
            <a:ext cx="8042276" cy="1239250"/>
          </a:xfrm>
        </p:spPr>
        <p:txBody>
          <a:bodyPr/>
          <a:lstStyle/>
          <a:p>
            <a:r>
              <a:rPr lang="en-US" altLang="en-US" sz="4000" dirty="0"/>
              <a:t>Monitoring the External Environment</a:t>
            </a:r>
          </a:p>
        </p:txBody>
      </p:sp>
    </p:spTree>
    <p:extLst>
      <p:ext uri="{BB962C8B-B14F-4D97-AF65-F5344CB8AC3E}">
        <p14:creationId xmlns:p14="http://schemas.microsoft.com/office/powerpoint/2010/main" val="366953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22728" y="67481"/>
            <a:ext cx="8191500" cy="5418925"/>
            <a:chOff x="647700" y="85404"/>
            <a:chExt cx="7848600" cy="5537246"/>
          </a:xfrm>
        </p:grpSpPr>
        <p:pic>
          <p:nvPicPr>
            <p:cNvPr id="2" name="Picture 1" descr="A flowchart identifies external monitoring. Vendors inform team of product-related threats, C E R Ts supply information on local and international threats, Public Internet sites supply information on current attacks, Membership sites offer value-added context and filtering capabilities. With the inputs Security team scans external environment for threats which moves on to Team feeds data to organization’s database ultimately reaching Risk, threat, and attack databas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700" y="85404"/>
              <a:ext cx="7848600" cy="5490643"/>
            </a:xfrm>
            <a:prstGeom prst="rect">
              <a:avLst/>
            </a:prstGeom>
          </p:spPr>
        </p:pic>
        <p:sp>
          <p:nvSpPr>
            <p:cNvPr id="3" name="TextBox 2"/>
            <p:cNvSpPr txBox="1"/>
            <p:nvPr/>
          </p:nvSpPr>
          <p:spPr>
            <a:xfrm>
              <a:off x="647700" y="5253318"/>
              <a:ext cx="14500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12673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365125" y="1558365"/>
            <a:ext cx="8415338" cy="4032538"/>
          </a:xfrm>
        </p:spPr>
        <p:txBody>
          <a:bodyPr>
            <a:normAutofit fontScale="92500"/>
          </a:bodyPr>
          <a:lstStyle/>
          <a:p>
            <a:pPr algn="just"/>
            <a:r>
              <a:rPr lang="en-US" altLang="en-US" dirty="0"/>
              <a:t>Primary goal is informed awareness of state of organization’s networks, systems, and security defenses</a:t>
            </a:r>
          </a:p>
          <a:p>
            <a:pPr algn="just"/>
            <a:r>
              <a:rPr lang="en-US" altLang="en-US" dirty="0"/>
              <a:t>Internal monitoring accomplished by:</a:t>
            </a:r>
          </a:p>
          <a:p>
            <a:pPr lvl="1" algn="just"/>
            <a:r>
              <a:rPr lang="en-US" altLang="en-US" dirty="0"/>
              <a:t>Inventorying network devices and channels, IT infrastructure and applications, and information security infrastructure elements</a:t>
            </a:r>
          </a:p>
          <a:p>
            <a:pPr lvl="1" algn="just"/>
            <a:r>
              <a:rPr lang="en-US" altLang="en-US" dirty="0"/>
              <a:t>Leading the IT governance process</a:t>
            </a:r>
          </a:p>
          <a:p>
            <a:pPr lvl="1" algn="just"/>
            <a:r>
              <a:rPr lang="en-US" altLang="en-US" dirty="0"/>
              <a:t>Real-time monitoring of IT activity</a:t>
            </a:r>
          </a:p>
          <a:p>
            <a:pPr lvl="1" algn="just"/>
            <a:r>
              <a:rPr lang="en-US" altLang="en-US" dirty="0"/>
              <a:t>Monitoring the internal state of the organization’s networks and systems</a:t>
            </a:r>
          </a:p>
        </p:txBody>
      </p:sp>
      <p:sp>
        <p:nvSpPr>
          <p:cNvPr id="29698" name="Rectangle 2"/>
          <p:cNvSpPr>
            <a:spLocks noGrp="1" noChangeArrowheads="1"/>
          </p:cNvSpPr>
          <p:nvPr>
            <p:ph type="title"/>
          </p:nvPr>
        </p:nvSpPr>
        <p:spPr>
          <a:xfrm>
            <a:off x="243840" y="107576"/>
            <a:ext cx="8720771" cy="1336956"/>
          </a:xfrm>
        </p:spPr>
        <p:txBody>
          <a:bodyPr/>
          <a:lstStyle/>
          <a:p>
            <a:r>
              <a:rPr lang="en-US" altLang="en-US" dirty="0"/>
              <a:t>Monitoring the Internal Environment</a:t>
            </a:r>
          </a:p>
        </p:txBody>
      </p:sp>
    </p:spTree>
    <p:extLst>
      <p:ext uri="{BB962C8B-B14F-4D97-AF65-F5344CB8AC3E}">
        <p14:creationId xmlns:p14="http://schemas.microsoft.com/office/powerpoint/2010/main" val="152325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9412" y="241720"/>
            <a:ext cx="8247529" cy="6540897"/>
            <a:chOff x="149412" y="241720"/>
            <a:chExt cx="8247529" cy="6540897"/>
          </a:xfrm>
        </p:grpSpPr>
        <p:pic>
          <p:nvPicPr>
            <p:cNvPr id="2" name="Picture 1" descr="A flowchart identifies internal monitoring. Inventory network and I T infrastructure, Monitor I T activity with intrusion detection system, Verify I P address, from within, Verify I P address from outside, participate in I T management, change control process, and architectural review boards. With all these inputs, Security team scans internal environment for threats, then the team feeds data to organization’s database and then it ends at Risk, threat, and attack databas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412" y="241720"/>
              <a:ext cx="8247529" cy="6540897"/>
            </a:xfrm>
            <a:prstGeom prst="rect">
              <a:avLst/>
            </a:prstGeom>
          </p:spPr>
        </p:pic>
        <p:sp>
          <p:nvSpPr>
            <p:cNvPr id="3" name="TextBox 2"/>
            <p:cNvSpPr txBox="1"/>
            <p:nvPr/>
          </p:nvSpPr>
          <p:spPr>
            <a:xfrm>
              <a:off x="149412" y="6412753"/>
              <a:ext cx="1601694" cy="36986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05797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604184" y="578224"/>
            <a:ext cx="8415338" cy="5109091"/>
          </a:xfrm>
        </p:spPr>
        <p:txBody>
          <a:bodyPr>
            <a:normAutofit lnSpcReduction="10000"/>
          </a:bodyPr>
          <a:lstStyle/>
          <a:p>
            <a:pPr algn="just"/>
            <a:r>
              <a:rPr lang="en-US" altLang="en-US" dirty="0"/>
              <a:t>Primary objective is to keep a lookout over the entire information security program</a:t>
            </a:r>
          </a:p>
          <a:p>
            <a:pPr algn="just"/>
            <a:r>
              <a:rPr lang="en-US" altLang="en-US" dirty="0"/>
              <a:t>Accomplished by identifying and planning ongoing information security activities that further reduce risk</a:t>
            </a:r>
          </a:p>
          <a:p>
            <a:pPr algn="just"/>
            <a:r>
              <a:rPr lang="en-US" altLang="en-US" dirty="0"/>
              <a:t>Primary objectives</a:t>
            </a:r>
          </a:p>
          <a:p>
            <a:pPr lvl="1" algn="just"/>
            <a:r>
              <a:rPr lang="en-US" altLang="en-US" dirty="0"/>
              <a:t>Establishing a formal information security program review process</a:t>
            </a:r>
          </a:p>
          <a:p>
            <a:pPr lvl="1" algn="just"/>
            <a:r>
              <a:rPr lang="en-US" altLang="en-US" dirty="0"/>
              <a:t>Instituting formal project identification, selection, planning, and management processes </a:t>
            </a:r>
          </a:p>
          <a:p>
            <a:pPr lvl="1" algn="just"/>
            <a:r>
              <a:rPr lang="en-US" altLang="en-US" dirty="0"/>
              <a:t>Coordinating with project teams to introduce risk assessment and review for all projects</a:t>
            </a:r>
          </a:p>
          <a:p>
            <a:pPr lvl="1" algn="just"/>
            <a:r>
              <a:rPr lang="en-US" altLang="en-US" dirty="0"/>
              <a:t>Integrating a mindset of risk assessment throughout organization</a:t>
            </a:r>
          </a:p>
        </p:txBody>
      </p:sp>
      <p:sp>
        <p:nvSpPr>
          <p:cNvPr id="34818" name="Rectangle 2"/>
          <p:cNvSpPr>
            <a:spLocks noGrp="1" noChangeArrowheads="1"/>
          </p:cNvSpPr>
          <p:nvPr>
            <p:ph type="title"/>
          </p:nvPr>
        </p:nvSpPr>
        <p:spPr>
          <a:xfrm>
            <a:off x="549275" y="22411"/>
            <a:ext cx="8042276" cy="627530"/>
          </a:xfrm>
        </p:spPr>
        <p:txBody>
          <a:bodyPr/>
          <a:lstStyle/>
          <a:p>
            <a:r>
              <a:rPr lang="en-US" altLang="en-US" sz="4000" dirty="0"/>
              <a:t>Planning and Risk Assessment</a:t>
            </a:r>
          </a:p>
        </p:txBody>
      </p:sp>
    </p:spTree>
    <p:extLst>
      <p:ext uri="{BB962C8B-B14F-4D97-AF65-F5344CB8AC3E}">
        <p14:creationId xmlns:p14="http://schemas.microsoft.com/office/powerpoint/2010/main" val="298573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48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102" y="194235"/>
            <a:ext cx="8594801" cy="6444415"/>
            <a:chOff x="65102" y="194235"/>
            <a:chExt cx="8594801" cy="6444415"/>
          </a:xfrm>
        </p:grpSpPr>
        <p:pic>
          <p:nvPicPr>
            <p:cNvPr id="2" name="Picture 1" descr="A flowchart explains the concepts of Planning and risk assessment. Security team assesses its own program, evaluates risks introduced by new I T projects, and Assesses operational risks leading to Security team which evaluates current risks within the organization and develops plans and processes. Team then feeds data to organization’s database. Risk assessment process for I T projects and Program review process for security departmen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5102" y="194235"/>
              <a:ext cx="8594801" cy="6439908"/>
            </a:xfrm>
            <a:prstGeom prst="rect">
              <a:avLst/>
            </a:prstGeom>
          </p:spPr>
        </p:pic>
        <p:sp>
          <p:nvSpPr>
            <p:cNvPr id="3" name="TextBox 2"/>
            <p:cNvSpPr txBox="1"/>
            <p:nvPr/>
          </p:nvSpPr>
          <p:spPr>
            <a:xfrm>
              <a:off x="65102" y="6269318"/>
              <a:ext cx="157842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33112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287383" y="1172279"/>
            <a:ext cx="8560526" cy="4096838"/>
          </a:xfrm>
        </p:spPr>
        <p:txBody>
          <a:bodyPr>
            <a:normAutofit fontScale="92500" lnSpcReduction="10000"/>
          </a:bodyPr>
          <a:lstStyle/>
          <a:p>
            <a:pPr algn="just"/>
            <a:r>
              <a:rPr lang="en-US" altLang="en-US" dirty="0"/>
              <a:t>Primary goal: identification of specific, documented vulnerabilities and their timely remediation</a:t>
            </a:r>
          </a:p>
          <a:p>
            <a:pPr algn="just"/>
            <a:r>
              <a:rPr lang="en-US" altLang="en-US" dirty="0"/>
              <a:t>Accomplished by:</a:t>
            </a:r>
          </a:p>
          <a:p>
            <a:pPr lvl="1" algn="just"/>
            <a:r>
              <a:rPr lang="en-US" altLang="en-US" dirty="0"/>
              <a:t>Using vulnerability assessment procedures</a:t>
            </a:r>
          </a:p>
          <a:p>
            <a:pPr lvl="1" algn="just"/>
            <a:r>
              <a:rPr lang="en-US" altLang="en-US" dirty="0"/>
              <a:t>Documenting background information and providing tested remediation procedures for vulnerabilities</a:t>
            </a:r>
          </a:p>
          <a:p>
            <a:pPr lvl="1" algn="just"/>
            <a:r>
              <a:rPr lang="en-US" altLang="en-US" dirty="0"/>
              <a:t>Tracking vulnerabilities from the time they are identified</a:t>
            </a:r>
          </a:p>
          <a:p>
            <a:pPr lvl="1" algn="just"/>
            <a:r>
              <a:rPr lang="en-US" altLang="en-US" dirty="0"/>
              <a:t>Communicating vulnerability information to owners of vulnerable systems</a:t>
            </a:r>
          </a:p>
          <a:p>
            <a:pPr lvl="1" algn="just"/>
            <a:r>
              <a:rPr lang="en-US" altLang="en-US" dirty="0"/>
              <a:t>Reporting on the status of vulnerabilities</a:t>
            </a:r>
          </a:p>
          <a:p>
            <a:pPr lvl="1" algn="just"/>
            <a:r>
              <a:rPr lang="en-US" altLang="en-US" dirty="0"/>
              <a:t>Ensuring the proper level of management is involved</a:t>
            </a:r>
          </a:p>
        </p:txBody>
      </p:sp>
      <p:sp>
        <p:nvSpPr>
          <p:cNvPr id="40962" name="Rectangle 2"/>
          <p:cNvSpPr>
            <a:spLocks noGrp="1" noChangeArrowheads="1"/>
          </p:cNvSpPr>
          <p:nvPr>
            <p:ph type="title"/>
          </p:nvPr>
        </p:nvSpPr>
        <p:spPr>
          <a:xfrm>
            <a:off x="549275" y="107576"/>
            <a:ext cx="8042276" cy="1050063"/>
          </a:xfrm>
        </p:spPr>
        <p:txBody>
          <a:bodyPr/>
          <a:lstStyle/>
          <a:p>
            <a:r>
              <a:rPr lang="en-US" altLang="en-US" sz="3600" dirty="0"/>
              <a:t>Vulnerability Assessment and Remediation</a:t>
            </a:r>
          </a:p>
        </p:txBody>
      </p:sp>
    </p:spTree>
    <p:extLst>
      <p:ext uri="{BB962C8B-B14F-4D97-AF65-F5344CB8AC3E}">
        <p14:creationId xmlns:p14="http://schemas.microsoft.com/office/powerpoint/2010/main" val="139283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30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4865" y="233082"/>
            <a:ext cx="8882889" cy="6562165"/>
            <a:chOff x="54865" y="233082"/>
            <a:chExt cx="8882889" cy="6562165"/>
          </a:xfrm>
        </p:grpSpPr>
        <p:pic>
          <p:nvPicPr>
            <p:cNvPr id="2" name="Picture 1" descr="An illustration shows the process flow of the vulnerability assessment and remediation domain. Extract vulnerabilities from the risk, threat, and attack database this includes: Internet vulnerability assessment, Intranet vulnerability assessment, Platform security validation and Wireless vulnerability assessment. These feed into the Vulnerability database which Extracts relevant data and Develops remediation pla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4865" y="233082"/>
              <a:ext cx="8882889" cy="6562165"/>
            </a:xfrm>
            <a:prstGeom prst="rect">
              <a:avLst/>
            </a:prstGeom>
          </p:spPr>
        </p:pic>
        <p:sp>
          <p:nvSpPr>
            <p:cNvPr id="3" name="TextBox 2"/>
            <p:cNvSpPr txBox="1"/>
            <p:nvPr/>
          </p:nvSpPr>
          <p:spPr>
            <a:xfrm>
              <a:off x="54865" y="6382871"/>
              <a:ext cx="1660382" cy="41237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80996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296091" y="1797424"/>
            <a:ext cx="8668522" cy="2400657"/>
          </a:xfrm>
        </p:spPr>
        <p:txBody>
          <a:bodyPr>
            <a:normAutofit fontScale="92500" lnSpcReduction="10000"/>
          </a:bodyPr>
          <a:lstStyle/>
          <a:p>
            <a:pPr algn="just"/>
            <a:r>
              <a:rPr lang="en-US" altLang="en-US" dirty="0"/>
              <a:t>Primary goal is to keep information security program functioning as designed and continuously improving</a:t>
            </a:r>
          </a:p>
          <a:p>
            <a:pPr algn="just"/>
            <a:r>
              <a:rPr lang="en-US" altLang="en-US" dirty="0"/>
              <a:t>Accomplished by:</a:t>
            </a:r>
          </a:p>
          <a:p>
            <a:pPr lvl="1" algn="just"/>
            <a:r>
              <a:rPr lang="en-US" altLang="en-US" dirty="0"/>
              <a:t>Policy review</a:t>
            </a:r>
          </a:p>
          <a:p>
            <a:pPr lvl="1" algn="just"/>
            <a:r>
              <a:rPr lang="en-US" altLang="en-US" dirty="0"/>
              <a:t>Program review</a:t>
            </a:r>
          </a:p>
          <a:p>
            <a:pPr lvl="1" algn="just"/>
            <a:r>
              <a:rPr lang="en-US" altLang="en-US" dirty="0"/>
              <a:t>Rehearsals</a:t>
            </a:r>
          </a:p>
        </p:txBody>
      </p:sp>
      <p:sp>
        <p:nvSpPr>
          <p:cNvPr id="54274" name="Rectangle 2"/>
          <p:cNvSpPr>
            <a:spLocks noGrp="1" noChangeArrowheads="1"/>
          </p:cNvSpPr>
          <p:nvPr>
            <p:ph type="title"/>
          </p:nvPr>
        </p:nvSpPr>
        <p:spPr>
          <a:xfrm>
            <a:off x="549275" y="107576"/>
            <a:ext cx="8042276" cy="998071"/>
          </a:xfrm>
        </p:spPr>
        <p:txBody>
          <a:bodyPr/>
          <a:lstStyle/>
          <a:p>
            <a:r>
              <a:rPr lang="en-US" altLang="en-US" dirty="0"/>
              <a:t>Readiness and Review</a:t>
            </a:r>
          </a:p>
        </p:txBody>
      </p:sp>
    </p:spTree>
    <p:extLst>
      <p:ext uri="{BB962C8B-B14F-4D97-AF65-F5344CB8AC3E}">
        <p14:creationId xmlns:p14="http://schemas.microsoft.com/office/powerpoint/2010/main" val="224168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6572" y="364565"/>
            <a:ext cx="8888016" cy="6388847"/>
            <a:chOff x="106572" y="364565"/>
            <a:chExt cx="8888016" cy="6388847"/>
          </a:xfrm>
        </p:grpSpPr>
        <p:pic>
          <p:nvPicPr>
            <p:cNvPr id="2" name="Picture 1" descr="A flowchart shows the relationships among the sectors of the readiness and review domain. Policy review, Plan review for I R P, D R P, and B C P, and Rehearsals and war games. Next Security team maintains security programs and stays read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6572" y="364565"/>
              <a:ext cx="8888016" cy="6388847"/>
            </a:xfrm>
            <a:prstGeom prst="rect">
              <a:avLst/>
            </a:prstGeom>
          </p:spPr>
        </p:pic>
        <p:sp>
          <p:nvSpPr>
            <p:cNvPr id="3" name="TextBox 2"/>
            <p:cNvSpPr txBox="1"/>
            <p:nvPr/>
          </p:nvSpPr>
          <p:spPr>
            <a:xfrm>
              <a:off x="106572" y="6341035"/>
              <a:ext cx="1680393" cy="41237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76205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36843" y="735107"/>
            <a:ext cx="8415338" cy="4611956"/>
          </a:xfrm>
        </p:spPr>
        <p:txBody>
          <a:bodyPr>
            <a:normAutofit fontScale="85000" lnSpcReduction="20000"/>
          </a:bodyPr>
          <a:lstStyle/>
          <a:p>
            <a:pPr algn="just"/>
            <a:r>
              <a:rPr lang="en-US" sz="2400" dirty="0"/>
              <a:t>Change is inevitable, so organizations should have procedures to deal with changes in the operation and maintenance of the information security program</a:t>
            </a:r>
          </a:p>
          <a:p>
            <a:pPr algn="just"/>
            <a:r>
              <a:rPr lang="en-US" sz="2400" dirty="0"/>
              <a:t>The CISO decides whether the information security program can adapt to change as it is implemented or whether the macroscopic process of the risk management program must be started anew</a:t>
            </a:r>
          </a:p>
          <a:p>
            <a:pPr algn="just"/>
            <a:r>
              <a:rPr lang="en-US" sz="2400" dirty="0"/>
              <a:t>The maintenance model recommended in this chapter is made up of five subject areas or domains: external monitoring, internal monitoring, planning and risk assessment, vulnerability assessment and remediation, and readiness and review</a:t>
            </a:r>
          </a:p>
          <a:p>
            <a:pPr algn="just"/>
            <a:r>
              <a:rPr lang="en-US" sz="2400" dirty="0"/>
              <a:t>To stay current, the information security community of interest and the CISO must constantly monitor the three components of the security triple—threats, assets, and vulnerabilities</a:t>
            </a:r>
          </a:p>
        </p:txBody>
      </p:sp>
      <p:sp>
        <p:nvSpPr>
          <p:cNvPr id="63490" name="Rectangle 2"/>
          <p:cNvSpPr>
            <a:spLocks noGrp="1" noChangeArrowheads="1"/>
          </p:cNvSpPr>
          <p:nvPr>
            <p:ph type="title"/>
          </p:nvPr>
        </p:nvSpPr>
        <p:spPr>
          <a:xfrm>
            <a:off x="549275" y="107577"/>
            <a:ext cx="8042276" cy="627530"/>
          </a:xfrm>
        </p:spPr>
        <p:txBody>
          <a:bodyPr/>
          <a:lstStyle/>
          <a:p>
            <a:r>
              <a:rPr lang="en-US" altLang="en-US" dirty="0"/>
              <a:t>Summary</a:t>
            </a:r>
          </a:p>
        </p:txBody>
      </p:sp>
    </p:spTree>
    <p:extLst>
      <p:ext uri="{BB962C8B-B14F-4D97-AF65-F5344CB8AC3E}">
        <p14:creationId xmlns:p14="http://schemas.microsoft.com/office/powerpoint/2010/main" val="3502721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365125" y="806824"/>
            <a:ext cx="8415338" cy="4673600"/>
          </a:xfrm>
        </p:spPr>
        <p:txBody>
          <a:bodyPr>
            <a:normAutofit/>
          </a:bodyPr>
          <a:lstStyle/>
          <a:p>
            <a:pPr algn="just"/>
            <a:r>
              <a:rPr lang="en-US" sz="2400" dirty="0"/>
              <a:t>To assist the information security community in managing and operating the ongoing security program, the organization should adopt a security management maintenance model</a:t>
            </a:r>
          </a:p>
          <a:p>
            <a:pPr algn="just"/>
            <a:r>
              <a:rPr lang="en-US" sz="2400" dirty="0"/>
              <a:t>These models are frameworks that are structured by the tasks of managing a particular set of activities or business functions</a:t>
            </a:r>
          </a:p>
          <a:p>
            <a:pPr algn="just"/>
            <a:r>
              <a:rPr lang="en-US" sz="2400" dirty="0"/>
              <a:t>NIST SP 800-100, </a:t>
            </a:r>
            <a:r>
              <a:rPr lang="en-US" sz="2400" i="1" dirty="0"/>
              <a:t>Information Security Handbook: A Guide for Managers</a:t>
            </a:r>
            <a:r>
              <a:rPr lang="en-US" sz="2400" dirty="0"/>
              <a:t>, outlines managerial tasks performed after the program is operational </a:t>
            </a:r>
          </a:p>
        </p:txBody>
      </p:sp>
      <p:sp>
        <p:nvSpPr>
          <p:cNvPr id="63490" name="Rectangle 2"/>
          <p:cNvSpPr>
            <a:spLocks noGrp="1" noChangeArrowheads="1"/>
          </p:cNvSpPr>
          <p:nvPr>
            <p:ph type="title"/>
          </p:nvPr>
        </p:nvSpPr>
        <p:spPr>
          <a:xfrm>
            <a:off x="549275" y="107576"/>
            <a:ext cx="8042276" cy="699248"/>
          </a:xfrm>
        </p:spPr>
        <p:txBody>
          <a:bodyPr/>
          <a:lstStyle/>
          <a:p>
            <a:r>
              <a:rPr lang="en-US" altLang="en-US" dirty="0"/>
              <a:t>Summary</a:t>
            </a:r>
          </a:p>
        </p:txBody>
      </p:sp>
    </p:spTree>
    <p:extLst>
      <p:ext uri="{BB962C8B-B14F-4D97-AF65-F5344CB8AC3E}">
        <p14:creationId xmlns:p14="http://schemas.microsoft.com/office/powerpoint/2010/main" val="639925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549275" y="794871"/>
            <a:ext cx="8415338" cy="4739759"/>
          </a:xfrm>
        </p:spPr>
        <p:txBody>
          <a:bodyPr>
            <a:normAutofit fontScale="85000" lnSpcReduction="10000"/>
          </a:bodyPr>
          <a:lstStyle/>
          <a:p>
            <a:pPr algn="just"/>
            <a:r>
              <a:rPr lang="en-US" sz="2400" dirty="0"/>
              <a:t>For each of the 13 areas of information security management presented in SP 800-100, there are specific monitoring activities:</a:t>
            </a:r>
          </a:p>
          <a:p>
            <a:pPr marL="228600" lvl="1" indent="0" algn="just">
              <a:buNone/>
            </a:pPr>
            <a:r>
              <a:rPr lang="en-US" sz="2000" dirty="0"/>
              <a:t>1. Information security governance</a:t>
            </a:r>
          </a:p>
          <a:p>
            <a:pPr marL="228600" lvl="1" indent="0" algn="just">
              <a:buNone/>
            </a:pPr>
            <a:r>
              <a:rPr lang="en-US" sz="2000" dirty="0"/>
              <a:t>2. Systems development life cycle</a:t>
            </a:r>
          </a:p>
          <a:p>
            <a:pPr marL="228600" lvl="1" indent="0" algn="just">
              <a:buNone/>
            </a:pPr>
            <a:r>
              <a:rPr lang="en-US" sz="2000" dirty="0"/>
              <a:t>3. Awareness and training</a:t>
            </a:r>
          </a:p>
          <a:p>
            <a:pPr marL="228600" lvl="1" indent="0" algn="just">
              <a:buNone/>
            </a:pPr>
            <a:r>
              <a:rPr lang="en-US" sz="2000" dirty="0"/>
              <a:t>4. Capital planning and investment control</a:t>
            </a:r>
          </a:p>
          <a:p>
            <a:pPr marL="228600" lvl="1" indent="0" algn="just">
              <a:buNone/>
            </a:pPr>
            <a:r>
              <a:rPr lang="en-US" sz="2000" dirty="0"/>
              <a:t>5. Interconnecting systems</a:t>
            </a:r>
          </a:p>
          <a:p>
            <a:pPr marL="228600" lvl="1" indent="0" algn="just">
              <a:buNone/>
            </a:pPr>
            <a:r>
              <a:rPr lang="en-US" sz="2000" dirty="0"/>
              <a:t>6. Performance measures</a:t>
            </a:r>
          </a:p>
          <a:p>
            <a:pPr marL="228600" lvl="1" indent="0" algn="just">
              <a:buNone/>
            </a:pPr>
            <a:r>
              <a:rPr lang="en-US" sz="2000" dirty="0"/>
              <a:t>7. Security planning</a:t>
            </a:r>
          </a:p>
          <a:p>
            <a:pPr marL="228600" lvl="1" indent="0" algn="just">
              <a:buNone/>
            </a:pPr>
            <a:r>
              <a:rPr lang="en-US" sz="2000" dirty="0"/>
              <a:t>8. Information technology contingency planning</a:t>
            </a:r>
          </a:p>
          <a:p>
            <a:pPr marL="228600" lvl="1" indent="0" algn="just">
              <a:buNone/>
            </a:pPr>
            <a:r>
              <a:rPr lang="en-US" sz="2000" dirty="0"/>
              <a:t>9. Risk management</a:t>
            </a:r>
          </a:p>
          <a:p>
            <a:pPr marL="228600" lvl="1" indent="0" algn="just">
              <a:buNone/>
            </a:pPr>
            <a:r>
              <a:rPr lang="en-US" sz="2000" dirty="0"/>
              <a:t>10. Certification, accreditation, and security assessments</a:t>
            </a:r>
          </a:p>
          <a:p>
            <a:pPr marL="228600" lvl="1" indent="0" algn="just">
              <a:buNone/>
            </a:pPr>
            <a:r>
              <a:rPr lang="en-US" sz="2000" dirty="0"/>
              <a:t>11. Security services and products acquisition</a:t>
            </a:r>
          </a:p>
          <a:p>
            <a:pPr marL="228600" lvl="1" indent="0" algn="just">
              <a:buNone/>
            </a:pPr>
            <a:r>
              <a:rPr lang="en-US" sz="2000" dirty="0"/>
              <a:t>12. Incident response</a:t>
            </a:r>
          </a:p>
          <a:p>
            <a:pPr marL="228600" lvl="1" indent="0" algn="just">
              <a:buNone/>
            </a:pPr>
            <a:r>
              <a:rPr lang="en-US" sz="2000" dirty="0"/>
              <a:t>13. Configuration and change management</a:t>
            </a:r>
          </a:p>
        </p:txBody>
      </p:sp>
      <p:sp>
        <p:nvSpPr>
          <p:cNvPr id="63490" name="Rectangle 2"/>
          <p:cNvSpPr>
            <a:spLocks noGrp="1" noChangeArrowheads="1"/>
          </p:cNvSpPr>
          <p:nvPr>
            <p:ph type="title"/>
          </p:nvPr>
        </p:nvSpPr>
        <p:spPr>
          <a:xfrm>
            <a:off x="549275" y="107576"/>
            <a:ext cx="8042276" cy="687295"/>
          </a:xfrm>
        </p:spPr>
        <p:txBody>
          <a:bodyPr/>
          <a:lstStyle/>
          <a:p>
            <a:r>
              <a:rPr lang="en-US" altLang="en-US" dirty="0"/>
              <a:t>Summary</a:t>
            </a:r>
          </a:p>
        </p:txBody>
      </p:sp>
    </p:spTree>
    <p:extLst>
      <p:ext uri="{BB962C8B-B14F-4D97-AF65-F5344CB8AC3E}">
        <p14:creationId xmlns:p14="http://schemas.microsoft.com/office/powerpoint/2010/main" val="13335871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96607" y="769471"/>
            <a:ext cx="8415338" cy="4746811"/>
          </a:xfrm>
        </p:spPr>
        <p:txBody>
          <a:bodyPr>
            <a:normAutofit fontScale="62500" lnSpcReduction="20000"/>
          </a:bodyPr>
          <a:lstStyle/>
          <a:p>
            <a:pPr algn="just"/>
            <a:r>
              <a:rPr lang="en-US" sz="2400" dirty="0"/>
              <a:t>The objective of the external monitoring domain in the maintenance model is to provide early awareness of new and emerging threats, threat agents, vulnerabilities, and attacks so that an effective and timely defense can be mounted</a:t>
            </a:r>
          </a:p>
          <a:p>
            <a:pPr algn="just"/>
            <a:r>
              <a:rPr lang="en-US" sz="2400" dirty="0"/>
              <a:t>The objective of the internal monitoring domain is an informed awareness of the state of the organization’s networks, information systems, and information security defenses </a:t>
            </a:r>
            <a:br>
              <a:rPr lang="en-US" sz="2400" dirty="0"/>
            </a:br>
            <a:r>
              <a:rPr lang="en-US" sz="2400" dirty="0"/>
              <a:t>The security team documents and communicates this awareness, particularly when it concerns system components that face the external network</a:t>
            </a:r>
          </a:p>
          <a:p>
            <a:pPr algn="just"/>
            <a:r>
              <a:rPr lang="en-US" sz="2400" dirty="0"/>
              <a:t>The primary objective of the planning and risk assessment domain is to keep an eye on the entire information security program</a:t>
            </a:r>
          </a:p>
          <a:p>
            <a:pPr algn="just"/>
            <a:r>
              <a:rPr lang="en-GB" dirty="0"/>
              <a:t>The primary objectives of the vulnerability assessment and remediation domain are to identify specific, documented vulnerabilities and remediate them in a timely fashion</a:t>
            </a:r>
          </a:p>
          <a:p>
            <a:pPr algn="just"/>
            <a:r>
              <a:rPr lang="en-GB" dirty="0"/>
              <a:t>The primary objectives of the readiness and review domain are to keep the information security program functioning as designed and keep improving it over time</a:t>
            </a:r>
          </a:p>
          <a:p>
            <a:pPr algn="just"/>
            <a:endParaRPr lang="en-US" sz="2400" dirty="0"/>
          </a:p>
        </p:txBody>
      </p:sp>
      <p:sp>
        <p:nvSpPr>
          <p:cNvPr id="63490" name="Rectangle 2"/>
          <p:cNvSpPr>
            <a:spLocks noGrp="1" noChangeArrowheads="1"/>
          </p:cNvSpPr>
          <p:nvPr>
            <p:ph type="title"/>
          </p:nvPr>
        </p:nvSpPr>
        <p:spPr>
          <a:xfrm>
            <a:off x="549275" y="107576"/>
            <a:ext cx="8042276" cy="603624"/>
          </a:xfrm>
        </p:spPr>
        <p:txBody>
          <a:bodyPr/>
          <a:lstStyle/>
          <a:p>
            <a:r>
              <a:rPr lang="en-US" altLang="en-US" dirty="0"/>
              <a:t>Summary</a:t>
            </a:r>
          </a:p>
        </p:txBody>
      </p:sp>
    </p:spTree>
    <p:extLst>
      <p:ext uri="{BB962C8B-B14F-4D97-AF65-F5344CB8AC3E}">
        <p14:creationId xmlns:p14="http://schemas.microsoft.com/office/powerpoint/2010/main" val="805306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8660</TotalTime>
  <Words>2814</Words>
  <Application>Microsoft Office PowerPoint</Application>
  <PresentationFormat>On-screen Show (4:3)</PresentationFormat>
  <Paragraphs>306</Paragraphs>
  <Slides>24</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News Gothic MT</vt:lpstr>
      <vt:lpstr>Times New Roman</vt:lpstr>
      <vt:lpstr>Wingdings 2</vt:lpstr>
      <vt:lpstr>Breeze</vt:lpstr>
      <vt:lpstr>  Security Maintenance  Data Security Governance &amp; Compliance</vt:lpstr>
      <vt:lpstr> Learning Outcome</vt:lpstr>
      <vt:lpstr>Introduction</vt:lpstr>
      <vt:lpstr>Security Management Maintenance Models</vt:lpstr>
      <vt:lpstr>NIST SP 800-100 Information Security Handbook: A Guide for Managers</vt:lpstr>
      <vt:lpstr>PowerPoint Presentation</vt:lpstr>
      <vt:lpstr>The Security Maintenance Model</vt:lpstr>
      <vt:lpstr>PowerPoint Presentation</vt:lpstr>
      <vt:lpstr>Monitoring the External Environment</vt:lpstr>
      <vt:lpstr>PowerPoint Presentation</vt:lpstr>
      <vt:lpstr>Monitoring the Internal Environment</vt:lpstr>
      <vt:lpstr>PowerPoint Presentation</vt:lpstr>
      <vt:lpstr>Planning and Risk Assessment</vt:lpstr>
      <vt:lpstr>PowerPoint Presentation</vt:lpstr>
      <vt:lpstr>Vulnerability Assessment and Remediation</vt:lpstr>
      <vt:lpstr>PowerPoint Presentation</vt:lpstr>
      <vt:lpstr>Readiness and Review</vt:lpstr>
      <vt:lpstr>PowerPoint Presentation</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645</cp:revision>
  <dcterms:created xsi:type="dcterms:W3CDTF">2011-10-03T10:20:59Z</dcterms:created>
  <dcterms:modified xsi:type="dcterms:W3CDTF">2024-11-06T17:40:23Z</dcterms:modified>
</cp:coreProperties>
</file>