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1"/>
  </p:sldMasterIdLst>
  <p:notesMasterIdLst>
    <p:notesMasterId r:id="rId12"/>
  </p:notesMasterIdLst>
  <p:sldIdLst>
    <p:sldId id="256" r:id="rId2"/>
    <p:sldId id="257" r:id="rId3"/>
    <p:sldId id="258" r:id="rId4"/>
    <p:sldId id="259" r:id="rId5"/>
    <p:sldId id="260" r:id="rId6"/>
    <p:sldId id="261" r:id="rId7"/>
    <p:sldId id="262" r:id="rId8"/>
    <p:sldId id="265" r:id="rId9"/>
    <p:sldId id="263" r:id="rId10"/>
    <p:sldId id="264"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p:cViewPr varScale="1">
        <p:scale>
          <a:sx n="112" d="100"/>
          <a:sy n="112" d="100"/>
        </p:scale>
        <p:origin x="158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DE2BA45-7D10-4FCC-A4E8-772519FBF409}" type="datetimeFigureOut">
              <a:rPr lang="en-US" smtClean="0"/>
              <a:t>11/19/2021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A7B0A37-E327-4ECE-A9F4-7E32254B5CB9}"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Sainsbury’s is maintaining more than 140000 employees by having few facilities of communication. This presentation finds theories and communication channels to enhance teamwork activities in Sainsbury’s. </a:t>
            </a:r>
          </a:p>
          <a:p>
            <a:endParaRPr lang="en-US" dirty="0"/>
          </a:p>
        </p:txBody>
      </p:sp>
      <p:sp>
        <p:nvSpPr>
          <p:cNvPr id="4" name="Slide Number Placeholder 3"/>
          <p:cNvSpPr>
            <a:spLocks noGrp="1"/>
          </p:cNvSpPr>
          <p:nvPr>
            <p:ph type="sldNum" sz="quarter" idx="10"/>
          </p:nvPr>
        </p:nvSpPr>
        <p:spPr/>
        <p:txBody>
          <a:bodyPr/>
          <a:lstStyle/>
          <a:p>
            <a:fld id="{DA7B0A37-E327-4ECE-A9F4-7E32254B5CB9}"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Advertising, consumer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public relations and political communication are significant factors of AST that has been used by Sainsbury’s. In order to bring a revolution in food culture in Sainsbury’s and improve customer satisfaction, an initiative of creating a campaign has been supported by “</a:t>
            </a:r>
            <a:r>
              <a:rPr lang="en-US" sz="1200" b="1" i="1" kern="1200" dirty="0">
                <a:solidFill>
                  <a:schemeClr val="tx1"/>
                </a:solidFill>
                <a:latin typeface="+mn-lt"/>
                <a:ea typeface="+mn-ea"/>
                <a:cs typeface="+mn-cs"/>
              </a:rPr>
              <a:t>Abbott Mead Vickers</a:t>
            </a:r>
            <a:r>
              <a:rPr lang="en-US" sz="1200" kern="1200" dirty="0">
                <a:solidFill>
                  <a:schemeClr val="tx1"/>
                </a:solidFill>
                <a:latin typeface="+mn-lt"/>
                <a:ea typeface="+mn-ea"/>
                <a:cs typeface="+mn-cs"/>
              </a:rPr>
              <a:t>”. Following AST theory mainly, Sainsbury’s has received proper assistance from media in gaining public attention. On the other hand, utilization of mass media devices in the forms of source, transmitter, channels, receiver and destination has been successfully implemented in this organization. </a:t>
            </a:r>
          </a:p>
          <a:p>
            <a:endParaRPr lang="en-US" dirty="0"/>
          </a:p>
        </p:txBody>
      </p:sp>
      <p:sp>
        <p:nvSpPr>
          <p:cNvPr id="4" name="Slide Number Placeholder 3"/>
          <p:cNvSpPr>
            <a:spLocks noGrp="1"/>
          </p:cNvSpPr>
          <p:nvPr>
            <p:ph type="sldNum" sz="quarter" idx="10"/>
          </p:nvPr>
        </p:nvSpPr>
        <p:spPr/>
        <p:txBody>
          <a:bodyPr/>
          <a:lstStyle/>
          <a:p>
            <a:fld id="{DA7B0A37-E327-4ECE-A9F4-7E32254B5CB9}"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Understanding the current state of business in Sainsbury's, an evidence-based internal communication strategy has been applied by this company. They have used surveys to gather requirements and also used leadership interviews to involve efficient stakeholders in launching new brands. Furthermore, face-to-face group discussion has also helped this company to clear all doubts regarding campaigns and other advertising procedures in making an attractive food culture.   </a:t>
            </a:r>
          </a:p>
          <a:p>
            <a:endParaRPr lang="en-US" dirty="0"/>
          </a:p>
        </p:txBody>
      </p:sp>
      <p:sp>
        <p:nvSpPr>
          <p:cNvPr id="4" name="Slide Number Placeholder 3"/>
          <p:cNvSpPr>
            <a:spLocks noGrp="1"/>
          </p:cNvSpPr>
          <p:nvPr>
            <p:ph type="sldNum" sz="quarter" idx="10"/>
          </p:nvPr>
        </p:nvSpPr>
        <p:spPr/>
        <p:txBody>
          <a:bodyPr/>
          <a:lstStyle/>
          <a:p>
            <a:fld id="{DA7B0A37-E327-4ECE-A9F4-7E32254B5CB9}"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Few precautions can be noticed between external stakeholders and Sainsbury’s. Lack of sharing opinions on any important context can affect managerial tasks. Due to which Sainsbury’s management cannot demonstrate their upcoming brand concept in front of external stakeholders. </a:t>
            </a:r>
          </a:p>
          <a:p>
            <a:endParaRPr lang="en-US" dirty="0"/>
          </a:p>
        </p:txBody>
      </p:sp>
      <p:sp>
        <p:nvSpPr>
          <p:cNvPr id="4" name="Slide Number Placeholder 3"/>
          <p:cNvSpPr>
            <a:spLocks noGrp="1"/>
          </p:cNvSpPr>
          <p:nvPr>
            <p:ph type="sldNum" sz="quarter" idx="10"/>
          </p:nvPr>
        </p:nvSpPr>
        <p:spPr/>
        <p:txBody>
          <a:bodyPr/>
          <a:lstStyle/>
          <a:p>
            <a:fld id="{DA7B0A37-E327-4ECE-A9F4-7E32254B5CB9}"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After implementing this effective communication, Sainsbury’s teamwork has improved a lot. Due to the communication matrix, Sainsbury’s has promulgated creative content to bring a revolution in UK food culture. </a:t>
            </a:r>
          </a:p>
          <a:p>
            <a:endParaRPr lang="en-US" dirty="0"/>
          </a:p>
        </p:txBody>
      </p:sp>
      <p:sp>
        <p:nvSpPr>
          <p:cNvPr id="4" name="Slide Number Placeholder 3"/>
          <p:cNvSpPr>
            <a:spLocks noGrp="1"/>
          </p:cNvSpPr>
          <p:nvPr>
            <p:ph type="sldNum" sz="quarter" idx="10"/>
          </p:nvPr>
        </p:nvSpPr>
        <p:spPr/>
        <p:txBody>
          <a:bodyPr/>
          <a:lstStyle/>
          <a:p>
            <a:fld id="{DA7B0A37-E327-4ECE-A9F4-7E32254B5CB9}"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Thus, it can be concluded that AST and DFMC theories are useful to develop communication strategy within organization. These are also effective to increase team performance and getting success by maintaining group through finding different communication channels.</a:t>
            </a:r>
          </a:p>
          <a:p>
            <a:endParaRPr lang="en-US" dirty="0"/>
          </a:p>
        </p:txBody>
      </p:sp>
      <p:sp>
        <p:nvSpPr>
          <p:cNvPr id="4" name="Slide Number Placeholder 3"/>
          <p:cNvSpPr>
            <a:spLocks noGrp="1"/>
          </p:cNvSpPr>
          <p:nvPr>
            <p:ph type="sldNum" sz="quarter" idx="10"/>
          </p:nvPr>
        </p:nvSpPr>
        <p:spPr/>
        <p:txBody>
          <a:bodyPr/>
          <a:lstStyle/>
          <a:p>
            <a:fld id="{DA7B0A37-E327-4ECE-A9F4-7E32254B5CB9}" type="slidenum">
              <a:rPr lang="en-US" smtClean="0"/>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4BEB4B-95D3-4FA6-87EF-BF2512444A76}"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AFE77B-65C4-4119-9A65-169F6EB93E70}"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0937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4BEB4B-95D3-4FA6-87EF-BF2512444A76}"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AFE77B-65C4-4119-9A65-169F6EB93E70}" type="slidenum">
              <a:rPr lang="en-US" smtClean="0"/>
              <a:t>‹#›</a:t>
            </a:fld>
            <a:endParaRPr lang="en-US"/>
          </a:p>
        </p:txBody>
      </p:sp>
    </p:spTree>
    <p:extLst>
      <p:ext uri="{BB962C8B-B14F-4D97-AF65-F5344CB8AC3E}">
        <p14:creationId xmlns:p14="http://schemas.microsoft.com/office/powerpoint/2010/main" val="975306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4BEB4B-95D3-4FA6-87EF-BF2512444A76}"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AFE77B-65C4-4119-9A65-169F6EB93E70}"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0866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4BEB4B-95D3-4FA6-87EF-BF2512444A76}" type="datetimeFigureOut">
              <a:rPr lang="en-US" smtClean="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AFE77B-65C4-4119-9A65-169F6EB93E70}" type="slidenum">
              <a:rPr lang="en-US" smtClean="0"/>
              <a:t>‹#›</a:t>
            </a:fld>
            <a:endParaRPr lang="en-US"/>
          </a:p>
        </p:txBody>
      </p:sp>
    </p:spTree>
    <p:extLst>
      <p:ext uri="{BB962C8B-B14F-4D97-AF65-F5344CB8AC3E}">
        <p14:creationId xmlns:p14="http://schemas.microsoft.com/office/powerpoint/2010/main" val="186117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4BEB4B-95D3-4FA6-87EF-BF2512444A76}" type="datetimeFigureOut">
              <a:rPr lang="en-US" smtClean="0"/>
              <a:t>11/19/2021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AFE77B-65C4-4119-9A65-169F6EB93E70}" type="slidenum">
              <a:rPr lang="en-US" smtClean="0"/>
              <a:t>‹#›</a:t>
            </a:fld>
            <a:endParaRPr lang="en-US"/>
          </a:p>
        </p:txBody>
      </p:sp>
    </p:spTree>
    <p:extLst>
      <p:ext uri="{BB962C8B-B14F-4D97-AF65-F5344CB8AC3E}">
        <p14:creationId xmlns:p14="http://schemas.microsoft.com/office/powerpoint/2010/main" val="3701672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4BEB4B-95D3-4FA6-87EF-BF2512444A76}" type="datetimeFigureOut">
              <a:rPr lang="en-US" smtClean="0"/>
              <a:t>11/19/2021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4AFE77B-65C4-4119-9A65-169F6EB93E70}" type="slidenum">
              <a:rPr lang="en-US" smtClean="0"/>
              <a:t>‹#›</a:t>
            </a:fld>
            <a:endParaRPr lang="en-US"/>
          </a:p>
        </p:txBody>
      </p:sp>
    </p:spTree>
    <p:extLst>
      <p:ext uri="{BB962C8B-B14F-4D97-AF65-F5344CB8AC3E}">
        <p14:creationId xmlns:p14="http://schemas.microsoft.com/office/powerpoint/2010/main" val="1440116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74BEB4B-95D3-4FA6-87EF-BF2512444A76}" type="datetimeFigureOut">
              <a:rPr lang="en-US" smtClean="0"/>
              <a:t>11/19/2021</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54AFE77B-65C4-4119-9A65-169F6EB93E70}" type="slidenum">
              <a:rPr lang="en-US" smtClean="0"/>
              <a:t>‹#›</a:t>
            </a:fld>
            <a:endParaRPr lang="en-US"/>
          </a:p>
        </p:txBody>
      </p:sp>
    </p:spTree>
    <p:extLst>
      <p:ext uri="{BB962C8B-B14F-4D97-AF65-F5344CB8AC3E}">
        <p14:creationId xmlns:p14="http://schemas.microsoft.com/office/powerpoint/2010/main" val="2145212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474BEB4B-95D3-4FA6-87EF-BF2512444A76}" type="datetimeFigureOut">
              <a:rPr lang="en-US" smtClean="0"/>
              <a:t>11/19/2021</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4AFE77B-65C4-4119-9A65-169F6EB93E70}" type="slidenum">
              <a:rPr lang="en-US" smtClean="0"/>
              <a:t>‹#›</a:t>
            </a:fld>
            <a:endParaRPr lang="en-US"/>
          </a:p>
        </p:txBody>
      </p:sp>
    </p:spTree>
    <p:extLst>
      <p:ext uri="{BB962C8B-B14F-4D97-AF65-F5344CB8AC3E}">
        <p14:creationId xmlns:p14="http://schemas.microsoft.com/office/powerpoint/2010/main" val="843711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4BEB4B-95D3-4FA6-87EF-BF2512444A76}" type="datetimeFigureOut">
              <a:rPr lang="en-US" smtClean="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AFE77B-65C4-4119-9A65-169F6EB93E70}" type="slidenum">
              <a:rPr lang="en-US" smtClean="0"/>
              <a:t>‹#›</a:t>
            </a:fld>
            <a:endParaRPr lang="en-US"/>
          </a:p>
        </p:txBody>
      </p:sp>
    </p:spTree>
    <p:extLst>
      <p:ext uri="{BB962C8B-B14F-4D97-AF65-F5344CB8AC3E}">
        <p14:creationId xmlns:p14="http://schemas.microsoft.com/office/powerpoint/2010/main" val="2709856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4BEB4B-95D3-4FA6-87EF-BF2512444A76}"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AFE77B-65C4-4119-9A65-169F6EB93E70}" type="slidenum">
              <a:rPr lang="en-US" smtClean="0"/>
              <a:t>‹#›</a:t>
            </a:fld>
            <a:endParaRPr lang="en-US"/>
          </a:p>
        </p:txBody>
      </p:sp>
    </p:spTree>
    <p:extLst>
      <p:ext uri="{BB962C8B-B14F-4D97-AF65-F5344CB8AC3E}">
        <p14:creationId xmlns:p14="http://schemas.microsoft.com/office/powerpoint/2010/main" val="281084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4BEB4B-95D3-4FA6-87EF-BF2512444A76}"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AFE77B-65C4-4119-9A65-169F6EB93E70}" type="slidenum">
              <a:rPr lang="en-US" smtClean="0"/>
              <a:t>‹#›</a:t>
            </a:fld>
            <a:endParaRPr lang="en-US"/>
          </a:p>
        </p:txBody>
      </p:sp>
    </p:spTree>
    <p:extLst>
      <p:ext uri="{BB962C8B-B14F-4D97-AF65-F5344CB8AC3E}">
        <p14:creationId xmlns:p14="http://schemas.microsoft.com/office/powerpoint/2010/main" val="3567385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474BEB4B-95D3-4FA6-87EF-BF2512444A76}" type="datetimeFigureOut">
              <a:rPr lang="en-US" smtClean="0"/>
              <a:t>11/19/2021</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54AFE77B-65C4-4119-9A65-169F6EB93E70}"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221379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685800"/>
            <a:ext cx="8062912" cy="1470025"/>
          </a:xfrm>
        </p:spPr>
        <p:txBody>
          <a:bodyPr>
            <a:noAutofit/>
          </a:bodyPr>
          <a:lstStyle/>
          <a:p>
            <a:pPr algn="ctr"/>
            <a:r>
              <a:rPr lang="en-US" sz="5400" b="1" dirty="0"/>
              <a:t>Effective Team Working for team success</a:t>
            </a:r>
            <a:endParaRPr lang="en-US" sz="5400" dirty="0"/>
          </a:p>
        </p:txBody>
      </p:sp>
      <p:sp>
        <p:nvSpPr>
          <p:cNvPr id="5" name="TextBox 4">
            <a:extLst>
              <a:ext uri="{FF2B5EF4-FFF2-40B4-BE49-F238E27FC236}">
                <a16:creationId xmlns:a16="http://schemas.microsoft.com/office/drawing/2014/main" id="{27067AB2-478D-48AB-8E05-7A847A47CB0E}"/>
              </a:ext>
            </a:extLst>
          </p:cNvPr>
          <p:cNvSpPr txBox="1"/>
          <p:nvPr/>
        </p:nvSpPr>
        <p:spPr>
          <a:xfrm>
            <a:off x="487532" y="4343400"/>
            <a:ext cx="8305800" cy="2031325"/>
          </a:xfrm>
          <a:prstGeom prst="rect">
            <a:avLst/>
          </a:prstGeom>
          <a:noFill/>
        </p:spPr>
        <p:txBody>
          <a:bodyPr wrap="square" rtlCol="0">
            <a:spAutoFit/>
          </a:bodyPr>
          <a:lstStyle/>
          <a:p>
            <a:r>
              <a:rPr lang="en-US" sz="1800" kern="1200" dirty="0">
                <a:solidFill>
                  <a:schemeClr val="tx1"/>
                </a:solidFill>
                <a:latin typeface="+mn-lt"/>
                <a:ea typeface="+mn-ea"/>
                <a:cs typeface="+mn-cs"/>
              </a:rPr>
              <a:t>Name:</a:t>
            </a:r>
          </a:p>
          <a:p>
            <a:r>
              <a:rPr lang="en-US" dirty="0"/>
              <a:t>Student Number:</a:t>
            </a:r>
          </a:p>
          <a:p>
            <a:r>
              <a:rPr lang="en-US" sz="1800" kern="1200" dirty="0">
                <a:solidFill>
                  <a:schemeClr val="tx1"/>
                </a:solidFill>
                <a:latin typeface="+mn-lt"/>
                <a:ea typeface="+mn-ea"/>
                <a:cs typeface="+mn-cs"/>
              </a:rPr>
              <a:t>Module Code &amp; title: BMSW4002 Effective Team Working and Communication</a:t>
            </a:r>
          </a:p>
          <a:p>
            <a:r>
              <a:rPr lang="en-US" dirty="0"/>
              <a:t>Lecturer’s name: </a:t>
            </a:r>
            <a:r>
              <a:rPr lang="en-US" dirty="0" err="1"/>
              <a:t>Dami</a:t>
            </a:r>
            <a:r>
              <a:rPr lang="en-US" dirty="0"/>
              <a:t> </a:t>
            </a:r>
            <a:r>
              <a:rPr lang="en-US" dirty="0" err="1"/>
              <a:t>Pokubo</a:t>
            </a:r>
            <a:r>
              <a:rPr lang="en-US" dirty="0"/>
              <a:t>, </a:t>
            </a:r>
            <a:r>
              <a:rPr lang="en-US" dirty="0" err="1"/>
              <a:t>Sujeewa</a:t>
            </a:r>
            <a:r>
              <a:rPr lang="en-US" dirty="0"/>
              <a:t> Herath, Dale Clarke, Yohan </a:t>
            </a:r>
            <a:r>
              <a:rPr lang="en-US" dirty="0" err="1"/>
              <a:t>Mendis</a:t>
            </a:r>
            <a:r>
              <a:rPr lang="en-US" dirty="0"/>
              <a:t> and Md Nazmul Hasan</a:t>
            </a:r>
          </a:p>
          <a:p>
            <a:r>
              <a:rPr lang="en-US" sz="1800" kern="1200" dirty="0">
                <a:solidFill>
                  <a:schemeClr val="tx1"/>
                </a:solidFill>
                <a:latin typeface="+mn-lt"/>
                <a:ea typeface="+mn-ea"/>
                <a:cs typeface="+mn-cs"/>
              </a:rPr>
              <a:t>Assignment Title: Presentation – Strategies for Effective Communication in a Business Setting.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Introduction </a:t>
            </a:r>
            <a:br>
              <a:rPr lang="en-US" dirty="0"/>
            </a:br>
            <a:endParaRPr lang="en-US" dirty="0"/>
          </a:p>
        </p:txBody>
      </p:sp>
      <p:sp>
        <p:nvSpPr>
          <p:cNvPr id="3" name="Content Placeholder 2"/>
          <p:cNvSpPr>
            <a:spLocks noGrp="1"/>
          </p:cNvSpPr>
          <p:nvPr>
            <p:ph idx="1"/>
          </p:nvPr>
        </p:nvSpPr>
        <p:spPr>
          <a:xfrm>
            <a:off x="457200" y="1882808"/>
            <a:ext cx="4495800" cy="4572000"/>
          </a:xfrm>
        </p:spPr>
        <p:txBody>
          <a:bodyPr>
            <a:normAutofit/>
          </a:bodyPr>
          <a:lstStyle/>
          <a:p>
            <a:pPr lvl="0" algn="just">
              <a:lnSpc>
                <a:spcPct val="200000"/>
              </a:lnSpc>
            </a:pPr>
            <a:r>
              <a:rPr lang="en-US" sz="1800" dirty="0"/>
              <a:t>Sainsbury’s, a grocery based retail company of UK (Sainsbury’s, 2021)</a:t>
            </a:r>
          </a:p>
          <a:p>
            <a:pPr lvl="0" algn="just">
              <a:lnSpc>
                <a:spcPct val="200000"/>
              </a:lnSpc>
            </a:pPr>
            <a:r>
              <a:rPr lang="en-US" sz="1800" dirty="0"/>
              <a:t>Making bold decisions of collaborating with IC team for improving communication</a:t>
            </a:r>
          </a:p>
          <a:p>
            <a:pPr lvl="0" algn="just">
              <a:lnSpc>
                <a:spcPct val="200000"/>
              </a:lnSpc>
            </a:pPr>
            <a:r>
              <a:rPr lang="en-US" sz="1800" dirty="0"/>
              <a:t>14000 employees (The Guardian, 2020)</a:t>
            </a:r>
          </a:p>
          <a:p>
            <a:pPr algn="just">
              <a:lnSpc>
                <a:spcPct val="200000"/>
              </a:lnSpc>
            </a:pPr>
            <a:endParaRPr lang="en-US" sz="1800" dirty="0"/>
          </a:p>
        </p:txBody>
      </p:sp>
      <p:pic>
        <p:nvPicPr>
          <p:cNvPr id="13315" name="Picture 3"/>
          <p:cNvPicPr>
            <a:picLocks noChangeAspect="1" noChangeArrowheads="1"/>
          </p:cNvPicPr>
          <p:nvPr/>
        </p:nvPicPr>
        <p:blipFill>
          <a:blip r:embed="rId3"/>
          <a:srcRect/>
          <a:stretch>
            <a:fillRect/>
          </a:stretch>
        </p:blipFill>
        <p:spPr bwMode="auto">
          <a:xfrm>
            <a:off x="5410200" y="2286000"/>
            <a:ext cx="3457575" cy="36576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t>Using theories of communication </a:t>
            </a:r>
            <a:br>
              <a:rPr lang="en-US" sz="3600" dirty="0"/>
            </a:br>
            <a:endParaRPr lang="en-US" sz="3600" dirty="0"/>
          </a:p>
        </p:txBody>
      </p:sp>
      <p:sp>
        <p:nvSpPr>
          <p:cNvPr id="3" name="Content Placeholder 2"/>
          <p:cNvSpPr>
            <a:spLocks noGrp="1"/>
          </p:cNvSpPr>
          <p:nvPr>
            <p:ph idx="1"/>
          </p:nvPr>
        </p:nvSpPr>
        <p:spPr>
          <a:xfrm>
            <a:off x="457200" y="1524000"/>
            <a:ext cx="4419600" cy="4930808"/>
          </a:xfrm>
        </p:spPr>
        <p:txBody>
          <a:bodyPr>
            <a:noAutofit/>
          </a:bodyPr>
          <a:lstStyle/>
          <a:p>
            <a:pPr lvl="0" algn="just"/>
            <a:r>
              <a:rPr lang="en-US" sz="1800" b="1" dirty="0"/>
              <a:t>“</a:t>
            </a:r>
            <a:r>
              <a:rPr lang="en-US" sz="1800" b="1" i="1" dirty="0"/>
              <a:t>De Fleur Model of communication (DFMC)</a:t>
            </a:r>
            <a:r>
              <a:rPr lang="en-US" sz="1800" b="1" dirty="0"/>
              <a:t>” </a:t>
            </a:r>
            <a:r>
              <a:rPr lang="en-US" sz="1800" dirty="0"/>
              <a:t>describes a circular procedure of communication (Saud </a:t>
            </a:r>
            <a:r>
              <a:rPr lang="en-US" sz="1800" i="1" dirty="0"/>
              <a:t>et al. </a:t>
            </a:r>
            <a:r>
              <a:rPr lang="en-US" sz="1800" dirty="0"/>
              <a:t>2018)</a:t>
            </a:r>
          </a:p>
          <a:p>
            <a:pPr lvl="0" algn="just"/>
            <a:r>
              <a:rPr lang="en-US" sz="1800" dirty="0"/>
              <a:t>It is a source of advertising strategy (Vincent and </a:t>
            </a:r>
            <a:r>
              <a:rPr lang="en-US" sz="1800" dirty="0" err="1"/>
              <a:t>Kolade</a:t>
            </a:r>
            <a:r>
              <a:rPr lang="en-US" sz="1800" dirty="0"/>
              <a:t>, 2019)</a:t>
            </a:r>
          </a:p>
          <a:p>
            <a:pPr lvl="0" algn="just"/>
            <a:r>
              <a:rPr lang="en-US" sz="1800" dirty="0"/>
              <a:t>Sainsbury's Advertising strategy has revolutionized the food culture of the UK (Campaign, 2021)</a:t>
            </a:r>
          </a:p>
          <a:p>
            <a:pPr lvl="0" algn="just"/>
            <a:r>
              <a:rPr lang="en-US" sz="1800" dirty="0"/>
              <a:t>“</a:t>
            </a:r>
            <a:r>
              <a:rPr lang="en-US" sz="1800" b="1" i="1" dirty="0"/>
              <a:t>Agenda Setting theory (AST)</a:t>
            </a:r>
            <a:r>
              <a:rPr lang="en-US" sz="1800" dirty="0"/>
              <a:t>” is another important communication theory focusing on different thoughts of people (Valenzuela and McCombs, 2019)</a:t>
            </a:r>
          </a:p>
          <a:p>
            <a:pPr lvl="0" algn="just"/>
            <a:r>
              <a:rPr lang="en-US" sz="1800" dirty="0"/>
              <a:t>Sainsbury’s has set an agenda to form an attractive food culture in terms of creating a campaign (Campaign, 2021)</a:t>
            </a:r>
          </a:p>
          <a:p>
            <a:pPr algn="just"/>
            <a:endParaRPr lang="en-US" sz="1800" dirty="0"/>
          </a:p>
        </p:txBody>
      </p:sp>
      <p:pic>
        <p:nvPicPr>
          <p:cNvPr id="5" name="image2.png"/>
          <p:cNvPicPr/>
          <p:nvPr/>
        </p:nvPicPr>
        <p:blipFill>
          <a:blip r:embed="rId3"/>
          <a:stretch>
            <a:fillRect/>
          </a:stretch>
        </p:blipFill>
        <p:spPr>
          <a:xfrm>
            <a:off x="5181600" y="1981200"/>
            <a:ext cx="3600450" cy="389096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200" b="1" dirty="0"/>
              <a:t>Channels of communication used by an organization to improve communication</a:t>
            </a:r>
            <a:endParaRPr lang="en-US" sz="3200" dirty="0"/>
          </a:p>
        </p:txBody>
      </p:sp>
      <p:sp>
        <p:nvSpPr>
          <p:cNvPr id="3" name="Content Placeholder 2"/>
          <p:cNvSpPr>
            <a:spLocks noGrp="1"/>
          </p:cNvSpPr>
          <p:nvPr>
            <p:ph idx="1"/>
          </p:nvPr>
        </p:nvSpPr>
        <p:spPr>
          <a:xfrm>
            <a:off x="457200" y="1882808"/>
            <a:ext cx="4343400" cy="4572000"/>
          </a:xfrm>
        </p:spPr>
        <p:txBody>
          <a:bodyPr>
            <a:normAutofit/>
          </a:bodyPr>
          <a:lstStyle/>
          <a:p>
            <a:pPr lvl="0" algn="just"/>
            <a:r>
              <a:rPr lang="en-US" sz="1800" dirty="0"/>
              <a:t>Internal communication and related audit, selected by Sainsbury’s (</a:t>
            </a:r>
            <a:r>
              <a:rPr lang="en-US" sz="1800" dirty="0" err="1"/>
              <a:t>Scarlettabbott</a:t>
            </a:r>
            <a:r>
              <a:rPr lang="en-US" sz="1800" dirty="0"/>
              <a:t>, 2021)</a:t>
            </a:r>
          </a:p>
          <a:p>
            <a:pPr lvl="0" algn="just"/>
            <a:r>
              <a:rPr lang="en-US" sz="1800" dirty="0"/>
              <a:t>Communications channels such as surveys, leadership interviews (one-to-one) and face to face groups (Ahmed et al. 2018)</a:t>
            </a:r>
          </a:p>
          <a:p>
            <a:pPr lvl="0" algn="just"/>
            <a:r>
              <a:rPr lang="en-US" sz="1800" dirty="0"/>
              <a:t>These have been used to identify preference of audience and improve communication</a:t>
            </a:r>
          </a:p>
          <a:p>
            <a:pPr lvl="0" algn="just"/>
            <a:r>
              <a:rPr lang="en-US" sz="1800" dirty="0"/>
              <a:t>An extension of “Sainsbury’s Group IC team” has been found </a:t>
            </a:r>
          </a:p>
          <a:p>
            <a:pPr algn="just"/>
            <a:endParaRPr lang="en-US" sz="1800" dirty="0"/>
          </a:p>
        </p:txBody>
      </p:sp>
      <p:pic>
        <p:nvPicPr>
          <p:cNvPr id="5" name="image1.png"/>
          <p:cNvPicPr/>
          <p:nvPr/>
        </p:nvPicPr>
        <p:blipFill>
          <a:blip r:embed="rId3"/>
          <a:stretch>
            <a:fillRect/>
          </a:stretch>
        </p:blipFill>
        <p:spPr>
          <a:xfrm>
            <a:off x="5029200" y="1733662"/>
            <a:ext cx="3933825" cy="4191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609600"/>
            <a:ext cx="8229600" cy="1399032"/>
          </a:xfrm>
        </p:spPr>
        <p:txBody>
          <a:bodyPr>
            <a:noAutofit/>
          </a:bodyPr>
          <a:lstStyle/>
          <a:p>
            <a:pPr algn="ctr"/>
            <a:r>
              <a:rPr lang="en-US" sz="3200" b="1" dirty="0"/>
              <a:t>Types of barriers preventing effective communication between the organization and external stakeholders </a:t>
            </a:r>
            <a:br>
              <a:rPr lang="en-US" sz="3200" dirty="0"/>
            </a:br>
            <a:endParaRPr lang="en-US" sz="3200" dirty="0"/>
          </a:p>
        </p:txBody>
      </p:sp>
      <p:sp>
        <p:nvSpPr>
          <p:cNvPr id="3" name="Content Placeholder 2"/>
          <p:cNvSpPr>
            <a:spLocks noGrp="1"/>
          </p:cNvSpPr>
          <p:nvPr>
            <p:ph idx="1"/>
          </p:nvPr>
        </p:nvSpPr>
        <p:spPr>
          <a:xfrm>
            <a:off x="457200" y="1882808"/>
            <a:ext cx="4419600" cy="4572000"/>
          </a:xfrm>
        </p:spPr>
        <p:txBody>
          <a:bodyPr>
            <a:normAutofit/>
          </a:bodyPr>
          <a:lstStyle/>
          <a:p>
            <a:pPr lvl="0" algn="just">
              <a:lnSpc>
                <a:spcPct val="150000"/>
              </a:lnSpc>
            </a:pPr>
            <a:r>
              <a:rPr lang="en-US" sz="1800" dirty="0"/>
              <a:t>As mentioned by </a:t>
            </a:r>
            <a:r>
              <a:rPr lang="en-US" sz="1800" dirty="0" err="1"/>
              <a:t>Ikiseh</a:t>
            </a:r>
            <a:r>
              <a:rPr lang="en-US" sz="1800" dirty="0"/>
              <a:t> (2020), internal communication is the root of all organizational strategy</a:t>
            </a:r>
          </a:p>
          <a:p>
            <a:pPr lvl="0" algn="just">
              <a:lnSpc>
                <a:spcPct val="150000"/>
              </a:lnSpc>
            </a:pPr>
            <a:r>
              <a:rPr lang="en-US" sz="1800" dirty="0"/>
              <a:t>Communication barriers can be found in the absence of proper communication channels (</a:t>
            </a:r>
            <a:r>
              <a:rPr lang="en-US" sz="1800" dirty="0" err="1"/>
              <a:t>Nechaeva</a:t>
            </a:r>
            <a:r>
              <a:rPr lang="en-US" sz="1800" dirty="0"/>
              <a:t> </a:t>
            </a:r>
            <a:r>
              <a:rPr lang="en-US" sz="1800" i="1" dirty="0"/>
              <a:t>et al. </a:t>
            </a:r>
            <a:r>
              <a:rPr lang="en-US" sz="1800" dirty="0"/>
              <a:t>2018).</a:t>
            </a:r>
          </a:p>
          <a:p>
            <a:pPr lvl="0" algn="just">
              <a:lnSpc>
                <a:spcPct val="150000"/>
              </a:lnSpc>
            </a:pPr>
            <a:r>
              <a:rPr lang="en-US" sz="1800" dirty="0"/>
              <a:t>Selective perceptions along with lack of overloaded information can be found as major barriers (Powers, 2019).</a:t>
            </a:r>
          </a:p>
          <a:p>
            <a:pPr algn="just">
              <a:lnSpc>
                <a:spcPct val="150000"/>
              </a:lnSpc>
            </a:pPr>
            <a:endParaRPr lang="en-US" sz="1800" dirty="0"/>
          </a:p>
        </p:txBody>
      </p:sp>
      <p:pic>
        <p:nvPicPr>
          <p:cNvPr id="10241" name="Picture 1"/>
          <p:cNvPicPr>
            <a:picLocks noChangeAspect="1" noChangeArrowheads="1"/>
          </p:cNvPicPr>
          <p:nvPr/>
        </p:nvPicPr>
        <p:blipFill>
          <a:blip r:embed="rId3"/>
          <a:srcRect/>
          <a:stretch>
            <a:fillRect/>
          </a:stretch>
        </p:blipFill>
        <p:spPr bwMode="auto">
          <a:xfrm>
            <a:off x="5334000" y="2286000"/>
            <a:ext cx="3429000" cy="35814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t>Impact of effective communication on the organization’s business process</a:t>
            </a:r>
            <a:endParaRPr lang="en-US" sz="3200" dirty="0"/>
          </a:p>
        </p:txBody>
      </p:sp>
      <p:sp>
        <p:nvSpPr>
          <p:cNvPr id="3" name="Content Placeholder 2"/>
          <p:cNvSpPr>
            <a:spLocks noGrp="1"/>
          </p:cNvSpPr>
          <p:nvPr>
            <p:ph idx="1"/>
          </p:nvPr>
        </p:nvSpPr>
        <p:spPr>
          <a:xfrm>
            <a:off x="457200" y="1882808"/>
            <a:ext cx="4191000" cy="4572000"/>
          </a:xfrm>
        </p:spPr>
        <p:txBody>
          <a:bodyPr>
            <a:normAutofit/>
          </a:bodyPr>
          <a:lstStyle/>
          <a:p>
            <a:pPr lvl="0" algn="just"/>
            <a:r>
              <a:rPr lang="en-US" sz="1800" dirty="0"/>
              <a:t>Getting a clear understanding of necessity of colleagues after collaborating IC team (</a:t>
            </a:r>
            <a:r>
              <a:rPr lang="en-US" sz="1800" dirty="0" err="1"/>
              <a:t>Scarlettabbott</a:t>
            </a:r>
            <a:r>
              <a:rPr lang="en-US" sz="1800" dirty="0"/>
              <a:t>, 2021)</a:t>
            </a:r>
          </a:p>
          <a:p>
            <a:pPr lvl="0" algn="just"/>
            <a:r>
              <a:rPr lang="en-US" sz="1800" dirty="0"/>
              <a:t>Establishment of a clear and flexible communication matrix (Zamani and Gum, 2019)</a:t>
            </a:r>
          </a:p>
          <a:p>
            <a:pPr lvl="0" algn="just"/>
            <a:r>
              <a:rPr lang="en-US" sz="1800" dirty="0"/>
              <a:t>Development of content strategy</a:t>
            </a:r>
          </a:p>
          <a:p>
            <a:pPr lvl="0" algn="just"/>
            <a:r>
              <a:rPr lang="en-US" sz="1800" dirty="0"/>
              <a:t>Effective coordination between team members of Sainsbury’s</a:t>
            </a:r>
          </a:p>
          <a:p>
            <a:pPr lvl="0" algn="just"/>
            <a:r>
              <a:rPr lang="en-US" sz="1800" dirty="0"/>
              <a:t>7.3% of retail sales growth (Sainsbury's, 2021)</a:t>
            </a:r>
          </a:p>
          <a:p>
            <a:pPr algn="just"/>
            <a:endParaRPr lang="en-US" sz="1800" dirty="0"/>
          </a:p>
        </p:txBody>
      </p:sp>
      <p:pic>
        <p:nvPicPr>
          <p:cNvPr id="9217" name="Picture 1"/>
          <p:cNvPicPr>
            <a:picLocks noChangeAspect="1" noChangeArrowheads="1"/>
          </p:cNvPicPr>
          <p:nvPr/>
        </p:nvPicPr>
        <p:blipFill>
          <a:blip r:embed="rId3"/>
          <a:srcRect/>
          <a:stretch>
            <a:fillRect/>
          </a:stretch>
        </p:blipFill>
        <p:spPr bwMode="auto">
          <a:xfrm>
            <a:off x="5029200" y="1765474"/>
            <a:ext cx="3876675" cy="4546511"/>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Conclusion</a:t>
            </a:r>
            <a:br>
              <a:rPr lang="en-US" dirty="0"/>
            </a:br>
            <a:endParaRPr lang="en-US" dirty="0"/>
          </a:p>
        </p:txBody>
      </p:sp>
      <p:sp>
        <p:nvSpPr>
          <p:cNvPr id="3" name="Content Placeholder 2"/>
          <p:cNvSpPr>
            <a:spLocks noGrp="1"/>
          </p:cNvSpPr>
          <p:nvPr>
            <p:ph idx="1"/>
          </p:nvPr>
        </p:nvSpPr>
        <p:spPr>
          <a:xfrm>
            <a:off x="457200" y="1882808"/>
            <a:ext cx="4724400" cy="4572000"/>
          </a:xfrm>
        </p:spPr>
        <p:txBody>
          <a:bodyPr>
            <a:normAutofit/>
          </a:bodyPr>
          <a:lstStyle/>
          <a:p>
            <a:pPr lvl="0" algn="just">
              <a:lnSpc>
                <a:spcPct val="200000"/>
              </a:lnSpc>
            </a:pPr>
            <a:r>
              <a:rPr lang="en-US" sz="1800" dirty="0"/>
              <a:t>Establishment of effective teamwork due to flexible communication channels</a:t>
            </a:r>
          </a:p>
          <a:p>
            <a:pPr lvl="0" algn="just">
              <a:lnSpc>
                <a:spcPct val="200000"/>
              </a:lnSpc>
            </a:pPr>
            <a:r>
              <a:rPr lang="en-US" sz="1800" dirty="0"/>
              <a:t>Sainsbury’s initiative of using “surveys and face-to-face group discussion” have helped to improve their internal communication</a:t>
            </a:r>
          </a:p>
          <a:p>
            <a:pPr algn="just">
              <a:lnSpc>
                <a:spcPct val="200000"/>
              </a:lnSpc>
            </a:pPr>
            <a:endParaRPr lang="en-US" sz="1800" dirty="0"/>
          </a:p>
        </p:txBody>
      </p:sp>
      <p:pic>
        <p:nvPicPr>
          <p:cNvPr id="3073" name="Picture 1"/>
          <p:cNvPicPr>
            <a:picLocks noChangeAspect="1" noChangeArrowheads="1"/>
          </p:cNvPicPr>
          <p:nvPr/>
        </p:nvPicPr>
        <p:blipFill>
          <a:blip r:embed="rId3"/>
          <a:srcRect/>
          <a:stretch>
            <a:fillRect/>
          </a:stretch>
        </p:blipFill>
        <p:spPr bwMode="auto">
          <a:xfrm>
            <a:off x="5410200" y="2209800"/>
            <a:ext cx="3486150" cy="35814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nvGraphicFramePr>
        <p:xfrm>
          <a:off x="750093" y="1396999"/>
          <a:ext cx="7575949" cy="4111746"/>
        </p:xfrm>
        <a:graphic>
          <a:graphicData uri="http://schemas.openxmlformats.org/drawingml/2006/table">
            <a:tbl>
              <a:tblPr firstRow="1" bandRow="1">
                <a:tableStyleId>{5C22544A-7EE6-4342-B048-85BDC9FD1C3A}</a:tableStyleId>
              </a:tblPr>
              <a:tblGrid>
                <a:gridCol w="2732486">
                  <a:extLst>
                    <a:ext uri="{9D8B030D-6E8A-4147-A177-3AD203B41FA5}">
                      <a16:colId xmlns:a16="http://schemas.microsoft.com/office/drawing/2014/main" val="1381715570"/>
                    </a:ext>
                  </a:extLst>
                </a:gridCol>
                <a:gridCol w="4843463">
                  <a:extLst>
                    <a:ext uri="{9D8B030D-6E8A-4147-A177-3AD203B41FA5}">
                      <a16:colId xmlns:a16="http://schemas.microsoft.com/office/drawing/2014/main" val="3579679796"/>
                    </a:ext>
                  </a:extLst>
                </a:gridCol>
              </a:tblGrid>
              <a:tr h="661922">
                <a:tc>
                  <a:txBody>
                    <a:bodyPr/>
                    <a:lstStyle/>
                    <a:p>
                      <a:pPr algn="ctr"/>
                      <a:r>
                        <a:rPr lang="en-GB" sz="1800" dirty="0"/>
                        <a:t>Teamwork Evaluation </a:t>
                      </a:r>
                    </a:p>
                  </a:txBody>
                  <a:tcPr marL="68580" marR="68580" marT="34290" marB="34290"/>
                </a:tc>
                <a:tc>
                  <a:txBody>
                    <a:bodyPr/>
                    <a:lstStyle/>
                    <a:p>
                      <a:pPr algn="ctr"/>
                      <a:r>
                        <a:rPr lang="en-GB" sz="1800" dirty="0"/>
                        <a:t>Team responses. </a:t>
                      </a:r>
                    </a:p>
                  </a:txBody>
                  <a:tcPr marL="68580" marR="68580" marT="34290" marB="34290"/>
                </a:tc>
                <a:extLst>
                  <a:ext uri="{0D108BD9-81ED-4DB2-BD59-A6C34878D82A}">
                    <a16:rowId xmlns:a16="http://schemas.microsoft.com/office/drawing/2014/main" val="3160018179"/>
                  </a:ext>
                </a:extLst>
              </a:tr>
              <a:tr h="661922">
                <a:tc>
                  <a:txBody>
                    <a:bodyPr/>
                    <a:lstStyle/>
                    <a:p>
                      <a:r>
                        <a:rPr lang="en-GB" sz="1400" dirty="0"/>
                        <a:t>Who was in your team? </a:t>
                      </a:r>
                    </a:p>
                  </a:txBody>
                  <a:tcPr marL="68580" marR="68580" marT="34290" marB="34290"/>
                </a:tc>
                <a:tc>
                  <a:txBody>
                    <a:bodyPr/>
                    <a:lstStyle/>
                    <a:p>
                      <a:endParaRPr lang="en-GB" sz="1400"/>
                    </a:p>
                  </a:txBody>
                  <a:tcPr marL="68580" marR="68580" marT="34290" marB="34290"/>
                </a:tc>
                <a:extLst>
                  <a:ext uri="{0D108BD9-81ED-4DB2-BD59-A6C34878D82A}">
                    <a16:rowId xmlns:a16="http://schemas.microsoft.com/office/drawing/2014/main" val="2318373457"/>
                  </a:ext>
                </a:extLst>
              </a:tr>
              <a:tr h="6858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key strengths of your team? </a:t>
                      </a:r>
                    </a:p>
                    <a:p>
                      <a:endParaRPr lang="en-GB" sz="1400" dirty="0"/>
                    </a:p>
                  </a:txBody>
                  <a:tcPr marL="68580" marR="68580" marT="34290" marB="34290"/>
                </a:tc>
                <a:tc>
                  <a:txBody>
                    <a:bodyPr/>
                    <a:lstStyle/>
                    <a:p>
                      <a:r>
                        <a:rPr lang="en-GB" sz="1400" dirty="0"/>
                        <a:t>Efficient team working and leadership </a:t>
                      </a:r>
                    </a:p>
                  </a:txBody>
                  <a:tcPr marL="68580" marR="68580" marT="34290" marB="34290"/>
                </a:tc>
                <a:extLst>
                  <a:ext uri="{0D108BD9-81ED-4DB2-BD59-A6C34878D82A}">
                    <a16:rowId xmlns:a16="http://schemas.microsoft.com/office/drawing/2014/main" val="2507276796"/>
                  </a:ext>
                </a:extLst>
              </a:tr>
              <a:tr h="6858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challenges that you overcame as a team?</a:t>
                      </a:r>
                    </a:p>
                    <a:p>
                      <a:endParaRPr lang="en-GB" sz="1400" dirty="0"/>
                    </a:p>
                  </a:txBody>
                  <a:tcPr marL="68580" marR="68580" marT="34290" marB="34290"/>
                </a:tc>
                <a:tc>
                  <a:txBody>
                    <a:bodyPr/>
                    <a:lstStyle/>
                    <a:p>
                      <a:r>
                        <a:rPr lang="en-GB" sz="1400" dirty="0"/>
                        <a:t>There had been few conflicting situations where some of the team members were not comfortable with their corresponding tasks allocated to them</a:t>
                      </a:r>
                    </a:p>
                  </a:txBody>
                  <a:tcPr marL="68580" marR="68580" marT="34290" marB="34290"/>
                </a:tc>
                <a:extLst>
                  <a:ext uri="{0D108BD9-81ED-4DB2-BD59-A6C34878D82A}">
                    <a16:rowId xmlns:a16="http://schemas.microsoft.com/office/drawing/2014/main" val="1913256840"/>
                  </a:ext>
                </a:extLst>
              </a:tr>
              <a:tr h="6858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would you do differently if you worked as a team again?</a:t>
                      </a:r>
                    </a:p>
                    <a:p>
                      <a:endParaRPr lang="en-GB" sz="1400" dirty="0"/>
                    </a:p>
                  </a:txBody>
                  <a:tcPr marL="68580" marR="68580" marT="34290" marB="34290"/>
                </a:tc>
                <a:tc>
                  <a:txBody>
                    <a:bodyPr/>
                    <a:lstStyle/>
                    <a:p>
                      <a:r>
                        <a:rPr lang="en-GB" sz="1400" dirty="0"/>
                        <a:t>I could use some tools for analysing the strengths and weaknesses of each of the team members before allocating tasks for each of them</a:t>
                      </a:r>
                    </a:p>
                  </a:txBody>
                  <a:tcPr marL="68580" marR="68580" marT="34290" marB="34290"/>
                </a:tc>
                <a:extLst>
                  <a:ext uri="{0D108BD9-81ED-4DB2-BD59-A6C34878D82A}">
                    <a16:rowId xmlns:a16="http://schemas.microsoft.com/office/drawing/2014/main" val="771358641"/>
                  </a:ext>
                </a:extLst>
              </a:tr>
              <a:tr h="661922">
                <a:tc>
                  <a:txBody>
                    <a:bodyPr/>
                    <a:lstStyle/>
                    <a:p>
                      <a:r>
                        <a:rPr lang="en-GB" sz="1400" dirty="0"/>
                        <a:t>How would you rate your team working? Out of 10? </a:t>
                      </a:r>
                    </a:p>
                  </a:txBody>
                  <a:tcPr marL="68580" marR="68580" marT="34290" marB="34290"/>
                </a:tc>
                <a:tc>
                  <a:txBody>
                    <a:bodyPr/>
                    <a:lstStyle/>
                    <a:p>
                      <a:r>
                        <a:rPr lang="en-GB" sz="1400" dirty="0"/>
                        <a:t> 7</a:t>
                      </a:r>
                    </a:p>
                  </a:txBody>
                  <a:tcPr marL="68580" marR="68580" marT="34290" marB="34290"/>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t>Reference list</a:t>
            </a:r>
            <a:br>
              <a:rPr lang="en-US" sz="3200" b="1" dirty="0"/>
            </a:br>
            <a:endParaRPr lang="en-US" sz="3200" b="1" dirty="0"/>
          </a:p>
        </p:txBody>
      </p:sp>
      <p:sp>
        <p:nvSpPr>
          <p:cNvPr id="3" name="Content Placeholder 2"/>
          <p:cNvSpPr>
            <a:spLocks noGrp="1"/>
          </p:cNvSpPr>
          <p:nvPr>
            <p:ph idx="1"/>
          </p:nvPr>
        </p:nvSpPr>
        <p:spPr/>
        <p:txBody>
          <a:bodyPr>
            <a:normAutofit fontScale="40000" lnSpcReduction="20000"/>
          </a:bodyPr>
          <a:lstStyle/>
          <a:p>
            <a:r>
              <a:rPr lang="en-US" dirty="0"/>
              <a:t>Ahmed, T., </a:t>
            </a:r>
            <a:r>
              <a:rPr lang="en-US" dirty="0" err="1"/>
              <a:t>Ruma</a:t>
            </a:r>
            <a:r>
              <a:rPr lang="en-US" dirty="0"/>
              <a:t>, N.H. and </a:t>
            </a:r>
            <a:r>
              <a:rPr lang="en-US" dirty="0" err="1"/>
              <a:t>Shirahada</a:t>
            </a:r>
            <a:r>
              <a:rPr lang="en-US" dirty="0"/>
              <a:t>, K., 2018. Knowledge transfers as the basis of decision support for drug prescription", VINE Journal of Information and Knowledge Management Systems, </a:t>
            </a:r>
            <a:r>
              <a:rPr lang="en-US" i="1" dirty="0"/>
              <a:t>48</a:t>
            </a:r>
            <a:r>
              <a:rPr lang="en-US" dirty="0"/>
              <a:t>(2), pp.294-312. </a:t>
            </a:r>
          </a:p>
          <a:p>
            <a:r>
              <a:rPr lang="en-US" dirty="0"/>
              <a:t>Campaign, 2021. </a:t>
            </a:r>
            <a:r>
              <a:rPr lang="en-US" i="1" dirty="0"/>
              <a:t>How Sainsbury's ads </a:t>
            </a:r>
            <a:r>
              <a:rPr lang="en-US" i="1" dirty="0" err="1"/>
              <a:t>revolutionised</a:t>
            </a:r>
            <a:r>
              <a:rPr lang="en-US" i="1" dirty="0"/>
              <a:t> the UK's food culture</a:t>
            </a:r>
            <a:r>
              <a:rPr lang="en-US" dirty="0"/>
              <a:t>. [online] Campaignlive.co.uk. Available at: &lt;https://www.campaignlive.co.uk/article/sainsburys-ads-revolutionised-uks-food-culture/1412027&gt; [Accessed 14 October 2021].</a:t>
            </a:r>
          </a:p>
          <a:p>
            <a:r>
              <a:rPr lang="en-US" dirty="0" err="1"/>
              <a:t>Ikiseh</a:t>
            </a:r>
            <a:r>
              <a:rPr lang="en-US" dirty="0"/>
              <a:t>, B.N., 2020. The Internal Communication Barriers: A Communication Audit Report of a Nonprofit </a:t>
            </a:r>
            <a:r>
              <a:rPr lang="en-US" dirty="0" err="1"/>
              <a:t>Organisation</a:t>
            </a:r>
            <a:r>
              <a:rPr lang="en-US" dirty="0"/>
              <a:t>. </a:t>
            </a:r>
            <a:r>
              <a:rPr lang="en-US" i="1" dirty="0"/>
              <a:t>Global Journal of Management And Business Research</a:t>
            </a:r>
            <a:r>
              <a:rPr lang="en-US" dirty="0"/>
              <a:t>.</a:t>
            </a:r>
          </a:p>
          <a:p>
            <a:r>
              <a:rPr lang="en-US" dirty="0" err="1"/>
              <a:t>Nechaeva</a:t>
            </a:r>
            <a:r>
              <a:rPr lang="en-US" dirty="0"/>
              <a:t>, S.N., </a:t>
            </a:r>
            <a:r>
              <a:rPr lang="en-US" dirty="0" err="1"/>
              <a:t>Borshcheva</a:t>
            </a:r>
            <a:r>
              <a:rPr lang="en-US" dirty="0"/>
              <a:t>, A.V. and </a:t>
            </a:r>
            <a:r>
              <a:rPr lang="en-US" dirty="0" err="1"/>
              <a:t>Charykova</a:t>
            </a:r>
            <a:r>
              <a:rPr lang="en-US" dirty="0"/>
              <a:t>, O.G., 2018. Information Hindrances and Communication Barriers in Project Interactions. </a:t>
            </a:r>
            <a:r>
              <a:rPr lang="en-US" i="1" dirty="0"/>
              <a:t>The Future of the Global Financial System: Downfall or Harmony</a:t>
            </a:r>
            <a:r>
              <a:rPr lang="en-US" dirty="0"/>
              <a:t>, </a:t>
            </a:r>
            <a:r>
              <a:rPr lang="en-US" i="1" dirty="0"/>
              <a:t>57</a:t>
            </a:r>
            <a:r>
              <a:rPr lang="en-US" dirty="0"/>
              <a:t>, p.273.</a:t>
            </a:r>
          </a:p>
          <a:p>
            <a:r>
              <a:rPr lang="en-US" dirty="0"/>
              <a:t>Powers, K., 2019. Communications: Human Resources Perspectives. </a:t>
            </a:r>
            <a:r>
              <a:rPr lang="en-US" i="1" dirty="0"/>
              <a:t>Workplace Psychology</a:t>
            </a:r>
            <a:r>
              <a:rPr lang="en-US" dirty="0"/>
              <a:t>.</a:t>
            </a:r>
          </a:p>
          <a:p>
            <a:r>
              <a:rPr lang="en-US" dirty="0"/>
              <a:t>Sainsbury's, 2021. </a:t>
            </a:r>
            <a:r>
              <a:rPr lang="en-US" i="1" dirty="0"/>
              <a:t>Annual report</a:t>
            </a:r>
            <a:r>
              <a:rPr lang="en-US" dirty="0"/>
              <a:t>. [online] About.sainsburys.co.uk. Available at: &lt;https://about.sainsburys.co.uk/~/media/Files/S/Sainsburys/documents/reports-and-presentations/annual-reports/sainsburys-ar2021.pdf&gt; [Accessed 13 October 2021].</a:t>
            </a:r>
          </a:p>
          <a:p>
            <a:r>
              <a:rPr lang="en-US" dirty="0"/>
              <a:t>Saud, S., </a:t>
            </a:r>
            <a:r>
              <a:rPr lang="en-US" dirty="0" err="1"/>
              <a:t>Asri</a:t>
            </a:r>
            <a:r>
              <a:rPr lang="en-US" dirty="0"/>
              <a:t>, W.K. and </a:t>
            </a:r>
            <a:r>
              <a:rPr lang="en-US" dirty="0" err="1"/>
              <a:t>Burhanuddin</a:t>
            </a:r>
            <a:r>
              <a:rPr lang="en-US" dirty="0"/>
              <a:t>, B., 2018. Students’ Perceptions on </a:t>
            </a:r>
            <a:r>
              <a:rPr lang="en-US" dirty="0" err="1"/>
              <a:t>DeFleur</a:t>
            </a:r>
            <a:r>
              <a:rPr lang="en-US" dirty="0"/>
              <a:t> Communication Model in </a:t>
            </a:r>
            <a:r>
              <a:rPr lang="en-US" dirty="0" err="1"/>
              <a:t>Sprechfertigkeit</a:t>
            </a:r>
            <a:r>
              <a:rPr lang="en-US" dirty="0"/>
              <a:t> Teaching for High School Students. In </a:t>
            </a:r>
            <a:r>
              <a:rPr lang="en-US" i="1" dirty="0"/>
              <a:t>Advances in Social Science, Education and Humanities Research (ASSEHR), volume 82 Ninth International Conference on Applied Linguistics (CONAPLIN 9)</a:t>
            </a:r>
            <a:r>
              <a:rPr lang="en-US" dirty="0"/>
              <a:t> (pp. 143-148). Atlantis Press.</a:t>
            </a:r>
          </a:p>
          <a:p>
            <a:r>
              <a:rPr lang="en-US" dirty="0" err="1"/>
              <a:t>Scarlettabbott</a:t>
            </a:r>
            <a:r>
              <a:rPr lang="en-US" dirty="0"/>
              <a:t>, 2021. </a:t>
            </a:r>
            <a:r>
              <a:rPr lang="en-US" i="1" dirty="0"/>
              <a:t>Sainsbury‘s - Insights Case Study</a:t>
            </a:r>
            <a:r>
              <a:rPr lang="en-US" dirty="0"/>
              <a:t>. [online] </a:t>
            </a:r>
            <a:r>
              <a:rPr lang="en-US" dirty="0" err="1"/>
              <a:t>scarlettabbott</a:t>
            </a:r>
            <a:r>
              <a:rPr lang="en-US" dirty="0"/>
              <a:t>. Available at: &lt;https://scarlettabbott.co.uk/work/sainsburys-strategy-case-study&gt; [Accessed 17 October 2021].</a:t>
            </a:r>
          </a:p>
          <a:p>
            <a:r>
              <a:rPr lang="en-US" dirty="0"/>
              <a:t>The Guardian, 2020. </a:t>
            </a:r>
            <a:r>
              <a:rPr lang="en-US" i="1" dirty="0"/>
              <a:t>Company profile for Sainsbury's</a:t>
            </a:r>
            <a:r>
              <a:rPr lang="en-US" dirty="0"/>
              <a:t>. [online] the Guardian. Available at: &lt;https://www.theguardian.com/sustainable-business/companies-list-s-t1&gt; [Accessed 15 October 2021].</a:t>
            </a:r>
          </a:p>
          <a:p>
            <a:r>
              <a:rPr lang="en-US" dirty="0"/>
              <a:t>Valenzuela, S. and McCombs, M., 2019. The agenda-setting role of the news media. </a:t>
            </a:r>
            <a:r>
              <a:rPr lang="en-US" i="1" dirty="0"/>
              <a:t>An integrated approach to communication theory and research</a:t>
            </a:r>
            <a:r>
              <a:rPr lang="en-US" dirty="0"/>
              <a:t>, pp.99-112.</a:t>
            </a:r>
          </a:p>
          <a:p>
            <a:r>
              <a:rPr lang="en-US" dirty="0"/>
              <a:t>Vincent, E. and </a:t>
            </a:r>
            <a:r>
              <a:rPr lang="en-US" dirty="0" err="1"/>
              <a:t>Kolade</a:t>
            </a:r>
            <a:r>
              <a:rPr lang="en-US" dirty="0"/>
              <a:t>, A., 2019. Persuasive Communication: Semiotic Analysis of “Share-a-coke” Advertising Campaign. </a:t>
            </a:r>
            <a:r>
              <a:rPr lang="en-US" i="1" dirty="0"/>
              <a:t>World Journal of Innovative Research (WJIR) ISSN,</a:t>
            </a:r>
            <a:r>
              <a:rPr lang="en-US" dirty="0"/>
              <a:t> pp.2454-8236.</a:t>
            </a:r>
          </a:p>
          <a:p>
            <a:r>
              <a:rPr lang="en-US" dirty="0"/>
              <a:t>Zamani, Z. and Gum, D., 2019. Activity-based flexible office: Exploring the fit between physical environment qualities and user needs impacting satisfaction, communication, collaboration and productivity. </a:t>
            </a:r>
            <a:r>
              <a:rPr lang="en-US" i="1" dirty="0"/>
              <a:t>Journal of Corporate Real Estate.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667000"/>
            <a:ext cx="8229600" cy="1399032"/>
          </a:xfrm>
        </p:spPr>
        <p:txBody>
          <a:bodyPr>
            <a:noAutofit/>
          </a:bodyPr>
          <a:lstStyle/>
          <a:p>
            <a:pPr algn="ctr"/>
            <a:r>
              <a:rPr lang="en-US" sz="8800" i="1" dirty="0">
                <a:latin typeface="Algerian" pitchFamily="82" charset="0"/>
              </a:rPr>
              <a:t>Thank You</a:t>
            </a:r>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0</TotalTime>
  <Words>1347</Words>
  <Application>Microsoft Office PowerPoint</Application>
  <PresentationFormat>On-screen Show (4:3)</PresentationFormat>
  <Paragraphs>71</Paragraphs>
  <Slides>10</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Algerian</vt:lpstr>
      <vt:lpstr>Calibri</vt:lpstr>
      <vt:lpstr>Calibri Light</vt:lpstr>
      <vt:lpstr>Retrospect</vt:lpstr>
      <vt:lpstr>Effective Team Working for team success</vt:lpstr>
      <vt:lpstr>Introduction  </vt:lpstr>
      <vt:lpstr>Using theories of communication  </vt:lpstr>
      <vt:lpstr>Channels of communication used by an organization to improve communication</vt:lpstr>
      <vt:lpstr>Types of barriers preventing effective communication between the organization and external stakeholders  </vt:lpstr>
      <vt:lpstr>Impact of effective communication on the organization’s business process</vt:lpstr>
      <vt:lpstr>Conclusion </vt:lpstr>
      <vt:lpstr>PowerPoint Presentation</vt:lpstr>
      <vt:lpstr>Reference list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2021-10-22T19:43:14Z</dcterms:created>
  <dcterms:modified xsi:type="dcterms:W3CDTF">2021-11-19T14:04:24Z</dcterms:modified>
</cp:coreProperties>
</file>