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3" r:id="rId8"/>
    <p:sldId id="265" r:id="rId9"/>
    <p:sldId id="266"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5" d="100"/>
          <a:sy n="85" d="100"/>
        </p:scale>
        <p:origin x="13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12/8/2019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12/8/2019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12/8/2019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12/8/2019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12/8/2019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12/8/2019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12/8/2019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12/8/2019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12/8/2019</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12/8/2019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12/8/2019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12/8/2019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12/8/2019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12/8/2019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12/8/2019</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mind.org.uk/information-support/types-of-mental-health-problems/sleep-problem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info@apni.org" TargetMode="External"/><Relationship Id="rId2" Type="http://schemas.openxmlformats.org/officeDocument/2006/relationships/hyperlink" Target="http://www.sth.nhs.uk/" TargetMode="External"/><Relationship Id="rId1" Type="http://schemas.openxmlformats.org/officeDocument/2006/relationships/slideLayout" Target="../slideLayouts/slideLayout2.xml"/><Relationship Id="rId5" Type="http://schemas.openxmlformats.org/officeDocument/2006/relationships/hyperlink" Target="http://mind.org.uk/" TargetMode="External"/><Relationship Id="rId4" Type="http://schemas.openxmlformats.org/officeDocument/2006/relationships/hyperlink" Target="http://sciencedaily.com/release/2019/0005/190513104502.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03123-9189-46C9-807B-68D9233DDDA8}"/>
              </a:ext>
            </a:extLst>
          </p:cNvPr>
          <p:cNvSpPr>
            <a:spLocks noGrp="1"/>
          </p:cNvSpPr>
          <p:nvPr>
            <p:ph type="ctrTitle"/>
          </p:nvPr>
        </p:nvSpPr>
        <p:spPr>
          <a:xfrm>
            <a:off x="810001" y="259645"/>
            <a:ext cx="10572000" cy="1840088"/>
          </a:xfrm>
        </p:spPr>
        <p:txBody>
          <a:bodyPr/>
          <a:lstStyle/>
          <a:p>
            <a:r>
              <a:rPr lang="en-GB" dirty="0"/>
              <a:t>Postnatal Depression</a:t>
            </a:r>
          </a:p>
        </p:txBody>
      </p:sp>
      <p:sp>
        <p:nvSpPr>
          <p:cNvPr id="3" name="Subtitle 2">
            <a:extLst>
              <a:ext uri="{FF2B5EF4-FFF2-40B4-BE49-F238E27FC236}">
                <a16:creationId xmlns:a16="http://schemas.microsoft.com/office/drawing/2014/main" id="{6AF7DC50-AB76-420E-9E16-51D47F75770F}"/>
              </a:ext>
            </a:extLst>
          </p:cNvPr>
          <p:cNvSpPr>
            <a:spLocks noGrp="1"/>
          </p:cNvSpPr>
          <p:nvPr>
            <p:ph type="subTitle" idx="1"/>
          </p:nvPr>
        </p:nvSpPr>
        <p:spPr>
          <a:xfrm>
            <a:off x="810001" y="5280846"/>
            <a:ext cx="10572000" cy="589375"/>
          </a:xfrm>
        </p:spPr>
        <p:txBody>
          <a:bodyPr>
            <a:normAutofit fontScale="62500" lnSpcReduction="20000"/>
          </a:bodyPr>
          <a:lstStyle/>
          <a:p>
            <a:r>
              <a:rPr lang="en-GB" dirty="0"/>
              <a:t>                                          Annette Evans</a:t>
            </a:r>
          </a:p>
          <a:p>
            <a:r>
              <a:rPr lang="en-GB" dirty="0"/>
              <a:t>                                          1809565</a:t>
            </a:r>
          </a:p>
          <a:p>
            <a:endParaRPr lang="en-GB" dirty="0"/>
          </a:p>
        </p:txBody>
      </p:sp>
    </p:spTree>
    <p:extLst>
      <p:ext uri="{BB962C8B-B14F-4D97-AF65-F5344CB8AC3E}">
        <p14:creationId xmlns:p14="http://schemas.microsoft.com/office/powerpoint/2010/main" val="2665391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34B35-4B30-4BAB-9C40-7BA102A495DF}"/>
              </a:ext>
            </a:extLst>
          </p:cNvPr>
          <p:cNvSpPr>
            <a:spLocks noGrp="1"/>
          </p:cNvSpPr>
          <p:nvPr>
            <p:ph type="title"/>
          </p:nvPr>
        </p:nvSpPr>
        <p:spPr>
          <a:xfrm>
            <a:off x="810000" y="447188"/>
            <a:ext cx="10571998" cy="970450"/>
          </a:xfrm>
        </p:spPr>
        <p:txBody>
          <a:bodyPr/>
          <a:lstStyle/>
          <a:p>
            <a:r>
              <a:rPr lang="en-GB" dirty="0"/>
              <a:t>What is Postnatal Depression? (PND).</a:t>
            </a:r>
          </a:p>
        </p:txBody>
      </p:sp>
      <p:sp>
        <p:nvSpPr>
          <p:cNvPr id="3" name="Content Placeholder 2">
            <a:extLst>
              <a:ext uri="{FF2B5EF4-FFF2-40B4-BE49-F238E27FC236}">
                <a16:creationId xmlns:a16="http://schemas.microsoft.com/office/drawing/2014/main" id="{71C7A3D6-3F1C-4AAD-99CC-DB317797E92C}"/>
              </a:ext>
            </a:extLst>
          </p:cNvPr>
          <p:cNvSpPr>
            <a:spLocks noGrp="1"/>
          </p:cNvSpPr>
          <p:nvPr>
            <p:ph idx="1"/>
          </p:nvPr>
        </p:nvSpPr>
        <p:spPr/>
        <p:txBody>
          <a:bodyPr>
            <a:normAutofit fontScale="92500"/>
          </a:bodyPr>
          <a:lstStyle/>
          <a:p>
            <a:pPr lvl="0"/>
            <a:endParaRPr lang="en-GB" dirty="0"/>
          </a:p>
          <a:p>
            <a:pPr lvl="0"/>
            <a:r>
              <a:rPr lang="en-GB" dirty="0"/>
              <a:t>Postnatal depression is a depressive illness which affects between 10 to 15 in every 100 women having a baby, (RC PSYCH, 2011). These are known as perinatal mental health problems. </a:t>
            </a:r>
          </a:p>
          <a:p>
            <a:pPr lvl="0"/>
            <a:r>
              <a:rPr lang="en-GB" dirty="0"/>
              <a:t>Failing to recognise Postnatal depression in men and partners, showed significant differences between gender differences, (Anglian Ruskin University, 2019) </a:t>
            </a:r>
          </a:p>
          <a:p>
            <a:pPr lvl="0"/>
            <a:r>
              <a:rPr lang="en-GB" dirty="0"/>
              <a:t>If there is a history of depression or mental health problems, or there is a family history of mental health problems during pregnancy or after childbirth, (NHS, 2018), as this can put the mother at risk of PND.</a:t>
            </a:r>
          </a:p>
          <a:p>
            <a:pPr marL="0" indent="0">
              <a:buNone/>
            </a:pPr>
            <a:r>
              <a:rPr lang="en-GB" dirty="0"/>
              <a:t> </a:t>
            </a:r>
          </a:p>
          <a:p>
            <a:pPr marL="0" indent="0" algn="ctr">
              <a:buNone/>
            </a:pPr>
            <a:r>
              <a:rPr lang="en-GB" dirty="0"/>
              <a:t>                                                                                    </a:t>
            </a:r>
            <a:r>
              <a:rPr lang="en-GB" sz="1050" dirty="0">
                <a:latin typeface="Arial" panose="020B0604020202020204" pitchFamily="34" charset="0"/>
                <a:cs typeface="Arial" panose="020B0604020202020204" pitchFamily="34" charset="0"/>
              </a:rPr>
              <a:t>Annette Evans</a:t>
            </a:r>
          </a:p>
          <a:p>
            <a:pPr marL="0" indent="0" algn="ctr">
              <a:buNone/>
            </a:pPr>
            <a:r>
              <a:rPr lang="en-GB" sz="1050" dirty="0">
                <a:latin typeface="Arial" panose="020B0604020202020204" pitchFamily="34" charset="0"/>
                <a:cs typeface="Arial" panose="020B0604020202020204" pitchFamily="34" charset="0"/>
              </a:rPr>
              <a:t>                                                                                                                                       1809565 </a:t>
            </a:r>
          </a:p>
        </p:txBody>
      </p:sp>
    </p:spTree>
    <p:extLst>
      <p:ext uri="{BB962C8B-B14F-4D97-AF65-F5344CB8AC3E}">
        <p14:creationId xmlns:p14="http://schemas.microsoft.com/office/powerpoint/2010/main" val="612164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5" name="Title 4">
            <a:extLst>
              <a:ext uri="{FF2B5EF4-FFF2-40B4-BE49-F238E27FC236}">
                <a16:creationId xmlns:a16="http://schemas.microsoft.com/office/drawing/2014/main" id="{CF5AF9E9-4064-492B-9CBE-5A0D595C6D78}"/>
              </a:ext>
            </a:extLst>
          </p:cNvPr>
          <p:cNvSpPr>
            <a:spLocks noGrp="1"/>
          </p:cNvSpPr>
          <p:nvPr>
            <p:ph type="title"/>
          </p:nvPr>
        </p:nvSpPr>
        <p:spPr>
          <a:xfrm>
            <a:off x="451515" y="1734857"/>
            <a:ext cx="3765483" cy="3388287"/>
          </a:xfrm>
        </p:spPr>
        <p:txBody>
          <a:bodyPr anchor="ctr">
            <a:normAutofit/>
          </a:bodyPr>
          <a:lstStyle/>
          <a:p>
            <a:r>
              <a:rPr lang="en-GB"/>
              <a:t>Case Study:</a:t>
            </a:r>
          </a:p>
        </p:txBody>
      </p:sp>
      <p:sp>
        <p:nvSpPr>
          <p:cNvPr id="3" name="Content Placeholder 2">
            <a:extLst>
              <a:ext uri="{FF2B5EF4-FFF2-40B4-BE49-F238E27FC236}">
                <a16:creationId xmlns:a16="http://schemas.microsoft.com/office/drawing/2014/main" id="{BEAC93B2-E6F4-4439-884B-482CF8718261}"/>
              </a:ext>
            </a:extLst>
          </p:cNvPr>
          <p:cNvSpPr>
            <a:spLocks noGrp="1"/>
          </p:cNvSpPr>
          <p:nvPr>
            <p:ph idx="1"/>
          </p:nvPr>
        </p:nvSpPr>
        <p:spPr>
          <a:xfrm>
            <a:off x="5816733" y="614363"/>
            <a:ext cx="5923752" cy="5650970"/>
          </a:xfrm>
          <a:effectLst/>
        </p:spPr>
        <p:txBody>
          <a:bodyPr>
            <a:normAutofit lnSpcReduction="10000"/>
          </a:bodyPr>
          <a:lstStyle/>
          <a:p>
            <a:pPr marL="0" indent="0">
              <a:lnSpc>
                <a:spcPct val="90000"/>
              </a:lnSpc>
              <a:buNone/>
            </a:pPr>
            <a:r>
              <a:rPr lang="en-GB" sz="1000" dirty="0"/>
              <a:t>Danielle first experienced depression and anxious five days after the birth of her second child. She started feeling an intense anxiety and had difficult in bonding with her daughter. Danielle found it extremely difficult in sleeping at night and then sleepy throughout the day, this constant tiredness left her with very little energy and no interest to be with family and friends. Danielle went downhill very fast.  She states that she often laid on the floor crying and asking for people to help her, during these episodes Danielle admitted that she had frightening thoughts of hurting her baby.</a:t>
            </a:r>
          </a:p>
          <a:p>
            <a:pPr marL="0" indent="0">
              <a:lnSpc>
                <a:spcPct val="90000"/>
              </a:lnSpc>
              <a:buNone/>
            </a:pPr>
            <a:r>
              <a:rPr lang="en-GB" sz="1000" dirty="0"/>
              <a:t>It got so bad her husband suggested that he needed to call the mental health crisis team.</a:t>
            </a:r>
          </a:p>
          <a:p>
            <a:pPr marL="0" indent="0">
              <a:lnSpc>
                <a:spcPct val="90000"/>
              </a:lnSpc>
              <a:buNone/>
            </a:pPr>
            <a:r>
              <a:rPr lang="en-GB" sz="1000" dirty="0"/>
              <a:t>With no specialist care available Danielle, now 36, was given tranquillisers and antidepressants, which required her to stop breastfeeding. After six months she was able to go off medication, only to relapse 18 months later, when she became pregnant with her younger daughter.</a:t>
            </a:r>
          </a:p>
          <a:p>
            <a:pPr marL="0" indent="0">
              <a:lnSpc>
                <a:spcPct val="90000"/>
              </a:lnSpc>
              <a:buNone/>
            </a:pPr>
            <a:r>
              <a:rPr lang="en-GB" sz="1000" dirty="0"/>
              <a:t>She would wake up feeling really sick and felt all the anxiety coming back, and this time it was even worse. It was almost catatonic, lying on the floor in the kitchen. No one could make her speak or move.</a:t>
            </a:r>
          </a:p>
          <a:p>
            <a:pPr marL="0" indent="0">
              <a:lnSpc>
                <a:spcPct val="90000"/>
              </a:lnSpc>
              <a:buNone/>
            </a:pPr>
            <a:r>
              <a:rPr lang="en-GB" sz="1000" dirty="0"/>
              <a:t>With no mother and baby units in her area – the closest fifteen to twenty miles away.  Danielle spent a week on a standard psychiatric unit, which she remembers being far from suitable, she recalls still being sick all the time, she was needing to eat little and often. On one occasion she went to the kitchen to ask for some toast and the chef said: ‘No, nothing between mealtimes.’ She told him that she was pregnant. He said: “I’ve heard that before.’</a:t>
            </a:r>
          </a:p>
          <a:p>
            <a:pPr marL="0" indent="0">
              <a:lnSpc>
                <a:spcPct val="90000"/>
              </a:lnSpc>
              <a:buNone/>
            </a:pPr>
            <a:r>
              <a:rPr lang="en-GB" sz="1000" dirty="0"/>
              <a:t>Staff from a new specialist team intervened and sent Danielle home, prescribing antidepressants. Again, the recovery was mixed: she never got fully well when she was pregnant, but about 10 weeks after the birth she was completely back to normal again. She stayed on the drugs for two and a half years and started to wean off, but when she got to a low level, she had a massive relapse.</a:t>
            </a:r>
          </a:p>
          <a:p>
            <a:pPr marL="0" indent="0">
              <a:lnSpc>
                <a:spcPct val="90000"/>
              </a:lnSpc>
              <a:buNone/>
            </a:pPr>
            <a:r>
              <a:rPr lang="en-GB" sz="1000" dirty="0"/>
              <a:t>Danielle went back on the drugs which didn’t work and had to go through all sort of different drugs until she found one that did. It has only the last month that she has recovered from that relapse.</a:t>
            </a:r>
          </a:p>
          <a:p>
            <a:pPr marL="0" indent="0">
              <a:lnSpc>
                <a:spcPct val="90000"/>
              </a:lnSpc>
              <a:buNone/>
            </a:pPr>
            <a:r>
              <a:rPr lang="en-GB" sz="1000" dirty="0"/>
              <a:t>Danielle partly blames the long wait for psychotherapy as she only had her assessment a month ago – her daughters are seven and four – and had been on a two-year waiting list. The experience has affected her and states that she will not have any more children. Although she has always wanted loads of children, but her episodes are so severe she just feels the threat to the family is too great</a:t>
            </a:r>
            <a:r>
              <a:rPr lang="en-GB" sz="700" dirty="0"/>
              <a:t>.</a:t>
            </a:r>
          </a:p>
          <a:p>
            <a:pPr marL="0" indent="0">
              <a:lnSpc>
                <a:spcPct val="90000"/>
              </a:lnSpc>
              <a:buNone/>
            </a:pPr>
            <a:r>
              <a:rPr lang="en-GB" sz="700" dirty="0"/>
              <a:t> </a:t>
            </a:r>
          </a:p>
          <a:p>
            <a:pPr marL="0" indent="0">
              <a:lnSpc>
                <a:spcPct val="90000"/>
              </a:lnSpc>
              <a:buNone/>
            </a:pPr>
            <a:r>
              <a:rPr lang="en-GB" sz="700" dirty="0"/>
              <a:t>                                                                                                                                                                            Annette Evans</a:t>
            </a:r>
          </a:p>
          <a:p>
            <a:pPr marL="0" indent="0">
              <a:lnSpc>
                <a:spcPct val="90000"/>
              </a:lnSpc>
              <a:buNone/>
            </a:pPr>
            <a:r>
              <a:rPr lang="en-GB" sz="700" dirty="0"/>
              <a:t>                                                                                                                                                                            1809565                                              </a:t>
            </a:r>
          </a:p>
        </p:txBody>
      </p:sp>
    </p:spTree>
    <p:extLst>
      <p:ext uri="{BB962C8B-B14F-4D97-AF65-F5344CB8AC3E}">
        <p14:creationId xmlns:p14="http://schemas.microsoft.com/office/powerpoint/2010/main" val="820690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AF1D6-31B5-432D-85E7-29F78303D5E6}"/>
              </a:ext>
            </a:extLst>
          </p:cNvPr>
          <p:cNvSpPr>
            <a:spLocks noGrp="1"/>
          </p:cNvSpPr>
          <p:nvPr>
            <p:ph type="title"/>
          </p:nvPr>
        </p:nvSpPr>
        <p:spPr>
          <a:xfrm>
            <a:off x="810000" y="447188"/>
            <a:ext cx="10571998" cy="970450"/>
          </a:xfrm>
        </p:spPr>
        <p:txBody>
          <a:bodyPr>
            <a:normAutofit/>
          </a:bodyPr>
          <a:lstStyle/>
          <a:p>
            <a:pPr marL="0" marR="0" lvl="0" indent="0" defTabSz="914400" rtl="0" eaLnBrk="0" fontAlgn="base" latinLnBrk="0" hangingPunct="0">
              <a:lnSpc>
                <a:spcPct val="90000"/>
              </a:lnSpc>
              <a:spcBef>
                <a:spcPct val="0"/>
              </a:spcBef>
              <a:spcAft>
                <a:spcPct val="0"/>
              </a:spcAft>
              <a:buClrTx/>
              <a:buSzTx/>
              <a:buFontTx/>
              <a:buNone/>
              <a:tabLst>
                <a:tab pos="457200" algn="l"/>
              </a:tabLst>
            </a:pPr>
            <a:r>
              <a:rPr kumimoji="0" lang="en-GB" altLang="en-US" sz="2800" b="1" i="0" u="none" strike="noStrike" cap="none" normalizeH="0" baseline="0">
                <a:ln>
                  <a:noFill/>
                </a:ln>
                <a:effectLst/>
                <a:latin typeface="kg_small_town_southern_girlRg"/>
                <a:ea typeface="Times New Roman" panose="02020603050405020304" pitchFamily="18" charset="0"/>
                <a:cs typeface="Times New Roman" panose="02020603050405020304" pitchFamily="18" charset="0"/>
              </a:rPr>
              <a:t>What are the common signs and symptoms?</a:t>
            </a:r>
            <a:endParaRPr kumimoji="0" lang="en-GB" altLang="en-US" sz="2800" b="0" i="0" u="none" strike="noStrike" cap="none" normalizeH="0" baseline="0">
              <a:ln>
                <a:noFill/>
              </a:ln>
              <a:effectLst/>
            </a:endParaRPr>
          </a:p>
          <a:p>
            <a:pPr marL="0" marR="0" lvl="0" indent="0" defTabSz="914400" rtl="0" eaLnBrk="0" fontAlgn="base" latinLnBrk="0" hangingPunct="0">
              <a:lnSpc>
                <a:spcPct val="90000"/>
              </a:lnSpc>
              <a:spcBef>
                <a:spcPct val="0"/>
              </a:spcBef>
              <a:spcAft>
                <a:spcPct val="0"/>
              </a:spcAft>
              <a:buClrTx/>
              <a:buSzTx/>
              <a:buFontTx/>
              <a:buNone/>
              <a:tabLst>
                <a:tab pos="457200" algn="l"/>
              </a:tabLst>
            </a:pPr>
            <a:r>
              <a:rPr kumimoji="0" lang="en-GB" altLang="en-US" sz="2800" b="0" i="0" u="none" strike="noStrike" cap="none" normalizeH="0" baseline="0">
                <a:ln>
                  <a:noFill/>
                </a:ln>
                <a:effectLst/>
                <a:latin typeface="Tahoma" panose="020B0604030504040204" pitchFamily="34" charset="0"/>
                <a:ea typeface="Times New Roman" panose="02020603050405020304" pitchFamily="18" charset="0"/>
                <a:cs typeface="Tahoma" panose="020B0604030504040204" pitchFamily="34" charset="0"/>
              </a:rPr>
              <a:t>You may experience one or more of the following symptoms:</a:t>
            </a:r>
            <a:endParaRPr kumimoji="0" lang="en-GB" altLang="en-US" sz="2800" b="0" i="0" u="none" strike="noStrike" cap="none" normalizeH="0" baseline="0">
              <a:ln>
                <a:noFill/>
              </a:ln>
              <a:effectLst/>
              <a:latin typeface="Arial" panose="020B0604020202020204" pitchFamily="34" charset="0"/>
            </a:endParaRPr>
          </a:p>
        </p:txBody>
      </p:sp>
      <p:graphicFrame>
        <p:nvGraphicFramePr>
          <p:cNvPr id="4" name="Content Placeholder 3">
            <a:extLst>
              <a:ext uri="{FF2B5EF4-FFF2-40B4-BE49-F238E27FC236}">
                <a16:creationId xmlns:a16="http://schemas.microsoft.com/office/drawing/2014/main" id="{72F107FA-0CE5-48B8-A113-D88F42A5FB3E}"/>
              </a:ext>
            </a:extLst>
          </p:cNvPr>
          <p:cNvGraphicFramePr>
            <a:graphicFrameLocks noGrp="1"/>
          </p:cNvGraphicFramePr>
          <p:nvPr>
            <p:ph idx="1"/>
            <p:extLst>
              <p:ext uri="{D42A27DB-BD31-4B8C-83A1-F6EECF244321}">
                <p14:modId xmlns:p14="http://schemas.microsoft.com/office/powerpoint/2010/main" val="3051547800"/>
              </p:ext>
            </p:extLst>
          </p:nvPr>
        </p:nvGraphicFramePr>
        <p:xfrm>
          <a:off x="819150" y="2804618"/>
          <a:ext cx="10553701" cy="3657845"/>
        </p:xfrm>
        <a:graphic>
          <a:graphicData uri="http://schemas.openxmlformats.org/drawingml/2006/table">
            <a:tbl>
              <a:tblPr firstRow="1" firstCol="1" bandRow="1">
                <a:noFill/>
                <a:tableStyleId>{5C22544A-7EE6-4342-B048-85BDC9FD1C3A}</a:tableStyleId>
              </a:tblPr>
              <a:tblGrid>
                <a:gridCol w="5225133">
                  <a:extLst>
                    <a:ext uri="{9D8B030D-6E8A-4147-A177-3AD203B41FA5}">
                      <a16:colId xmlns:a16="http://schemas.microsoft.com/office/drawing/2014/main" val="4218512752"/>
                    </a:ext>
                  </a:extLst>
                </a:gridCol>
                <a:gridCol w="5328568">
                  <a:extLst>
                    <a:ext uri="{9D8B030D-6E8A-4147-A177-3AD203B41FA5}">
                      <a16:colId xmlns:a16="http://schemas.microsoft.com/office/drawing/2014/main" val="3338040039"/>
                    </a:ext>
                  </a:extLst>
                </a:gridCol>
              </a:tblGrid>
              <a:tr h="593920">
                <a:tc>
                  <a:txBody>
                    <a:bodyPr/>
                    <a:lstStyle/>
                    <a:p>
                      <a:pPr>
                        <a:lnSpc>
                          <a:spcPct val="107000"/>
                        </a:lnSpc>
                        <a:spcAft>
                          <a:spcPts val="0"/>
                        </a:spcAft>
                      </a:pPr>
                      <a:r>
                        <a:rPr lang="en-GB" sz="1800" b="1">
                          <a:solidFill>
                            <a:schemeClr val="tx1">
                              <a:lumMod val="75000"/>
                              <a:lumOff val="25000"/>
                            </a:schemeClr>
                          </a:solidFill>
                          <a:effectLst/>
                        </a:rPr>
                        <a:t>How you might feel</a:t>
                      </a:r>
                      <a:endParaRPr lang="en-GB" sz="1800" b="1">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181088" marR="135816" marT="90544" marB="90544" anchor="ctr">
                    <a:lnL w="12700" cmpd="sng">
                      <a:noFill/>
                      <a:prstDash val="solid"/>
                    </a:lnL>
                    <a:lnR w="12700" cmpd="sng">
                      <a:noFill/>
                      <a:prstDash val="solid"/>
                    </a:lnR>
                    <a:lnT w="9525" cap="flat" cmpd="sng" algn="ctr">
                      <a:noFill/>
                      <a:prstDash val="solid"/>
                    </a:lnT>
                    <a:lnB w="9525" cap="flat" cmpd="sng" algn="ctr">
                      <a:solidFill>
                        <a:srgbClr val="C7C6C1"/>
                      </a:solidFill>
                      <a:prstDash val="solid"/>
                    </a:lnB>
                    <a:noFill/>
                  </a:tcPr>
                </a:tc>
                <a:tc>
                  <a:txBody>
                    <a:bodyPr/>
                    <a:lstStyle/>
                    <a:p>
                      <a:pPr>
                        <a:lnSpc>
                          <a:spcPct val="107000"/>
                        </a:lnSpc>
                        <a:spcAft>
                          <a:spcPts val="0"/>
                        </a:spcAft>
                      </a:pPr>
                      <a:r>
                        <a:rPr lang="en-GB" sz="1800" b="1">
                          <a:solidFill>
                            <a:schemeClr val="tx1">
                              <a:lumMod val="75000"/>
                              <a:lumOff val="25000"/>
                            </a:schemeClr>
                          </a:solidFill>
                          <a:effectLst/>
                        </a:rPr>
                        <a:t>How you might behave</a:t>
                      </a:r>
                      <a:endParaRPr lang="en-GB" sz="1800" b="1">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181088" marR="135816" marT="90544" marB="90544" anchor="ctr">
                    <a:lnL w="12700" cmpd="sng">
                      <a:noFill/>
                      <a:prstDash val="solid"/>
                    </a:lnL>
                    <a:lnR w="12700" cmpd="sng">
                      <a:noFill/>
                      <a:prstDash val="solid"/>
                    </a:lnR>
                    <a:lnT w="9525" cap="flat" cmpd="sng" algn="ctr">
                      <a:noFill/>
                      <a:prstDash val="solid"/>
                    </a:lnT>
                    <a:lnB w="9525" cap="flat" cmpd="sng" algn="ctr">
                      <a:solidFill>
                        <a:srgbClr val="C7C6C1"/>
                      </a:solidFill>
                      <a:prstDash val="solid"/>
                    </a:lnB>
                    <a:noFill/>
                  </a:tcPr>
                </a:tc>
                <a:extLst>
                  <a:ext uri="{0D108BD9-81ED-4DB2-BD59-A6C34878D82A}">
                    <a16:rowId xmlns:a16="http://schemas.microsoft.com/office/drawing/2014/main" val="2632669606"/>
                  </a:ext>
                </a:extLst>
              </a:tr>
              <a:tr h="3012274">
                <a:tc>
                  <a:txBody>
                    <a:bodyPr/>
                    <a:lstStyle/>
                    <a:p>
                      <a:pPr marL="342900" lvl="0" indent="-342900">
                        <a:lnSpc>
                          <a:spcPct val="107000"/>
                        </a:lnSpc>
                        <a:spcAft>
                          <a:spcPts val="0"/>
                        </a:spcAft>
                        <a:buSzPts val="1000"/>
                        <a:buFont typeface="Symbol" panose="05050102010706020507" pitchFamily="18" charset="2"/>
                        <a:buChar char=""/>
                        <a:tabLst>
                          <a:tab pos="457200" algn="l"/>
                        </a:tabLst>
                      </a:pPr>
                      <a:r>
                        <a:rPr lang="en-GB" sz="1300" b="1">
                          <a:solidFill>
                            <a:schemeClr val="tx1">
                              <a:lumMod val="75000"/>
                              <a:lumOff val="25000"/>
                            </a:schemeClr>
                          </a:solidFill>
                          <a:effectLst/>
                        </a:rPr>
                        <a:t>sad and low</a:t>
                      </a:r>
                    </a:p>
                    <a:p>
                      <a:pPr marL="342900" lvl="0" indent="-342900">
                        <a:lnSpc>
                          <a:spcPct val="107000"/>
                        </a:lnSpc>
                        <a:spcAft>
                          <a:spcPts val="0"/>
                        </a:spcAft>
                        <a:buSzPts val="1000"/>
                        <a:buFont typeface="Symbol" panose="05050102010706020507" pitchFamily="18" charset="2"/>
                        <a:buChar char=""/>
                        <a:tabLst>
                          <a:tab pos="457200" algn="l"/>
                        </a:tabLst>
                      </a:pPr>
                      <a:r>
                        <a:rPr lang="en-GB" sz="1300" b="1">
                          <a:solidFill>
                            <a:schemeClr val="tx1">
                              <a:lumMod val="75000"/>
                              <a:lumOff val="25000"/>
                            </a:schemeClr>
                          </a:solidFill>
                          <a:effectLst/>
                        </a:rPr>
                        <a:t>tearful for no apparent reason</a:t>
                      </a:r>
                    </a:p>
                    <a:p>
                      <a:pPr marL="342900" lvl="0" indent="-342900">
                        <a:lnSpc>
                          <a:spcPct val="107000"/>
                        </a:lnSpc>
                        <a:spcAft>
                          <a:spcPts val="0"/>
                        </a:spcAft>
                        <a:buSzPts val="1000"/>
                        <a:buFont typeface="Symbol" panose="05050102010706020507" pitchFamily="18" charset="2"/>
                        <a:buChar char=""/>
                        <a:tabLst>
                          <a:tab pos="457200" algn="l"/>
                        </a:tabLst>
                      </a:pPr>
                      <a:r>
                        <a:rPr lang="en-GB" sz="1300" b="1">
                          <a:solidFill>
                            <a:schemeClr val="tx1">
                              <a:lumMod val="75000"/>
                              <a:lumOff val="25000"/>
                            </a:schemeClr>
                          </a:solidFill>
                          <a:effectLst/>
                        </a:rPr>
                        <a:t>worthless</a:t>
                      </a:r>
                    </a:p>
                    <a:p>
                      <a:pPr marL="342900" lvl="0" indent="-342900">
                        <a:lnSpc>
                          <a:spcPct val="107000"/>
                        </a:lnSpc>
                        <a:spcAft>
                          <a:spcPts val="0"/>
                        </a:spcAft>
                        <a:buSzPts val="1000"/>
                        <a:buFont typeface="Symbol" panose="05050102010706020507" pitchFamily="18" charset="2"/>
                        <a:buChar char=""/>
                        <a:tabLst>
                          <a:tab pos="457200" algn="l"/>
                        </a:tabLst>
                      </a:pPr>
                      <a:r>
                        <a:rPr lang="en-GB" sz="1300" b="1">
                          <a:solidFill>
                            <a:schemeClr val="tx1">
                              <a:lumMod val="75000"/>
                              <a:lumOff val="25000"/>
                            </a:schemeClr>
                          </a:solidFill>
                          <a:effectLst/>
                        </a:rPr>
                        <a:t>hopeless about the future</a:t>
                      </a:r>
                    </a:p>
                    <a:p>
                      <a:pPr marL="342900" lvl="0" indent="-342900">
                        <a:lnSpc>
                          <a:spcPct val="107000"/>
                        </a:lnSpc>
                        <a:spcAft>
                          <a:spcPts val="0"/>
                        </a:spcAft>
                        <a:buSzPts val="1000"/>
                        <a:buFont typeface="Symbol" panose="05050102010706020507" pitchFamily="18" charset="2"/>
                        <a:buChar char=""/>
                        <a:tabLst>
                          <a:tab pos="457200" algn="l"/>
                        </a:tabLst>
                      </a:pPr>
                      <a:r>
                        <a:rPr lang="en-GB" sz="1300" b="1">
                          <a:solidFill>
                            <a:schemeClr val="tx1">
                              <a:lumMod val="75000"/>
                              <a:lumOff val="25000"/>
                            </a:schemeClr>
                          </a:solidFill>
                          <a:effectLst/>
                        </a:rPr>
                        <a:t>tired</a:t>
                      </a:r>
                    </a:p>
                    <a:p>
                      <a:pPr marL="342900" lvl="0" indent="-342900">
                        <a:lnSpc>
                          <a:spcPct val="107000"/>
                        </a:lnSpc>
                        <a:spcAft>
                          <a:spcPts val="0"/>
                        </a:spcAft>
                        <a:buSzPts val="1000"/>
                        <a:buFont typeface="Symbol" panose="05050102010706020507" pitchFamily="18" charset="2"/>
                        <a:buChar char=""/>
                        <a:tabLst>
                          <a:tab pos="457200" algn="l"/>
                        </a:tabLst>
                      </a:pPr>
                      <a:r>
                        <a:rPr lang="en-GB" sz="1300" b="1">
                          <a:solidFill>
                            <a:schemeClr val="tx1">
                              <a:lumMod val="75000"/>
                              <a:lumOff val="25000"/>
                            </a:schemeClr>
                          </a:solidFill>
                          <a:effectLst/>
                        </a:rPr>
                        <a:t>unable to cope</a:t>
                      </a:r>
                    </a:p>
                    <a:p>
                      <a:pPr marL="342900" lvl="0" indent="-342900">
                        <a:lnSpc>
                          <a:spcPct val="107000"/>
                        </a:lnSpc>
                        <a:spcAft>
                          <a:spcPts val="0"/>
                        </a:spcAft>
                        <a:buSzPts val="1000"/>
                        <a:buFont typeface="Symbol" panose="05050102010706020507" pitchFamily="18" charset="2"/>
                        <a:buChar char=""/>
                        <a:tabLst>
                          <a:tab pos="457200" algn="l"/>
                        </a:tabLst>
                      </a:pPr>
                      <a:r>
                        <a:rPr lang="en-GB" sz="1300" b="1">
                          <a:solidFill>
                            <a:schemeClr val="tx1">
                              <a:lumMod val="75000"/>
                              <a:lumOff val="25000"/>
                            </a:schemeClr>
                          </a:solidFill>
                          <a:effectLst/>
                        </a:rPr>
                        <a:t>irritable and angry</a:t>
                      </a:r>
                    </a:p>
                    <a:p>
                      <a:pPr marL="342900" lvl="0" indent="-342900">
                        <a:lnSpc>
                          <a:spcPct val="107000"/>
                        </a:lnSpc>
                        <a:spcAft>
                          <a:spcPts val="0"/>
                        </a:spcAft>
                        <a:buSzPts val="1000"/>
                        <a:buFont typeface="Symbol" panose="05050102010706020507" pitchFamily="18" charset="2"/>
                        <a:buChar char=""/>
                        <a:tabLst>
                          <a:tab pos="457200" algn="l"/>
                        </a:tabLst>
                      </a:pPr>
                      <a:r>
                        <a:rPr lang="en-GB" sz="1300" b="1">
                          <a:solidFill>
                            <a:schemeClr val="tx1">
                              <a:lumMod val="75000"/>
                              <a:lumOff val="25000"/>
                            </a:schemeClr>
                          </a:solidFill>
                          <a:effectLst/>
                        </a:rPr>
                        <a:t>guilty</a:t>
                      </a:r>
                    </a:p>
                    <a:p>
                      <a:pPr marL="342900" lvl="0" indent="-342900">
                        <a:lnSpc>
                          <a:spcPct val="107000"/>
                        </a:lnSpc>
                        <a:spcAft>
                          <a:spcPts val="0"/>
                        </a:spcAft>
                        <a:buSzPts val="1000"/>
                        <a:buFont typeface="Symbol" panose="05050102010706020507" pitchFamily="18" charset="2"/>
                        <a:buChar char=""/>
                        <a:tabLst>
                          <a:tab pos="457200" algn="l"/>
                        </a:tabLst>
                      </a:pPr>
                      <a:r>
                        <a:rPr lang="en-GB" sz="1300" b="1">
                          <a:solidFill>
                            <a:schemeClr val="tx1">
                              <a:lumMod val="75000"/>
                              <a:lumOff val="25000"/>
                            </a:schemeClr>
                          </a:solidFill>
                          <a:effectLst/>
                        </a:rPr>
                        <a:t>hostile or indifferent to your husband or partner</a:t>
                      </a:r>
                    </a:p>
                    <a:p>
                      <a:pPr marL="342900" lvl="0" indent="-342900">
                        <a:lnSpc>
                          <a:spcPct val="107000"/>
                        </a:lnSpc>
                        <a:spcAft>
                          <a:spcPts val="0"/>
                        </a:spcAft>
                        <a:buSzPts val="1000"/>
                        <a:buFont typeface="Symbol" panose="05050102010706020507" pitchFamily="18" charset="2"/>
                        <a:buChar char=""/>
                        <a:tabLst>
                          <a:tab pos="457200" algn="l"/>
                        </a:tabLst>
                      </a:pPr>
                      <a:r>
                        <a:rPr lang="en-GB" sz="1300" b="1">
                          <a:solidFill>
                            <a:schemeClr val="tx1">
                              <a:lumMod val="75000"/>
                              <a:lumOff val="25000"/>
                            </a:schemeClr>
                          </a:solidFill>
                          <a:effectLst/>
                        </a:rPr>
                        <a:t>hostile or indifferent to your baby</a:t>
                      </a:r>
                      <a:endParaRPr lang="en-GB" sz="1300" b="1">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181088" marR="135816" marT="90544" marB="90544" anchor="ctr">
                    <a:lnL w="19050" cap="flat" cmpd="sng" algn="ctr">
                      <a:noFill/>
                      <a:prstDash val="solid"/>
                    </a:lnL>
                    <a:lnR w="9525" cap="flat" cmpd="sng" algn="ctr">
                      <a:solidFill>
                        <a:srgbClr val="C7C6C1"/>
                      </a:solidFill>
                      <a:prstDash val="solid"/>
                    </a:lnR>
                    <a:lnT w="9525" cap="flat" cmpd="sng" algn="ctr">
                      <a:solidFill>
                        <a:srgbClr val="C7C6C1"/>
                      </a:solidFill>
                      <a:prstDash val="solid"/>
                    </a:lnT>
                    <a:lnB w="12700" cmpd="sng">
                      <a:noFill/>
                      <a:prstDash val="solid"/>
                    </a:lnB>
                    <a:noFill/>
                  </a:tcPr>
                </a:tc>
                <a:tc>
                  <a:txBody>
                    <a:bodyPr/>
                    <a:lstStyle/>
                    <a:p>
                      <a:pPr marL="342900" lvl="0" indent="-342900">
                        <a:lnSpc>
                          <a:spcPct val="107000"/>
                        </a:lnSpc>
                        <a:spcAft>
                          <a:spcPts val="0"/>
                        </a:spcAft>
                        <a:buSzPts val="1000"/>
                        <a:buFont typeface="Symbol" panose="05050102010706020507" pitchFamily="18" charset="2"/>
                        <a:buChar char=""/>
                        <a:tabLst>
                          <a:tab pos="457200" algn="l"/>
                        </a:tabLst>
                      </a:pPr>
                      <a:r>
                        <a:rPr lang="en-GB" sz="1300" dirty="0">
                          <a:solidFill>
                            <a:schemeClr val="tx1">
                              <a:lumMod val="75000"/>
                              <a:lumOff val="25000"/>
                            </a:schemeClr>
                          </a:solidFill>
                          <a:effectLst/>
                        </a:rPr>
                        <a:t>lose concentration</a:t>
                      </a:r>
                    </a:p>
                    <a:p>
                      <a:pPr marL="342900" lvl="0" indent="-342900">
                        <a:lnSpc>
                          <a:spcPct val="107000"/>
                        </a:lnSpc>
                        <a:spcAft>
                          <a:spcPts val="0"/>
                        </a:spcAft>
                        <a:buSzPts val="1000"/>
                        <a:buFont typeface="Symbol" panose="05050102010706020507" pitchFamily="18" charset="2"/>
                        <a:buChar char=""/>
                        <a:tabLst>
                          <a:tab pos="457200" algn="l"/>
                        </a:tabLst>
                      </a:pPr>
                      <a:r>
                        <a:rPr lang="en-GB" sz="1300" dirty="0">
                          <a:solidFill>
                            <a:schemeClr val="tx1">
                              <a:lumMod val="75000"/>
                              <a:lumOff val="25000"/>
                            </a:schemeClr>
                          </a:solidFill>
                          <a:effectLst/>
                        </a:rPr>
                        <a:t>have </a:t>
                      </a:r>
                      <a:r>
                        <a:rPr lang="en-GB" sz="1300" u="sng" dirty="0">
                          <a:solidFill>
                            <a:schemeClr val="tx1">
                              <a:lumMod val="75000"/>
                              <a:lumOff val="25000"/>
                            </a:schemeClr>
                          </a:solidFill>
                          <a:effectLst/>
                          <a:hlinkClick r:id="rId2" tooltip="Sleep problems"/>
                        </a:rPr>
                        <a:t>disturbed sleep</a:t>
                      </a:r>
                      <a:endParaRPr lang="en-GB" sz="1300" dirty="0">
                        <a:solidFill>
                          <a:schemeClr val="tx1">
                            <a:lumMod val="75000"/>
                            <a:lumOff val="25000"/>
                          </a:schemeClr>
                        </a:solidFill>
                        <a:effectLst/>
                      </a:endParaRPr>
                    </a:p>
                    <a:p>
                      <a:pPr marL="342900" lvl="0" indent="-342900">
                        <a:lnSpc>
                          <a:spcPct val="107000"/>
                        </a:lnSpc>
                        <a:spcAft>
                          <a:spcPts val="0"/>
                        </a:spcAft>
                        <a:buSzPts val="1000"/>
                        <a:buFont typeface="Symbol" panose="05050102010706020507" pitchFamily="18" charset="2"/>
                        <a:buChar char=""/>
                        <a:tabLst>
                          <a:tab pos="457200" algn="l"/>
                        </a:tabLst>
                      </a:pPr>
                      <a:r>
                        <a:rPr lang="en-GB" sz="1300" dirty="0">
                          <a:solidFill>
                            <a:schemeClr val="tx1">
                              <a:lumMod val="75000"/>
                              <a:lumOff val="25000"/>
                            </a:schemeClr>
                          </a:solidFill>
                          <a:effectLst/>
                        </a:rPr>
                        <a:t>find it </a:t>
                      </a:r>
                      <a:r>
                        <a:rPr lang="en-GB" sz="1300" u="sng" dirty="0">
                          <a:solidFill>
                            <a:schemeClr val="tx1">
                              <a:lumMod val="75000"/>
                              <a:lumOff val="25000"/>
                            </a:schemeClr>
                          </a:solidFill>
                          <a:effectLst/>
                          <a:hlinkClick r:id="rId2" tooltip="Sleep problems"/>
                        </a:rPr>
                        <a:t>hard to sleep</a:t>
                      </a:r>
                      <a:r>
                        <a:rPr lang="en-GB" sz="1300" dirty="0">
                          <a:solidFill>
                            <a:schemeClr val="tx1">
                              <a:lumMod val="75000"/>
                              <a:lumOff val="25000"/>
                            </a:schemeClr>
                          </a:solidFill>
                          <a:effectLst/>
                        </a:rPr>
                        <a:t> – even when you have the opportunity</a:t>
                      </a:r>
                    </a:p>
                    <a:p>
                      <a:pPr marL="342900" lvl="0" indent="-342900">
                        <a:lnSpc>
                          <a:spcPct val="107000"/>
                        </a:lnSpc>
                        <a:spcAft>
                          <a:spcPts val="0"/>
                        </a:spcAft>
                        <a:buSzPts val="1000"/>
                        <a:buFont typeface="Symbol" panose="05050102010706020507" pitchFamily="18" charset="2"/>
                        <a:buChar char=""/>
                        <a:tabLst>
                          <a:tab pos="457200" algn="l"/>
                        </a:tabLst>
                      </a:pPr>
                      <a:r>
                        <a:rPr lang="en-GB" sz="1300" dirty="0">
                          <a:solidFill>
                            <a:schemeClr val="tx1">
                              <a:lumMod val="75000"/>
                              <a:lumOff val="25000"/>
                            </a:schemeClr>
                          </a:solidFill>
                          <a:effectLst/>
                        </a:rPr>
                        <a:t>have a reduced appetite</a:t>
                      </a:r>
                    </a:p>
                    <a:p>
                      <a:pPr marL="342900" lvl="0" indent="-342900">
                        <a:lnSpc>
                          <a:spcPct val="107000"/>
                        </a:lnSpc>
                        <a:spcAft>
                          <a:spcPts val="0"/>
                        </a:spcAft>
                        <a:buSzPts val="1000"/>
                        <a:buFont typeface="Symbol" panose="05050102010706020507" pitchFamily="18" charset="2"/>
                        <a:buChar char=""/>
                        <a:tabLst>
                          <a:tab pos="457200" algn="l"/>
                        </a:tabLst>
                      </a:pPr>
                      <a:r>
                        <a:rPr lang="en-GB" sz="1300" dirty="0">
                          <a:solidFill>
                            <a:schemeClr val="tx1">
                              <a:lumMod val="75000"/>
                              <a:lumOff val="25000"/>
                            </a:schemeClr>
                          </a:solidFill>
                          <a:effectLst/>
                        </a:rPr>
                        <a:t>lack interest in sex</a:t>
                      </a:r>
                    </a:p>
                    <a:p>
                      <a:pPr marL="342900" lvl="0" indent="-342900">
                        <a:lnSpc>
                          <a:spcPct val="107000"/>
                        </a:lnSpc>
                        <a:spcAft>
                          <a:spcPts val="0"/>
                        </a:spcAft>
                        <a:buSzPts val="1000"/>
                        <a:buFont typeface="Symbol" panose="05050102010706020507" pitchFamily="18" charset="2"/>
                        <a:buChar char=""/>
                        <a:tabLst>
                          <a:tab pos="457200" algn="l"/>
                        </a:tabLst>
                      </a:pPr>
                      <a:r>
                        <a:rPr lang="en-GB" sz="1300" dirty="0">
                          <a:solidFill>
                            <a:schemeClr val="tx1">
                              <a:lumMod val="75000"/>
                              <a:lumOff val="25000"/>
                            </a:schemeClr>
                          </a:solidFill>
                          <a:effectLst/>
                        </a:rPr>
                        <a:t>have thoughts about death</a:t>
                      </a:r>
                    </a:p>
                    <a:p>
                      <a:pPr>
                        <a:lnSpc>
                          <a:spcPct val="107000"/>
                        </a:lnSpc>
                        <a:spcAft>
                          <a:spcPts val="750"/>
                        </a:spcAft>
                      </a:pPr>
                      <a:r>
                        <a:rPr lang="en-GB" sz="1300" dirty="0">
                          <a:solidFill>
                            <a:schemeClr val="tx1">
                              <a:lumMod val="75000"/>
                              <a:lumOff val="25000"/>
                            </a:schemeClr>
                          </a:solidFill>
                          <a:effectLst/>
                        </a:rPr>
                        <a:t>Some of these experiences – like lack of concentration, disturbed sleep and lack of interest in sex – are all common after becoming a parent, but it's still important to mention them to your doctor if you're concerned you might have PND.</a:t>
                      </a:r>
                    </a:p>
                    <a:p>
                      <a:pPr>
                        <a:lnSpc>
                          <a:spcPct val="107000"/>
                        </a:lnSpc>
                        <a:spcAft>
                          <a:spcPts val="750"/>
                        </a:spcAft>
                      </a:pPr>
                      <a:r>
                        <a:rPr lang="en-GB" sz="1300" dirty="0">
                          <a:solidFill>
                            <a:schemeClr val="tx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457200" rtl="0" eaLnBrk="1" fontAlgn="auto" latinLnBrk="0" hangingPunct="1">
                        <a:lnSpc>
                          <a:spcPct val="107000"/>
                        </a:lnSpc>
                        <a:spcBef>
                          <a:spcPts val="0"/>
                        </a:spcBef>
                        <a:spcAft>
                          <a:spcPts val="750"/>
                        </a:spcAft>
                        <a:buClrTx/>
                        <a:buSzTx/>
                        <a:buFontTx/>
                        <a:buNone/>
                        <a:tabLst/>
                        <a:defRPr/>
                      </a:pPr>
                      <a:r>
                        <a:rPr lang="en-GB" sz="900" dirty="0">
                          <a:solidFill>
                            <a:schemeClr val="tx1">
                              <a:lumMod val="75000"/>
                              <a:lumOff val="25000"/>
                            </a:schemeClr>
                          </a:solidFill>
                          <a:effectLst/>
                          <a:latin typeface="Arial" panose="020B0604020202020204" pitchFamily="34" charset="0"/>
                          <a:ea typeface="Calibri" panose="020F0502020204030204" pitchFamily="34" charset="0"/>
                          <a:cs typeface="Arial" panose="020B0604020202020204" pitchFamily="34" charset="0"/>
                        </a:rPr>
                        <a:t> </a:t>
                      </a:r>
                      <a:r>
                        <a:rPr lang="en-GB" sz="900" kern="1200" dirty="0">
                          <a:solidFill>
                            <a:schemeClr val="dk1"/>
                          </a:solidFill>
                          <a:effectLst/>
                          <a:latin typeface="Arial" panose="020B0604020202020204" pitchFamily="34" charset="0"/>
                          <a:ea typeface="+mn-ea"/>
                          <a:cs typeface="Arial" panose="020B0604020202020204" pitchFamily="34" charset="0"/>
                        </a:rPr>
                        <a:t>Mind.org.uk (2013).                                                                                                          1809565</a:t>
                      </a:r>
                    </a:p>
                  </a:txBody>
                  <a:tcPr marL="181088" marR="135816" marT="90544" marB="90544">
                    <a:lnL w="9525" cap="flat" cmpd="sng" algn="ctr">
                      <a:solidFill>
                        <a:srgbClr val="C7C6C1"/>
                      </a:solidFill>
                      <a:prstDash val="solid"/>
                    </a:lnL>
                    <a:lnR w="12700" cmpd="sng">
                      <a:noFill/>
                      <a:prstDash val="solid"/>
                    </a:lnR>
                    <a:lnT w="9525" cap="flat" cmpd="sng" algn="ctr">
                      <a:solidFill>
                        <a:srgbClr val="C7C6C1"/>
                      </a:solidFill>
                      <a:prstDash val="solid"/>
                    </a:lnT>
                    <a:lnB w="12700" cmpd="sng">
                      <a:noFill/>
                      <a:prstDash val="solid"/>
                    </a:lnB>
                    <a:noFill/>
                  </a:tcPr>
                </a:tc>
                <a:extLst>
                  <a:ext uri="{0D108BD9-81ED-4DB2-BD59-A6C34878D82A}">
                    <a16:rowId xmlns:a16="http://schemas.microsoft.com/office/drawing/2014/main" val="3830062863"/>
                  </a:ext>
                </a:extLst>
              </a:tr>
            </a:tbl>
          </a:graphicData>
        </a:graphic>
      </p:graphicFrame>
    </p:spTree>
    <p:extLst>
      <p:ext uri="{BB962C8B-B14F-4D97-AF65-F5344CB8AC3E}">
        <p14:creationId xmlns:p14="http://schemas.microsoft.com/office/powerpoint/2010/main" val="36050573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B6DA7-50CD-45CE-9121-E7BF9BEA6C48}"/>
              </a:ext>
            </a:extLst>
          </p:cNvPr>
          <p:cNvSpPr>
            <a:spLocks noGrp="1"/>
          </p:cNvSpPr>
          <p:nvPr>
            <p:ph type="title"/>
          </p:nvPr>
        </p:nvSpPr>
        <p:spPr/>
        <p:txBody>
          <a:bodyPr/>
          <a:lstStyle/>
          <a:p>
            <a:r>
              <a:rPr lang="en-GB" dirty="0"/>
              <a:t>Working with the client</a:t>
            </a:r>
          </a:p>
        </p:txBody>
      </p:sp>
      <p:sp>
        <p:nvSpPr>
          <p:cNvPr id="3" name="Content Placeholder 2">
            <a:extLst>
              <a:ext uri="{FF2B5EF4-FFF2-40B4-BE49-F238E27FC236}">
                <a16:creationId xmlns:a16="http://schemas.microsoft.com/office/drawing/2014/main" id="{98528F96-5801-4251-B62B-62B92BA1A945}"/>
              </a:ext>
            </a:extLst>
          </p:cNvPr>
          <p:cNvSpPr>
            <a:spLocks noGrp="1"/>
          </p:cNvSpPr>
          <p:nvPr>
            <p:ph idx="1"/>
          </p:nvPr>
        </p:nvSpPr>
        <p:spPr>
          <a:xfrm>
            <a:off x="818712" y="2222287"/>
            <a:ext cx="10554574" cy="4076913"/>
          </a:xfrm>
        </p:spPr>
        <p:txBody>
          <a:bodyPr>
            <a:normAutofit fontScale="92500" lnSpcReduction="20000"/>
          </a:bodyPr>
          <a:lstStyle/>
          <a:p>
            <a:endParaRPr lang="en-GB" dirty="0"/>
          </a:p>
          <a:p>
            <a:endParaRPr lang="en-GB"/>
          </a:p>
          <a:p>
            <a:r>
              <a:rPr lang="en-GB"/>
              <a:t>people </a:t>
            </a:r>
            <a:r>
              <a:rPr lang="en-GB" dirty="0"/>
              <a:t>with mental health issues are ordinary people, who sometimes find that their lives are getting to much for them (</a:t>
            </a:r>
            <a:r>
              <a:rPr lang="en-GB" dirty="0" err="1"/>
              <a:t>Claringbull</a:t>
            </a:r>
            <a:r>
              <a:rPr lang="en-GB" dirty="0"/>
              <a:t>, N., (2011).</a:t>
            </a:r>
          </a:p>
          <a:p>
            <a:r>
              <a:rPr lang="en-GB" dirty="0"/>
              <a:t>The cause of PND is unknown,….</a:t>
            </a:r>
          </a:p>
          <a:p>
            <a:r>
              <a:rPr lang="en-GB" dirty="0"/>
              <a:t>No history of mental health problems to suggest to be a risk factor</a:t>
            </a:r>
          </a:p>
          <a:p>
            <a:r>
              <a:rPr lang="en-GB" dirty="0"/>
              <a:t>Lack of support from both mid-wife or husband,</a:t>
            </a:r>
          </a:p>
          <a:p>
            <a:r>
              <a:rPr lang="en-GB" dirty="0"/>
              <a:t>PND is not a distressing condition but a disabling one</a:t>
            </a:r>
          </a:p>
          <a:p>
            <a:r>
              <a:rPr lang="en-GB" dirty="0"/>
              <a:t>Early treatment, can prevent further suffering. </a:t>
            </a:r>
          </a:p>
          <a:p>
            <a:endParaRPr lang="en-GB" dirty="0"/>
          </a:p>
          <a:p>
            <a:pPr marL="0" indent="0" algn="r">
              <a:buNone/>
            </a:pPr>
            <a:r>
              <a:rPr lang="en-GB" dirty="0"/>
              <a:t>                                                                                                                                     </a:t>
            </a:r>
            <a:r>
              <a:rPr lang="en-GB" sz="1050" dirty="0">
                <a:latin typeface="Arial" panose="020B0604020202020204" pitchFamily="34" charset="0"/>
                <a:cs typeface="Arial" panose="020B0604020202020204" pitchFamily="34" charset="0"/>
              </a:rPr>
              <a:t>Annette Evans</a:t>
            </a:r>
          </a:p>
          <a:p>
            <a:pPr marL="0" indent="0" algn="r">
              <a:buNone/>
            </a:pPr>
            <a:r>
              <a:rPr lang="en-GB" sz="1050" dirty="0">
                <a:latin typeface="Arial" panose="020B0604020202020204" pitchFamily="34" charset="0"/>
                <a:cs typeface="Arial" panose="020B0604020202020204" pitchFamily="34" charset="0"/>
              </a:rPr>
              <a:t>                                                                                                                                                                                                                                       1805965     </a:t>
            </a:r>
            <a:r>
              <a:rPr lang="en-GB" dirty="0">
                <a:latin typeface="Arial" panose="020B0604020202020204" pitchFamily="34" charset="0"/>
                <a:cs typeface="Arial" panose="020B0604020202020204" pitchFamily="34" charset="0"/>
              </a:rPr>
              <a:t>                                     </a:t>
            </a:r>
          </a:p>
          <a:p>
            <a:endParaRPr lang="en-GB" dirty="0"/>
          </a:p>
        </p:txBody>
      </p:sp>
    </p:spTree>
    <p:extLst>
      <p:ext uri="{BB962C8B-B14F-4D97-AF65-F5344CB8AC3E}">
        <p14:creationId xmlns:p14="http://schemas.microsoft.com/office/powerpoint/2010/main" val="2326434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BCB3E-30C2-4D73-A7B4-5D69B9797E8A}"/>
              </a:ext>
            </a:extLst>
          </p:cNvPr>
          <p:cNvSpPr>
            <a:spLocks noGrp="1"/>
          </p:cNvSpPr>
          <p:nvPr>
            <p:ph type="title"/>
          </p:nvPr>
        </p:nvSpPr>
        <p:spPr/>
        <p:txBody>
          <a:bodyPr/>
          <a:lstStyle/>
          <a:p>
            <a:r>
              <a:rPr lang="en-GB" dirty="0"/>
              <a:t>What other approaches are there?</a:t>
            </a:r>
          </a:p>
        </p:txBody>
      </p:sp>
      <p:sp>
        <p:nvSpPr>
          <p:cNvPr id="3" name="Content Placeholder 2">
            <a:extLst>
              <a:ext uri="{FF2B5EF4-FFF2-40B4-BE49-F238E27FC236}">
                <a16:creationId xmlns:a16="http://schemas.microsoft.com/office/drawing/2014/main" id="{AB928653-891D-4D63-A8C5-29F6FBE99F4C}"/>
              </a:ext>
            </a:extLst>
          </p:cNvPr>
          <p:cNvSpPr>
            <a:spLocks noGrp="1"/>
          </p:cNvSpPr>
          <p:nvPr>
            <p:ph idx="1"/>
          </p:nvPr>
        </p:nvSpPr>
        <p:spPr>
          <a:xfrm>
            <a:off x="818712" y="2212623"/>
            <a:ext cx="10554574" cy="4198190"/>
          </a:xfrm>
        </p:spPr>
        <p:txBody>
          <a:bodyPr>
            <a:normAutofit fontScale="85000" lnSpcReduction="10000"/>
          </a:bodyPr>
          <a:lstStyle/>
          <a:p>
            <a:endParaRPr lang="en-GB" dirty="0"/>
          </a:p>
          <a:p>
            <a:r>
              <a:rPr lang="en-GB" dirty="0"/>
              <a:t>Cognitive Behaviour Therapy has found to be an effective approach to PND, recommended by NICE (2014).</a:t>
            </a:r>
          </a:p>
          <a:p>
            <a:r>
              <a:rPr lang="en-GB" dirty="0"/>
              <a:t>PND is a combination of practical support and advice,</a:t>
            </a:r>
          </a:p>
          <a:p>
            <a:r>
              <a:rPr lang="en-GB" dirty="0"/>
              <a:t>Interpersonal Therapy (IP)</a:t>
            </a:r>
          </a:p>
          <a:p>
            <a:r>
              <a:rPr lang="en-GB" dirty="0"/>
              <a:t>Self-help that is reliable</a:t>
            </a:r>
          </a:p>
          <a:p>
            <a:r>
              <a:rPr lang="en-GB" dirty="0"/>
              <a:t>Medication –</a:t>
            </a:r>
          </a:p>
          <a:p>
            <a:r>
              <a:rPr lang="en-GB" dirty="0"/>
              <a:t>Complimentary therapy include holistic therapy, herbal remedies, homeopathy and aromatherapy, they can help clients relax which may reduce symptoms (Complementary and Natural Healthcare Council)</a:t>
            </a:r>
          </a:p>
          <a:p>
            <a:endParaRPr lang="en-GB" dirty="0"/>
          </a:p>
          <a:p>
            <a:endParaRPr lang="en-GB" dirty="0"/>
          </a:p>
          <a:p>
            <a:pPr marL="0" indent="0">
              <a:buNone/>
            </a:pPr>
            <a:r>
              <a:rPr lang="en-GB" dirty="0"/>
              <a:t>                                                                                                    </a:t>
            </a:r>
          </a:p>
          <a:p>
            <a:pPr marL="0" indent="0" algn="r">
              <a:buNone/>
            </a:pPr>
            <a:r>
              <a:rPr lang="en-GB" sz="1050" dirty="0">
                <a:latin typeface="Arial" panose="020B0604020202020204" pitchFamily="34" charset="0"/>
                <a:cs typeface="Arial" panose="020B0604020202020204" pitchFamily="34" charset="0"/>
              </a:rPr>
              <a:t>Annette Evans</a:t>
            </a:r>
          </a:p>
          <a:p>
            <a:pPr marL="0" indent="0" algn="r">
              <a:buNone/>
            </a:pPr>
            <a:r>
              <a:rPr lang="en-GB" sz="1050" dirty="0">
                <a:latin typeface="Arial" panose="020B0604020202020204" pitchFamily="34" charset="0"/>
                <a:cs typeface="Arial" panose="020B0604020202020204" pitchFamily="34" charset="0"/>
              </a:rPr>
              <a:t>                                                                                                                           1809565</a:t>
            </a:r>
          </a:p>
        </p:txBody>
      </p:sp>
    </p:spTree>
    <p:extLst>
      <p:ext uri="{BB962C8B-B14F-4D97-AF65-F5344CB8AC3E}">
        <p14:creationId xmlns:p14="http://schemas.microsoft.com/office/powerpoint/2010/main" val="2275394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2B6EE-ECEC-45EF-82A8-58CCC2D48D2D}"/>
              </a:ext>
            </a:extLst>
          </p:cNvPr>
          <p:cNvSpPr>
            <a:spLocks noGrp="1"/>
          </p:cNvSpPr>
          <p:nvPr>
            <p:ph type="title"/>
          </p:nvPr>
        </p:nvSpPr>
        <p:spPr/>
        <p:txBody>
          <a:bodyPr/>
          <a:lstStyle/>
          <a:p>
            <a:r>
              <a:rPr lang="en-GB" dirty="0"/>
              <a:t>Problem that may arise: </a:t>
            </a:r>
          </a:p>
        </p:txBody>
      </p:sp>
      <p:sp>
        <p:nvSpPr>
          <p:cNvPr id="3" name="Content Placeholder 2">
            <a:extLst>
              <a:ext uri="{FF2B5EF4-FFF2-40B4-BE49-F238E27FC236}">
                <a16:creationId xmlns:a16="http://schemas.microsoft.com/office/drawing/2014/main" id="{4B3847FE-E16F-430F-8819-EF3445E0EFC6}"/>
              </a:ext>
            </a:extLst>
          </p:cNvPr>
          <p:cNvSpPr>
            <a:spLocks noGrp="1"/>
          </p:cNvSpPr>
          <p:nvPr>
            <p:ph idx="1"/>
          </p:nvPr>
        </p:nvSpPr>
        <p:spPr/>
        <p:txBody>
          <a:bodyPr/>
          <a:lstStyle/>
          <a:p>
            <a:r>
              <a:rPr lang="en-GB" dirty="0"/>
              <a:t>Thyroid glands and low sugar level imbalances can make a person react in bizarre ways. </a:t>
            </a:r>
          </a:p>
          <a:p>
            <a:r>
              <a:rPr lang="en-GB" dirty="0"/>
              <a:t>‘huge stigma is attached to those who are mentally unwell’ (</a:t>
            </a:r>
            <a:r>
              <a:rPr lang="en-GB" dirty="0" err="1"/>
              <a:t>RCPsych</a:t>
            </a:r>
            <a:r>
              <a:rPr lang="en-GB" dirty="0"/>
              <a:t>, 2009a Boardman </a:t>
            </a:r>
            <a:r>
              <a:rPr lang="en-GB" dirty="0" err="1"/>
              <a:t>etal</a:t>
            </a:r>
            <a:r>
              <a:rPr lang="en-GB" dirty="0"/>
              <a:t>., 2010).</a:t>
            </a:r>
          </a:p>
          <a:p>
            <a:r>
              <a:rPr lang="en-GB" dirty="0"/>
              <a:t>Talking treatments usually are very safe, and can have unwanted effects……</a:t>
            </a:r>
          </a:p>
          <a:p>
            <a:r>
              <a:rPr lang="en-GB" dirty="0"/>
              <a:t>Psychotherapy have long waiting list</a:t>
            </a:r>
          </a:p>
          <a:p>
            <a:r>
              <a:rPr lang="en-GB" dirty="0"/>
              <a:t>Several types of antidepressants, although some a safer than others….need to be taking them for at least six months to feel better, (Mind).</a:t>
            </a:r>
          </a:p>
          <a:p>
            <a:pPr marL="0" indent="0" algn="r">
              <a:buNone/>
            </a:pPr>
            <a:endParaRPr lang="en-GB" sz="1050" dirty="0">
              <a:latin typeface="Arial" panose="020B0604020202020204" pitchFamily="34" charset="0"/>
              <a:cs typeface="Arial" panose="020B0604020202020204" pitchFamily="34" charset="0"/>
            </a:endParaRPr>
          </a:p>
          <a:p>
            <a:pPr marL="0" indent="0" algn="r">
              <a:buNone/>
            </a:pPr>
            <a:r>
              <a:rPr lang="en-GB" sz="1050" dirty="0">
                <a:latin typeface="Arial" panose="020B0604020202020204" pitchFamily="34" charset="0"/>
                <a:cs typeface="Arial" panose="020B0604020202020204" pitchFamily="34" charset="0"/>
              </a:rPr>
              <a:t>Annette Evans</a:t>
            </a:r>
          </a:p>
          <a:p>
            <a:pPr marL="0" indent="0" algn="r">
              <a:buNone/>
            </a:pPr>
            <a:r>
              <a:rPr lang="en-GB" sz="1050" dirty="0">
                <a:latin typeface="Arial" panose="020B0604020202020204" pitchFamily="34" charset="0"/>
                <a:cs typeface="Arial" panose="020B0604020202020204" pitchFamily="34" charset="0"/>
              </a:rPr>
              <a:t>1809565</a:t>
            </a:r>
          </a:p>
        </p:txBody>
      </p:sp>
    </p:spTree>
    <p:extLst>
      <p:ext uri="{BB962C8B-B14F-4D97-AF65-F5344CB8AC3E}">
        <p14:creationId xmlns:p14="http://schemas.microsoft.com/office/powerpoint/2010/main" val="107071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2CD14-31CD-4556-9EC3-906DA72BCEC6}"/>
              </a:ext>
            </a:extLst>
          </p:cNvPr>
          <p:cNvSpPr>
            <a:spLocks noGrp="1"/>
          </p:cNvSpPr>
          <p:nvPr>
            <p:ph type="title"/>
          </p:nvPr>
        </p:nvSpPr>
        <p:spPr/>
        <p:txBody>
          <a:bodyPr/>
          <a:lstStyle/>
          <a:p>
            <a:r>
              <a:rPr lang="en-GB" dirty="0" err="1"/>
              <a:t>Coclusion</a:t>
            </a:r>
            <a:endParaRPr lang="en-GB" dirty="0"/>
          </a:p>
        </p:txBody>
      </p:sp>
      <p:sp>
        <p:nvSpPr>
          <p:cNvPr id="3" name="Content Placeholder 2">
            <a:extLst>
              <a:ext uri="{FF2B5EF4-FFF2-40B4-BE49-F238E27FC236}">
                <a16:creationId xmlns:a16="http://schemas.microsoft.com/office/drawing/2014/main" id="{A83E8587-B709-4CEB-AAD6-E23CE55C5B8E}"/>
              </a:ext>
            </a:extLst>
          </p:cNvPr>
          <p:cNvSpPr>
            <a:spLocks noGrp="1"/>
          </p:cNvSpPr>
          <p:nvPr>
            <p:ph idx="1"/>
          </p:nvPr>
        </p:nvSpPr>
        <p:spPr>
          <a:xfrm>
            <a:off x="818712" y="2222287"/>
            <a:ext cx="10554574" cy="4381713"/>
          </a:xfrm>
        </p:spPr>
        <p:txBody>
          <a:bodyPr>
            <a:normAutofit lnSpcReduction="10000"/>
          </a:bodyPr>
          <a:lstStyle/>
          <a:p>
            <a:r>
              <a:rPr lang="en-GB" dirty="0"/>
              <a:t>It has been clarified what Postnatal depression is and what causes PND which is the most common mental health problem that effects new mothers; however, evidence indicates that detection rates are low.</a:t>
            </a:r>
          </a:p>
          <a:p>
            <a:r>
              <a:rPr lang="en-GB" dirty="0"/>
              <a:t>What help is available for clients who are suffering long term and how they can help themselves.</a:t>
            </a:r>
          </a:p>
          <a:p>
            <a:r>
              <a:rPr lang="en-GB" dirty="0"/>
              <a:t>How, new research on ‘what about fathers’ was  discussed and how they are perceived when suffering with PND.</a:t>
            </a:r>
          </a:p>
          <a:p>
            <a:r>
              <a:rPr lang="en-GB" dirty="0"/>
              <a:t> Also what other mental health disorders can affect mothers after childbirth, and how friends and family can help when someone is suffering with the disorder </a:t>
            </a:r>
          </a:p>
          <a:p>
            <a:r>
              <a:rPr lang="en-GB" dirty="0"/>
              <a:t>Major life events, however, increased risk does not mean that you will definitely develop PND</a:t>
            </a:r>
          </a:p>
          <a:p>
            <a:endParaRPr lang="en-GB" dirty="0"/>
          </a:p>
          <a:p>
            <a:pPr marL="0" indent="0" algn="r">
              <a:buNone/>
            </a:pPr>
            <a:r>
              <a:rPr lang="en-GB" sz="1100" dirty="0">
                <a:latin typeface="Arial" panose="020B0604020202020204" pitchFamily="34" charset="0"/>
                <a:cs typeface="Arial" panose="020B0604020202020204" pitchFamily="34" charset="0"/>
              </a:rPr>
              <a:t>Annette Evans </a:t>
            </a:r>
          </a:p>
          <a:p>
            <a:pPr marL="0" indent="0" algn="r">
              <a:buNone/>
            </a:pPr>
            <a:r>
              <a:rPr lang="en-GB" sz="1100" dirty="0">
                <a:latin typeface="Arial" panose="020B0604020202020204" pitchFamily="34" charset="0"/>
                <a:cs typeface="Arial" panose="020B0604020202020204" pitchFamily="34" charset="0"/>
              </a:rPr>
              <a:t>1809565</a:t>
            </a:r>
          </a:p>
        </p:txBody>
      </p:sp>
    </p:spTree>
    <p:extLst>
      <p:ext uri="{BB962C8B-B14F-4D97-AF65-F5344CB8AC3E}">
        <p14:creationId xmlns:p14="http://schemas.microsoft.com/office/powerpoint/2010/main" val="3849669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754DB-2B42-4CC3-86B7-1C33057AF952}"/>
              </a:ext>
            </a:extLst>
          </p:cNvPr>
          <p:cNvSpPr>
            <a:spLocks noGrp="1"/>
          </p:cNvSpPr>
          <p:nvPr>
            <p:ph type="title"/>
          </p:nvPr>
        </p:nvSpPr>
        <p:spPr/>
        <p:txBody>
          <a:bodyPr/>
          <a:lstStyle/>
          <a:p>
            <a:r>
              <a:rPr lang="en-GB" dirty="0"/>
              <a:t>Referencing</a:t>
            </a:r>
          </a:p>
        </p:txBody>
      </p:sp>
      <p:sp>
        <p:nvSpPr>
          <p:cNvPr id="3" name="Content Placeholder 2">
            <a:extLst>
              <a:ext uri="{FF2B5EF4-FFF2-40B4-BE49-F238E27FC236}">
                <a16:creationId xmlns:a16="http://schemas.microsoft.com/office/drawing/2014/main" id="{289BB154-84B7-4008-B4AD-03DC7DB3ACCB}"/>
              </a:ext>
            </a:extLst>
          </p:cNvPr>
          <p:cNvSpPr>
            <a:spLocks noGrp="1"/>
          </p:cNvSpPr>
          <p:nvPr>
            <p:ph idx="1"/>
          </p:nvPr>
        </p:nvSpPr>
        <p:spPr>
          <a:xfrm>
            <a:off x="827424" y="2187143"/>
            <a:ext cx="10554574" cy="4188525"/>
          </a:xfrm>
        </p:spPr>
        <p:txBody>
          <a:bodyPr>
            <a:normAutofit fontScale="62500" lnSpcReduction="20000"/>
          </a:bodyPr>
          <a:lstStyle/>
          <a:p>
            <a:r>
              <a:rPr lang="en-GB" dirty="0"/>
              <a:t>Cole, L. (2011) Royal College of Psychiatrists. Available at  </a:t>
            </a:r>
            <a:r>
              <a:rPr lang="en-GB" u="sng" dirty="0">
                <a:hlinkClick r:id="rId2"/>
              </a:rPr>
              <a:t>http://www.sth.nhs.uk</a:t>
            </a:r>
            <a:r>
              <a:rPr lang="en-GB" dirty="0"/>
              <a:t>.    (Accessed: 2</a:t>
            </a:r>
            <a:r>
              <a:rPr lang="en-GB" baseline="30000" dirty="0"/>
              <a:t>nd</a:t>
            </a:r>
            <a:r>
              <a:rPr lang="en-GB" dirty="0"/>
              <a:t> December 2019).  </a:t>
            </a:r>
          </a:p>
          <a:p>
            <a:r>
              <a:rPr lang="en-GB" u="sng" dirty="0"/>
              <a:t>Association for Post Natal Illness </a:t>
            </a:r>
            <a:r>
              <a:rPr lang="en-GB" dirty="0"/>
              <a:t>(2016) The Baby Blues. Available at  </a:t>
            </a:r>
            <a:r>
              <a:rPr lang="en-GB" u="sng" dirty="0">
                <a:hlinkClick r:id="rId3"/>
              </a:rPr>
              <a:t>http://www.info@apni.org</a:t>
            </a:r>
            <a:r>
              <a:rPr lang="en-GB" dirty="0"/>
              <a:t> (Accessed: 2</a:t>
            </a:r>
            <a:r>
              <a:rPr lang="en-GB" baseline="30000" dirty="0"/>
              <a:t>nd</a:t>
            </a:r>
            <a:r>
              <a:rPr lang="en-GB" dirty="0"/>
              <a:t> December 2019).  </a:t>
            </a:r>
          </a:p>
          <a:p>
            <a:r>
              <a:rPr lang="en-GB" dirty="0"/>
              <a:t>National Health Service, (2018.) Overview of Postnatal Depression at http: www.nhs.uk/conditions/post-natal-depression. (Accessed: 3</a:t>
            </a:r>
            <a:r>
              <a:rPr lang="en-GB" baseline="30000" dirty="0"/>
              <a:t>rd</a:t>
            </a:r>
            <a:r>
              <a:rPr lang="en-GB" dirty="0"/>
              <a:t> December 2019).</a:t>
            </a:r>
          </a:p>
          <a:p>
            <a:r>
              <a:rPr lang="en-GB" dirty="0"/>
              <a:t>Anglia Ruskin University, (2019). People fail to recognise postnatal depression: New research shows significant gender differences.” ScienceDaily. Available at </a:t>
            </a:r>
            <a:r>
              <a:rPr lang="en-GB" u="sng" dirty="0">
                <a:hlinkClick r:id="rId4"/>
              </a:rPr>
              <a:t>http://sciencedaily.com/release/2019/0005/190513104502.htm</a:t>
            </a:r>
            <a:r>
              <a:rPr lang="en-GB" dirty="0"/>
              <a:t>. (Accessed 3</a:t>
            </a:r>
            <a:r>
              <a:rPr lang="en-GB" baseline="30000" dirty="0"/>
              <a:t>rd</a:t>
            </a:r>
            <a:r>
              <a:rPr lang="en-GB" dirty="0"/>
              <a:t> December 2019).</a:t>
            </a:r>
          </a:p>
          <a:p>
            <a:r>
              <a:rPr lang="en-GB" dirty="0"/>
              <a:t>Mind, (2013). types-of-mental-health-problems/postnatal-depression-</a:t>
            </a:r>
            <a:r>
              <a:rPr lang="en-GB" dirty="0" err="1"/>
              <a:t>andperinatal</a:t>
            </a:r>
            <a:r>
              <a:rPr lang="en-GB" dirty="0"/>
              <a:t>-mental-health. Available at </a:t>
            </a:r>
            <a:r>
              <a:rPr lang="en-GB" u="sng" dirty="0">
                <a:hlinkClick r:id="rId5"/>
              </a:rPr>
              <a:t>http://mind.org.uk</a:t>
            </a:r>
            <a:r>
              <a:rPr lang="en-GB" dirty="0"/>
              <a:t>. (Accessed 4</a:t>
            </a:r>
            <a:r>
              <a:rPr lang="en-GB" baseline="30000" dirty="0"/>
              <a:t>th</a:t>
            </a:r>
            <a:r>
              <a:rPr lang="en-GB" dirty="0"/>
              <a:t> December 2019).</a:t>
            </a:r>
          </a:p>
          <a:p>
            <a:r>
              <a:rPr lang="en-GB" dirty="0" err="1"/>
              <a:t>Hewitt,C</a:t>
            </a:r>
            <a:r>
              <a:rPr lang="en-GB" dirty="0"/>
              <a:t>. et </a:t>
            </a:r>
            <a:r>
              <a:rPr lang="en-GB" dirty="0" err="1"/>
              <a:t>al.Methods</a:t>
            </a:r>
            <a:r>
              <a:rPr lang="en-GB" dirty="0"/>
              <a:t> to Identify PND in primary care. Available at http://nursingpractice.com/supporting -families-postnatal-depression. (Accessed 4</a:t>
            </a:r>
            <a:r>
              <a:rPr lang="en-GB" baseline="30000" dirty="0"/>
              <a:t>th</a:t>
            </a:r>
            <a:r>
              <a:rPr lang="en-GB" dirty="0"/>
              <a:t> December).</a:t>
            </a:r>
          </a:p>
          <a:p>
            <a:r>
              <a:rPr lang="en-GB" dirty="0" err="1"/>
              <a:t>RCPsych</a:t>
            </a:r>
            <a:r>
              <a:rPr lang="en-GB" dirty="0"/>
              <a:t>, (2009). </a:t>
            </a:r>
            <a:r>
              <a:rPr lang="en-GB" dirty="0" err="1"/>
              <a:t>Claringbull</a:t>
            </a:r>
            <a:r>
              <a:rPr lang="en-GB" dirty="0"/>
              <a:t>, N (2011). Mental health in Counselling and Psychotherapy (Counselling and Psychotherapy practice series). UK: Learning Matters. (Accessed 5</a:t>
            </a:r>
            <a:r>
              <a:rPr lang="en-GB" baseline="30000" dirty="0"/>
              <a:t>th</a:t>
            </a:r>
            <a:r>
              <a:rPr lang="en-GB" dirty="0"/>
              <a:t> December 2019).</a:t>
            </a:r>
          </a:p>
          <a:p>
            <a:r>
              <a:rPr lang="en-GB" dirty="0"/>
              <a:t>National Institute for Health and Care Excellence, (2014). Antenatal and postnatal mental health: clinical management and service guidance (CG192) (Accessed 5</a:t>
            </a:r>
            <a:r>
              <a:rPr lang="en-GB" baseline="30000" dirty="0"/>
              <a:t>th</a:t>
            </a:r>
            <a:r>
              <a:rPr lang="en-GB" dirty="0"/>
              <a:t> December 2019).</a:t>
            </a:r>
          </a:p>
          <a:p>
            <a:r>
              <a:rPr lang="en-GB" dirty="0"/>
              <a:t>Complementary and Natural Healthcare Council. Available at http://cnhc.org.uk. Useful contact. (Accessed 7</a:t>
            </a:r>
            <a:r>
              <a:rPr lang="en-GB" baseline="30000" dirty="0"/>
              <a:t>th</a:t>
            </a:r>
            <a:r>
              <a:rPr lang="en-GB" dirty="0"/>
              <a:t> December2019).</a:t>
            </a:r>
          </a:p>
          <a:p>
            <a:pPr marL="0" indent="0" algn="r">
              <a:buNone/>
            </a:pPr>
            <a:r>
              <a:rPr lang="en-GB" dirty="0"/>
              <a:t>Annette Evans </a:t>
            </a:r>
          </a:p>
          <a:p>
            <a:pPr marL="0" indent="0" algn="r">
              <a:buNone/>
            </a:pPr>
            <a:r>
              <a:rPr lang="en-GB" dirty="0"/>
              <a:t>1809565</a:t>
            </a:r>
          </a:p>
        </p:txBody>
      </p:sp>
    </p:spTree>
    <p:extLst>
      <p:ext uri="{BB962C8B-B14F-4D97-AF65-F5344CB8AC3E}">
        <p14:creationId xmlns:p14="http://schemas.microsoft.com/office/powerpoint/2010/main" val="17139874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otalTime>567</TotalTime>
  <Words>1456</Words>
  <Application>Microsoft Office PowerPoint</Application>
  <PresentationFormat>Widescreen</PresentationFormat>
  <Paragraphs>101</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Calibri</vt:lpstr>
      <vt:lpstr>Century Gothic</vt:lpstr>
      <vt:lpstr>kg_small_town_southern_girlRg</vt:lpstr>
      <vt:lpstr>Symbol</vt:lpstr>
      <vt:lpstr>Tahoma</vt:lpstr>
      <vt:lpstr>Wingdings 2</vt:lpstr>
      <vt:lpstr>Quotable</vt:lpstr>
      <vt:lpstr>Postnatal Depression</vt:lpstr>
      <vt:lpstr>What is Postnatal Depression? (PND).</vt:lpstr>
      <vt:lpstr>Case Study:</vt:lpstr>
      <vt:lpstr>What are the common signs and symptoms? You may experience one or more of the following symptoms:</vt:lpstr>
      <vt:lpstr>Working with the client</vt:lpstr>
      <vt:lpstr>What other approaches are there?</vt:lpstr>
      <vt:lpstr>Problem that may arise: </vt:lpstr>
      <vt:lpstr>Coclusion</vt:lpstr>
      <vt:lpstr>Referencing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Postnatal Depression</dc:title>
  <dc:creator>Annette Evans</dc:creator>
  <cp:lastModifiedBy>Annette Evans</cp:lastModifiedBy>
  <cp:revision>44</cp:revision>
  <dcterms:created xsi:type="dcterms:W3CDTF">2019-12-08T21:48:20Z</dcterms:created>
  <dcterms:modified xsi:type="dcterms:W3CDTF">2019-12-09T07:15:35Z</dcterms:modified>
</cp:coreProperties>
</file>