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7" r:id="rId5"/>
    <p:sldId id="272" r:id="rId6"/>
    <p:sldId id="273" r:id="rId7"/>
    <p:sldId id="274" r:id="rId8"/>
    <p:sldId id="276" r:id="rId9"/>
    <p:sldId id="275" r:id="rId10"/>
    <p:sldId id="277" r:id="rId11"/>
    <p:sldId id="281" r:id="rId12"/>
    <p:sldId id="284" r:id="rId13"/>
    <p:sldId id="279" r:id="rId14"/>
    <p:sldId id="280" r:id="rId15"/>
    <p:sldId id="282" r:id="rId16"/>
    <p:sldId id="285" r:id="rId17"/>
    <p:sldId id="278" r:id="rId18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80" autoAdjust="0"/>
  </p:normalViewPr>
  <p:slideViewPr>
    <p:cSldViewPr>
      <p:cViewPr varScale="1">
        <p:scale>
          <a:sx n="88" d="100"/>
          <a:sy n="88" d="100"/>
        </p:scale>
        <p:origin x="72" y="12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12/9/2018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12/9/2018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jHCc6TZhaM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MArts</a:t>
            </a:r>
            <a:r>
              <a:rPr lang="en-US" dirty="0" smtClean="0"/>
              <a:t> Humanistic Counselling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Self-Care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Lesson Aims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Reflect on the Concept of Self-Care</a:t>
            </a:r>
          </a:p>
          <a:p>
            <a:r>
              <a:rPr lang="en-US" sz="3200" dirty="0" smtClean="0"/>
              <a:t>Reflect on own attitudes, beliefs and perceptions of Self-Care</a:t>
            </a:r>
          </a:p>
          <a:p>
            <a:r>
              <a:rPr lang="en-US" sz="3200" dirty="0" smtClean="0"/>
              <a:t>Discuss Resiliency and Self-Care Strategies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269876" y="836712"/>
            <a:ext cx="9361040" cy="51845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smtClean="0"/>
              <a:t>SELF-CARE</a:t>
            </a:r>
          </a:p>
          <a:p>
            <a:pPr algn="ctr"/>
            <a:endParaRPr lang="en-GB" sz="6000" dirty="0"/>
          </a:p>
        </p:txBody>
      </p:sp>
      <p:sp>
        <p:nvSpPr>
          <p:cNvPr id="7" name="Cloud Callout 6"/>
          <p:cNvSpPr/>
          <p:nvPr/>
        </p:nvSpPr>
        <p:spPr>
          <a:xfrm>
            <a:off x="621804" y="260648"/>
            <a:ext cx="3312368" cy="194421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What does Self-Care mean to you?</a:t>
            </a:r>
            <a:endParaRPr lang="en-GB" sz="2400" dirty="0"/>
          </a:p>
        </p:txBody>
      </p:sp>
      <p:sp>
        <p:nvSpPr>
          <p:cNvPr id="10" name="Cloud Callout 9"/>
          <p:cNvSpPr/>
          <p:nvPr/>
        </p:nvSpPr>
        <p:spPr>
          <a:xfrm>
            <a:off x="4366220" y="260648"/>
            <a:ext cx="2952328" cy="15841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How do you take care of yourself?</a:t>
            </a:r>
            <a:endParaRPr lang="en-GB" sz="2400" dirty="0"/>
          </a:p>
        </p:txBody>
      </p:sp>
      <p:sp>
        <p:nvSpPr>
          <p:cNvPr id="12" name="Cloud Callout 11"/>
          <p:cNvSpPr/>
          <p:nvPr/>
        </p:nvSpPr>
        <p:spPr>
          <a:xfrm>
            <a:off x="8038628" y="260649"/>
            <a:ext cx="2808312" cy="19442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Who is responsible for Self-Care?</a:t>
            </a:r>
            <a:endParaRPr lang="en-GB" sz="2400" dirty="0"/>
          </a:p>
        </p:txBody>
      </p:sp>
      <p:sp>
        <p:nvSpPr>
          <p:cNvPr id="13" name="Cloud Callout 12"/>
          <p:cNvSpPr/>
          <p:nvPr/>
        </p:nvSpPr>
        <p:spPr>
          <a:xfrm>
            <a:off x="6886500" y="3645024"/>
            <a:ext cx="4392488" cy="23762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Where does the message that self-care is selfish come from?</a:t>
            </a:r>
            <a:endParaRPr lang="en-GB" sz="2400" dirty="0"/>
          </a:p>
        </p:txBody>
      </p:sp>
      <p:sp>
        <p:nvSpPr>
          <p:cNvPr id="14" name="Cloud Callout 13"/>
          <p:cNvSpPr/>
          <p:nvPr/>
        </p:nvSpPr>
        <p:spPr>
          <a:xfrm>
            <a:off x="621804" y="4077072"/>
            <a:ext cx="3816424" cy="20882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What is your motivation for being a Counsellor?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798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38241" y="3244334"/>
            <a:ext cx="55123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www.youtube.com/watch?v=CjHCc6TZhaM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9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sz="3600" dirty="0" smtClean="0"/>
              <a:t>A therapist has a right to give, but not to get worn out trying to be giving’– Carl Rogers</a:t>
            </a:r>
          </a:p>
          <a:p>
            <a:r>
              <a:rPr lang="en-GB" sz="3600" dirty="0" smtClean="0"/>
              <a:t>BACP members have a personal and professional responsibility to themselves and their clients to ensure that their work does not become detrimental to their health and well-being (BACP, 2015)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85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3214092" y="1124744"/>
            <a:ext cx="6912768" cy="424847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Is Self-Care achievable in todays society?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6818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413001" y="1844824"/>
            <a:ext cx="3456384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Compassion Fatigue</a:t>
            </a:r>
            <a:endParaRPr lang="en-GB" sz="2400" dirty="0"/>
          </a:p>
        </p:txBody>
      </p:sp>
      <p:sp>
        <p:nvSpPr>
          <p:cNvPr id="3" name="Cloud Callout 2"/>
          <p:cNvSpPr/>
          <p:nvPr/>
        </p:nvSpPr>
        <p:spPr>
          <a:xfrm>
            <a:off x="8182644" y="2089119"/>
            <a:ext cx="3456384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Practitioner Burnout</a:t>
            </a:r>
            <a:endParaRPr lang="en-GB" sz="2400" dirty="0"/>
          </a:p>
        </p:txBody>
      </p:sp>
      <p:sp>
        <p:nvSpPr>
          <p:cNvPr id="5" name="Cloud Callout 4"/>
          <p:cNvSpPr/>
          <p:nvPr/>
        </p:nvSpPr>
        <p:spPr>
          <a:xfrm>
            <a:off x="477788" y="4422113"/>
            <a:ext cx="3456384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Stress and Stress Related Illness</a:t>
            </a:r>
            <a:endParaRPr lang="en-GB" sz="2400" dirty="0"/>
          </a:p>
        </p:txBody>
      </p:sp>
      <p:sp>
        <p:nvSpPr>
          <p:cNvPr id="6" name="Cloud Callout 5"/>
          <p:cNvSpPr/>
          <p:nvPr/>
        </p:nvSpPr>
        <p:spPr>
          <a:xfrm>
            <a:off x="4150196" y="2424432"/>
            <a:ext cx="3456384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Vicarious Trauma</a:t>
            </a:r>
            <a:endParaRPr lang="en-GB" sz="2400" dirty="0"/>
          </a:p>
        </p:txBody>
      </p:sp>
      <p:sp>
        <p:nvSpPr>
          <p:cNvPr id="7" name="Cloud Callout 6"/>
          <p:cNvSpPr/>
          <p:nvPr/>
        </p:nvSpPr>
        <p:spPr>
          <a:xfrm>
            <a:off x="7750596" y="4398438"/>
            <a:ext cx="3456384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Emotional Stress</a:t>
            </a:r>
            <a:endParaRPr lang="en-GB" sz="24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293813" y="548680"/>
            <a:ext cx="9601200" cy="56235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 smtClean="0"/>
              <a:t>What are the consequences of not practicing Self-Care?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681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1917948" y="1268760"/>
            <a:ext cx="5112568" cy="25922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‘I don’t want to see a therapist whose plants are dying’!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628" y="2204864"/>
            <a:ext cx="2808312" cy="431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91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133972" y="908720"/>
            <a:ext cx="8136904" cy="51125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‘</a:t>
            </a:r>
            <a:r>
              <a:rPr lang="en-GB" sz="3200" dirty="0" smtClean="0"/>
              <a:t>Visualise the life that you want and DO IT!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7987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88824" cy="681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58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85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98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854052" y="1988840"/>
            <a:ext cx="6552728" cy="33843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‘</a:t>
            </a:r>
            <a:r>
              <a:rPr lang="en-GB" sz="2400" i="1" dirty="0" smtClean="0"/>
              <a:t>A man is a success if he gets up in the morning and goes to bed in the night and in between, does what he wants to do</a:t>
            </a:r>
            <a:r>
              <a:rPr lang="en-GB" sz="2400" dirty="0" smtClean="0"/>
              <a:t>! (Bob Dylan)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5034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How I Spend my Time?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Draw a Pie- Divide it into portions – How you spend your time</a:t>
            </a:r>
          </a:p>
          <a:p>
            <a:r>
              <a:rPr lang="en-GB" sz="3200" dirty="0" smtClean="0"/>
              <a:t>Which Changes can I make Right Away?</a:t>
            </a:r>
          </a:p>
          <a:p>
            <a:r>
              <a:rPr lang="en-GB" sz="3200" dirty="0" smtClean="0"/>
              <a:t>Which May Require More Time and Planning?</a:t>
            </a:r>
          </a:p>
          <a:p>
            <a:r>
              <a:rPr lang="en-GB" sz="3200" dirty="0" smtClean="0"/>
              <a:t>What steps do I need to take to make these changes?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27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Sister Dang Nghiem. 2015. Mindfulness as Medicine. Parallax Press</a:t>
            </a:r>
          </a:p>
          <a:p>
            <a:r>
              <a:rPr lang="en-GB" dirty="0" err="1" smtClean="0"/>
              <a:t>Skovholt</a:t>
            </a:r>
            <a:r>
              <a:rPr lang="en-GB" dirty="0"/>
              <a:t>, T. M., Grier, T. L., &amp; Hanson, M. R. 2001. Career Counselling for Longevity: Self-Care and Burnout Prevention Strategies for Counsellor Resilience. </a:t>
            </a:r>
            <a:r>
              <a:rPr lang="en-GB" i="1" dirty="0"/>
              <a:t>Journal of Career Development, 27, </a:t>
            </a:r>
            <a:r>
              <a:rPr lang="en-GB" i="1" dirty="0" smtClean="0"/>
              <a:t>167–176</a:t>
            </a:r>
            <a:endParaRPr lang="en-GB" dirty="0"/>
          </a:p>
          <a:p>
            <a:r>
              <a:rPr lang="en-GB" dirty="0" smtClean="0"/>
              <a:t>Weiss</a:t>
            </a:r>
            <a:r>
              <a:rPr lang="en-GB" dirty="0"/>
              <a:t>, L. (2004). </a:t>
            </a:r>
            <a:r>
              <a:rPr lang="en-GB" i="1" dirty="0"/>
              <a:t>Therapist’s Guide to Self-Care</a:t>
            </a:r>
            <a:r>
              <a:rPr lang="en-GB" dirty="0"/>
              <a:t>. London: Taylor &amp; Francis.</a:t>
            </a:r>
          </a:p>
          <a:p>
            <a:r>
              <a:rPr lang="en-GB" dirty="0"/>
              <a:t> </a:t>
            </a:r>
            <a:r>
              <a:rPr lang="en-GB" dirty="0" err="1" smtClean="0"/>
              <a:t>Zarbock,G</a:t>
            </a:r>
            <a:r>
              <a:rPr lang="en-GB" dirty="0" smtClean="0"/>
              <a:t>., Lynch, S., Amman, A., Ringer, S. 2015. Mindfulness for Therapists: Understanding Mindfulness for professional effectiveness and wellbeing.  Wiley Blackwell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F249165-F638-412C-8E0A-DFB7045CA2E0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4873beb7-5857-4685-be1f-d57550cc96cc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116</TotalTime>
  <Words>339</Words>
  <Application>Microsoft Office PowerPoint</Application>
  <PresentationFormat>Custom</PresentationFormat>
  <Paragraphs>37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Euphemia</vt:lpstr>
      <vt:lpstr>Serenity 16x9</vt:lpstr>
      <vt:lpstr>MArts Humanistic Counselling Practice</vt:lpstr>
      <vt:lpstr>Lesson Aims</vt:lpstr>
      <vt:lpstr>PowerPoint Presentation</vt:lpstr>
      <vt:lpstr>PowerPoint Presentation</vt:lpstr>
      <vt:lpstr>Self-Care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Exercise: How I Spend my Time?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</dc:title>
  <dc:creator>Williams, Andrea</dc:creator>
  <cp:lastModifiedBy>Andrea Williams</cp:lastModifiedBy>
  <cp:revision>5</cp:revision>
  <dcterms:created xsi:type="dcterms:W3CDTF">2016-10-14T08:21:04Z</dcterms:created>
  <dcterms:modified xsi:type="dcterms:W3CDTF">2018-12-09T21:03:54Z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