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8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407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684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3496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005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8236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051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139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26/10/2025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427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585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261738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0168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54654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9467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6748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3BB84-120F-469C-9D15-F34AF2E53976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760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E3BB84-120F-469C-9D15-F34AF2E53976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A347BEB-848F-444E-981B-2FA54D8C67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118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imperial.ac.uk/imperial-medicine/2019/02/07/how-were-ensuring-better-care-for-older-people-with-traumatic-injuries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d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hyperlink" Target="https://betterhealthwhileaging.net/aging-health-caregiving-links-nov-2014/" TargetMode="Externa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hyperlink" Target="https://pxhere.com/id/photo/1028578" TargetMode="Externa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hyperlink" Target="https://courses.lumenlearning.com/wm-lifespandevelopment/chapter/physical-development-in-late-adulthood/" TargetMode="External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hyperlink" Target="https://courses.lumenlearning.com/wm-lifespandevelopment/chapter/physical-development-in-late-adulthood/" TargetMode="External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hyperlink" Target="https://thebluediamondgallery.com/legal/legislation.html" TargetMode="External"/><Relationship Id="rId4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hyperlink" Target="https://bmjopenquality.bmj.com/content/9/2/e000823.full" TargetMode="External"/><Relationship Id="rId4" Type="http://schemas.openxmlformats.org/officeDocument/2006/relationships/image" Target="../media/image8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hyperlink" Target="https://pixabay.com/ko/%EB%85%B8%EC%9D%B8-%EB%85%B8%EC%9D%B8%EC%9D%84-%EC%9C%84%ED%95%9C-%EC%BC%80%EC%96%B4-%EB%B3%B4%ED%98%B8-%EC%B1%85%EC%9E%84-%EC%9D%80%ED%87%B4-%EA%B0%80%EC%A0%95-%EC%98%9B-%EC%82%AC%EB%9E%8C%EC%9D%98-%ED%99%88-1505939/" TargetMode="Externa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hyperlink" Target="https://groundup.org.za/article/house-after-50-years-shack/" TargetMode="External"/><Relationship Id="rId4" Type="http://schemas.openxmlformats.org/officeDocument/2006/relationships/image" Target="../media/image10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hyperlink" Target="https://opensource.hk/mozilla-common-voice-collect-hong-kong-cantonese-voices-in-gerontech-innovation-expo-cum-summit-2020/" TargetMode="External"/><Relationship Id="rId4" Type="http://schemas.openxmlformats.org/officeDocument/2006/relationships/image" Target="../media/image11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hyperlink" Target="https://opensource.hk/mozilla-common-voice-collect-hong-kong-cantonese-voices-in-gerontech-innovation-expo-cum-summit-2020/" TargetMode="External"/><Relationship Id="rId4" Type="http://schemas.openxmlformats.org/officeDocument/2006/relationships/image" Target="../media/image11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1178CF9-0E61-6373-9D8A-47EE0F1BC7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28381"/>
            <a:ext cx="3451123" cy="68012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C1A9402-C537-5F38-DEEF-1D4119FCAED4}"/>
              </a:ext>
            </a:extLst>
          </p:cNvPr>
          <p:cNvSpPr txBox="1"/>
          <p:nvPr/>
        </p:nvSpPr>
        <p:spPr>
          <a:xfrm>
            <a:off x="0" y="6829618"/>
            <a:ext cx="451537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blogs.imperial.ac.uk/imperial-medicine/2019/02/07/how-were-ensuring-better-care-for-older-people-with-traumatic-injurie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d/3.0/"/>
              </a:rPr>
              <a:t>CC BY-ND</a:t>
            </a:r>
            <a:endParaRPr lang="en-GB" sz="9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A7496D-2F3B-C76C-60E3-2563053D3253}"/>
              </a:ext>
            </a:extLst>
          </p:cNvPr>
          <p:cNvSpPr txBox="1"/>
          <p:nvPr/>
        </p:nvSpPr>
        <p:spPr>
          <a:xfrm>
            <a:off x="3451123" y="675242"/>
            <a:ext cx="761016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Evaluating the Care and Support Needs of Older People</a:t>
            </a:r>
            <a:br>
              <a:rPr lang="en-US" sz="20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BMHP6027 – Empowering the Older Person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0099E2-7488-FE5F-982D-2959FD4727CB}"/>
              </a:ext>
            </a:extLst>
          </p:cNvPr>
          <p:cNvSpPr txBox="1"/>
          <p:nvPr/>
        </p:nvSpPr>
        <p:spPr>
          <a:xfrm>
            <a:off x="4055805" y="2939449"/>
            <a:ext cx="509188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 ARIF ULLAH</a:t>
            </a:r>
          </a:p>
          <a:p>
            <a:pPr algn="ctr"/>
            <a:r>
              <a:rPr lang="en-US" sz="18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2245624</a:t>
            </a:r>
          </a:p>
          <a:p>
            <a:pPr algn="ctr"/>
            <a:r>
              <a:rPr lang="en-US" sz="18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US" sz="1800" b="1" dirty="0" err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Dr.Tomy</a:t>
            </a:r>
            <a:r>
              <a:rPr lang="en-US" sz="18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 err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Adattu</a:t>
            </a:r>
            <a:r>
              <a:rPr lang="en-US" sz="18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Chacko</a:t>
            </a:r>
          </a:p>
          <a:p>
            <a:pPr algn="ctr"/>
            <a:r>
              <a:rPr lang="en-US" sz="18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Date: 26.10.2025</a:t>
            </a:r>
          </a:p>
        </p:txBody>
      </p:sp>
    </p:spTree>
    <p:extLst>
      <p:ext uri="{BB962C8B-B14F-4D97-AF65-F5344CB8AC3E}">
        <p14:creationId xmlns:p14="http://schemas.microsoft.com/office/powerpoint/2010/main" val="34662737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9E7901F-8919-F7DA-811B-60256C74DA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24464" y="317090"/>
            <a:ext cx="3048000" cy="600996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EE38198-1F94-1080-6641-53C2E7548C8C}"/>
              </a:ext>
            </a:extLst>
          </p:cNvPr>
          <p:cNvSpPr txBox="1"/>
          <p:nvPr/>
        </p:nvSpPr>
        <p:spPr>
          <a:xfrm>
            <a:off x="3372463" y="802516"/>
            <a:ext cx="6538453" cy="40705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Introduction:</a:t>
            </a:r>
            <a:endParaRPr lang="en-GB" sz="2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Ageing is the biological, psychological and social process of growing older and experiencing functional changes across the life course (WHO, 2023)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presentation examines ageing theories, UK policy/legislation, current care settings, and technological innovations for older people.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UK’s growing older population places increased demand on health and social care systems (ONS, 2024).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Ageism and global perceptions of ageing influence both individual wellbeing and service provision for older people (UN, 2023).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2F1A5C9-3318-3FF5-304E-1EA94DB37F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516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667"/>
    </mc:Choice>
    <mc:Fallback>
      <p:transition spd="slow" advTm="586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D021181-9C92-243B-71A3-E0660DA5CF01}"/>
              </a:ext>
            </a:extLst>
          </p:cNvPr>
          <p:cNvSpPr txBox="1"/>
          <p:nvPr/>
        </p:nvSpPr>
        <p:spPr>
          <a:xfrm>
            <a:off x="1238865" y="256445"/>
            <a:ext cx="8642554" cy="24531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Ageing Population: Setting the Scene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 mid-2024 the number of people aged 65 and over in England rose by 1.8 %, continuing the long-term trend of an ageing population (ONS, 2024).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Older adults often require physical, emotional, social and psychological support as they live longer with multiple conditions (POST, 2024).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larger older population increases the burden on health and social care services in the UK (Age UK, 2023).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B4C2F9-A7B6-843D-08D7-9A9E45BFD88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415844" y="3023419"/>
            <a:ext cx="8642555" cy="3849329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8F7B573-F8AC-4F57-EA39-B62B7FA4FF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134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157"/>
    </mc:Choice>
    <mc:Fallback>
      <p:transition spd="slow" advTm="501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610d692e-fa15-4c2e-a644-676a9fabebb4.png">
            <a:extLst>
              <a:ext uri="{FF2B5EF4-FFF2-40B4-BE49-F238E27FC236}">
                <a16:creationId xmlns:a16="http://schemas.microsoft.com/office/drawing/2014/main" id="{127451DC-E073-B8DF-6A45-5241A33B3F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7574" y="1"/>
            <a:ext cx="8480323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844579F-BE32-3FD5-B740-838C46C109A3}"/>
              </a:ext>
            </a:extLst>
          </p:cNvPr>
          <p:cNvSpPr txBox="1"/>
          <p:nvPr/>
        </p:nvSpPr>
        <p:spPr>
          <a:xfrm>
            <a:off x="2503538" y="5015752"/>
            <a:ext cx="609845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Source(Copied): Office for National Statistics (2021), National Population Projections: 2020-based Interim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AD0D1C7F-63BD-1E92-2237-2AB5B092D2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304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769"/>
    </mc:Choice>
    <mc:Fallback>
      <p:transition spd="slow" advTm="687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6416CA0-0782-AFF8-A78C-4ACF2DB8A4E9}"/>
              </a:ext>
            </a:extLst>
          </p:cNvPr>
          <p:cNvSpPr txBox="1"/>
          <p:nvPr/>
        </p:nvSpPr>
        <p:spPr>
          <a:xfrm>
            <a:off x="3554361" y="1249494"/>
            <a:ext cx="6400800" cy="4373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Theoretical Frameworks:</a:t>
            </a:r>
            <a:endParaRPr lang="en-GB" sz="2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Activity Theory suggests older adults maintain wellbeing through continued social engagement and meaningful activity (Havighurst, 1961).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Continuity Theory proposes that older people preserve their sense of self by maintaining previous patterns and relationships into later life (Atchley, 1989).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Disengagement Theory argues that older adults gradually withdraw from social roles but this might risk exclusion (Cumming &amp; Henry, 1961).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These theories link to care practice by guiding how service models enable activity, continuity and social connection for older people.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823482B-D8A1-3F94-3C09-AFB2C2C54F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0"/>
            <a:ext cx="3554361" cy="6858000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EE03A89-8033-3C92-6118-16949832E9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926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337"/>
    </mc:Choice>
    <mc:Fallback>
      <p:transition spd="slow" advTm="693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DA4681F-33F5-49D3-DE56-06CB0DD3C33D}"/>
              </a:ext>
            </a:extLst>
          </p:cNvPr>
          <p:cNvSpPr txBox="1"/>
          <p:nvPr/>
        </p:nvSpPr>
        <p:spPr>
          <a:xfrm>
            <a:off x="2153265" y="481719"/>
            <a:ext cx="7787148" cy="56630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2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More theories:</a:t>
            </a:r>
          </a:p>
          <a:p>
            <a:pPr lvl="2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b="1" dirty="0">
              <a:latin typeface="Arial" panose="020B0604020202020204" pitchFamily="34" charset="0"/>
            </a:endParaRPr>
          </a:p>
          <a:p>
            <a:pPr lvl="2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Biological Theories of Ageing:</a:t>
            </a:r>
            <a:r>
              <a:rPr lang="en-US" altLang="en-US" dirty="0">
                <a:latin typeface="Arial" panose="020B0604020202020204" pitchFamily="34" charset="0"/>
              </a:rPr>
              <a:t> 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These explain how natural biological processes cause physical and functional decline over time. They include genetic factors and the body’s gradual breakdown from wear and damage.</a:t>
            </a:r>
          </a:p>
          <a:p>
            <a:pPr lvl="2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2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Genetic Theory (Jin, 2010):</a:t>
            </a:r>
            <a:r>
              <a:rPr lang="en-US" altLang="en-US" dirty="0"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Suggests ageing is controlled by genes that determine lifespan and cell repair capacity. Some people inherit stronger genetic protection against ageing and disease.</a:t>
            </a:r>
          </a:p>
          <a:p>
            <a:pPr lvl="2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2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Wear-and-Tear Theory (Kirkwood, 2017):</a:t>
            </a:r>
            <a:r>
              <a:rPr lang="en-US" altLang="en-US" dirty="0"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Proposes that cells and tissues wear out from repeated use and environmental stress. Over time, this damage leads to reduced organ function and ageing signs.</a:t>
            </a:r>
          </a:p>
          <a:p>
            <a:pPr lvl="2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2" algn="just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Link Between Theories:</a:t>
            </a:r>
            <a:r>
              <a:rPr lang="en-US" altLang="en-US" dirty="0"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Both highlight how internal biological limits and external factors shape ageing. They help explain why individuals age differently based on genes and lifestyle.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860E96-69F9-B981-D4C8-48D878A588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0"/>
            <a:ext cx="3023419" cy="6858000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70B1A280-90EC-AF6C-DDB0-B5870F9D58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075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807"/>
    </mc:Choice>
    <mc:Fallback>
      <p:transition spd="slow" advTm="458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ACDE268-9387-E5C2-446E-EF0197202183}"/>
              </a:ext>
            </a:extLst>
          </p:cNvPr>
          <p:cNvSpPr txBox="1"/>
          <p:nvPr/>
        </p:nvSpPr>
        <p:spPr>
          <a:xfrm>
            <a:off x="3392129" y="1397675"/>
            <a:ext cx="7034980" cy="37741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Policy and Legislation:</a:t>
            </a:r>
            <a:endParaRPr lang="en-GB" sz="2000" b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Care Act 2014 places a statutory duty on local authorities to promote wellbeing and enable personalised care for older people (DH 2014).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Equality Act 2010 prohibits discrimination on age grounds and underpins equal access to care services.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NHS Long Term Plan (2019) emphasises community-based and prevention-focused care for an ageing population (NHS England, 2019).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Human Rights Act 1998 safeguards dignity, autonomy and respect in health and social care settings for older people.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94F254-0130-89B1-5B34-A96D7C8018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0"/>
            <a:ext cx="3392129" cy="6858000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529E13C-6024-2A0D-9DB8-4A7F18CFB3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344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730"/>
    </mc:Choice>
    <mc:Fallback>
      <p:transition spd="slow" advTm="587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998A292-9C4C-0ED1-78CE-D7D03B5BFCDB}"/>
              </a:ext>
            </a:extLst>
          </p:cNvPr>
          <p:cNvSpPr txBox="1"/>
          <p:nvPr/>
        </p:nvSpPr>
        <p:spPr>
          <a:xfrm>
            <a:off x="3819832" y="1597153"/>
            <a:ext cx="6150077" cy="42972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Evaluation of Current Care Provisions – Overview:</a:t>
            </a:r>
            <a:endParaRPr lang="en-GB" sz="2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UK older people are supported through a mixture of residential care, domiciliary care, day centres and community services delivered by both public and independent sectors (Age UK, 2023).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Demand for adult social care in England is growing and cost pressures are escalating, with spending reaching £32 billion in 2023–24 (King’s Fund, 2024).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Workforce shortages, funding constraints and regional variation in services create challenges in access, quality and sustainability (House of Commons Library, 2024).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B6DB1C-6308-EC68-AEEA-DA6B784D32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132734"/>
            <a:ext cx="3819831" cy="6725265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9A66792-8A7B-BBA1-3E89-8AFA397234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539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510"/>
    </mc:Choice>
    <mc:Fallback>
      <p:transition spd="slow" advTm="555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05FDC9D-6A2B-A0B2-4E7B-4683F958BD6D}"/>
              </a:ext>
            </a:extLst>
          </p:cNvPr>
          <p:cNvSpPr txBox="1"/>
          <p:nvPr/>
        </p:nvSpPr>
        <p:spPr>
          <a:xfrm>
            <a:off x="3786648" y="1441597"/>
            <a:ext cx="6507726" cy="39748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Evaluation: Residential and Domiciliary Care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Residential care offers 24-hour supervision and social interaction but can lead to loss of independence and higher costs (King’s Fund, 2024).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Domiciliary care supports older people in their own homes thereby promoting independence but is often constrained by short visits, staffing issues and inconsistent quality (Age UK, 2023).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Both settings illustrate continuity and activity theory: home-based care aligns with maintaining routines, and activity supports engagement; care homes risk disengagement if social roles diminish.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A04AE4-4B80-BA10-3935-4641792697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-221226" y="-309716"/>
            <a:ext cx="3849329" cy="6786716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66CA28AA-E1D6-DC62-417A-000009DA53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429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720"/>
    </mc:Choice>
    <mc:Fallback>
      <p:transition spd="slow" advTm="457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98B45C2-6A79-45BF-7205-B6AD8E5AC56B}"/>
              </a:ext>
            </a:extLst>
          </p:cNvPr>
          <p:cNvSpPr txBox="1"/>
          <p:nvPr/>
        </p:nvSpPr>
        <p:spPr>
          <a:xfrm>
            <a:off x="3982065" y="1432492"/>
            <a:ext cx="6415548" cy="3934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Evaluation: Accessibility, Demographics and Policy Links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Funding inequalities across local authorities create variability in older-people access to care and support (King’s Fund, 2024).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Demographic change—especially growth in the 85+ cohort—intensifies demand for high-dependency care and complex support (Age UK, 2023).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Care policy (Care Act 2014) emphasises personalisation and prevention—but practice shows gaps in realising these aims due to resource constraints and ageing theory not always embedded in service design.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834A36-A176-9E2E-AF19-69FC7E593A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0"/>
            <a:ext cx="3982065" cy="6858000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C2DF3B2-E6D5-9AF5-6C13-869C775E9E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6289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42"/>
    </mc:Choice>
    <mc:Fallback>
      <p:transition spd="slow" advTm="400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A3A7A52-478B-96AC-9CEE-F5642EF05804}"/>
              </a:ext>
            </a:extLst>
          </p:cNvPr>
          <p:cNvSpPr txBox="1"/>
          <p:nvPr/>
        </p:nvSpPr>
        <p:spPr>
          <a:xfrm>
            <a:off x="3481137" y="1593789"/>
            <a:ext cx="6352674" cy="40009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Technological Innovations in Elderly Care – Overview</a:t>
            </a:r>
            <a:endParaRPr lang="en-GB" sz="2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Telehealth and remote monitoring technologies allow older people to receive care interventions and vital-sign tracking in their own homes, reducing hospitalisation (Gov UK, 2017/updated).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Smart-home systems—such as motion sensors, fall detectors and voice assistants—support independent living for older people (Age UK, 2024).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Assistive technologies for dementia, GPS tracking and sensor-based memory aids enable safer living and give carers reassurance (SCIE referenced in Age UK, 2023).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4035E7-0AF3-1C29-0D43-E1009F9E11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-1" y="0"/>
            <a:ext cx="3481137" cy="6858000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FB184F20-B64A-8652-E3F6-FF0268D470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802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910"/>
    </mc:Choice>
    <mc:Fallback>
      <p:transition spd="slow" advTm="519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A088ECE-2904-9E72-4991-E27D404C3569}"/>
              </a:ext>
            </a:extLst>
          </p:cNvPr>
          <p:cNvSpPr txBox="1"/>
          <p:nvPr/>
        </p:nvSpPr>
        <p:spPr>
          <a:xfrm>
            <a:off x="3645569" y="1737960"/>
            <a:ext cx="6104020" cy="40009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Technological Innovations – Benefits &amp; Limitations</a:t>
            </a:r>
            <a:endParaRPr lang="en-GB" sz="20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benefits of technology include extending independence, improving safety, enhancing quality of life and reducing service burden (Age UK, 2024).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Limitations include digital exclusion of older people (33 % of those aged 75+ lacking digital skills) and ethical/data privacy concerns (Age UK, 2024).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balanced approach is required: embedding technology into models of care that align with Activity and Continuity theory while avoiding creating new inequalities.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709BE6-5965-F4D4-CD4F-D9DE5978B9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-1" y="0"/>
            <a:ext cx="3481137" cy="6858000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3456ACD3-5D28-C886-5461-C882EC09FF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809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318"/>
    </mc:Choice>
    <mc:Fallback>
      <p:transition spd="slow" advTm="413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DCF4A6F-1197-CF91-FAF7-ECC3F0AD5B51}"/>
              </a:ext>
            </a:extLst>
          </p:cNvPr>
          <p:cNvSpPr txBox="1"/>
          <p:nvPr/>
        </p:nvSpPr>
        <p:spPr>
          <a:xfrm>
            <a:off x="2793525" y="729734"/>
            <a:ext cx="610402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u="s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Case Studies – Practical Application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10F356-0542-274B-CBBB-81BB23C282FF}"/>
              </a:ext>
            </a:extLst>
          </p:cNvPr>
          <p:cNvSpPr txBox="1"/>
          <p:nvPr/>
        </p:nvSpPr>
        <p:spPr>
          <a:xfrm>
            <a:off x="1379621" y="1437620"/>
            <a:ext cx="8341896" cy="46166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just">
              <a:buNone/>
            </a:pPr>
            <a:r>
              <a:rPr 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Case Study 1 – “Your Care Needs You” (Shepherd et al., 2024):</a:t>
            </a:r>
          </a:p>
          <a:p>
            <a:pPr marL="0" indent="0" algn="just">
              <a:buNone/>
            </a:pP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‘Your Care Needs You’ Project: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 hospital-based initiative designed to support safe discharge for patients aged 75 and over.</a:t>
            </a: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Aim of the </a:t>
            </a:r>
            <a:r>
              <a:rPr lang="en-US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 involve older adults in planning their own discharge, improving independence and confidence.</a:t>
            </a: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Approach and Method: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Focused on communication between patients, families, and staff to ensure continuity of care after discharge.</a:t>
            </a: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Key Results: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project led to lower hospital readmission rates, reduced costs, and better health outcomes.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Link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to Continuity Theory: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Encourages empowerment and stability by helping older adults stay engaged in decision-making and daily routines.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69CE8A8E-8B1C-2177-4C95-0DD063833A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1750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944"/>
    </mc:Choice>
    <mc:Fallback>
      <p:transition spd="slow" advTm="419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F3A5CCA-7EFB-04A8-C7DD-F52644FE3D25}"/>
              </a:ext>
            </a:extLst>
          </p:cNvPr>
          <p:cNvSpPr txBox="1"/>
          <p:nvPr/>
        </p:nvSpPr>
        <p:spPr>
          <a:xfrm>
            <a:off x="1491916" y="1278574"/>
            <a:ext cx="7796463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just"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Case Study 2 – Digital Home-Based Primary Care (Silva et al., 2024):</a:t>
            </a:r>
          </a:p>
          <a:p>
            <a:pPr marL="0" indent="0" algn="just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Digital Home-Based Primary Care: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 remote healthcare model using digital technology to deliver primary care to older adults at home.</a:t>
            </a: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Purpose of the Initiative: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 improve accessibility and continuity of care for those with mobility or health limitations.</a:t>
            </a: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Key Outcomes: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Reported higher patient satisfaction, improved monitoring, and fewer hospital admissions.</a:t>
            </a: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Main Challenges: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Issues around digital equity, internet access, and reliability of technology among older users.</a:t>
            </a: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Lesson Learned: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Co-designing digital services with older adults ensures usability, trust, and better long-term engagement.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446C290-2445-D0C9-ECAD-A1AF1D52EA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344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772"/>
    </mc:Choice>
    <mc:Fallback>
      <p:transition spd="slow" advTm="457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BE33362-D5F4-7CF0-C66A-3ACDAF877199}"/>
              </a:ext>
            </a:extLst>
          </p:cNvPr>
          <p:cNvSpPr txBox="1"/>
          <p:nvPr/>
        </p:nvSpPr>
        <p:spPr>
          <a:xfrm>
            <a:off x="1363579" y="949766"/>
            <a:ext cx="7792452" cy="41363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Recommendations for Improvement:</a:t>
            </a:r>
            <a:endParaRPr lang="en-GB" sz="24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Increase funding allocation and workforce development in home-based and community-centred older-person care to support independence and continuity of life (King’s Fund, 2024). 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Expand digital inclusion programmes for older adults and embed technology in care models in an accessible, equitable way.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Reform policy to ensure sustainable, integrated care systems that align with ageing theories of activity and continuity and deliver personalisation (Care Act 2014).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Critically evaluate barriers such as regional funding disparity, digital divides, workforce shortages and propose measured solutions like targeted grants, training schemes and inclusive design.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982A519-01CD-9250-5030-09B51B32FC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104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634"/>
    </mc:Choice>
    <mc:Fallback>
      <p:transition spd="slow" advTm="516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E00B4F7-A506-E046-544A-B0C0FA56BEA6}"/>
              </a:ext>
            </a:extLst>
          </p:cNvPr>
          <p:cNvSpPr txBox="1"/>
          <p:nvPr/>
        </p:nvSpPr>
        <p:spPr>
          <a:xfrm>
            <a:off x="1961147" y="1737960"/>
            <a:ext cx="7295147" cy="34410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Conclusion:</a:t>
            </a:r>
            <a:endParaRPr lang="en-GB" sz="24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Integrating ageing theories, policy frameworks and technological innovation is essential to improve the outcomes for older people in the UK.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Older-person care must shift towards models that support independence, continuity of identity and social engagement, while addressing accessibility and equity.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Future research and service development should focus on innovation, digital inclusion and ensuring older people’s voices are central to care design and delivery.</a:t>
            </a:r>
            <a:endParaRPr lang="en-GB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3E49A8D0-360A-78C5-AA8A-B54CF537AF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037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961"/>
    </mc:Choice>
    <mc:Fallback>
      <p:transition spd="slow" advTm="799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DE607C7-719C-13CD-E32B-8FE0ABA96EA0}"/>
              </a:ext>
            </a:extLst>
          </p:cNvPr>
          <p:cNvSpPr txBox="1"/>
          <p:nvPr/>
        </p:nvSpPr>
        <p:spPr>
          <a:xfrm>
            <a:off x="1342102" y="163779"/>
            <a:ext cx="8495071" cy="65478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endParaRPr lang="en-GB" sz="1400" b="1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References: 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Age UK (2023)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Tackling the cost-of-living crisis for older people.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https://www.ageuk.org.uk/siteassets/documents/reports-and-publications/reports-and-briefings/money-matters/tackling-the-cost-of-living-crisis-july-23.pdf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6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Age UK (2023)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state of health and care of older people in England 2023.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https://www.ageuk.org.uk/siteassets/documents/reports-and-publications/reports-and-briefings/health--wellbeing/age_uk_briefing_state-of-health-and-care-of-older-people_july2023.pdf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7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Age UK (2024)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Briefing: Internet use and digital skills of older people.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https://www.ageuk.org.uk/siteassets/documents/reports-and-publications/reports-and-briefings/active-communities/internet-use-statistics-june-2024.pdf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16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Age UK (2024)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Briefing: Poverty and financial disadvantage in later life.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https://www.ageuk.org.uk/siteassets/documents/reports-and-publications/reports-and-briefings/money-matters/poverty-and-financial-disadvantage-in-later-life-briefing-2024.pdf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10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200" dirty="0"/>
              <a:t>Atchley, R.C. (1989) ‘A continuity theory of normal aging’, </a:t>
            </a:r>
            <a:r>
              <a:rPr lang="en-US" sz="1200" i="1" dirty="0"/>
              <a:t>The Gerontologist</a:t>
            </a:r>
            <a:r>
              <a:rPr lang="en-US" sz="1200" dirty="0"/>
              <a:t>, 29(2), pp. 183–190.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US" sz="1200" dirty="0"/>
              <a:t>Cumming, E. and Henry, W.E. (1961) </a:t>
            </a:r>
            <a:r>
              <a:rPr lang="en-US" sz="1200" i="1" dirty="0"/>
              <a:t>Growing Old: The Process of Disengagement.</a:t>
            </a:r>
            <a:r>
              <a:rPr lang="en-US" sz="1200" dirty="0"/>
              <a:t> New York: Basic Books.</a:t>
            </a:r>
          </a:p>
          <a:p>
            <a:endParaRPr lang="en-US" sz="1200" dirty="0"/>
          </a:p>
          <a:p>
            <a:r>
              <a:rPr lang="en-US" sz="1200" dirty="0"/>
              <a:t>Department of Health (DH) (2014) </a:t>
            </a:r>
            <a:r>
              <a:rPr lang="en-US" sz="1200" i="1" dirty="0"/>
              <a:t>The Care Act 2014: Statutory Guidance for Implementation.</a:t>
            </a:r>
            <a:r>
              <a:rPr lang="en-US" sz="1200" dirty="0"/>
              <a:t> London: Department of Health.</a:t>
            </a:r>
          </a:p>
          <a:p>
            <a:endParaRPr lang="en-US" sz="1200" dirty="0"/>
          </a:p>
          <a:p>
            <a:r>
              <a:rPr lang="en-US" sz="1200" b="1" dirty="0"/>
              <a:t>Gov.UK (2017, updated)</a:t>
            </a:r>
            <a:r>
              <a:rPr lang="en-US" sz="1200" dirty="0"/>
              <a:t> </a:t>
            </a:r>
            <a:r>
              <a:rPr lang="en-US" sz="1200" i="1" dirty="0"/>
              <a:t>Policy Paper: The Future of Healthcare—Supporting Technology in the NHS.</a:t>
            </a:r>
            <a:r>
              <a:rPr lang="en-US" sz="1200" dirty="0"/>
              <a:t> London</a:t>
            </a:r>
          </a:p>
          <a:p>
            <a:endParaRPr lang="en-US" sz="1200" dirty="0"/>
          </a:p>
          <a:p>
            <a:r>
              <a:rPr lang="en-US" sz="1200" dirty="0"/>
              <a:t>Department of Health and Social Care. Available at: https://www.gov.uk (Accessed: 25 October 2025).</a:t>
            </a:r>
          </a:p>
          <a:p>
            <a:r>
              <a:rPr lang="en-US" sz="1200" b="1" dirty="0"/>
              <a:t>Havighurst, R.J. (1961)</a:t>
            </a:r>
            <a:r>
              <a:rPr lang="en-US" sz="1200" dirty="0"/>
              <a:t> ‘Successful aging’, </a:t>
            </a:r>
            <a:r>
              <a:rPr lang="en-US" sz="1200" i="1" dirty="0"/>
              <a:t>The Gerontologist</a:t>
            </a:r>
            <a:r>
              <a:rPr lang="en-US" sz="1200" dirty="0"/>
              <a:t>, 1(1), pp. 8–13.</a:t>
            </a:r>
          </a:p>
          <a:p>
            <a:endParaRPr lang="en-US" sz="1200" dirty="0"/>
          </a:p>
          <a:p>
            <a:r>
              <a:rPr lang="en-US" sz="1200" b="1" dirty="0"/>
              <a:t>House of Commons Library (2024)</a:t>
            </a:r>
            <a:r>
              <a:rPr lang="en-US" sz="1200" dirty="0"/>
              <a:t> </a:t>
            </a:r>
            <a:r>
              <a:rPr lang="en-US" sz="1200" i="1" dirty="0"/>
              <a:t>Adult Social Care in England: Overview and Challenges.</a:t>
            </a:r>
            <a:r>
              <a:rPr lang="en-US" sz="1200" dirty="0"/>
              <a:t> London: UK Parliament. Available at: https://commonslibrary.parliament.uk (Accessed: 25 October 2025).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20508DB6-6763-4464-512A-035E18DBF4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948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31"/>
    </mc:Choice>
    <mc:Fallback>
      <p:transition spd="slow" advTm="11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0623151-2D68-98E0-C65D-9C6F95D8A300}"/>
              </a:ext>
            </a:extLst>
          </p:cNvPr>
          <p:cNvSpPr txBox="1"/>
          <p:nvPr/>
        </p:nvSpPr>
        <p:spPr>
          <a:xfrm>
            <a:off x="1150374" y="243175"/>
            <a:ext cx="8450826" cy="51423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Government Office for Science (2016)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Future of an ageing population.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https://assets.publishing.service.gov.uk/media/5d273adce5274a5862768ff9f/future-of-an-ageing-population.pdf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5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House of Commons Library (2024)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Adult social care funding in England.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https://researchbriefings.files.parliament.uk/documents/CBP-7903/CBP-7903.pdf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15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Jin, K. (2010) ‘Modern biological theories of ageing’,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Aging and Disease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1(2), pp. 72–74.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Kirkwood, T.B.L. (2017) ‘Theories of ageing’,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Cell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120(4), pp. 437–440.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Migration Observatory, University of Oxford (2024)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impact of migration on UK population growth.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https://migrationobservatory.ox.ac.uk/resources/briefings/the-impact-of-migration-on-uk-population-growth/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5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Office for National Statistics (2023)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Ageing – datasets on mid-year population estimates for older age groups.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https://www.ons.gov.uk/peoplepopulationandcommunity/birthsdeathsandmarriages/ageing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25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Office for National Statistics (2024)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Population estimates for England and Wales: mid-2024.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https://www.ons.gov.uk/peoplepopulationandcommunity/populationandmigration/populationestimates/bulletins/populationestimatesforenglandandwales/mid2024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18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Office for National Statistics (2025)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National population projections: past, present and future.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https://blog.ons.gov.uk/2025/01/28/national-population-projections-past-present-and-future/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16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SCIE (Social Care Institute for Excellence) / Age UK (2024)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Briefing: Internet use and digital skills of older people.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https://www.ageuk.org.uk/siteassets/documents/reports-and-publications/reports-and-briefings/active-communities/internet-use-statistics-june-2024.pdf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20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8DF2F75F-338E-7F9B-FCB6-3003EB1914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0000" t="-90625" r="-200000" b="-90625"/>
          <a:stretch>
            <a:fillRect/>
          </a:stretch>
        </p:blipFill>
        <p:spPr>
          <a:xfrm>
            <a:off x="9144000" y="5143500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234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69"/>
    </mc:Choice>
    <mc:Fallback>
      <p:transition spd="slow" advTm="70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8D0FD3A-4679-DDB1-EAC4-5ED83747C87B}"/>
              </a:ext>
            </a:extLst>
          </p:cNvPr>
          <p:cNvSpPr txBox="1"/>
          <p:nvPr/>
        </p:nvSpPr>
        <p:spPr>
          <a:xfrm>
            <a:off x="1386349" y="1011690"/>
            <a:ext cx="8396280" cy="58643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Shepherd, H.L. et al. (2024) ‘Economic evaluation of the “Your Care Needs You” intervention’,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BMJ Open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14(9), e085632.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https://doi.org/10.1136/bmjopen-2023-085632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30 September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Silva, Í. de S. et al. (2024) ‘Digital health interventions in home-based primary care for older adults’,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BMC Geriatrics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24(511).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https://bmcgeriatr.biomedcentral.com/articles/10.1186/s12877-024-05120-z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29 September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Guardian (2024) ‘Number of centenarians in England and Wales may have hit a peak’,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Guardian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 October.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https://www.theguardian.com/science/2024/oct/01/peak-longevity-number-of-centenarians-falls-in-england-and-wales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21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King’s Fund (2024)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Adult social care: Key facts and figures.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200" strike="noStrike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https://www.kingsfund.org.uk/insight-and-analysis/data-and-charts/key-facts-figures-adult-social-care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19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King’s Fund (2024) </a:t>
            </a:r>
            <a:r>
              <a:rPr lang="en-GB" sz="12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Social care in a nutshell.</a:t>
            </a:r>
            <a:r>
              <a:rPr lang="en-GB" sz="12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https://www.kingsfund.org.uk/insight-and-analysis/data-and-charts/social-care-nutshell (Accessed: 22 October 2025).</a:t>
            </a:r>
          </a:p>
          <a:p>
            <a:pPr algn="just"/>
            <a:r>
              <a:rPr lang="en-US" sz="1200" dirty="0"/>
              <a:t>Kirkwood, T.B.L. (2017) ‘Deciphering death: A commentary on wear-and-tear theory’, </a:t>
            </a:r>
            <a:r>
              <a:rPr lang="en-US" sz="1200" i="1" dirty="0"/>
              <a:t>Nature</a:t>
            </a:r>
            <a:r>
              <a:rPr lang="en-US" sz="1200" dirty="0"/>
              <a:t>, 546, pp. 40–42.</a:t>
            </a:r>
          </a:p>
          <a:p>
            <a:pPr algn="just"/>
            <a:endParaRPr lang="en-US" sz="1200" dirty="0"/>
          </a:p>
          <a:p>
            <a:pPr algn="just"/>
            <a:r>
              <a:rPr lang="en-US" sz="1200" dirty="0"/>
              <a:t>NHS England (2019) </a:t>
            </a:r>
            <a:r>
              <a:rPr lang="en-US" sz="1200" i="1" dirty="0"/>
              <a:t>The NHS Long Term Plan.</a:t>
            </a:r>
            <a:r>
              <a:rPr lang="en-US" sz="1200" dirty="0"/>
              <a:t> London: NHS England. Available at: https://www.longtermplan.nhs.uk (Accessed: 23 October 2025).</a:t>
            </a:r>
          </a:p>
          <a:p>
            <a:pPr algn="just"/>
            <a:endParaRPr lang="en-US" sz="1200" dirty="0"/>
          </a:p>
          <a:p>
            <a:pPr algn="just"/>
            <a:r>
              <a:rPr lang="en-US" sz="1200" dirty="0"/>
              <a:t>Office for National Statistics (ONS) (2024) </a:t>
            </a:r>
            <a:r>
              <a:rPr lang="en-US" sz="1200" i="1" dirty="0"/>
              <a:t>Population Estimates for the UK, England and Wales, Scotland and Northern Ireland: Mid-2024.</a:t>
            </a:r>
            <a:r>
              <a:rPr lang="en-US" sz="1200" dirty="0"/>
              <a:t> Newport: ONS. Available at: https://www.ons.gov.uk (Accessed: 15 October 2025).</a:t>
            </a:r>
          </a:p>
          <a:p>
            <a:pPr algn="just"/>
            <a:endParaRPr lang="en-US" sz="1200" dirty="0"/>
          </a:p>
          <a:p>
            <a:pPr algn="just"/>
            <a:r>
              <a:rPr lang="en-US" sz="1200" dirty="0"/>
              <a:t>Parliamentary Office of Science and Technology (POST) (2024) </a:t>
            </a:r>
            <a:r>
              <a:rPr lang="en-US" sz="1200" i="1" dirty="0"/>
              <a:t>Ageing Society: Key Trends and Policy Challenges.</a:t>
            </a:r>
            <a:r>
              <a:rPr lang="en-US" sz="1200" dirty="0"/>
              <a:t> London: UK Parliament.</a:t>
            </a:r>
          </a:p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200" b="1" dirty="0"/>
              <a:t>World Health Organization (WHO) (2023)</a:t>
            </a:r>
            <a:r>
              <a:rPr lang="en-US" sz="1200" dirty="0"/>
              <a:t> </a:t>
            </a:r>
            <a:r>
              <a:rPr lang="en-US" sz="1200" i="1" dirty="0"/>
              <a:t>World Report on Ageing and Health.</a:t>
            </a:r>
            <a:r>
              <a:rPr lang="en-US" sz="1200" dirty="0"/>
              <a:t> Geneva: WHO. Available at: https://www.who.int (Accessed: 5 October 2025).</a:t>
            </a:r>
            <a:endParaRPr lang="en-GB" sz="1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3209156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83EAD16-F3E9-1AE7-F222-C688B11EB3F8}"/>
              </a:ext>
            </a:extLst>
          </p:cNvPr>
          <p:cNvSpPr txBox="1"/>
          <p:nvPr/>
        </p:nvSpPr>
        <p:spPr>
          <a:xfrm>
            <a:off x="3185652" y="2895535"/>
            <a:ext cx="7377880" cy="10304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6000" kern="100" dirty="0">
                <a:solidFill>
                  <a:schemeClr val="accent3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Thank You</a:t>
            </a:r>
            <a:endParaRPr lang="en-GB" sz="6000" kern="100" dirty="0">
              <a:solidFill>
                <a:schemeClr val="accent3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590947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207</TotalTime>
  <Words>2581</Words>
  <Application>Microsoft Office PowerPoint</Application>
  <PresentationFormat>Widescreen</PresentationFormat>
  <Paragraphs>128</Paragraphs>
  <Slides>20</Slides>
  <Notes>0</Notes>
  <HiddenSlides>0</HiddenSlides>
  <MMClips>17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Symbol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MD ARIF ULLAH</dc:creator>
  <cp:lastModifiedBy>MD ARIF ULLAH</cp:lastModifiedBy>
  <cp:revision>4</cp:revision>
  <dcterms:created xsi:type="dcterms:W3CDTF">2025-10-22T00:02:38Z</dcterms:created>
  <dcterms:modified xsi:type="dcterms:W3CDTF">2025-10-26T12:43:03Z</dcterms:modified>
</cp:coreProperties>
</file>