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61" r:id="rId3"/>
    <p:sldId id="262" r:id="rId4"/>
    <p:sldId id="263" r:id="rId5"/>
    <p:sldId id="267" r:id="rId6"/>
    <p:sldId id="264" r:id="rId7"/>
    <p:sldId id="265" r:id="rId8"/>
    <p:sldId id="266" r:id="rId9"/>
    <p:sldId id="268" r:id="rId10"/>
    <p:sldId id="270" r:id="rId11"/>
    <p:sldId id="271" r:id="rId12"/>
    <p:sldId id="272" r:id="rId13"/>
    <p:sldId id="273" r:id="rId14"/>
    <p:sldId id="285" r:id="rId15"/>
    <p:sldId id="274" r:id="rId16"/>
    <p:sldId id="275" r:id="rId17"/>
    <p:sldId id="276" r:id="rId18"/>
    <p:sldId id="286" r:id="rId19"/>
    <p:sldId id="277" r:id="rId20"/>
    <p:sldId id="278" r:id="rId21"/>
    <p:sldId id="279" r:id="rId22"/>
    <p:sldId id="280" r:id="rId23"/>
    <p:sldId id="287" r:id="rId24"/>
    <p:sldId id="281" r:id="rId25"/>
    <p:sldId id="283" r:id="rId26"/>
    <p:sldId id="284" r:id="rId27"/>
    <p:sldId id="288" r:id="rId28"/>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a:srgbClr val="408000"/>
    <a:srgbClr val="EFFEE8"/>
    <a:srgbClr val="D0FDB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24" autoAdjust="0"/>
    <p:restoredTop sz="94660"/>
  </p:normalViewPr>
  <p:slideViewPr>
    <p:cSldViewPr>
      <p:cViewPr varScale="1">
        <p:scale>
          <a:sx n="106" d="100"/>
          <a:sy n="106" d="100"/>
        </p:scale>
        <p:origin x="-90" y="-14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44CF7E6-88DD-4A0C-B413-A272A1EEED6C}" type="datetimeFigureOut">
              <a:rPr lang="en-US" smtClean="0"/>
              <a:pPr/>
              <a:t>10/23/2014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B0DFCE-034D-4E49-903C-6240958913AD}" type="slidenum">
              <a:rPr lang="en-GB" smtClean="0"/>
              <a:pPr/>
              <a:t>‹#›</a:t>
            </a:fld>
            <a:endParaRPr lang="en-GB"/>
          </a:p>
        </p:txBody>
      </p:sp>
    </p:spTree>
    <p:extLst>
      <p:ext uri="{BB962C8B-B14F-4D97-AF65-F5344CB8AC3E}">
        <p14:creationId xmlns:p14="http://schemas.microsoft.com/office/powerpoint/2010/main" val="21756854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4579" name="Rectangle 1027"/>
          <p:cNvSpPr>
            <a:spLocks noGrp="1" noChangeArrowheads="1"/>
          </p:cNvSpPr>
          <p:nvPr>
            <p:ph type="subTitle" idx="1"/>
          </p:nvPr>
        </p:nvSpPr>
        <p:spPr>
          <a:xfrm>
            <a:off x="573088" y="3702050"/>
            <a:ext cx="6000750" cy="1249363"/>
          </a:xfrm>
        </p:spPr>
        <p:txBody>
          <a:bodyPr rIns="0"/>
          <a:lstStyle>
            <a:lvl1pPr marL="0" indent="0">
              <a:spcBef>
                <a:spcPct val="0"/>
              </a:spcBef>
              <a:buFontTx/>
              <a:buNone/>
              <a:defRPr sz="1800" b="1"/>
            </a:lvl1pPr>
          </a:lstStyle>
          <a:p>
            <a:pPr lvl="0"/>
            <a:r>
              <a:rPr lang="en-US" noProof="0" smtClean="0"/>
              <a:t>Click to edit Master subtitle style</a:t>
            </a:r>
            <a:endParaRPr lang="en-US" noProof="0" smtClean="0"/>
          </a:p>
        </p:txBody>
      </p:sp>
      <p:sp>
        <p:nvSpPr>
          <p:cNvPr id="24578" name="Rectangle 1026"/>
          <p:cNvSpPr>
            <a:spLocks noGrp="1" noChangeArrowheads="1"/>
          </p:cNvSpPr>
          <p:nvPr>
            <p:ph type="ctrTitle"/>
          </p:nvPr>
        </p:nvSpPr>
        <p:spPr>
          <a:xfrm>
            <a:off x="573088" y="2808288"/>
            <a:ext cx="7999412" cy="593725"/>
          </a:xfrm>
        </p:spPr>
        <p:txBody>
          <a:bodyPr/>
          <a:lstStyle>
            <a:lvl1pPr>
              <a:defRPr sz="3100">
                <a:solidFill>
                  <a:srgbClr val="0070C0"/>
                </a:solidFill>
              </a:defRPr>
            </a:lvl1pPr>
          </a:lstStyle>
          <a:p>
            <a:pPr lvl="0"/>
            <a:r>
              <a:rPr lang="en-US" noProof="0" smtClean="0"/>
              <a:t>Click to edit Master title style</a:t>
            </a:r>
            <a:endParaRPr lang="en-US" noProof="0" dirty="0" smtClean="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1" y="188640"/>
            <a:ext cx="2016224" cy="809280"/>
          </a:xfrm>
          <a:prstGeom prst="rect">
            <a:avLst/>
          </a:prstGeom>
        </p:spPr>
      </p:pic>
      <p:sp>
        <p:nvSpPr>
          <p:cNvPr id="6" name="Line 48"/>
          <p:cNvSpPr>
            <a:spLocks noChangeShapeType="1"/>
          </p:cNvSpPr>
          <p:nvPr/>
        </p:nvSpPr>
        <p:spPr bwMode="auto">
          <a:xfrm>
            <a:off x="35496" y="3501008"/>
            <a:ext cx="9144000" cy="0"/>
          </a:xfrm>
          <a:prstGeom prst="line">
            <a:avLst/>
          </a:prstGeom>
          <a:noFill/>
          <a:ln w="73025">
            <a:gradFill flip="none" rotWithShape="1">
              <a:gsLst>
                <a:gs pos="0">
                  <a:srgbClr val="0070C0"/>
                </a:gs>
                <a:gs pos="50000">
                  <a:srgbClr val="0070C0">
                    <a:alpha val="52000"/>
                  </a:srgbClr>
                </a:gs>
                <a:gs pos="100000">
                  <a:srgbClr val="0070C0">
                    <a:alpha val="23000"/>
                  </a:srgbClr>
                </a:gs>
              </a:gsLst>
              <a:lin ang="0" scaled="1"/>
              <a:tileRect/>
            </a:gradFill>
            <a:round/>
            <a:headEnd/>
            <a:tailEnd/>
          </a:ln>
          <a:effectLst/>
        </p:spPr>
        <p:txBody>
          <a:bodyPr lIns="90000" tIns="46800" rIns="90000" bIns="46800" anchor="ctr"/>
          <a:lstStyle/>
          <a:p>
            <a:pPr>
              <a:defRPr/>
            </a:pP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3088" y="298673"/>
            <a:ext cx="7131050" cy="754063"/>
          </a:xfrm>
        </p:spPr>
        <p:txBody>
          <a:bodyPr/>
          <a:lstStyle/>
          <a:p>
            <a:r>
              <a:rPr lang="en-US" smtClean="0"/>
              <a:t>Click to edit Master title style</a:t>
            </a:r>
            <a:endParaRPr lang="en-GB"/>
          </a:p>
        </p:txBody>
      </p:sp>
      <p:sp>
        <p:nvSpPr>
          <p:cNvPr id="3" name="Content Placeholder 2"/>
          <p:cNvSpPr>
            <a:spLocks noGrp="1"/>
          </p:cNvSpPr>
          <p:nvPr>
            <p:ph idx="1"/>
          </p:nvPr>
        </p:nvSpPr>
        <p:spPr>
          <a:ln>
            <a:noFill/>
          </a:ln>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573088" y="1390650"/>
            <a:ext cx="3924300" cy="5084763"/>
          </a:xfrm>
        </p:spPr>
        <p:txBody>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Content Placeholder 3"/>
          <p:cNvSpPr>
            <a:spLocks noGrp="1"/>
          </p:cNvSpPr>
          <p:nvPr>
            <p:ph sz="half" idx="2"/>
          </p:nvPr>
        </p:nvSpPr>
        <p:spPr>
          <a:xfrm>
            <a:off x="4649788" y="1390650"/>
            <a:ext cx="3925887" cy="5084763"/>
          </a:xfrm>
        </p:spPr>
        <p:txBody>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solidFill>
                  <a:srgbClr val="0070C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5425" y="311150"/>
            <a:ext cx="2000250" cy="616426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573088" y="311150"/>
            <a:ext cx="5849937" cy="616426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6146" name="Rectangle 46"/>
          <p:cNvSpPr>
            <a:spLocks noGrp="1" noChangeArrowheads="1"/>
          </p:cNvSpPr>
          <p:nvPr>
            <p:ph type="body" idx="1"/>
          </p:nvPr>
        </p:nvSpPr>
        <p:spPr bwMode="auto">
          <a:xfrm>
            <a:off x="573088" y="1390650"/>
            <a:ext cx="8002587" cy="5084763"/>
          </a:xfrm>
          <a:prstGeom prst="rect">
            <a:avLst/>
          </a:prstGeom>
          <a:noFill/>
          <a:ln w="9525">
            <a:noFill/>
            <a:miter lim="800000"/>
            <a:headEnd/>
            <a:tailEnd/>
          </a:ln>
        </p:spPr>
        <p:txBody>
          <a:bodyPr vert="horz" wrap="square" lIns="0" tIns="0" rIns="108000" bIns="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6147" name="Rectangle 47"/>
          <p:cNvSpPr>
            <a:spLocks noGrp="1" noChangeArrowheads="1"/>
          </p:cNvSpPr>
          <p:nvPr>
            <p:ph type="title"/>
          </p:nvPr>
        </p:nvSpPr>
        <p:spPr bwMode="auto">
          <a:xfrm>
            <a:off x="573088" y="311150"/>
            <a:ext cx="7131050" cy="75406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US" smtClean="0"/>
              <a:t>Click to edit Master title style</a:t>
            </a:r>
            <a:endParaRPr lang="en-US" dirty="0" smtClean="0"/>
          </a:p>
        </p:txBody>
      </p:sp>
      <p:sp>
        <p:nvSpPr>
          <p:cNvPr id="1030" name="Line 50"/>
          <p:cNvSpPr>
            <a:spLocks noChangeShapeType="1"/>
          </p:cNvSpPr>
          <p:nvPr/>
        </p:nvSpPr>
        <p:spPr bwMode="auto">
          <a:xfrm>
            <a:off x="0" y="6475413"/>
            <a:ext cx="9144000" cy="0"/>
          </a:xfrm>
          <a:prstGeom prst="line">
            <a:avLst/>
          </a:prstGeom>
          <a:noFill/>
          <a:ln w="12700">
            <a:solidFill>
              <a:srgbClr val="0070C0"/>
            </a:solidFill>
            <a:round/>
            <a:headEnd/>
            <a:tailEnd/>
          </a:ln>
          <a:effectLst/>
        </p:spPr>
        <p:txBody>
          <a:bodyPr lIns="90000" tIns="46800" rIns="90000" bIns="46800" anchor="ctr"/>
          <a:lstStyle/>
          <a:p>
            <a:pPr>
              <a:defRPr/>
            </a:pPr>
            <a:endParaRPr lang="en-GB"/>
          </a:p>
        </p:txBody>
      </p:sp>
      <p:pic>
        <p:nvPicPr>
          <p:cNvPr id="6151" name="Picture 7"/>
          <p:cNvPicPr>
            <a:picLocks noChangeAspect="1"/>
          </p:cNvPicPr>
          <p:nvPr/>
        </p:nvPicPr>
        <p:blipFill>
          <a:blip r:embed="rId13">
            <a:extLst>
              <a:ext uri="{28A0092B-C50C-407E-A947-70E740481C1C}">
                <a14:useLocalDpi xmlns:a14="http://schemas.microsoft.com/office/drawing/2010/main" val="0"/>
              </a:ext>
            </a:extLst>
          </a:blip>
          <a:stretch>
            <a:fillRect/>
          </a:stretch>
        </p:blipFill>
        <p:spPr bwMode="auto">
          <a:xfrm>
            <a:off x="6590633" y="44624"/>
            <a:ext cx="2301847" cy="923925"/>
          </a:xfrm>
          <a:prstGeom prst="rect">
            <a:avLst/>
          </a:prstGeom>
          <a:noFill/>
          <a:ln w="9525">
            <a:noFill/>
            <a:miter lim="800000"/>
            <a:headEnd/>
            <a:tailEnd/>
          </a:ln>
        </p:spPr>
      </p:pic>
      <p:sp>
        <p:nvSpPr>
          <p:cNvPr id="8" name="Line 48"/>
          <p:cNvSpPr>
            <a:spLocks noChangeShapeType="1"/>
          </p:cNvSpPr>
          <p:nvPr/>
        </p:nvSpPr>
        <p:spPr bwMode="auto">
          <a:xfrm>
            <a:off x="0" y="1052736"/>
            <a:ext cx="9144000" cy="0"/>
          </a:xfrm>
          <a:prstGeom prst="line">
            <a:avLst/>
          </a:prstGeom>
          <a:noFill/>
          <a:ln w="73025">
            <a:gradFill flip="none" rotWithShape="1">
              <a:gsLst>
                <a:gs pos="0">
                  <a:srgbClr val="0070C0"/>
                </a:gs>
                <a:gs pos="50000">
                  <a:srgbClr val="0070C0">
                    <a:alpha val="52000"/>
                  </a:srgbClr>
                </a:gs>
                <a:gs pos="100000">
                  <a:srgbClr val="0070C0">
                    <a:alpha val="23000"/>
                  </a:srgbClr>
                </a:gs>
              </a:gsLst>
              <a:lin ang="0" scaled="1"/>
              <a:tileRect/>
            </a:gradFill>
            <a:round/>
            <a:headEnd/>
            <a:tailEnd/>
          </a:ln>
          <a:effectLst/>
        </p:spPr>
        <p:txBody>
          <a:bodyPr lIns="90000" tIns="46800" rIns="90000" bIns="46800" anchor="ctr"/>
          <a:lstStyle/>
          <a:p>
            <a:pPr>
              <a:defRPr/>
            </a:pPr>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fontAlgn="base" hangingPunct="1">
        <a:lnSpc>
          <a:spcPct val="95000"/>
        </a:lnSpc>
        <a:spcBef>
          <a:spcPct val="0"/>
        </a:spcBef>
        <a:spcAft>
          <a:spcPct val="0"/>
        </a:spcAft>
        <a:defRPr sz="2600" b="1">
          <a:solidFill>
            <a:srgbClr val="0070C0"/>
          </a:solidFill>
          <a:latin typeface="+mj-lt"/>
          <a:ea typeface="+mj-ea"/>
          <a:cs typeface="+mj-cs"/>
        </a:defRPr>
      </a:lvl1pPr>
      <a:lvl2pPr algn="l" rtl="0" eaLnBrk="1" fontAlgn="base" hangingPunct="1">
        <a:lnSpc>
          <a:spcPct val="95000"/>
        </a:lnSpc>
        <a:spcBef>
          <a:spcPct val="0"/>
        </a:spcBef>
        <a:spcAft>
          <a:spcPct val="0"/>
        </a:spcAft>
        <a:defRPr sz="2600" b="1">
          <a:solidFill>
            <a:schemeClr val="tx2"/>
          </a:solidFill>
          <a:latin typeface="Arial" charset="0"/>
          <a:ea typeface="ＭＳ Ｐゴシック" pitchFamily="34" charset="-128"/>
        </a:defRPr>
      </a:lvl2pPr>
      <a:lvl3pPr algn="l" rtl="0" eaLnBrk="1" fontAlgn="base" hangingPunct="1">
        <a:lnSpc>
          <a:spcPct val="95000"/>
        </a:lnSpc>
        <a:spcBef>
          <a:spcPct val="0"/>
        </a:spcBef>
        <a:spcAft>
          <a:spcPct val="0"/>
        </a:spcAft>
        <a:defRPr sz="2600" b="1">
          <a:solidFill>
            <a:schemeClr val="tx2"/>
          </a:solidFill>
          <a:latin typeface="Arial" charset="0"/>
          <a:ea typeface="ＭＳ Ｐゴシック" pitchFamily="34" charset="-128"/>
        </a:defRPr>
      </a:lvl3pPr>
      <a:lvl4pPr algn="l" rtl="0" eaLnBrk="1" fontAlgn="base" hangingPunct="1">
        <a:lnSpc>
          <a:spcPct val="95000"/>
        </a:lnSpc>
        <a:spcBef>
          <a:spcPct val="0"/>
        </a:spcBef>
        <a:spcAft>
          <a:spcPct val="0"/>
        </a:spcAft>
        <a:defRPr sz="2600" b="1">
          <a:solidFill>
            <a:schemeClr val="tx2"/>
          </a:solidFill>
          <a:latin typeface="Arial" charset="0"/>
          <a:ea typeface="ＭＳ Ｐゴシック" pitchFamily="34" charset="-128"/>
        </a:defRPr>
      </a:lvl4pPr>
      <a:lvl5pPr algn="l" rtl="0" eaLnBrk="1" fontAlgn="base" hangingPunct="1">
        <a:lnSpc>
          <a:spcPct val="95000"/>
        </a:lnSpc>
        <a:spcBef>
          <a:spcPct val="0"/>
        </a:spcBef>
        <a:spcAft>
          <a:spcPct val="0"/>
        </a:spcAft>
        <a:defRPr sz="2600" b="1">
          <a:solidFill>
            <a:schemeClr val="tx2"/>
          </a:solidFill>
          <a:latin typeface="Arial" charset="0"/>
          <a:ea typeface="ＭＳ Ｐゴシック" pitchFamily="34" charset="-128"/>
        </a:defRPr>
      </a:lvl5pPr>
      <a:lvl6pPr marL="457200" algn="l" rtl="0" eaLnBrk="1" fontAlgn="base" hangingPunct="1">
        <a:lnSpc>
          <a:spcPct val="95000"/>
        </a:lnSpc>
        <a:spcBef>
          <a:spcPct val="0"/>
        </a:spcBef>
        <a:spcAft>
          <a:spcPct val="0"/>
        </a:spcAft>
        <a:defRPr sz="2600" b="1">
          <a:solidFill>
            <a:schemeClr val="tx2"/>
          </a:solidFill>
          <a:latin typeface="Arial" charset="0"/>
          <a:ea typeface="ＭＳ Ｐゴシック" pitchFamily="34" charset="-128"/>
        </a:defRPr>
      </a:lvl6pPr>
      <a:lvl7pPr marL="914400" algn="l" rtl="0" eaLnBrk="1" fontAlgn="base" hangingPunct="1">
        <a:lnSpc>
          <a:spcPct val="95000"/>
        </a:lnSpc>
        <a:spcBef>
          <a:spcPct val="0"/>
        </a:spcBef>
        <a:spcAft>
          <a:spcPct val="0"/>
        </a:spcAft>
        <a:defRPr sz="2600" b="1">
          <a:solidFill>
            <a:schemeClr val="tx2"/>
          </a:solidFill>
          <a:latin typeface="Arial" charset="0"/>
          <a:ea typeface="ＭＳ Ｐゴシック" pitchFamily="34" charset="-128"/>
        </a:defRPr>
      </a:lvl7pPr>
      <a:lvl8pPr marL="1371600" algn="l" rtl="0" eaLnBrk="1" fontAlgn="base" hangingPunct="1">
        <a:lnSpc>
          <a:spcPct val="95000"/>
        </a:lnSpc>
        <a:spcBef>
          <a:spcPct val="0"/>
        </a:spcBef>
        <a:spcAft>
          <a:spcPct val="0"/>
        </a:spcAft>
        <a:defRPr sz="2600" b="1">
          <a:solidFill>
            <a:schemeClr val="tx2"/>
          </a:solidFill>
          <a:latin typeface="Arial" charset="0"/>
          <a:ea typeface="ＭＳ Ｐゴシック" pitchFamily="34" charset="-128"/>
        </a:defRPr>
      </a:lvl8pPr>
      <a:lvl9pPr marL="1828800" algn="l" rtl="0" eaLnBrk="1" fontAlgn="base" hangingPunct="1">
        <a:lnSpc>
          <a:spcPct val="95000"/>
        </a:lnSpc>
        <a:spcBef>
          <a:spcPct val="0"/>
        </a:spcBef>
        <a:spcAft>
          <a:spcPct val="0"/>
        </a:spcAft>
        <a:defRPr sz="2600" b="1">
          <a:solidFill>
            <a:schemeClr val="tx2"/>
          </a:solidFill>
          <a:latin typeface="Arial" charset="0"/>
          <a:ea typeface="ＭＳ Ｐゴシック" pitchFamily="34" charset="-128"/>
        </a:defRPr>
      </a:lvl9pPr>
    </p:titleStyle>
    <p:bodyStyle>
      <a:lvl1pPr marL="185738" indent="-185738" algn="l" rtl="0" eaLnBrk="1" fontAlgn="base" hangingPunct="1">
        <a:spcBef>
          <a:spcPct val="60000"/>
        </a:spcBef>
        <a:spcAft>
          <a:spcPct val="0"/>
        </a:spcAft>
        <a:buClr>
          <a:schemeClr val="accent1"/>
        </a:buClr>
        <a:buChar char="•"/>
        <a:defRPr sz="2200">
          <a:solidFill>
            <a:schemeClr val="tx1"/>
          </a:solidFill>
          <a:latin typeface="+mn-lt"/>
          <a:ea typeface="+mn-ea"/>
          <a:cs typeface="+mn-cs"/>
        </a:defRPr>
      </a:lvl1pPr>
      <a:lvl2pPr marL="411163" indent="-206375" algn="l" rtl="0" eaLnBrk="1" fontAlgn="base" hangingPunct="1">
        <a:spcBef>
          <a:spcPct val="30000"/>
        </a:spcBef>
        <a:spcAft>
          <a:spcPct val="0"/>
        </a:spcAft>
        <a:buFont typeface="Arial" charset="0"/>
        <a:buChar char="–"/>
        <a:defRPr sz="2000">
          <a:solidFill>
            <a:schemeClr val="tx1"/>
          </a:solidFill>
          <a:latin typeface="+mn-lt"/>
          <a:ea typeface="+mn-ea"/>
        </a:defRPr>
      </a:lvl2pPr>
      <a:lvl3pPr marL="582613" indent="-153988" algn="l" rtl="0" eaLnBrk="1" fontAlgn="base" hangingPunct="1">
        <a:spcBef>
          <a:spcPct val="20000"/>
        </a:spcBef>
        <a:spcAft>
          <a:spcPct val="0"/>
        </a:spcAft>
        <a:buChar char="•"/>
        <a:defRPr>
          <a:solidFill>
            <a:schemeClr val="tx1"/>
          </a:solidFill>
          <a:latin typeface="+mn-lt"/>
          <a:ea typeface="+mn-ea"/>
        </a:defRPr>
      </a:lvl3pPr>
      <a:lvl4pPr marL="744538" indent="-160338" algn="l" rtl="0" eaLnBrk="1" fontAlgn="base" hangingPunct="1">
        <a:spcBef>
          <a:spcPct val="20000"/>
        </a:spcBef>
        <a:spcAft>
          <a:spcPct val="0"/>
        </a:spcAft>
        <a:buChar char="•"/>
        <a:defRPr sz="1600">
          <a:solidFill>
            <a:schemeClr val="tx1"/>
          </a:solidFill>
          <a:latin typeface="+mn-lt"/>
          <a:ea typeface="+mn-ea"/>
        </a:defRPr>
      </a:lvl4pPr>
      <a:lvl5pPr marL="893763" indent="-147638" algn="l" rtl="0" eaLnBrk="1" fontAlgn="base" hangingPunct="1">
        <a:spcBef>
          <a:spcPct val="20000"/>
        </a:spcBef>
        <a:spcAft>
          <a:spcPct val="0"/>
        </a:spcAft>
        <a:buChar char="»"/>
        <a:defRPr sz="1600">
          <a:solidFill>
            <a:schemeClr val="tx1"/>
          </a:solidFill>
          <a:latin typeface="+mn-lt"/>
          <a:ea typeface="+mn-ea"/>
        </a:defRPr>
      </a:lvl5pPr>
      <a:lvl6pPr marL="1350963" indent="-147638" algn="l" rtl="0" eaLnBrk="1" fontAlgn="base" hangingPunct="1">
        <a:spcBef>
          <a:spcPct val="20000"/>
        </a:spcBef>
        <a:spcAft>
          <a:spcPct val="0"/>
        </a:spcAft>
        <a:buChar char="»"/>
        <a:defRPr sz="1600">
          <a:solidFill>
            <a:schemeClr val="tx1"/>
          </a:solidFill>
          <a:latin typeface="+mn-lt"/>
          <a:ea typeface="+mn-ea"/>
        </a:defRPr>
      </a:lvl6pPr>
      <a:lvl7pPr marL="1808163" indent="-147638" algn="l" rtl="0" eaLnBrk="1" fontAlgn="base" hangingPunct="1">
        <a:spcBef>
          <a:spcPct val="20000"/>
        </a:spcBef>
        <a:spcAft>
          <a:spcPct val="0"/>
        </a:spcAft>
        <a:buChar char="»"/>
        <a:defRPr sz="1600">
          <a:solidFill>
            <a:schemeClr val="tx1"/>
          </a:solidFill>
          <a:latin typeface="+mn-lt"/>
          <a:ea typeface="+mn-ea"/>
        </a:defRPr>
      </a:lvl7pPr>
      <a:lvl8pPr marL="2265363" indent="-147638" algn="l" rtl="0" eaLnBrk="1" fontAlgn="base" hangingPunct="1">
        <a:spcBef>
          <a:spcPct val="20000"/>
        </a:spcBef>
        <a:spcAft>
          <a:spcPct val="0"/>
        </a:spcAft>
        <a:buChar char="»"/>
        <a:defRPr sz="1600">
          <a:solidFill>
            <a:schemeClr val="tx1"/>
          </a:solidFill>
          <a:latin typeface="+mn-lt"/>
          <a:ea typeface="+mn-ea"/>
        </a:defRPr>
      </a:lvl8pPr>
      <a:lvl9pPr marL="2722563" indent="-147638" algn="l" rtl="0" eaLnBrk="1" fontAlgn="base" hangingPunct="1">
        <a:spcBef>
          <a:spcPct val="20000"/>
        </a:spcBef>
        <a:spcAft>
          <a:spcPct val="0"/>
        </a:spcAft>
        <a:buChar char="»"/>
        <a:defRPr sz="16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idx="1"/>
          </p:nvPr>
        </p:nvSpPr>
        <p:spPr>
          <a:xfrm>
            <a:off x="1043608" y="3667981"/>
            <a:ext cx="5168914" cy="1327144"/>
          </a:xfrm>
        </p:spPr>
        <p:txBody>
          <a:bodyPr/>
          <a:lstStyle/>
          <a:p>
            <a:r>
              <a:rPr lang="en-US" sz="1800" dirty="0" smtClean="0">
                <a:solidFill>
                  <a:srgbClr val="0070C0"/>
                </a:solidFill>
              </a:rPr>
              <a:t>Level : </a:t>
            </a:r>
            <a:r>
              <a:rPr lang="en-US" sz="1800" dirty="0" err="1" smtClean="0">
                <a:solidFill>
                  <a:srgbClr val="0070C0"/>
                </a:solidFill>
              </a:rPr>
              <a:t>Bsc</a:t>
            </a:r>
            <a:r>
              <a:rPr lang="en-US" sz="1800" dirty="0" smtClean="0">
                <a:solidFill>
                  <a:srgbClr val="0070C0"/>
                </a:solidFill>
              </a:rPr>
              <a:t> Level 3</a:t>
            </a:r>
          </a:p>
          <a:p>
            <a:r>
              <a:rPr lang="en-US" sz="1800" dirty="0" smtClean="0">
                <a:solidFill>
                  <a:srgbClr val="0070C0"/>
                </a:solidFill>
              </a:rPr>
              <a:t>Lecturer :Tim Tudor</a:t>
            </a:r>
          </a:p>
          <a:p>
            <a:r>
              <a:rPr lang="en-US" sz="1800" dirty="0" smtClean="0">
                <a:solidFill>
                  <a:srgbClr val="0070C0"/>
                </a:solidFill>
              </a:rPr>
              <a:t>Email : </a:t>
            </a:r>
            <a:r>
              <a:rPr lang="en-US" sz="1800" dirty="0" smtClean="0">
                <a:solidFill>
                  <a:srgbClr val="0070C0"/>
                </a:solidFill>
              </a:rPr>
              <a:t>timothy.tudor@sm.uwtsd.ac.uk</a:t>
            </a:r>
            <a:endParaRPr lang="en-US" sz="1800" dirty="0" smtClean="0">
              <a:solidFill>
                <a:srgbClr val="0070C0"/>
              </a:solidFill>
            </a:endParaRPr>
          </a:p>
        </p:txBody>
      </p:sp>
      <p:sp>
        <p:nvSpPr>
          <p:cNvPr id="2052" name="Rectangle 4"/>
          <p:cNvSpPr>
            <a:spLocks noGrp="1" noChangeArrowheads="1"/>
          </p:cNvSpPr>
          <p:nvPr>
            <p:ph type="ctrTitle"/>
          </p:nvPr>
        </p:nvSpPr>
        <p:spPr>
          <a:xfrm>
            <a:off x="35496" y="2679055"/>
            <a:ext cx="8856984" cy="1470025"/>
          </a:xfrm>
          <a:noFill/>
          <a:ln/>
        </p:spPr>
        <p:txBody>
          <a:bodyPr/>
          <a:lstStyle/>
          <a:p>
            <a:pPr algn="ctr"/>
            <a:r>
              <a:rPr lang="en-US" sz="4000" dirty="0" smtClean="0"/>
              <a:t>Data Acquisition </a:t>
            </a:r>
            <a:r>
              <a:rPr lang="en-US" sz="4000" dirty="0" smtClean="0"/>
              <a:t>Installation</a:t>
            </a:r>
            <a:endParaRPr lang="en-US" sz="4000" dirty="0"/>
          </a:p>
        </p:txBody>
      </p:sp>
      <p:pic>
        <p:nvPicPr>
          <p:cNvPr id="5122" name="Picture 2" descr="http://www.openroadmotorsports.com/images/Tech/Data/DL1Graph.jpg"/>
          <p:cNvPicPr>
            <a:picLocks noChangeAspect="1" noChangeArrowheads="1"/>
          </p:cNvPicPr>
          <p:nvPr/>
        </p:nvPicPr>
        <p:blipFill>
          <a:blip r:embed="rId2" cstate="print"/>
          <a:srcRect/>
          <a:stretch>
            <a:fillRect/>
          </a:stretch>
        </p:blipFill>
        <p:spPr bwMode="auto">
          <a:xfrm>
            <a:off x="5569696" y="4456931"/>
            <a:ext cx="3000396" cy="1893583"/>
          </a:xfrm>
          <a:prstGeom prst="rect">
            <a:avLst/>
          </a:prstGeom>
          <a:noFill/>
        </p:spPr>
      </p:pic>
      <p:pic>
        <p:nvPicPr>
          <p:cNvPr id="5124" name="Picture 4" descr="http://www.lpiracing.com/catalog/dl1_300_2229_general.jpg"/>
          <p:cNvPicPr>
            <a:picLocks noChangeAspect="1" noChangeArrowheads="1"/>
          </p:cNvPicPr>
          <p:nvPr/>
        </p:nvPicPr>
        <p:blipFill>
          <a:blip r:embed="rId3" cstate="print"/>
          <a:srcRect/>
          <a:stretch>
            <a:fillRect/>
          </a:stretch>
        </p:blipFill>
        <p:spPr bwMode="auto">
          <a:xfrm>
            <a:off x="6651674" y="3645024"/>
            <a:ext cx="2143125" cy="1047751"/>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Installation</a:t>
            </a:r>
            <a:endParaRPr lang="en-US" dirty="0"/>
          </a:p>
        </p:txBody>
      </p:sp>
      <p:sp>
        <p:nvSpPr>
          <p:cNvPr id="5123" name="Rectangle 3"/>
          <p:cNvSpPr>
            <a:spLocks noGrp="1" noChangeArrowheads="1"/>
          </p:cNvSpPr>
          <p:nvPr>
            <p:ph idx="1"/>
          </p:nvPr>
        </p:nvSpPr>
        <p:spPr>
          <a:xfrm>
            <a:off x="467544" y="1340768"/>
            <a:ext cx="7318397" cy="4525963"/>
          </a:xfrm>
        </p:spPr>
        <p:txBody>
          <a:bodyPr/>
          <a:lstStyle/>
          <a:p>
            <a:pPr>
              <a:buNone/>
            </a:pPr>
            <a:r>
              <a:rPr lang="en-US" b="1" dirty="0" smtClean="0">
                <a:solidFill>
                  <a:srgbClr val="0070C0"/>
                </a:solidFill>
              </a:rPr>
              <a:t>Installation</a:t>
            </a:r>
            <a:endParaRPr lang="en-US" dirty="0" smtClean="0">
              <a:solidFill>
                <a:srgbClr val="0070C0"/>
              </a:solidFill>
            </a:endParaRPr>
          </a:p>
          <a:p>
            <a:pPr lvl="3"/>
            <a:endParaRPr lang="en-US" sz="1400" dirty="0" smtClean="0"/>
          </a:p>
          <a:p>
            <a:pPr>
              <a:lnSpc>
                <a:spcPct val="150000"/>
              </a:lnSpc>
            </a:pPr>
            <a:r>
              <a:rPr lang="en-GB" dirty="0" smtClean="0"/>
              <a:t>A data acquisition system can be regarded under three broad </a:t>
            </a:r>
            <a:r>
              <a:rPr lang="en-GB" dirty="0" smtClean="0"/>
              <a:t>headings</a:t>
            </a:r>
          </a:p>
          <a:p>
            <a:pPr>
              <a:lnSpc>
                <a:spcPct val="150000"/>
              </a:lnSpc>
            </a:pPr>
            <a:endParaRPr lang="en-GB" dirty="0" smtClean="0"/>
          </a:p>
          <a:p>
            <a:pPr lvl="1">
              <a:lnSpc>
                <a:spcPct val="150000"/>
              </a:lnSpc>
            </a:pPr>
            <a:r>
              <a:rPr lang="en-GB" dirty="0" smtClean="0"/>
              <a:t>Logger </a:t>
            </a:r>
            <a:r>
              <a:rPr lang="en-GB" dirty="0" smtClean="0"/>
              <a:t>Unit and Dashboard</a:t>
            </a:r>
          </a:p>
          <a:p>
            <a:pPr lvl="1">
              <a:lnSpc>
                <a:spcPct val="150000"/>
              </a:lnSpc>
            </a:pPr>
            <a:r>
              <a:rPr lang="en-GB" dirty="0" smtClean="0"/>
              <a:t>Sensors</a:t>
            </a:r>
          </a:p>
          <a:p>
            <a:pPr lvl="1">
              <a:lnSpc>
                <a:spcPct val="150000"/>
              </a:lnSpc>
            </a:pPr>
            <a:r>
              <a:rPr lang="en-GB" dirty="0" smtClean="0"/>
              <a:t>Electrical loom</a:t>
            </a:r>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p>
        </p:txBody>
      </p:sp>
      <p:sp>
        <p:nvSpPr>
          <p:cNvPr id="5123" name="Rectangle 3"/>
          <p:cNvSpPr>
            <a:spLocks noGrp="1" noChangeArrowheads="1"/>
          </p:cNvSpPr>
          <p:nvPr>
            <p:ph idx="1"/>
          </p:nvPr>
        </p:nvSpPr>
        <p:spPr>
          <a:xfrm>
            <a:off x="468313" y="1628775"/>
            <a:ext cx="7318397" cy="5014935"/>
          </a:xfrm>
        </p:spPr>
        <p:txBody>
          <a:bodyPr/>
          <a:lstStyle/>
          <a:p>
            <a:pPr>
              <a:buNone/>
            </a:pPr>
            <a:r>
              <a:rPr lang="en-US" b="1" dirty="0" smtClean="0">
                <a:solidFill>
                  <a:srgbClr val="0070C0"/>
                </a:solidFill>
              </a:rPr>
              <a:t>Installation</a:t>
            </a:r>
            <a:endParaRPr lang="en-US" dirty="0" smtClean="0">
              <a:solidFill>
                <a:srgbClr val="0070C0"/>
              </a:solidFill>
            </a:endParaRPr>
          </a:p>
          <a:p>
            <a:pPr lvl="3"/>
            <a:endParaRPr lang="en-US" sz="1400" dirty="0" smtClean="0"/>
          </a:p>
          <a:p>
            <a:pPr>
              <a:lnSpc>
                <a:spcPct val="150000"/>
              </a:lnSpc>
              <a:buNone/>
            </a:pPr>
            <a:r>
              <a:rPr lang="en-GB" sz="1600" dirty="0" smtClean="0"/>
              <a:t>	</a:t>
            </a:r>
            <a:r>
              <a:rPr lang="en-GB" dirty="0" smtClean="0"/>
              <a:t>When a data acquisition system is installed in a vehicle, all aspects are subjected to a very harsh environment.</a:t>
            </a:r>
          </a:p>
          <a:p>
            <a:pPr>
              <a:lnSpc>
                <a:spcPct val="150000"/>
              </a:lnSpc>
              <a:buNone/>
            </a:pPr>
            <a:r>
              <a:rPr lang="en-GB" dirty="0" smtClean="0"/>
              <a:t>	The system could experience</a:t>
            </a:r>
          </a:p>
          <a:p>
            <a:pPr lvl="3">
              <a:lnSpc>
                <a:spcPct val="150000"/>
              </a:lnSpc>
            </a:pPr>
            <a:r>
              <a:rPr lang="en-GB" dirty="0" smtClean="0"/>
              <a:t>Excessive Vibrations</a:t>
            </a:r>
          </a:p>
          <a:p>
            <a:pPr lvl="3">
              <a:lnSpc>
                <a:spcPct val="150000"/>
              </a:lnSpc>
            </a:pPr>
            <a:r>
              <a:rPr lang="en-GB" dirty="0" smtClean="0"/>
              <a:t>High Temperatures</a:t>
            </a:r>
          </a:p>
          <a:p>
            <a:pPr lvl="3">
              <a:lnSpc>
                <a:spcPct val="150000"/>
              </a:lnSpc>
            </a:pPr>
            <a:r>
              <a:rPr lang="en-GB" dirty="0" smtClean="0"/>
              <a:t>Electrical Noise</a:t>
            </a:r>
          </a:p>
          <a:p>
            <a:pPr lvl="3">
              <a:lnSpc>
                <a:spcPct val="150000"/>
              </a:lnSpc>
            </a:pPr>
            <a:r>
              <a:rPr lang="en-GB" dirty="0" smtClean="0"/>
              <a:t>High Humidity – Water Ingress</a:t>
            </a:r>
          </a:p>
          <a:p>
            <a:pPr>
              <a:lnSpc>
                <a:spcPct val="150000"/>
              </a:lnSpc>
              <a:buNone/>
            </a:pPr>
            <a:endParaRPr lang="en-GB" sz="1600" dirty="0" smtClean="0"/>
          </a:p>
          <a:p>
            <a:pPr>
              <a:lnSpc>
                <a:spcPct val="150000"/>
              </a:lnSpc>
              <a:buNone/>
            </a:pPr>
            <a:r>
              <a:rPr lang="en-GB" sz="1600" dirty="0" smtClean="0"/>
              <a:t>	</a:t>
            </a:r>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p>
        </p:txBody>
      </p:sp>
      <p:sp>
        <p:nvSpPr>
          <p:cNvPr id="5123" name="Rectangle 3"/>
          <p:cNvSpPr>
            <a:spLocks noGrp="1" noChangeArrowheads="1"/>
          </p:cNvSpPr>
          <p:nvPr>
            <p:ph idx="1"/>
          </p:nvPr>
        </p:nvSpPr>
        <p:spPr>
          <a:xfrm>
            <a:off x="468313" y="1628775"/>
            <a:ext cx="7318397" cy="5014935"/>
          </a:xfrm>
        </p:spPr>
        <p:txBody>
          <a:bodyPr/>
          <a:lstStyle/>
          <a:p>
            <a:pPr>
              <a:buNone/>
            </a:pPr>
            <a:r>
              <a:rPr lang="en-US" b="1" dirty="0" smtClean="0">
                <a:solidFill>
                  <a:srgbClr val="0070C0"/>
                </a:solidFill>
              </a:rPr>
              <a:t>Installation</a:t>
            </a:r>
            <a:endParaRPr lang="en-US" dirty="0" smtClean="0">
              <a:solidFill>
                <a:srgbClr val="0070C0"/>
              </a:solidFill>
            </a:endParaRPr>
          </a:p>
          <a:p>
            <a:pPr lvl="3"/>
            <a:endParaRPr lang="en-US" sz="1400" dirty="0" smtClean="0"/>
          </a:p>
          <a:p>
            <a:pPr>
              <a:lnSpc>
                <a:spcPct val="150000"/>
              </a:lnSpc>
              <a:buNone/>
            </a:pPr>
            <a:r>
              <a:rPr lang="en-GB" sz="1600" dirty="0" smtClean="0"/>
              <a:t>	</a:t>
            </a:r>
            <a:r>
              <a:rPr lang="en-GB" dirty="0" smtClean="0"/>
              <a:t> When installing a system it is imperative that the </a:t>
            </a:r>
            <a:r>
              <a:rPr lang="en-GB" b="1" dirty="0" smtClean="0"/>
              <a:t>environment</a:t>
            </a:r>
            <a:r>
              <a:rPr lang="en-GB" dirty="0" smtClean="0"/>
              <a:t> into which you are placing the logger is respected and actions are taken to </a:t>
            </a:r>
            <a:r>
              <a:rPr lang="en-GB" b="1" dirty="0" smtClean="0"/>
              <a:t>minimise</a:t>
            </a:r>
            <a:r>
              <a:rPr lang="en-GB" dirty="0" smtClean="0"/>
              <a:t> the adverse conditions effect on both </a:t>
            </a:r>
          </a:p>
          <a:p>
            <a:pPr>
              <a:lnSpc>
                <a:spcPct val="150000"/>
              </a:lnSpc>
              <a:buNone/>
            </a:pPr>
            <a:endParaRPr lang="en-GB" dirty="0" smtClean="0"/>
          </a:p>
          <a:p>
            <a:pPr lvl="3">
              <a:lnSpc>
                <a:spcPct val="150000"/>
              </a:lnSpc>
            </a:pPr>
            <a:r>
              <a:rPr lang="en-GB" dirty="0" smtClean="0"/>
              <a:t>The logged data traces (not picking up noise)</a:t>
            </a:r>
          </a:p>
          <a:p>
            <a:pPr lvl="3">
              <a:lnSpc>
                <a:spcPct val="150000"/>
              </a:lnSpc>
            </a:pPr>
            <a:r>
              <a:rPr lang="en-GB" dirty="0" smtClean="0"/>
              <a:t>The reliability of the system </a:t>
            </a:r>
          </a:p>
          <a:p>
            <a:pPr>
              <a:lnSpc>
                <a:spcPct val="150000"/>
              </a:lnSpc>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p>
        </p:txBody>
      </p:sp>
      <p:sp>
        <p:nvSpPr>
          <p:cNvPr id="5123" name="Rectangle 3"/>
          <p:cNvSpPr>
            <a:spLocks noGrp="1" noChangeArrowheads="1"/>
          </p:cNvSpPr>
          <p:nvPr>
            <p:ph idx="1"/>
          </p:nvPr>
        </p:nvSpPr>
        <p:spPr>
          <a:xfrm>
            <a:off x="468313" y="1150369"/>
            <a:ext cx="7318397" cy="5014935"/>
          </a:xfrm>
        </p:spPr>
        <p:txBody>
          <a:bodyPr/>
          <a:lstStyle/>
          <a:p>
            <a:pPr>
              <a:buNone/>
            </a:pPr>
            <a:r>
              <a:rPr lang="en-US" b="1" dirty="0" smtClean="0">
                <a:solidFill>
                  <a:srgbClr val="0070C0"/>
                </a:solidFill>
              </a:rPr>
              <a:t>Electrical Noise</a:t>
            </a:r>
            <a:endParaRPr lang="en-US" dirty="0" smtClean="0">
              <a:solidFill>
                <a:srgbClr val="0070C0"/>
              </a:solidFill>
            </a:endParaRPr>
          </a:p>
          <a:p>
            <a:pPr lvl="3"/>
            <a:endParaRPr lang="en-US" sz="1400" dirty="0" smtClean="0"/>
          </a:p>
          <a:p>
            <a:pPr>
              <a:lnSpc>
                <a:spcPct val="150000"/>
              </a:lnSpc>
              <a:buNone/>
            </a:pPr>
            <a:r>
              <a:rPr lang="en-GB" sz="1600" dirty="0" smtClean="0"/>
              <a:t>	 Most logger manufacturers are pretty successful at dealing with limiting the amount of noise picked up by loggers. </a:t>
            </a:r>
          </a:p>
          <a:p>
            <a:pPr>
              <a:lnSpc>
                <a:spcPct val="150000"/>
              </a:lnSpc>
              <a:buNone/>
            </a:pPr>
            <a:r>
              <a:rPr lang="en-GB" sz="1600" dirty="0" smtClean="0"/>
              <a:t>	However you should endeavour to avoid situating the logger itself and the supporting loom in an area where there may be excessive noise such as,</a:t>
            </a:r>
          </a:p>
          <a:p>
            <a:pPr lvl="3">
              <a:lnSpc>
                <a:spcPct val="150000"/>
              </a:lnSpc>
            </a:pPr>
            <a:r>
              <a:rPr lang="en-GB" sz="1600" dirty="0" smtClean="0"/>
              <a:t>In </a:t>
            </a:r>
            <a:r>
              <a:rPr lang="en-GB" sz="1600" dirty="0" smtClean="0"/>
              <a:t>close proximity to the </a:t>
            </a:r>
            <a:r>
              <a:rPr lang="en-GB" sz="1600" b="1" dirty="0" smtClean="0"/>
              <a:t>ignition system</a:t>
            </a:r>
          </a:p>
          <a:p>
            <a:pPr lvl="3">
              <a:lnSpc>
                <a:spcPct val="150000"/>
              </a:lnSpc>
            </a:pPr>
            <a:r>
              <a:rPr lang="en-GB" sz="1600" dirty="0" smtClean="0"/>
              <a:t>In close proximity to the </a:t>
            </a:r>
            <a:r>
              <a:rPr lang="en-GB" sz="1600" b="1" dirty="0" smtClean="0"/>
              <a:t>alternator/generator/dc motors</a:t>
            </a:r>
          </a:p>
          <a:p>
            <a:pPr lvl="3">
              <a:lnSpc>
                <a:spcPct val="150000"/>
              </a:lnSpc>
            </a:pPr>
            <a:r>
              <a:rPr lang="en-GB" sz="1600" dirty="0" smtClean="0"/>
              <a:t>In close proximity to the </a:t>
            </a:r>
            <a:r>
              <a:rPr lang="en-GB" sz="1600" b="1" dirty="0" smtClean="0"/>
              <a:t>ECU</a:t>
            </a:r>
          </a:p>
          <a:p>
            <a:pPr>
              <a:lnSpc>
                <a:spcPct val="150000"/>
              </a:lnSpc>
              <a:buNone/>
            </a:pPr>
            <a:r>
              <a:rPr lang="en-GB" sz="1600" dirty="0" smtClean="0"/>
              <a:t>	All loom cables should have suitable </a:t>
            </a:r>
            <a:r>
              <a:rPr lang="en-GB" sz="1600" b="1" dirty="0" smtClean="0"/>
              <a:t>screening</a:t>
            </a:r>
            <a:r>
              <a:rPr lang="en-GB" sz="1600" dirty="0" smtClean="0"/>
              <a:t>!</a:t>
            </a:r>
          </a:p>
          <a:p>
            <a:pPr>
              <a:lnSpc>
                <a:spcPct val="150000"/>
              </a:lnSpc>
              <a:buNone/>
            </a:pPr>
            <a:r>
              <a:rPr lang="en-GB" sz="1600" dirty="0" smtClean="0"/>
              <a:t>	</a:t>
            </a:r>
          </a:p>
          <a:p>
            <a:pPr>
              <a:lnSpc>
                <a:spcPct val="150000"/>
              </a:lnSpc>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19458" name="Picture 2" descr="screened cable"/>
          <p:cNvPicPr>
            <a:picLocks noChangeAspect="1" noChangeArrowheads="1"/>
          </p:cNvPicPr>
          <p:nvPr/>
        </p:nvPicPr>
        <p:blipFill>
          <a:blip r:embed="rId2" cstate="print"/>
          <a:srcRect/>
          <a:stretch>
            <a:fillRect/>
          </a:stretch>
        </p:blipFill>
        <p:spPr bwMode="auto">
          <a:xfrm>
            <a:off x="6156176" y="5157192"/>
            <a:ext cx="2133600" cy="65722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4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solidFill>
                <a:srgbClr val="408000"/>
              </a:solidFill>
            </a:endParaRPr>
          </a:p>
        </p:txBody>
      </p:sp>
      <p:sp>
        <p:nvSpPr>
          <p:cNvPr id="5123" name="Rectangle 3"/>
          <p:cNvSpPr>
            <a:spLocks noGrp="1" noChangeArrowheads="1"/>
          </p:cNvSpPr>
          <p:nvPr>
            <p:ph idx="1"/>
          </p:nvPr>
        </p:nvSpPr>
        <p:spPr>
          <a:xfrm>
            <a:off x="468313" y="1628775"/>
            <a:ext cx="7318397" cy="5014935"/>
          </a:xfrm>
        </p:spPr>
        <p:txBody>
          <a:bodyPr/>
          <a:lstStyle/>
          <a:p>
            <a:pPr>
              <a:lnSpc>
                <a:spcPct val="150000"/>
              </a:lnSpc>
              <a:buNone/>
            </a:pPr>
            <a:r>
              <a:rPr lang="en-GB" sz="1600" dirty="0" smtClean="0"/>
              <a:t>	</a:t>
            </a:r>
          </a:p>
          <a:p>
            <a:pPr>
              <a:lnSpc>
                <a:spcPct val="150000"/>
              </a:lnSpc>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3074" name="Picture 2" descr="http://lorien.ncl.ac.uk/ming/infer/noise1.gif"/>
          <p:cNvPicPr>
            <a:picLocks noChangeAspect="1" noChangeArrowheads="1"/>
          </p:cNvPicPr>
          <p:nvPr/>
        </p:nvPicPr>
        <p:blipFill>
          <a:blip r:embed="rId2" cstate="print"/>
          <a:srcRect/>
          <a:stretch>
            <a:fillRect/>
          </a:stretch>
        </p:blipFill>
        <p:spPr bwMode="auto">
          <a:xfrm>
            <a:off x="1285852" y="1285860"/>
            <a:ext cx="6489477" cy="4629162"/>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p>
        </p:txBody>
      </p:sp>
      <p:sp>
        <p:nvSpPr>
          <p:cNvPr id="5123" name="Rectangle 3"/>
          <p:cNvSpPr>
            <a:spLocks noGrp="1" noChangeArrowheads="1"/>
          </p:cNvSpPr>
          <p:nvPr>
            <p:ph idx="1"/>
          </p:nvPr>
        </p:nvSpPr>
        <p:spPr>
          <a:xfrm>
            <a:off x="468313" y="1222377"/>
            <a:ext cx="8675687" cy="5014935"/>
          </a:xfrm>
        </p:spPr>
        <p:txBody>
          <a:bodyPr/>
          <a:lstStyle/>
          <a:p>
            <a:pPr>
              <a:buNone/>
            </a:pPr>
            <a:r>
              <a:rPr lang="en-US" b="1" dirty="0" smtClean="0">
                <a:solidFill>
                  <a:srgbClr val="0070C0"/>
                </a:solidFill>
              </a:rPr>
              <a:t>Heat</a:t>
            </a:r>
            <a:endParaRPr lang="en-US" dirty="0" smtClean="0">
              <a:solidFill>
                <a:srgbClr val="0070C0"/>
              </a:solidFill>
            </a:endParaRPr>
          </a:p>
          <a:p>
            <a:pPr lvl="3"/>
            <a:endParaRPr lang="en-US" sz="1400" dirty="0" smtClean="0"/>
          </a:p>
          <a:p>
            <a:pPr>
              <a:lnSpc>
                <a:spcPct val="150000"/>
              </a:lnSpc>
              <a:buNone/>
            </a:pPr>
            <a:r>
              <a:rPr lang="en-GB" sz="1600" dirty="0" smtClean="0"/>
              <a:t>	Many integrated circuits cease to function at temperatures over 50 degrees!</a:t>
            </a:r>
          </a:p>
          <a:p>
            <a:pPr>
              <a:lnSpc>
                <a:spcPct val="150000"/>
              </a:lnSpc>
              <a:buNone/>
            </a:pPr>
            <a:endParaRPr lang="en-GB" sz="1600" dirty="0" smtClean="0"/>
          </a:p>
          <a:p>
            <a:pPr>
              <a:lnSpc>
                <a:spcPct val="150000"/>
              </a:lnSpc>
              <a:buNone/>
            </a:pPr>
            <a:r>
              <a:rPr lang="en-GB" sz="1600" dirty="0" smtClean="0"/>
              <a:t>	You should be wary of situating the logger unit itself, or sensors which have not be designed for high temp environments, in areas which are likely to experiences high temperatures.</a:t>
            </a:r>
          </a:p>
          <a:p>
            <a:pPr>
              <a:lnSpc>
                <a:spcPct val="150000"/>
              </a:lnSpc>
              <a:buNone/>
            </a:pPr>
            <a:endParaRPr lang="en-GB" sz="1600" dirty="0" smtClean="0"/>
          </a:p>
          <a:p>
            <a:pPr>
              <a:lnSpc>
                <a:spcPct val="150000"/>
              </a:lnSpc>
              <a:buNone/>
            </a:pPr>
            <a:r>
              <a:rPr lang="en-GB" sz="1600" dirty="0" smtClean="0"/>
              <a:t>	You should try to avoid situating the logger unit in</a:t>
            </a:r>
          </a:p>
          <a:p>
            <a:pPr lvl="3">
              <a:lnSpc>
                <a:spcPct val="150000"/>
              </a:lnSpc>
            </a:pPr>
            <a:r>
              <a:rPr lang="en-GB" sz="1600" dirty="0" smtClean="0"/>
              <a:t>The engine compartment</a:t>
            </a:r>
          </a:p>
          <a:p>
            <a:pPr lvl="3">
              <a:lnSpc>
                <a:spcPct val="150000"/>
              </a:lnSpc>
            </a:pPr>
            <a:r>
              <a:rPr lang="en-GB" sz="1600" dirty="0" smtClean="0"/>
              <a:t>Any area of the vehicle in close proximity</a:t>
            </a:r>
          </a:p>
          <a:p>
            <a:pPr lvl="3">
              <a:lnSpc>
                <a:spcPct val="150000"/>
              </a:lnSpc>
              <a:buNone/>
            </a:pPr>
            <a:r>
              <a:rPr lang="en-GB" sz="1600" dirty="0" smtClean="0"/>
              <a:t>	 to the exhaust or cooling system</a:t>
            </a:r>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2052" name="Picture 4" descr="http://static.sidepodcast.com/content/2008/05/rosberg_on_thermal_camera.jpg"/>
          <p:cNvPicPr>
            <a:picLocks noChangeAspect="1" noChangeArrowheads="1"/>
          </p:cNvPicPr>
          <p:nvPr/>
        </p:nvPicPr>
        <p:blipFill>
          <a:blip r:embed="rId2" cstate="print"/>
          <a:srcRect/>
          <a:stretch>
            <a:fillRect/>
          </a:stretch>
        </p:blipFill>
        <p:spPr bwMode="auto">
          <a:xfrm>
            <a:off x="6215073" y="4214818"/>
            <a:ext cx="2467019" cy="164307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12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p>
        </p:txBody>
      </p:sp>
      <p:sp>
        <p:nvSpPr>
          <p:cNvPr id="5123" name="Rectangle 3"/>
          <p:cNvSpPr>
            <a:spLocks noGrp="1" noChangeArrowheads="1"/>
          </p:cNvSpPr>
          <p:nvPr>
            <p:ph idx="1"/>
          </p:nvPr>
        </p:nvSpPr>
        <p:spPr>
          <a:xfrm>
            <a:off x="467544" y="1222377"/>
            <a:ext cx="7889901" cy="5014935"/>
          </a:xfrm>
        </p:spPr>
        <p:txBody>
          <a:bodyPr/>
          <a:lstStyle/>
          <a:p>
            <a:pPr>
              <a:buNone/>
            </a:pPr>
            <a:r>
              <a:rPr lang="en-US" b="1" dirty="0" smtClean="0">
                <a:solidFill>
                  <a:srgbClr val="0070C0"/>
                </a:solidFill>
              </a:rPr>
              <a:t>Vibration</a:t>
            </a:r>
            <a:endParaRPr lang="en-US" dirty="0" smtClean="0">
              <a:solidFill>
                <a:srgbClr val="0070C0"/>
              </a:solidFill>
            </a:endParaRPr>
          </a:p>
          <a:p>
            <a:pPr lvl="3"/>
            <a:endParaRPr lang="en-US" sz="1400" dirty="0" smtClean="0"/>
          </a:p>
          <a:p>
            <a:pPr>
              <a:lnSpc>
                <a:spcPct val="150000"/>
              </a:lnSpc>
              <a:buNone/>
            </a:pPr>
            <a:r>
              <a:rPr lang="en-GB" sz="1600" dirty="0" smtClean="0"/>
              <a:t>		</a:t>
            </a:r>
            <a:r>
              <a:rPr lang="en-GB" sz="1800" dirty="0" smtClean="0"/>
              <a:t>Race cars are purpose </a:t>
            </a:r>
            <a:r>
              <a:rPr lang="en-GB" sz="1800" dirty="0" smtClean="0"/>
              <a:t>built </a:t>
            </a:r>
            <a:r>
              <a:rPr lang="en-GB" sz="1800" dirty="0" smtClean="0"/>
              <a:t>for competition and usually ride 	comfort and therefore vibrations experienced by the driver are 	fairly low on the priority list.</a:t>
            </a:r>
          </a:p>
          <a:p>
            <a:pPr>
              <a:lnSpc>
                <a:spcPct val="150000"/>
              </a:lnSpc>
              <a:buNone/>
            </a:pPr>
            <a:endParaRPr lang="en-GB" sz="1800" dirty="0" smtClean="0"/>
          </a:p>
          <a:p>
            <a:pPr lvl="2">
              <a:lnSpc>
                <a:spcPct val="150000"/>
              </a:lnSpc>
            </a:pPr>
            <a:r>
              <a:rPr lang="en-GB" sz="1800" dirty="0" smtClean="0"/>
              <a:t>Engines are often mounted directly to the chassis</a:t>
            </a:r>
          </a:p>
          <a:p>
            <a:pPr lvl="2">
              <a:lnSpc>
                <a:spcPct val="150000"/>
              </a:lnSpc>
            </a:pPr>
            <a:r>
              <a:rPr lang="en-GB" sz="1800" dirty="0" smtClean="0"/>
              <a:t>Suspension and damper rates are usually very high </a:t>
            </a:r>
          </a:p>
          <a:p>
            <a:pPr lvl="1">
              <a:lnSpc>
                <a:spcPct val="150000"/>
              </a:lnSpc>
            </a:pPr>
            <a:endParaRPr lang="en-GB" sz="1800" dirty="0" smtClean="0"/>
          </a:p>
          <a:p>
            <a:pPr lvl="1">
              <a:lnSpc>
                <a:spcPct val="150000"/>
              </a:lnSpc>
              <a:buNone/>
            </a:pPr>
            <a:r>
              <a:rPr lang="en-GB" sz="1800" dirty="0" smtClean="0"/>
              <a:t>	Vibrations experienced in a vehicle can often be damaging the electrical devices such as a data acquisition unit.</a:t>
            </a:r>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solidFill>
                <a:srgbClr val="408000"/>
              </a:solidFill>
            </a:endParaRPr>
          </a:p>
        </p:txBody>
      </p:sp>
      <p:sp>
        <p:nvSpPr>
          <p:cNvPr id="5123" name="Rectangle 3"/>
          <p:cNvSpPr>
            <a:spLocks noGrp="1" noChangeArrowheads="1"/>
          </p:cNvSpPr>
          <p:nvPr>
            <p:ph idx="1"/>
          </p:nvPr>
        </p:nvSpPr>
        <p:spPr>
          <a:xfrm>
            <a:off x="539552" y="1052736"/>
            <a:ext cx="7318397" cy="3657613"/>
          </a:xfrm>
        </p:spPr>
        <p:txBody>
          <a:bodyPr/>
          <a:lstStyle/>
          <a:p>
            <a:pPr>
              <a:buNone/>
            </a:pPr>
            <a:r>
              <a:rPr lang="en-US" b="1" dirty="0" smtClean="0">
                <a:solidFill>
                  <a:srgbClr val="0070C0"/>
                </a:solidFill>
              </a:rPr>
              <a:t>Vibration</a:t>
            </a:r>
            <a:endParaRPr lang="en-US" dirty="0" smtClean="0">
              <a:solidFill>
                <a:srgbClr val="0070C0"/>
              </a:solidFill>
            </a:endParaRPr>
          </a:p>
          <a:p>
            <a:pPr lvl="3"/>
            <a:endParaRPr lang="en-US" sz="1400" dirty="0" smtClean="0"/>
          </a:p>
          <a:p>
            <a:pPr>
              <a:lnSpc>
                <a:spcPct val="150000"/>
              </a:lnSpc>
              <a:buNone/>
            </a:pPr>
            <a:r>
              <a:rPr lang="en-GB" sz="1600" dirty="0" smtClean="0"/>
              <a:t>	</a:t>
            </a:r>
            <a:r>
              <a:rPr lang="en-GB" dirty="0" smtClean="0"/>
              <a:t>Data loggers should be mounted using </a:t>
            </a:r>
            <a:r>
              <a:rPr lang="en-GB" b="1" dirty="0" smtClean="0"/>
              <a:t>rubber mounts </a:t>
            </a:r>
            <a:r>
              <a:rPr lang="en-GB" dirty="0" smtClean="0"/>
              <a:t>which isolate some of the vibrations from the unit by means of </a:t>
            </a:r>
            <a:r>
              <a:rPr lang="en-GB" b="1" dirty="0" smtClean="0"/>
              <a:t>damping</a:t>
            </a:r>
            <a:r>
              <a:rPr lang="en-GB" dirty="0" smtClean="0"/>
              <a:t>.</a:t>
            </a:r>
          </a:p>
          <a:p>
            <a:pPr>
              <a:lnSpc>
                <a:spcPct val="150000"/>
              </a:lnSpc>
              <a:buNone/>
            </a:pPr>
            <a:r>
              <a:rPr lang="en-GB" dirty="0" smtClean="0"/>
              <a:t>	The anti-vibration mounting material should be selected carefully so that the </a:t>
            </a:r>
            <a:r>
              <a:rPr lang="en-GB" b="1" dirty="0" smtClean="0"/>
              <a:t>damping</a:t>
            </a:r>
            <a:r>
              <a:rPr lang="en-GB" dirty="0" smtClean="0"/>
              <a:t> is sufficient to eliminate the harmful effects of vibrations yet not over damp so that the lateral and longitudinal accelerometers inside the unit are effected.</a:t>
            </a:r>
          </a:p>
          <a:p>
            <a:pPr>
              <a:lnSpc>
                <a:spcPct val="150000"/>
              </a:lnSpc>
              <a:buNone/>
            </a:pPr>
            <a:endParaRPr lang="en-GB" sz="1600" dirty="0" smtClean="0"/>
          </a:p>
          <a:p>
            <a:pPr>
              <a:lnSpc>
                <a:spcPct val="150000"/>
              </a:lnSpc>
              <a:buNone/>
            </a:pPr>
            <a:endParaRPr lang="en-GB" sz="1600" dirty="0" smtClean="0"/>
          </a:p>
          <a:p>
            <a:pPr>
              <a:lnSpc>
                <a:spcPct val="150000"/>
              </a:lnSpc>
              <a:buNone/>
            </a:pPr>
            <a:r>
              <a:rPr lang="en-GB" sz="1600" dirty="0" smtClean="0"/>
              <a:t>	</a:t>
            </a:r>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solidFill>
                <a:srgbClr val="408000"/>
              </a:solidFill>
            </a:endParaRPr>
          </a:p>
        </p:txBody>
      </p:sp>
      <p:sp>
        <p:nvSpPr>
          <p:cNvPr id="5123" name="Rectangle 3"/>
          <p:cNvSpPr>
            <a:spLocks noGrp="1" noChangeArrowheads="1"/>
          </p:cNvSpPr>
          <p:nvPr>
            <p:ph idx="1"/>
          </p:nvPr>
        </p:nvSpPr>
        <p:spPr>
          <a:xfrm>
            <a:off x="468313" y="1628775"/>
            <a:ext cx="7961339" cy="3657613"/>
          </a:xfrm>
        </p:spPr>
        <p:txBody>
          <a:bodyPr/>
          <a:lstStyle/>
          <a:p>
            <a:pPr>
              <a:buNone/>
            </a:pPr>
            <a:r>
              <a:rPr lang="en-US" b="1" dirty="0" smtClean="0">
                <a:solidFill>
                  <a:srgbClr val="0070C0"/>
                </a:solidFill>
              </a:rPr>
              <a:t>Vibration</a:t>
            </a:r>
            <a:endParaRPr lang="en-US" dirty="0" smtClean="0">
              <a:solidFill>
                <a:srgbClr val="0070C0"/>
              </a:solidFill>
            </a:endParaRPr>
          </a:p>
          <a:p>
            <a:pPr lvl="3"/>
            <a:endParaRPr lang="en-US" sz="1400" dirty="0" smtClean="0"/>
          </a:p>
          <a:p>
            <a:pPr>
              <a:buNone/>
            </a:pPr>
            <a:r>
              <a:rPr lang="en-GB" sz="1600" dirty="0" smtClean="0"/>
              <a:t>	</a:t>
            </a:r>
            <a:r>
              <a:rPr lang="en-GB" sz="1800" dirty="0" smtClean="0"/>
              <a:t>Anti-vibration mounting should also be designed so that they cannot bottom out in one direction.</a:t>
            </a:r>
          </a:p>
          <a:p>
            <a:endParaRPr lang="en-GB" sz="1800" dirty="0" smtClean="0"/>
          </a:p>
          <a:p>
            <a:pPr>
              <a:buNone/>
            </a:pPr>
            <a:r>
              <a:rPr lang="en-GB" sz="1800" dirty="0" smtClean="0"/>
              <a:t>	The mounting on the left will only damp in one direction and could bottom out in the other.</a:t>
            </a:r>
          </a:p>
          <a:p>
            <a:pPr>
              <a:lnSpc>
                <a:spcPct val="150000"/>
              </a:lnSpc>
              <a:buNone/>
            </a:pPr>
            <a:endParaRPr lang="en-GB" sz="1600" dirty="0" smtClean="0"/>
          </a:p>
          <a:p>
            <a:pPr>
              <a:lnSpc>
                <a:spcPct val="150000"/>
              </a:lnSpc>
              <a:buNone/>
            </a:pPr>
            <a:endParaRPr lang="en-GB" sz="1600" dirty="0" smtClean="0"/>
          </a:p>
          <a:p>
            <a:pPr>
              <a:lnSpc>
                <a:spcPct val="150000"/>
              </a:lnSpc>
              <a:buNone/>
            </a:pPr>
            <a:r>
              <a:rPr lang="en-GB" sz="1600" dirty="0" smtClean="0"/>
              <a:t>	</a:t>
            </a:r>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14337" name="Picture 1"/>
          <p:cNvPicPr>
            <a:picLocks noChangeAspect="1" noChangeArrowheads="1"/>
          </p:cNvPicPr>
          <p:nvPr/>
        </p:nvPicPr>
        <p:blipFill>
          <a:blip r:embed="rId2" cstate="print"/>
          <a:srcRect l="8789" t="14648" r="54590" b="52149"/>
          <a:stretch>
            <a:fillRect/>
          </a:stretch>
        </p:blipFill>
        <p:spPr bwMode="auto">
          <a:xfrm>
            <a:off x="3143240" y="4000504"/>
            <a:ext cx="3571900" cy="242889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solidFill>
                <a:srgbClr val="408000"/>
              </a:solidFill>
            </a:endParaRPr>
          </a:p>
        </p:txBody>
      </p:sp>
      <p:sp>
        <p:nvSpPr>
          <p:cNvPr id="5123" name="Rectangle 3"/>
          <p:cNvSpPr>
            <a:spLocks noGrp="1" noChangeArrowheads="1"/>
          </p:cNvSpPr>
          <p:nvPr>
            <p:ph idx="1"/>
          </p:nvPr>
        </p:nvSpPr>
        <p:spPr>
          <a:xfrm>
            <a:off x="467544" y="1124744"/>
            <a:ext cx="7961339" cy="3657613"/>
          </a:xfrm>
        </p:spPr>
        <p:txBody>
          <a:bodyPr/>
          <a:lstStyle/>
          <a:p>
            <a:pPr>
              <a:buNone/>
            </a:pPr>
            <a:r>
              <a:rPr lang="en-US" b="1" dirty="0" smtClean="0">
                <a:solidFill>
                  <a:srgbClr val="0070C0"/>
                </a:solidFill>
              </a:rPr>
              <a:t>Water Ingress</a:t>
            </a:r>
            <a:endParaRPr lang="en-US" dirty="0" smtClean="0">
              <a:solidFill>
                <a:srgbClr val="0070C0"/>
              </a:solidFill>
            </a:endParaRPr>
          </a:p>
          <a:p>
            <a:pPr lvl="3"/>
            <a:endParaRPr lang="en-US" sz="1400" dirty="0" smtClean="0"/>
          </a:p>
          <a:p>
            <a:pPr>
              <a:buNone/>
            </a:pPr>
            <a:r>
              <a:rPr lang="en-GB" sz="1600" dirty="0" smtClean="0"/>
              <a:t>	Protecting against water ingress is simple for some vehicles (tin tops) but more complex in others (single </a:t>
            </a:r>
            <a:r>
              <a:rPr lang="en-GB" sz="1600" dirty="0" err="1" smtClean="0"/>
              <a:t>seaters</a:t>
            </a:r>
            <a:r>
              <a:rPr lang="en-GB" sz="1600" dirty="0" smtClean="0"/>
              <a:t>).</a:t>
            </a:r>
          </a:p>
          <a:p>
            <a:pPr>
              <a:buNone/>
            </a:pPr>
            <a:r>
              <a:rPr lang="en-GB" sz="1600" dirty="0" smtClean="0"/>
              <a:t>	Some units are sealed against water ingress (PI delta) and others aren't.</a:t>
            </a:r>
          </a:p>
          <a:p>
            <a:pPr>
              <a:buNone/>
            </a:pPr>
            <a:r>
              <a:rPr lang="en-GB" sz="1600" dirty="0" smtClean="0"/>
              <a:t>	However you should aim to keep any logger as dry as physically possible to eliminate risk to the reliability of the system.</a:t>
            </a:r>
          </a:p>
          <a:p>
            <a:pPr>
              <a:buNone/>
            </a:pPr>
            <a:r>
              <a:rPr lang="en-GB" sz="1600" dirty="0" smtClean="0"/>
              <a:t>	The primary area in which water ingress can damage a logger are through it’s connectors.</a:t>
            </a:r>
          </a:p>
          <a:p>
            <a:pPr>
              <a:buNone/>
            </a:pPr>
            <a:endParaRPr lang="en-GB" sz="1600" dirty="0" smtClean="0"/>
          </a:p>
          <a:p>
            <a:pPr>
              <a:buNone/>
            </a:pPr>
            <a:r>
              <a:rPr lang="en-GB" sz="1600" dirty="0" smtClean="0"/>
              <a:t>	</a:t>
            </a:r>
            <a:r>
              <a:rPr lang="en-GB" sz="1600" dirty="0" err="1" smtClean="0"/>
              <a:t>Deutche</a:t>
            </a:r>
            <a:r>
              <a:rPr lang="en-GB" sz="1600" dirty="0" smtClean="0"/>
              <a:t> connectors offer excellent resistance to water ingress </a:t>
            </a:r>
          </a:p>
          <a:p>
            <a:pPr>
              <a:buNone/>
            </a:pPr>
            <a:r>
              <a:rPr lang="en-GB" sz="1600" dirty="0" smtClean="0"/>
              <a:t>	Followed by PI’s</a:t>
            </a:r>
          </a:p>
          <a:p>
            <a:pPr>
              <a:buNone/>
            </a:pPr>
            <a:r>
              <a:rPr lang="en-GB" sz="1600" dirty="0" smtClean="0"/>
              <a:t>	The DL1 BL2 connectors aren't so good!</a:t>
            </a:r>
          </a:p>
          <a:p>
            <a:pPr>
              <a:lnSpc>
                <a:spcPct val="150000"/>
              </a:lnSpc>
              <a:buNone/>
            </a:pPr>
            <a:endParaRPr lang="en-GB" sz="1600" dirty="0" smtClean="0"/>
          </a:p>
          <a:p>
            <a:pPr>
              <a:lnSpc>
                <a:spcPct val="150000"/>
              </a:lnSpc>
              <a:buNone/>
            </a:pPr>
            <a:endParaRPr lang="en-GB" sz="1600" dirty="0" smtClean="0"/>
          </a:p>
          <a:p>
            <a:pPr>
              <a:lnSpc>
                <a:spcPct val="150000"/>
              </a:lnSpc>
              <a:buNone/>
            </a:pPr>
            <a:r>
              <a:rPr lang="en-GB" sz="1600" dirty="0" smtClean="0"/>
              <a:t>	</a:t>
            </a:r>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22530" name="Picture 2" descr="http://img.directindustry.com/images_di/photo-g/electrical-connector-43142.jpg"/>
          <p:cNvPicPr>
            <a:picLocks noChangeAspect="1" noChangeArrowheads="1"/>
          </p:cNvPicPr>
          <p:nvPr/>
        </p:nvPicPr>
        <p:blipFill>
          <a:blip r:embed="rId2" cstate="print"/>
          <a:srcRect/>
          <a:stretch>
            <a:fillRect/>
          </a:stretch>
        </p:blipFill>
        <p:spPr bwMode="auto">
          <a:xfrm>
            <a:off x="6858016" y="5214950"/>
            <a:ext cx="1857400" cy="110205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solidFill>
                <a:srgbClr val="408000"/>
              </a:solidFill>
            </a:endParaRPr>
          </a:p>
        </p:txBody>
      </p:sp>
      <p:sp>
        <p:nvSpPr>
          <p:cNvPr id="5123" name="Rectangle 3"/>
          <p:cNvSpPr>
            <a:spLocks noGrp="1" noChangeArrowheads="1"/>
          </p:cNvSpPr>
          <p:nvPr>
            <p:ph idx="1"/>
          </p:nvPr>
        </p:nvSpPr>
        <p:spPr>
          <a:xfrm>
            <a:off x="467544" y="1268760"/>
            <a:ext cx="7961339" cy="3657613"/>
          </a:xfrm>
        </p:spPr>
        <p:txBody>
          <a:bodyPr/>
          <a:lstStyle/>
          <a:p>
            <a:pPr>
              <a:buNone/>
            </a:pPr>
            <a:r>
              <a:rPr lang="en-US" b="1" dirty="0" smtClean="0">
                <a:solidFill>
                  <a:srgbClr val="0070C0"/>
                </a:solidFill>
              </a:rPr>
              <a:t>Water Ingress</a:t>
            </a:r>
            <a:endParaRPr lang="en-US" dirty="0" smtClean="0">
              <a:solidFill>
                <a:srgbClr val="0070C0"/>
              </a:solidFill>
            </a:endParaRPr>
          </a:p>
          <a:p>
            <a:pPr lvl="3"/>
            <a:endParaRPr lang="en-US" sz="1400" dirty="0" smtClean="0"/>
          </a:p>
          <a:p>
            <a:pPr>
              <a:buNone/>
            </a:pPr>
            <a:r>
              <a:rPr lang="en-GB" sz="1600" dirty="0" smtClean="0"/>
              <a:t>	It </a:t>
            </a:r>
            <a:r>
              <a:rPr lang="en-GB" dirty="0" smtClean="0"/>
              <a:t>is useful to mount loggers in areas which will not be prone to collecting water!</a:t>
            </a:r>
          </a:p>
          <a:p>
            <a:pPr>
              <a:buNone/>
            </a:pPr>
            <a:endParaRPr lang="en-GB" dirty="0" smtClean="0"/>
          </a:p>
          <a:p>
            <a:pPr>
              <a:buNone/>
            </a:pPr>
            <a:r>
              <a:rPr lang="en-GB" dirty="0" smtClean="0"/>
              <a:t>	You may wish to enclose the logger in a water tight container for extra protection, particularly for loggers with poor water ingress precautions as standard.</a:t>
            </a:r>
          </a:p>
          <a:p>
            <a:pPr>
              <a:buNone/>
            </a:pPr>
            <a:endParaRPr lang="en-GB" dirty="0" smtClean="0"/>
          </a:p>
          <a:p>
            <a:pPr>
              <a:buNone/>
            </a:pPr>
            <a:r>
              <a:rPr lang="en-GB" dirty="0" smtClean="0"/>
              <a:t>	Loggers should not be mounted in areas which are in direct line of sight of the sky!!</a:t>
            </a:r>
          </a:p>
          <a:p>
            <a:pPr>
              <a:lnSpc>
                <a:spcPct val="150000"/>
              </a:lnSpc>
              <a:buNone/>
            </a:pPr>
            <a:endParaRPr lang="en-GB" sz="1600" dirty="0" smtClean="0"/>
          </a:p>
          <a:p>
            <a:pPr>
              <a:lnSpc>
                <a:spcPct val="150000"/>
              </a:lnSpc>
              <a:buNone/>
            </a:pPr>
            <a:endParaRPr lang="en-GB" sz="1600" dirty="0" smtClean="0"/>
          </a:p>
          <a:p>
            <a:pPr>
              <a:lnSpc>
                <a:spcPct val="150000"/>
              </a:lnSpc>
              <a:buNone/>
            </a:pPr>
            <a:r>
              <a:rPr lang="en-GB" sz="1600" dirty="0" smtClean="0"/>
              <a:t>	</a:t>
            </a:r>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solidFill>
                <a:srgbClr val="408000"/>
              </a:solidFill>
            </a:endParaRPr>
          </a:p>
        </p:txBody>
      </p:sp>
      <p:sp>
        <p:nvSpPr>
          <p:cNvPr id="5123" name="Rectangle 3"/>
          <p:cNvSpPr>
            <a:spLocks noGrp="1" noChangeArrowheads="1"/>
          </p:cNvSpPr>
          <p:nvPr>
            <p:ph idx="1"/>
          </p:nvPr>
        </p:nvSpPr>
        <p:spPr>
          <a:xfrm>
            <a:off x="467544" y="1340768"/>
            <a:ext cx="7961339" cy="3657613"/>
          </a:xfrm>
        </p:spPr>
        <p:txBody>
          <a:bodyPr/>
          <a:lstStyle/>
          <a:p>
            <a:pPr>
              <a:buNone/>
            </a:pPr>
            <a:r>
              <a:rPr lang="en-US" b="1" dirty="0" smtClean="0">
                <a:solidFill>
                  <a:srgbClr val="0070C0"/>
                </a:solidFill>
              </a:rPr>
              <a:t>Mounting the logger unit</a:t>
            </a:r>
            <a:endParaRPr lang="en-US" dirty="0" smtClean="0">
              <a:solidFill>
                <a:srgbClr val="0070C0"/>
              </a:solidFill>
            </a:endParaRPr>
          </a:p>
          <a:p>
            <a:pPr lvl="3"/>
            <a:endParaRPr lang="en-US" sz="1400" dirty="0" smtClean="0"/>
          </a:p>
          <a:p>
            <a:pPr>
              <a:buNone/>
            </a:pPr>
            <a:r>
              <a:rPr lang="en-GB" sz="1600" dirty="0" smtClean="0"/>
              <a:t>	Where you end up mounting the logger unit will depend on several factors. </a:t>
            </a:r>
          </a:p>
          <a:p>
            <a:pPr>
              <a:buNone/>
            </a:pPr>
            <a:endParaRPr lang="en-GB" sz="1600" dirty="0" smtClean="0"/>
          </a:p>
          <a:p>
            <a:pPr>
              <a:buNone/>
            </a:pPr>
            <a:r>
              <a:rPr lang="en-GB" sz="1600" dirty="0" smtClean="0"/>
              <a:t>	If its a dash logger the position should be fairly obvious – mounted in the drivers peripheral vision somewhere on the dashboard or steering wheel.  </a:t>
            </a:r>
          </a:p>
          <a:p>
            <a:pPr>
              <a:buNone/>
            </a:pPr>
            <a:endParaRPr lang="en-GB" sz="1600" dirty="0" smtClean="0"/>
          </a:p>
          <a:p>
            <a:pPr>
              <a:buNone/>
            </a:pPr>
            <a:r>
              <a:rPr lang="en-GB" sz="1600" dirty="0" smtClean="0"/>
              <a:t>	If the logger is a stand alone unit you have a wider choice of positions. </a:t>
            </a:r>
          </a:p>
          <a:p>
            <a:pPr>
              <a:buNone/>
            </a:pPr>
            <a:endParaRPr lang="en-GB" sz="1600" dirty="0" smtClean="0"/>
          </a:p>
          <a:p>
            <a:pPr>
              <a:buNone/>
            </a:pPr>
            <a:r>
              <a:rPr lang="en-GB" sz="1600" dirty="0" smtClean="0"/>
              <a:t>	</a:t>
            </a:r>
          </a:p>
          <a:p>
            <a:pPr>
              <a:buNone/>
            </a:pPr>
            <a:endParaRPr lang="en-GB" sz="1600" dirty="0" smtClean="0"/>
          </a:p>
          <a:p>
            <a:pPr>
              <a:lnSpc>
                <a:spcPct val="150000"/>
              </a:lnSpc>
              <a:buNone/>
            </a:pPr>
            <a:endParaRPr lang="en-GB" sz="1600" dirty="0" smtClean="0"/>
          </a:p>
          <a:p>
            <a:pPr>
              <a:lnSpc>
                <a:spcPct val="150000"/>
              </a:lnSpc>
              <a:buNone/>
            </a:pPr>
            <a:r>
              <a:rPr lang="en-GB" sz="1600" dirty="0" smtClean="0"/>
              <a:t>	</a:t>
            </a:r>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11265" name="Picture 1"/>
          <p:cNvPicPr>
            <a:picLocks noChangeAspect="1" noChangeArrowheads="1"/>
          </p:cNvPicPr>
          <p:nvPr/>
        </p:nvPicPr>
        <p:blipFill>
          <a:blip r:embed="rId2" cstate="print"/>
          <a:srcRect l="48340" t="4883" r="11377" b="67773"/>
          <a:stretch>
            <a:fillRect/>
          </a:stretch>
        </p:blipFill>
        <p:spPr bwMode="auto">
          <a:xfrm>
            <a:off x="2643174" y="4429132"/>
            <a:ext cx="3929090" cy="2000264"/>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solidFill>
                <a:srgbClr val="408000"/>
              </a:solidFill>
            </a:endParaRPr>
          </a:p>
        </p:txBody>
      </p:sp>
      <p:sp>
        <p:nvSpPr>
          <p:cNvPr id="5123" name="Rectangle 3"/>
          <p:cNvSpPr>
            <a:spLocks noGrp="1" noChangeArrowheads="1"/>
          </p:cNvSpPr>
          <p:nvPr>
            <p:ph idx="1"/>
          </p:nvPr>
        </p:nvSpPr>
        <p:spPr>
          <a:xfrm>
            <a:off x="467544" y="1196752"/>
            <a:ext cx="7961339" cy="3657613"/>
          </a:xfrm>
        </p:spPr>
        <p:txBody>
          <a:bodyPr/>
          <a:lstStyle/>
          <a:p>
            <a:pPr>
              <a:buNone/>
            </a:pPr>
            <a:r>
              <a:rPr lang="en-US" b="1" dirty="0" smtClean="0">
                <a:solidFill>
                  <a:srgbClr val="0070C0"/>
                </a:solidFill>
              </a:rPr>
              <a:t>Mounting the logger unit</a:t>
            </a:r>
            <a:endParaRPr lang="en-US" dirty="0" smtClean="0">
              <a:solidFill>
                <a:srgbClr val="0070C0"/>
              </a:solidFill>
            </a:endParaRPr>
          </a:p>
          <a:p>
            <a:pPr lvl="3"/>
            <a:endParaRPr lang="en-US" sz="1400" dirty="0" smtClean="0"/>
          </a:p>
          <a:p>
            <a:pPr>
              <a:spcBef>
                <a:spcPts val="600"/>
              </a:spcBef>
              <a:buNone/>
            </a:pPr>
            <a:r>
              <a:rPr lang="en-GB" sz="1600" dirty="0" smtClean="0"/>
              <a:t>	Things to consider when positioning a logger unit</a:t>
            </a:r>
          </a:p>
          <a:p>
            <a:pPr>
              <a:spcBef>
                <a:spcPts val="600"/>
              </a:spcBef>
              <a:buNone/>
            </a:pPr>
            <a:endParaRPr lang="en-GB" sz="1600" dirty="0" smtClean="0"/>
          </a:p>
          <a:p>
            <a:pPr>
              <a:spcBef>
                <a:spcPts val="600"/>
              </a:spcBef>
              <a:buNone/>
            </a:pPr>
            <a:r>
              <a:rPr lang="en-GB" sz="1600" dirty="0" smtClean="0"/>
              <a:t>	1) Is the unit protected from accidental knocks and environmental damage?</a:t>
            </a:r>
          </a:p>
          <a:p>
            <a:pPr>
              <a:spcBef>
                <a:spcPts val="600"/>
              </a:spcBef>
              <a:buNone/>
            </a:pPr>
            <a:endParaRPr lang="en-GB" sz="1600" dirty="0" smtClean="0"/>
          </a:p>
          <a:p>
            <a:pPr>
              <a:spcBef>
                <a:spcPts val="600"/>
              </a:spcBef>
              <a:buNone/>
            </a:pPr>
            <a:r>
              <a:rPr lang="en-GB" sz="1600" dirty="0" smtClean="0"/>
              <a:t>	2) Will the loom be easily routable and in an area which is protected?</a:t>
            </a:r>
          </a:p>
          <a:p>
            <a:pPr>
              <a:spcBef>
                <a:spcPts val="600"/>
              </a:spcBef>
              <a:buNone/>
            </a:pPr>
            <a:endParaRPr lang="en-GB" sz="1600" dirty="0" smtClean="0"/>
          </a:p>
          <a:p>
            <a:pPr>
              <a:spcBef>
                <a:spcPts val="600"/>
              </a:spcBef>
              <a:buNone/>
            </a:pPr>
            <a:r>
              <a:rPr lang="en-GB" sz="1600" dirty="0" smtClean="0"/>
              <a:t>	3) Will the unit be easily accessible?</a:t>
            </a:r>
          </a:p>
          <a:p>
            <a:pPr>
              <a:spcBef>
                <a:spcPts val="600"/>
              </a:spcBef>
              <a:buNone/>
            </a:pPr>
            <a:endParaRPr lang="en-GB" sz="1600" dirty="0" smtClean="0"/>
          </a:p>
          <a:p>
            <a:pPr>
              <a:spcBef>
                <a:spcPts val="600"/>
              </a:spcBef>
              <a:buNone/>
            </a:pPr>
            <a:r>
              <a:rPr lang="en-GB" sz="1600" dirty="0" smtClean="0"/>
              <a:t>	4) Does the unit have internal accelerometers or gyros?</a:t>
            </a:r>
          </a:p>
          <a:p>
            <a:pPr>
              <a:spcBef>
                <a:spcPts val="600"/>
              </a:spcBef>
              <a:buNone/>
            </a:pPr>
            <a:endParaRPr lang="en-GB" sz="1600" dirty="0" smtClean="0"/>
          </a:p>
          <a:p>
            <a:pPr>
              <a:spcBef>
                <a:spcPts val="600"/>
              </a:spcBef>
              <a:buNone/>
            </a:pPr>
            <a:r>
              <a:rPr lang="en-GB" sz="1600" dirty="0" smtClean="0"/>
              <a:t>		If so the unit should be mounted on the centreline of the car as low as 	possible and as close to the </a:t>
            </a:r>
            <a:r>
              <a:rPr lang="en-GB" sz="1600" dirty="0" err="1" smtClean="0"/>
              <a:t>CoG</a:t>
            </a:r>
            <a:r>
              <a:rPr lang="en-GB" sz="1600" dirty="0" smtClean="0"/>
              <a:t> as possible (for lat </a:t>
            </a:r>
            <a:r>
              <a:rPr lang="en-GB" sz="1600" dirty="0" err="1" smtClean="0"/>
              <a:t>accel</a:t>
            </a:r>
            <a:r>
              <a:rPr lang="en-GB" sz="1600" dirty="0" smtClean="0"/>
              <a:t>)</a:t>
            </a:r>
          </a:p>
          <a:p>
            <a:pPr>
              <a:spcBef>
                <a:spcPts val="600"/>
              </a:spcBef>
              <a:buNone/>
            </a:pPr>
            <a:endParaRPr lang="en-GB" sz="1600" dirty="0" smtClean="0"/>
          </a:p>
          <a:p>
            <a:pPr>
              <a:spcBef>
                <a:spcPts val="600"/>
              </a:spcBef>
              <a:buNone/>
            </a:pPr>
            <a:r>
              <a:rPr lang="en-GB" sz="1600" dirty="0" smtClean="0"/>
              <a:t>		The axis of the accelerometers should be aligned so they are parallel to 	the longitudinal and lateral directions. </a:t>
            </a:r>
          </a:p>
          <a:p>
            <a:pPr>
              <a:spcBef>
                <a:spcPts val="600"/>
              </a:spcBef>
              <a:buNone/>
            </a:pPr>
            <a:endParaRPr lang="en-GB" sz="1600" dirty="0" smtClean="0"/>
          </a:p>
          <a:p>
            <a:pPr>
              <a:lnSpc>
                <a:spcPct val="150000"/>
              </a:lnSpc>
              <a:spcBef>
                <a:spcPts val="600"/>
              </a:spcBef>
              <a:buNone/>
            </a:pPr>
            <a:endParaRPr lang="en-GB" sz="1600" dirty="0" smtClean="0"/>
          </a:p>
          <a:p>
            <a:pPr>
              <a:lnSpc>
                <a:spcPct val="150000"/>
              </a:lnSpc>
              <a:spcBef>
                <a:spcPts val="600"/>
              </a:spcBef>
              <a:buNone/>
            </a:pPr>
            <a:r>
              <a:rPr lang="en-GB" sz="1600" dirty="0" smtClean="0"/>
              <a:t>	</a:t>
            </a:r>
          </a:p>
          <a:p>
            <a:pPr>
              <a:lnSpc>
                <a:spcPct val="150000"/>
              </a:lnSpc>
              <a:spcBef>
                <a:spcPts val="600"/>
              </a:spcBef>
              <a:buNone/>
            </a:pPr>
            <a:endParaRPr lang="en-GB" sz="1600" dirty="0" smtClean="0"/>
          </a:p>
          <a:p>
            <a:pPr>
              <a:lnSpc>
                <a:spcPct val="150000"/>
              </a:lnSpc>
              <a:spcBef>
                <a:spcPts val="600"/>
              </a:spcBef>
              <a:buNone/>
            </a:pPr>
            <a:endParaRPr lang="en-GB" sz="1600" dirty="0" smtClean="0"/>
          </a:p>
          <a:p>
            <a:pPr>
              <a:lnSpc>
                <a:spcPct val="150000"/>
              </a:lnSpc>
              <a:spcBef>
                <a:spcPts val="600"/>
              </a:spcBef>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12" end="1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solidFill>
                <a:srgbClr val="408000"/>
              </a:solidFill>
            </a:endParaRPr>
          </a:p>
        </p:txBody>
      </p:sp>
      <p:sp>
        <p:nvSpPr>
          <p:cNvPr id="5123" name="Rectangle 3"/>
          <p:cNvSpPr>
            <a:spLocks noGrp="1" noChangeArrowheads="1"/>
          </p:cNvSpPr>
          <p:nvPr>
            <p:ph idx="1"/>
          </p:nvPr>
        </p:nvSpPr>
        <p:spPr>
          <a:xfrm>
            <a:off x="467544" y="1196752"/>
            <a:ext cx="7961339" cy="3657613"/>
          </a:xfrm>
        </p:spPr>
        <p:txBody>
          <a:bodyPr/>
          <a:lstStyle/>
          <a:p>
            <a:pPr>
              <a:buNone/>
            </a:pPr>
            <a:r>
              <a:rPr lang="en-US" b="1" dirty="0" smtClean="0">
                <a:solidFill>
                  <a:srgbClr val="0070C0"/>
                </a:solidFill>
              </a:rPr>
              <a:t>Power Supply</a:t>
            </a:r>
            <a:endParaRPr lang="en-US" dirty="0" smtClean="0">
              <a:solidFill>
                <a:srgbClr val="0070C0"/>
              </a:solidFill>
            </a:endParaRPr>
          </a:p>
          <a:p>
            <a:pPr lvl="3"/>
            <a:endParaRPr lang="en-US" sz="1400" dirty="0" smtClean="0"/>
          </a:p>
          <a:p>
            <a:pPr>
              <a:spcBef>
                <a:spcPts val="600"/>
              </a:spcBef>
              <a:buNone/>
            </a:pPr>
            <a:r>
              <a:rPr lang="en-GB" sz="1600" dirty="0" smtClean="0"/>
              <a:t>	A logger unit will require a power supply, normally of ~12V</a:t>
            </a:r>
          </a:p>
          <a:p>
            <a:pPr>
              <a:spcBef>
                <a:spcPts val="600"/>
              </a:spcBef>
              <a:buNone/>
            </a:pPr>
            <a:endParaRPr lang="en-GB" sz="1600" dirty="0" smtClean="0"/>
          </a:p>
          <a:p>
            <a:pPr>
              <a:spcBef>
                <a:spcPts val="600"/>
              </a:spcBef>
              <a:buNone/>
            </a:pPr>
            <a:r>
              <a:rPr lang="en-GB" sz="1600" dirty="0" smtClean="0"/>
              <a:t>	The power supply should be fused and you should refer to the logger manufacturers guidelines for the rating required.</a:t>
            </a:r>
          </a:p>
          <a:p>
            <a:pPr>
              <a:spcBef>
                <a:spcPts val="600"/>
              </a:spcBef>
              <a:buNone/>
            </a:pPr>
            <a:endParaRPr lang="en-GB" sz="1600" dirty="0" smtClean="0"/>
          </a:p>
          <a:p>
            <a:pPr>
              <a:spcBef>
                <a:spcPts val="600"/>
              </a:spcBef>
              <a:buNone/>
            </a:pPr>
            <a:r>
              <a:rPr lang="en-GB" sz="1600" dirty="0" smtClean="0"/>
              <a:t>	Power supply wires should have proper insulated terminals to minimise the chance or open or short circuits.</a:t>
            </a:r>
          </a:p>
          <a:p>
            <a:pPr>
              <a:spcBef>
                <a:spcPts val="600"/>
              </a:spcBef>
              <a:buNone/>
            </a:pPr>
            <a:endParaRPr lang="en-GB" sz="1600" dirty="0" smtClean="0"/>
          </a:p>
          <a:p>
            <a:pPr>
              <a:spcBef>
                <a:spcPts val="600"/>
              </a:spcBef>
              <a:buNone/>
            </a:pPr>
            <a:r>
              <a:rPr lang="en-GB" sz="1600" dirty="0" smtClean="0"/>
              <a:t>	Keep wires safe from sharp edges!</a:t>
            </a:r>
          </a:p>
          <a:p>
            <a:pPr>
              <a:spcBef>
                <a:spcPts val="600"/>
              </a:spcBef>
              <a:buNone/>
            </a:pPr>
            <a:endParaRPr lang="en-GB" sz="1600" dirty="0" smtClean="0"/>
          </a:p>
          <a:p>
            <a:pPr>
              <a:spcBef>
                <a:spcPts val="600"/>
              </a:spcBef>
              <a:buNone/>
            </a:pPr>
            <a:r>
              <a:rPr lang="en-GB" sz="1600" dirty="0" smtClean="0"/>
              <a:t>	Electrical noise isn’t normally too much of a problem so use vehicles 12V supply which can be switched with ignition.</a:t>
            </a:r>
          </a:p>
          <a:p>
            <a:pPr>
              <a:spcBef>
                <a:spcPts val="600"/>
              </a:spcBef>
              <a:buNone/>
            </a:pPr>
            <a:endParaRPr lang="en-GB" sz="1600" dirty="0" smtClean="0"/>
          </a:p>
          <a:p>
            <a:pPr>
              <a:spcBef>
                <a:spcPts val="600"/>
              </a:spcBef>
              <a:buNone/>
            </a:pPr>
            <a:r>
              <a:rPr lang="en-GB" sz="1600" dirty="0" smtClean="0"/>
              <a:t>	Stand alone batteries are also used, but you should again include a fuse and some form of switching.</a:t>
            </a:r>
          </a:p>
          <a:p>
            <a:pPr>
              <a:lnSpc>
                <a:spcPct val="150000"/>
              </a:lnSpc>
              <a:buNone/>
            </a:pPr>
            <a:endParaRPr lang="en-GB" sz="1600" dirty="0" smtClean="0"/>
          </a:p>
          <a:p>
            <a:pPr>
              <a:lnSpc>
                <a:spcPct val="150000"/>
              </a:lnSpc>
              <a:buNone/>
            </a:pPr>
            <a:r>
              <a:rPr lang="en-GB" sz="1600" dirty="0" smtClean="0"/>
              <a:t>	</a:t>
            </a:r>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solidFill>
                <a:srgbClr val="408000"/>
              </a:solidFill>
            </a:endParaRPr>
          </a:p>
        </p:txBody>
      </p:sp>
      <p:sp>
        <p:nvSpPr>
          <p:cNvPr id="5123" name="Rectangle 3"/>
          <p:cNvSpPr>
            <a:spLocks noGrp="1" noChangeArrowheads="1"/>
          </p:cNvSpPr>
          <p:nvPr>
            <p:ph idx="1"/>
          </p:nvPr>
        </p:nvSpPr>
        <p:spPr>
          <a:xfrm>
            <a:off x="468313" y="1628775"/>
            <a:ext cx="7961339" cy="4800621"/>
          </a:xfrm>
        </p:spPr>
        <p:txBody>
          <a:bodyPr/>
          <a:lstStyle/>
          <a:p>
            <a:pPr>
              <a:buNone/>
            </a:pPr>
            <a:r>
              <a:rPr lang="en-US" b="1" dirty="0" smtClean="0">
                <a:solidFill>
                  <a:srgbClr val="0070C0"/>
                </a:solidFill>
              </a:rPr>
              <a:t>GPS Antenna</a:t>
            </a:r>
            <a:endParaRPr lang="en-US" dirty="0" smtClean="0">
              <a:solidFill>
                <a:srgbClr val="0070C0"/>
              </a:solidFill>
            </a:endParaRPr>
          </a:p>
          <a:p>
            <a:pPr lvl="3"/>
            <a:endParaRPr lang="en-US" sz="1400" dirty="0" smtClean="0"/>
          </a:p>
          <a:p>
            <a:pPr>
              <a:buNone/>
            </a:pPr>
            <a:r>
              <a:rPr lang="en-GB" sz="1600" dirty="0" smtClean="0"/>
              <a:t>	If the system is GPS based a GPS antenna will need to be mounted to the vehicle.</a:t>
            </a:r>
          </a:p>
          <a:p>
            <a:pPr>
              <a:buNone/>
            </a:pPr>
            <a:endParaRPr lang="en-GB" sz="1600" dirty="0" smtClean="0"/>
          </a:p>
          <a:p>
            <a:pPr>
              <a:buNone/>
            </a:pPr>
            <a:r>
              <a:rPr lang="en-GB" sz="1600" dirty="0" smtClean="0"/>
              <a:t>	GPS antennas should be mounted</a:t>
            </a:r>
          </a:p>
          <a:p>
            <a:pPr>
              <a:buNone/>
            </a:pPr>
            <a:endParaRPr lang="en-GB" sz="1600" dirty="0" smtClean="0"/>
          </a:p>
          <a:p>
            <a:pPr lvl="1"/>
            <a:r>
              <a:rPr lang="en-GB" sz="1600" dirty="0" smtClean="0"/>
              <a:t>At the top of the vehicle</a:t>
            </a:r>
          </a:p>
          <a:p>
            <a:pPr lvl="1"/>
            <a:r>
              <a:rPr lang="en-GB" sz="1600" dirty="0" smtClean="0"/>
              <a:t>In clear view of the sky (avoid windows)</a:t>
            </a:r>
          </a:p>
          <a:p>
            <a:pPr lvl="1"/>
            <a:r>
              <a:rPr lang="en-GB" sz="1600" dirty="0" smtClean="0"/>
              <a:t>Securely</a:t>
            </a:r>
          </a:p>
          <a:p>
            <a:pPr lvl="1">
              <a:buNone/>
            </a:pPr>
            <a:endParaRPr lang="en-GB" sz="1600" dirty="0" smtClean="0"/>
          </a:p>
          <a:p>
            <a:pPr lvl="1">
              <a:buNone/>
            </a:pPr>
            <a:r>
              <a:rPr lang="en-GB" sz="1600" dirty="0" smtClean="0"/>
              <a:t>	Some GPS antennas have a magnetic base which helps secure them to the vehicle. It is therefore common to manufacture a small metal bracket to which the antenna can be secured and attach to the roll hoop etc.</a:t>
            </a:r>
          </a:p>
          <a:p>
            <a:pPr lvl="1"/>
            <a:endParaRPr lang="en-GB" sz="1600" dirty="0" smtClean="0"/>
          </a:p>
          <a:p>
            <a:pPr>
              <a:buNone/>
            </a:pPr>
            <a:endParaRPr lang="en-GB" sz="1600" dirty="0" smtClean="0"/>
          </a:p>
          <a:p>
            <a:pPr>
              <a:lnSpc>
                <a:spcPct val="150000"/>
              </a:lnSpc>
              <a:buNone/>
            </a:pPr>
            <a:endParaRPr lang="en-GB" sz="1600" dirty="0" smtClean="0"/>
          </a:p>
          <a:p>
            <a:pPr>
              <a:lnSpc>
                <a:spcPct val="150000"/>
              </a:lnSpc>
              <a:buNone/>
            </a:pPr>
            <a:r>
              <a:rPr lang="en-GB" sz="1600" dirty="0" smtClean="0"/>
              <a:t>	</a:t>
            </a:r>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solidFill>
                <a:srgbClr val="408000"/>
              </a:solidFill>
            </a:endParaRPr>
          </a:p>
        </p:txBody>
      </p:sp>
      <p:sp>
        <p:nvSpPr>
          <p:cNvPr id="5123" name="Rectangle 3"/>
          <p:cNvSpPr>
            <a:spLocks noGrp="1" noChangeArrowheads="1"/>
          </p:cNvSpPr>
          <p:nvPr>
            <p:ph idx="1"/>
          </p:nvPr>
        </p:nvSpPr>
        <p:spPr>
          <a:xfrm>
            <a:off x="467544" y="1139539"/>
            <a:ext cx="4818067" cy="3657613"/>
          </a:xfrm>
        </p:spPr>
        <p:txBody>
          <a:bodyPr/>
          <a:lstStyle/>
          <a:p>
            <a:pPr>
              <a:buNone/>
            </a:pPr>
            <a:r>
              <a:rPr lang="en-US" b="1" dirty="0" smtClean="0">
                <a:solidFill>
                  <a:srgbClr val="0070C0"/>
                </a:solidFill>
              </a:rPr>
              <a:t>Mounting sensors</a:t>
            </a:r>
            <a:endParaRPr lang="en-US" dirty="0" smtClean="0">
              <a:solidFill>
                <a:srgbClr val="0070C0"/>
              </a:solidFill>
            </a:endParaRPr>
          </a:p>
          <a:p>
            <a:pPr lvl="3"/>
            <a:endParaRPr lang="en-US" sz="1400" dirty="0" smtClean="0"/>
          </a:p>
          <a:p>
            <a:pPr>
              <a:buNone/>
            </a:pPr>
            <a:r>
              <a:rPr lang="en-GB" sz="1600" dirty="0" smtClean="0"/>
              <a:t>	Sensors mounts are often a last minute thought.</a:t>
            </a:r>
          </a:p>
          <a:p>
            <a:pPr>
              <a:buNone/>
            </a:pPr>
            <a:endParaRPr lang="en-GB" sz="1600" dirty="0" smtClean="0"/>
          </a:p>
          <a:p>
            <a:pPr>
              <a:buNone/>
            </a:pPr>
            <a:r>
              <a:rPr lang="en-GB" sz="1600" dirty="0" smtClean="0"/>
              <a:t>	 However flexing or moving sensor mounts and brackets can </a:t>
            </a:r>
            <a:r>
              <a:rPr lang="en-GB" sz="1600" dirty="0" smtClean="0"/>
              <a:t>lead </a:t>
            </a:r>
            <a:r>
              <a:rPr lang="en-GB" sz="1600" dirty="0" smtClean="0"/>
              <a:t>to erroneous readings. </a:t>
            </a:r>
          </a:p>
          <a:p>
            <a:pPr>
              <a:buNone/>
            </a:pPr>
            <a:endParaRPr lang="en-GB" sz="1600" dirty="0" smtClean="0"/>
          </a:p>
          <a:p>
            <a:pPr>
              <a:buNone/>
            </a:pPr>
            <a:r>
              <a:rPr lang="en-GB" sz="1600" dirty="0" smtClean="0"/>
              <a:t>	In the trace on the right the steering sensor has been mounted poorly and flexes.</a:t>
            </a:r>
          </a:p>
          <a:p>
            <a:pPr>
              <a:buNone/>
            </a:pPr>
            <a:endParaRPr lang="en-GB" sz="1600" dirty="0" smtClean="0"/>
          </a:p>
          <a:p>
            <a:pPr>
              <a:buNone/>
            </a:pPr>
            <a:r>
              <a:rPr lang="en-GB" sz="1600" dirty="0" smtClean="0"/>
              <a:t>	You can see that the lateral acceleration builds up before the steering input. This is not the case in practice.</a:t>
            </a:r>
          </a:p>
          <a:p>
            <a:pPr>
              <a:buNone/>
            </a:pPr>
            <a:endParaRPr lang="en-GB" sz="1600" dirty="0" smtClean="0"/>
          </a:p>
          <a:p>
            <a:pPr>
              <a:buNone/>
            </a:pPr>
            <a:r>
              <a:rPr lang="en-GB" sz="1600" dirty="0" smtClean="0"/>
              <a:t>	There is a delay in</a:t>
            </a:r>
            <a:r>
              <a:rPr lang="en-GB" sz="1600" b="1" dirty="0" smtClean="0"/>
              <a:t> </a:t>
            </a:r>
            <a:r>
              <a:rPr lang="en-GB" sz="1600" dirty="0" smtClean="0"/>
              <a:t>the steering trace due to bracket flex!</a:t>
            </a:r>
          </a:p>
          <a:p>
            <a:pPr>
              <a:buNone/>
            </a:pPr>
            <a:endParaRPr lang="en-GB" sz="1600" dirty="0" smtClean="0"/>
          </a:p>
          <a:p>
            <a:pPr>
              <a:lnSpc>
                <a:spcPct val="150000"/>
              </a:lnSpc>
              <a:buNone/>
            </a:pPr>
            <a:endParaRPr lang="en-GB" sz="1600" dirty="0" smtClean="0"/>
          </a:p>
          <a:p>
            <a:pPr>
              <a:lnSpc>
                <a:spcPct val="150000"/>
              </a:lnSpc>
              <a:buNone/>
            </a:pPr>
            <a:r>
              <a:rPr lang="en-GB" sz="1600" dirty="0" smtClean="0"/>
              <a:t>	</a:t>
            </a:r>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8193" name="Picture 1"/>
          <p:cNvPicPr>
            <a:picLocks noChangeAspect="1" noChangeArrowheads="1"/>
          </p:cNvPicPr>
          <p:nvPr/>
        </p:nvPicPr>
        <p:blipFill>
          <a:blip r:embed="rId2" cstate="print"/>
          <a:srcRect l="8789" t="11718" r="63379" b="40430"/>
          <a:stretch>
            <a:fillRect/>
          </a:stretch>
        </p:blipFill>
        <p:spPr bwMode="auto">
          <a:xfrm>
            <a:off x="5407803" y="1785926"/>
            <a:ext cx="3268653" cy="4214842"/>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solidFill>
                <a:srgbClr val="408000"/>
              </a:solidFill>
            </a:endParaRPr>
          </a:p>
        </p:txBody>
      </p:sp>
      <p:sp>
        <p:nvSpPr>
          <p:cNvPr id="5123" name="Rectangle 3"/>
          <p:cNvSpPr>
            <a:spLocks noGrp="1" noChangeArrowheads="1"/>
          </p:cNvSpPr>
          <p:nvPr>
            <p:ph idx="1"/>
          </p:nvPr>
        </p:nvSpPr>
        <p:spPr>
          <a:xfrm>
            <a:off x="467544" y="1196752"/>
            <a:ext cx="4818067" cy="3657613"/>
          </a:xfrm>
        </p:spPr>
        <p:txBody>
          <a:bodyPr/>
          <a:lstStyle/>
          <a:p>
            <a:pPr>
              <a:buNone/>
            </a:pPr>
            <a:r>
              <a:rPr lang="en-US" b="1" dirty="0" smtClean="0">
                <a:solidFill>
                  <a:srgbClr val="0070C0"/>
                </a:solidFill>
              </a:rPr>
              <a:t>Mounting sensors</a:t>
            </a:r>
            <a:endParaRPr lang="en-US" dirty="0" smtClean="0">
              <a:solidFill>
                <a:srgbClr val="0070C0"/>
              </a:solidFill>
            </a:endParaRPr>
          </a:p>
          <a:p>
            <a:pPr lvl="3"/>
            <a:endParaRPr lang="en-US" sz="1400" dirty="0" smtClean="0"/>
          </a:p>
          <a:p>
            <a:pPr>
              <a:buNone/>
            </a:pPr>
            <a:r>
              <a:rPr lang="en-GB" sz="1600" dirty="0" smtClean="0"/>
              <a:t>	</a:t>
            </a:r>
            <a:r>
              <a:rPr lang="en-GB" dirty="0" smtClean="0"/>
              <a:t>Brackets should be very rigid! </a:t>
            </a:r>
          </a:p>
          <a:p>
            <a:pPr>
              <a:buNone/>
            </a:pPr>
            <a:endParaRPr lang="en-GB" dirty="0" smtClean="0"/>
          </a:p>
          <a:p>
            <a:pPr>
              <a:buNone/>
            </a:pPr>
            <a:r>
              <a:rPr lang="en-GB" dirty="0" smtClean="0"/>
              <a:t>	Folded aluminium not acceptable!</a:t>
            </a:r>
          </a:p>
          <a:p>
            <a:pPr>
              <a:buNone/>
            </a:pPr>
            <a:endParaRPr lang="en-GB" dirty="0" smtClean="0"/>
          </a:p>
          <a:p>
            <a:pPr>
              <a:buNone/>
            </a:pPr>
            <a:r>
              <a:rPr lang="en-GB" dirty="0" smtClean="0"/>
              <a:t>	Brackets should be </a:t>
            </a:r>
            <a:endParaRPr lang="en-GB" dirty="0" smtClean="0"/>
          </a:p>
          <a:p>
            <a:r>
              <a:rPr lang="en-GB" dirty="0" smtClean="0"/>
              <a:t>3-4mm </a:t>
            </a:r>
            <a:r>
              <a:rPr lang="en-GB" dirty="0" smtClean="0"/>
              <a:t>thick for </a:t>
            </a:r>
            <a:r>
              <a:rPr lang="en-GB" dirty="0" smtClean="0"/>
              <a:t>aluminium</a:t>
            </a:r>
          </a:p>
          <a:p>
            <a:r>
              <a:rPr lang="en-GB" dirty="0" smtClean="0"/>
              <a:t>2mm </a:t>
            </a:r>
            <a:r>
              <a:rPr lang="en-GB" dirty="0" smtClean="0"/>
              <a:t>thick for steel.</a:t>
            </a:r>
          </a:p>
          <a:p>
            <a:pPr>
              <a:buNone/>
            </a:pPr>
            <a:endParaRPr lang="en-GB" sz="1600" dirty="0" smtClean="0"/>
          </a:p>
          <a:p>
            <a:pPr>
              <a:lnSpc>
                <a:spcPct val="150000"/>
              </a:lnSpc>
              <a:buNone/>
            </a:pPr>
            <a:endParaRPr lang="en-GB" sz="1600" dirty="0" smtClean="0"/>
          </a:p>
          <a:p>
            <a:pPr>
              <a:lnSpc>
                <a:spcPct val="150000"/>
              </a:lnSpc>
              <a:buNone/>
            </a:pPr>
            <a:r>
              <a:rPr lang="en-GB" sz="1600" dirty="0" smtClean="0"/>
              <a:t>	</a:t>
            </a:r>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8193" name="Picture 1"/>
          <p:cNvPicPr>
            <a:picLocks noChangeAspect="1" noChangeArrowheads="1"/>
          </p:cNvPicPr>
          <p:nvPr/>
        </p:nvPicPr>
        <p:blipFill>
          <a:blip r:embed="rId2" cstate="print"/>
          <a:srcRect l="8789" t="11718" r="63379" b="40430"/>
          <a:stretch>
            <a:fillRect/>
          </a:stretch>
        </p:blipFill>
        <p:spPr bwMode="auto">
          <a:xfrm>
            <a:off x="5160999" y="1785926"/>
            <a:ext cx="3268653" cy="4214842"/>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solidFill>
                <a:srgbClr val="408000"/>
              </a:solidFill>
            </a:endParaRPr>
          </a:p>
        </p:txBody>
      </p:sp>
      <p:sp>
        <p:nvSpPr>
          <p:cNvPr id="5123" name="Rectangle 3"/>
          <p:cNvSpPr>
            <a:spLocks noGrp="1" noChangeArrowheads="1"/>
          </p:cNvSpPr>
          <p:nvPr>
            <p:ph idx="1"/>
          </p:nvPr>
        </p:nvSpPr>
        <p:spPr>
          <a:xfrm>
            <a:off x="395536" y="1196752"/>
            <a:ext cx="8461405" cy="3657613"/>
          </a:xfrm>
        </p:spPr>
        <p:txBody>
          <a:bodyPr/>
          <a:lstStyle/>
          <a:p>
            <a:pPr>
              <a:buNone/>
            </a:pPr>
            <a:r>
              <a:rPr lang="en-US" b="1" dirty="0" smtClean="0">
                <a:solidFill>
                  <a:srgbClr val="0070C0"/>
                </a:solidFill>
              </a:rPr>
              <a:t>Position Sensors</a:t>
            </a:r>
            <a:endParaRPr lang="en-US" dirty="0" smtClean="0">
              <a:solidFill>
                <a:srgbClr val="0070C0"/>
              </a:solidFill>
            </a:endParaRPr>
          </a:p>
          <a:p>
            <a:pPr lvl="3"/>
            <a:endParaRPr lang="en-US" sz="1400" dirty="0" smtClean="0"/>
          </a:p>
          <a:p>
            <a:pPr>
              <a:buNone/>
            </a:pPr>
            <a:r>
              <a:rPr lang="en-GB" sz="1400" dirty="0" smtClean="0"/>
              <a:t>	</a:t>
            </a:r>
            <a:r>
              <a:rPr lang="en-GB" sz="2000" dirty="0" smtClean="0"/>
              <a:t>You can use linear or rotary potentiometers for most measurements. Select the most suitable.</a:t>
            </a:r>
          </a:p>
          <a:p>
            <a:pPr>
              <a:buNone/>
            </a:pPr>
            <a:r>
              <a:rPr lang="en-GB" sz="2000" dirty="0" smtClean="0"/>
              <a:t>	E.g. </a:t>
            </a:r>
          </a:p>
          <a:p>
            <a:pPr>
              <a:buNone/>
            </a:pPr>
            <a:r>
              <a:rPr lang="en-GB" sz="2000" dirty="0" smtClean="0"/>
              <a:t>	Steering column rotary position </a:t>
            </a:r>
            <a:r>
              <a:rPr lang="en-GB" sz="2000" dirty="0" smtClean="0">
                <a:sym typeface="Wingdings" pitchFamily="2" charset="2"/>
              </a:rPr>
              <a:t> Linear Position on rack</a:t>
            </a:r>
          </a:p>
          <a:p>
            <a:pPr>
              <a:buNone/>
            </a:pPr>
            <a:r>
              <a:rPr lang="en-GB" sz="2000" dirty="0" smtClean="0">
                <a:sym typeface="Wingdings" pitchFamily="2" charset="2"/>
              </a:rPr>
              <a:t>	Throttle linear position  Rotary on butterfly (or pedal pivot!)</a:t>
            </a:r>
          </a:p>
          <a:p>
            <a:pPr>
              <a:buNone/>
            </a:pPr>
            <a:r>
              <a:rPr lang="en-GB" sz="2000" dirty="0" smtClean="0">
                <a:sym typeface="Wingdings" pitchFamily="2" charset="2"/>
              </a:rPr>
              <a:t>     Damper linear position  You could measure rocker rotary position.</a:t>
            </a:r>
          </a:p>
          <a:p>
            <a:pPr>
              <a:buNone/>
            </a:pPr>
            <a:r>
              <a:rPr lang="en-GB" sz="2000" dirty="0" smtClean="0">
                <a:sym typeface="Wingdings" pitchFamily="2" charset="2"/>
              </a:rPr>
              <a:t>	With either rotary or linear pots you must make sure</a:t>
            </a:r>
          </a:p>
          <a:p>
            <a:pPr>
              <a:buNone/>
            </a:pPr>
            <a:endParaRPr lang="en-GB" sz="2000" dirty="0" smtClean="0">
              <a:sym typeface="Wingdings" pitchFamily="2" charset="2"/>
            </a:endParaRPr>
          </a:p>
          <a:p>
            <a:pPr>
              <a:buNone/>
            </a:pPr>
            <a:r>
              <a:rPr lang="en-GB" sz="2000" dirty="0" smtClean="0">
                <a:sym typeface="Wingdings" pitchFamily="2" charset="2"/>
              </a:rPr>
              <a:t>	</a:t>
            </a:r>
            <a:r>
              <a:rPr lang="en-GB" sz="2000" b="1" dirty="0" smtClean="0">
                <a:sym typeface="Wingdings" pitchFamily="2" charset="2"/>
              </a:rPr>
              <a:t>Maximum Travel on pot &gt; Maximum travel of parameter</a:t>
            </a:r>
            <a:r>
              <a:rPr lang="en-GB" sz="2000" dirty="0" smtClean="0">
                <a:sym typeface="Wingdings" pitchFamily="2" charset="2"/>
              </a:rPr>
              <a:t>!</a:t>
            </a:r>
            <a:endParaRPr lang="en-GB" sz="2000" dirty="0" smtClean="0"/>
          </a:p>
          <a:p>
            <a:pPr>
              <a:lnSpc>
                <a:spcPct val="150000"/>
              </a:lnSpc>
              <a:buNone/>
            </a:pPr>
            <a:endParaRPr lang="en-GB" sz="1600" dirty="0" smtClean="0"/>
          </a:p>
          <a:p>
            <a:pPr>
              <a:lnSpc>
                <a:spcPct val="150000"/>
              </a:lnSpc>
              <a:buNone/>
            </a:pPr>
            <a:r>
              <a:rPr lang="en-GB" sz="1600" dirty="0" smtClean="0"/>
              <a:t>	</a:t>
            </a:r>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solidFill>
                <a:srgbClr val="408000"/>
              </a:solidFill>
            </a:endParaRPr>
          </a:p>
        </p:txBody>
      </p:sp>
      <p:sp>
        <p:nvSpPr>
          <p:cNvPr id="5123" name="Rectangle 3"/>
          <p:cNvSpPr>
            <a:spLocks noGrp="1" noChangeArrowheads="1"/>
          </p:cNvSpPr>
          <p:nvPr>
            <p:ph idx="1"/>
          </p:nvPr>
        </p:nvSpPr>
        <p:spPr>
          <a:xfrm>
            <a:off x="468313" y="1134979"/>
            <a:ext cx="5461009" cy="3086109"/>
          </a:xfrm>
        </p:spPr>
        <p:txBody>
          <a:bodyPr/>
          <a:lstStyle/>
          <a:p>
            <a:pPr>
              <a:buNone/>
            </a:pPr>
            <a:r>
              <a:rPr lang="en-US" b="1" dirty="0" smtClean="0">
                <a:solidFill>
                  <a:srgbClr val="0070C0"/>
                </a:solidFill>
              </a:rPr>
              <a:t>Steering Sensors</a:t>
            </a:r>
            <a:endParaRPr lang="en-US" dirty="0" smtClean="0">
              <a:solidFill>
                <a:srgbClr val="0070C0"/>
              </a:solidFill>
            </a:endParaRPr>
          </a:p>
          <a:p>
            <a:pPr lvl="3"/>
            <a:endParaRPr lang="en-US" sz="1400" dirty="0" smtClean="0"/>
          </a:p>
          <a:p>
            <a:pPr>
              <a:buNone/>
            </a:pPr>
            <a:r>
              <a:rPr lang="en-GB" sz="1600" dirty="0" smtClean="0"/>
              <a:t>	Steering data can be very useful. It can be measured in a variety of ways.</a:t>
            </a:r>
          </a:p>
          <a:p>
            <a:pPr>
              <a:buNone/>
            </a:pPr>
            <a:endParaRPr lang="en-GB" sz="1600" dirty="0" smtClean="0"/>
          </a:p>
          <a:p>
            <a:pPr>
              <a:buNone/>
            </a:pPr>
            <a:r>
              <a:rPr lang="en-GB" sz="1600" dirty="0" smtClean="0"/>
              <a:t>	Rotary Pot with rubber band pulley (common but slip)</a:t>
            </a:r>
          </a:p>
          <a:p>
            <a:pPr>
              <a:buNone/>
            </a:pPr>
            <a:r>
              <a:rPr lang="en-GB" sz="1600" dirty="0" smtClean="0"/>
              <a:t>	Rotary Pot with toothed pulleys</a:t>
            </a:r>
          </a:p>
          <a:p>
            <a:pPr>
              <a:buNone/>
            </a:pPr>
            <a:r>
              <a:rPr lang="en-GB" sz="1600" dirty="0" smtClean="0"/>
              <a:t>	Linear pot on steering rack</a:t>
            </a:r>
          </a:p>
          <a:p>
            <a:pPr>
              <a:buNone/>
            </a:pPr>
            <a:endParaRPr lang="en-GB" sz="1600" dirty="0" smtClean="0"/>
          </a:p>
          <a:p>
            <a:pPr>
              <a:buNone/>
            </a:pPr>
            <a:r>
              <a:rPr lang="en-GB" sz="1600" dirty="0" smtClean="0"/>
              <a:t>	You must calculate pulley sizes to give good resolution but stay within number of turns of pot!</a:t>
            </a:r>
          </a:p>
          <a:p>
            <a:pPr>
              <a:lnSpc>
                <a:spcPct val="150000"/>
              </a:lnSpc>
              <a:buNone/>
            </a:pPr>
            <a:endParaRPr lang="en-GB" sz="1600" dirty="0" smtClean="0"/>
          </a:p>
          <a:p>
            <a:pPr>
              <a:lnSpc>
                <a:spcPct val="150000"/>
              </a:lnSpc>
              <a:buNone/>
            </a:pPr>
            <a:r>
              <a:rPr lang="en-GB" sz="1600" dirty="0" smtClean="0"/>
              <a:t>	</a:t>
            </a:r>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6145" name="Picture 1"/>
          <p:cNvPicPr>
            <a:picLocks noChangeAspect="1" noChangeArrowheads="1"/>
          </p:cNvPicPr>
          <p:nvPr/>
        </p:nvPicPr>
        <p:blipFill>
          <a:blip r:embed="rId2" cstate="print"/>
          <a:srcRect l="35889" t="6836" r="6250" b="70703"/>
          <a:stretch>
            <a:fillRect/>
          </a:stretch>
        </p:blipFill>
        <p:spPr bwMode="auto">
          <a:xfrm>
            <a:off x="1115616" y="5002946"/>
            <a:ext cx="4667410" cy="1358874"/>
          </a:xfrm>
          <a:prstGeom prst="rect">
            <a:avLst/>
          </a:prstGeom>
          <a:noFill/>
          <a:ln w="9525">
            <a:noFill/>
            <a:miter lim="800000"/>
            <a:headEnd/>
            <a:tailEnd/>
          </a:ln>
        </p:spPr>
      </p:pic>
      <p:pic>
        <p:nvPicPr>
          <p:cNvPr id="6146" name="Picture 2"/>
          <p:cNvPicPr>
            <a:picLocks noChangeAspect="1" noChangeArrowheads="1"/>
          </p:cNvPicPr>
          <p:nvPr/>
        </p:nvPicPr>
        <p:blipFill>
          <a:blip r:embed="rId2" cstate="print"/>
          <a:srcRect l="74903" t="55859" r="8251" b="20703"/>
          <a:stretch>
            <a:fillRect/>
          </a:stretch>
        </p:blipFill>
        <p:spPr bwMode="auto">
          <a:xfrm>
            <a:off x="6786578" y="4643446"/>
            <a:ext cx="1643074" cy="1714512"/>
          </a:xfrm>
          <a:prstGeom prst="rect">
            <a:avLst/>
          </a:prstGeom>
          <a:noFill/>
          <a:ln w="9525">
            <a:noFill/>
            <a:miter lim="800000"/>
            <a:headEnd/>
            <a:tailEnd/>
          </a:ln>
        </p:spPr>
      </p:pic>
      <p:pic>
        <p:nvPicPr>
          <p:cNvPr id="6147" name="Picture 3"/>
          <p:cNvPicPr>
            <a:picLocks noChangeAspect="1" noChangeArrowheads="1"/>
          </p:cNvPicPr>
          <p:nvPr/>
        </p:nvPicPr>
        <p:blipFill>
          <a:blip r:embed="rId3" cstate="print"/>
          <a:srcRect l="47803" t="12890" r="31689" b="69532"/>
          <a:stretch>
            <a:fillRect/>
          </a:stretch>
        </p:blipFill>
        <p:spPr bwMode="auto">
          <a:xfrm>
            <a:off x="6000759" y="1949212"/>
            <a:ext cx="2857521" cy="1836978"/>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solidFill>
                <a:srgbClr val="408000"/>
              </a:solidFill>
            </a:endParaRPr>
          </a:p>
        </p:txBody>
      </p:sp>
      <p:sp>
        <p:nvSpPr>
          <p:cNvPr id="5123" name="Rectangle 3"/>
          <p:cNvSpPr>
            <a:spLocks noGrp="1" noChangeArrowheads="1"/>
          </p:cNvSpPr>
          <p:nvPr>
            <p:ph idx="1"/>
          </p:nvPr>
        </p:nvSpPr>
        <p:spPr>
          <a:xfrm>
            <a:off x="467544" y="1124744"/>
            <a:ext cx="4532315" cy="3657613"/>
          </a:xfrm>
        </p:spPr>
        <p:txBody>
          <a:bodyPr/>
          <a:lstStyle/>
          <a:p>
            <a:pPr>
              <a:buNone/>
            </a:pPr>
            <a:r>
              <a:rPr lang="en-US" b="1" dirty="0" smtClean="0">
                <a:solidFill>
                  <a:srgbClr val="0070C0"/>
                </a:solidFill>
              </a:rPr>
              <a:t>Throttle Position Sensors</a:t>
            </a:r>
            <a:endParaRPr lang="en-US" dirty="0" smtClean="0">
              <a:solidFill>
                <a:srgbClr val="0070C0"/>
              </a:solidFill>
            </a:endParaRPr>
          </a:p>
          <a:p>
            <a:pPr lvl="3"/>
            <a:endParaRPr lang="en-US" sz="1400" dirty="0" smtClean="0"/>
          </a:p>
          <a:p>
            <a:pPr>
              <a:buNone/>
            </a:pPr>
            <a:r>
              <a:rPr lang="en-GB" sz="1600" dirty="0" smtClean="0"/>
              <a:t>	If you have a fly-by-wire throttle try and use the existing TPS. Otherwise you can locate a sensor</a:t>
            </a:r>
          </a:p>
          <a:p>
            <a:pPr>
              <a:buNone/>
            </a:pPr>
            <a:endParaRPr lang="en-GB" sz="1600" dirty="0" smtClean="0"/>
          </a:p>
          <a:p>
            <a:pPr lvl="2"/>
            <a:r>
              <a:rPr lang="en-GB" sz="1600" dirty="0" smtClean="0"/>
              <a:t>At the pedal</a:t>
            </a:r>
          </a:p>
          <a:p>
            <a:pPr lvl="2"/>
            <a:r>
              <a:rPr lang="en-GB" sz="1600" dirty="0" smtClean="0"/>
              <a:t>On the cable</a:t>
            </a:r>
          </a:p>
          <a:p>
            <a:pPr lvl="2"/>
            <a:r>
              <a:rPr lang="en-GB" sz="1600" dirty="0" smtClean="0"/>
              <a:t>On the throttle spindle</a:t>
            </a:r>
          </a:p>
          <a:p>
            <a:pPr lvl="1">
              <a:buNone/>
            </a:pPr>
            <a:endParaRPr lang="en-GB" sz="1600" dirty="0" smtClean="0"/>
          </a:p>
          <a:p>
            <a:pPr>
              <a:buNone/>
            </a:pPr>
            <a:r>
              <a:rPr lang="en-GB" sz="1600" dirty="0" smtClean="0"/>
              <a:t>	Wherever it is installed it must not be able to jam the throttle open!</a:t>
            </a:r>
          </a:p>
          <a:p>
            <a:pPr>
              <a:buNone/>
            </a:pPr>
            <a:endParaRPr lang="en-GB" sz="1600" dirty="0" smtClean="0"/>
          </a:p>
          <a:p>
            <a:pPr>
              <a:buNone/>
            </a:pPr>
            <a:r>
              <a:rPr lang="en-GB" sz="1600" dirty="0" smtClean="0"/>
              <a:t>	You should make sure the pot is measuring something that follows the same arc at all times (pedals deflect with heavy feet!) or make sure alignment is correct on rotary type.</a:t>
            </a:r>
          </a:p>
          <a:p>
            <a:pPr>
              <a:buNone/>
            </a:pPr>
            <a:endParaRPr lang="en-GB" sz="1600" dirty="0" smtClean="0"/>
          </a:p>
          <a:p>
            <a:pPr>
              <a:lnSpc>
                <a:spcPct val="150000"/>
              </a:lnSpc>
              <a:buNone/>
            </a:pPr>
            <a:endParaRPr lang="en-GB" sz="1600" dirty="0" smtClean="0"/>
          </a:p>
          <a:p>
            <a:pPr>
              <a:lnSpc>
                <a:spcPct val="150000"/>
              </a:lnSpc>
              <a:buNone/>
            </a:pPr>
            <a:r>
              <a:rPr lang="en-GB" sz="1600" dirty="0" smtClean="0"/>
              <a:t>	</a:t>
            </a:r>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5121" name="Picture 1"/>
          <p:cNvPicPr>
            <a:picLocks noChangeAspect="1" noChangeArrowheads="1"/>
          </p:cNvPicPr>
          <p:nvPr/>
        </p:nvPicPr>
        <p:blipFill>
          <a:blip r:embed="rId2" cstate="print"/>
          <a:srcRect l="10254" t="42969" r="52393" b="21875"/>
          <a:stretch>
            <a:fillRect/>
          </a:stretch>
        </p:blipFill>
        <p:spPr bwMode="auto">
          <a:xfrm>
            <a:off x="5506646" y="1643050"/>
            <a:ext cx="3137319" cy="2214578"/>
          </a:xfrm>
          <a:prstGeom prst="rect">
            <a:avLst/>
          </a:prstGeom>
          <a:noFill/>
          <a:ln w="9525">
            <a:noFill/>
            <a:miter lim="800000"/>
            <a:headEnd/>
            <a:tailEnd/>
          </a:ln>
        </p:spPr>
      </p:pic>
      <p:pic>
        <p:nvPicPr>
          <p:cNvPr id="2" name="Picture 2"/>
          <p:cNvPicPr>
            <a:picLocks noChangeAspect="1" noChangeArrowheads="1"/>
          </p:cNvPicPr>
          <p:nvPr/>
        </p:nvPicPr>
        <p:blipFill>
          <a:blip r:embed="rId2" cstate="print"/>
          <a:srcRect l="50000" t="77344" r="32422" b="9961"/>
          <a:stretch>
            <a:fillRect/>
          </a:stretch>
        </p:blipFill>
        <p:spPr bwMode="auto">
          <a:xfrm>
            <a:off x="5786446" y="4214818"/>
            <a:ext cx="2769596" cy="1500198"/>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solidFill>
                <a:srgbClr val="408000"/>
              </a:solidFill>
            </a:endParaRPr>
          </a:p>
        </p:txBody>
      </p:sp>
      <p:sp>
        <p:nvSpPr>
          <p:cNvPr id="5123" name="Rectangle 3"/>
          <p:cNvSpPr>
            <a:spLocks noGrp="1" noChangeArrowheads="1"/>
          </p:cNvSpPr>
          <p:nvPr>
            <p:ph idx="1"/>
          </p:nvPr>
        </p:nvSpPr>
        <p:spPr>
          <a:xfrm>
            <a:off x="467544" y="1326406"/>
            <a:ext cx="4818067" cy="3657613"/>
          </a:xfrm>
        </p:spPr>
        <p:txBody>
          <a:bodyPr/>
          <a:lstStyle/>
          <a:p>
            <a:pPr>
              <a:buNone/>
            </a:pPr>
            <a:r>
              <a:rPr lang="en-US" b="1" dirty="0" smtClean="0">
                <a:solidFill>
                  <a:srgbClr val="0070C0"/>
                </a:solidFill>
              </a:rPr>
              <a:t>Wheel speed sensors</a:t>
            </a:r>
            <a:endParaRPr lang="en-US" dirty="0" smtClean="0">
              <a:solidFill>
                <a:srgbClr val="0070C0"/>
              </a:solidFill>
            </a:endParaRPr>
          </a:p>
          <a:p>
            <a:pPr lvl="3"/>
            <a:endParaRPr lang="en-US" sz="1400" dirty="0" smtClean="0"/>
          </a:p>
          <a:p>
            <a:pPr>
              <a:buNone/>
            </a:pPr>
            <a:r>
              <a:rPr lang="en-GB" sz="1600" dirty="0" smtClean="0"/>
              <a:t>	Non GPS system requires at least 1 wheel speed sensor. You may want 4!</a:t>
            </a:r>
          </a:p>
          <a:p>
            <a:pPr>
              <a:buNone/>
            </a:pPr>
            <a:endParaRPr lang="en-GB" sz="1600" dirty="0" smtClean="0"/>
          </a:p>
          <a:p>
            <a:pPr>
              <a:buNone/>
            </a:pPr>
            <a:r>
              <a:rPr lang="en-GB" sz="1600" dirty="0" smtClean="0"/>
              <a:t>	A trigger wheel must be manufactured and attached to hub for best accuracy</a:t>
            </a:r>
          </a:p>
          <a:p>
            <a:pPr>
              <a:buNone/>
            </a:pPr>
            <a:endParaRPr lang="en-GB" sz="1600" dirty="0" smtClean="0"/>
          </a:p>
          <a:p>
            <a:pPr>
              <a:buNone/>
            </a:pPr>
            <a:r>
              <a:rPr lang="en-GB" sz="1600" dirty="0" smtClean="0"/>
              <a:t>	You may use existing bolt heads if required and available</a:t>
            </a:r>
          </a:p>
          <a:p>
            <a:pPr>
              <a:buNone/>
            </a:pPr>
            <a:endParaRPr lang="en-GB" sz="1600" dirty="0" smtClean="0"/>
          </a:p>
          <a:p>
            <a:pPr>
              <a:buNone/>
            </a:pPr>
            <a:r>
              <a:rPr lang="en-GB" sz="1600" dirty="0" smtClean="0"/>
              <a:t>	Very rigid bracket required at clearance between sensor and targets may need to be as small as 1mm for pickup. Vibrations must not make sensor contact target!</a:t>
            </a:r>
          </a:p>
          <a:p>
            <a:pPr>
              <a:buNone/>
            </a:pPr>
            <a:endParaRPr lang="en-GB" sz="1600" dirty="0" smtClean="0"/>
          </a:p>
          <a:p>
            <a:pPr>
              <a:buNone/>
            </a:pPr>
            <a:r>
              <a:rPr lang="en-GB" sz="1600" dirty="0" smtClean="0"/>
              <a:t>	</a:t>
            </a:r>
          </a:p>
          <a:p>
            <a:pPr>
              <a:buNone/>
            </a:pPr>
            <a:r>
              <a:rPr lang="en-GB" sz="1600" dirty="0" smtClean="0"/>
              <a:t>	</a:t>
            </a:r>
          </a:p>
          <a:p>
            <a:pPr>
              <a:buNone/>
            </a:pPr>
            <a:endParaRPr lang="en-GB" sz="1600" dirty="0" smtClean="0"/>
          </a:p>
          <a:p>
            <a:pPr>
              <a:buNone/>
            </a:pPr>
            <a:r>
              <a:rPr lang="en-GB" sz="1600" dirty="0" smtClean="0"/>
              <a:t>	</a:t>
            </a:r>
          </a:p>
          <a:p>
            <a:pPr>
              <a:buNone/>
            </a:pPr>
            <a:r>
              <a:rPr lang="en-GB" sz="1600" dirty="0" smtClean="0"/>
              <a:t>If you only install one wheel speed sensor lock ups and wheel spin will effect speed trace and any calculated traces e.g. </a:t>
            </a:r>
            <a:r>
              <a:rPr lang="en-GB" sz="1600" dirty="0" err="1" smtClean="0"/>
              <a:t>Longlitudinal</a:t>
            </a:r>
            <a:r>
              <a:rPr lang="en-GB" sz="1600" dirty="0" smtClean="0"/>
              <a:t> acceleration. </a:t>
            </a:r>
          </a:p>
          <a:p>
            <a:pPr>
              <a:buNone/>
            </a:pPr>
            <a:endParaRPr lang="en-GB" sz="1600" dirty="0" smtClean="0"/>
          </a:p>
          <a:p>
            <a:pPr>
              <a:buNone/>
            </a:pPr>
            <a:r>
              <a:rPr lang="en-GB" sz="1600" dirty="0" smtClean="0"/>
              <a:t>	Track maps calculated using speed channel will also be effected!</a:t>
            </a:r>
          </a:p>
          <a:p>
            <a:pPr>
              <a:lnSpc>
                <a:spcPct val="150000"/>
              </a:lnSpc>
              <a:buNone/>
            </a:pPr>
            <a:endParaRPr lang="en-GB" sz="1600" dirty="0" smtClean="0"/>
          </a:p>
          <a:p>
            <a:pPr>
              <a:lnSpc>
                <a:spcPct val="150000"/>
              </a:lnSpc>
              <a:buNone/>
            </a:pPr>
            <a:r>
              <a:rPr lang="en-GB" sz="1600" dirty="0" smtClean="0"/>
              <a:t>	</a:t>
            </a:r>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4097" name="Picture 1"/>
          <p:cNvPicPr>
            <a:picLocks noChangeAspect="1" noChangeArrowheads="1"/>
          </p:cNvPicPr>
          <p:nvPr/>
        </p:nvPicPr>
        <p:blipFill>
          <a:blip r:embed="rId2" cstate="print"/>
          <a:srcRect l="35889" t="45898" r="37011" b="27734"/>
          <a:stretch>
            <a:fillRect/>
          </a:stretch>
        </p:blipFill>
        <p:spPr bwMode="auto">
          <a:xfrm>
            <a:off x="6143636" y="1326406"/>
            <a:ext cx="2000264" cy="1459652"/>
          </a:xfrm>
          <a:prstGeom prst="rect">
            <a:avLst/>
          </a:prstGeom>
          <a:noFill/>
          <a:ln w="9525">
            <a:noFill/>
            <a:miter lim="800000"/>
            <a:headEnd/>
            <a:tailEnd/>
          </a:ln>
        </p:spPr>
      </p:pic>
      <p:pic>
        <p:nvPicPr>
          <p:cNvPr id="4099" name="Picture 3"/>
          <p:cNvPicPr>
            <a:picLocks noChangeAspect="1" noChangeArrowheads="1"/>
          </p:cNvPicPr>
          <p:nvPr/>
        </p:nvPicPr>
        <p:blipFill>
          <a:blip r:embed="rId3" cstate="print"/>
          <a:srcRect l="4394" t="15625" r="69971" b="40429"/>
          <a:stretch>
            <a:fillRect/>
          </a:stretch>
        </p:blipFill>
        <p:spPr bwMode="auto">
          <a:xfrm>
            <a:off x="6000760" y="2928934"/>
            <a:ext cx="2500330" cy="321471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solidFill>
                <a:srgbClr val="408000"/>
              </a:solidFill>
            </a:endParaRPr>
          </a:p>
        </p:txBody>
      </p:sp>
      <p:sp>
        <p:nvSpPr>
          <p:cNvPr id="5123" name="Rectangle 3"/>
          <p:cNvSpPr>
            <a:spLocks noGrp="1" noChangeArrowheads="1"/>
          </p:cNvSpPr>
          <p:nvPr>
            <p:ph idx="1"/>
          </p:nvPr>
        </p:nvSpPr>
        <p:spPr>
          <a:xfrm>
            <a:off x="467544" y="1196752"/>
            <a:ext cx="7992119" cy="3657613"/>
          </a:xfrm>
        </p:spPr>
        <p:txBody>
          <a:bodyPr/>
          <a:lstStyle/>
          <a:p>
            <a:pPr>
              <a:buNone/>
            </a:pPr>
            <a:r>
              <a:rPr lang="en-US" b="1" dirty="0" smtClean="0">
                <a:solidFill>
                  <a:srgbClr val="0070C0"/>
                </a:solidFill>
              </a:rPr>
              <a:t>Wheel speed sensors</a:t>
            </a:r>
            <a:endParaRPr lang="en-US" dirty="0" smtClean="0">
              <a:solidFill>
                <a:srgbClr val="0070C0"/>
              </a:solidFill>
            </a:endParaRPr>
          </a:p>
          <a:p>
            <a:pPr lvl="3"/>
            <a:endParaRPr lang="en-US" sz="1400" dirty="0" smtClean="0"/>
          </a:p>
          <a:p>
            <a:pPr>
              <a:buNone/>
            </a:pPr>
            <a:r>
              <a:rPr lang="en-GB" sz="1600" dirty="0" smtClean="0"/>
              <a:t>	</a:t>
            </a:r>
            <a:r>
              <a:rPr lang="en-GB" dirty="0" smtClean="0"/>
              <a:t>If you only install one wheel speed sensor lock ups and wheel spin will effect speed trace and any calculated traces e.g. Longitudinal acceleration. </a:t>
            </a:r>
          </a:p>
          <a:p>
            <a:pPr>
              <a:buNone/>
            </a:pPr>
            <a:endParaRPr lang="en-GB" dirty="0" smtClean="0"/>
          </a:p>
          <a:p>
            <a:pPr>
              <a:buNone/>
            </a:pPr>
            <a:r>
              <a:rPr lang="en-GB" dirty="0" smtClean="0"/>
              <a:t>	Track maps calculated using speed channel will also be affected!</a:t>
            </a:r>
          </a:p>
          <a:p>
            <a:pPr>
              <a:buNone/>
            </a:pPr>
            <a:endParaRPr lang="en-GB" sz="1600" dirty="0" smtClean="0"/>
          </a:p>
          <a:p>
            <a:pPr>
              <a:buNone/>
            </a:pPr>
            <a:r>
              <a:rPr lang="en-GB" sz="1600" dirty="0" smtClean="0"/>
              <a:t>	</a:t>
            </a:r>
          </a:p>
          <a:p>
            <a:pPr>
              <a:buNone/>
            </a:pPr>
            <a:r>
              <a:rPr lang="en-GB" sz="1600" dirty="0" smtClean="0"/>
              <a:t>	</a:t>
            </a:r>
          </a:p>
          <a:p>
            <a:pPr>
              <a:lnSpc>
                <a:spcPct val="150000"/>
              </a:lnSpc>
              <a:buNone/>
            </a:pPr>
            <a:endParaRPr lang="en-GB" sz="1600" dirty="0" smtClean="0"/>
          </a:p>
          <a:p>
            <a:pPr>
              <a:lnSpc>
                <a:spcPct val="150000"/>
              </a:lnSpc>
              <a:buNone/>
            </a:pPr>
            <a:r>
              <a:rPr lang="en-GB" sz="1600" dirty="0" smtClean="0"/>
              <a:t>	</a:t>
            </a:r>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1026" name="Picture 2"/>
          <p:cNvPicPr>
            <a:picLocks noChangeAspect="1" noChangeArrowheads="1"/>
          </p:cNvPicPr>
          <p:nvPr/>
        </p:nvPicPr>
        <p:blipFill>
          <a:blip r:embed="rId2" cstate="print"/>
          <a:srcRect l="61949" t="6720" r="17709" b="68080"/>
          <a:stretch>
            <a:fillRect/>
          </a:stretch>
        </p:blipFill>
        <p:spPr bwMode="auto">
          <a:xfrm>
            <a:off x="3491880" y="4221088"/>
            <a:ext cx="2790056" cy="216024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solidFill>
                <a:srgbClr val="408000"/>
              </a:solidFill>
            </a:endParaRPr>
          </a:p>
        </p:txBody>
      </p:sp>
      <p:sp>
        <p:nvSpPr>
          <p:cNvPr id="5123" name="Rectangle 3"/>
          <p:cNvSpPr>
            <a:spLocks noGrp="1" noChangeArrowheads="1"/>
          </p:cNvSpPr>
          <p:nvPr>
            <p:ph idx="1"/>
          </p:nvPr>
        </p:nvSpPr>
        <p:spPr>
          <a:xfrm>
            <a:off x="468313" y="1268760"/>
            <a:ext cx="6047903" cy="3657613"/>
          </a:xfrm>
        </p:spPr>
        <p:txBody>
          <a:bodyPr/>
          <a:lstStyle/>
          <a:p>
            <a:pPr>
              <a:buNone/>
            </a:pPr>
            <a:r>
              <a:rPr lang="en-US" b="1" dirty="0" smtClean="0">
                <a:solidFill>
                  <a:srgbClr val="0070C0"/>
                </a:solidFill>
              </a:rPr>
              <a:t>Accelerometers</a:t>
            </a:r>
            <a:endParaRPr lang="en-US" dirty="0" smtClean="0">
              <a:solidFill>
                <a:srgbClr val="0070C0"/>
              </a:solidFill>
            </a:endParaRPr>
          </a:p>
          <a:p>
            <a:pPr lvl="3"/>
            <a:endParaRPr lang="en-US" sz="1400" dirty="0" smtClean="0"/>
          </a:p>
          <a:p>
            <a:pPr>
              <a:buNone/>
            </a:pPr>
            <a:r>
              <a:rPr lang="en-GB" sz="1600" dirty="0" smtClean="0"/>
              <a:t>	Accelerometers should be mounted with their axis parallel to the acceleration direction you are attempting to measure.</a:t>
            </a:r>
          </a:p>
          <a:p>
            <a:pPr>
              <a:buNone/>
            </a:pPr>
            <a:endParaRPr lang="en-GB" sz="1600" dirty="0" smtClean="0"/>
          </a:p>
          <a:p>
            <a:pPr>
              <a:buNone/>
            </a:pPr>
            <a:r>
              <a:rPr lang="en-GB" sz="1600" dirty="0" smtClean="0"/>
              <a:t>	To avoid picking up high frequency vibrations many people mount the accelerometers using industrial hook and loop tape which offers some sort of damping. </a:t>
            </a:r>
          </a:p>
          <a:p>
            <a:pPr>
              <a:buNone/>
            </a:pPr>
            <a:endParaRPr lang="en-GB" sz="1600" dirty="0" smtClean="0"/>
          </a:p>
          <a:p>
            <a:pPr>
              <a:buNone/>
            </a:pPr>
            <a:r>
              <a:rPr lang="en-GB" sz="1600" dirty="0" smtClean="0"/>
              <a:t>	However you could also consider if you could mount  more rigidly and filter the data post processing.</a:t>
            </a:r>
          </a:p>
          <a:p>
            <a:pPr>
              <a:buNone/>
            </a:pPr>
            <a:endParaRPr lang="en-GB" sz="1600" dirty="0" smtClean="0"/>
          </a:p>
          <a:p>
            <a:pPr>
              <a:buNone/>
            </a:pPr>
            <a:r>
              <a:rPr lang="en-GB" sz="1600" dirty="0" smtClean="0"/>
              <a:t>	As a vehicle rolls the lateral axis will deviate from the horizon. You may want to monitor roll angle and create a math channel with a correction factor. Same with pitch and long </a:t>
            </a:r>
            <a:r>
              <a:rPr lang="en-GB" sz="1600" dirty="0" err="1" smtClean="0"/>
              <a:t>accel</a:t>
            </a:r>
            <a:r>
              <a:rPr lang="en-GB" sz="1600" dirty="0" smtClean="0"/>
              <a:t>.</a:t>
            </a:r>
          </a:p>
          <a:p>
            <a:pPr>
              <a:lnSpc>
                <a:spcPct val="150000"/>
              </a:lnSpc>
              <a:buNone/>
            </a:pPr>
            <a:endParaRPr lang="en-GB" sz="1600" dirty="0" smtClean="0"/>
          </a:p>
          <a:p>
            <a:pPr>
              <a:lnSpc>
                <a:spcPct val="150000"/>
              </a:lnSpc>
              <a:buNone/>
            </a:pPr>
            <a:r>
              <a:rPr lang="en-GB" sz="1600" dirty="0" smtClean="0"/>
              <a:t>	</a:t>
            </a:r>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3073" name="Picture 1"/>
          <p:cNvPicPr>
            <a:picLocks noChangeAspect="1" noChangeArrowheads="1"/>
          </p:cNvPicPr>
          <p:nvPr/>
        </p:nvPicPr>
        <p:blipFill>
          <a:blip r:embed="rId2" cstate="print"/>
          <a:srcRect l="48340" t="3906" r="15039" b="70703"/>
          <a:stretch>
            <a:fillRect/>
          </a:stretch>
        </p:blipFill>
        <p:spPr bwMode="auto">
          <a:xfrm>
            <a:off x="6516216" y="3429000"/>
            <a:ext cx="2203747" cy="1145949"/>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solidFill>
                <a:srgbClr val="408000"/>
              </a:solidFill>
            </a:endParaRPr>
          </a:p>
        </p:txBody>
      </p:sp>
      <p:sp>
        <p:nvSpPr>
          <p:cNvPr id="5123" name="Rectangle 3"/>
          <p:cNvSpPr>
            <a:spLocks noGrp="1" noChangeArrowheads="1"/>
          </p:cNvSpPr>
          <p:nvPr>
            <p:ph idx="1"/>
          </p:nvPr>
        </p:nvSpPr>
        <p:spPr>
          <a:xfrm>
            <a:off x="467544" y="1196752"/>
            <a:ext cx="7961339" cy="3657613"/>
          </a:xfrm>
        </p:spPr>
        <p:txBody>
          <a:bodyPr/>
          <a:lstStyle/>
          <a:p>
            <a:pPr>
              <a:buNone/>
            </a:pPr>
            <a:r>
              <a:rPr lang="en-US" b="1" dirty="0" smtClean="0">
                <a:solidFill>
                  <a:srgbClr val="0070C0"/>
                </a:solidFill>
              </a:rPr>
              <a:t>Pressure and temperature sensors</a:t>
            </a:r>
            <a:endParaRPr lang="en-US" dirty="0" smtClean="0">
              <a:solidFill>
                <a:srgbClr val="0070C0"/>
              </a:solidFill>
            </a:endParaRPr>
          </a:p>
          <a:p>
            <a:pPr lvl="3"/>
            <a:endParaRPr lang="en-US" sz="1800" dirty="0" smtClean="0"/>
          </a:p>
          <a:p>
            <a:pPr>
              <a:buNone/>
            </a:pPr>
            <a:r>
              <a:rPr lang="en-GB" sz="1800" dirty="0" smtClean="0"/>
              <a:t>	</a:t>
            </a:r>
            <a:r>
              <a:rPr lang="en-GB" dirty="0" smtClean="0"/>
              <a:t>Care should be taken when mounting pressure transducers and some temperature sensors directly to the engine itself.</a:t>
            </a:r>
          </a:p>
          <a:p>
            <a:pPr>
              <a:buNone/>
            </a:pPr>
            <a:endParaRPr lang="en-GB" dirty="0" smtClean="0"/>
          </a:p>
          <a:p>
            <a:pPr>
              <a:buNone/>
            </a:pPr>
            <a:r>
              <a:rPr lang="en-GB" dirty="0" smtClean="0"/>
              <a:t>	Competition engines may produce extreme vibrations which may damage the sensor internals.</a:t>
            </a:r>
          </a:p>
          <a:p>
            <a:pPr>
              <a:buNone/>
            </a:pPr>
            <a:endParaRPr lang="en-GB" dirty="0" smtClean="0"/>
          </a:p>
          <a:p>
            <a:pPr>
              <a:buNone/>
            </a:pPr>
            <a:r>
              <a:rPr lang="en-GB" dirty="0" smtClean="0"/>
              <a:t>	To improve reliability of the sensor you should mount it remotely to the engine by using a short braided hose and mount the sensor somewhere on the chassis using some shock insulation.</a:t>
            </a:r>
          </a:p>
          <a:p>
            <a:pPr>
              <a:buNone/>
            </a:pPr>
            <a:endParaRPr lang="en-GB" sz="1600" dirty="0" smtClean="0"/>
          </a:p>
          <a:p>
            <a:pPr>
              <a:buNone/>
            </a:pPr>
            <a:endParaRPr lang="en-GB" sz="1600" dirty="0" smtClean="0"/>
          </a:p>
          <a:p>
            <a:pPr>
              <a:lnSpc>
                <a:spcPct val="150000"/>
              </a:lnSpc>
              <a:buNone/>
            </a:pPr>
            <a:endParaRPr lang="en-GB" sz="1600" dirty="0" smtClean="0"/>
          </a:p>
          <a:p>
            <a:pPr>
              <a:lnSpc>
                <a:spcPct val="150000"/>
              </a:lnSpc>
              <a:buNone/>
            </a:pPr>
            <a:r>
              <a:rPr lang="en-GB" sz="1600" dirty="0" smtClean="0"/>
              <a:t>	</a:t>
            </a:r>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solidFill>
                <a:srgbClr val="408000"/>
              </a:solidFill>
            </a:endParaRPr>
          </a:p>
        </p:txBody>
      </p:sp>
      <p:sp>
        <p:nvSpPr>
          <p:cNvPr id="5123" name="Rectangle 3"/>
          <p:cNvSpPr>
            <a:spLocks noGrp="1" noChangeArrowheads="1"/>
          </p:cNvSpPr>
          <p:nvPr>
            <p:ph idx="1"/>
          </p:nvPr>
        </p:nvSpPr>
        <p:spPr>
          <a:xfrm>
            <a:off x="468313" y="1139539"/>
            <a:ext cx="7961339" cy="3657613"/>
          </a:xfrm>
        </p:spPr>
        <p:txBody>
          <a:bodyPr/>
          <a:lstStyle/>
          <a:p>
            <a:pPr>
              <a:buNone/>
            </a:pPr>
            <a:r>
              <a:rPr lang="en-US" b="1" dirty="0" smtClean="0">
                <a:solidFill>
                  <a:srgbClr val="0070C0"/>
                </a:solidFill>
              </a:rPr>
              <a:t>Cables and wiring looms</a:t>
            </a:r>
            <a:endParaRPr lang="en-US" dirty="0" smtClean="0">
              <a:solidFill>
                <a:srgbClr val="0070C0"/>
              </a:solidFill>
            </a:endParaRPr>
          </a:p>
          <a:p>
            <a:pPr lvl="3"/>
            <a:endParaRPr lang="en-US" sz="1400" dirty="0" smtClean="0"/>
          </a:p>
          <a:p>
            <a:pPr>
              <a:buNone/>
            </a:pPr>
            <a:r>
              <a:rPr lang="en-GB" sz="1600" dirty="0" smtClean="0"/>
              <a:t>	</a:t>
            </a:r>
            <a:r>
              <a:rPr lang="en-GB" sz="1600" dirty="0" smtClean="0"/>
              <a:t>Most </a:t>
            </a:r>
            <a:r>
              <a:rPr lang="en-GB" sz="1600" dirty="0" smtClean="0"/>
              <a:t>bought </a:t>
            </a:r>
            <a:r>
              <a:rPr lang="en-GB" sz="1600" b="1" dirty="0" smtClean="0"/>
              <a:t>looms will </a:t>
            </a:r>
            <a:r>
              <a:rPr lang="en-GB" sz="1600" dirty="0" smtClean="0"/>
              <a:t>not fit the bespoke racing vehicle and will either require </a:t>
            </a:r>
            <a:r>
              <a:rPr lang="en-GB" sz="1600" b="1" dirty="0" smtClean="0"/>
              <a:t>modification</a:t>
            </a:r>
            <a:r>
              <a:rPr lang="en-GB" sz="1600" dirty="0" smtClean="0"/>
              <a:t> or excess cable will need to be ‘used up’ or short cables extended.</a:t>
            </a:r>
          </a:p>
          <a:p>
            <a:pPr>
              <a:buNone/>
            </a:pPr>
            <a:endParaRPr lang="en-GB" sz="1600" dirty="0" smtClean="0"/>
          </a:p>
          <a:p>
            <a:pPr>
              <a:buNone/>
            </a:pPr>
            <a:r>
              <a:rPr lang="en-GB" sz="1600" dirty="0" smtClean="0"/>
              <a:t>	Manufacturing a bespoke data loom for the given vehicle generally is a much neater and lighter route. This is not a complicated process!</a:t>
            </a:r>
          </a:p>
          <a:p>
            <a:pPr>
              <a:buNone/>
            </a:pPr>
            <a:endParaRPr lang="en-GB" sz="1600" dirty="0" smtClean="0"/>
          </a:p>
          <a:p>
            <a:pPr>
              <a:buNone/>
            </a:pPr>
            <a:r>
              <a:rPr lang="en-GB" sz="1600" dirty="0" smtClean="0"/>
              <a:t>	You should use </a:t>
            </a:r>
            <a:r>
              <a:rPr lang="en-GB" sz="1600" b="1" dirty="0" smtClean="0"/>
              <a:t>shielded and twisted cables </a:t>
            </a:r>
            <a:r>
              <a:rPr lang="en-GB" sz="1600" dirty="0" smtClean="0"/>
              <a:t>to try and minimise electrical noise.</a:t>
            </a:r>
          </a:p>
          <a:p>
            <a:pPr>
              <a:buNone/>
            </a:pPr>
            <a:endParaRPr lang="en-GB" sz="1600" dirty="0" smtClean="0"/>
          </a:p>
          <a:p>
            <a:pPr>
              <a:buNone/>
            </a:pPr>
            <a:r>
              <a:rPr lang="en-GB" sz="1600" dirty="0" smtClean="0"/>
              <a:t>	You should </a:t>
            </a:r>
            <a:r>
              <a:rPr lang="en-GB" sz="1600" b="1" dirty="0" smtClean="0"/>
              <a:t>route the cables </a:t>
            </a:r>
            <a:r>
              <a:rPr lang="en-GB" sz="1600" dirty="0" smtClean="0"/>
              <a:t>away from sources of electrical noise and try and protect the cables as much as possible from moving parts, braided hoses, sharp edges and areas in which they could be caught or chafed.</a:t>
            </a:r>
          </a:p>
          <a:p>
            <a:pPr>
              <a:buNone/>
            </a:pPr>
            <a:endParaRPr lang="en-GB" sz="1600" dirty="0" smtClean="0"/>
          </a:p>
          <a:p>
            <a:pPr>
              <a:buNone/>
            </a:pPr>
            <a:r>
              <a:rPr lang="en-GB" sz="1600" dirty="0" smtClean="0"/>
              <a:t>	You should use good quality connectors to protect against water ingress.</a:t>
            </a:r>
          </a:p>
          <a:p>
            <a:pPr>
              <a:lnSpc>
                <a:spcPct val="150000"/>
              </a:lnSpc>
              <a:buNone/>
            </a:pPr>
            <a:endParaRPr lang="en-GB" sz="1600" dirty="0" smtClean="0"/>
          </a:p>
          <a:p>
            <a:pPr>
              <a:lnSpc>
                <a:spcPct val="150000"/>
              </a:lnSpc>
              <a:buNone/>
            </a:pPr>
            <a:r>
              <a:rPr lang="en-GB" sz="1600" dirty="0" smtClean="0"/>
              <a:t>	</a:t>
            </a:r>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Installation</a:t>
            </a:r>
            <a:endParaRPr lang="en-US" dirty="0">
              <a:solidFill>
                <a:srgbClr val="408000"/>
              </a:solidFill>
            </a:endParaRPr>
          </a:p>
        </p:txBody>
      </p:sp>
      <p:sp>
        <p:nvSpPr>
          <p:cNvPr id="5123" name="Rectangle 3"/>
          <p:cNvSpPr>
            <a:spLocks noGrp="1" noChangeArrowheads="1"/>
          </p:cNvSpPr>
          <p:nvPr>
            <p:ph idx="1"/>
          </p:nvPr>
        </p:nvSpPr>
        <p:spPr>
          <a:xfrm>
            <a:off x="467544" y="1124744"/>
            <a:ext cx="7961339" cy="3657613"/>
          </a:xfrm>
        </p:spPr>
        <p:txBody>
          <a:bodyPr/>
          <a:lstStyle/>
          <a:p>
            <a:pPr>
              <a:buNone/>
            </a:pPr>
            <a:r>
              <a:rPr lang="en-US" b="1" dirty="0" smtClean="0">
                <a:solidFill>
                  <a:srgbClr val="0070C0"/>
                </a:solidFill>
              </a:rPr>
              <a:t>Summary</a:t>
            </a:r>
            <a:endParaRPr lang="en-US" dirty="0" smtClean="0">
              <a:solidFill>
                <a:srgbClr val="0070C0"/>
              </a:solidFill>
            </a:endParaRPr>
          </a:p>
          <a:p>
            <a:pPr lvl="3"/>
            <a:endParaRPr lang="en-US" sz="1400" dirty="0" smtClean="0"/>
          </a:p>
          <a:p>
            <a:pPr>
              <a:buNone/>
            </a:pPr>
            <a:r>
              <a:rPr lang="en-GB" sz="1600" dirty="0" smtClean="0"/>
              <a:t>	</a:t>
            </a:r>
            <a:r>
              <a:rPr lang="en-GB" dirty="0" smtClean="0"/>
              <a:t>Testing is </a:t>
            </a:r>
            <a:r>
              <a:rPr lang="en-GB" b="1" dirty="0" smtClean="0"/>
              <a:t>expensive</a:t>
            </a:r>
            <a:r>
              <a:rPr lang="en-GB" dirty="0" smtClean="0"/>
              <a:t>!</a:t>
            </a:r>
          </a:p>
          <a:p>
            <a:pPr>
              <a:buNone/>
            </a:pPr>
            <a:endParaRPr lang="en-GB" dirty="0" smtClean="0"/>
          </a:p>
          <a:p>
            <a:pPr>
              <a:buNone/>
            </a:pPr>
            <a:r>
              <a:rPr lang="en-GB" dirty="0" smtClean="0"/>
              <a:t>	You cannot afford your data acquisition system to be unreliable</a:t>
            </a:r>
          </a:p>
          <a:p>
            <a:pPr>
              <a:buNone/>
            </a:pPr>
            <a:endParaRPr lang="en-GB" dirty="0" smtClean="0"/>
          </a:p>
          <a:p>
            <a:pPr>
              <a:buNone/>
            </a:pPr>
            <a:r>
              <a:rPr lang="en-GB" dirty="0" smtClean="0"/>
              <a:t>	Care should be taken when mounting the logger and sensors, as well as when designing and routing the supporting loom.</a:t>
            </a:r>
          </a:p>
          <a:p>
            <a:pPr>
              <a:buNone/>
            </a:pPr>
            <a:endParaRPr lang="en-GB" dirty="0" smtClean="0"/>
          </a:p>
          <a:p>
            <a:pPr>
              <a:buNone/>
            </a:pPr>
            <a:r>
              <a:rPr lang="en-GB" dirty="0" smtClean="0"/>
              <a:t>	Do the job </a:t>
            </a:r>
            <a:r>
              <a:rPr lang="en-GB" b="1" dirty="0" smtClean="0"/>
              <a:t>once</a:t>
            </a:r>
            <a:r>
              <a:rPr lang="en-GB" dirty="0" smtClean="0"/>
              <a:t> – Do it </a:t>
            </a:r>
            <a:r>
              <a:rPr lang="en-GB" b="1" dirty="0" smtClean="0"/>
              <a:t>properly</a:t>
            </a:r>
            <a:r>
              <a:rPr lang="en-GB" dirty="0" smtClean="0"/>
              <a:t>!!</a:t>
            </a:r>
          </a:p>
          <a:p>
            <a:pPr>
              <a:lnSpc>
                <a:spcPct val="150000"/>
              </a:lnSpc>
              <a:buNone/>
            </a:pPr>
            <a:endParaRPr lang="en-GB" sz="1600" dirty="0" smtClean="0"/>
          </a:p>
          <a:p>
            <a:pPr>
              <a:lnSpc>
                <a:spcPct val="150000"/>
              </a:lnSpc>
              <a:buNone/>
            </a:pPr>
            <a:r>
              <a:rPr lang="en-GB" sz="1600" dirty="0" smtClean="0"/>
              <a:t>	</a:t>
            </a:r>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150000"/>
              </a:lnSpc>
              <a:buNone/>
            </a:pP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UWTSD Simpl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Corus Guidelines_White Template">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ctr"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600" b="1" i="0" u="none" strike="noStrike" cap="none" normalizeH="0" baseline="0" smtClean="0">
            <a:ln>
              <a:noFill/>
            </a:ln>
            <a:solidFill>
              <a:schemeClr val="tx1"/>
            </a:solidFill>
            <a:effectLst/>
            <a:latin typeface="Arial" charset="0"/>
            <a:ea typeface="ＭＳ Ｐゴシック" pitchFamily="34" charset="-128"/>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ctr"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600" b="1" i="0" u="none" strike="noStrike" cap="none" normalizeH="0" baseline="0" smtClean="0">
            <a:ln>
              <a:noFill/>
            </a:ln>
            <a:solidFill>
              <a:schemeClr val="tx1"/>
            </a:solidFill>
            <a:effectLst/>
            <a:latin typeface="Arial" charset="0"/>
            <a:ea typeface="ＭＳ Ｐゴシック" pitchFamily="34" charset="-128"/>
          </a:defRPr>
        </a:defPPr>
      </a:lstStyle>
    </a:lnDef>
  </a:objectDefaults>
  <a:extraClrSchemeLst>
    <a:extraClrScheme>
      <a:clrScheme name="Corus Guidelines_White Template 1">
        <a:dk1>
          <a:srgbClr val="000000"/>
        </a:dk1>
        <a:lt1>
          <a:srgbClr val="FFFFFF"/>
        </a:lt1>
        <a:dk2>
          <a:srgbClr val="FF0000"/>
        </a:dk2>
        <a:lt2>
          <a:srgbClr val="009581"/>
        </a:lt2>
        <a:accent1>
          <a:srgbClr val="FF0000"/>
        </a:accent1>
        <a:accent2>
          <a:srgbClr val="999999"/>
        </a:accent2>
        <a:accent3>
          <a:srgbClr val="FFFFFF"/>
        </a:accent3>
        <a:accent4>
          <a:srgbClr val="000000"/>
        </a:accent4>
        <a:accent5>
          <a:srgbClr val="FFAAAA"/>
        </a:accent5>
        <a:accent6>
          <a:srgbClr val="8A8A8A"/>
        </a:accent6>
        <a:hlink>
          <a:srgbClr val="99CC00"/>
        </a:hlink>
        <a:folHlink>
          <a:srgbClr val="F0AB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Simple</Template>
  <TotalTime>1367</TotalTime>
  <Words>111</Words>
  <Application>Microsoft Office PowerPoint</Application>
  <PresentationFormat>On-screen Show (4:3)</PresentationFormat>
  <Paragraphs>616</Paragraphs>
  <Slides>27</Slides>
  <Notes>0</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UWTSD Simple</vt:lpstr>
      <vt:lpstr>Data Acquisition Installation</vt:lpstr>
      <vt:lpstr>Installation</vt:lpstr>
      <vt:lpstr>Installation</vt:lpstr>
      <vt:lpstr>Installation</vt:lpstr>
      <vt:lpstr>Installation</vt:lpstr>
      <vt:lpstr>Installation</vt:lpstr>
      <vt:lpstr>Installation</vt:lpstr>
      <vt:lpstr>Installation</vt:lpstr>
      <vt:lpstr>Installation</vt:lpstr>
      <vt:lpstr>Installation</vt:lpstr>
      <vt:lpstr>Installation</vt:lpstr>
      <vt:lpstr>Installation</vt:lpstr>
      <vt:lpstr>Installation</vt:lpstr>
      <vt:lpstr>Installation</vt:lpstr>
      <vt:lpstr>Installation</vt:lpstr>
      <vt:lpstr>Installation</vt:lpstr>
      <vt:lpstr>Installation</vt:lpstr>
      <vt:lpstr>Installation</vt:lpstr>
      <vt:lpstr>Installation</vt:lpstr>
      <vt:lpstr>Installation</vt:lpstr>
      <vt:lpstr>Installation</vt:lpstr>
      <vt:lpstr>Installation</vt:lpstr>
      <vt:lpstr>Installation</vt:lpstr>
      <vt:lpstr>Installation</vt:lpstr>
      <vt:lpstr>Installation</vt:lpstr>
      <vt:lpstr>Installation</vt:lpstr>
      <vt:lpstr>Installation</vt:lpstr>
    </vt:vector>
  </TitlesOfParts>
  <Company>SMU</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Aerodynamics</dc:title>
  <dc:creator>fad-tt</dc:creator>
  <cp:lastModifiedBy>Tudor, Timothy</cp:lastModifiedBy>
  <cp:revision>126</cp:revision>
  <dcterms:created xsi:type="dcterms:W3CDTF">2010-09-22T08:44:59Z</dcterms:created>
  <dcterms:modified xsi:type="dcterms:W3CDTF">2014-10-23T07:26:32Z</dcterms:modified>
</cp:coreProperties>
</file>