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3"/>
  </p:notesMasterIdLst>
  <p:handoutMasterIdLst>
    <p:handoutMasterId r:id="rId24"/>
  </p:handoutMasterIdLst>
  <p:sldIdLst>
    <p:sldId id="302" r:id="rId5"/>
    <p:sldId id="257" r:id="rId6"/>
    <p:sldId id="333" r:id="rId7"/>
    <p:sldId id="376" r:id="rId8"/>
    <p:sldId id="377" r:id="rId9"/>
    <p:sldId id="393" r:id="rId10"/>
    <p:sldId id="378" r:id="rId11"/>
    <p:sldId id="347" r:id="rId12"/>
    <p:sldId id="375" r:id="rId13"/>
    <p:sldId id="349" r:id="rId14"/>
    <p:sldId id="379" r:id="rId15"/>
    <p:sldId id="382" r:id="rId16"/>
    <p:sldId id="394" r:id="rId17"/>
    <p:sldId id="383" r:id="rId18"/>
    <p:sldId id="264" r:id="rId19"/>
    <p:sldId id="265" r:id="rId20"/>
    <p:sldId id="361" r:id="rId21"/>
    <p:sldId id="392" r:id="rId2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47397"/>
    <p:restoredTop sz="94690"/>
  </p:normalViewPr>
  <p:slideViewPr>
    <p:cSldViewPr>
      <p:cViewPr varScale="1">
        <p:scale>
          <a:sx n="81" d="100"/>
          <a:sy n="81" d="100"/>
        </p:scale>
        <p:origin x="917" y="62"/>
      </p:cViewPr>
      <p:guideLst>
        <p:guide orient="horz" pos="2160"/>
        <p:guide pos="2880"/>
      </p:guideLst>
    </p:cSldViewPr>
  </p:slideViewPr>
  <p:notesTextViewPr>
    <p:cViewPr>
      <p:scale>
        <a:sx n="1" d="1"/>
        <a:sy n="1" d="1"/>
      </p:scale>
      <p:origin x="0" y="0"/>
    </p:cViewPr>
  </p:notesTextViewPr>
  <p:notesViewPr>
    <p:cSldViewPr>
      <p:cViewPr varScale="1">
        <p:scale>
          <a:sx n="83" d="100"/>
          <a:sy n="83" d="100"/>
        </p:scale>
        <p:origin x="-2166"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handoutMaster" Target="handoutMasters/handout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6D292DE-8B7A-4254-AA83-74C1F4DD4AF0}" type="datetimeFigureOut">
              <a:rPr lang="en-GB" smtClean="0"/>
              <a:t>18/11/2021</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3C3D8D3-17FF-4C88-A759-00DBF3A84646}" type="slidenum">
              <a:rPr lang="en-GB" smtClean="0"/>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2C52AA0-F73F-F045-97A6-855AB18EE645}" type="datetimeFigureOut">
              <a:rPr lang="en-US" smtClean="0"/>
              <a:t>11/18/2021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936E1E2-17D2-5E4C-B96D-EEDAC0EF77DB}" type="slidenum">
              <a:rPr lang="en-US" smtClean="0"/>
              <a:t>‹#›</a:t>
            </a:fld>
            <a:endParaRPr lang="en-US"/>
          </a:p>
        </p:txBody>
      </p:sp>
    </p:spTree>
    <p:extLst>
      <p:ext uri="{BB962C8B-B14F-4D97-AF65-F5344CB8AC3E}">
        <p14:creationId xmlns:p14="http://schemas.microsoft.com/office/powerpoint/2010/main" val="2420248085"/>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B37C982-8B5E-41C8-9C3C-7DDDA082ABA8}" type="slidenum">
              <a:rPr lang="en-GB" smtClean="0"/>
              <a:t>3</a:t>
            </a:fld>
            <a:endParaRPr lang="en-GB"/>
          </a:p>
        </p:txBody>
      </p:sp>
    </p:spTree>
    <p:extLst>
      <p:ext uri="{BB962C8B-B14F-4D97-AF65-F5344CB8AC3E}">
        <p14:creationId xmlns:p14="http://schemas.microsoft.com/office/powerpoint/2010/main" val="119799319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B37C982-8B5E-41C8-9C3C-7DDDA082ABA8}" type="slidenum">
              <a:rPr lang="en-GB" smtClean="0"/>
              <a:t>4</a:t>
            </a:fld>
            <a:endParaRPr lang="en-GB"/>
          </a:p>
        </p:txBody>
      </p:sp>
    </p:spTree>
    <p:extLst>
      <p:ext uri="{BB962C8B-B14F-4D97-AF65-F5344CB8AC3E}">
        <p14:creationId xmlns:p14="http://schemas.microsoft.com/office/powerpoint/2010/main" val="323100486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B37C982-8B5E-41C8-9C3C-7DDDA082ABA8}" type="slidenum">
              <a:rPr lang="en-GB" smtClean="0"/>
              <a:t>5</a:t>
            </a:fld>
            <a:endParaRPr lang="en-GB"/>
          </a:p>
        </p:txBody>
      </p:sp>
    </p:spTree>
    <p:extLst>
      <p:ext uri="{BB962C8B-B14F-4D97-AF65-F5344CB8AC3E}">
        <p14:creationId xmlns:p14="http://schemas.microsoft.com/office/powerpoint/2010/main" val="88909584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B37C982-8B5E-41C8-9C3C-7DDDA082ABA8}" type="slidenum">
              <a:rPr lang="en-GB" smtClean="0"/>
              <a:t>6</a:t>
            </a:fld>
            <a:endParaRPr lang="en-GB"/>
          </a:p>
        </p:txBody>
      </p:sp>
    </p:spTree>
    <p:extLst>
      <p:ext uri="{BB962C8B-B14F-4D97-AF65-F5344CB8AC3E}">
        <p14:creationId xmlns:p14="http://schemas.microsoft.com/office/powerpoint/2010/main" val="42331583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B37C982-8B5E-41C8-9C3C-7DDDA082ABA8}" type="slidenum">
              <a:rPr lang="en-GB" smtClean="0"/>
              <a:t>7</a:t>
            </a:fld>
            <a:endParaRPr lang="en-GB"/>
          </a:p>
        </p:txBody>
      </p:sp>
    </p:spTree>
    <p:extLst>
      <p:ext uri="{BB962C8B-B14F-4D97-AF65-F5344CB8AC3E}">
        <p14:creationId xmlns:p14="http://schemas.microsoft.com/office/powerpoint/2010/main" val="65693650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B37C982-8B5E-41C8-9C3C-7DDDA082ABA8}" type="slidenum">
              <a:rPr lang="en-GB" smtClean="0"/>
              <a:t>8</a:t>
            </a:fld>
            <a:endParaRPr lang="en-GB"/>
          </a:p>
        </p:txBody>
      </p:sp>
    </p:spTree>
    <p:extLst>
      <p:ext uri="{BB962C8B-B14F-4D97-AF65-F5344CB8AC3E}">
        <p14:creationId xmlns:p14="http://schemas.microsoft.com/office/powerpoint/2010/main" val="31668703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B37C982-8B5E-41C8-9C3C-7DDDA082ABA8}" type="slidenum">
              <a:rPr lang="en-GB" smtClean="0"/>
              <a:t>9</a:t>
            </a:fld>
            <a:endParaRPr lang="en-GB"/>
          </a:p>
        </p:txBody>
      </p:sp>
    </p:spTree>
    <p:extLst>
      <p:ext uri="{BB962C8B-B14F-4D97-AF65-F5344CB8AC3E}">
        <p14:creationId xmlns:p14="http://schemas.microsoft.com/office/powerpoint/2010/main" val="22658738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B37C982-8B5E-41C8-9C3C-7DDDA082ABA8}" type="slidenum">
              <a:rPr lang="en-GB" smtClean="0"/>
              <a:t>10</a:t>
            </a:fld>
            <a:endParaRPr lang="en-GB"/>
          </a:p>
        </p:txBody>
      </p:sp>
    </p:spTree>
    <p:extLst>
      <p:ext uri="{BB962C8B-B14F-4D97-AF65-F5344CB8AC3E}">
        <p14:creationId xmlns:p14="http://schemas.microsoft.com/office/powerpoint/2010/main" val="413886903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B37C982-8B5E-41C8-9C3C-7DDDA082ABA8}" type="slidenum">
              <a:rPr lang="en-GB" smtClean="0"/>
              <a:t>11</a:t>
            </a:fld>
            <a:endParaRPr lang="en-GB"/>
          </a:p>
        </p:txBody>
      </p:sp>
    </p:spTree>
    <p:extLst>
      <p:ext uri="{BB962C8B-B14F-4D97-AF65-F5344CB8AC3E}">
        <p14:creationId xmlns:p14="http://schemas.microsoft.com/office/powerpoint/2010/main" val="292248896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B37C982-8B5E-41C8-9C3C-7DDDA082ABA8}" type="slidenum">
              <a:rPr lang="en-GB" smtClean="0"/>
              <a:t>12</a:t>
            </a:fld>
            <a:endParaRPr lang="en-GB"/>
          </a:p>
        </p:txBody>
      </p:sp>
    </p:spTree>
    <p:extLst>
      <p:ext uri="{BB962C8B-B14F-4D97-AF65-F5344CB8AC3E}">
        <p14:creationId xmlns:p14="http://schemas.microsoft.com/office/powerpoint/2010/main" val="206072360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B37C982-8B5E-41C8-9C3C-7DDDA082ABA8}" type="slidenum">
              <a:rPr lang="en-GB" smtClean="0"/>
              <a:t>13</a:t>
            </a:fld>
            <a:endParaRPr lang="en-GB"/>
          </a:p>
        </p:txBody>
      </p:sp>
    </p:spTree>
    <p:extLst>
      <p:ext uri="{BB962C8B-B14F-4D97-AF65-F5344CB8AC3E}">
        <p14:creationId xmlns:p14="http://schemas.microsoft.com/office/powerpoint/2010/main" val="165950686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B37C982-8B5E-41C8-9C3C-7DDDA082ABA8}" type="slidenum">
              <a:rPr lang="en-GB" smtClean="0"/>
              <a:t>14</a:t>
            </a:fld>
            <a:endParaRPr lang="en-GB"/>
          </a:p>
        </p:txBody>
      </p:sp>
    </p:spTree>
    <p:extLst>
      <p:ext uri="{BB962C8B-B14F-4D97-AF65-F5344CB8AC3E}">
        <p14:creationId xmlns:p14="http://schemas.microsoft.com/office/powerpoint/2010/main" val="290254880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936E1E2-17D2-5E4C-B96D-EEDAC0EF77DB}" type="slidenum">
              <a:rPr lang="en-US" smtClean="0"/>
              <a:t>15</a:t>
            </a:fld>
            <a:endParaRPr lang="en-US"/>
          </a:p>
        </p:txBody>
      </p:sp>
    </p:spTree>
    <p:extLst>
      <p:ext uri="{BB962C8B-B14F-4D97-AF65-F5344CB8AC3E}">
        <p14:creationId xmlns:p14="http://schemas.microsoft.com/office/powerpoint/2010/main" val="318572692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200" dirty="0"/>
              <a:t>Most popular user interfaces are based on the X Window System, often simply called “X”</a:t>
            </a:r>
          </a:p>
          <a:p>
            <a:endParaRPr lang="en-GB" dirty="0"/>
          </a:p>
        </p:txBody>
      </p:sp>
      <p:sp>
        <p:nvSpPr>
          <p:cNvPr id="4" name="Slide Number Placeholder 3"/>
          <p:cNvSpPr>
            <a:spLocks noGrp="1"/>
          </p:cNvSpPr>
          <p:nvPr>
            <p:ph type="sldNum" sz="quarter" idx="5"/>
          </p:nvPr>
        </p:nvSpPr>
        <p:spPr/>
        <p:txBody>
          <a:bodyPr/>
          <a:lstStyle/>
          <a:p>
            <a:fld id="{6936E1E2-17D2-5E4C-B96D-EEDAC0EF77DB}" type="slidenum">
              <a:rPr lang="en-US" smtClean="0"/>
              <a:t>16</a:t>
            </a:fld>
            <a:endParaRPr lang="en-US"/>
          </a:p>
        </p:txBody>
      </p:sp>
    </p:spTree>
    <p:extLst>
      <p:ext uri="{BB962C8B-B14F-4D97-AF65-F5344CB8AC3E}">
        <p14:creationId xmlns:p14="http://schemas.microsoft.com/office/powerpoint/2010/main" val="104747197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B37C982-8B5E-41C8-9C3C-7DDDA082ABA8}" type="slidenum">
              <a:rPr lang="en-GB" smtClean="0"/>
              <a:t>17</a:t>
            </a:fld>
            <a:endParaRPr lang="en-GB"/>
          </a:p>
        </p:txBody>
      </p:sp>
    </p:spTree>
    <p:extLst>
      <p:ext uri="{BB962C8B-B14F-4D97-AF65-F5344CB8AC3E}">
        <p14:creationId xmlns:p14="http://schemas.microsoft.com/office/powerpoint/2010/main" val="168434760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B37C982-8B5E-41C8-9C3C-7DDDA082ABA8}" type="slidenum">
              <a:rPr lang="en-GB" smtClean="0"/>
              <a:t>18</a:t>
            </a:fld>
            <a:endParaRPr lang="en-GB"/>
          </a:p>
        </p:txBody>
      </p:sp>
    </p:spTree>
    <p:extLst>
      <p:ext uri="{BB962C8B-B14F-4D97-AF65-F5344CB8AC3E}">
        <p14:creationId xmlns:p14="http://schemas.microsoft.com/office/powerpoint/2010/main" val="315742949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t>18/11/2021</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18/11/2021</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18/11/2021</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18/11/2021</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18/11/2021</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18/11/2021</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18/11/2021</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18/11/2021</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18/11/2021</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18/11/2021</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18/11/2021</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18/11/2021</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tiff"/><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tiff"/><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tiff"/><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6.tiff"/><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55576" y="1052736"/>
            <a:ext cx="7992888" cy="1470025"/>
          </a:xfrm>
        </p:spPr>
        <p:txBody>
          <a:bodyPr>
            <a:normAutofit/>
          </a:bodyPr>
          <a:lstStyle/>
          <a:p>
            <a:pPr marL="0" indent="0"/>
            <a:r>
              <a:rPr lang="en-GB" altLang="en-US" b="1" dirty="0"/>
              <a:t>Computer Architecture &amp; OS  ACCA4022</a:t>
            </a:r>
          </a:p>
        </p:txBody>
      </p:sp>
      <p:sp>
        <p:nvSpPr>
          <p:cNvPr id="3" name="Title 1">
            <a:extLst>
              <a:ext uri="{FF2B5EF4-FFF2-40B4-BE49-F238E27FC236}">
                <a16:creationId xmlns:a16="http://schemas.microsoft.com/office/drawing/2014/main" id="{B0833C8D-ECBB-4741-B05A-AA0FDC0F8597}"/>
              </a:ext>
            </a:extLst>
          </p:cNvPr>
          <p:cNvSpPr txBox="1">
            <a:spLocks/>
          </p:cNvSpPr>
          <p:nvPr/>
        </p:nvSpPr>
        <p:spPr>
          <a:xfrm>
            <a:off x="4283968" y="3462674"/>
            <a:ext cx="4680520" cy="1037977"/>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2400" b="1" dirty="0"/>
              <a:t>Week 9: Session 1: </a:t>
            </a:r>
          </a:p>
          <a:p>
            <a:r>
              <a:rPr lang="en-GB" sz="2400" b="1" dirty="0"/>
              <a:t>Fundamentals of Linux OS</a:t>
            </a:r>
          </a:p>
        </p:txBody>
      </p:sp>
    </p:spTree>
    <p:extLst>
      <p:ext uri="{BB962C8B-B14F-4D97-AF65-F5344CB8AC3E}">
        <p14:creationId xmlns:p14="http://schemas.microsoft.com/office/powerpoint/2010/main" val="18970914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16E762-26D6-46FA-BA47-1A026B1A5798}"/>
              </a:ext>
            </a:extLst>
          </p:cNvPr>
          <p:cNvSpPr>
            <a:spLocks noGrp="1"/>
          </p:cNvSpPr>
          <p:nvPr>
            <p:ph type="title"/>
          </p:nvPr>
        </p:nvSpPr>
        <p:spPr/>
        <p:txBody>
          <a:bodyPr/>
          <a:lstStyle/>
          <a:p>
            <a:r>
              <a:rPr lang="en-GB" b="1" dirty="0"/>
              <a:t>Learning Outcome</a:t>
            </a:r>
          </a:p>
        </p:txBody>
      </p:sp>
      <p:sp>
        <p:nvSpPr>
          <p:cNvPr id="3" name="Content Placeholder 2">
            <a:extLst>
              <a:ext uri="{FF2B5EF4-FFF2-40B4-BE49-F238E27FC236}">
                <a16:creationId xmlns:a16="http://schemas.microsoft.com/office/drawing/2014/main" id="{056D5741-708E-427C-85C5-889841AA3A35}"/>
              </a:ext>
            </a:extLst>
          </p:cNvPr>
          <p:cNvSpPr>
            <a:spLocks noGrp="1"/>
          </p:cNvSpPr>
          <p:nvPr>
            <p:ph idx="1"/>
          </p:nvPr>
        </p:nvSpPr>
        <p:spPr>
          <a:xfrm>
            <a:off x="457200" y="1340768"/>
            <a:ext cx="8229600" cy="4248472"/>
          </a:xfrm>
        </p:spPr>
        <p:txBody>
          <a:bodyPr>
            <a:normAutofit/>
          </a:bodyPr>
          <a:lstStyle/>
          <a:p>
            <a:pPr marL="0" indent="0">
              <a:spcBef>
                <a:spcPct val="0"/>
              </a:spcBef>
              <a:buNone/>
            </a:pPr>
            <a:r>
              <a:rPr lang="en-US" altLang="en-US" sz="2400" dirty="0"/>
              <a:t>By the end of this session, students should be aware of: </a:t>
            </a:r>
          </a:p>
          <a:p>
            <a:pPr marL="0" indent="0">
              <a:spcBef>
                <a:spcPct val="0"/>
              </a:spcBef>
              <a:buNone/>
            </a:pPr>
            <a:endParaRPr lang="en-US" altLang="en-US" sz="2400" dirty="0"/>
          </a:p>
          <a:p>
            <a:pPr>
              <a:spcBef>
                <a:spcPct val="0"/>
              </a:spcBef>
            </a:pPr>
            <a:r>
              <a:rPr lang="en-US" altLang="en-US" sz="2200" dirty="0"/>
              <a:t>Linux OS – Introduction </a:t>
            </a:r>
          </a:p>
          <a:p>
            <a:pPr>
              <a:spcBef>
                <a:spcPct val="0"/>
              </a:spcBef>
            </a:pPr>
            <a:r>
              <a:rPr lang="en-US" altLang="en-US" sz="2200" dirty="0"/>
              <a:t>What is Linux </a:t>
            </a:r>
          </a:p>
          <a:p>
            <a:pPr>
              <a:spcBef>
                <a:spcPct val="0"/>
              </a:spcBef>
            </a:pPr>
            <a:r>
              <a:rPr lang="en-US" altLang="en-US" sz="2200" dirty="0"/>
              <a:t>Components of Linux </a:t>
            </a:r>
          </a:p>
          <a:p>
            <a:pPr>
              <a:spcBef>
                <a:spcPct val="0"/>
              </a:spcBef>
            </a:pPr>
            <a:r>
              <a:rPr lang="en-US" altLang="en-US" sz="2200" dirty="0"/>
              <a:t>Features of Linux </a:t>
            </a:r>
          </a:p>
          <a:p>
            <a:pPr>
              <a:spcBef>
                <a:spcPct val="0"/>
              </a:spcBef>
            </a:pPr>
            <a:r>
              <a:rPr lang="en-US" altLang="en-US" sz="2200" dirty="0"/>
              <a:t>Architecture of Linux </a:t>
            </a:r>
          </a:p>
          <a:p>
            <a:pPr>
              <a:spcBef>
                <a:spcPct val="0"/>
              </a:spcBef>
            </a:pPr>
            <a:r>
              <a:rPr lang="en-US" altLang="en-US" sz="2200" dirty="0"/>
              <a:t>Distribution of Linux </a:t>
            </a:r>
          </a:p>
          <a:p>
            <a:pPr>
              <a:spcBef>
                <a:spcPct val="0"/>
              </a:spcBef>
            </a:pPr>
            <a:r>
              <a:rPr lang="en-US" altLang="en-US" sz="2200" dirty="0"/>
              <a:t>Benefits of Linux </a:t>
            </a:r>
          </a:p>
          <a:p>
            <a:pPr>
              <a:spcBef>
                <a:spcPct val="0"/>
              </a:spcBef>
            </a:pPr>
            <a:r>
              <a:rPr lang="en-US" altLang="en-US" sz="2200" dirty="0"/>
              <a:t>Drawbacks of Linux </a:t>
            </a:r>
          </a:p>
          <a:p>
            <a:pPr>
              <a:spcBef>
                <a:spcPct val="0"/>
              </a:spcBef>
            </a:pPr>
            <a:r>
              <a:rPr lang="en-US" altLang="en-US" sz="2200" dirty="0"/>
              <a:t>Reasons of using Linux</a:t>
            </a:r>
          </a:p>
          <a:p>
            <a:pPr>
              <a:spcBef>
                <a:spcPct val="0"/>
              </a:spcBef>
            </a:pPr>
            <a:endParaRPr lang="en-US" altLang="en-US" sz="2200" dirty="0"/>
          </a:p>
        </p:txBody>
      </p:sp>
    </p:spTree>
    <p:extLst>
      <p:ext uri="{BB962C8B-B14F-4D97-AF65-F5344CB8AC3E}">
        <p14:creationId xmlns:p14="http://schemas.microsoft.com/office/powerpoint/2010/main" val="2076218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472190" y="1138935"/>
            <a:ext cx="7421963" cy="775252"/>
          </a:xfrm>
        </p:spPr>
        <p:txBody>
          <a:bodyPr>
            <a:normAutofit/>
          </a:bodyPr>
          <a:lstStyle/>
          <a:p>
            <a:r>
              <a:rPr lang="en-GB" sz="3000" b="1" dirty="0">
                <a:solidFill>
                  <a:srgbClr val="FFFFFF"/>
                </a:solidFill>
              </a:rPr>
              <a:t>What is an Operating System.</a:t>
            </a:r>
          </a:p>
        </p:txBody>
      </p:sp>
      <p:sp>
        <p:nvSpPr>
          <p:cNvPr id="3" name="Content Placeholder 2">
            <a:extLst>
              <a:ext uri="{FF2B5EF4-FFF2-40B4-BE49-F238E27FC236}">
                <a16:creationId xmlns:a16="http://schemas.microsoft.com/office/drawing/2014/main" id="{6BC9DC6F-03D5-4127-A75B-25DF58917468}"/>
              </a:ext>
            </a:extLst>
          </p:cNvPr>
          <p:cNvSpPr>
            <a:spLocks noGrp="1"/>
          </p:cNvSpPr>
          <p:nvPr>
            <p:ph idx="1"/>
          </p:nvPr>
        </p:nvSpPr>
        <p:spPr>
          <a:xfrm>
            <a:off x="584828" y="1017363"/>
            <a:ext cx="8086982" cy="4859909"/>
          </a:xfrm>
        </p:spPr>
        <p:txBody>
          <a:bodyPr anchor="t">
            <a:normAutofit/>
          </a:bodyPr>
          <a:lstStyle/>
          <a:p>
            <a:pPr marL="457200" indent="-457200" algn="just">
              <a:buFont typeface="Arial"/>
              <a:buChar char="•"/>
            </a:pPr>
            <a:r>
              <a:rPr lang="en-US" sz="2000" b="1" dirty="0"/>
              <a:t>From smartphones to cars</a:t>
            </a:r>
            <a:r>
              <a:rPr lang="en-US" sz="2000" dirty="0"/>
              <a:t>, supercomputers and home appliances, home desktops to enterprise servers, the Linux OS is everywhere </a:t>
            </a:r>
          </a:p>
          <a:p>
            <a:pPr marL="457200" indent="-457200" algn="just">
              <a:buFont typeface="Arial"/>
              <a:buChar char="•"/>
            </a:pPr>
            <a:endParaRPr lang="en-US" sz="2000" dirty="0"/>
          </a:p>
          <a:p>
            <a:pPr marL="457200" indent="-457200" algn="just">
              <a:buFont typeface="Arial"/>
              <a:buChar char="•"/>
            </a:pPr>
            <a:r>
              <a:rPr lang="en-US" sz="2000" dirty="0"/>
              <a:t>Linux has been around since the </a:t>
            </a:r>
            <a:r>
              <a:rPr lang="en-US" sz="2000" b="1" dirty="0"/>
              <a:t>mid-1990s </a:t>
            </a:r>
            <a:r>
              <a:rPr lang="en-US" sz="2000" dirty="0"/>
              <a:t>and has since reached a user-base that spans the globe </a:t>
            </a:r>
          </a:p>
          <a:p>
            <a:pPr marL="457200" indent="-457200" algn="just">
              <a:buFont typeface="Arial"/>
              <a:buChar char="•"/>
            </a:pPr>
            <a:endParaRPr lang="en-US" sz="2000" dirty="0"/>
          </a:p>
          <a:p>
            <a:pPr marL="457200" indent="-457200" algn="just">
              <a:buFont typeface="Arial"/>
              <a:buChar char="•"/>
            </a:pPr>
            <a:r>
              <a:rPr lang="en-US" sz="2000" dirty="0"/>
              <a:t>Linux is one of the most </a:t>
            </a:r>
            <a:r>
              <a:rPr lang="en-US" sz="2000" b="1" dirty="0"/>
              <a:t>reliable, secure and worry-free OS </a:t>
            </a:r>
          </a:p>
          <a:p>
            <a:pPr marL="457200" indent="-457200" algn="just">
              <a:buFont typeface="Arial"/>
              <a:buChar char="•"/>
            </a:pPr>
            <a:endParaRPr lang="en-US" sz="2000" dirty="0"/>
          </a:p>
          <a:p>
            <a:pPr marL="457200" indent="-457200" algn="just">
              <a:buFont typeface="Arial"/>
              <a:buChar char="•"/>
            </a:pPr>
            <a:r>
              <a:rPr lang="en-US" sz="2000" dirty="0"/>
              <a:t>Linux is </a:t>
            </a:r>
            <a:r>
              <a:rPr lang="en-US" sz="2000" b="1" dirty="0"/>
              <a:t>everywhere</a:t>
            </a:r>
            <a:r>
              <a:rPr lang="en-US" sz="2000" dirty="0"/>
              <a:t> and it runs most of the Internet, all of the world’s top 500 supercomputers, and the world’s stock exchanges </a:t>
            </a:r>
          </a:p>
        </p:txBody>
      </p:sp>
      <p:sp>
        <p:nvSpPr>
          <p:cNvPr id="4" name="TextBox 3">
            <a:extLst>
              <a:ext uri="{FF2B5EF4-FFF2-40B4-BE49-F238E27FC236}">
                <a16:creationId xmlns:a16="http://schemas.microsoft.com/office/drawing/2014/main" id="{52C55724-8F91-B44E-856B-5DBB00CFD8DA}"/>
              </a:ext>
            </a:extLst>
          </p:cNvPr>
          <p:cNvSpPr txBox="1"/>
          <p:nvPr/>
        </p:nvSpPr>
        <p:spPr>
          <a:xfrm>
            <a:off x="472190" y="332656"/>
            <a:ext cx="8086982" cy="584775"/>
          </a:xfrm>
          <a:prstGeom prst="rect">
            <a:avLst/>
          </a:prstGeom>
          <a:noFill/>
        </p:spPr>
        <p:txBody>
          <a:bodyPr wrap="square" rtlCol="0">
            <a:spAutoFit/>
          </a:bodyPr>
          <a:lstStyle/>
          <a:p>
            <a:pPr algn="ctr"/>
            <a:r>
              <a:rPr lang="en-US" sz="3200" b="1" dirty="0"/>
              <a:t>Linux OS – Introduction </a:t>
            </a:r>
            <a:endParaRPr lang="en-US" dirty="0"/>
          </a:p>
        </p:txBody>
      </p:sp>
    </p:spTree>
    <p:extLst>
      <p:ext uri="{BB962C8B-B14F-4D97-AF65-F5344CB8AC3E}">
        <p14:creationId xmlns:p14="http://schemas.microsoft.com/office/powerpoint/2010/main" val="113651346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472190" y="1138935"/>
            <a:ext cx="7421963" cy="775252"/>
          </a:xfrm>
        </p:spPr>
        <p:txBody>
          <a:bodyPr>
            <a:normAutofit/>
          </a:bodyPr>
          <a:lstStyle/>
          <a:p>
            <a:r>
              <a:rPr lang="en-GB" sz="3000" b="1" dirty="0">
                <a:solidFill>
                  <a:srgbClr val="FFFFFF"/>
                </a:solidFill>
              </a:rPr>
              <a:t>What is an Operating System.</a:t>
            </a:r>
          </a:p>
        </p:txBody>
      </p:sp>
      <p:sp>
        <p:nvSpPr>
          <p:cNvPr id="3" name="Content Placeholder 2">
            <a:extLst>
              <a:ext uri="{FF2B5EF4-FFF2-40B4-BE49-F238E27FC236}">
                <a16:creationId xmlns:a16="http://schemas.microsoft.com/office/drawing/2014/main" id="{6BC9DC6F-03D5-4127-A75B-25DF58917468}"/>
              </a:ext>
            </a:extLst>
          </p:cNvPr>
          <p:cNvSpPr>
            <a:spLocks noGrp="1"/>
          </p:cNvSpPr>
          <p:nvPr>
            <p:ph idx="1"/>
          </p:nvPr>
        </p:nvSpPr>
        <p:spPr>
          <a:xfrm>
            <a:off x="584828" y="1310584"/>
            <a:ext cx="4635244" cy="4278656"/>
          </a:xfrm>
        </p:spPr>
        <p:txBody>
          <a:bodyPr anchor="t">
            <a:normAutofit fontScale="92500" lnSpcReduction="10000"/>
          </a:bodyPr>
          <a:lstStyle/>
          <a:p>
            <a:pPr marL="457200" indent="-457200" algn="just">
              <a:buFont typeface="Arial"/>
              <a:buChar char="•"/>
            </a:pPr>
            <a:r>
              <a:rPr lang="en-US" sz="2200" dirty="0"/>
              <a:t>Linux is an operating system or a </a:t>
            </a:r>
            <a:r>
              <a:rPr lang="en-US" sz="2200" b="1" dirty="0"/>
              <a:t>kernel distributed under an open-source license</a:t>
            </a:r>
          </a:p>
          <a:p>
            <a:pPr marL="457200" indent="-457200" algn="just">
              <a:buFont typeface="Arial"/>
              <a:buChar char="•"/>
            </a:pPr>
            <a:endParaRPr lang="en-US" sz="2200" dirty="0"/>
          </a:p>
          <a:p>
            <a:pPr marL="457200" indent="-457200" algn="just">
              <a:buFont typeface="Arial"/>
              <a:buChar char="•"/>
            </a:pPr>
            <a:r>
              <a:rPr lang="en-US" sz="2200" dirty="0"/>
              <a:t>It’s functionality list is </a:t>
            </a:r>
            <a:r>
              <a:rPr lang="en-US" sz="2200" b="1" dirty="0"/>
              <a:t>quite like UNIX</a:t>
            </a:r>
          </a:p>
          <a:p>
            <a:pPr marL="457200" indent="-457200" algn="just">
              <a:buFont typeface="Arial"/>
              <a:buChar char="•"/>
            </a:pPr>
            <a:endParaRPr lang="en-US" sz="2200" dirty="0"/>
          </a:p>
          <a:p>
            <a:pPr marL="457200" indent="-457200" algn="just">
              <a:buFont typeface="Arial"/>
              <a:buChar char="•"/>
            </a:pPr>
            <a:r>
              <a:rPr lang="en-US" sz="2200" dirty="0"/>
              <a:t>The </a:t>
            </a:r>
            <a:r>
              <a:rPr lang="en-US" sz="2200" b="1" dirty="0"/>
              <a:t>kernel is a program at the heart of the Linux operating system </a:t>
            </a:r>
            <a:r>
              <a:rPr lang="en-US" sz="2200" dirty="0"/>
              <a:t>that takes care of fundamental stuff, like letting hardware communicate with software </a:t>
            </a:r>
          </a:p>
        </p:txBody>
      </p:sp>
      <p:sp>
        <p:nvSpPr>
          <p:cNvPr id="4" name="TextBox 3">
            <a:extLst>
              <a:ext uri="{FF2B5EF4-FFF2-40B4-BE49-F238E27FC236}">
                <a16:creationId xmlns:a16="http://schemas.microsoft.com/office/drawing/2014/main" id="{52C55724-8F91-B44E-856B-5DBB00CFD8DA}"/>
              </a:ext>
            </a:extLst>
          </p:cNvPr>
          <p:cNvSpPr txBox="1"/>
          <p:nvPr/>
        </p:nvSpPr>
        <p:spPr>
          <a:xfrm>
            <a:off x="971600" y="332656"/>
            <a:ext cx="7700210" cy="584775"/>
          </a:xfrm>
          <a:prstGeom prst="rect">
            <a:avLst/>
          </a:prstGeom>
          <a:noFill/>
        </p:spPr>
        <p:txBody>
          <a:bodyPr wrap="square" rtlCol="0">
            <a:spAutoFit/>
          </a:bodyPr>
          <a:lstStyle/>
          <a:p>
            <a:pPr algn="ctr"/>
            <a:r>
              <a:rPr lang="en-US" sz="3200" b="1" dirty="0"/>
              <a:t>What is Linux? </a:t>
            </a:r>
            <a:endParaRPr lang="en-US" dirty="0"/>
          </a:p>
        </p:txBody>
      </p:sp>
      <p:pic>
        <p:nvPicPr>
          <p:cNvPr id="5" name="Picture 4">
            <a:extLst>
              <a:ext uri="{FF2B5EF4-FFF2-40B4-BE49-F238E27FC236}">
                <a16:creationId xmlns:a16="http://schemas.microsoft.com/office/drawing/2014/main" id="{64B09695-BCD8-6E42-AACF-E57C81C1833C}"/>
              </a:ext>
            </a:extLst>
          </p:cNvPr>
          <p:cNvPicPr>
            <a:picLocks noChangeAspect="1"/>
          </p:cNvPicPr>
          <p:nvPr/>
        </p:nvPicPr>
        <p:blipFill>
          <a:blip r:embed="rId3"/>
          <a:stretch>
            <a:fillRect/>
          </a:stretch>
        </p:blipFill>
        <p:spPr>
          <a:xfrm>
            <a:off x="5239148" y="1310584"/>
            <a:ext cx="3581324" cy="4062632"/>
          </a:xfrm>
          <a:prstGeom prst="rect">
            <a:avLst/>
          </a:prstGeom>
        </p:spPr>
      </p:pic>
    </p:spTree>
    <p:extLst>
      <p:ext uri="{BB962C8B-B14F-4D97-AF65-F5344CB8AC3E}">
        <p14:creationId xmlns:p14="http://schemas.microsoft.com/office/powerpoint/2010/main" val="41422073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472190" y="1138935"/>
            <a:ext cx="7421963" cy="775252"/>
          </a:xfrm>
        </p:spPr>
        <p:txBody>
          <a:bodyPr>
            <a:normAutofit/>
          </a:bodyPr>
          <a:lstStyle/>
          <a:p>
            <a:r>
              <a:rPr lang="en-GB" sz="3000" b="1" dirty="0">
                <a:solidFill>
                  <a:srgbClr val="FFFFFF"/>
                </a:solidFill>
              </a:rPr>
              <a:t>What is an Operating System.</a:t>
            </a:r>
          </a:p>
        </p:txBody>
      </p:sp>
      <p:sp>
        <p:nvSpPr>
          <p:cNvPr id="3" name="Content Placeholder 2">
            <a:extLst>
              <a:ext uri="{FF2B5EF4-FFF2-40B4-BE49-F238E27FC236}">
                <a16:creationId xmlns:a16="http://schemas.microsoft.com/office/drawing/2014/main" id="{6BC9DC6F-03D5-4127-A75B-25DF58917468}"/>
              </a:ext>
            </a:extLst>
          </p:cNvPr>
          <p:cNvSpPr>
            <a:spLocks noGrp="1"/>
          </p:cNvSpPr>
          <p:nvPr>
            <p:ph idx="1"/>
          </p:nvPr>
        </p:nvSpPr>
        <p:spPr>
          <a:xfrm>
            <a:off x="584828" y="1310584"/>
            <a:ext cx="7947612" cy="4278656"/>
          </a:xfrm>
        </p:spPr>
        <p:txBody>
          <a:bodyPr anchor="t">
            <a:normAutofit/>
          </a:bodyPr>
          <a:lstStyle/>
          <a:p>
            <a:pPr marL="0" indent="0" algn="just">
              <a:buNone/>
            </a:pPr>
            <a:r>
              <a:rPr lang="en-US" sz="2000" dirty="0"/>
              <a:t>The Linux OS comprises several different pieces: </a:t>
            </a:r>
          </a:p>
          <a:p>
            <a:pPr marL="457200" indent="-457200" algn="just">
              <a:buAutoNum type="arabicPeriod"/>
            </a:pPr>
            <a:r>
              <a:rPr lang="en-US" sz="2000" b="1" dirty="0"/>
              <a:t>Bootloader: </a:t>
            </a:r>
            <a:r>
              <a:rPr lang="en-US" sz="2000" dirty="0"/>
              <a:t>The software that </a:t>
            </a:r>
            <a:r>
              <a:rPr lang="en-US" sz="2000" b="1" dirty="0"/>
              <a:t>manages the boot process </a:t>
            </a:r>
            <a:r>
              <a:rPr lang="en-US" sz="2000" dirty="0"/>
              <a:t>of your computer </a:t>
            </a:r>
          </a:p>
          <a:p>
            <a:pPr marL="457200" indent="-457200" algn="just">
              <a:buAutoNum type="arabicPeriod"/>
            </a:pPr>
            <a:r>
              <a:rPr lang="en-US" sz="2000" b="1" dirty="0"/>
              <a:t>Kernel: </a:t>
            </a:r>
            <a:r>
              <a:rPr lang="en-US" sz="2000" dirty="0"/>
              <a:t>This is the one piece of the whole that is actually called Linux. It is the core of the system and manages the CPU, memory, and peripheral devices </a:t>
            </a:r>
          </a:p>
          <a:p>
            <a:pPr marL="457200" indent="-457200" algn="just">
              <a:buAutoNum type="arabicPeriod"/>
            </a:pPr>
            <a:r>
              <a:rPr lang="en-US" sz="2000" b="1" dirty="0"/>
              <a:t>Daemons: </a:t>
            </a:r>
            <a:r>
              <a:rPr lang="en-US" sz="2000" dirty="0"/>
              <a:t>These are </a:t>
            </a:r>
            <a:r>
              <a:rPr lang="en-US" sz="2000" b="1" dirty="0"/>
              <a:t>the background services </a:t>
            </a:r>
            <a:r>
              <a:rPr lang="en-US" sz="2000" dirty="0"/>
              <a:t>(printing, sound, scheduling, etc.) that either start up during boot or after you long into the desktop </a:t>
            </a:r>
          </a:p>
          <a:p>
            <a:pPr marL="457200" indent="-457200" algn="just">
              <a:buFont typeface="Arial" pitchFamily="34" charset="0"/>
              <a:buAutoNum type="arabicPeriod"/>
            </a:pPr>
            <a:r>
              <a:rPr lang="en-US" sz="2000" b="1" dirty="0"/>
              <a:t>Init System: </a:t>
            </a:r>
            <a:r>
              <a:rPr lang="en-US" sz="2000" dirty="0"/>
              <a:t>This is sub-system that bootstraps the </a:t>
            </a:r>
            <a:r>
              <a:rPr lang="en-US" sz="2000" b="1" dirty="0"/>
              <a:t>user space </a:t>
            </a:r>
            <a:r>
              <a:rPr lang="en-US" sz="2000" dirty="0"/>
              <a:t>and is charged with </a:t>
            </a:r>
            <a:r>
              <a:rPr lang="en-US" sz="2000" b="1" dirty="0"/>
              <a:t>controlling daemons </a:t>
            </a:r>
          </a:p>
          <a:p>
            <a:pPr marL="457200" indent="-457200" algn="just">
              <a:buAutoNum type="arabicPeriod"/>
            </a:pPr>
            <a:endParaRPr lang="en-US" sz="2000" b="1" dirty="0"/>
          </a:p>
        </p:txBody>
      </p:sp>
      <p:sp>
        <p:nvSpPr>
          <p:cNvPr id="4" name="TextBox 3">
            <a:extLst>
              <a:ext uri="{FF2B5EF4-FFF2-40B4-BE49-F238E27FC236}">
                <a16:creationId xmlns:a16="http://schemas.microsoft.com/office/drawing/2014/main" id="{52C55724-8F91-B44E-856B-5DBB00CFD8DA}"/>
              </a:ext>
            </a:extLst>
          </p:cNvPr>
          <p:cNvSpPr txBox="1"/>
          <p:nvPr/>
        </p:nvSpPr>
        <p:spPr>
          <a:xfrm>
            <a:off x="971600" y="468335"/>
            <a:ext cx="7700210" cy="584775"/>
          </a:xfrm>
          <a:prstGeom prst="rect">
            <a:avLst/>
          </a:prstGeom>
          <a:noFill/>
        </p:spPr>
        <p:txBody>
          <a:bodyPr wrap="square" rtlCol="0">
            <a:spAutoFit/>
          </a:bodyPr>
          <a:lstStyle/>
          <a:p>
            <a:pPr algn="ctr"/>
            <a:r>
              <a:rPr lang="en-US" sz="3200" b="1" dirty="0"/>
              <a:t>What is Linux? </a:t>
            </a:r>
            <a:endParaRPr lang="en-US" dirty="0"/>
          </a:p>
        </p:txBody>
      </p:sp>
    </p:spTree>
    <p:extLst>
      <p:ext uri="{BB962C8B-B14F-4D97-AF65-F5344CB8AC3E}">
        <p14:creationId xmlns:p14="http://schemas.microsoft.com/office/powerpoint/2010/main" val="1138764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472190" y="1138935"/>
            <a:ext cx="7421963" cy="775252"/>
          </a:xfrm>
        </p:spPr>
        <p:txBody>
          <a:bodyPr>
            <a:normAutofit/>
          </a:bodyPr>
          <a:lstStyle/>
          <a:p>
            <a:r>
              <a:rPr lang="en-GB" sz="3000" b="1" dirty="0">
                <a:solidFill>
                  <a:srgbClr val="FFFFFF"/>
                </a:solidFill>
              </a:rPr>
              <a:t>What is an Operating System.</a:t>
            </a:r>
          </a:p>
        </p:txBody>
      </p:sp>
      <p:sp>
        <p:nvSpPr>
          <p:cNvPr id="3" name="Content Placeholder 2">
            <a:extLst>
              <a:ext uri="{FF2B5EF4-FFF2-40B4-BE49-F238E27FC236}">
                <a16:creationId xmlns:a16="http://schemas.microsoft.com/office/drawing/2014/main" id="{6BC9DC6F-03D5-4127-A75B-25DF58917468}"/>
              </a:ext>
            </a:extLst>
          </p:cNvPr>
          <p:cNvSpPr>
            <a:spLocks noGrp="1"/>
          </p:cNvSpPr>
          <p:nvPr>
            <p:ph idx="1"/>
          </p:nvPr>
        </p:nvSpPr>
        <p:spPr>
          <a:xfrm>
            <a:off x="584828" y="1310584"/>
            <a:ext cx="7947612" cy="4278656"/>
          </a:xfrm>
        </p:spPr>
        <p:txBody>
          <a:bodyPr anchor="t">
            <a:normAutofit/>
          </a:bodyPr>
          <a:lstStyle/>
          <a:p>
            <a:pPr marL="457200" indent="-457200" algn="just">
              <a:buFont typeface="+mj-lt"/>
              <a:buAutoNum type="arabicPeriod" startAt="5"/>
            </a:pPr>
            <a:r>
              <a:rPr lang="en-US" sz="2400" dirty="0"/>
              <a:t> </a:t>
            </a:r>
            <a:r>
              <a:rPr lang="en-US" sz="2400" b="1" dirty="0"/>
              <a:t>Graphical Server: </a:t>
            </a:r>
            <a:r>
              <a:rPr lang="en-US" sz="2400" dirty="0"/>
              <a:t>This is sub-system that </a:t>
            </a:r>
            <a:r>
              <a:rPr lang="en-US" sz="2400" b="1" dirty="0"/>
              <a:t>displays the graphics on your monitor. </a:t>
            </a:r>
            <a:r>
              <a:rPr lang="en-US" sz="2400" dirty="0"/>
              <a:t>It is commonly referred to as the X server or just X </a:t>
            </a:r>
          </a:p>
          <a:p>
            <a:pPr marL="457200" indent="-457200" algn="just">
              <a:buFont typeface="+mj-lt"/>
              <a:buAutoNum type="arabicPeriod" startAt="5"/>
            </a:pPr>
            <a:r>
              <a:rPr lang="en-US" sz="2400" b="1" dirty="0"/>
              <a:t>Desktop Environment: </a:t>
            </a:r>
            <a:r>
              <a:rPr lang="en-US" sz="2400" dirty="0"/>
              <a:t>This is the piece that the users actually interact with. There are many desktop environments and each desktop environment includes built-in applications </a:t>
            </a:r>
          </a:p>
          <a:p>
            <a:pPr marL="457200" indent="-457200" algn="just">
              <a:buFont typeface="+mj-lt"/>
              <a:buAutoNum type="arabicPeriod" startAt="5"/>
            </a:pPr>
            <a:r>
              <a:rPr lang="en-US" sz="2400" b="1" dirty="0"/>
              <a:t>Applications: </a:t>
            </a:r>
            <a:r>
              <a:rPr lang="en-US" sz="2400" dirty="0"/>
              <a:t>Desktop environments do not offer the full array of apps. Just like Windows and macOS, Linux offers thousands upon </a:t>
            </a:r>
            <a:r>
              <a:rPr lang="en-US" sz="2400" b="1" dirty="0"/>
              <a:t>thousands of high-quality software titles that can be easily found &amp; installed </a:t>
            </a:r>
          </a:p>
          <a:p>
            <a:pPr marL="457200" indent="-457200" algn="just">
              <a:buFont typeface="+mj-lt"/>
              <a:buAutoNum type="arabicPeriod" startAt="5"/>
            </a:pPr>
            <a:endParaRPr lang="en-US" sz="2400" b="1" dirty="0"/>
          </a:p>
        </p:txBody>
      </p:sp>
      <p:sp>
        <p:nvSpPr>
          <p:cNvPr id="4" name="TextBox 3">
            <a:extLst>
              <a:ext uri="{FF2B5EF4-FFF2-40B4-BE49-F238E27FC236}">
                <a16:creationId xmlns:a16="http://schemas.microsoft.com/office/drawing/2014/main" id="{52C55724-8F91-B44E-856B-5DBB00CFD8DA}"/>
              </a:ext>
            </a:extLst>
          </p:cNvPr>
          <p:cNvSpPr txBox="1"/>
          <p:nvPr/>
        </p:nvSpPr>
        <p:spPr>
          <a:xfrm>
            <a:off x="971600" y="468335"/>
            <a:ext cx="7700210" cy="584775"/>
          </a:xfrm>
          <a:prstGeom prst="rect">
            <a:avLst/>
          </a:prstGeom>
          <a:noFill/>
        </p:spPr>
        <p:txBody>
          <a:bodyPr wrap="square" rtlCol="0">
            <a:spAutoFit/>
          </a:bodyPr>
          <a:lstStyle/>
          <a:p>
            <a:pPr algn="ctr"/>
            <a:r>
              <a:rPr lang="en-US" sz="3200" b="1" dirty="0"/>
              <a:t>What is Linux? </a:t>
            </a:r>
            <a:endParaRPr lang="en-US" dirty="0"/>
          </a:p>
        </p:txBody>
      </p:sp>
    </p:spTree>
    <p:extLst>
      <p:ext uri="{BB962C8B-B14F-4D97-AF65-F5344CB8AC3E}">
        <p14:creationId xmlns:p14="http://schemas.microsoft.com/office/powerpoint/2010/main" val="36690722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472190" y="1138935"/>
            <a:ext cx="7421963" cy="775252"/>
          </a:xfrm>
        </p:spPr>
        <p:txBody>
          <a:bodyPr>
            <a:normAutofit/>
          </a:bodyPr>
          <a:lstStyle/>
          <a:p>
            <a:r>
              <a:rPr lang="en-GB" sz="3000" b="1" dirty="0">
                <a:solidFill>
                  <a:srgbClr val="FFFFFF"/>
                </a:solidFill>
              </a:rPr>
              <a:t>What is an Operating System.</a:t>
            </a:r>
          </a:p>
        </p:txBody>
      </p:sp>
      <p:sp>
        <p:nvSpPr>
          <p:cNvPr id="4" name="TextBox 3">
            <a:extLst>
              <a:ext uri="{FF2B5EF4-FFF2-40B4-BE49-F238E27FC236}">
                <a16:creationId xmlns:a16="http://schemas.microsoft.com/office/drawing/2014/main" id="{52C55724-8F91-B44E-856B-5DBB00CFD8DA}"/>
              </a:ext>
            </a:extLst>
          </p:cNvPr>
          <p:cNvSpPr txBox="1"/>
          <p:nvPr/>
        </p:nvSpPr>
        <p:spPr>
          <a:xfrm>
            <a:off x="971600" y="468335"/>
            <a:ext cx="7700210" cy="584775"/>
          </a:xfrm>
          <a:prstGeom prst="rect">
            <a:avLst/>
          </a:prstGeom>
          <a:noFill/>
        </p:spPr>
        <p:txBody>
          <a:bodyPr wrap="square" rtlCol="0">
            <a:spAutoFit/>
          </a:bodyPr>
          <a:lstStyle/>
          <a:p>
            <a:pPr algn="ctr"/>
            <a:r>
              <a:rPr lang="en-US" sz="3200" b="1" dirty="0"/>
              <a:t>Components of Linus OS</a:t>
            </a:r>
            <a:endParaRPr lang="en-US" dirty="0"/>
          </a:p>
        </p:txBody>
      </p:sp>
      <p:sp>
        <p:nvSpPr>
          <p:cNvPr id="5" name="Content Placeholder 2">
            <a:extLst>
              <a:ext uri="{FF2B5EF4-FFF2-40B4-BE49-F238E27FC236}">
                <a16:creationId xmlns:a16="http://schemas.microsoft.com/office/drawing/2014/main" id="{7FF5B36C-2E29-3C48-9CA4-88DBBE18A3AF}"/>
              </a:ext>
            </a:extLst>
          </p:cNvPr>
          <p:cNvSpPr>
            <a:spLocks noGrp="1"/>
          </p:cNvSpPr>
          <p:nvPr>
            <p:ph idx="1"/>
          </p:nvPr>
        </p:nvSpPr>
        <p:spPr>
          <a:xfrm>
            <a:off x="584828" y="1310584"/>
            <a:ext cx="7947612" cy="4278656"/>
          </a:xfrm>
        </p:spPr>
        <p:txBody>
          <a:bodyPr anchor="t">
            <a:normAutofit/>
          </a:bodyPr>
          <a:lstStyle/>
          <a:p>
            <a:pPr marL="0" indent="0" algn="just">
              <a:buNone/>
            </a:pPr>
            <a:r>
              <a:rPr lang="en-US" sz="2400" b="1" dirty="0"/>
              <a:t>1. Kernel: </a:t>
            </a:r>
            <a:r>
              <a:rPr lang="en-US" sz="2400" dirty="0"/>
              <a:t>Kernel is the core part of Linux. It is responsible for all major activities of this OS </a:t>
            </a:r>
          </a:p>
          <a:p>
            <a:pPr marL="0" indent="0" algn="just">
              <a:buNone/>
            </a:pPr>
            <a:endParaRPr lang="en-US" sz="2400" b="1" dirty="0"/>
          </a:p>
          <a:p>
            <a:pPr marL="0" indent="0" algn="just">
              <a:buNone/>
            </a:pPr>
            <a:r>
              <a:rPr lang="en-US" sz="2400" b="1" dirty="0"/>
              <a:t>2. System Utility: </a:t>
            </a:r>
            <a:r>
              <a:rPr lang="en-US" sz="2400" dirty="0"/>
              <a:t>programs responsible to do specialized, individual level tasks </a:t>
            </a:r>
          </a:p>
          <a:p>
            <a:pPr marL="0" indent="0" algn="just">
              <a:buNone/>
            </a:pPr>
            <a:endParaRPr lang="en-US" sz="2400" b="1" dirty="0"/>
          </a:p>
          <a:p>
            <a:pPr marL="0" indent="0" algn="just">
              <a:buNone/>
            </a:pPr>
            <a:r>
              <a:rPr lang="en-US" sz="2400" b="1" dirty="0"/>
              <a:t>3. System Library: </a:t>
            </a:r>
            <a:r>
              <a:rPr lang="en-US" sz="2400" dirty="0"/>
              <a:t>System libraries are special functions or programs. That tells which system utilities a application programs can access via Kernel’s features </a:t>
            </a:r>
          </a:p>
          <a:p>
            <a:pPr marL="0" indent="0" algn="just">
              <a:buNone/>
            </a:pPr>
            <a:endParaRPr lang="en-US" sz="2400" b="1" dirty="0"/>
          </a:p>
        </p:txBody>
      </p:sp>
    </p:spTree>
    <p:extLst>
      <p:ext uri="{BB962C8B-B14F-4D97-AF65-F5344CB8AC3E}">
        <p14:creationId xmlns:p14="http://schemas.microsoft.com/office/powerpoint/2010/main" val="9675878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590237" y="1111882"/>
            <a:ext cx="7421963" cy="775252"/>
          </a:xfrm>
        </p:spPr>
        <p:txBody>
          <a:bodyPr>
            <a:normAutofit/>
          </a:bodyPr>
          <a:lstStyle/>
          <a:p>
            <a:r>
              <a:rPr lang="en-GB" sz="3000" b="1" dirty="0">
                <a:solidFill>
                  <a:srgbClr val="FFFFFF"/>
                </a:solidFill>
              </a:rPr>
              <a:t>Q. What does an Operating System do?</a:t>
            </a:r>
          </a:p>
        </p:txBody>
      </p:sp>
      <p:sp>
        <p:nvSpPr>
          <p:cNvPr id="15" name="Content Placeholder 2">
            <a:extLst>
              <a:ext uri="{FF2B5EF4-FFF2-40B4-BE49-F238E27FC236}">
                <a16:creationId xmlns:a16="http://schemas.microsoft.com/office/drawing/2014/main" id="{005CED6A-A5A7-4341-8E5F-61ACE04CC2A1}"/>
              </a:ext>
            </a:extLst>
          </p:cNvPr>
          <p:cNvSpPr>
            <a:spLocks noGrp="1"/>
          </p:cNvSpPr>
          <p:nvPr>
            <p:ph idx="1"/>
          </p:nvPr>
        </p:nvSpPr>
        <p:spPr>
          <a:xfrm>
            <a:off x="610989" y="957940"/>
            <a:ext cx="5185147" cy="4027923"/>
          </a:xfrm>
        </p:spPr>
        <p:txBody>
          <a:bodyPr>
            <a:noAutofit/>
          </a:bodyPr>
          <a:lstStyle/>
          <a:p>
            <a:pPr marL="0" indent="0" algn="just">
              <a:buNone/>
            </a:pPr>
            <a:r>
              <a:rPr lang="en-US" sz="1800" b="1" dirty="0"/>
              <a:t>Portable: </a:t>
            </a:r>
            <a:r>
              <a:rPr lang="en-US" sz="1800" dirty="0"/>
              <a:t>Portability means software can works on different types of hardware in same way </a:t>
            </a:r>
          </a:p>
          <a:p>
            <a:pPr marL="457200" indent="-457200" algn="just">
              <a:buFont typeface="Arial"/>
              <a:buChar char="•"/>
            </a:pPr>
            <a:endParaRPr lang="en-US" sz="1800" b="1" dirty="0"/>
          </a:p>
          <a:p>
            <a:pPr marL="0" indent="0" algn="just">
              <a:buNone/>
            </a:pPr>
            <a:r>
              <a:rPr lang="en-US" sz="1800" b="1" dirty="0"/>
              <a:t>Open Source: </a:t>
            </a:r>
            <a:r>
              <a:rPr lang="en-US" sz="1800" dirty="0"/>
              <a:t>Linux source code is freely available and it is community based development project </a:t>
            </a:r>
          </a:p>
          <a:p>
            <a:pPr marL="457200" indent="-457200" algn="just">
              <a:buFont typeface="Arial"/>
              <a:buChar char="•"/>
            </a:pPr>
            <a:endParaRPr lang="en-US" sz="1800" b="1" dirty="0"/>
          </a:p>
          <a:p>
            <a:pPr marL="0" indent="0" algn="just">
              <a:buNone/>
            </a:pPr>
            <a:r>
              <a:rPr lang="en-US" sz="1800" b="1" dirty="0"/>
              <a:t>Multiprogramming: </a:t>
            </a:r>
            <a:r>
              <a:rPr lang="en-US" sz="1800" dirty="0"/>
              <a:t>Linux is a multiprogramming system means multiple applications can run at the same time </a:t>
            </a:r>
          </a:p>
          <a:p>
            <a:pPr marL="457200" indent="-457200" algn="just">
              <a:buFont typeface="Arial"/>
              <a:buChar char="•"/>
            </a:pPr>
            <a:endParaRPr lang="en-US" sz="1800" b="1" dirty="0"/>
          </a:p>
          <a:p>
            <a:pPr marL="0" indent="0" algn="just">
              <a:buNone/>
            </a:pPr>
            <a:r>
              <a:rPr lang="en-US" sz="1800" b="1" dirty="0"/>
              <a:t>Security: </a:t>
            </a:r>
            <a:r>
              <a:rPr lang="en-US" sz="1800" dirty="0"/>
              <a:t>Linux provides user security using authentication features like password protection/controlled access to specific files/ encryption of data </a:t>
            </a:r>
            <a:endParaRPr lang="en-US" sz="1800" b="1" dirty="0"/>
          </a:p>
        </p:txBody>
      </p:sp>
      <p:sp>
        <p:nvSpPr>
          <p:cNvPr id="9" name="TextBox 8">
            <a:extLst>
              <a:ext uri="{FF2B5EF4-FFF2-40B4-BE49-F238E27FC236}">
                <a16:creationId xmlns:a16="http://schemas.microsoft.com/office/drawing/2014/main" id="{8DAECF83-A212-594F-A583-824E09C4A193}"/>
              </a:ext>
            </a:extLst>
          </p:cNvPr>
          <p:cNvSpPr txBox="1"/>
          <p:nvPr/>
        </p:nvSpPr>
        <p:spPr>
          <a:xfrm>
            <a:off x="861017" y="331000"/>
            <a:ext cx="7421963" cy="584775"/>
          </a:xfrm>
          <a:prstGeom prst="rect">
            <a:avLst/>
          </a:prstGeom>
          <a:noFill/>
        </p:spPr>
        <p:txBody>
          <a:bodyPr wrap="square" rtlCol="0">
            <a:spAutoFit/>
          </a:bodyPr>
          <a:lstStyle/>
          <a:p>
            <a:pPr algn="ctr"/>
            <a:r>
              <a:rPr lang="en-US" sz="3200" b="1" dirty="0"/>
              <a:t>Features of Linux OS</a:t>
            </a:r>
            <a:endParaRPr lang="en-US" dirty="0"/>
          </a:p>
        </p:txBody>
      </p:sp>
      <p:pic>
        <p:nvPicPr>
          <p:cNvPr id="3" name="Picture 2">
            <a:extLst>
              <a:ext uri="{FF2B5EF4-FFF2-40B4-BE49-F238E27FC236}">
                <a16:creationId xmlns:a16="http://schemas.microsoft.com/office/drawing/2014/main" id="{2308F7C4-033B-2149-9F2C-C70A3A728BDD}"/>
              </a:ext>
            </a:extLst>
          </p:cNvPr>
          <p:cNvPicPr>
            <a:picLocks noChangeAspect="1"/>
          </p:cNvPicPr>
          <p:nvPr/>
        </p:nvPicPr>
        <p:blipFill>
          <a:blip r:embed="rId3"/>
          <a:stretch>
            <a:fillRect/>
          </a:stretch>
        </p:blipFill>
        <p:spPr>
          <a:xfrm>
            <a:off x="5796136" y="1268761"/>
            <a:ext cx="2736875" cy="4184800"/>
          </a:xfrm>
          <a:prstGeom prst="rect">
            <a:avLst/>
          </a:prstGeom>
        </p:spPr>
      </p:pic>
    </p:spTree>
    <p:extLst>
      <p:ext uri="{BB962C8B-B14F-4D97-AF65-F5344CB8AC3E}">
        <p14:creationId xmlns:p14="http://schemas.microsoft.com/office/powerpoint/2010/main" val="18535159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590237" y="1111882"/>
            <a:ext cx="7421963" cy="775252"/>
          </a:xfrm>
        </p:spPr>
        <p:txBody>
          <a:bodyPr>
            <a:normAutofit/>
          </a:bodyPr>
          <a:lstStyle/>
          <a:p>
            <a:r>
              <a:rPr lang="en-GB" sz="3000" b="1" dirty="0">
                <a:solidFill>
                  <a:srgbClr val="FFFFFF"/>
                </a:solidFill>
              </a:rPr>
              <a:t>Q. What does an Operating System do?</a:t>
            </a:r>
          </a:p>
        </p:txBody>
      </p:sp>
      <p:sp>
        <p:nvSpPr>
          <p:cNvPr id="9" name="TextBox 8">
            <a:extLst>
              <a:ext uri="{FF2B5EF4-FFF2-40B4-BE49-F238E27FC236}">
                <a16:creationId xmlns:a16="http://schemas.microsoft.com/office/drawing/2014/main" id="{8DAECF83-A212-594F-A583-824E09C4A193}"/>
              </a:ext>
            </a:extLst>
          </p:cNvPr>
          <p:cNvSpPr txBox="1"/>
          <p:nvPr/>
        </p:nvSpPr>
        <p:spPr>
          <a:xfrm>
            <a:off x="861017" y="331000"/>
            <a:ext cx="7421963" cy="584775"/>
          </a:xfrm>
          <a:prstGeom prst="rect">
            <a:avLst/>
          </a:prstGeom>
          <a:noFill/>
        </p:spPr>
        <p:txBody>
          <a:bodyPr wrap="square" rtlCol="0">
            <a:spAutoFit/>
          </a:bodyPr>
          <a:lstStyle/>
          <a:p>
            <a:pPr algn="ctr"/>
            <a:r>
              <a:rPr lang="en-US" sz="3200" b="1" dirty="0"/>
              <a:t>Architecture of Linux OS</a:t>
            </a:r>
            <a:endParaRPr lang="en-US" dirty="0"/>
          </a:p>
        </p:txBody>
      </p:sp>
      <p:pic>
        <p:nvPicPr>
          <p:cNvPr id="5" name="Picture 4">
            <a:extLst>
              <a:ext uri="{FF2B5EF4-FFF2-40B4-BE49-F238E27FC236}">
                <a16:creationId xmlns:a16="http://schemas.microsoft.com/office/drawing/2014/main" id="{BD83B85F-9934-8347-A91E-5F028DB34587}"/>
              </a:ext>
            </a:extLst>
          </p:cNvPr>
          <p:cNvPicPr>
            <a:picLocks noChangeAspect="1"/>
          </p:cNvPicPr>
          <p:nvPr/>
        </p:nvPicPr>
        <p:blipFill>
          <a:blip r:embed="rId3"/>
          <a:stretch>
            <a:fillRect/>
          </a:stretch>
        </p:blipFill>
        <p:spPr>
          <a:xfrm>
            <a:off x="1435098" y="1270000"/>
            <a:ext cx="6273800" cy="4318000"/>
          </a:xfrm>
          <a:prstGeom prst="rect">
            <a:avLst/>
          </a:prstGeom>
        </p:spPr>
      </p:pic>
    </p:spTree>
    <p:extLst>
      <p:ext uri="{BB962C8B-B14F-4D97-AF65-F5344CB8AC3E}">
        <p14:creationId xmlns:p14="http://schemas.microsoft.com/office/powerpoint/2010/main" val="694058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590237" y="1111882"/>
            <a:ext cx="7421963" cy="775252"/>
          </a:xfrm>
        </p:spPr>
        <p:txBody>
          <a:bodyPr>
            <a:normAutofit/>
          </a:bodyPr>
          <a:lstStyle/>
          <a:p>
            <a:r>
              <a:rPr lang="en-GB" sz="3000" b="1" dirty="0">
                <a:solidFill>
                  <a:srgbClr val="FFFFFF"/>
                </a:solidFill>
              </a:rPr>
              <a:t>Q. What does an Operating System do?</a:t>
            </a:r>
          </a:p>
        </p:txBody>
      </p:sp>
      <p:sp>
        <p:nvSpPr>
          <p:cNvPr id="15" name="Content Placeholder 2">
            <a:extLst>
              <a:ext uri="{FF2B5EF4-FFF2-40B4-BE49-F238E27FC236}">
                <a16:creationId xmlns:a16="http://schemas.microsoft.com/office/drawing/2014/main" id="{005CED6A-A5A7-4341-8E5F-61ACE04CC2A1}"/>
              </a:ext>
            </a:extLst>
          </p:cNvPr>
          <p:cNvSpPr>
            <a:spLocks noGrp="1"/>
          </p:cNvSpPr>
          <p:nvPr>
            <p:ph idx="1"/>
          </p:nvPr>
        </p:nvSpPr>
        <p:spPr>
          <a:xfrm>
            <a:off x="667063" y="1123553"/>
            <a:ext cx="7886700" cy="4270596"/>
          </a:xfrm>
        </p:spPr>
        <p:txBody>
          <a:bodyPr>
            <a:normAutofit lnSpcReduction="10000"/>
          </a:bodyPr>
          <a:lstStyle/>
          <a:p>
            <a:pPr algn="just"/>
            <a:r>
              <a:rPr lang="en-GB" sz="2400" b="1" dirty="0"/>
              <a:t>Shell and System Utility: </a:t>
            </a:r>
            <a:r>
              <a:rPr lang="en-GB" sz="2400" dirty="0"/>
              <a:t>A shell is a special software program that provides the software with an interface to access the OS resources</a:t>
            </a:r>
          </a:p>
          <a:p>
            <a:pPr algn="just"/>
            <a:r>
              <a:rPr lang="en-GB" sz="2400" b="1" dirty="0"/>
              <a:t>The Kernel: </a:t>
            </a:r>
            <a:r>
              <a:rPr lang="en-GB" sz="2400" dirty="0"/>
              <a:t>The Kernel seems to be the origin on the Linux-based Shell. It provides virtual the device’s common hardware components for providing its virtualized networks to each operation </a:t>
            </a:r>
          </a:p>
          <a:p>
            <a:pPr algn="just"/>
            <a:r>
              <a:rPr lang="en-GB" sz="2400" b="1" dirty="0"/>
              <a:t>The Hardware Layer: </a:t>
            </a:r>
            <a:r>
              <a:rPr lang="en-GB" sz="2400" dirty="0"/>
              <a:t>This is the physical hardware that your device consists of; that includes items like mouse, keyboard</a:t>
            </a:r>
          </a:p>
          <a:p>
            <a:pPr algn="just"/>
            <a:r>
              <a:rPr lang="en-GB" sz="2400" b="1" dirty="0"/>
              <a:t>The Application and Utility: </a:t>
            </a:r>
            <a:r>
              <a:rPr lang="en-GB" sz="2400" dirty="0"/>
              <a:t>Utility programs that provide the user most of the functionalities of an OS </a:t>
            </a:r>
            <a:endParaRPr lang="en-GB" sz="2400" b="1" dirty="0"/>
          </a:p>
          <a:p>
            <a:pPr marL="0" indent="0" algn="just">
              <a:buNone/>
            </a:pPr>
            <a:endParaRPr lang="en-GB" sz="2400" b="1" dirty="0"/>
          </a:p>
        </p:txBody>
      </p:sp>
      <p:sp>
        <p:nvSpPr>
          <p:cNvPr id="9" name="TextBox 8">
            <a:extLst>
              <a:ext uri="{FF2B5EF4-FFF2-40B4-BE49-F238E27FC236}">
                <a16:creationId xmlns:a16="http://schemas.microsoft.com/office/drawing/2014/main" id="{86AD65B5-688C-3C46-9541-89E3380415DB}"/>
              </a:ext>
            </a:extLst>
          </p:cNvPr>
          <p:cNvSpPr txBox="1"/>
          <p:nvPr/>
        </p:nvSpPr>
        <p:spPr>
          <a:xfrm>
            <a:off x="861018" y="345287"/>
            <a:ext cx="7421963" cy="584775"/>
          </a:xfrm>
          <a:prstGeom prst="rect">
            <a:avLst/>
          </a:prstGeom>
          <a:noFill/>
        </p:spPr>
        <p:txBody>
          <a:bodyPr wrap="square" rtlCol="0">
            <a:spAutoFit/>
          </a:bodyPr>
          <a:lstStyle/>
          <a:p>
            <a:pPr algn="ctr"/>
            <a:r>
              <a:rPr lang="en-US" sz="3200" b="1" dirty="0"/>
              <a:t>Architecture of Linux OS</a:t>
            </a:r>
            <a:endParaRPr lang="en-US" dirty="0"/>
          </a:p>
        </p:txBody>
      </p:sp>
    </p:spTree>
    <p:extLst>
      <p:ext uri="{BB962C8B-B14F-4D97-AF65-F5344CB8AC3E}">
        <p14:creationId xmlns:p14="http://schemas.microsoft.com/office/powerpoint/2010/main" val="189814510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590237" y="1111882"/>
            <a:ext cx="7421963" cy="775252"/>
          </a:xfrm>
        </p:spPr>
        <p:txBody>
          <a:bodyPr>
            <a:normAutofit/>
          </a:bodyPr>
          <a:lstStyle/>
          <a:p>
            <a:r>
              <a:rPr lang="en-GB" sz="3000" b="1" dirty="0">
                <a:solidFill>
                  <a:srgbClr val="FFFFFF"/>
                </a:solidFill>
              </a:rPr>
              <a:t>Q. What does an Operating System do?</a:t>
            </a:r>
          </a:p>
        </p:txBody>
      </p:sp>
      <p:sp>
        <p:nvSpPr>
          <p:cNvPr id="9" name="TextBox 8">
            <a:extLst>
              <a:ext uri="{FF2B5EF4-FFF2-40B4-BE49-F238E27FC236}">
                <a16:creationId xmlns:a16="http://schemas.microsoft.com/office/drawing/2014/main" id="{86AD65B5-688C-3C46-9541-89E3380415DB}"/>
              </a:ext>
            </a:extLst>
          </p:cNvPr>
          <p:cNvSpPr txBox="1"/>
          <p:nvPr/>
        </p:nvSpPr>
        <p:spPr>
          <a:xfrm>
            <a:off x="396282" y="345287"/>
            <a:ext cx="7886699" cy="584775"/>
          </a:xfrm>
          <a:prstGeom prst="rect">
            <a:avLst/>
          </a:prstGeom>
          <a:noFill/>
        </p:spPr>
        <p:txBody>
          <a:bodyPr wrap="square" rtlCol="0">
            <a:spAutoFit/>
          </a:bodyPr>
          <a:lstStyle/>
          <a:p>
            <a:pPr algn="ctr"/>
            <a:r>
              <a:rPr lang="en-US" sz="3200" b="1" dirty="0"/>
              <a:t>Distribution of Linux OS</a:t>
            </a:r>
            <a:endParaRPr lang="en-US" dirty="0"/>
          </a:p>
        </p:txBody>
      </p:sp>
      <p:sp>
        <p:nvSpPr>
          <p:cNvPr id="10" name="Content Placeholder 2">
            <a:extLst>
              <a:ext uri="{FF2B5EF4-FFF2-40B4-BE49-F238E27FC236}">
                <a16:creationId xmlns:a16="http://schemas.microsoft.com/office/drawing/2014/main" id="{F6150306-0158-8A4D-B522-2290AA46F7C7}"/>
              </a:ext>
            </a:extLst>
          </p:cNvPr>
          <p:cNvSpPr>
            <a:spLocks noGrp="1"/>
          </p:cNvSpPr>
          <p:nvPr>
            <p:ph idx="1"/>
          </p:nvPr>
        </p:nvSpPr>
        <p:spPr>
          <a:xfrm>
            <a:off x="590237" y="836712"/>
            <a:ext cx="7886700" cy="775252"/>
          </a:xfrm>
        </p:spPr>
        <p:txBody>
          <a:bodyPr>
            <a:noAutofit/>
          </a:bodyPr>
          <a:lstStyle/>
          <a:p>
            <a:pPr marL="0" indent="0" algn="just">
              <a:buNone/>
            </a:pPr>
            <a:r>
              <a:rPr lang="en-GB" sz="2200" dirty="0"/>
              <a:t>Linux has a </a:t>
            </a:r>
            <a:r>
              <a:rPr lang="en-GB" sz="2200" b="1" dirty="0"/>
              <a:t>number of different versions </a:t>
            </a:r>
            <a:r>
              <a:rPr lang="en-GB" sz="2200" dirty="0"/>
              <a:t>to suit any type of user. From new users to hard-core users, you will find a </a:t>
            </a:r>
            <a:r>
              <a:rPr lang="en-GB" sz="2200" b="1" dirty="0"/>
              <a:t>“flavour” of Linux to match your needs</a:t>
            </a:r>
            <a:r>
              <a:rPr lang="en-GB" sz="2200" dirty="0"/>
              <a:t>. These versions are called distributions or in short form “distros”. </a:t>
            </a:r>
          </a:p>
          <a:p>
            <a:pPr algn="just"/>
            <a:r>
              <a:rPr lang="en-GB" sz="2000" dirty="0"/>
              <a:t>Linux Mint </a:t>
            </a:r>
          </a:p>
          <a:p>
            <a:pPr algn="just"/>
            <a:r>
              <a:rPr lang="en-GB" sz="2000" dirty="0" err="1"/>
              <a:t>Manjaro</a:t>
            </a:r>
            <a:r>
              <a:rPr lang="en-GB" sz="2000" dirty="0"/>
              <a:t> </a:t>
            </a:r>
          </a:p>
          <a:p>
            <a:pPr algn="just"/>
            <a:r>
              <a:rPr lang="en-GB" sz="2000" dirty="0"/>
              <a:t>Debian </a:t>
            </a:r>
          </a:p>
          <a:p>
            <a:pPr algn="just"/>
            <a:r>
              <a:rPr lang="en-GB" sz="2000" dirty="0" err="1"/>
              <a:t>Ubutu</a:t>
            </a:r>
            <a:r>
              <a:rPr lang="en-GB" sz="2000" dirty="0"/>
              <a:t> </a:t>
            </a:r>
          </a:p>
          <a:p>
            <a:pPr algn="just"/>
            <a:r>
              <a:rPr lang="en-GB" sz="2000" dirty="0" err="1"/>
              <a:t>Antergos</a:t>
            </a:r>
            <a:r>
              <a:rPr lang="en-GB" sz="2000" dirty="0"/>
              <a:t> </a:t>
            </a:r>
          </a:p>
          <a:p>
            <a:pPr algn="just"/>
            <a:r>
              <a:rPr lang="en-GB" sz="2000" dirty="0"/>
              <a:t>Solus </a:t>
            </a:r>
          </a:p>
          <a:p>
            <a:pPr algn="just"/>
            <a:r>
              <a:rPr lang="en-GB" sz="2000" dirty="0" err="1"/>
              <a:t>Opensuse</a:t>
            </a:r>
            <a:endParaRPr lang="en-GB" sz="2000" dirty="0"/>
          </a:p>
          <a:p>
            <a:pPr marL="0" indent="0" algn="just">
              <a:buNone/>
            </a:pPr>
            <a:r>
              <a:rPr lang="en-GB" sz="2200" dirty="0"/>
              <a:t>Activity: Research on these distributions and discuss their proc and cons.</a:t>
            </a:r>
          </a:p>
        </p:txBody>
      </p:sp>
    </p:spTree>
    <p:extLst>
      <p:ext uri="{BB962C8B-B14F-4D97-AF65-F5344CB8AC3E}">
        <p14:creationId xmlns:p14="http://schemas.microsoft.com/office/powerpoint/2010/main" val="26881186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590237" y="1111882"/>
            <a:ext cx="7421963" cy="775252"/>
          </a:xfrm>
        </p:spPr>
        <p:txBody>
          <a:bodyPr>
            <a:normAutofit/>
          </a:bodyPr>
          <a:lstStyle/>
          <a:p>
            <a:r>
              <a:rPr lang="en-GB" sz="3000" b="1" dirty="0">
                <a:solidFill>
                  <a:srgbClr val="FFFFFF"/>
                </a:solidFill>
              </a:rPr>
              <a:t>Q. What does an Operating System do?</a:t>
            </a:r>
          </a:p>
        </p:txBody>
      </p:sp>
      <p:sp>
        <p:nvSpPr>
          <p:cNvPr id="15" name="Content Placeholder 2">
            <a:extLst>
              <a:ext uri="{FF2B5EF4-FFF2-40B4-BE49-F238E27FC236}">
                <a16:creationId xmlns:a16="http://schemas.microsoft.com/office/drawing/2014/main" id="{005CED6A-A5A7-4341-8E5F-61ACE04CC2A1}"/>
              </a:ext>
            </a:extLst>
          </p:cNvPr>
          <p:cNvSpPr>
            <a:spLocks noGrp="1"/>
          </p:cNvSpPr>
          <p:nvPr>
            <p:ph idx="1"/>
          </p:nvPr>
        </p:nvSpPr>
        <p:spPr>
          <a:xfrm>
            <a:off x="667063" y="976715"/>
            <a:ext cx="7886700" cy="4622565"/>
          </a:xfrm>
        </p:spPr>
        <p:txBody>
          <a:bodyPr>
            <a:normAutofit lnSpcReduction="10000"/>
          </a:bodyPr>
          <a:lstStyle/>
          <a:p>
            <a:pPr marL="0" indent="0" algn="just">
              <a:buNone/>
            </a:pPr>
            <a:r>
              <a:rPr lang="en-GB" sz="2400" dirty="0"/>
              <a:t>Linux OS now enjoys popularity at its prime, and it’s </a:t>
            </a:r>
            <a:r>
              <a:rPr lang="en-GB" sz="2400" b="1" dirty="0"/>
              <a:t>famous among programmers as well as regular computer users around the world</a:t>
            </a:r>
            <a:r>
              <a:rPr lang="en-GB" sz="2400" dirty="0"/>
              <a:t>. Main benefits are: </a:t>
            </a:r>
          </a:p>
          <a:p>
            <a:pPr marL="0" indent="0" algn="just">
              <a:buNone/>
            </a:pPr>
            <a:endParaRPr lang="en-GB" sz="2400" dirty="0"/>
          </a:p>
          <a:p>
            <a:pPr algn="just"/>
            <a:r>
              <a:rPr lang="en-GB" sz="2400" dirty="0"/>
              <a:t>It offers a </a:t>
            </a:r>
            <a:r>
              <a:rPr lang="en-GB" sz="2400" b="1" dirty="0"/>
              <a:t>free operating system</a:t>
            </a:r>
            <a:r>
              <a:rPr lang="en-GB" sz="2400" dirty="0"/>
              <a:t>. You do not have to spend monies </a:t>
            </a:r>
          </a:p>
          <a:p>
            <a:pPr algn="just"/>
            <a:r>
              <a:rPr lang="en-GB" sz="2400" dirty="0"/>
              <a:t>Being open-source, anyone with programming knowledge can </a:t>
            </a:r>
            <a:r>
              <a:rPr lang="en-GB" sz="2400" b="1" dirty="0"/>
              <a:t>modify</a:t>
            </a:r>
            <a:r>
              <a:rPr lang="en-GB" sz="2400" dirty="0"/>
              <a:t> it </a:t>
            </a:r>
          </a:p>
          <a:p>
            <a:pPr algn="just"/>
            <a:r>
              <a:rPr lang="en-GB" sz="2400" dirty="0"/>
              <a:t>It is </a:t>
            </a:r>
            <a:r>
              <a:rPr lang="en-GB" sz="2400" b="1" dirty="0"/>
              <a:t>easy to learn </a:t>
            </a:r>
            <a:r>
              <a:rPr lang="en-GB" sz="2400" dirty="0"/>
              <a:t>Linux for beginners </a:t>
            </a:r>
          </a:p>
          <a:p>
            <a:pPr algn="just"/>
            <a:r>
              <a:rPr lang="en-GB" sz="2400" dirty="0"/>
              <a:t>The Linux OS now offer </a:t>
            </a:r>
            <a:r>
              <a:rPr lang="en-GB" sz="2400" b="1" dirty="0"/>
              <a:t>million of programs/applications </a:t>
            </a:r>
            <a:r>
              <a:rPr lang="en-GB" sz="2400" dirty="0"/>
              <a:t>and Linux software to choose from and most of them are absolutely free. </a:t>
            </a:r>
          </a:p>
        </p:txBody>
      </p:sp>
      <p:sp>
        <p:nvSpPr>
          <p:cNvPr id="9" name="TextBox 8">
            <a:extLst>
              <a:ext uri="{FF2B5EF4-FFF2-40B4-BE49-F238E27FC236}">
                <a16:creationId xmlns:a16="http://schemas.microsoft.com/office/drawing/2014/main" id="{86AD65B5-688C-3C46-9541-89E3380415DB}"/>
              </a:ext>
            </a:extLst>
          </p:cNvPr>
          <p:cNvSpPr txBox="1"/>
          <p:nvPr/>
        </p:nvSpPr>
        <p:spPr>
          <a:xfrm>
            <a:off x="861018" y="345287"/>
            <a:ext cx="7421963" cy="584775"/>
          </a:xfrm>
          <a:prstGeom prst="rect">
            <a:avLst/>
          </a:prstGeom>
          <a:noFill/>
        </p:spPr>
        <p:txBody>
          <a:bodyPr wrap="square" rtlCol="0">
            <a:spAutoFit/>
          </a:bodyPr>
          <a:lstStyle/>
          <a:p>
            <a:pPr algn="ctr"/>
            <a:r>
              <a:rPr lang="en-US" sz="3200" b="1" dirty="0"/>
              <a:t>Benefits of using Linux</a:t>
            </a:r>
            <a:endParaRPr lang="en-US" dirty="0"/>
          </a:p>
        </p:txBody>
      </p:sp>
    </p:spTree>
    <p:extLst>
      <p:ext uri="{BB962C8B-B14F-4D97-AF65-F5344CB8AC3E}">
        <p14:creationId xmlns:p14="http://schemas.microsoft.com/office/powerpoint/2010/main" val="37635315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590237" y="1111882"/>
            <a:ext cx="7421963" cy="775252"/>
          </a:xfrm>
        </p:spPr>
        <p:txBody>
          <a:bodyPr>
            <a:normAutofit/>
          </a:bodyPr>
          <a:lstStyle/>
          <a:p>
            <a:r>
              <a:rPr lang="en-GB" sz="3000" b="1" dirty="0">
                <a:solidFill>
                  <a:srgbClr val="FFFFFF"/>
                </a:solidFill>
              </a:rPr>
              <a:t>Q. What does an Operating System do?</a:t>
            </a:r>
          </a:p>
        </p:txBody>
      </p:sp>
      <p:sp>
        <p:nvSpPr>
          <p:cNvPr id="15" name="Content Placeholder 2">
            <a:extLst>
              <a:ext uri="{FF2B5EF4-FFF2-40B4-BE49-F238E27FC236}">
                <a16:creationId xmlns:a16="http://schemas.microsoft.com/office/drawing/2014/main" id="{005CED6A-A5A7-4341-8E5F-61ACE04CC2A1}"/>
              </a:ext>
            </a:extLst>
          </p:cNvPr>
          <p:cNvSpPr>
            <a:spLocks noGrp="1"/>
          </p:cNvSpPr>
          <p:nvPr>
            <p:ph idx="1"/>
          </p:nvPr>
        </p:nvSpPr>
        <p:spPr>
          <a:xfrm>
            <a:off x="667063" y="1123552"/>
            <a:ext cx="7886700" cy="4622565"/>
          </a:xfrm>
        </p:spPr>
        <p:txBody>
          <a:bodyPr>
            <a:normAutofit/>
          </a:bodyPr>
          <a:lstStyle/>
          <a:p>
            <a:pPr marL="0" indent="0" algn="just">
              <a:buNone/>
            </a:pPr>
            <a:endParaRPr lang="en-GB" sz="2400" dirty="0"/>
          </a:p>
          <a:p>
            <a:pPr algn="just"/>
            <a:r>
              <a:rPr lang="en-GB" sz="2400" dirty="0"/>
              <a:t>Once you have Linux installed, you </a:t>
            </a:r>
            <a:r>
              <a:rPr lang="en-GB" sz="2400" b="1" dirty="0"/>
              <a:t>no longer need an antivirus</a:t>
            </a:r>
            <a:r>
              <a:rPr lang="en-GB" sz="2400" dirty="0"/>
              <a:t> as Linux is highly secure system </a:t>
            </a:r>
          </a:p>
          <a:p>
            <a:pPr algn="just"/>
            <a:r>
              <a:rPr lang="en-GB" sz="2400" dirty="0"/>
              <a:t>Linux freeware is the OS of choice for Server environments due to </a:t>
            </a:r>
            <a:r>
              <a:rPr lang="en-GB" sz="2400" b="1" dirty="0"/>
              <a:t>its stability and reliability </a:t>
            </a:r>
          </a:p>
          <a:p>
            <a:pPr algn="just"/>
            <a:r>
              <a:rPr lang="en-GB" sz="2400" dirty="0"/>
              <a:t>The </a:t>
            </a:r>
            <a:r>
              <a:rPr lang="en-GB" sz="2400" b="1" dirty="0"/>
              <a:t>Linux based server could run non-stop </a:t>
            </a:r>
            <a:r>
              <a:rPr lang="en-GB" sz="2400" dirty="0"/>
              <a:t>without a reboot for years on end </a:t>
            </a:r>
          </a:p>
        </p:txBody>
      </p:sp>
      <p:sp>
        <p:nvSpPr>
          <p:cNvPr id="9" name="TextBox 8">
            <a:extLst>
              <a:ext uri="{FF2B5EF4-FFF2-40B4-BE49-F238E27FC236}">
                <a16:creationId xmlns:a16="http://schemas.microsoft.com/office/drawing/2014/main" id="{86AD65B5-688C-3C46-9541-89E3380415DB}"/>
              </a:ext>
            </a:extLst>
          </p:cNvPr>
          <p:cNvSpPr txBox="1"/>
          <p:nvPr/>
        </p:nvSpPr>
        <p:spPr>
          <a:xfrm>
            <a:off x="861018" y="345287"/>
            <a:ext cx="7421963" cy="584775"/>
          </a:xfrm>
          <a:prstGeom prst="rect">
            <a:avLst/>
          </a:prstGeom>
          <a:noFill/>
        </p:spPr>
        <p:txBody>
          <a:bodyPr wrap="square" rtlCol="0">
            <a:spAutoFit/>
          </a:bodyPr>
          <a:lstStyle/>
          <a:p>
            <a:pPr algn="ctr"/>
            <a:r>
              <a:rPr lang="en-US" sz="3200" b="1" dirty="0"/>
              <a:t>Benefits of using Linux</a:t>
            </a:r>
            <a:endParaRPr lang="en-US" dirty="0"/>
          </a:p>
        </p:txBody>
      </p:sp>
    </p:spTree>
    <p:extLst>
      <p:ext uri="{BB962C8B-B14F-4D97-AF65-F5344CB8AC3E}">
        <p14:creationId xmlns:p14="http://schemas.microsoft.com/office/powerpoint/2010/main" val="178334143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590237" y="1111882"/>
            <a:ext cx="7421963" cy="775252"/>
          </a:xfrm>
        </p:spPr>
        <p:txBody>
          <a:bodyPr>
            <a:normAutofit/>
          </a:bodyPr>
          <a:lstStyle/>
          <a:p>
            <a:r>
              <a:rPr lang="en-GB" sz="3000" b="1" dirty="0">
                <a:solidFill>
                  <a:srgbClr val="FFFFFF"/>
                </a:solidFill>
              </a:rPr>
              <a:t>Q. What does an Operating System do?</a:t>
            </a:r>
          </a:p>
        </p:txBody>
      </p:sp>
      <p:sp>
        <p:nvSpPr>
          <p:cNvPr id="15" name="Content Placeholder 2">
            <a:extLst>
              <a:ext uri="{FF2B5EF4-FFF2-40B4-BE49-F238E27FC236}">
                <a16:creationId xmlns:a16="http://schemas.microsoft.com/office/drawing/2014/main" id="{005CED6A-A5A7-4341-8E5F-61ACE04CC2A1}"/>
              </a:ext>
            </a:extLst>
          </p:cNvPr>
          <p:cNvSpPr>
            <a:spLocks noGrp="1"/>
          </p:cNvSpPr>
          <p:nvPr>
            <p:ph idx="1"/>
          </p:nvPr>
        </p:nvSpPr>
        <p:spPr>
          <a:xfrm>
            <a:off x="667063" y="1123553"/>
            <a:ext cx="7886700" cy="4270596"/>
          </a:xfrm>
        </p:spPr>
        <p:txBody>
          <a:bodyPr>
            <a:normAutofit fontScale="92500" lnSpcReduction="10000"/>
          </a:bodyPr>
          <a:lstStyle/>
          <a:p>
            <a:pPr algn="just"/>
            <a:r>
              <a:rPr lang="en-GB" sz="2000" b="1" dirty="0"/>
              <a:t>Hardware Drivers: </a:t>
            </a:r>
            <a:r>
              <a:rPr lang="en-GB" sz="2000" dirty="0"/>
              <a:t>One of the issues that most Linux users face is that </a:t>
            </a:r>
            <a:r>
              <a:rPr lang="en-GB" sz="2000" b="1" dirty="0"/>
              <a:t>some hardware drivers are not available for Linux </a:t>
            </a:r>
          </a:p>
          <a:p>
            <a:pPr algn="just"/>
            <a:endParaRPr lang="en-GB" sz="2000" dirty="0"/>
          </a:p>
          <a:p>
            <a:pPr algn="just"/>
            <a:r>
              <a:rPr lang="en-GB" sz="2000" b="1" dirty="0"/>
              <a:t>Learning curve: </a:t>
            </a:r>
            <a:r>
              <a:rPr lang="en-GB" sz="2000" dirty="0"/>
              <a:t>Getting started with Windows is easy for beginners but </a:t>
            </a:r>
            <a:r>
              <a:rPr lang="en-GB" sz="2000" b="1" dirty="0"/>
              <a:t>learning Linux is difficult</a:t>
            </a:r>
            <a:r>
              <a:rPr lang="en-GB" sz="2000" dirty="0"/>
              <a:t>. You have to learn about CLI and searching for new software </a:t>
            </a:r>
          </a:p>
          <a:p>
            <a:pPr algn="just"/>
            <a:endParaRPr lang="en-GB" sz="2000" dirty="0"/>
          </a:p>
          <a:p>
            <a:pPr algn="just"/>
            <a:r>
              <a:rPr lang="en-GB" sz="2000" b="1" dirty="0"/>
              <a:t>Software Alternative: </a:t>
            </a:r>
            <a:r>
              <a:rPr lang="en-GB" sz="2000" i="1" dirty="0"/>
              <a:t>Not all the software does support Linux</a:t>
            </a:r>
            <a:r>
              <a:rPr lang="en-GB" sz="2000" dirty="0"/>
              <a:t>. For example: Photoshop is available for Windows but is not present in Linux  </a:t>
            </a:r>
          </a:p>
          <a:p>
            <a:pPr algn="just"/>
            <a:endParaRPr lang="en-GB" sz="2000" dirty="0"/>
          </a:p>
          <a:p>
            <a:pPr algn="just"/>
            <a:r>
              <a:rPr lang="en-GB" sz="2000" b="1" dirty="0"/>
              <a:t>Games: </a:t>
            </a:r>
            <a:r>
              <a:rPr lang="en-GB" sz="2000" i="1" dirty="0"/>
              <a:t>Most of the games are made for windows but not for Linux</a:t>
            </a:r>
            <a:r>
              <a:rPr lang="en-GB" sz="2000" dirty="0"/>
              <a:t>. As Windows platform is widely used so game developers have more interest in Windows </a:t>
            </a:r>
          </a:p>
        </p:txBody>
      </p:sp>
      <p:sp>
        <p:nvSpPr>
          <p:cNvPr id="9" name="TextBox 8">
            <a:extLst>
              <a:ext uri="{FF2B5EF4-FFF2-40B4-BE49-F238E27FC236}">
                <a16:creationId xmlns:a16="http://schemas.microsoft.com/office/drawing/2014/main" id="{86AD65B5-688C-3C46-9541-89E3380415DB}"/>
              </a:ext>
            </a:extLst>
          </p:cNvPr>
          <p:cNvSpPr txBox="1"/>
          <p:nvPr/>
        </p:nvSpPr>
        <p:spPr>
          <a:xfrm>
            <a:off x="861018" y="345287"/>
            <a:ext cx="7421963" cy="584775"/>
          </a:xfrm>
          <a:prstGeom prst="rect">
            <a:avLst/>
          </a:prstGeom>
          <a:noFill/>
        </p:spPr>
        <p:txBody>
          <a:bodyPr wrap="square" rtlCol="0">
            <a:spAutoFit/>
          </a:bodyPr>
          <a:lstStyle/>
          <a:p>
            <a:pPr algn="ctr"/>
            <a:r>
              <a:rPr lang="en-US" sz="3200" b="1" dirty="0"/>
              <a:t>Drawbacks of Linux OS</a:t>
            </a:r>
            <a:endParaRPr lang="en-US" dirty="0"/>
          </a:p>
        </p:txBody>
      </p:sp>
    </p:spTree>
    <p:extLst>
      <p:ext uri="{BB962C8B-B14F-4D97-AF65-F5344CB8AC3E}">
        <p14:creationId xmlns:p14="http://schemas.microsoft.com/office/powerpoint/2010/main" val="71520854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539552" y="238573"/>
            <a:ext cx="8064896" cy="584775"/>
          </a:xfrm>
          <a:prstGeom prst="rect">
            <a:avLst/>
          </a:prstGeom>
          <a:noFill/>
        </p:spPr>
        <p:txBody>
          <a:bodyPr wrap="square" rtlCol="0">
            <a:spAutoFit/>
          </a:bodyPr>
          <a:lstStyle/>
          <a:p>
            <a:pPr algn="ctr"/>
            <a:r>
              <a:rPr lang="en-US" sz="3200" b="1" dirty="0"/>
              <a:t>How to Install Linux? </a:t>
            </a:r>
          </a:p>
        </p:txBody>
      </p:sp>
      <p:sp>
        <p:nvSpPr>
          <p:cNvPr id="4" name="TextBox 3"/>
          <p:cNvSpPr txBox="1"/>
          <p:nvPr/>
        </p:nvSpPr>
        <p:spPr>
          <a:xfrm>
            <a:off x="467544" y="823348"/>
            <a:ext cx="8208912" cy="5109091"/>
          </a:xfrm>
          <a:prstGeom prst="rect">
            <a:avLst/>
          </a:prstGeom>
          <a:noFill/>
        </p:spPr>
        <p:txBody>
          <a:bodyPr wrap="square" rtlCol="0">
            <a:spAutoFit/>
          </a:bodyPr>
          <a:lstStyle/>
          <a:p>
            <a:pPr algn="just"/>
            <a:r>
              <a:rPr lang="en-GB" b="1" dirty="0"/>
              <a:t>Preparation: </a:t>
            </a:r>
            <a:r>
              <a:rPr lang="en-GB" dirty="0"/>
              <a:t>Make sure your machine meets the requirements for installation. This also may ask you if you want to install third-party software (such as plugins for MP3 playback, video codecs, and more).</a:t>
            </a:r>
          </a:p>
          <a:p>
            <a:pPr algn="just"/>
            <a:endParaRPr lang="en-GB" dirty="0"/>
          </a:p>
          <a:p>
            <a:pPr algn="just"/>
            <a:r>
              <a:rPr lang="en-GB" b="1" dirty="0"/>
              <a:t>Wireless setup (if necessary): </a:t>
            </a:r>
            <a:r>
              <a:rPr lang="en-GB" dirty="0"/>
              <a:t>If you are using a laptop (or machine with wireless), you’ll need to connect to the network, in order to download third-party software and updates.</a:t>
            </a:r>
          </a:p>
          <a:p>
            <a:pPr algn="just"/>
            <a:endParaRPr lang="en-GB" dirty="0"/>
          </a:p>
          <a:p>
            <a:pPr algn="just"/>
            <a:r>
              <a:rPr lang="en-GB" b="1" dirty="0"/>
              <a:t>Hard drive allocation: </a:t>
            </a:r>
            <a:r>
              <a:rPr lang="en-GB" dirty="0"/>
              <a:t>This step allows you to select how you want the operating system to be installed. Are you going to install Linux alongside another operating system (called “dual booting”), use the entire hard drive, upgrade an existing Linux installation, or install over an existing version of Linux.</a:t>
            </a:r>
          </a:p>
          <a:p>
            <a:pPr algn="just"/>
            <a:endParaRPr lang="en-GB" dirty="0"/>
          </a:p>
          <a:p>
            <a:pPr algn="just"/>
            <a:r>
              <a:rPr lang="en-GB" b="1" dirty="0"/>
              <a:t>Location: </a:t>
            </a:r>
            <a:r>
              <a:rPr lang="en-GB" dirty="0"/>
              <a:t>Select your location from the map.</a:t>
            </a:r>
          </a:p>
          <a:p>
            <a:pPr algn="just"/>
            <a:r>
              <a:rPr lang="en-GB" b="1" dirty="0"/>
              <a:t>Keyboard layout: </a:t>
            </a:r>
            <a:r>
              <a:rPr lang="en-GB" dirty="0"/>
              <a:t>Select the keyboard for your system.</a:t>
            </a:r>
          </a:p>
          <a:p>
            <a:pPr algn="just"/>
            <a:r>
              <a:rPr lang="en-GB" b="1" dirty="0"/>
              <a:t>User setup: </a:t>
            </a:r>
            <a:r>
              <a:rPr lang="en-GB" dirty="0"/>
              <a:t>Set up your username and password.</a:t>
            </a:r>
          </a:p>
          <a:p>
            <a:pPr algn="just"/>
            <a:endParaRPr lang="en-US" sz="2000" dirty="0"/>
          </a:p>
        </p:txBody>
      </p:sp>
    </p:spTree>
    <p:extLst>
      <p:ext uri="{BB962C8B-B14F-4D97-AF65-F5344CB8AC3E}">
        <p14:creationId xmlns:p14="http://schemas.microsoft.com/office/powerpoint/2010/main" val="149562861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539552" y="1315791"/>
            <a:ext cx="8064896" cy="3170099"/>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The </a:t>
            </a:r>
            <a:r>
              <a:rPr lang="en-US" sz="2000" b="1" dirty="0"/>
              <a:t>user interface is either </a:t>
            </a:r>
            <a:r>
              <a:rPr lang="en-US" sz="2000" dirty="0"/>
              <a:t>a command line interface (</a:t>
            </a:r>
            <a:r>
              <a:rPr lang="en-US" sz="2000" b="1" dirty="0"/>
              <a:t>CLI</a:t>
            </a:r>
            <a:r>
              <a:rPr lang="en-US" sz="2000" dirty="0"/>
              <a:t>), a graphical user interface (GUI), or through controls are associated with hardware </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CLI shells are text based user interface, which use text for both input and output </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On desktop systems, the most popular user interfaces are the </a:t>
            </a:r>
            <a:r>
              <a:rPr lang="en-US" sz="2000" b="1" dirty="0"/>
              <a:t>GUI shells </a:t>
            </a:r>
          </a:p>
          <a:p>
            <a:pPr marL="342900" indent="-342900" algn="just">
              <a:buFont typeface="Arial" panose="020B0604020202020204" pitchFamily="34" charset="0"/>
              <a:buChar char="•"/>
            </a:pPr>
            <a:endParaRPr lang="en-US" sz="2000" dirty="0"/>
          </a:p>
        </p:txBody>
      </p:sp>
      <p:sp>
        <p:nvSpPr>
          <p:cNvPr id="5" name="TextBox 4">
            <a:extLst>
              <a:ext uri="{FF2B5EF4-FFF2-40B4-BE49-F238E27FC236}">
                <a16:creationId xmlns:a16="http://schemas.microsoft.com/office/drawing/2014/main" id="{CCCE68B4-924F-FA47-B640-11765872C619}"/>
              </a:ext>
            </a:extLst>
          </p:cNvPr>
          <p:cNvSpPr txBox="1"/>
          <p:nvPr/>
        </p:nvSpPr>
        <p:spPr>
          <a:xfrm>
            <a:off x="539552" y="238573"/>
            <a:ext cx="8064896" cy="584775"/>
          </a:xfrm>
          <a:prstGeom prst="rect">
            <a:avLst/>
          </a:prstGeom>
          <a:noFill/>
        </p:spPr>
        <p:txBody>
          <a:bodyPr wrap="square" rtlCol="0">
            <a:spAutoFit/>
          </a:bodyPr>
          <a:lstStyle/>
          <a:p>
            <a:pPr algn="ctr"/>
            <a:r>
              <a:rPr lang="en-US" sz="3200" b="1" dirty="0"/>
              <a:t>User Interface of Linux</a:t>
            </a:r>
          </a:p>
        </p:txBody>
      </p:sp>
    </p:spTree>
    <p:extLst>
      <p:ext uri="{BB962C8B-B14F-4D97-AF65-F5344CB8AC3E}">
        <p14:creationId xmlns:p14="http://schemas.microsoft.com/office/powerpoint/2010/main" val="391231634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590237" y="1111882"/>
            <a:ext cx="7421963" cy="775252"/>
          </a:xfrm>
        </p:spPr>
        <p:txBody>
          <a:bodyPr>
            <a:normAutofit fontScale="90000"/>
          </a:bodyPr>
          <a:lstStyle/>
          <a:p>
            <a:r>
              <a:rPr lang="en-GB" sz="3000" b="1" dirty="0">
                <a:solidFill>
                  <a:srgbClr val="FFFFFF"/>
                </a:solidFill>
              </a:rPr>
              <a:t>Preview: Memory &amp; Process Management</a:t>
            </a:r>
          </a:p>
        </p:txBody>
      </p:sp>
      <p:sp>
        <p:nvSpPr>
          <p:cNvPr id="15" name="Content Placeholder 2">
            <a:extLst>
              <a:ext uri="{FF2B5EF4-FFF2-40B4-BE49-F238E27FC236}">
                <a16:creationId xmlns:a16="http://schemas.microsoft.com/office/drawing/2014/main" id="{005CED6A-A5A7-4341-8E5F-61ACE04CC2A1}"/>
              </a:ext>
            </a:extLst>
          </p:cNvPr>
          <p:cNvSpPr>
            <a:spLocks noGrp="1"/>
          </p:cNvSpPr>
          <p:nvPr>
            <p:ph idx="1"/>
          </p:nvPr>
        </p:nvSpPr>
        <p:spPr>
          <a:xfrm>
            <a:off x="628651" y="1052736"/>
            <a:ext cx="7925112" cy="936104"/>
          </a:xfrm>
        </p:spPr>
        <p:txBody>
          <a:bodyPr>
            <a:noAutofit/>
          </a:bodyPr>
          <a:lstStyle/>
          <a:p>
            <a:pPr algn="just"/>
            <a:r>
              <a:rPr lang="en-GB" sz="1800" dirty="0"/>
              <a:t>High security </a:t>
            </a:r>
          </a:p>
          <a:p>
            <a:pPr algn="just"/>
            <a:r>
              <a:rPr lang="en-GB" sz="1800" dirty="0"/>
              <a:t>High stability </a:t>
            </a:r>
          </a:p>
          <a:p>
            <a:pPr algn="just"/>
            <a:r>
              <a:rPr lang="en-GB" sz="1800" dirty="0"/>
              <a:t>Ease of maintenance </a:t>
            </a:r>
          </a:p>
          <a:p>
            <a:pPr algn="just"/>
            <a:r>
              <a:rPr lang="en-GB" sz="1800" dirty="0"/>
              <a:t>Runs on any hardware </a:t>
            </a:r>
          </a:p>
          <a:p>
            <a:pPr algn="just"/>
            <a:r>
              <a:rPr lang="en-GB" sz="1800" dirty="0"/>
              <a:t>Free </a:t>
            </a:r>
          </a:p>
          <a:p>
            <a:pPr algn="just"/>
            <a:r>
              <a:rPr lang="en-GB" sz="1800" dirty="0"/>
              <a:t>Open source </a:t>
            </a:r>
          </a:p>
          <a:p>
            <a:pPr algn="just"/>
            <a:r>
              <a:rPr lang="en-GB" sz="1800" dirty="0"/>
              <a:t>Ease of use </a:t>
            </a:r>
          </a:p>
          <a:p>
            <a:pPr algn="just"/>
            <a:r>
              <a:rPr lang="en-GB" sz="1800" dirty="0"/>
              <a:t>Customisation </a:t>
            </a:r>
          </a:p>
          <a:p>
            <a:pPr algn="just"/>
            <a:r>
              <a:rPr lang="en-GB" sz="1800" dirty="0"/>
              <a:t>Education </a:t>
            </a:r>
          </a:p>
          <a:p>
            <a:pPr algn="just"/>
            <a:r>
              <a:rPr lang="en-GB" sz="1800" dirty="0"/>
              <a:t>Support </a:t>
            </a:r>
            <a:endParaRPr lang="en-GB" sz="2000" dirty="0"/>
          </a:p>
        </p:txBody>
      </p:sp>
      <p:sp>
        <p:nvSpPr>
          <p:cNvPr id="11" name="TextBox 10">
            <a:extLst>
              <a:ext uri="{FF2B5EF4-FFF2-40B4-BE49-F238E27FC236}">
                <a16:creationId xmlns:a16="http://schemas.microsoft.com/office/drawing/2014/main" id="{83ABDC98-161B-1545-856E-A809EB8EE3D9}"/>
              </a:ext>
            </a:extLst>
          </p:cNvPr>
          <p:cNvSpPr txBox="1"/>
          <p:nvPr/>
        </p:nvSpPr>
        <p:spPr>
          <a:xfrm>
            <a:off x="861018" y="336438"/>
            <a:ext cx="7421963" cy="584775"/>
          </a:xfrm>
          <a:prstGeom prst="rect">
            <a:avLst/>
          </a:prstGeom>
          <a:noFill/>
        </p:spPr>
        <p:txBody>
          <a:bodyPr wrap="square" rtlCol="0">
            <a:spAutoFit/>
          </a:bodyPr>
          <a:lstStyle/>
          <a:p>
            <a:pPr algn="ctr"/>
            <a:r>
              <a:rPr lang="en-US" sz="3200" b="1" dirty="0"/>
              <a:t>Reasons of using Linux OS</a:t>
            </a:r>
            <a:endParaRPr lang="en-US" dirty="0"/>
          </a:p>
        </p:txBody>
      </p:sp>
      <p:pic>
        <p:nvPicPr>
          <p:cNvPr id="5" name="Picture 4">
            <a:extLst>
              <a:ext uri="{FF2B5EF4-FFF2-40B4-BE49-F238E27FC236}">
                <a16:creationId xmlns:a16="http://schemas.microsoft.com/office/drawing/2014/main" id="{C98D9D45-03DD-4E49-BCDE-6DCD2CBE6EC3}"/>
              </a:ext>
            </a:extLst>
          </p:cNvPr>
          <p:cNvPicPr>
            <a:picLocks noChangeAspect="1"/>
          </p:cNvPicPr>
          <p:nvPr/>
        </p:nvPicPr>
        <p:blipFill>
          <a:blip r:embed="rId3"/>
          <a:stretch>
            <a:fillRect/>
          </a:stretch>
        </p:blipFill>
        <p:spPr>
          <a:xfrm>
            <a:off x="3859532" y="1268760"/>
            <a:ext cx="4752528" cy="3624474"/>
          </a:xfrm>
          <a:prstGeom prst="rect">
            <a:avLst/>
          </a:prstGeom>
        </p:spPr>
      </p:pic>
      <p:sp>
        <p:nvSpPr>
          <p:cNvPr id="7" name="TextBox 6">
            <a:extLst>
              <a:ext uri="{FF2B5EF4-FFF2-40B4-BE49-F238E27FC236}">
                <a16:creationId xmlns:a16="http://schemas.microsoft.com/office/drawing/2014/main" id="{1EEB562E-19DA-4AED-916A-AAA2B27A1916}"/>
              </a:ext>
            </a:extLst>
          </p:cNvPr>
          <p:cNvSpPr txBox="1"/>
          <p:nvPr/>
        </p:nvSpPr>
        <p:spPr>
          <a:xfrm>
            <a:off x="4040060" y="4941389"/>
            <a:ext cx="4572000" cy="369332"/>
          </a:xfrm>
          <a:prstGeom prst="rect">
            <a:avLst/>
          </a:prstGeom>
          <a:noFill/>
        </p:spPr>
        <p:txBody>
          <a:bodyPr wrap="square">
            <a:spAutoFit/>
          </a:bodyPr>
          <a:lstStyle/>
          <a:p>
            <a:pPr algn="ctr"/>
            <a:r>
              <a:rPr lang="en-US" sz="1800" b="1" dirty="0"/>
              <a:t>Desktop View of Linux</a:t>
            </a:r>
          </a:p>
        </p:txBody>
      </p:sp>
    </p:spTree>
    <p:extLst>
      <p:ext uri="{BB962C8B-B14F-4D97-AF65-F5344CB8AC3E}">
        <p14:creationId xmlns:p14="http://schemas.microsoft.com/office/powerpoint/2010/main" val="270805037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590237" y="1111882"/>
            <a:ext cx="7421963" cy="775252"/>
          </a:xfrm>
        </p:spPr>
        <p:txBody>
          <a:bodyPr>
            <a:normAutofit fontScale="90000"/>
          </a:bodyPr>
          <a:lstStyle/>
          <a:p>
            <a:r>
              <a:rPr lang="en-GB" sz="3000" b="1" dirty="0">
                <a:solidFill>
                  <a:schemeClr val="bg1"/>
                </a:solidFill>
              </a:rPr>
              <a:t>Timeline: The History of Operating Systems</a:t>
            </a:r>
          </a:p>
        </p:txBody>
      </p:sp>
      <p:sp>
        <p:nvSpPr>
          <p:cNvPr id="17" name="TextBox 16">
            <a:extLst>
              <a:ext uri="{FF2B5EF4-FFF2-40B4-BE49-F238E27FC236}">
                <a16:creationId xmlns:a16="http://schemas.microsoft.com/office/drawing/2014/main" id="{E407284F-1433-EC4F-B0EB-6FDCF8526B2F}"/>
              </a:ext>
            </a:extLst>
          </p:cNvPr>
          <p:cNvSpPr txBox="1"/>
          <p:nvPr/>
        </p:nvSpPr>
        <p:spPr>
          <a:xfrm>
            <a:off x="1043608" y="2420888"/>
            <a:ext cx="7421963" cy="584775"/>
          </a:xfrm>
          <a:prstGeom prst="rect">
            <a:avLst/>
          </a:prstGeom>
          <a:noFill/>
        </p:spPr>
        <p:txBody>
          <a:bodyPr wrap="square" rtlCol="0">
            <a:spAutoFit/>
          </a:bodyPr>
          <a:lstStyle/>
          <a:p>
            <a:pPr algn="ctr"/>
            <a:r>
              <a:rPr lang="en-US" sz="3200" b="1" dirty="0"/>
              <a:t>Any Questions?</a:t>
            </a:r>
            <a:endParaRPr lang="en-US" dirty="0"/>
          </a:p>
        </p:txBody>
      </p:sp>
    </p:spTree>
    <p:extLst>
      <p:ext uri="{BB962C8B-B14F-4D97-AF65-F5344CB8AC3E}">
        <p14:creationId xmlns:p14="http://schemas.microsoft.com/office/powerpoint/2010/main" val="573709406"/>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haredWithUsers xmlns="66f03ec1-a83b-4bcc-87eb-5d29e5d1ea16">
      <UserInfo>
        <DisplayName>Alison Harding</DisplayName>
        <AccountId>352</AccountId>
        <AccountType/>
      </UserInfo>
      <UserInfo>
        <DisplayName>Rachel Bendall</DisplayName>
        <AccountId>2520</AccountId>
        <AccountType/>
      </UserInfo>
      <UserInfo>
        <DisplayName>Ruth Groff</DisplayName>
        <AccountId>2266</AccountId>
        <AccountType/>
      </UserInfo>
    </SharedWithUser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97FDEC4F32AEF4CA938D77CE3A34BD9" ma:contentTypeVersion="14" ma:contentTypeDescription="Create a new document." ma:contentTypeScope="" ma:versionID="7dc12bbddea5f521fbfaf67954009bbc">
  <xsd:schema xmlns:xsd="http://www.w3.org/2001/XMLSchema" xmlns:xs="http://www.w3.org/2001/XMLSchema" xmlns:p="http://schemas.microsoft.com/office/2006/metadata/properties" xmlns:ns3="c1a43ff0-3752-48a8-967f-ec26ff5ba3cd" xmlns:ns4="66f03ec1-a83b-4bcc-87eb-5d29e5d1ea16" targetNamespace="http://schemas.microsoft.com/office/2006/metadata/properties" ma:root="true" ma:fieldsID="33d4392f61bf0a6e1bb35c1a08fed732" ns3:_="" ns4:_="">
    <xsd:import namespace="c1a43ff0-3752-48a8-967f-ec26ff5ba3cd"/>
    <xsd:import namespace="66f03ec1-a83b-4bcc-87eb-5d29e5d1ea16"/>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DateTaken" minOccurs="0"/>
                <xsd:element ref="ns3:MediaServiceOCR" minOccurs="0"/>
                <xsd:element ref="ns3:MediaServiceGenerationTime" minOccurs="0"/>
                <xsd:element ref="ns3:MediaServiceEventHashCode" minOccurs="0"/>
                <xsd:element ref="ns3:MediaServiceAutoKeyPoints" minOccurs="0"/>
                <xsd:element ref="ns3:MediaServiceKeyPoints" minOccurs="0"/>
                <xsd:element ref="ns4:SharedWithUsers" minOccurs="0"/>
                <xsd:element ref="ns4:SharedWithDetails" minOccurs="0"/>
                <xsd:element ref="ns4:SharingHintHash" minOccurs="0"/>
                <xsd:element ref="ns3:MediaServiceLocation" minOccurs="0"/>
                <xsd:element ref="ns3: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1a43ff0-3752-48a8-967f-ec26ff5ba3c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MediaServiceAutoTags" ma:internalName="MediaServiceAutoTags" ma:readOnly="true">
      <xsd:simpleType>
        <xsd:restriction base="dms:Text"/>
      </xsd:simpleType>
    </xsd:element>
    <xsd:element name="MediaServiceDateTaken" ma:index="11" nillable="true" ma:displayName="MediaServiceDateTaken" ma:hidden="true" ma:internalName="MediaServiceDateTaken" ma:readOnly="true">
      <xsd:simpleType>
        <xsd:restriction base="dms:Text"/>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element name="MediaLengthInSeconds" ma:index="21"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66f03ec1-a83b-4bcc-87eb-5d29e5d1ea16"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SharingHintHash" ma:index="19"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5FC5585-51CA-4C4C-9028-AEC8FAD67B8B}">
  <ds:schemaRefs>
    <ds:schemaRef ds:uri="http://schemas.microsoft.com/office/2006/documentManagement/types"/>
    <ds:schemaRef ds:uri="c1a43ff0-3752-48a8-967f-ec26ff5ba3cd"/>
    <ds:schemaRef ds:uri="http://www.w3.org/XML/1998/namespace"/>
    <ds:schemaRef ds:uri="http://schemas.microsoft.com/office/2006/metadata/properties"/>
    <ds:schemaRef ds:uri="http://purl.org/dc/terms/"/>
    <ds:schemaRef ds:uri="http://purl.org/dc/dcmitype/"/>
    <ds:schemaRef ds:uri="66f03ec1-a83b-4bcc-87eb-5d29e5d1ea16"/>
    <ds:schemaRef ds:uri="http://schemas.openxmlformats.org/package/2006/metadata/core-properties"/>
    <ds:schemaRef ds:uri="http://schemas.microsoft.com/office/infopath/2007/PartnerControls"/>
    <ds:schemaRef ds:uri="http://purl.org/dc/elements/1.1/"/>
  </ds:schemaRefs>
</ds:datastoreItem>
</file>

<file path=customXml/itemProps2.xml><?xml version="1.0" encoding="utf-8"?>
<ds:datastoreItem xmlns:ds="http://schemas.openxmlformats.org/officeDocument/2006/customXml" ds:itemID="{D081439C-114A-4151-B03A-0408F1ADA968}">
  <ds:schemaRefs>
    <ds:schemaRef ds:uri="http://schemas.microsoft.com/sharepoint/v3/contenttype/forms"/>
  </ds:schemaRefs>
</ds:datastoreItem>
</file>

<file path=customXml/itemProps3.xml><?xml version="1.0" encoding="utf-8"?>
<ds:datastoreItem xmlns:ds="http://schemas.openxmlformats.org/officeDocument/2006/customXml" ds:itemID="{F41892E5-87D7-408F-8430-84C9084E9BB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1a43ff0-3752-48a8-967f-ec26ff5ba3cd"/>
    <ds:schemaRef ds:uri="66f03ec1-a83b-4bcc-87eb-5d29e5d1ea1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20140311PresentationUWTSDTemplate</Template>
  <TotalTime>45098</TotalTime>
  <Words>1339</Words>
  <Application>Microsoft Office PowerPoint</Application>
  <PresentationFormat>On-screen Show (4:3)</PresentationFormat>
  <Paragraphs>149</Paragraphs>
  <Slides>18</Slides>
  <Notes>16</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18</vt:i4>
      </vt:variant>
    </vt:vector>
  </HeadingPairs>
  <TitlesOfParts>
    <vt:vector size="22" baseType="lpstr">
      <vt:lpstr>Arial</vt:lpstr>
      <vt:lpstr>Calibri</vt:lpstr>
      <vt:lpstr>Myriad Pro</vt:lpstr>
      <vt:lpstr>20140311PresentationUWTSDTemplate</vt:lpstr>
      <vt:lpstr>Computer Architecture &amp; OS  ACCA4022</vt:lpstr>
      <vt:lpstr>Learning Outcome</vt:lpstr>
      <vt:lpstr>What is an Operating System.</vt:lpstr>
      <vt:lpstr>What is an Operating System.</vt:lpstr>
      <vt:lpstr>What is an Operating System.</vt:lpstr>
      <vt:lpstr>What is an Operating System.</vt:lpstr>
      <vt:lpstr>What is an Operating System.</vt:lpstr>
      <vt:lpstr>Q. What does an Operating System do?</vt:lpstr>
      <vt:lpstr>Q. What does an Operating System do?</vt:lpstr>
      <vt:lpstr>Q. What does an Operating System do?</vt:lpstr>
      <vt:lpstr>Q. What does an Operating System do?</vt:lpstr>
      <vt:lpstr>Q. What does an Operating System do?</vt:lpstr>
      <vt:lpstr>Q. What does an Operating System do?</vt:lpstr>
      <vt:lpstr>Q. What does an Operating System do?</vt:lpstr>
      <vt:lpstr>PowerPoint Presentation</vt:lpstr>
      <vt:lpstr>PowerPoint Presentation</vt:lpstr>
      <vt:lpstr>Preview: Memory &amp; Process Management</vt:lpstr>
      <vt:lpstr>Timeline: The History of Operating Systems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Abida Perveen</cp:lastModifiedBy>
  <cp:revision>323</cp:revision>
  <dcterms:created xsi:type="dcterms:W3CDTF">2015-04-14T15:21:28Z</dcterms:created>
  <dcterms:modified xsi:type="dcterms:W3CDTF">2021-11-18T18:01:54Z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0x010100697FDEC4F32AEF4CA938D77CE3A34BD9</vt:lpwstr>
  </property>
</Properties>
</file>