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7"/>
  </p:notesMasterIdLst>
  <p:sldIdLst>
    <p:sldId id="256" r:id="rId2"/>
    <p:sldId id="292" r:id="rId3"/>
    <p:sldId id="296" r:id="rId4"/>
    <p:sldId id="295" r:id="rId5"/>
    <p:sldId id="297" r:id="rId6"/>
    <p:sldId id="298" r:id="rId7"/>
    <p:sldId id="299" r:id="rId8"/>
    <p:sldId id="300" r:id="rId9"/>
    <p:sldId id="301" r:id="rId10"/>
    <p:sldId id="303" r:id="rId11"/>
    <p:sldId id="302" r:id="rId12"/>
    <p:sldId id="304" r:id="rId13"/>
    <p:sldId id="306" r:id="rId14"/>
    <p:sldId id="305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54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11/3/2022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Data Frames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/>
              <a:t>Dr 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Introducing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frames take the idea of a matrix or a list and extend it further</a:t>
            </a:r>
          </a:p>
          <a:p>
            <a:r>
              <a:rPr lang="en-GB" dirty="0"/>
              <a:t>A data frame is made up of two or more vectors of any data types</a:t>
            </a:r>
          </a:p>
          <a:p>
            <a:pPr lvl="1"/>
            <a:r>
              <a:rPr lang="en-GB" dirty="0"/>
              <a:t>Each vector must be the same length</a:t>
            </a:r>
          </a:p>
          <a:p>
            <a:pPr lvl="1"/>
            <a:r>
              <a:rPr lang="en-GB" dirty="0"/>
              <a:t>Vectors do not have to be different types</a:t>
            </a:r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kids&lt;-c(“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Jack”,”Jill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ages&lt;-(12,10)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d&lt;-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data.frame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(kids, ages, 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stringsAsFactors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=FALSE)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kids   ages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Jack  12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Jill     10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We will deal with factors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2AE99-E650-43AC-8AFA-8A0453E31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Accessing Data Frames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A8A16-8FF8-4277-BA77-5E699AC2F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practice, a data frame is a form of list, so elements can be accessed in the same way as for a list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d[[1]]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“Jill”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d$kids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“Jill”</a:t>
            </a:r>
          </a:p>
          <a:p>
            <a:r>
              <a:rPr lang="en-GB" dirty="0"/>
              <a:t>We can also treat it in a matrix-like manner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d[,1]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“Jill”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d[1,]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“Jack”  12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496862-3039-4BDC-ACAC-302F726ED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00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data frame to contain the following module marks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r>
              <a:rPr lang="en-GB" dirty="0">
                <a:cs typeface="Arial" panose="020B0604020202020204" pitchFamily="34" charset="0"/>
              </a:rPr>
              <a:t>Display the data frame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Display the names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Display the exam marks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Display Dave’s results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4920266"/>
              </p:ext>
            </p:extLst>
          </p:nvPr>
        </p:nvGraphicFramePr>
        <p:xfrm>
          <a:off x="2286000" y="2276872"/>
          <a:ext cx="4572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101617898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17441791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8033675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9857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687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0224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Charlotte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98835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48967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6516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1636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962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Importing Data From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Typing in large amounts of data takes time</a:t>
            </a:r>
          </a:p>
          <a:p>
            <a:r>
              <a:rPr lang="en-GB" dirty="0"/>
              <a:t>It is easier to import data from existing files</a:t>
            </a:r>
          </a:p>
          <a:p>
            <a:r>
              <a:rPr lang="en-GB" dirty="0"/>
              <a:t>R will allow us to import from many types of file, but CSV is the easiest to deal with</a:t>
            </a:r>
          </a:p>
          <a:p>
            <a:endParaRPr lang="en-GB" sz="800" dirty="0"/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results&lt;-read.csv(“Results.csv”, header=TRUE)</a:t>
            </a:r>
          </a:p>
          <a:p>
            <a:endParaRPr lang="en-GB" sz="800" dirty="0"/>
          </a:p>
          <a:p>
            <a:r>
              <a:rPr lang="en-GB" dirty="0"/>
              <a:t>The file to be opened must be in your working directory or you will have to give it the appropriate pathname</a:t>
            </a:r>
          </a:p>
          <a:p>
            <a:pPr lvl="1"/>
            <a:r>
              <a:rPr lang="en-GB" dirty="0"/>
              <a:t>It is good practice to put the </a:t>
            </a:r>
            <a:r>
              <a:rPr lang="en-GB" dirty="0" err="1"/>
              <a:t>datafiles</a:t>
            </a:r>
            <a:r>
              <a:rPr lang="en-GB" dirty="0"/>
              <a:t> you need in the working directory or a subdirectory of the working directory</a:t>
            </a:r>
          </a:p>
          <a:p>
            <a:r>
              <a:rPr lang="en-GB" dirty="0"/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names() </a:t>
            </a:r>
            <a:r>
              <a:rPr lang="en-GB" dirty="0"/>
              <a:t>function can be used to view the column names (= tag names)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972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err="1"/>
              <a:t>Extracting</a:t>
            </a:r>
            <a:r>
              <a:rPr lang="cy-GB" dirty="0"/>
              <a:t> </a:t>
            </a:r>
            <a:r>
              <a:rPr lang="cy-GB" dirty="0" err="1"/>
              <a:t>Subdata</a:t>
            </a:r>
            <a:r>
              <a:rPr lang="cy-GB" dirty="0"/>
              <a:t> </a:t>
            </a:r>
            <a:r>
              <a:rPr lang="cy-GB" dirty="0" err="1"/>
              <a:t>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cy-GB" dirty="0" err="1"/>
              <a:t>Frame</a:t>
            </a:r>
            <a:r>
              <a:rPr lang="cy-GB" dirty="0"/>
              <a:t> data can be </a:t>
            </a:r>
            <a:r>
              <a:rPr lang="cy-GB" dirty="0" err="1"/>
              <a:t>accessed</a:t>
            </a:r>
            <a:r>
              <a:rPr lang="cy-GB" dirty="0"/>
              <a:t> by </a:t>
            </a:r>
            <a:r>
              <a:rPr lang="cy-GB" dirty="0" err="1"/>
              <a:t>row,column</a:t>
            </a:r>
            <a:endParaRPr lang="cy-GB" dirty="0"/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results[2:4,]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Hayes     57      28      NA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       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Shoaib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Nixon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83      40      NA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         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Athena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Ortiz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60      45       41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results[2:4,3]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57  83  60 	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#returns a vector</a:t>
            </a:r>
            <a:endParaRPr lang="cy-GB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results[2:4,3, drop=FALSE]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CW1	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#returns a </a:t>
            </a:r>
            <a:r>
              <a:rPr lang="cy-GB" dirty="0" err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one-column</a:t>
            </a:r>
            <a:r>
              <a:rPr lang="cy-GB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</a:t>
            </a:r>
            <a:r>
              <a:rPr lang="cy-GB" dirty="0" err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</a:t>
            </a:r>
            <a:endParaRPr lang="cy-GB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2     57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3     83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	    60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433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Filtering </a:t>
            </a:r>
            <a:r>
              <a:rPr lang="en-GB" dirty="0" err="1"/>
              <a:t>Subdata</a:t>
            </a:r>
            <a:r>
              <a:rPr lang="en-GB" dirty="0"/>
              <a:t>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Subframes</a:t>
            </a:r>
            <a:r>
              <a:rPr lang="en-GB" dirty="0"/>
              <a:t> can also be filtered</a:t>
            </a:r>
          </a:p>
          <a:p>
            <a:r>
              <a:rPr lang="en-GB" dirty="0"/>
              <a:t>Suppose we want to extract the rows containing students who passed CW2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results[results$CW1&gt;=40,]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         Willie                  Le      50       64       63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Hayes      57       28       NA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</a:p>
          <a:p>
            <a:r>
              <a:rPr lang="en-GB" dirty="0"/>
              <a:t>Multiple filters can be used with the  symbol</a:t>
            </a:r>
          </a:p>
          <a:p>
            <a:pPr marL="667512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results[results$CW1&gt;=40 </a:t>
            </a:r>
          </a:p>
          <a:p>
            <a:pPr marL="667512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&amp; results$CW2&gt;=40 </a:t>
            </a:r>
          </a:p>
          <a:p>
            <a:pPr marL="667512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&amp;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resultst$Exam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&gt;=40,]</a:t>
            </a:r>
          </a:p>
          <a:p>
            <a:r>
              <a:rPr lang="en-GB" dirty="0"/>
              <a:t>Subsets can also be used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subset(results,CW1&gt;=40)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027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 Values in Data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The data we have uploaded includes some NA (i.e. missing values)</a:t>
            </a:r>
          </a:p>
          <a:p>
            <a:r>
              <a:rPr lang="en-GB" dirty="0"/>
              <a:t>To perform calculations on data that includes NA values we must tell R to ignore the NA values using the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na.rm=TRUE</a:t>
            </a:r>
            <a:r>
              <a:rPr lang="en-GB" dirty="0"/>
              <a:t> option</a:t>
            </a:r>
          </a:p>
          <a:p>
            <a:pPr lvl="1"/>
            <a:endParaRPr lang="en-GB" sz="900" dirty="0"/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mean(results$CW1)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NA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mean(results$CW1, na.rm=TRUE)</a:t>
            </a:r>
          </a:p>
          <a:p>
            <a:pPr marL="676656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59.16667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If we want to remove rows that contain NA then we can use </a:t>
            </a:r>
            <a:r>
              <a:rPr lang="en-GB" sz="2600" dirty="0" err="1">
                <a:cs typeface="Arial" panose="020B0604020202020204" pitchFamily="34" charset="0"/>
              </a:rPr>
              <a:t>complete.cases</a:t>
            </a:r>
            <a:r>
              <a:rPr lang="en-GB" sz="2600" dirty="0">
                <a:cs typeface="Arial" panose="020B0604020202020204" pitchFamily="34" charset="0"/>
              </a:rPr>
              <a:t>()</a:t>
            </a:r>
          </a:p>
          <a:p>
            <a:pPr marL="667512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cleanresults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&lt;-results[</a:t>
            </a:r>
            <a:r>
              <a:rPr lang="en-GB" sz="2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complete.cases</a:t>
            </a: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(results),]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11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Columns to a Frame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593808"/>
          </a:xfrm>
        </p:spPr>
        <p:txBody>
          <a:bodyPr>
            <a:normAutofit/>
          </a:bodyPr>
          <a:lstStyle/>
          <a:p>
            <a:r>
              <a:rPr lang="en-GB" dirty="0"/>
              <a:t>The function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can be used to add a column to a data frame</a:t>
            </a:r>
          </a:p>
          <a:p>
            <a:pPr lvl="1"/>
            <a:r>
              <a:rPr lang="en-GB" dirty="0"/>
              <a:t>The column length must be the same as the rest of the data frame</a:t>
            </a:r>
          </a:p>
          <a:p>
            <a:r>
              <a:rPr lang="en-GB" dirty="0"/>
              <a:t>Suppose we want to add a column with an ID number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&lt;-1:length(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results$PersonalName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results,IDNo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      Willie                  Le      50       64       63        1</a:t>
            </a:r>
          </a:p>
          <a:p>
            <a:pPr marL="676656" lvl="2" indent="0">
              <a:buNone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Hayes      57       28       NA       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498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Addings</a:t>
            </a:r>
            <a:r>
              <a:rPr lang="en-GB" dirty="0"/>
              <a:t> Rows to a Frame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rbind</a:t>
            </a:r>
            <a:r>
              <a:rPr lang="en-GB" dirty="0"/>
              <a:t>() can be used to add rows to a frame</a:t>
            </a:r>
          </a:p>
          <a:p>
            <a:r>
              <a:rPr lang="en-GB" dirty="0"/>
              <a:t>As frames generally contain values of different data types, the added row is normally either a another frame or occasionally a list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newRow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data.frame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=“Kim”,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=”Moore”,CW1=49,CW2=17,Exam=65</a:t>
            </a:r>
            <a:r>
              <a:rPr lang="en-GB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,IDNo=21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results&lt;-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rbind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results,newRow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endParaRPr lang="cy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               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Leyla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Rossi      33       27        35      20</a:t>
            </a: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                   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Moore      49       17        65      21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118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Columns to a Frame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Calculated columns can also be added using </a:t>
            </a:r>
            <a:r>
              <a:rPr lang="en-GB" dirty="0" err="1"/>
              <a:t>cbind</a:t>
            </a:r>
            <a:r>
              <a:rPr lang="en-GB" dirty="0"/>
              <a:t>()</a:t>
            </a:r>
          </a:p>
          <a:p>
            <a:r>
              <a:rPr lang="en-GB" dirty="0"/>
              <a:t>Suppose we want to add an average coursework grade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results,CW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=(results$CW1+result$CW2)/2))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CW1  CW2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IDNo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CW</a:t>
            </a: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          Willie                  Le      50       64       63        1   57.0</a:t>
            </a:r>
          </a:p>
          <a:p>
            <a:pPr marL="676656" lvl="2" indent="0">
              <a:buNone/>
            </a:pP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       </a:t>
            </a:r>
            <a:r>
              <a:rPr lang="cy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Zayaan</a:t>
            </a:r>
            <a:r>
              <a:rPr lang="cy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Hayes      57       28       NA       2   42.5</a:t>
            </a:r>
          </a:p>
          <a:p>
            <a:pPr marL="676656" lvl="2" indent="0">
              <a:buNone/>
            </a:pPr>
            <a:endParaRPr lang="en-GB" sz="800" dirty="0"/>
          </a:p>
          <a:p>
            <a:r>
              <a:rPr lang="en-GB" dirty="0"/>
              <a:t>We can also put the column in a particular position if desired</a:t>
            </a:r>
          </a:p>
          <a:p>
            <a:pPr marL="667512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(results[1:4],</a:t>
            </a:r>
          </a:p>
          <a:p>
            <a:pPr marL="667512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CW=(results$CW1+result$CW2)/2),</a:t>
            </a:r>
          </a:p>
          <a:p>
            <a:pPr marL="667512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Results[5:6])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13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Import the data in Results.csv into a data frame called results</a:t>
            </a:r>
          </a:p>
          <a:p>
            <a:pPr lvl="1"/>
            <a:r>
              <a:rPr lang="en-GB" dirty="0"/>
              <a:t>Remove the data that contains NA values</a:t>
            </a:r>
          </a:p>
          <a:p>
            <a:pPr lvl="1"/>
            <a:r>
              <a:rPr lang="en-GB" dirty="0"/>
              <a:t>Assuming that CW1, CW2 and Exam are worth 30%, 35% and 35% of the overall grade respectively, add columns that show:</a:t>
            </a:r>
          </a:p>
          <a:p>
            <a:pPr lvl="2"/>
            <a:r>
              <a:rPr lang="en-GB" dirty="0"/>
              <a:t>The overall grade for the module (named Overall)</a:t>
            </a:r>
          </a:p>
          <a:p>
            <a:pPr lvl="2"/>
            <a:r>
              <a:rPr lang="en-GB" dirty="0"/>
              <a:t>A Boolean noting whether the student passed or failed, given that the pass mark is 40% (named Pass)</a:t>
            </a:r>
          </a:p>
          <a:p>
            <a:pPr lvl="1"/>
            <a:r>
              <a:rPr lang="en-GB" dirty="0"/>
              <a:t>Extract into a </a:t>
            </a:r>
            <a:r>
              <a:rPr lang="en-GB" dirty="0" err="1"/>
              <a:t>dataframe</a:t>
            </a:r>
            <a:r>
              <a:rPr lang="en-GB" dirty="0"/>
              <a:t> resits all students who failed the module</a:t>
            </a:r>
          </a:p>
          <a:p>
            <a:r>
              <a:rPr lang="en-GB" dirty="0"/>
              <a:t>Hint: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results$CW1&gt;50</a:t>
            </a:r>
            <a:r>
              <a:rPr lang="en-GB" dirty="0"/>
              <a:t> will return a Boolean vector showing whether each value of CW1 is greater than 50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51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Applying Functions to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As data frames are special cases of lists, we can use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to apply functions to them</a:t>
            </a:r>
          </a:p>
          <a:p>
            <a:r>
              <a:rPr lang="en-GB" dirty="0"/>
              <a:t>Calling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on a data frame returns a vector appropriate to the function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means&lt;-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(results, mean)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class(means)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“numeric”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means</a:t>
            </a:r>
          </a:p>
          <a:p>
            <a:pPr marL="676656" lvl="2" indent="0">
              <a:buNone/>
            </a:pP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PersonalName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CW1    CW2  </a:t>
            </a: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</a:p>
          <a:p>
            <a:pPr marL="676656" lvl="2" indent="0">
              <a:buNone/>
            </a:pP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NA                  </a:t>
            </a:r>
            <a:r>
              <a:rPr lang="cy-GB" sz="1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cy-GB" sz="1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57.08   55.83  45.50    52.59    0.83</a:t>
            </a:r>
          </a:p>
          <a:p>
            <a:r>
              <a:rPr lang="en-GB" dirty="0"/>
              <a:t>To get the value for a single column, give the column’s index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(results[3],mean)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CW1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57.08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615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Import the data in PatientNumbers.csv into a data frame called patients</a:t>
            </a:r>
          </a:p>
          <a:p>
            <a:pPr lvl="2"/>
            <a:r>
              <a:rPr lang="en-GB" dirty="0"/>
              <a:t>This contains data on attendances at local A&amp;E units for August 2019, showing how many patients were treated in less than 4, 8, and 12 hours</a:t>
            </a:r>
          </a:p>
          <a:p>
            <a:pPr lvl="1"/>
            <a:r>
              <a:rPr lang="en-GB" dirty="0"/>
              <a:t>Add columns to show the percentages of patients who were treated in each bracket at each unit.</a:t>
            </a:r>
          </a:p>
          <a:p>
            <a:pPr lvl="1"/>
            <a:r>
              <a:rPr lang="en-GB" dirty="0"/>
              <a:t>Add a column to show the number of patients who had to wait more than 12 hours for treatment</a:t>
            </a:r>
          </a:p>
          <a:p>
            <a:pPr lvl="1"/>
            <a:r>
              <a:rPr lang="en-GB" dirty="0"/>
              <a:t>Assuming that the government has a target of 95% treatments in under 4 hours, add a column that shows the units which meet the government target</a:t>
            </a:r>
          </a:p>
          <a:p>
            <a:pPr lvl="1"/>
            <a:r>
              <a:rPr lang="en-GB" dirty="0"/>
              <a:t>Generate </a:t>
            </a:r>
            <a:r>
              <a:rPr lang="en-GB"/>
              <a:t>two new dataframes</a:t>
            </a:r>
            <a:r>
              <a:rPr lang="en-GB" dirty="0"/>
              <a:t> showing the major and minor units that meet the 95% target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514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Factors and Tables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5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30659</TotalTime>
  <Words>1315</Words>
  <Application>Microsoft Office PowerPoint</Application>
  <PresentationFormat>On-screen Show (4:3)</PresentationFormat>
  <Paragraphs>201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Georgia</vt:lpstr>
      <vt:lpstr>Trebuchet MS</vt:lpstr>
      <vt:lpstr>Wingdings 2</vt:lpstr>
      <vt:lpstr>Nik2013</vt:lpstr>
      <vt:lpstr> Data Frames</vt:lpstr>
      <vt:lpstr>Introducing Data Frames</vt:lpstr>
      <vt:lpstr>Accessing Data Frames</vt:lpstr>
      <vt:lpstr>Exercise</vt:lpstr>
      <vt:lpstr>Importing Data From Files</vt:lpstr>
      <vt:lpstr>Extracting Subdata Frames</vt:lpstr>
      <vt:lpstr>Filtering Subdata Frames</vt:lpstr>
      <vt:lpstr>NA Values in Data Frames</vt:lpstr>
      <vt:lpstr>Adding Columns to a Frame</vt:lpstr>
      <vt:lpstr>Addings Rows to a Frame</vt:lpstr>
      <vt:lpstr>Adding Columns to a Frame</vt:lpstr>
      <vt:lpstr>Exercise</vt:lpstr>
      <vt:lpstr>Applying Functions to Frames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463</cp:revision>
  <dcterms:created xsi:type="dcterms:W3CDTF">2011-09-13T10:27:46Z</dcterms:created>
  <dcterms:modified xsi:type="dcterms:W3CDTF">2022-11-03T12:56:14Z</dcterms:modified>
</cp:coreProperties>
</file>