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90"/>
  </p:notesMasterIdLst>
  <p:sldIdLst>
    <p:sldId id="256" r:id="rId2"/>
    <p:sldId id="257" r:id="rId3"/>
    <p:sldId id="258" r:id="rId4"/>
    <p:sldId id="259" r:id="rId5"/>
    <p:sldId id="359" r:id="rId6"/>
    <p:sldId id="348" r:id="rId7"/>
    <p:sldId id="357" r:id="rId8"/>
    <p:sldId id="358" r:id="rId9"/>
    <p:sldId id="353" r:id="rId10"/>
    <p:sldId id="354" r:id="rId11"/>
    <p:sldId id="355" r:id="rId12"/>
    <p:sldId id="356" r:id="rId13"/>
    <p:sldId id="260" r:id="rId14"/>
    <p:sldId id="261" r:id="rId15"/>
    <p:sldId id="291" r:id="rId16"/>
    <p:sldId id="292" r:id="rId17"/>
    <p:sldId id="293" r:id="rId18"/>
    <p:sldId id="294" r:id="rId19"/>
    <p:sldId id="295" r:id="rId20"/>
    <p:sldId id="296" r:id="rId21"/>
    <p:sldId id="297" r:id="rId22"/>
    <p:sldId id="298" r:id="rId23"/>
    <p:sldId id="299" r:id="rId24"/>
    <p:sldId id="300" r:id="rId25"/>
    <p:sldId id="321" r:id="rId26"/>
    <p:sldId id="324" r:id="rId27"/>
    <p:sldId id="325" r:id="rId28"/>
    <p:sldId id="323" r:id="rId29"/>
    <p:sldId id="326" r:id="rId30"/>
    <p:sldId id="327" r:id="rId31"/>
    <p:sldId id="328" r:id="rId32"/>
    <p:sldId id="329" r:id="rId33"/>
    <p:sldId id="330" r:id="rId34"/>
    <p:sldId id="331" r:id="rId35"/>
    <p:sldId id="322" r:id="rId36"/>
    <p:sldId id="334" r:id="rId37"/>
    <p:sldId id="301" r:id="rId38"/>
    <p:sldId id="333" r:id="rId39"/>
    <p:sldId id="332" r:id="rId40"/>
    <p:sldId id="303" r:id="rId41"/>
    <p:sldId id="304" r:id="rId42"/>
    <p:sldId id="305" r:id="rId43"/>
    <p:sldId id="306" r:id="rId44"/>
    <p:sldId id="307" r:id="rId45"/>
    <p:sldId id="308" r:id="rId46"/>
    <p:sldId id="309" r:id="rId47"/>
    <p:sldId id="310" r:id="rId48"/>
    <p:sldId id="311" r:id="rId49"/>
    <p:sldId id="312" r:id="rId50"/>
    <p:sldId id="337" r:id="rId51"/>
    <p:sldId id="338" r:id="rId52"/>
    <p:sldId id="339" r:id="rId53"/>
    <p:sldId id="313" r:id="rId54"/>
    <p:sldId id="314" r:id="rId55"/>
    <p:sldId id="315" r:id="rId56"/>
    <p:sldId id="316" r:id="rId57"/>
    <p:sldId id="335" r:id="rId58"/>
    <p:sldId id="360" r:id="rId59"/>
    <p:sldId id="361" r:id="rId60"/>
    <p:sldId id="362" r:id="rId61"/>
    <p:sldId id="363" r:id="rId62"/>
    <p:sldId id="364" r:id="rId63"/>
    <p:sldId id="365" r:id="rId64"/>
    <p:sldId id="366" r:id="rId65"/>
    <p:sldId id="367" r:id="rId66"/>
    <p:sldId id="368" r:id="rId67"/>
    <p:sldId id="369" r:id="rId68"/>
    <p:sldId id="370" r:id="rId69"/>
    <p:sldId id="371" r:id="rId70"/>
    <p:sldId id="372" r:id="rId71"/>
    <p:sldId id="373" r:id="rId72"/>
    <p:sldId id="374" r:id="rId73"/>
    <p:sldId id="375" r:id="rId74"/>
    <p:sldId id="376" r:id="rId75"/>
    <p:sldId id="377" r:id="rId76"/>
    <p:sldId id="378" r:id="rId77"/>
    <p:sldId id="379" r:id="rId78"/>
    <p:sldId id="336" r:id="rId79"/>
    <p:sldId id="340" r:id="rId80"/>
    <p:sldId id="341" r:id="rId81"/>
    <p:sldId id="342" r:id="rId82"/>
    <p:sldId id="343" r:id="rId83"/>
    <p:sldId id="344" r:id="rId84"/>
    <p:sldId id="345" r:id="rId85"/>
    <p:sldId id="347" r:id="rId86"/>
    <p:sldId id="318" r:id="rId87"/>
    <p:sldId id="317" r:id="rId88"/>
    <p:sldId id="320" r:id="rId89"/>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B393CC66-BBBC-4C88-89D4-C14F92BE35A4}">
  <a:tblStyle styleId="{B393CC66-BBBC-4C88-89D4-C14F92BE35A4}"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2EB2877-29E5-47BD-9DF7-A1B7C894EAE7}" styleName="Table_1">
    <a:wholeTbl>
      <a:tcTxStyle b="off" i="off">
        <a:font>
          <a:latin typeface="Calibri"/>
          <a:ea typeface="Calibri"/>
          <a:cs typeface="Calibri"/>
        </a:font>
        <a:schemeClr val="dk1"/>
      </a:tcTxStyle>
      <a:tcStyle>
        <a:tcBdr>
          <a:left>
            <a:ln w="12700" cap="flat" cmpd="sng">
              <a:solidFill>
                <a:schemeClr val="dk1"/>
              </a:solidFill>
              <a:prstDash val="solid"/>
              <a:round/>
              <a:headEnd type="none" w="med" len="med"/>
              <a:tailEnd type="none" w="med" len="med"/>
            </a:ln>
          </a:left>
          <a:right>
            <a:ln w="12700" cap="flat" cmpd="sng">
              <a:solidFill>
                <a:schemeClr val="dk1"/>
              </a:solidFill>
              <a:prstDash val="solid"/>
              <a:round/>
              <a:headEnd type="none" w="med" len="med"/>
              <a:tailEnd type="none" w="med" len="med"/>
            </a:ln>
          </a:right>
          <a:top>
            <a:ln w="12700" cap="flat" cmpd="sng">
              <a:solidFill>
                <a:schemeClr val="dk1"/>
              </a:solidFill>
              <a:prstDash val="solid"/>
              <a:round/>
              <a:headEnd type="none" w="med" len="med"/>
              <a:tailEnd type="none" w="med" len="med"/>
            </a:ln>
          </a:top>
          <a:bottom>
            <a:ln w="12700" cap="flat" cmpd="sng">
              <a:solidFill>
                <a:schemeClr val="dk1"/>
              </a:solidFill>
              <a:prstDash val="solid"/>
              <a:round/>
              <a:headEnd type="none" w="med" len="med"/>
              <a:tailEnd type="none" w="med" len="med"/>
            </a:ln>
          </a:bottom>
          <a:insideH>
            <a:ln w="12700" cap="flat" cmpd="sng">
              <a:solidFill>
                <a:schemeClr val="dk1"/>
              </a:solidFill>
              <a:prstDash val="solid"/>
              <a:round/>
              <a:headEnd type="none" w="med" len="med"/>
              <a:tailEnd type="none" w="med" len="med"/>
            </a:ln>
          </a:insideH>
          <a:insideV>
            <a:ln w="12700" cap="flat" cmpd="sng">
              <a:solidFill>
                <a:schemeClr val="dk1"/>
              </a:solidFill>
              <a:prstDash val="solid"/>
              <a:round/>
              <a:headEnd type="none" w="med" len="med"/>
              <a:tailEnd type="none" w="med" len="med"/>
            </a:ln>
          </a:insideV>
        </a:tcBdr>
        <a:fill>
          <a:solidFill>
            <a:srgbClr val="FFFFFF">
              <a:alpha val="0"/>
            </a:srgbClr>
          </a:solidFill>
        </a:fill>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4"/>
    <p:restoredTop sz="94694"/>
  </p:normalViewPr>
  <p:slideViewPr>
    <p:cSldViewPr>
      <p:cViewPr>
        <p:scale>
          <a:sx n="77" d="100"/>
          <a:sy n="77" d="100"/>
        </p:scale>
        <p:origin x="512" y="4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notesMaster" Target="notesMasters/notesMaster1.xml"/><Relationship Id="rId95" Type="http://schemas.microsoft.com/office/2015/10/relationships/revisionInfo" Target="revisionInfo.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800" cy="458788"/>
          </a:xfrm>
          <a:prstGeom prst="rect">
            <a:avLst/>
          </a:prstGeom>
          <a:noFill/>
          <a:ln>
            <a:noFill/>
          </a:ln>
        </p:spPr>
        <p:txBody>
          <a:bodyPr wrap="square" lIns="91425" tIns="91425" rIns="91425" bIns="91425" anchor="t" anchorCtr="0"/>
          <a:lstStyle>
            <a:lvl1pPr marL="0" marR="0" lvl="0" indent="0" algn="l"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4" name="Shape 4"/>
          <p:cNvSpPr txBox="1">
            <a:spLocks noGrp="1"/>
          </p:cNvSpPr>
          <p:nvPr>
            <p:ph type="dt" idx="10"/>
          </p:nvPr>
        </p:nvSpPr>
        <p:spPr>
          <a:xfrm>
            <a:off x="3884613" y="0"/>
            <a:ext cx="2971800" cy="458788"/>
          </a:xfrm>
          <a:prstGeom prst="rect">
            <a:avLst/>
          </a:prstGeom>
          <a:noFill/>
          <a:ln>
            <a:noFill/>
          </a:ln>
        </p:spPr>
        <p:txBody>
          <a:bodyPr wrap="square" lIns="91425" tIns="91425" rIns="91425" bIns="91425" anchor="t" anchorCtr="0"/>
          <a:lstStyle>
            <a:lvl1pPr marL="0" marR="0" lvl="0" indent="0" algn="r"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 name="Shape 5"/>
          <p:cNvSpPr>
            <a:spLocks noGrp="1" noRot="1" noChangeAspect="1"/>
          </p:cNvSpPr>
          <p:nvPr>
            <p:ph type="sldImg" idx="3"/>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400550"/>
            <a:ext cx="5486400" cy="3600450"/>
          </a:xfrm>
          <a:prstGeom prst="rect">
            <a:avLst/>
          </a:prstGeom>
          <a:noFill/>
          <a:ln>
            <a:noFill/>
          </a:ln>
        </p:spPr>
        <p:txBody>
          <a:bodyPr wrap="square" lIns="91425" tIns="91425" rIns="91425" bIns="91425" anchor="t" anchorCtr="0"/>
          <a:lstStyle>
            <a:lvl1pPr marL="0" marR="0" lvl="0" indent="0" algn="l" rtl="0">
              <a:spcBef>
                <a:spcPts val="0"/>
              </a:spcBef>
              <a:buChar char="●"/>
              <a:defRPr sz="1200" b="0" i="0" u="none" strike="noStrike" cap="none">
                <a:solidFill>
                  <a:schemeClr val="dk1"/>
                </a:solidFill>
                <a:latin typeface="Calibri"/>
                <a:ea typeface="Calibri"/>
                <a:cs typeface="Calibri"/>
                <a:sym typeface="Calibri"/>
              </a:defRPr>
            </a:lvl1pPr>
            <a:lvl2pPr marL="457200" marR="0" lvl="1" indent="0" algn="l" rtl="0">
              <a:spcBef>
                <a:spcPts val="0"/>
              </a:spcBef>
              <a:buChar char="○"/>
              <a:defRPr sz="1200" b="0" i="0" u="none" strike="noStrike" cap="none">
                <a:solidFill>
                  <a:schemeClr val="dk1"/>
                </a:solidFill>
                <a:latin typeface="Calibri"/>
                <a:ea typeface="Calibri"/>
                <a:cs typeface="Calibri"/>
                <a:sym typeface="Calibri"/>
              </a:defRPr>
            </a:lvl2pPr>
            <a:lvl3pPr marL="914400" marR="0" lvl="2" indent="0" algn="l" rtl="0">
              <a:spcBef>
                <a:spcPts val="0"/>
              </a:spcBef>
              <a:buChar char="■"/>
              <a:defRPr sz="1200" b="0" i="0" u="none" strike="noStrike" cap="none">
                <a:solidFill>
                  <a:schemeClr val="dk1"/>
                </a:solidFill>
                <a:latin typeface="Calibri"/>
                <a:ea typeface="Calibri"/>
                <a:cs typeface="Calibri"/>
                <a:sym typeface="Calibri"/>
              </a:defRPr>
            </a:lvl3pPr>
            <a:lvl4pPr marL="1371600" marR="0" lvl="3" indent="0" algn="l" rtl="0">
              <a:spcBef>
                <a:spcPts val="0"/>
              </a:spcBef>
              <a:buChar char="●"/>
              <a:defRPr sz="1200" b="0" i="0" u="none" strike="noStrike" cap="none">
                <a:solidFill>
                  <a:schemeClr val="dk1"/>
                </a:solidFill>
                <a:latin typeface="Calibri"/>
                <a:ea typeface="Calibri"/>
                <a:cs typeface="Calibri"/>
                <a:sym typeface="Calibri"/>
              </a:defRPr>
            </a:lvl4pPr>
            <a:lvl5pPr marL="1828800" marR="0" lvl="4" indent="0" algn="l" rtl="0">
              <a:spcBef>
                <a:spcPts val="0"/>
              </a:spcBef>
              <a:buChar char="○"/>
              <a:defRPr sz="1200" b="0" i="0" u="none" strike="noStrike" cap="none">
                <a:solidFill>
                  <a:schemeClr val="dk1"/>
                </a:solidFill>
                <a:latin typeface="Calibri"/>
                <a:ea typeface="Calibri"/>
                <a:cs typeface="Calibri"/>
                <a:sym typeface="Calibri"/>
              </a:defRPr>
            </a:lvl5pPr>
            <a:lvl6pPr marL="2286000" marR="0" lvl="5" indent="0" algn="l" rtl="0">
              <a:spcBef>
                <a:spcPts val="0"/>
              </a:spcBef>
              <a:buChar char="■"/>
              <a:defRPr sz="1200" b="0" i="0" u="none" strike="noStrike" cap="none">
                <a:solidFill>
                  <a:schemeClr val="dk1"/>
                </a:solidFill>
                <a:latin typeface="Calibri"/>
                <a:ea typeface="Calibri"/>
                <a:cs typeface="Calibri"/>
                <a:sym typeface="Calibri"/>
              </a:defRPr>
            </a:lvl6pPr>
            <a:lvl7pPr marL="2743200" marR="0" lvl="6" indent="0" algn="l" rtl="0">
              <a:spcBef>
                <a:spcPts val="0"/>
              </a:spcBef>
              <a:buChar char="●"/>
              <a:defRPr sz="1200" b="0" i="0" u="none" strike="noStrike" cap="none">
                <a:solidFill>
                  <a:schemeClr val="dk1"/>
                </a:solidFill>
                <a:latin typeface="Calibri"/>
                <a:ea typeface="Calibri"/>
                <a:cs typeface="Calibri"/>
                <a:sym typeface="Calibri"/>
              </a:defRPr>
            </a:lvl7pPr>
            <a:lvl8pPr marL="3200400" marR="0" lvl="7" indent="0" algn="l" rtl="0">
              <a:spcBef>
                <a:spcPts val="0"/>
              </a:spcBef>
              <a:buChar char="○"/>
              <a:defRPr sz="1200" b="0" i="0" u="none" strike="noStrike" cap="none">
                <a:solidFill>
                  <a:schemeClr val="dk1"/>
                </a:solidFill>
                <a:latin typeface="Calibri"/>
                <a:ea typeface="Calibri"/>
                <a:cs typeface="Calibri"/>
                <a:sym typeface="Calibri"/>
              </a:defRPr>
            </a:lvl8pPr>
            <a:lvl9pPr marL="3657600" marR="0" lvl="8" indent="0" algn="l" rtl="0">
              <a:spcBef>
                <a:spcPts val="0"/>
              </a:spcBef>
              <a:buChar char="■"/>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8685213"/>
            <a:ext cx="2971800" cy="458787"/>
          </a:xfrm>
          <a:prstGeom prst="rect">
            <a:avLst/>
          </a:prstGeom>
          <a:noFill/>
          <a:ln>
            <a:noFill/>
          </a:ln>
        </p:spPr>
        <p:txBody>
          <a:bodyPr wrap="square" lIns="91425" tIns="91425" rIns="91425" bIns="91425" anchor="b" anchorCtr="0"/>
          <a:lstStyle>
            <a:lvl1pPr marL="0" marR="0" lvl="0" indent="0" algn="l"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3884613" y="8685213"/>
            <a:ext cx="2971800" cy="458787"/>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09666282"/>
      </p:ext>
    </p:extLst>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Shape 8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86" name="Shape 86"/>
          <p:cNvSpPr txBox="1">
            <a:spLocks noGrp="1"/>
          </p:cNvSpPr>
          <p:nvPr>
            <p:ph type="body" idx="1"/>
          </p:nvPr>
        </p:nvSpPr>
        <p:spPr>
          <a:xfrm>
            <a:off x="685800" y="4400550"/>
            <a:ext cx="5486400" cy="360045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87" name="Shape 87"/>
          <p:cNvSpPr txBox="1">
            <a:spLocks noGrp="1"/>
          </p:cNvSpPr>
          <p:nvPr>
            <p:ph type="sldNum" idx="12"/>
          </p:nvPr>
        </p:nvSpPr>
        <p:spPr>
          <a:xfrm>
            <a:off x="3884613" y="8685213"/>
            <a:ext cx="2971800" cy="458787"/>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431332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Shape 94"/>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95" name="Shape 9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009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Shape 100"/>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101" name="Shape 101"/>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2277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Shape 106"/>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107" name="Shape 107"/>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9100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Shape 112"/>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113" name="Shape 113"/>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7343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Shape 118"/>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119" name="Shape 119"/>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39271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Shape 455"/>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r>
              <a:rPr lang="en-US" sz="1200" b="1" i="0" u="none" strike="noStrike" kern="1200" cap="none" dirty="0">
                <a:solidFill>
                  <a:schemeClr val="dk1"/>
                </a:solidFill>
                <a:latin typeface="Calibri"/>
                <a:ea typeface="Calibri"/>
                <a:cs typeface="Calibri"/>
                <a:sym typeface="Calibri"/>
              </a:rPr>
              <a:t>John</a:t>
            </a:r>
            <a:r>
              <a:rPr lang="en-US" sz="1200" b="1" i="0" u="none" strike="noStrike" kern="1200" cap="none" baseline="0" dirty="0">
                <a:solidFill>
                  <a:schemeClr val="dk1"/>
                </a:solidFill>
                <a:latin typeface="Calibri"/>
                <a:ea typeface="Calibri"/>
                <a:cs typeface="Calibri"/>
                <a:sym typeface="Calibri"/>
              </a:rPr>
              <a:t> Dewey 1936</a:t>
            </a:r>
            <a:endParaRPr dirty="0"/>
          </a:p>
        </p:txBody>
      </p:sp>
      <p:sp>
        <p:nvSpPr>
          <p:cNvPr id="456" name="Shape 456"/>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01092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
        <p:cNvGrpSpPr/>
        <p:nvPr/>
      </p:nvGrpSpPr>
      <p:grpSpPr>
        <a:xfrm>
          <a:off x="0" y="0"/>
          <a:ext cx="0" cy="0"/>
          <a:chOff x="0" y="0"/>
          <a:chExt cx="0" cy="0"/>
        </a:xfrm>
      </p:grpSpPr>
      <p:sp>
        <p:nvSpPr>
          <p:cNvPr id="462" name="Shape 462"/>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463" name="Shape 463"/>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28116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7"/>
        <p:cNvGrpSpPr/>
        <p:nvPr/>
      </p:nvGrpSpPr>
      <p:grpSpPr>
        <a:xfrm>
          <a:off x="0" y="0"/>
          <a:ext cx="0" cy="0"/>
          <a:chOff x="0" y="0"/>
          <a:chExt cx="0" cy="0"/>
        </a:xfrm>
      </p:grpSpPr>
      <p:sp>
        <p:nvSpPr>
          <p:cNvPr id="468" name="Shape 468"/>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469" name="Shape 469"/>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196395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3"/>
        <p:cNvGrpSpPr/>
        <p:nvPr/>
      </p:nvGrpSpPr>
      <p:grpSpPr>
        <a:xfrm>
          <a:off x="0" y="0"/>
          <a:ext cx="0" cy="0"/>
          <a:chOff x="0" y="0"/>
          <a:chExt cx="0" cy="0"/>
        </a:xfrm>
      </p:grpSpPr>
      <p:sp>
        <p:nvSpPr>
          <p:cNvPr id="474" name="Shape 474"/>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475" name="Shape 47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41537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Shape 480"/>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481" name="Shape 481"/>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8864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Shape 486"/>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487" name="Shape 487"/>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97509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Shape 492"/>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493" name="Shape 493"/>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203026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7"/>
        <p:cNvGrpSpPr/>
        <p:nvPr/>
      </p:nvGrpSpPr>
      <p:grpSpPr>
        <a:xfrm>
          <a:off x="0" y="0"/>
          <a:ext cx="0" cy="0"/>
          <a:chOff x="0" y="0"/>
          <a:chExt cx="0" cy="0"/>
        </a:xfrm>
      </p:grpSpPr>
      <p:sp>
        <p:nvSpPr>
          <p:cNvPr id="498" name="Shape 498"/>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499" name="Shape 499"/>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610346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Shape 504"/>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05" name="Shape 50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74669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9"/>
        <p:cNvGrpSpPr/>
        <p:nvPr/>
      </p:nvGrpSpPr>
      <p:grpSpPr>
        <a:xfrm>
          <a:off x="0" y="0"/>
          <a:ext cx="0" cy="0"/>
          <a:chOff x="0" y="0"/>
          <a:chExt cx="0" cy="0"/>
        </a:xfrm>
      </p:grpSpPr>
      <p:sp>
        <p:nvSpPr>
          <p:cNvPr id="510" name="Shape 510"/>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11" name="Shape 511"/>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4597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6"/>
        <p:cNvGrpSpPr/>
        <p:nvPr/>
      </p:nvGrpSpPr>
      <p:grpSpPr>
        <a:xfrm>
          <a:off x="0" y="0"/>
          <a:ext cx="0" cy="0"/>
          <a:chOff x="0" y="0"/>
          <a:chExt cx="0" cy="0"/>
        </a:xfrm>
      </p:grpSpPr>
      <p:sp>
        <p:nvSpPr>
          <p:cNvPr id="517" name="Shape 517"/>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18" name="Shape 518"/>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964181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7"/>
        <p:cNvGrpSpPr/>
        <p:nvPr/>
      </p:nvGrpSpPr>
      <p:grpSpPr>
        <a:xfrm>
          <a:off x="0" y="0"/>
          <a:ext cx="0" cy="0"/>
          <a:chOff x="0" y="0"/>
          <a:chExt cx="0" cy="0"/>
        </a:xfrm>
      </p:grpSpPr>
      <p:sp>
        <p:nvSpPr>
          <p:cNvPr id="528" name="Shape 528"/>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29" name="Shape 529"/>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986366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Shape 534"/>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35" name="Shape 53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269851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
        <p:cNvGrpSpPr/>
        <p:nvPr/>
      </p:nvGrpSpPr>
      <p:grpSpPr>
        <a:xfrm>
          <a:off x="0" y="0"/>
          <a:ext cx="0" cy="0"/>
          <a:chOff x="0" y="0"/>
          <a:chExt cx="0" cy="0"/>
        </a:xfrm>
      </p:grpSpPr>
      <p:sp>
        <p:nvSpPr>
          <p:cNvPr id="540" name="Shape 540"/>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41" name="Shape 541"/>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923684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
        <p:cNvGrpSpPr/>
        <p:nvPr/>
      </p:nvGrpSpPr>
      <p:grpSpPr>
        <a:xfrm>
          <a:off x="0" y="0"/>
          <a:ext cx="0" cy="0"/>
          <a:chOff x="0" y="0"/>
          <a:chExt cx="0" cy="0"/>
        </a:xfrm>
      </p:grpSpPr>
      <p:sp>
        <p:nvSpPr>
          <p:cNvPr id="546" name="Shape 546"/>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47" name="Shape 547"/>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7289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1"/>
        <p:cNvGrpSpPr/>
        <p:nvPr/>
      </p:nvGrpSpPr>
      <p:grpSpPr>
        <a:xfrm>
          <a:off x="0" y="0"/>
          <a:ext cx="0" cy="0"/>
          <a:chOff x="0" y="0"/>
          <a:chExt cx="0" cy="0"/>
        </a:xfrm>
      </p:grpSpPr>
      <p:sp>
        <p:nvSpPr>
          <p:cNvPr id="552" name="Shape 552"/>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53" name="Shape 553"/>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280383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
        <p:cNvGrpSpPr/>
        <p:nvPr/>
      </p:nvGrpSpPr>
      <p:grpSpPr>
        <a:xfrm>
          <a:off x="0" y="0"/>
          <a:ext cx="0" cy="0"/>
          <a:chOff x="0" y="0"/>
          <a:chExt cx="0" cy="0"/>
        </a:xfrm>
      </p:grpSpPr>
      <p:sp>
        <p:nvSpPr>
          <p:cNvPr id="561" name="Shape 561"/>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62" name="Shape 562"/>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315346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p:cNvGrpSpPr/>
        <p:nvPr/>
      </p:nvGrpSpPr>
      <p:grpSpPr>
        <a:xfrm>
          <a:off x="0" y="0"/>
          <a:ext cx="0" cy="0"/>
          <a:chOff x="0" y="0"/>
          <a:chExt cx="0" cy="0"/>
        </a:xfrm>
      </p:grpSpPr>
      <p:sp>
        <p:nvSpPr>
          <p:cNvPr id="567" name="Shape 567"/>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68" name="Shape 568"/>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99237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0"/>
        <p:cNvGrpSpPr/>
        <p:nvPr/>
      </p:nvGrpSpPr>
      <p:grpSpPr>
        <a:xfrm>
          <a:off x="0" y="0"/>
          <a:ext cx="0" cy="0"/>
          <a:chOff x="0" y="0"/>
          <a:chExt cx="0" cy="0"/>
        </a:xfrm>
      </p:grpSpPr>
      <p:sp>
        <p:nvSpPr>
          <p:cNvPr id="581" name="Shape 581"/>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82" name="Shape 582"/>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102223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6"/>
        <p:cNvGrpSpPr/>
        <p:nvPr/>
      </p:nvGrpSpPr>
      <p:grpSpPr>
        <a:xfrm>
          <a:off x="0" y="0"/>
          <a:ext cx="0" cy="0"/>
          <a:chOff x="0" y="0"/>
          <a:chExt cx="0" cy="0"/>
        </a:xfrm>
      </p:grpSpPr>
      <p:sp>
        <p:nvSpPr>
          <p:cNvPr id="587" name="Shape 587"/>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88" name="Shape 588"/>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816071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2"/>
        <p:cNvGrpSpPr/>
        <p:nvPr/>
      </p:nvGrpSpPr>
      <p:grpSpPr>
        <a:xfrm>
          <a:off x="0" y="0"/>
          <a:ext cx="0" cy="0"/>
          <a:chOff x="0" y="0"/>
          <a:chExt cx="0" cy="0"/>
        </a:xfrm>
      </p:grpSpPr>
      <p:sp>
        <p:nvSpPr>
          <p:cNvPr id="593" name="Shape 593"/>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94" name="Shape 594"/>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81824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8"/>
        <p:cNvGrpSpPr/>
        <p:nvPr/>
      </p:nvGrpSpPr>
      <p:grpSpPr>
        <a:xfrm>
          <a:off x="0" y="0"/>
          <a:ext cx="0" cy="0"/>
          <a:chOff x="0" y="0"/>
          <a:chExt cx="0" cy="0"/>
        </a:xfrm>
      </p:grpSpPr>
      <p:sp>
        <p:nvSpPr>
          <p:cNvPr id="599" name="Shape 599"/>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00" name="Shape 600"/>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59460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3"/>
        <p:cNvGrpSpPr/>
        <p:nvPr/>
      </p:nvGrpSpPr>
      <p:grpSpPr>
        <a:xfrm>
          <a:off x="0" y="0"/>
          <a:ext cx="0" cy="0"/>
          <a:chOff x="0" y="0"/>
          <a:chExt cx="0" cy="0"/>
        </a:xfrm>
      </p:grpSpPr>
      <p:sp>
        <p:nvSpPr>
          <p:cNvPr id="604" name="Shape 604"/>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05" name="Shape 60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614267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9"/>
        <p:cNvGrpSpPr/>
        <p:nvPr/>
      </p:nvGrpSpPr>
      <p:grpSpPr>
        <a:xfrm>
          <a:off x="0" y="0"/>
          <a:ext cx="0" cy="0"/>
          <a:chOff x="0" y="0"/>
          <a:chExt cx="0" cy="0"/>
        </a:xfrm>
      </p:grpSpPr>
      <p:sp>
        <p:nvSpPr>
          <p:cNvPr id="610" name="Shape 610"/>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11" name="Shape 611"/>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61807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6"/>
        <p:cNvGrpSpPr/>
        <p:nvPr/>
      </p:nvGrpSpPr>
      <p:grpSpPr>
        <a:xfrm>
          <a:off x="0" y="0"/>
          <a:ext cx="0" cy="0"/>
          <a:chOff x="0" y="0"/>
          <a:chExt cx="0" cy="0"/>
        </a:xfrm>
      </p:grpSpPr>
      <p:sp>
        <p:nvSpPr>
          <p:cNvPr id="617" name="Shape 617"/>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18" name="Shape 618"/>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120035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8"/>
        <p:cNvGrpSpPr/>
        <p:nvPr/>
      </p:nvGrpSpPr>
      <p:grpSpPr>
        <a:xfrm>
          <a:off x="0" y="0"/>
          <a:ext cx="0" cy="0"/>
          <a:chOff x="0" y="0"/>
          <a:chExt cx="0" cy="0"/>
        </a:xfrm>
      </p:grpSpPr>
      <p:sp>
        <p:nvSpPr>
          <p:cNvPr id="629" name="Shape 629"/>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30" name="Shape 630"/>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798206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2"/>
        <p:cNvGrpSpPr/>
        <p:nvPr/>
      </p:nvGrpSpPr>
      <p:grpSpPr>
        <a:xfrm>
          <a:off x="0" y="0"/>
          <a:ext cx="0" cy="0"/>
          <a:chOff x="0" y="0"/>
          <a:chExt cx="0" cy="0"/>
        </a:xfrm>
      </p:grpSpPr>
      <p:sp>
        <p:nvSpPr>
          <p:cNvPr id="623" name="Shape 623"/>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24" name="Shape 624"/>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170257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9"/>
        <p:cNvGrpSpPr/>
        <p:nvPr/>
      </p:nvGrpSpPr>
      <p:grpSpPr>
        <a:xfrm>
          <a:off x="0" y="0"/>
          <a:ext cx="0" cy="0"/>
          <a:chOff x="0" y="0"/>
          <a:chExt cx="0" cy="0"/>
        </a:xfrm>
      </p:grpSpPr>
      <p:sp>
        <p:nvSpPr>
          <p:cNvPr id="640" name="Shape 640"/>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41" name="Shape 641"/>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42767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5"/>
        <p:cNvGrpSpPr/>
        <p:nvPr/>
      </p:nvGrpSpPr>
      <p:grpSpPr>
        <a:xfrm>
          <a:off x="0" y="0"/>
          <a:ext cx="0" cy="0"/>
          <a:chOff x="0" y="0"/>
          <a:chExt cx="0" cy="0"/>
        </a:xfrm>
      </p:grpSpPr>
      <p:sp>
        <p:nvSpPr>
          <p:cNvPr id="16" name="Shape 16"/>
          <p:cNvSpPr txBox="1">
            <a:spLocks noGrp="1"/>
          </p:cNvSpPr>
          <p:nvPr>
            <p:ph type="ctrTitle"/>
          </p:nvPr>
        </p:nvSpPr>
        <p:spPr>
          <a:xfrm>
            <a:off x="1524000" y="1122363"/>
            <a:ext cx="9144000" cy="2387600"/>
          </a:xfrm>
          <a:prstGeom prst="rect">
            <a:avLst/>
          </a:prstGeom>
          <a:noFill/>
          <a:ln>
            <a:noFill/>
          </a:ln>
        </p:spPr>
        <p:txBody>
          <a:bodyPr wrap="square" lIns="91425" tIns="91425" rIns="91425" bIns="91425" anchor="b" anchorCtr="0"/>
          <a:lstStyle>
            <a:lvl1pPr marL="0" marR="0" lvl="0" indent="0" algn="ctr" rtl="0">
              <a:lnSpc>
                <a:spcPct val="90000"/>
              </a:lnSpc>
              <a:spcBef>
                <a:spcPts val="0"/>
              </a:spcBef>
              <a:buClr>
                <a:schemeClr val="dk1"/>
              </a:buClr>
              <a:buFont typeface="Calibri"/>
              <a:buNone/>
              <a:defRPr sz="60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7" name="Shape 17"/>
          <p:cNvSpPr txBox="1">
            <a:spLocks noGrp="1"/>
          </p:cNvSpPr>
          <p:nvPr>
            <p:ph type="subTitle" idx="1"/>
          </p:nvPr>
        </p:nvSpPr>
        <p:spPr>
          <a:xfrm>
            <a:off x="1524000" y="3602038"/>
            <a:ext cx="9144000" cy="1655762"/>
          </a:xfrm>
          <a:prstGeom prst="rect">
            <a:avLst/>
          </a:prstGeom>
          <a:noFill/>
          <a:ln>
            <a:noFill/>
          </a:ln>
        </p:spPr>
        <p:txBody>
          <a:bodyPr wrap="square" lIns="91425" tIns="91425" rIns="91425" bIns="91425" anchor="t" anchorCtr="0"/>
          <a:lstStyle>
            <a:lvl1pPr marL="0" marR="0" lvl="0" indent="0" algn="ctr" rtl="0">
              <a:lnSpc>
                <a:spcPct val="90000"/>
              </a:lnSpc>
              <a:spcBef>
                <a:spcPts val="1000"/>
              </a:spcBef>
              <a:buClr>
                <a:schemeClr val="dk1"/>
              </a:buClr>
              <a:buFont typeface="Arial"/>
              <a:buNone/>
              <a:defRPr sz="2400" b="0" i="0" u="none" strike="noStrike" cap="none">
                <a:solidFill>
                  <a:schemeClr val="dk1"/>
                </a:solidFill>
                <a:latin typeface="Calibri"/>
                <a:ea typeface="Calibri"/>
                <a:cs typeface="Calibri"/>
                <a:sym typeface="Calibri"/>
              </a:defRPr>
            </a:lvl1pPr>
            <a:lvl2pPr marL="457200" marR="0" lvl="1" indent="0" algn="ctr"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2pPr>
            <a:lvl3pPr marL="914400" marR="0" lvl="2" indent="0" algn="ctr" rtl="0">
              <a:lnSpc>
                <a:spcPct val="90000"/>
              </a:lnSpc>
              <a:spcBef>
                <a:spcPts val="500"/>
              </a:spcBef>
              <a:buClr>
                <a:schemeClr val="dk1"/>
              </a:buClr>
              <a:buFont typeface="Arial"/>
              <a:buNone/>
              <a:defRPr sz="1800" b="0" i="0" u="none" strike="noStrike" cap="none">
                <a:solidFill>
                  <a:schemeClr val="dk1"/>
                </a:solidFill>
                <a:latin typeface="Calibri"/>
                <a:ea typeface="Calibri"/>
                <a:cs typeface="Calibri"/>
                <a:sym typeface="Calibri"/>
              </a:defRPr>
            </a:lvl3pPr>
            <a:lvl4pPr marL="1371600" marR="0" lvl="3" indent="0" algn="ctr" rtl="0">
              <a:lnSpc>
                <a:spcPct val="90000"/>
              </a:lnSpc>
              <a:spcBef>
                <a:spcPts val="500"/>
              </a:spcBef>
              <a:buClr>
                <a:schemeClr val="dk1"/>
              </a:buClr>
              <a:buFont typeface="Arial"/>
              <a:buNone/>
              <a:defRPr sz="1600" b="0" i="0" u="none" strike="noStrike" cap="none">
                <a:solidFill>
                  <a:schemeClr val="dk1"/>
                </a:solidFill>
                <a:latin typeface="Calibri"/>
                <a:ea typeface="Calibri"/>
                <a:cs typeface="Calibri"/>
                <a:sym typeface="Calibri"/>
              </a:defRPr>
            </a:lvl4pPr>
            <a:lvl5pPr marL="1828800" marR="0" lvl="4" indent="0" algn="ctr" rtl="0">
              <a:lnSpc>
                <a:spcPct val="90000"/>
              </a:lnSpc>
              <a:spcBef>
                <a:spcPts val="500"/>
              </a:spcBef>
              <a:buClr>
                <a:schemeClr val="dk1"/>
              </a:buClr>
              <a:buFont typeface="Arial"/>
              <a:buNone/>
              <a:defRPr sz="1600" b="0" i="0" u="none" strike="noStrike" cap="none">
                <a:solidFill>
                  <a:schemeClr val="dk1"/>
                </a:solidFill>
                <a:latin typeface="Calibri"/>
                <a:ea typeface="Calibri"/>
                <a:cs typeface="Calibri"/>
                <a:sym typeface="Calibri"/>
              </a:defRPr>
            </a:lvl5pPr>
            <a:lvl6pPr marL="2286000" marR="0" lvl="5" indent="0" algn="ctr" rtl="0">
              <a:lnSpc>
                <a:spcPct val="90000"/>
              </a:lnSpc>
              <a:spcBef>
                <a:spcPts val="500"/>
              </a:spcBef>
              <a:buClr>
                <a:schemeClr val="dk1"/>
              </a:buClr>
              <a:buFont typeface="Arial"/>
              <a:buNone/>
              <a:defRPr sz="1600" b="0" i="0" u="none" strike="noStrike" cap="none">
                <a:solidFill>
                  <a:schemeClr val="dk1"/>
                </a:solidFill>
                <a:latin typeface="Calibri"/>
                <a:ea typeface="Calibri"/>
                <a:cs typeface="Calibri"/>
                <a:sym typeface="Calibri"/>
              </a:defRPr>
            </a:lvl6pPr>
            <a:lvl7pPr marL="2743200" marR="0" lvl="6" indent="0" algn="ctr" rtl="0">
              <a:lnSpc>
                <a:spcPct val="90000"/>
              </a:lnSpc>
              <a:spcBef>
                <a:spcPts val="500"/>
              </a:spcBef>
              <a:buClr>
                <a:schemeClr val="dk1"/>
              </a:buClr>
              <a:buFont typeface="Arial"/>
              <a:buNone/>
              <a:defRPr sz="1600" b="0" i="0" u="none" strike="noStrike" cap="none">
                <a:solidFill>
                  <a:schemeClr val="dk1"/>
                </a:solidFill>
                <a:latin typeface="Calibri"/>
                <a:ea typeface="Calibri"/>
                <a:cs typeface="Calibri"/>
                <a:sym typeface="Calibri"/>
              </a:defRPr>
            </a:lvl7pPr>
            <a:lvl8pPr marL="3200400" marR="0" lvl="7" indent="0" algn="ctr" rtl="0">
              <a:lnSpc>
                <a:spcPct val="90000"/>
              </a:lnSpc>
              <a:spcBef>
                <a:spcPts val="500"/>
              </a:spcBef>
              <a:buClr>
                <a:schemeClr val="dk1"/>
              </a:buClr>
              <a:buFont typeface="Arial"/>
              <a:buNone/>
              <a:defRPr sz="1600" b="0" i="0" u="none" strike="noStrike" cap="none">
                <a:solidFill>
                  <a:schemeClr val="dk1"/>
                </a:solidFill>
                <a:latin typeface="Calibri"/>
                <a:ea typeface="Calibri"/>
                <a:cs typeface="Calibri"/>
                <a:sym typeface="Calibri"/>
              </a:defRPr>
            </a:lvl8pPr>
            <a:lvl9pPr marL="3657600" marR="0" lvl="8" indent="0" algn="ctr" rtl="0">
              <a:lnSpc>
                <a:spcPct val="90000"/>
              </a:lnSpc>
              <a:spcBef>
                <a:spcPts val="500"/>
              </a:spcBef>
              <a:buClr>
                <a:schemeClr val="dk1"/>
              </a:buClr>
              <a:buFont typeface="Arial"/>
              <a:buNone/>
              <a:defRPr sz="1600" b="0" i="0" u="none" strike="noStrike" cap="none">
                <a:solidFill>
                  <a:schemeClr val="dk1"/>
                </a:solidFill>
                <a:latin typeface="Calibri"/>
                <a:ea typeface="Calibri"/>
                <a:cs typeface="Calibri"/>
                <a:sym typeface="Calibri"/>
              </a:defRPr>
            </a:lvl9pPr>
          </a:lstStyle>
          <a:p>
            <a:endParaRPr/>
          </a:p>
        </p:txBody>
      </p:sp>
      <p:sp>
        <p:nvSpPr>
          <p:cNvPr id="18" name="Shape 18"/>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19" name="Shape 19"/>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20" name="Shape 20"/>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b="0" i="0" u="none" strike="noStrike" cap="none">
                <a:solidFill>
                  <a:srgbClr val="888888"/>
                </a:solidFill>
                <a:latin typeface="Calibri"/>
                <a:ea typeface="Calibri"/>
                <a:cs typeface="Calibri"/>
                <a:sym typeface="Calibri"/>
              </a:rPr>
              <a:t>‹#›</a:t>
            </a:fld>
            <a:endParaRPr lang="en-US" sz="12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1"/>
        <p:cNvGrpSpPr/>
        <p:nvPr/>
      </p:nvGrpSpPr>
      <p:grpSpPr>
        <a:xfrm>
          <a:off x="0" y="0"/>
          <a:ext cx="0" cy="0"/>
          <a:chOff x="0" y="0"/>
          <a:chExt cx="0" cy="0"/>
        </a:xfrm>
      </p:grpSpPr>
      <p:sp>
        <p:nvSpPr>
          <p:cNvPr id="22" name="Shape 22"/>
          <p:cNvSpPr txBox="1">
            <a:spLocks noGrp="1"/>
          </p:cNvSpPr>
          <p:nvPr>
            <p:ph type="title"/>
          </p:nvPr>
        </p:nvSpPr>
        <p:spPr>
          <a:xfrm>
            <a:off x="838200"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3" name="Shape 23"/>
          <p:cNvSpPr txBox="1">
            <a:spLocks noGrp="1"/>
          </p:cNvSpPr>
          <p:nvPr>
            <p:ph type="body" idx="1"/>
          </p:nvPr>
        </p:nvSpPr>
        <p:spPr>
          <a:xfrm>
            <a:off x="838200" y="1825625"/>
            <a:ext cx="10515600" cy="435133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4" name="Shape 24"/>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25" name="Shape 25"/>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26" name="Shape 26"/>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b="0" i="0" u="none" strike="noStrike" cap="none">
                <a:solidFill>
                  <a:srgbClr val="888888"/>
                </a:solidFill>
                <a:latin typeface="Calibri"/>
                <a:ea typeface="Calibri"/>
                <a:cs typeface="Calibri"/>
                <a:sym typeface="Calibri"/>
              </a:rPr>
              <a:t>‹#›</a:t>
            </a:fld>
            <a:endParaRPr lang="en-US" sz="12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27"/>
        <p:cNvGrpSpPr/>
        <p:nvPr/>
      </p:nvGrpSpPr>
      <p:grpSpPr>
        <a:xfrm>
          <a:off x="0" y="0"/>
          <a:ext cx="0" cy="0"/>
          <a:chOff x="0" y="0"/>
          <a:chExt cx="0" cy="0"/>
        </a:xfrm>
      </p:grpSpPr>
      <p:sp>
        <p:nvSpPr>
          <p:cNvPr id="28" name="Shape 28"/>
          <p:cNvSpPr txBox="1">
            <a:spLocks noGrp="1"/>
          </p:cNvSpPr>
          <p:nvPr>
            <p:ph type="title"/>
          </p:nvPr>
        </p:nvSpPr>
        <p:spPr>
          <a:xfrm>
            <a:off x="831850" y="1709738"/>
            <a:ext cx="10515600" cy="2852737"/>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Font typeface="Calibri"/>
              <a:buNone/>
              <a:defRPr sz="60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9" name="Shape 29"/>
          <p:cNvSpPr txBox="1">
            <a:spLocks noGrp="1"/>
          </p:cNvSpPr>
          <p:nvPr>
            <p:ph type="body" idx="1"/>
          </p:nvPr>
        </p:nvSpPr>
        <p:spPr>
          <a:xfrm>
            <a:off x="831850" y="4589463"/>
            <a:ext cx="10515600" cy="1500187"/>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rgbClr val="888888"/>
              </a:buClr>
              <a:buFont typeface="Arial"/>
              <a:buNone/>
              <a:defRPr sz="2400" b="0" i="0" u="none" strike="noStrike" cap="none">
                <a:solidFill>
                  <a:srgbClr val="888888"/>
                </a:solidFill>
                <a:latin typeface="Calibri"/>
                <a:ea typeface="Calibri"/>
                <a:cs typeface="Calibri"/>
                <a:sym typeface="Calibri"/>
              </a:defRPr>
            </a:lvl1pPr>
            <a:lvl2pPr marL="457200" marR="0" lvl="1" indent="0" algn="l" rtl="0">
              <a:lnSpc>
                <a:spcPct val="90000"/>
              </a:lnSpc>
              <a:spcBef>
                <a:spcPts val="500"/>
              </a:spcBef>
              <a:buClr>
                <a:srgbClr val="888888"/>
              </a:buClr>
              <a:buFont typeface="Arial"/>
              <a:buNone/>
              <a:defRPr sz="2000" b="0" i="0" u="none" strike="noStrike" cap="none">
                <a:solidFill>
                  <a:srgbClr val="888888"/>
                </a:solidFill>
                <a:latin typeface="Calibri"/>
                <a:ea typeface="Calibri"/>
                <a:cs typeface="Calibri"/>
                <a:sym typeface="Calibri"/>
              </a:defRPr>
            </a:lvl2pPr>
            <a:lvl3pPr marL="914400" marR="0" lvl="2" indent="0" algn="l" rtl="0">
              <a:lnSpc>
                <a:spcPct val="90000"/>
              </a:lnSpc>
              <a:spcBef>
                <a:spcPts val="500"/>
              </a:spcBef>
              <a:buClr>
                <a:srgbClr val="888888"/>
              </a:buClr>
              <a:buFont typeface="Arial"/>
              <a:buNone/>
              <a:defRPr sz="1800" b="0" i="0" u="none" strike="noStrike" cap="none">
                <a:solidFill>
                  <a:srgbClr val="888888"/>
                </a:solidFill>
                <a:latin typeface="Calibri"/>
                <a:ea typeface="Calibri"/>
                <a:cs typeface="Calibri"/>
                <a:sym typeface="Calibri"/>
              </a:defRPr>
            </a:lvl3pPr>
            <a:lvl4pPr marL="1371600" marR="0" lvl="3" indent="0" algn="l" rtl="0">
              <a:lnSpc>
                <a:spcPct val="90000"/>
              </a:lnSpc>
              <a:spcBef>
                <a:spcPts val="500"/>
              </a:spcBef>
              <a:buClr>
                <a:srgbClr val="888888"/>
              </a:buClr>
              <a:buFont typeface="Arial"/>
              <a:buNone/>
              <a:defRPr sz="1600" b="0" i="0" u="none" strike="noStrike" cap="none">
                <a:solidFill>
                  <a:srgbClr val="888888"/>
                </a:solidFill>
                <a:latin typeface="Calibri"/>
                <a:ea typeface="Calibri"/>
                <a:cs typeface="Calibri"/>
                <a:sym typeface="Calibri"/>
              </a:defRPr>
            </a:lvl4pPr>
            <a:lvl5pPr marL="1828800" marR="0" lvl="4" indent="0" algn="l" rtl="0">
              <a:lnSpc>
                <a:spcPct val="90000"/>
              </a:lnSpc>
              <a:spcBef>
                <a:spcPts val="500"/>
              </a:spcBef>
              <a:buClr>
                <a:srgbClr val="888888"/>
              </a:buClr>
              <a:buFont typeface="Arial"/>
              <a:buNone/>
              <a:defRPr sz="1600" b="0" i="0" u="none" strike="noStrike" cap="none">
                <a:solidFill>
                  <a:srgbClr val="888888"/>
                </a:solidFill>
                <a:latin typeface="Calibri"/>
                <a:ea typeface="Calibri"/>
                <a:cs typeface="Calibri"/>
                <a:sym typeface="Calibri"/>
              </a:defRPr>
            </a:lvl5pPr>
            <a:lvl6pPr marL="2286000" marR="0" lvl="5" indent="0" algn="l" rtl="0">
              <a:lnSpc>
                <a:spcPct val="90000"/>
              </a:lnSpc>
              <a:spcBef>
                <a:spcPts val="500"/>
              </a:spcBef>
              <a:buClr>
                <a:srgbClr val="888888"/>
              </a:buClr>
              <a:buFont typeface="Arial"/>
              <a:buNone/>
              <a:defRPr sz="1600" b="0" i="0" u="none" strike="noStrike" cap="none">
                <a:solidFill>
                  <a:srgbClr val="888888"/>
                </a:solidFill>
                <a:latin typeface="Calibri"/>
                <a:ea typeface="Calibri"/>
                <a:cs typeface="Calibri"/>
                <a:sym typeface="Calibri"/>
              </a:defRPr>
            </a:lvl6pPr>
            <a:lvl7pPr marL="2743200" marR="0" lvl="6" indent="0" algn="l" rtl="0">
              <a:lnSpc>
                <a:spcPct val="90000"/>
              </a:lnSpc>
              <a:spcBef>
                <a:spcPts val="500"/>
              </a:spcBef>
              <a:buClr>
                <a:srgbClr val="888888"/>
              </a:buClr>
              <a:buFont typeface="Arial"/>
              <a:buNone/>
              <a:defRPr sz="1600" b="0" i="0" u="none" strike="noStrike" cap="none">
                <a:solidFill>
                  <a:srgbClr val="888888"/>
                </a:solidFill>
                <a:latin typeface="Calibri"/>
                <a:ea typeface="Calibri"/>
                <a:cs typeface="Calibri"/>
                <a:sym typeface="Calibri"/>
              </a:defRPr>
            </a:lvl7pPr>
            <a:lvl8pPr marL="3200400" marR="0" lvl="7" indent="0" algn="l" rtl="0">
              <a:lnSpc>
                <a:spcPct val="90000"/>
              </a:lnSpc>
              <a:spcBef>
                <a:spcPts val="500"/>
              </a:spcBef>
              <a:buClr>
                <a:srgbClr val="888888"/>
              </a:buClr>
              <a:buFont typeface="Arial"/>
              <a:buNone/>
              <a:defRPr sz="1600" b="0" i="0" u="none" strike="noStrike" cap="none">
                <a:solidFill>
                  <a:srgbClr val="888888"/>
                </a:solidFill>
                <a:latin typeface="Calibri"/>
                <a:ea typeface="Calibri"/>
                <a:cs typeface="Calibri"/>
                <a:sym typeface="Calibri"/>
              </a:defRPr>
            </a:lvl8pPr>
            <a:lvl9pPr marL="3657600" marR="0" lvl="8" indent="0" algn="l" rtl="0">
              <a:lnSpc>
                <a:spcPct val="90000"/>
              </a:lnSpc>
              <a:spcBef>
                <a:spcPts val="500"/>
              </a:spcBef>
              <a:buClr>
                <a:srgbClr val="888888"/>
              </a:buClr>
              <a:buFont typeface="Arial"/>
              <a:buNone/>
              <a:defRPr sz="1600" b="0" i="0" u="none" strike="noStrike" cap="none">
                <a:solidFill>
                  <a:srgbClr val="888888"/>
                </a:solidFill>
                <a:latin typeface="Calibri"/>
                <a:ea typeface="Calibri"/>
                <a:cs typeface="Calibri"/>
                <a:sym typeface="Calibri"/>
              </a:defRPr>
            </a:lvl9pPr>
          </a:lstStyle>
          <a:p>
            <a:endParaRPr/>
          </a:p>
        </p:txBody>
      </p:sp>
      <p:sp>
        <p:nvSpPr>
          <p:cNvPr id="30" name="Shape 30"/>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31" name="Shape 31"/>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32" name="Shape 32"/>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33"/>
        <p:cNvGrpSpPr/>
        <p:nvPr/>
      </p:nvGrpSpPr>
      <p:grpSpPr>
        <a:xfrm>
          <a:off x="0" y="0"/>
          <a:ext cx="0" cy="0"/>
          <a:chOff x="0" y="0"/>
          <a:chExt cx="0" cy="0"/>
        </a:xfrm>
      </p:grpSpPr>
      <p:sp>
        <p:nvSpPr>
          <p:cNvPr id="34" name="Shape 34"/>
          <p:cNvSpPr txBox="1">
            <a:spLocks noGrp="1"/>
          </p:cNvSpPr>
          <p:nvPr>
            <p:ph type="title"/>
          </p:nvPr>
        </p:nvSpPr>
        <p:spPr>
          <a:xfrm>
            <a:off x="838200"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5" name="Shape 35"/>
          <p:cNvSpPr txBox="1">
            <a:spLocks noGrp="1"/>
          </p:cNvSpPr>
          <p:nvPr>
            <p:ph type="body" idx="1"/>
          </p:nvPr>
        </p:nvSpPr>
        <p:spPr>
          <a:xfrm>
            <a:off x="838200" y="1825625"/>
            <a:ext cx="5181600" cy="435133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6" name="Shape 36"/>
          <p:cNvSpPr txBox="1">
            <a:spLocks noGrp="1"/>
          </p:cNvSpPr>
          <p:nvPr>
            <p:ph type="body" idx="2"/>
          </p:nvPr>
        </p:nvSpPr>
        <p:spPr>
          <a:xfrm>
            <a:off x="6172200" y="1825625"/>
            <a:ext cx="5181600" cy="435133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7" name="Shape 37"/>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38" name="Shape 38"/>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39" name="Shape 39"/>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40"/>
        <p:cNvGrpSpPr/>
        <p:nvPr/>
      </p:nvGrpSpPr>
      <p:grpSpPr>
        <a:xfrm>
          <a:off x="0" y="0"/>
          <a:ext cx="0" cy="0"/>
          <a:chOff x="0" y="0"/>
          <a:chExt cx="0" cy="0"/>
        </a:xfrm>
      </p:grpSpPr>
      <p:sp>
        <p:nvSpPr>
          <p:cNvPr id="41" name="Shape 41"/>
          <p:cNvSpPr txBox="1">
            <a:spLocks noGrp="1"/>
          </p:cNvSpPr>
          <p:nvPr>
            <p:ph type="title"/>
          </p:nvPr>
        </p:nvSpPr>
        <p:spPr>
          <a:xfrm>
            <a:off x="839788"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42" name="Shape 42"/>
          <p:cNvSpPr txBox="1">
            <a:spLocks noGrp="1"/>
          </p:cNvSpPr>
          <p:nvPr>
            <p:ph type="body" idx="1"/>
          </p:nvPr>
        </p:nvSpPr>
        <p:spPr>
          <a:xfrm>
            <a:off x="839788" y="1681163"/>
            <a:ext cx="5157787"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400" b="1" i="0" u="none" strike="noStrike" cap="none">
                <a:solidFill>
                  <a:schemeClr val="dk1"/>
                </a:solidFill>
                <a:latin typeface="Calibri"/>
                <a:ea typeface="Calibri"/>
                <a:cs typeface="Calibri"/>
                <a:sym typeface="Calibri"/>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alibri"/>
                <a:ea typeface="Calibri"/>
                <a:cs typeface="Calibri"/>
                <a:sym typeface="Calibri"/>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alibri"/>
                <a:ea typeface="Calibri"/>
                <a:cs typeface="Calibri"/>
                <a:sym typeface="Calibri"/>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43" name="Shape 43"/>
          <p:cNvSpPr txBox="1">
            <a:spLocks noGrp="1"/>
          </p:cNvSpPr>
          <p:nvPr>
            <p:ph type="body" idx="2"/>
          </p:nvPr>
        </p:nvSpPr>
        <p:spPr>
          <a:xfrm>
            <a:off x="839788" y="2505075"/>
            <a:ext cx="5157787" cy="368458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4" name="Shape 44"/>
          <p:cNvSpPr txBox="1">
            <a:spLocks noGrp="1"/>
          </p:cNvSpPr>
          <p:nvPr>
            <p:ph type="body" idx="3"/>
          </p:nvPr>
        </p:nvSpPr>
        <p:spPr>
          <a:xfrm>
            <a:off x="6172200" y="1681163"/>
            <a:ext cx="5183188"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400" b="1" i="0" u="none" strike="noStrike" cap="none">
                <a:solidFill>
                  <a:schemeClr val="dk1"/>
                </a:solidFill>
                <a:latin typeface="Calibri"/>
                <a:ea typeface="Calibri"/>
                <a:cs typeface="Calibri"/>
                <a:sym typeface="Calibri"/>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alibri"/>
                <a:ea typeface="Calibri"/>
                <a:cs typeface="Calibri"/>
                <a:sym typeface="Calibri"/>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alibri"/>
                <a:ea typeface="Calibri"/>
                <a:cs typeface="Calibri"/>
                <a:sym typeface="Calibri"/>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45" name="Shape 45"/>
          <p:cNvSpPr txBox="1">
            <a:spLocks noGrp="1"/>
          </p:cNvSpPr>
          <p:nvPr>
            <p:ph type="body" idx="4"/>
          </p:nvPr>
        </p:nvSpPr>
        <p:spPr>
          <a:xfrm>
            <a:off x="6172200" y="2505075"/>
            <a:ext cx="5183188" cy="368458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6" name="Shape 46"/>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47" name="Shape 47"/>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48" name="Shape 48"/>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49"/>
        <p:cNvGrpSpPr/>
        <p:nvPr/>
      </p:nvGrpSpPr>
      <p:grpSpPr>
        <a:xfrm>
          <a:off x="0" y="0"/>
          <a:ext cx="0" cy="0"/>
          <a:chOff x="0" y="0"/>
          <a:chExt cx="0" cy="0"/>
        </a:xfrm>
      </p:grpSpPr>
      <p:sp>
        <p:nvSpPr>
          <p:cNvPr id="50" name="Shape 50"/>
          <p:cNvSpPr txBox="1">
            <a:spLocks noGrp="1"/>
          </p:cNvSpPr>
          <p:nvPr>
            <p:ph type="title"/>
          </p:nvPr>
        </p:nvSpPr>
        <p:spPr>
          <a:xfrm>
            <a:off x="838200"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1" name="Shape 51"/>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2" name="Shape 52"/>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3" name="Shape 53"/>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54"/>
        <p:cNvGrpSpPr/>
        <p:nvPr/>
      </p:nvGrpSpPr>
      <p:grpSpPr>
        <a:xfrm>
          <a:off x="0" y="0"/>
          <a:ext cx="0" cy="0"/>
          <a:chOff x="0" y="0"/>
          <a:chExt cx="0" cy="0"/>
        </a:xfrm>
      </p:grpSpPr>
      <p:sp>
        <p:nvSpPr>
          <p:cNvPr id="55" name="Shape 55"/>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6" name="Shape 56"/>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7" name="Shape 57"/>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58"/>
        <p:cNvGrpSpPr/>
        <p:nvPr/>
      </p:nvGrpSpPr>
      <p:grpSpPr>
        <a:xfrm>
          <a:off x="0" y="0"/>
          <a:ext cx="0" cy="0"/>
          <a:chOff x="0" y="0"/>
          <a:chExt cx="0" cy="0"/>
        </a:xfrm>
      </p:grpSpPr>
      <p:sp>
        <p:nvSpPr>
          <p:cNvPr id="59" name="Shape 59"/>
          <p:cNvSpPr txBox="1">
            <a:spLocks noGrp="1"/>
          </p:cNvSpPr>
          <p:nvPr>
            <p:ph type="title"/>
          </p:nvPr>
        </p:nvSpPr>
        <p:spPr>
          <a:xfrm>
            <a:off x="839788" y="457200"/>
            <a:ext cx="3932237"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Font typeface="Calibri"/>
              <a:buNone/>
              <a:defRPr sz="32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0" name="Shape 60"/>
          <p:cNvSpPr txBox="1">
            <a:spLocks noGrp="1"/>
          </p:cNvSpPr>
          <p:nvPr>
            <p:ph type="body" idx="1"/>
          </p:nvPr>
        </p:nvSpPr>
        <p:spPr>
          <a:xfrm>
            <a:off x="5183188" y="987425"/>
            <a:ext cx="6172200" cy="4873625"/>
          </a:xfrm>
          <a:prstGeom prst="rect">
            <a:avLst/>
          </a:prstGeom>
          <a:noFill/>
          <a:ln>
            <a:noFill/>
          </a:ln>
        </p:spPr>
        <p:txBody>
          <a:bodyPr wrap="square" lIns="91425" tIns="91425" rIns="91425" bIns="91425" anchor="t" anchorCtr="0"/>
          <a:lstStyle>
            <a:lvl1pPr marL="228600" marR="0" lvl="0" indent="-25400" algn="l" rtl="0">
              <a:lnSpc>
                <a:spcPct val="90000"/>
              </a:lnSpc>
              <a:spcBef>
                <a:spcPts val="100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685800" marR="0" lvl="1" indent="-50800" algn="l" rtl="0">
              <a:lnSpc>
                <a:spcPct val="90000"/>
              </a:lnSpc>
              <a:spcBef>
                <a:spcPts val="5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61" name="Shape 61"/>
          <p:cNvSpPr txBox="1">
            <a:spLocks noGrp="1"/>
          </p:cNvSpPr>
          <p:nvPr>
            <p:ph type="body" idx="2"/>
          </p:nvPr>
        </p:nvSpPr>
        <p:spPr>
          <a:xfrm>
            <a:off x="839788" y="2057400"/>
            <a:ext cx="3932237" cy="3811588"/>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600" b="0" i="0" u="none" strike="noStrike" cap="none">
                <a:solidFill>
                  <a:schemeClr val="dk1"/>
                </a:solidFill>
                <a:latin typeface="Calibri"/>
                <a:ea typeface="Calibri"/>
                <a:cs typeface="Calibri"/>
                <a:sym typeface="Calibri"/>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alibri"/>
                <a:ea typeface="Calibri"/>
                <a:cs typeface="Calibri"/>
                <a:sym typeface="Calibri"/>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alibri"/>
                <a:ea typeface="Calibri"/>
                <a:cs typeface="Calibri"/>
                <a:sym typeface="Calibri"/>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9pPr>
          </a:lstStyle>
          <a:p>
            <a:endParaRPr/>
          </a:p>
        </p:txBody>
      </p:sp>
      <p:sp>
        <p:nvSpPr>
          <p:cNvPr id="62" name="Shape 62"/>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63" name="Shape 63"/>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64" name="Shape 64"/>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65"/>
        <p:cNvGrpSpPr/>
        <p:nvPr/>
      </p:nvGrpSpPr>
      <p:grpSpPr>
        <a:xfrm>
          <a:off x="0" y="0"/>
          <a:ext cx="0" cy="0"/>
          <a:chOff x="0" y="0"/>
          <a:chExt cx="0" cy="0"/>
        </a:xfrm>
      </p:grpSpPr>
      <p:sp>
        <p:nvSpPr>
          <p:cNvPr id="66" name="Shape 66"/>
          <p:cNvSpPr txBox="1">
            <a:spLocks noGrp="1"/>
          </p:cNvSpPr>
          <p:nvPr>
            <p:ph type="title"/>
          </p:nvPr>
        </p:nvSpPr>
        <p:spPr>
          <a:xfrm>
            <a:off x="839788" y="457200"/>
            <a:ext cx="3932237"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Font typeface="Calibri"/>
              <a:buNone/>
              <a:defRPr sz="32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7" name="Shape 67"/>
          <p:cNvSpPr>
            <a:spLocks noGrp="1"/>
          </p:cNvSpPr>
          <p:nvPr>
            <p:ph type="pic" idx="2"/>
          </p:nvPr>
        </p:nvSpPr>
        <p:spPr>
          <a:xfrm>
            <a:off x="5183188" y="987425"/>
            <a:ext cx="6172200" cy="487362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3200" b="0" i="0" u="none" strike="noStrike" cap="none">
                <a:solidFill>
                  <a:schemeClr val="dk1"/>
                </a:solidFill>
                <a:latin typeface="Calibri"/>
                <a:ea typeface="Calibri"/>
                <a:cs typeface="Calibri"/>
                <a:sym typeface="Calibri"/>
              </a:defRPr>
            </a:lvl1pPr>
            <a:lvl2pPr marL="457200" marR="0" lvl="1" indent="0" algn="l" rtl="0">
              <a:lnSpc>
                <a:spcPct val="90000"/>
              </a:lnSpc>
              <a:spcBef>
                <a:spcPts val="500"/>
              </a:spcBef>
              <a:buClr>
                <a:schemeClr val="dk1"/>
              </a:buClr>
              <a:buFont typeface="Arial"/>
              <a:buNone/>
              <a:defRPr sz="2800" b="0" i="0" u="none" strike="noStrike" cap="none">
                <a:solidFill>
                  <a:schemeClr val="dk1"/>
                </a:solidFill>
                <a:latin typeface="Calibri"/>
                <a:ea typeface="Calibri"/>
                <a:cs typeface="Calibri"/>
                <a:sym typeface="Calibri"/>
              </a:defRPr>
            </a:lvl2pPr>
            <a:lvl3pPr marL="914400" marR="0" lvl="2" indent="0" algn="l" rtl="0">
              <a:lnSpc>
                <a:spcPct val="90000"/>
              </a:lnSpc>
              <a:spcBef>
                <a:spcPts val="500"/>
              </a:spcBef>
              <a:buClr>
                <a:schemeClr val="dk1"/>
              </a:buClr>
              <a:buFont typeface="Arial"/>
              <a:buNone/>
              <a:defRPr sz="2400" b="0" i="0" u="none" strike="noStrike" cap="none">
                <a:solidFill>
                  <a:schemeClr val="dk1"/>
                </a:solidFill>
                <a:latin typeface="Calibri"/>
                <a:ea typeface="Calibri"/>
                <a:cs typeface="Calibri"/>
                <a:sym typeface="Calibri"/>
              </a:defRPr>
            </a:lvl3pPr>
            <a:lvl4pPr marL="1371600" marR="0" lvl="3"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4pPr>
            <a:lvl5pPr marL="1828800" marR="0" lvl="4"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5pPr>
            <a:lvl6pPr marL="2286000" marR="0" lvl="5"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6pPr>
            <a:lvl7pPr marL="2743200" marR="0" lvl="6"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7pPr>
            <a:lvl8pPr marL="3200400" marR="0" lvl="7"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8pPr>
            <a:lvl9pPr marL="3657600" marR="0" lvl="8"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8" name="Shape 68"/>
          <p:cNvSpPr txBox="1">
            <a:spLocks noGrp="1"/>
          </p:cNvSpPr>
          <p:nvPr>
            <p:ph type="body" idx="1"/>
          </p:nvPr>
        </p:nvSpPr>
        <p:spPr>
          <a:xfrm>
            <a:off x="839788" y="2057400"/>
            <a:ext cx="3932237" cy="3811588"/>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600" b="0" i="0" u="none" strike="noStrike" cap="none">
                <a:solidFill>
                  <a:schemeClr val="dk1"/>
                </a:solidFill>
                <a:latin typeface="Calibri"/>
                <a:ea typeface="Calibri"/>
                <a:cs typeface="Calibri"/>
                <a:sym typeface="Calibri"/>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alibri"/>
                <a:ea typeface="Calibri"/>
                <a:cs typeface="Calibri"/>
                <a:sym typeface="Calibri"/>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alibri"/>
                <a:ea typeface="Calibri"/>
                <a:cs typeface="Calibri"/>
                <a:sym typeface="Calibri"/>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9pPr>
          </a:lstStyle>
          <a:p>
            <a:endParaRPr/>
          </a:p>
        </p:txBody>
      </p:sp>
      <p:sp>
        <p:nvSpPr>
          <p:cNvPr id="69" name="Shape 69"/>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0" name="Shape 70"/>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1" name="Shape 71"/>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72"/>
        <p:cNvGrpSpPr/>
        <p:nvPr/>
      </p:nvGrpSpPr>
      <p:grpSpPr>
        <a:xfrm>
          <a:off x="0" y="0"/>
          <a:ext cx="0" cy="0"/>
          <a:chOff x="0" y="0"/>
          <a:chExt cx="0" cy="0"/>
        </a:xfrm>
      </p:grpSpPr>
      <p:sp>
        <p:nvSpPr>
          <p:cNvPr id="73" name="Shape 73"/>
          <p:cNvSpPr txBox="1">
            <a:spLocks noGrp="1"/>
          </p:cNvSpPr>
          <p:nvPr>
            <p:ph type="title"/>
          </p:nvPr>
        </p:nvSpPr>
        <p:spPr>
          <a:xfrm>
            <a:off x="838200"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4" name="Shape 74"/>
          <p:cNvSpPr txBox="1">
            <a:spLocks noGrp="1"/>
          </p:cNvSpPr>
          <p:nvPr>
            <p:ph type="body" idx="1"/>
          </p:nvPr>
        </p:nvSpPr>
        <p:spPr>
          <a:xfrm rot="5400000">
            <a:off x="3920331" y="-1256506"/>
            <a:ext cx="4351338" cy="10515600"/>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75" name="Shape 75"/>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6" name="Shape 76"/>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7" name="Shape 77"/>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78"/>
        <p:cNvGrpSpPr/>
        <p:nvPr/>
      </p:nvGrpSpPr>
      <p:grpSpPr>
        <a:xfrm>
          <a:off x="0" y="0"/>
          <a:ext cx="0" cy="0"/>
          <a:chOff x="0" y="0"/>
          <a:chExt cx="0" cy="0"/>
        </a:xfrm>
      </p:grpSpPr>
      <p:sp>
        <p:nvSpPr>
          <p:cNvPr id="79" name="Shape 79"/>
          <p:cNvSpPr txBox="1">
            <a:spLocks noGrp="1"/>
          </p:cNvSpPr>
          <p:nvPr>
            <p:ph type="title"/>
          </p:nvPr>
        </p:nvSpPr>
        <p:spPr>
          <a:xfrm rot="5400000">
            <a:off x="7133431" y="1956594"/>
            <a:ext cx="5811838" cy="2628900"/>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0" name="Shape 80"/>
          <p:cNvSpPr txBox="1">
            <a:spLocks noGrp="1"/>
          </p:cNvSpPr>
          <p:nvPr>
            <p:ph type="body" idx="1"/>
          </p:nvPr>
        </p:nvSpPr>
        <p:spPr>
          <a:xfrm rot="5400000">
            <a:off x="1799431" y="-596106"/>
            <a:ext cx="5811838" cy="7734300"/>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1" name="Shape 81"/>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82" name="Shape 82"/>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83" name="Shape 83"/>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838200"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838200" y="1825625"/>
            <a:ext cx="10515600" cy="435133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Shape 12"/>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13" name="Shape 13"/>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14" name="Shape 14"/>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b="0" i="0" u="none" strike="noStrike" cap="none">
                <a:solidFill>
                  <a:srgbClr val="888888"/>
                </a:solidFill>
                <a:latin typeface="Calibri"/>
                <a:ea typeface="Calibri"/>
                <a:cs typeface="Calibri"/>
                <a:sym typeface="Calibri"/>
              </a:rPr>
              <a:t>‹#›</a:t>
            </a:fld>
            <a:endParaRPr lang="en-US" sz="1200" b="0" i="0" u="none" strike="noStrike" cap="none">
              <a:solidFill>
                <a:srgbClr val="888888"/>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dissertationsupervision.or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educationscotland.gov.uk/Images/all_experiences_outcomes_tcm4-539562.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vPhM8lxibSU"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tinyurl.com/n3gtg8g" TargetMode="External"/><Relationship Id="rId2" Type="http://schemas.openxmlformats.org/officeDocument/2006/relationships/hyperlink" Target="https://tinyurl.com/y6uy3jrh"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mindtools.com/pages/article/newTED_06.ht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s://www.mindtools.com/pages/article/newTED_06.htm"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8" Type="http://schemas.openxmlformats.org/officeDocument/2006/relationships/hyperlink" Target="mailto:contactus@bishopgore.net" TargetMode="External"/><Relationship Id="rId3" Type="http://schemas.openxmlformats.org/officeDocument/2006/relationships/hyperlink" Target="http://www.stanleyparkhigh.org.uk/" TargetMode="External"/><Relationship Id="rId7" Type="http://schemas.openxmlformats.org/officeDocument/2006/relationships/hyperlink" Target="mailto:braeview@dundeecity.gov.uk"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school21.org.uk/21st-century-approach" TargetMode="External"/><Relationship Id="rId11" Type="http://schemas.openxmlformats.org/officeDocument/2006/relationships/hyperlink" Target="http://www.wyche.worcs.sch.uk/" TargetMode="External"/><Relationship Id="rId5" Type="http://schemas.openxmlformats.org/officeDocument/2006/relationships/hyperlink" Target="http://ewsacademy.org.uk/" TargetMode="External"/><Relationship Id="rId10" Type="http://schemas.openxmlformats.org/officeDocument/2006/relationships/hyperlink" Target="mailto:olchfa.school@swansea-edunet.gov.uk" TargetMode="External"/><Relationship Id="rId4" Type="http://schemas.openxmlformats.org/officeDocument/2006/relationships/hyperlink" Target="http://www.pembrokedockcommunityschool.co.uk/visible-learning/" TargetMode="External"/><Relationship Id="rId9" Type="http://schemas.openxmlformats.org/officeDocument/2006/relationships/hyperlink" Target="mailto:visits@mcsbrent.co.uk" TargetMode="Externa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Shape 89"/>
          <p:cNvSpPr txBox="1">
            <a:spLocks noGrp="1"/>
          </p:cNvSpPr>
          <p:nvPr>
            <p:ph type="ctrTitle"/>
          </p:nvPr>
        </p:nvSpPr>
        <p:spPr>
          <a:xfrm>
            <a:off x="2506640" y="2718699"/>
            <a:ext cx="7630999" cy="1905417"/>
          </a:xfrm>
          <a:prstGeom prst="rect">
            <a:avLst/>
          </a:prstGeom>
          <a:noFill/>
          <a:ln>
            <a:noFill/>
          </a:ln>
        </p:spPr>
        <p:txBody>
          <a:bodyPr wrap="square" lIns="91425" tIns="45700" rIns="91425" bIns="45700" anchor="b" anchorCtr="0">
            <a:noAutofit/>
          </a:bodyPr>
          <a:lstStyle/>
          <a:p>
            <a:pPr>
              <a:buSzPct val="25000"/>
            </a:pPr>
            <a:r>
              <a:rPr lang="en-US" sz="3950" b="1" i="0" u="none" strike="noStrike" cap="none">
                <a:solidFill>
                  <a:schemeClr val="dk1"/>
                </a:solidFill>
                <a:latin typeface="Calibri"/>
                <a:ea typeface="Calibri"/>
                <a:cs typeface="Calibri"/>
                <a:sym typeface="Calibri"/>
              </a:rPr>
              <a:t>PG Cert Teaching &amp; Learning</a:t>
            </a:r>
            <a:br>
              <a:rPr lang="en-US">
                <a:solidFill>
                  <a:schemeClr val="tx1"/>
                </a:solidFill>
              </a:rPr>
            </a:br>
            <a:r>
              <a:rPr lang="en-US" sz="3950" b="1" i="0" u="none" strike="noStrike" cap="none">
                <a:solidFill>
                  <a:schemeClr val="dk1"/>
                </a:solidFill>
                <a:latin typeface="Calibri"/>
                <a:ea typeface="Calibri"/>
                <a:cs typeface="Calibri"/>
                <a:sym typeface="Calibri"/>
              </a:rPr>
              <a:t>“Successful Futures”</a:t>
            </a:r>
            <a:br>
              <a:rPr lang="en-US">
                <a:solidFill>
                  <a:schemeClr val="tx1"/>
                </a:solidFill>
              </a:rPr>
            </a:br>
            <a:r>
              <a:rPr lang="en-US" sz="3950" b="1" i="0" u="none" strike="noStrike" cap="none">
                <a:solidFill>
                  <a:schemeClr val="dk1"/>
                </a:solidFill>
                <a:latin typeface="Calibri"/>
                <a:ea typeface="Calibri"/>
                <a:cs typeface="Calibri"/>
                <a:sym typeface="Calibri"/>
              </a:rPr>
              <a:t>Module 1:- Curriculum</a:t>
            </a:r>
            <a:br>
              <a:rPr lang="en-US">
                <a:solidFill>
                  <a:schemeClr val="tx1"/>
                </a:solidFill>
              </a:rPr>
            </a:br>
            <a:br>
              <a:rPr lang="en-US">
                <a:solidFill>
                  <a:schemeClr val="tx1"/>
                </a:solidFill>
              </a:rPr>
            </a:br>
            <a:r>
              <a:rPr lang="en-US" sz="3950" b="0" i="0" u="none" strike="noStrike" cap="none">
                <a:solidFill>
                  <a:schemeClr val="dk1"/>
                </a:solidFill>
                <a:latin typeface="Calibri"/>
                <a:ea typeface="Calibri"/>
                <a:cs typeface="Calibri"/>
                <a:sym typeface="Calibri"/>
              </a:rPr>
              <a:t>Day 2 – </a:t>
            </a:r>
            <a:r>
              <a:rPr lang="en-US" sz="3950"/>
              <a:t>30th November 2017</a:t>
            </a:r>
            <a:endParaRPr lang="en-US" sz="3950" b="0" i="0" u="none" strike="noStrike" cap="none">
              <a:solidFill>
                <a:schemeClr val="dk1"/>
              </a:solidFill>
              <a:latin typeface="Calibri"/>
              <a:ea typeface="Calibri"/>
              <a:cs typeface="Calibri"/>
            </a:endParaRPr>
          </a:p>
        </p:txBody>
      </p:sp>
      <p:sp>
        <p:nvSpPr>
          <p:cNvPr id="90" name="Shape 90"/>
          <p:cNvSpPr txBox="1">
            <a:spLocks noGrp="1"/>
          </p:cNvSpPr>
          <p:nvPr>
            <p:ph type="subTitle" idx="1"/>
          </p:nvPr>
        </p:nvSpPr>
        <p:spPr>
          <a:xfrm>
            <a:off x="7462096" y="4624117"/>
            <a:ext cx="2675542" cy="1220571"/>
          </a:xfrm>
          <a:prstGeom prst="rect">
            <a:avLst/>
          </a:prstGeom>
          <a:noFill/>
          <a:ln>
            <a:noFill/>
          </a:ln>
        </p:spPr>
        <p:txBody>
          <a:bodyPr wrap="square" lIns="0" tIns="0" rIns="0" bIns="0" anchor="t" anchorCtr="0">
            <a:noAutofit/>
          </a:bodyPr>
          <a:lstStyle/>
          <a:p>
            <a:pPr marL="0" marR="0" lvl="0" indent="0" algn="r" rtl="0">
              <a:lnSpc>
                <a:spcPct val="90000"/>
              </a:lnSpc>
              <a:spcBef>
                <a:spcPts val="0"/>
              </a:spcBef>
              <a:spcAft>
                <a:spcPts val="0"/>
              </a:spcAft>
              <a:buClr>
                <a:schemeClr val="dk1"/>
              </a:buClr>
              <a:buSzPct val="25000"/>
              <a:buFont typeface="Arial"/>
              <a:buNone/>
            </a:pPr>
            <a:endParaRPr sz="2000" b="0" i="0" u="none" strike="noStrike" cap="none">
              <a:solidFill>
                <a:schemeClr val="dk1"/>
              </a:solidFill>
              <a:latin typeface="Calibri"/>
              <a:ea typeface="Calibri"/>
              <a:cs typeface="Calibri"/>
              <a:sym typeface="Calibri"/>
            </a:endParaRPr>
          </a:p>
          <a:p>
            <a:pPr algn="r">
              <a:buSzPct val="25000"/>
            </a:pPr>
            <a:r>
              <a:rPr lang="en-US" sz="2000" b="1"/>
              <a:t>Millbrook Primary School</a:t>
            </a:r>
            <a:endParaRPr lang="en-US" sz="2000" b="1" i="0" u="none" strike="noStrike" cap="none">
              <a:solidFill>
                <a:schemeClr val="dk1"/>
              </a:solidFill>
              <a:latin typeface="Calibri"/>
              <a:ea typeface="Calibri"/>
              <a:cs typeface="Calibri"/>
              <a:sym typeface="Calibri"/>
            </a:endParaRPr>
          </a:p>
        </p:txBody>
      </p:sp>
      <p:pic>
        <p:nvPicPr>
          <p:cNvPr id="91" name="Shape 91"/>
          <p:cNvPicPr preferRelativeResize="0"/>
          <p:nvPr/>
        </p:nvPicPr>
        <p:blipFill rotWithShape="1">
          <a:blip r:embed="rId3">
            <a:alphaModFix/>
          </a:blip>
          <a:srcRect/>
          <a:stretch/>
        </p:blipFill>
        <p:spPr>
          <a:xfrm>
            <a:off x="373224" y="261257"/>
            <a:ext cx="2286000" cy="914400"/>
          </a:xfrm>
          <a:prstGeom prst="rect">
            <a:avLst/>
          </a:prstGeom>
          <a:noFill/>
          <a:ln>
            <a:noFill/>
          </a:ln>
        </p:spPr>
      </p:pic>
      <p:pic>
        <p:nvPicPr>
          <p:cNvPr id="92" name="Shape 92" descr="cid:image001.png@01CDF3E7.B497BAD0"/>
          <p:cNvPicPr preferRelativeResize="0"/>
          <p:nvPr/>
        </p:nvPicPr>
        <p:blipFill rotWithShape="1">
          <a:blip r:embed="rId4">
            <a:alphaModFix/>
          </a:blip>
          <a:srcRect/>
          <a:stretch/>
        </p:blipFill>
        <p:spPr>
          <a:xfrm>
            <a:off x="9254406" y="274777"/>
            <a:ext cx="2504714" cy="80704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Shape 97"/>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Today’s Objectives </a:t>
            </a:r>
          </a:p>
        </p:txBody>
      </p:sp>
      <p:sp>
        <p:nvSpPr>
          <p:cNvPr id="98" name="Shape 98"/>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80000"/>
              </a:lnSpc>
              <a:spcBef>
                <a:spcPts val="0"/>
              </a:spcBef>
              <a:spcAft>
                <a:spcPts val="0"/>
              </a:spcAft>
              <a:buClr>
                <a:schemeClr val="dk1"/>
              </a:buClr>
              <a:buSzPct val="100000"/>
              <a:buFont typeface="Arial"/>
              <a:buChar char="•"/>
            </a:pPr>
            <a:r>
              <a:rPr lang="en-US" sz="2800" b="1" i="0" u="none" strike="noStrike" cap="none">
                <a:solidFill>
                  <a:schemeClr val="dk1"/>
                </a:solidFill>
                <a:latin typeface="Calibri"/>
                <a:ea typeface="Calibri"/>
                <a:cs typeface="Calibri"/>
                <a:sym typeface="Calibri"/>
              </a:rPr>
              <a:t>By the end of the session delegates will be able to;</a:t>
            </a:r>
          </a:p>
          <a:p>
            <a:pPr marL="457200" indent="-457200">
              <a:lnSpc>
                <a:spcPct val="80000"/>
              </a:lnSpc>
            </a:pPr>
            <a:r>
              <a:rPr lang="en-US"/>
              <a:t>Re-visit and clarify the requirements of the assessment for this module</a:t>
            </a:r>
          </a:p>
          <a:p>
            <a:pPr marL="457200" indent="-457200">
              <a:lnSpc>
                <a:spcPct val="80000"/>
              </a:lnSpc>
            </a:pPr>
            <a:r>
              <a:rPr lang="en-US"/>
              <a:t>Understand the different models of Curriculum Development and how these apply to the Welsh context</a:t>
            </a:r>
          </a:p>
          <a:p>
            <a:pPr marL="457200" indent="-457200">
              <a:lnSpc>
                <a:spcPct val="80000"/>
              </a:lnSpc>
            </a:pPr>
            <a:r>
              <a:rPr lang="en-US" err="1"/>
              <a:t>Contextualise</a:t>
            </a:r>
            <a:r>
              <a:rPr lang="en-US" sz="2800" b="0" i="0" u="none" strike="noStrike" cap="none">
                <a:solidFill>
                  <a:schemeClr val="dk1"/>
                </a:solidFill>
                <a:latin typeface="Calibri"/>
                <a:ea typeface="Calibri"/>
                <a:cs typeface="Calibri"/>
                <a:sym typeface="Calibri"/>
              </a:rPr>
              <a:t> curriculum development in Wales through a comparison with International Curricula</a:t>
            </a:r>
            <a:endParaRPr lang="en-US">
              <a:solidFill>
                <a:schemeClr val="tx1"/>
              </a:solidFill>
            </a:endParaRPr>
          </a:p>
          <a:p>
            <a:pPr marL="457200" indent="-457200">
              <a:lnSpc>
                <a:spcPct val="80000"/>
              </a:lnSpc>
            </a:pPr>
            <a:r>
              <a:rPr lang="en-US" sz="2800" b="0" i="0" u="none" strike="noStrike" cap="none">
                <a:solidFill>
                  <a:schemeClr val="dk1"/>
                </a:solidFill>
                <a:latin typeface="Calibri"/>
                <a:ea typeface="Calibri"/>
                <a:cs typeface="Calibri"/>
                <a:sym typeface="Calibri"/>
              </a:rPr>
              <a:t>Evaluate the importance of teacher agency in the development of the school curriculum at a micro-level</a:t>
            </a:r>
            <a:r>
              <a:rPr lang="en-US"/>
              <a:t> </a:t>
            </a:r>
          </a:p>
          <a:p>
            <a:pPr marL="457200" indent="-457200">
              <a:lnSpc>
                <a:spcPct val="80000"/>
              </a:lnSpc>
            </a:pPr>
            <a:r>
              <a:rPr lang="en-US" sz="2800" b="0" i="0" u="none" strike="noStrike" cap="none">
                <a:solidFill>
                  <a:schemeClr val="dk1"/>
                </a:solidFill>
                <a:latin typeface="Calibri"/>
                <a:ea typeface="Calibri"/>
                <a:cs typeface="Calibri"/>
                <a:sym typeface="Calibri"/>
              </a:rPr>
              <a:t>Understand the purpose of and context for the learning visit</a:t>
            </a:r>
            <a:endParaRPr lang="en-US">
              <a:solidFill>
                <a:schemeClr val="tx1"/>
              </a:solidFill>
            </a:endParaRPr>
          </a:p>
          <a:p>
            <a:pPr marL="228600" marR="0" lvl="0" indent="-228600" algn="l" rtl="0">
              <a:lnSpc>
                <a:spcPct val="80000"/>
              </a:lnSpc>
              <a:spcBef>
                <a:spcPts val="1000"/>
              </a:spcBef>
              <a:buClr>
                <a:schemeClr val="dk1"/>
              </a:buClr>
              <a:buSzPct val="100000"/>
              <a:buFont typeface="Arial"/>
              <a:buChar char="•"/>
            </a:pPr>
            <a:endParaRPr lang="en-US" sz="2800" b="0" i="0" u="none" strike="noStrike" cap="none">
              <a:solidFill>
                <a:schemeClr val="dk1"/>
              </a:solidFill>
              <a:latin typeface="Calibri"/>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Shape 103"/>
          <p:cNvSpPr txBox="1">
            <a:spLocks noGrp="1"/>
          </p:cNvSpPr>
          <p:nvPr>
            <p:ph type="title"/>
          </p:nvPr>
        </p:nvSpPr>
        <p:spPr>
          <a:xfrm>
            <a:off x="838200" y="-152459"/>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Timings of the day…</a:t>
            </a:r>
          </a:p>
        </p:txBody>
      </p:sp>
      <p:sp>
        <p:nvSpPr>
          <p:cNvPr id="104" name="Shape 104"/>
          <p:cNvSpPr txBox="1">
            <a:spLocks noGrp="1"/>
          </p:cNvSpPr>
          <p:nvPr>
            <p:ph type="body" idx="1"/>
          </p:nvPr>
        </p:nvSpPr>
        <p:spPr>
          <a:xfrm>
            <a:off x="676060" y="781050"/>
            <a:ext cx="10991460" cy="5210443"/>
          </a:xfrm>
          <a:prstGeom prst="rect">
            <a:avLst/>
          </a:prstGeom>
          <a:noFill/>
          <a:ln>
            <a:noFill/>
          </a:ln>
        </p:spPr>
        <p:txBody>
          <a:bodyPr wrap="square" lIns="91425" tIns="45700" rIns="91425" bIns="45700" anchor="t" anchorCtr="0">
            <a:noAutofit/>
          </a:bodyPr>
          <a:lstStyle/>
          <a:p>
            <a:pPr marL="0" indent="0">
              <a:lnSpc>
                <a:spcPct val="70000"/>
              </a:lnSpc>
              <a:spcBef>
                <a:spcPts val="0"/>
              </a:spcBef>
              <a:buSzPct val="25000"/>
              <a:buNone/>
            </a:pPr>
            <a:r>
              <a:rPr lang="en-US" sz="2350" b="1"/>
              <a:t>8.30 - 9.00</a:t>
            </a:r>
            <a:r>
              <a:rPr lang="en-US" sz="2350"/>
              <a:t> – Arrive and coffee, Millbrook Primary NP20 7DQ</a:t>
            </a:r>
            <a:endParaRPr lang="en-US"/>
          </a:p>
          <a:p>
            <a:pPr marL="0" indent="0">
              <a:lnSpc>
                <a:spcPct val="70000"/>
              </a:lnSpc>
              <a:spcBef>
                <a:spcPts val="0"/>
              </a:spcBef>
              <a:buSzPct val="25000"/>
              <a:buNone/>
            </a:pPr>
            <a:endParaRPr lang="en-US" sz="2350"/>
          </a:p>
          <a:p>
            <a:pPr marL="0" indent="0">
              <a:lnSpc>
                <a:spcPct val="70000"/>
              </a:lnSpc>
              <a:spcBef>
                <a:spcPts val="0"/>
              </a:spcBef>
              <a:buSzPct val="25000"/>
              <a:buNone/>
            </a:pPr>
            <a:r>
              <a:rPr lang="en-US" sz="2350" b="1"/>
              <a:t>9.00</a:t>
            </a:r>
            <a:r>
              <a:rPr lang="en-US" sz="2350" b="1" i="0" u="none" strike="noStrike" cap="none">
                <a:solidFill>
                  <a:schemeClr val="dk1"/>
                </a:solidFill>
                <a:latin typeface="Calibri"/>
                <a:ea typeface="Calibri"/>
                <a:cs typeface="Calibri"/>
                <a:sym typeface="Calibri"/>
              </a:rPr>
              <a:t> – </a:t>
            </a:r>
            <a:r>
              <a:rPr lang="en-US" sz="2350" b="1"/>
              <a:t>9:45</a:t>
            </a:r>
            <a:r>
              <a:rPr lang="en-US" sz="2350" b="0" i="0" u="none" strike="noStrike" cap="none">
                <a:solidFill>
                  <a:schemeClr val="dk1"/>
                </a:solidFill>
                <a:latin typeface="Calibri"/>
                <a:ea typeface="Calibri"/>
                <a:cs typeface="Calibri"/>
                <a:sym typeface="Calibri"/>
              </a:rPr>
              <a:t> </a:t>
            </a:r>
            <a:r>
              <a:rPr lang="en-US" sz="2350"/>
              <a:t>– Critique exercise and feedback</a:t>
            </a:r>
            <a:r>
              <a:rPr lang="en-US" sz="2350" b="0" i="0" u="none" strike="noStrike" cap="none">
                <a:solidFill>
                  <a:schemeClr val="dk1"/>
                </a:solidFill>
                <a:latin typeface="Calibri"/>
                <a:ea typeface="Calibri"/>
                <a:cs typeface="Calibri"/>
                <a:sym typeface="Calibri"/>
              </a:rPr>
              <a:t> from Intersessional Task</a:t>
            </a:r>
            <a:r>
              <a:rPr lang="en-US" sz="2350">
                <a:solidFill>
                  <a:schemeClr val="tx1"/>
                </a:solidFill>
              </a:rPr>
              <a:t> - LS</a:t>
            </a:r>
            <a:endParaRPr lang="en-US">
              <a:solidFill>
                <a:schemeClr val="tx1"/>
              </a:solidFill>
            </a:endParaRPr>
          </a:p>
          <a:p>
            <a:pPr marL="0" indent="0">
              <a:lnSpc>
                <a:spcPct val="80000"/>
              </a:lnSpc>
              <a:buSzPct val="25000"/>
              <a:buNone/>
            </a:pPr>
            <a:r>
              <a:rPr lang="en-US" sz="2350" b="1"/>
              <a:t>9:45</a:t>
            </a:r>
            <a:r>
              <a:rPr lang="en-US" sz="2350" b="1" i="0" u="none" strike="noStrike" cap="none">
                <a:solidFill>
                  <a:schemeClr val="dk1"/>
                </a:solidFill>
                <a:latin typeface="Calibri"/>
                <a:ea typeface="Calibri"/>
                <a:cs typeface="Calibri"/>
                <a:sym typeface="Calibri"/>
              </a:rPr>
              <a:t> – </a:t>
            </a:r>
            <a:r>
              <a:rPr lang="en-US" sz="2350" b="1"/>
              <a:t>11.15</a:t>
            </a:r>
            <a:r>
              <a:rPr lang="en-US" sz="2350" b="0" i="0" u="none" strike="noStrike" cap="none">
                <a:solidFill>
                  <a:schemeClr val="dk1"/>
                </a:solidFill>
                <a:latin typeface="Calibri"/>
                <a:ea typeface="Calibri"/>
                <a:cs typeface="Calibri"/>
                <a:sym typeface="Calibri"/>
              </a:rPr>
              <a:t> – </a:t>
            </a:r>
            <a:r>
              <a:rPr lang="en-US" sz="2350" err="1"/>
              <a:t>Contextualise</a:t>
            </a:r>
            <a:r>
              <a:rPr lang="en-US" sz="2350"/>
              <a:t> curriculum development in Wales through </a:t>
            </a:r>
            <a:r>
              <a:rPr lang="en-US" sz="2350" b="0" u="none" strike="noStrike" cap="none">
                <a:solidFill>
                  <a:schemeClr val="dk1"/>
                </a:solidFill>
                <a:latin typeface="Calibri"/>
                <a:ea typeface="Calibri"/>
                <a:cs typeface="Calibri"/>
                <a:sym typeface="Calibri"/>
              </a:rPr>
              <a:t>a </a:t>
            </a:r>
            <a:r>
              <a:rPr lang="en-US" sz="2350"/>
              <a:t>comparison with International Curricula. Understand the different models of </a:t>
            </a:r>
            <a:r>
              <a:rPr lang="en-US" sz="2350" b="0" u="none" strike="noStrike" cap="none">
                <a:solidFill>
                  <a:schemeClr val="dk1"/>
                </a:solidFill>
                <a:latin typeface="Calibri"/>
                <a:ea typeface="Calibri"/>
                <a:cs typeface="Calibri"/>
                <a:sym typeface="Calibri"/>
              </a:rPr>
              <a:t>Curriculum </a:t>
            </a:r>
            <a:r>
              <a:rPr lang="en-US" sz="2350"/>
              <a:t>Development </a:t>
            </a:r>
            <a:r>
              <a:rPr lang="en-US" sz="2350" b="0" u="none" strike="noStrike" cap="none">
                <a:solidFill>
                  <a:schemeClr val="dk1"/>
                </a:solidFill>
                <a:latin typeface="Calibri"/>
                <a:ea typeface="Calibri"/>
                <a:cs typeface="Calibri"/>
                <a:sym typeface="Calibri"/>
              </a:rPr>
              <a:t>and </a:t>
            </a:r>
            <a:r>
              <a:rPr lang="en-US" sz="2350"/>
              <a:t>how these apply to the Welsh context - JK</a:t>
            </a:r>
          </a:p>
          <a:p>
            <a:pPr marL="0" indent="0">
              <a:lnSpc>
                <a:spcPct val="70000"/>
              </a:lnSpc>
              <a:buSzPct val="25000"/>
              <a:buNone/>
            </a:pPr>
            <a:r>
              <a:rPr lang="en-US" sz="2350" b="1"/>
              <a:t>11:15 – 11.30</a:t>
            </a:r>
            <a:r>
              <a:rPr lang="en-US" sz="2350"/>
              <a:t> </a:t>
            </a:r>
            <a:r>
              <a:rPr lang="en-US" sz="2350" b="0" i="0" u="none" strike="noStrike" cap="none">
                <a:solidFill>
                  <a:schemeClr val="dk1"/>
                </a:solidFill>
                <a:latin typeface="Calibri"/>
                <a:ea typeface="Calibri"/>
                <a:cs typeface="Calibri"/>
                <a:sym typeface="Calibri"/>
              </a:rPr>
              <a:t>– </a:t>
            </a:r>
            <a:r>
              <a:rPr lang="en-US" sz="2350"/>
              <a:t>Break</a:t>
            </a:r>
            <a:endParaRPr lang="en-US" sz="2350" b="0" i="1" u="none" strike="noStrike" cap="none">
              <a:solidFill>
                <a:schemeClr val="dk1"/>
              </a:solidFill>
              <a:latin typeface="Calibri"/>
              <a:ea typeface="Calibri"/>
              <a:cs typeface="Calibri"/>
            </a:endParaRPr>
          </a:p>
          <a:p>
            <a:pPr marL="0" indent="0">
              <a:lnSpc>
                <a:spcPct val="70000"/>
              </a:lnSpc>
              <a:buSzPct val="25000"/>
              <a:buNone/>
            </a:pPr>
            <a:r>
              <a:rPr lang="en-US" sz="2350" b="1"/>
              <a:t>11:30</a:t>
            </a:r>
            <a:r>
              <a:rPr lang="en-US" sz="2350" b="1" i="0" u="none" strike="noStrike" cap="none">
                <a:solidFill>
                  <a:schemeClr val="dk1"/>
                </a:solidFill>
                <a:latin typeface="Calibri"/>
                <a:ea typeface="Calibri"/>
                <a:cs typeface="Calibri"/>
                <a:sym typeface="Calibri"/>
              </a:rPr>
              <a:t> – </a:t>
            </a:r>
            <a:r>
              <a:rPr lang="en-US" sz="2350" b="1"/>
              <a:t>12.00</a:t>
            </a:r>
            <a:r>
              <a:rPr lang="en-US" sz="2350" b="0" i="0" u="none" strike="noStrike" cap="none">
                <a:solidFill>
                  <a:schemeClr val="dk1"/>
                </a:solidFill>
                <a:latin typeface="Calibri"/>
                <a:ea typeface="Calibri"/>
                <a:cs typeface="Calibri"/>
                <a:sym typeface="Calibri"/>
              </a:rPr>
              <a:t> – </a:t>
            </a:r>
            <a:r>
              <a:rPr lang="en-US" sz="2350" err="1"/>
              <a:t>Contextualise</a:t>
            </a:r>
            <a:r>
              <a:rPr lang="en-US" sz="2350"/>
              <a:t> curriculum development in Wales through a comparison with International Curricula. Understand the different models of Curriculum Development and how these apply to the Welsh context - JK</a:t>
            </a:r>
          </a:p>
          <a:p>
            <a:pPr marL="0" indent="0">
              <a:lnSpc>
                <a:spcPct val="80000"/>
              </a:lnSpc>
              <a:buSzPct val="25000"/>
              <a:buNone/>
            </a:pPr>
            <a:r>
              <a:rPr lang="en-US" sz="2350" b="1"/>
              <a:t>12.00 - 13.15</a:t>
            </a:r>
            <a:r>
              <a:rPr lang="en-US" sz="2350" b="0" i="0" u="none" strike="noStrike" cap="none">
                <a:solidFill>
                  <a:schemeClr val="dk1"/>
                </a:solidFill>
                <a:latin typeface="Calibri"/>
                <a:ea typeface="Calibri"/>
                <a:cs typeface="Calibri"/>
                <a:sym typeface="Calibri"/>
              </a:rPr>
              <a:t> –</a:t>
            </a:r>
            <a:r>
              <a:rPr lang="en-US" sz="2350"/>
              <a:t> Evaluate the importance of teacher agency in the development of the school curriculum at a micro-level - MC</a:t>
            </a:r>
          </a:p>
          <a:p>
            <a:pPr marL="0" indent="0">
              <a:lnSpc>
                <a:spcPct val="70000"/>
              </a:lnSpc>
              <a:buSzPct val="25000"/>
              <a:buNone/>
            </a:pPr>
            <a:r>
              <a:rPr lang="en-US" sz="2350" b="1"/>
              <a:t>13.15 - 13.45</a:t>
            </a:r>
            <a:r>
              <a:rPr lang="en-US" sz="2350"/>
              <a:t> - Lunch</a:t>
            </a:r>
            <a:endParaRPr lang="en-US" sz="2350" b="0" i="0" u="none" strike="noStrike" cap="none">
              <a:solidFill>
                <a:schemeClr val="dk1"/>
              </a:solidFill>
              <a:latin typeface="Calibri"/>
              <a:ea typeface="Calibri"/>
              <a:cs typeface="Calibri"/>
            </a:endParaRPr>
          </a:p>
          <a:p>
            <a:pPr marL="0" indent="0">
              <a:lnSpc>
                <a:spcPct val="70000"/>
              </a:lnSpc>
              <a:buSzPct val="25000"/>
              <a:buNone/>
            </a:pPr>
            <a:r>
              <a:rPr lang="en-US" sz="2350" b="1"/>
              <a:t>13.45 - 14.45</a:t>
            </a:r>
            <a:r>
              <a:rPr lang="en-US" sz="2350"/>
              <a:t> Influence of International visits on Curriculum development – Primary (Millbrook Primary) Secondary (Lewis School </a:t>
            </a:r>
            <a:r>
              <a:rPr lang="en-US" sz="2350" err="1"/>
              <a:t>Pengam</a:t>
            </a:r>
            <a:r>
              <a:rPr lang="en-US" sz="2350"/>
              <a:t>) - LW &amp; CP</a:t>
            </a:r>
          </a:p>
          <a:p>
            <a:pPr marL="0" indent="0">
              <a:lnSpc>
                <a:spcPct val="80000"/>
              </a:lnSpc>
              <a:buSzPct val="25000"/>
              <a:buNone/>
            </a:pPr>
            <a:r>
              <a:rPr lang="en-US" sz="2350" b="1"/>
              <a:t>14.45 - 15.15</a:t>
            </a:r>
            <a:r>
              <a:rPr lang="en-US" sz="2350"/>
              <a:t> - Understand the purpose of and context for the learning visit - LS/School</a:t>
            </a:r>
          </a:p>
          <a:p>
            <a:pPr marL="0" indent="0">
              <a:lnSpc>
                <a:spcPct val="70000"/>
              </a:lnSpc>
              <a:buSzPct val="25000"/>
              <a:buNone/>
            </a:pPr>
            <a:r>
              <a:rPr lang="en-US" sz="2350" b="1"/>
              <a:t>15.30</a:t>
            </a:r>
            <a:r>
              <a:rPr lang="en-US" sz="2350" b="1" i="0" u="none" strike="noStrike" cap="none">
                <a:solidFill>
                  <a:schemeClr val="dk1"/>
                </a:solidFill>
                <a:latin typeface="Calibri"/>
                <a:ea typeface="Calibri"/>
                <a:cs typeface="Calibri"/>
                <a:sym typeface="Calibri"/>
              </a:rPr>
              <a:t> – </a:t>
            </a:r>
            <a:r>
              <a:rPr lang="en-US" sz="2350" b="1"/>
              <a:t>16.00</a:t>
            </a:r>
            <a:r>
              <a:rPr lang="en-US" sz="2350" b="0" i="0" u="none" strike="noStrike" cap="none">
                <a:solidFill>
                  <a:schemeClr val="dk1"/>
                </a:solidFill>
                <a:latin typeface="Calibri"/>
                <a:ea typeface="Calibri"/>
                <a:cs typeface="Calibri"/>
                <a:sym typeface="Calibri"/>
              </a:rPr>
              <a:t> –</a:t>
            </a:r>
            <a:r>
              <a:rPr lang="en-US" sz="2350"/>
              <a:t> Planning and review - JK/MC/LS</a:t>
            </a:r>
            <a:endParaRPr lang="en-US" sz="2350" b="0" i="0" u="none" strike="noStrike" cap="none">
              <a:solidFill>
                <a:schemeClr val="dk1"/>
              </a:solidFill>
              <a:latin typeface="Calibri"/>
              <a:ea typeface="Calibri"/>
              <a:cs typeface="Calibri"/>
            </a:endParaRPr>
          </a:p>
          <a:p>
            <a:pPr marL="0" marR="0" lvl="0" indent="0" algn="l" rtl="0">
              <a:lnSpc>
                <a:spcPct val="70000"/>
              </a:lnSpc>
              <a:spcBef>
                <a:spcPts val="1000"/>
              </a:spcBef>
              <a:buClr>
                <a:schemeClr val="dk1"/>
              </a:buClr>
              <a:buSzPct val="25000"/>
              <a:buFont typeface="Arial"/>
              <a:buNone/>
            </a:pPr>
            <a:endParaRPr sz="238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Shape 109"/>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Intersessional Task:- Re-cap</a:t>
            </a:r>
          </a:p>
        </p:txBody>
      </p:sp>
      <p:sp>
        <p:nvSpPr>
          <p:cNvPr id="110" name="Shape 110"/>
          <p:cNvSpPr txBox="1">
            <a:spLocks noGrp="1"/>
          </p:cNvSpPr>
          <p:nvPr>
            <p:ph type="body" idx="1"/>
          </p:nvPr>
        </p:nvSpPr>
        <p:spPr>
          <a:xfrm>
            <a:off x="838200" y="1455576"/>
            <a:ext cx="10515600" cy="4979729"/>
          </a:xfrm>
          <a:prstGeom prst="rect">
            <a:avLst/>
          </a:prstGeom>
          <a:noFill/>
          <a:ln>
            <a:noFill/>
          </a:ln>
        </p:spPr>
        <p:txBody>
          <a:bodyPr wrap="square" lIns="91425" tIns="45700" rIns="91425" bIns="45700" anchor="t" anchorCtr="0">
            <a:noAutofit/>
          </a:bodyPr>
          <a:lstStyle/>
          <a:p>
            <a:pPr marL="0" marR="0" lvl="0" indent="0" algn="l" rtl="0">
              <a:lnSpc>
                <a:spcPct val="70000"/>
              </a:lnSpc>
              <a:spcBef>
                <a:spcPts val="0"/>
              </a:spcBef>
              <a:spcAft>
                <a:spcPts val="0"/>
              </a:spcAft>
              <a:buClr>
                <a:schemeClr val="dk1"/>
              </a:buClr>
              <a:buSzPct val="25000"/>
              <a:buFont typeface="Arial"/>
              <a:buNone/>
            </a:pPr>
            <a:r>
              <a:rPr lang="en-US" sz="2635" b="1" i="0" u="none" strike="noStrike" cap="none">
                <a:solidFill>
                  <a:schemeClr val="dk1"/>
                </a:solidFill>
                <a:latin typeface="Calibri"/>
                <a:ea typeface="Calibri"/>
                <a:cs typeface="Calibri"/>
                <a:sym typeface="Calibri"/>
              </a:rPr>
              <a:t>Intersessional Tasks in preparation for Day 2</a:t>
            </a:r>
          </a:p>
          <a:p>
            <a:pPr marL="0" marR="0" lvl="0" indent="0" algn="l" rtl="0">
              <a:lnSpc>
                <a:spcPct val="70000"/>
              </a:lnSpc>
              <a:spcBef>
                <a:spcPts val="1000"/>
              </a:spcBef>
              <a:spcAft>
                <a:spcPts val="0"/>
              </a:spcAft>
              <a:buClr>
                <a:schemeClr val="dk1"/>
              </a:buClr>
              <a:buSzPct val="25000"/>
              <a:buFont typeface="Arial"/>
              <a:buNone/>
            </a:pPr>
            <a:r>
              <a:rPr lang="en-US" sz="2635" b="1" i="0" u="none" strike="noStrike" cap="none">
                <a:solidFill>
                  <a:schemeClr val="dk1"/>
                </a:solidFill>
                <a:latin typeface="Calibri"/>
                <a:ea typeface="Calibri"/>
                <a:cs typeface="Calibri"/>
                <a:sym typeface="Calibri"/>
              </a:rPr>
              <a:t>Reading task:-</a:t>
            </a:r>
          </a:p>
          <a:p>
            <a:pPr marL="228600" marR="0" lvl="0" indent="-228600" algn="l" rtl="0">
              <a:lnSpc>
                <a:spcPct val="70000"/>
              </a:lnSpc>
              <a:spcBef>
                <a:spcPts val="1000"/>
              </a:spcBef>
              <a:spcAft>
                <a:spcPts val="0"/>
              </a:spcAft>
              <a:buClr>
                <a:schemeClr val="dk1"/>
              </a:buClr>
              <a:buSzPct val="101346"/>
              <a:buFont typeface="Arial"/>
              <a:buChar char="•"/>
            </a:pPr>
            <a:r>
              <a:rPr lang="en-US" sz="2635" b="0" i="0" u="none" strike="noStrike" cap="none">
                <a:solidFill>
                  <a:schemeClr val="dk1"/>
                </a:solidFill>
                <a:latin typeface="Calibri"/>
                <a:ea typeface="Calibri"/>
                <a:cs typeface="Calibri"/>
                <a:sym typeface="Calibri"/>
              </a:rPr>
              <a:t>Reading of the following three pieces of research (+ the additional article)</a:t>
            </a:r>
          </a:p>
          <a:p>
            <a:pPr marL="228600" marR="0" lvl="0" indent="-228600" algn="l" rtl="0">
              <a:lnSpc>
                <a:spcPct val="70000"/>
              </a:lnSpc>
              <a:spcBef>
                <a:spcPts val="1000"/>
              </a:spcBef>
              <a:spcAft>
                <a:spcPts val="0"/>
              </a:spcAft>
              <a:buClr>
                <a:schemeClr val="dk1"/>
              </a:buClr>
              <a:buSzPct val="101346"/>
              <a:buFont typeface="Arial"/>
              <a:buChar char="•"/>
            </a:pPr>
            <a:r>
              <a:rPr lang="en-US" sz="2635" b="0" i="0" u="none" strike="noStrike" cap="none">
                <a:solidFill>
                  <a:schemeClr val="dk1"/>
                </a:solidFill>
                <a:latin typeface="Calibri"/>
                <a:ea typeface="Calibri"/>
                <a:cs typeface="Calibri"/>
                <a:sym typeface="Calibri"/>
              </a:rPr>
              <a:t>Develop 3-4 Critical questions regarding the implementation of the Curriculum for Excellence in Scotland  </a:t>
            </a:r>
          </a:p>
          <a:p>
            <a:pPr marL="0" marR="0" lvl="0" indent="0" algn="l" rtl="0">
              <a:lnSpc>
                <a:spcPct val="70000"/>
              </a:lnSpc>
              <a:spcBef>
                <a:spcPts val="1000"/>
              </a:spcBef>
              <a:spcAft>
                <a:spcPts val="0"/>
              </a:spcAft>
              <a:buClr>
                <a:schemeClr val="dk1"/>
              </a:buClr>
              <a:buSzPct val="25000"/>
              <a:buFont typeface="Arial"/>
              <a:buNone/>
            </a:pPr>
            <a:r>
              <a:rPr lang="en-US" sz="2635" b="1" i="0" u="none" strike="noStrike" cap="none">
                <a:solidFill>
                  <a:schemeClr val="dk1"/>
                </a:solidFill>
                <a:latin typeface="Calibri"/>
                <a:ea typeface="Calibri"/>
                <a:cs typeface="Calibri"/>
                <a:sym typeface="Calibri"/>
              </a:rPr>
              <a:t>Writing task:-</a:t>
            </a:r>
          </a:p>
          <a:p>
            <a:pPr marL="0" marR="0" lvl="0" indent="0" algn="l" rtl="0">
              <a:lnSpc>
                <a:spcPct val="70000"/>
              </a:lnSpc>
              <a:spcBef>
                <a:spcPts val="1000"/>
              </a:spcBef>
              <a:spcAft>
                <a:spcPts val="0"/>
              </a:spcAft>
              <a:buClr>
                <a:schemeClr val="dk1"/>
              </a:buClr>
              <a:buSzPct val="25000"/>
              <a:buFont typeface="Arial"/>
              <a:buNone/>
            </a:pPr>
            <a:r>
              <a:rPr lang="en-US" sz="2635" b="0" i="0" u="none" strike="noStrike" cap="none">
                <a:solidFill>
                  <a:schemeClr val="dk1"/>
                </a:solidFill>
                <a:latin typeface="Calibri"/>
                <a:ea typeface="Calibri"/>
                <a:cs typeface="Calibri"/>
                <a:sym typeface="Calibri"/>
              </a:rPr>
              <a:t>Focus on one Area of Learning and Experience from Successful Futures and consider:</a:t>
            </a:r>
          </a:p>
          <a:p>
            <a:pPr marL="228600" marR="0" lvl="0" indent="-228600" algn="l" rtl="0">
              <a:lnSpc>
                <a:spcPct val="70000"/>
              </a:lnSpc>
              <a:spcBef>
                <a:spcPts val="1000"/>
              </a:spcBef>
              <a:spcAft>
                <a:spcPts val="0"/>
              </a:spcAft>
              <a:buClr>
                <a:schemeClr val="dk1"/>
              </a:buClr>
              <a:buSzPct val="101346"/>
              <a:buFont typeface="Arial"/>
              <a:buChar char="•"/>
            </a:pPr>
            <a:r>
              <a:rPr lang="en-US" sz="2635" b="0" i="0" u="none" strike="noStrike" cap="none">
                <a:solidFill>
                  <a:schemeClr val="dk1"/>
                </a:solidFill>
                <a:latin typeface="Calibri"/>
                <a:ea typeface="Calibri"/>
                <a:cs typeface="Calibri"/>
                <a:sym typeface="Calibri"/>
              </a:rPr>
              <a:t>What do we do in our schools/organisation at the present time?</a:t>
            </a:r>
          </a:p>
          <a:p>
            <a:pPr marL="228600" marR="0" lvl="0" indent="-228600" algn="l" rtl="0">
              <a:lnSpc>
                <a:spcPct val="70000"/>
              </a:lnSpc>
              <a:spcBef>
                <a:spcPts val="1000"/>
              </a:spcBef>
              <a:spcAft>
                <a:spcPts val="0"/>
              </a:spcAft>
              <a:buClr>
                <a:schemeClr val="dk1"/>
              </a:buClr>
              <a:buSzPct val="101346"/>
              <a:buFont typeface="Arial"/>
              <a:buChar char="•"/>
            </a:pPr>
            <a:r>
              <a:rPr lang="en-US" sz="2635" b="0" i="0" u="none" strike="noStrike" cap="none">
                <a:solidFill>
                  <a:schemeClr val="dk1"/>
                </a:solidFill>
                <a:latin typeface="Calibri"/>
                <a:ea typeface="Calibri"/>
                <a:cs typeface="Calibri"/>
                <a:sym typeface="Calibri"/>
              </a:rPr>
              <a:t>What would need to change in the current system in order to develop effective learning opportunities for our learners in school/region?</a:t>
            </a:r>
          </a:p>
          <a:p>
            <a:pPr marL="228600" marR="0" lvl="0" indent="-228600" algn="l" rtl="0">
              <a:lnSpc>
                <a:spcPct val="70000"/>
              </a:lnSpc>
              <a:spcBef>
                <a:spcPts val="1000"/>
              </a:spcBef>
              <a:spcAft>
                <a:spcPts val="0"/>
              </a:spcAft>
              <a:buClr>
                <a:schemeClr val="dk1"/>
              </a:buClr>
              <a:buSzPct val="101346"/>
              <a:buFont typeface="Arial"/>
              <a:buChar char="•"/>
            </a:pPr>
            <a:r>
              <a:rPr lang="en-US" sz="2635" b="0" i="0" u="none" strike="noStrike" cap="none">
                <a:solidFill>
                  <a:schemeClr val="dk1"/>
                </a:solidFill>
                <a:latin typeface="Calibri"/>
                <a:ea typeface="Calibri"/>
                <a:cs typeface="Calibri"/>
                <a:sym typeface="Calibri"/>
              </a:rPr>
              <a:t>How can we achieve this; what action would need to be taken/what support would be required? </a:t>
            </a:r>
          </a:p>
          <a:p>
            <a:pPr marL="228600" marR="0" lvl="0" indent="-228600" algn="l" rtl="0">
              <a:lnSpc>
                <a:spcPct val="70000"/>
              </a:lnSpc>
              <a:spcBef>
                <a:spcPts val="1000"/>
              </a:spcBef>
              <a:buClr>
                <a:schemeClr val="dk1"/>
              </a:buClr>
              <a:buSzPct val="99166"/>
              <a:buFont typeface="Arial"/>
              <a:buNone/>
            </a:pPr>
            <a:endParaRPr sz="238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Critical evaluation of research articles</a:t>
            </a:r>
          </a:p>
        </p:txBody>
      </p:sp>
      <p:sp>
        <p:nvSpPr>
          <p:cNvPr id="3" name="Text Placeholder 2"/>
          <p:cNvSpPr>
            <a:spLocks noGrp="1"/>
          </p:cNvSpPr>
          <p:nvPr>
            <p:ph type="body" idx="1"/>
          </p:nvPr>
        </p:nvSpPr>
        <p:spPr/>
        <p:txBody>
          <a:bodyPr/>
          <a:lstStyle/>
          <a:p>
            <a:pPr marL="177800" indent="0">
              <a:buNone/>
            </a:pPr>
            <a:r>
              <a:rPr lang="en-GB" dirty="0"/>
              <a:t>Critical evaluation is defines as:</a:t>
            </a:r>
          </a:p>
          <a:p>
            <a:pPr marL="177800" indent="0">
              <a:buNone/>
            </a:pPr>
            <a:r>
              <a:rPr lang="en-GB" dirty="0"/>
              <a:t>‘ a systematic way of considering the truthfulness of a piece of research, the results and how relevant and applicable they are’.</a:t>
            </a:r>
          </a:p>
          <a:p>
            <a:pPr marL="177800" indent="0">
              <a:buNone/>
            </a:pPr>
            <a:r>
              <a:rPr lang="en-GB" dirty="0"/>
              <a:t>This is necessary so that you do not read at face value, but consider the work with a critical mind.</a:t>
            </a:r>
          </a:p>
          <a:p>
            <a:pPr marL="177800" indent="0">
              <a:buNone/>
            </a:pPr>
            <a:r>
              <a:rPr lang="en-GB" dirty="0"/>
              <a:t>You need to appreciate both the strengths and weaknesses of the work.</a:t>
            </a:r>
          </a:p>
          <a:p>
            <a:pPr marL="177800" indent="0">
              <a:buNone/>
            </a:pPr>
            <a:r>
              <a:rPr lang="en-GB" dirty="0"/>
              <a:t>This empowers you to decide whether to change your practice based on what you have read or whether the work is a worthwhile study to base future research around.</a:t>
            </a:r>
          </a:p>
          <a:p>
            <a:pPr marL="177800" indent="0">
              <a:buNone/>
            </a:pPr>
            <a:endParaRPr lang="en-GB" dirty="0"/>
          </a:p>
          <a:p>
            <a:pPr marL="177800" indent="0">
              <a:buNone/>
            </a:pPr>
            <a:r>
              <a:rPr lang="en-GB" dirty="0"/>
              <a:t> </a:t>
            </a:r>
          </a:p>
        </p:txBody>
      </p:sp>
    </p:spTree>
    <p:extLst>
      <p:ext uri="{BB962C8B-B14F-4D97-AF65-F5344CB8AC3E}">
        <p14:creationId xmlns:p14="http://schemas.microsoft.com/office/powerpoint/2010/main" val="3969980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Adapted from Roberts, L (2015) </a:t>
            </a:r>
            <a:r>
              <a:rPr lang="en-GB" sz="2000" i="1" dirty="0"/>
              <a:t>Guide for new supervisors of Honours and coursework dissertation students</a:t>
            </a:r>
            <a:r>
              <a:rPr lang="en-GB" sz="2000" dirty="0"/>
              <a:t>. </a:t>
            </a:r>
            <a:br>
              <a:rPr lang="en-GB" sz="2000" dirty="0"/>
            </a:br>
            <a:r>
              <a:rPr lang="en-GB" sz="2000" dirty="0"/>
              <a:t>Retrieved from </a:t>
            </a:r>
            <a:r>
              <a:rPr lang="en-GB" sz="2000" u="sng" dirty="0">
                <a:hlinkClick r:id="rId2"/>
              </a:rPr>
              <a:t>http://www.dissertationsupervision.org</a:t>
            </a:r>
            <a:r>
              <a:rPr lang="en-GB" sz="2000" dirty="0"/>
              <a:t> </a:t>
            </a:r>
            <a:br>
              <a:rPr lang="en-GB" sz="2000" dirty="0"/>
            </a:br>
            <a:endParaRPr lang="en-GB" sz="2000" dirty="0"/>
          </a:p>
        </p:txBody>
      </p:sp>
      <p:graphicFrame>
        <p:nvGraphicFramePr>
          <p:cNvPr id="4" name="Table 3"/>
          <p:cNvGraphicFramePr>
            <a:graphicFrameLocks noGrp="1"/>
          </p:cNvGraphicFramePr>
          <p:nvPr>
            <p:extLst>
              <p:ext uri="{D42A27DB-BD31-4B8C-83A1-F6EECF244321}">
                <p14:modId xmlns:p14="http://schemas.microsoft.com/office/powerpoint/2010/main" val="1062619762"/>
              </p:ext>
            </p:extLst>
          </p:nvPr>
        </p:nvGraphicFramePr>
        <p:xfrm>
          <a:off x="2579229" y="1765530"/>
          <a:ext cx="7077257" cy="4471529"/>
        </p:xfrm>
        <a:graphic>
          <a:graphicData uri="http://schemas.openxmlformats.org/drawingml/2006/table">
            <a:tbl>
              <a:tblPr firstRow="1" firstCol="1" bandRow="1">
                <a:tableStyleId>{B393CC66-BBBC-4C88-89D4-C14F92BE35A4}</a:tableStyleId>
              </a:tblPr>
              <a:tblGrid>
                <a:gridCol w="702951">
                  <a:extLst>
                    <a:ext uri="{9D8B030D-6E8A-4147-A177-3AD203B41FA5}">
                      <a16:colId xmlns:a16="http://schemas.microsoft.com/office/drawing/2014/main" val="20000"/>
                    </a:ext>
                  </a:extLst>
                </a:gridCol>
                <a:gridCol w="702951">
                  <a:extLst>
                    <a:ext uri="{9D8B030D-6E8A-4147-A177-3AD203B41FA5}">
                      <a16:colId xmlns:a16="http://schemas.microsoft.com/office/drawing/2014/main" val="20001"/>
                    </a:ext>
                  </a:extLst>
                </a:gridCol>
                <a:gridCol w="703455">
                  <a:extLst>
                    <a:ext uri="{9D8B030D-6E8A-4147-A177-3AD203B41FA5}">
                      <a16:colId xmlns:a16="http://schemas.microsoft.com/office/drawing/2014/main" val="20002"/>
                    </a:ext>
                  </a:extLst>
                </a:gridCol>
                <a:gridCol w="703455">
                  <a:extLst>
                    <a:ext uri="{9D8B030D-6E8A-4147-A177-3AD203B41FA5}">
                      <a16:colId xmlns:a16="http://schemas.microsoft.com/office/drawing/2014/main" val="20003"/>
                    </a:ext>
                  </a:extLst>
                </a:gridCol>
                <a:gridCol w="703455">
                  <a:extLst>
                    <a:ext uri="{9D8B030D-6E8A-4147-A177-3AD203B41FA5}">
                      <a16:colId xmlns:a16="http://schemas.microsoft.com/office/drawing/2014/main" val="20004"/>
                    </a:ext>
                  </a:extLst>
                </a:gridCol>
                <a:gridCol w="703455">
                  <a:extLst>
                    <a:ext uri="{9D8B030D-6E8A-4147-A177-3AD203B41FA5}">
                      <a16:colId xmlns:a16="http://schemas.microsoft.com/office/drawing/2014/main" val="20005"/>
                    </a:ext>
                  </a:extLst>
                </a:gridCol>
                <a:gridCol w="703455">
                  <a:extLst>
                    <a:ext uri="{9D8B030D-6E8A-4147-A177-3AD203B41FA5}">
                      <a16:colId xmlns:a16="http://schemas.microsoft.com/office/drawing/2014/main" val="20006"/>
                    </a:ext>
                  </a:extLst>
                </a:gridCol>
                <a:gridCol w="770909">
                  <a:extLst>
                    <a:ext uri="{9D8B030D-6E8A-4147-A177-3AD203B41FA5}">
                      <a16:colId xmlns:a16="http://schemas.microsoft.com/office/drawing/2014/main" val="20007"/>
                    </a:ext>
                  </a:extLst>
                </a:gridCol>
                <a:gridCol w="679716">
                  <a:extLst>
                    <a:ext uri="{9D8B030D-6E8A-4147-A177-3AD203B41FA5}">
                      <a16:colId xmlns:a16="http://schemas.microsoft.com/office/drawing/2014/main" val="20008"/>
                    </a:ext>
                  </a:extLst>
                </a:gridCol>
                <a:gridCol w="703455">
                  <a:extLst>
                    <a:ext uri="{9D8B030D-6E8A-4147-A177-3AD203B41FA5}">
                      <a16:colId xmlns:a16="http://schemas.microsoft.com/office/drawing/2014/main" val="20009"/>
                    </a:ext>
                  </a:extLst>
                </a:gridCol>
              </a:tblGrid>
              <a:tr h="362569">
                <a:tc>
                  <a:txBody>
                    <a:bodyPr/>
                    <a:lstStyle/>
                    <a:p>
                      <a:pPr algn="ctr">
                        <a:lnSpc>
                          <a:spcPct val="107000"/>
                        </a:lnSpc>
                        <a:spcAft>
                          <a:spcPts val="0"/>
                        </a:spcAft>
                      </a:pPr>
                      <a:r>
                        <a:rPr lang="en-GB" sz="1100">
                          <a:effectLst/>
                        </a:rPr>
                        <a:t>Title</a:t>
                      </a:r>
                      <a:endParaRPr lang="en-GB" sz="900">
                        <a:effectLst/>
                      </a:endParaRPr>
                    </a:p>
                    <a:p>
                      <a:pPr algn="ctr">
                        <a:lnSpc>
                          <a:spcPct val="107000"/>
                        </a:lnSpc>
                        <a:spcAft>
                          <a:spcPts val="0"/>
                        </a:spcAft>
                      </a:pPr>
                      <a:r>
                        <a:rPr lang="en-GB" sz="1100">
                          <a:effectLst/>
                        </a:rPr>
                        <a:t> </a:t>
                      </a:r>
                      <a:endParaRPr lang="en-GB" sz="900">
                        <a:effectLst/>
                        <a:latin typeface="Calibri"/>
                        <a:ea typeface="Calibri"/>
                        <a:cs typeface="Times New Roman"/>
                      </a:endParaRPr>
                    </a:p>
                  </a:txBody>
                  <a:tcPr marL="54461" marR="54461" marT="0" marB="0"/>
                </a:tc>
                <a:tc>
                  <a:txBody>
                    <a:bodyPr/>
                    <a:lstStyle/>
                    <a:p>
                      <a:pPr algn="ctr">
                        <a:lnSpc>
                          <a:spcPct val="107000"/>
                        </a:lnSpc>
                        <a:spcAft>
                          <a:spcPts val="0"/>
                        </a:spcAft>
                      </a:pPr>
                      <a:r>
                        <a:rPr lang="en-GB" sz="1100">
                          <a:effectLst/>
                        </a:rPr>
                        <a:t>Issue</a:t>
                      </a:r>
                      <a:endParaRPr lang="en-GB" sz="900">
                        <a:effectLst/>
                        <a:latin typeface="Calibri"/>
                        <a:ea typeface="Calibri"/>
                        <a:cs typeface="Times New Roman"/>
                      </a:endParaRPr>
                    </a:p>
                  </a:txBody>
                  <a:tcPr marL="54461" marR="54461" marT="0" marB="0"/>
                </a:tc>
                <a:tc>
                  <a:txBody>
                    <a:bodyPr/>
                    <a:lstStyle/>
                    <a:p>
                      <a:pPr algn="ctr">
                        <a:lnSpc>
                          <a:spcPct val="107000"/>
                        </a:lnSpc>
                        <a:spcAft>
                          <a:spcPts val="0"/>
                        </a:spcAft>
                      </a:pPr>
                      <a:r>
                        <a:rPr lang="en-GB" sz="1100">
                          <a:effectLst/>
                        </a:rPr>
                        <a:t>Scope</a:t>
                      </a:r>
                      <a:endParaRPr lang="en-GB" sz="900">
                        <a:effectLst/>
                        <a:latin typeface="Calibri"/>
                        <a:ea typeface="Calibri"/>
                        <a:cs typeface="Times New Roman"/>
                      </a:endParaRPr>
                    </a:p>
                  </a:txBody>
                  <a:tcPr marL="54461" marR="54461" marT="0" marB="0"/>
                </a:tc>
                <a:tc>
                  <a:txBody>
                    <a:bodyPr/>
                    <a:lstStyle/>
                    <a:p>
                      <a:pPr algn="ctr">
                        <a:lnSpc>
                          <a:spcPct val="107000"/>
                        </a:lnSpc>
                        <a:spcAft>
                          <a:spcPts val="0"/>
                        </a:spcAft>
                      </a:pPr>
                      <a:r>
                        <a:rPr lang="en-GB" sz="1100">
                          <a:effectLst/>
                        </a:rPr>
                        <a:t>Methodology</a:t>
                      </a:r>
                      <a:endParaRPr lang="en-GB" sz="900">
                        <a:effectLst/>
                        <a:latin typeface="Calibri"/>
                        <a:ea typeface="Calibri"/>
                        <a:cs typeface="Times New Roman"/>
                      </a:endParaRPr>
                    </a:p>
                  </a:txBody>
                  <a:tcPr marL="54461" marR="54461" marT="0" marB="0"/>
                </a:tc>
                <a:tc>
                  <a:txBody>
                    <a:bodyPr/>
                    <a:lstStyle/>
                    <a:p>
                      <a:pPr algn="ctr">
                        <a:lnSpc>
                          <a:spcPct val="107000"/>
                        </a:lnSpc>
                        <a:spcAft>
                          <a:spcPts val="0"/>
                        </a:spcAft>
                      </a:pPr>
                      <a:r>
                        <a:rPr lang="en-GB" sz="1100">
                          <a:effectLst/>
                        </a:rPr>
                        <a:t>Theory</a:t>
                      </a:r>
                      <a:endParaRPr lang="en-GB" sz="900">
                        <a:effectLst/>
                        <a:latin typeface="Calibri"/>
                        <a:ea typeface="Calibri"/>
                        <a:cs typeface="Times New Roman"/>
                      </a:endParaRPr>
                    </a:p>
                  </a:txBody>
                  <a:tcPr marL="54461" marR="54461" marT="0" marB="0"/>
                </a:tc>
                <a:tc>
                  <a:txBody>
                    <a:bodyPr/>
                    <a:lstStyle/>
                    <a:p>
                      <a:pPr algn="ctr">
                        <a:lnSpc>
                          <a:spcPct val="107000"/>
                        </a:lnSpc>
                        <a:spcAft>
                          <a:spcPts val="0"/>
                        </a:spcAft>
                      </a:pPr>
                      <a:r>
                        <a:rPr lang="en-GB" sz="1100">
                          <a:effectLst/>
                        </a:rPr>
                        <a:t>Findings</a:t>
                      </a:r>
                      <a:endParaRPr lang="en-GB" sz="900">
                        <a:effectLst/>
                        <a:latin typeface="Calibri"/>
                        <a:ea typeface="Calibri"/>
                        <a:cs typeface="Times New Roman"/>
                      </a:endParaRPr>
                    </a:p>
                  </a:txBody>
                  <a:tcPr marL="54461" marR="54461" marT="0" marB="0"/>
                </a:tc>
                <a:tc>
                  <a:txBody>
                    <a:bodyPr/>
                    <a:lstStyle/>
                    <a:p>
                      <a:pPr algn="ctr">
                        <a:lnSpc>
                          <a:spcPct val="107000"/>
                        </a:lnSpc>
                        <a:spcAft>
                          <a:spcPts val="0"/>
                        </a:spcAft>
                      </a:pPr>
                      <a:r>
                        <a:rPr lang="en-GB" sz="1100">
                          <a:effectLst/>
                        </a:rPr>
                        <a:t>Gaps</a:t>
                      </a:r>
                      <a:endParaRPr lang="en-GB" sz="900">
                        <a:effectLst/>
                        <a:latin typeface="Calibri"/>
                        <a:ea typeface="Calibri"/>
                        <a:cs typeface="Times New Roman"/>
                      </a:endParaRPr>
                    </a:p>
                  </a:txBody>
                  <a:tcPr marL="54461" marR="54461" marT="0" marB="0"/>
                </a:tc>
                <a:tc>
                  <a:txBody>
                    <a:bodyPr/>
                    <a:lstStyle/>
                    <a:p>
                      <a:pPr algn="ctr">
                        <a:lnSpc>
                          <a:spcPct val="107000"/>
                        </a:lnSpc>
                        <a:spcAft>
                          <a:spcPts val="0"/>
                        </a:spcAft>
                      </a:pPr>
                      <a:r>
                        <a:rPr lang="en-GB" sz="1100">
                          <a:effectLst/>
                        </a:rPr>
                        <a:t>Borrowing</a:t>
                      </a:r>
                      <a:endParaRPr lang="en-GB" sz="900">
                        <a:effectLst/>
                        <a:latin typeface="Calibri"/>
                        <a:ea typeface="Calibri"/>
                        <a:cs typeface="Times New Roman"/>
                      </a:endParaRPr>
                    </a:p>
                  </a:txBody>
                  <a:tcPr marL="54461" marR="54461" marT="0" marB="0"/>
                </a:tc>
                <a:tc>
                  <a:txBody>
                    <a:bodyPr/>
                    <a:lstStyle/>
                    <a:p>
                      <a:pPr algn="ctr">
                        <a:lnSpc>
                          <a:spcPct val="107000"/>
                        </a:lnSpc>
                        <a:spcAft>
                          <a:spcPts val="0"/>
                        </a:spcAft>
                      </a:pPr>
                      <a:r>
                        <a:rPr lang="en-GB" sz="1100" dirty="0">
                          <a:effectLst/>
                        </a:rPr>
                        <a:t>Building</a:t>
                      </a:r>
                      <a:endParaRPr lang="en-GB" sz="900" dirty="0">
                        <a:effectLst/>
                        <a:latin typeface="Calibri"/>
                        <a:ea typeface="Calibri"/>
                        <a:cs typeface="Times New Roman"/>
                      </a:endParaRPr>
                    </a:p>
                  </a:txBody>
                  <a:tcPr marL="54461" marR="54461" marT="0" marB="0"/>
                </a:tc>
                <a:tc>
                  <a:txBody>
                    <a:bodyPr/>
                    <a:lstStyle/>
                    <a:p>
                      <a:pPr algn="ctr">
                        <a:lnSpc>
                          <a:spcPct val="107000"/>
                        </a:lnSpc>
                        <a:spcAft>
                          <a:spcPts val="0"/>
                        </a:spcAft>
                      </a:pPr>
                      <a:r>
                        <a:rPr lang="en-GB" sz="1100">
                          <a:effectLst/>
                        </a:rPr>
                        <a:t>Beyond</a:t>
                      </a:r>
                      <a:endParaRPr lang="en-GB" sz="900">
                        <a:effectLst/>
                        <a:latin typeface="Calibri"/>
                        <a:ea typeface="Calibri"/>
                        <a:cs typeface="Times New Roman"/>
                      </a:endParaRPr>
                    </a:p>
                  </a:txBody>
                  <a:tcPr marL="54461" marR="54461" marT="0" marB="0"/>
                </a:tc>
                <a:extLst>
                  <a:ext uri="{0D108BD9-81ED-4DB2-BD59-A6C34878D82A}">
                    <a16:rowId xmlns:a16="http://schemas.microsoft.com/office/drawing/2014/main" val="10000"/>
                  </a:ext>
                </a:extLst>
              </a:tr>
              <a:tr h="997192">
                <a:tc>
                  <a:txBody>
                    <a:bodyPr/>
                    <a:lstStyle/>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extLst>
                  <a:ext uri="{0D108BD9-81ED-4DB2-BD59-A6C34878D82A}">
                    <a16:rowId xmlns:a16="http://schemas.microsoft.com/office/drawing/2014/main" val="10001"/>
                  </a:ext>
                </a:extLst>
              </a:tr>
              <a:tr h="997192">
                <a:tc>
                  <a:txBody>
                    <a:bodyPr/>
                    <a:lstStyle/>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extLst>
                  <a:ext uri="{0D108BD9-81ED-4DB2-BD59-A6C34878D82A}">
                    <a16:rowId xmlns:a16="http://schemas.microsoft.com/office/drawing/2014/main" val="10002"/>
                  </a:ext>
                </a:extLst>
              </a:tr>
              <a:tr h="997192">
                <a:tc>
                  <a:txBody>
                    <a:bodyPr/>
                    <a:lstStyle/>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extLst>
                  <a:ext uri="{0D108BD9-81ED-4DB2-BD59-A6C34878D82A}">
                    <a16:rowId xmlns:a16="http://schemas.microsoft.com/office/drawing/2014/main" val="10003"/>
                  </a:ext>
                </a:extLst>
              </a:tr>
              <a:tr h="997192">
                <a:tc>
                  <a:txBody>
                    <a:bodyPr/>
                    <a:lstStyle/>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p>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a:effectLst/>
                        </a:rPr>
                        <a:t> </a:t>
                      </a:r>
                      <a:endParaRPr lang="en-GB" sz="900">
                        <a:effectLst/>
                        <a:latin typeface="Calibri"/>
                        <a:ea typeface="Calibri"/>
                        <a:cs typeface="Times New Roman"/>
                      </a:endParaRPr>
                    </a:p>
                  </a:txBody>
                  <a:tcPr marL="54461" marR="54461" marT="0" marB="0"/>
                </a:tc>
                <a:tc>
                  <a:txBody>
                    <a:bodyPr/>
                    <a:lstStyle/>
                    <a:p>
                      <a:pPr>
                        <a:lnSpc>
                          <a:spcPct val="107000"/>
                        </a:lnSpc>
                        <a:spcAft>
                          <a:spcPts val="0"/>
                        </a:spcAft>
                      </a:pPr>
                      <a:r>
                        <a:rPr lang="en-GB" sz="900" dirty="0">
                          <a:effectLst/>
                        </a:rPr>
                        <a:t> </a:t>
                      </a:r>
                      <a:endParaRPr lang="en-GB" sz="900" dirty="0">
                        <a:effectLst/>
                        <a:latin typeface="Calibri"/>
                        <a:ea typeface="Calibri"/>
                        <a:cs typeface="Times New Roman"/>
                      </a:endParaRPr>
                    </a:p>
                  </a:txBody>
                  <a:tcPr marL="54461" marR="54461"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75295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381000"/>
            <a:ext cx="10820400" cy="61407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5537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381000"/>
            <a:ext cx="11353800"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0436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Exemplar A</a:t>
            </a:r>
          </a:p>
        </p:txBody>
      </p:sp>
      <p:sp>
        <p:nvSpPr>
          <p:cNvPr id="3" name="Content Placeholder 2"/>
          <p:cNvSpPr>
            <a:spLocks noGrp="1"/>
          </p:cNvSpPr>
          <p:nvPr>
            <p:ph idx="1"/>
          </p:nvPr>
        </p:nvSpPr>
        <p:spPr>
          <a:xfrm>
            <a:off x="609600" y="1124745"/>
            <a:ext cx="10972800" cy="5001419"/>
          </a:xfrm>
        </p:spPr>
        <p:txBody>
          <a:bodyPr>
            <a:noAutofit/>
          </a:bodyPr>
          <a:lstStyle/>
          <a:p>
            <a:r>
              <a:rPr lang="en-GB" sz="2000" dirty="0"/>
              <a:t>Having considered the views of Hattie and Yates (2014) and Priestly and Minty (2013), it seems clear that there are valid arguments both for and against pedagogies which promote visible or active learning. In the case of Hattie and Yates, their robust research into the field adds credence to their claims that active learners become successful learners. In the case of Priestly and Minty, the extensive literary research completed supports their ideas and lays a solid foundation for their criticism of the Scottish ‘Curriculum for Excellence’. However, it could be argued that the size of sample used by Priestly and Minty was too limited in order to form an accurate critique of the ‘Curriculum for Excellence’ on a national scale. Donaldson’s (2015) desire to develop teaching and learning opportunities which place the child at the centre of meaningful and authentic experiences and are based upon prior knowledge, suggests a pedagogical shift which is so sought after in modern day education. Empirical evidence suggests that the teaching profession is crying out for the opportunity to develop pupil autonomy and to make learning experiences more relevant for a contemporary audience. Like </a:t>
            </a:r>
            <a:r>
              <a:rPr lang="en-GB" sz="2000" dirty="0" err="1"/>
              <a:t>Fullan</a:t>
            </a:r>
            <a:r>
              <a:rPr lang="en-GB" sz="2000" dirty="0"/>
              <a:t> and Hattie (2016), I believe that pupils who are fully active convey a deeper understanding of their learning and also show a greater level of enjoyment in the classroom.  By affording teachers with the opportunity to remove the strictures of a content laden curriculum and focus upon the ways in which they teach creatively, Donaldson’s recommendation could in fact rejuvenate teaching at a time when it is needed most. </a:t>
            </a:r>
          </a:p>
        </p:txBody>
      </p:sp>
    </p:spTree>
    <p:extLst>
      <p:ext uri="{BB962C8B-B14F-4D97-AF65-F5344CB8AC3E}">
        <p14:creationId xmlns:p14="http://schemas.microsoft.com/office/powerpoint/2010/main" val="1577587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Exemplar B</a:t>
            </a:r>
          </a:p>
        </p:txBody>
      </p:sp>
      <p:sp>
        <p:nvSpPr>
          <p:cNvPr id="3" name="Content Placeholder 2"/>
          <p:cNvSpPr>
            <a:spLocks noGrp="1"/>
          </p:cNvSpPr>
          <p:nvPr>
            <p:ph idx="1"/>
          </p:nvPr>
        </p:nvSpPr>
        <p:spPr/>
        <p:txBody>
          <a:bodyPr>
            <a:normAutofit lnSpcReduction="10000"/>
          </a:bodyPr>
          <a:lstStyle/>
          <a:p>
            <a:r>
              <a:rPr lang="en-GB" dirty="0"/>
              <a:t>In summary of response to Donaldson (2015) who highlights the very real strengths upon which we can build – not least the pedagogy which underpins Foundation Phase, I share the view of </a:t>
            </a:r>
            <a:r>
              <a:rPr lang="en-GB" dirty="0" err="1"/>
              <a:t>Gramling</a:t>
            </a:r>
            <a:r>
              <a:rPr lang="en-GB" dirty="0"/>
              <a:t> (2015) – Can we reconnect theory and policy with best practice? It is evident that there is variability in implementation of Foundation Phase across Wales – staff understanding and attitude plays a part (WG, 2014) alongside external pressures such as testing (WG, 2014). </a:t>
            </a:r>
            <a:r>
              <a:rPr lang="en-GB" dirty="0" err="1"/>
              <a:t>Siraj</a:t>
            </a:r>
            <a:r>
              <a:rPr lang="en-GB" dirty="0"/>
              <a:t> (WG, 2014) also points out that ‘Leaders are key in supporting their staff in understanding the underpinning policies, identifying any problems (reframing these where necessary) and supporting implementation’.</a:t>
            </a:r>
          </a:p>
        </p:txBody>
      </p:sp>
    </p:spTree>
    <p:extLst>
      <p:ext uri="{BB962C8B-B14F-4D97-AF65-F5344CB8AC3E}">
        <p14:creationId xmlns:p14="http://schemas.microsoft.com/office/powerpoint/2010/main" val="3783375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Exemplar C</a:t>
            </a:r>
          </a:p>
        </p:txBody>
      </p:sp>
      <p:sp>
        <p:nvSpPr>
          <p:cNvPr id="3" name="Content Placeholder 2"/>
          <p:cNvSpPr>
            <a:spLocks noGrp="1"/>
          </p:cNvSpPr>
          <p:nvPr>
            <p:ph idx="1"/>
          </p:nvPr>
        </p:nvSpPr>
        <p:spPr/>
        <p:txBody>
          <a:bodyPr>
            <a:normAutofit/>
          </a:bodyPr>
          <a:lstStyle/>
          <a:p>
            <a:pPr marL="0" indent="0">
              <a:buNone/>
            </a:pPr>
            <a:r>
              <a:rPr lang="en-GB" dirty="0"/>
              <a:t>The Foundation Phase, introduced in 2008, is now an integral feature of primary schools.  A study by the Welsh Government in 2016 found that: Researcher observations indicated that child choice and physically active, explorative, first-hand pedagogies were associated with high involvement and wellbeing.”  </a:t>
            </a:r>
          </a:p>
          <a:p>
            <a:pPr marL="0" indent="0">
              <a:buNone/>
            </a:pPr>
            <a:r>
              <a:rPr lang="en-GB" dirty="0"/>
              <a:t>Observations taken in the Foundation Phase in School A bear this out.  Children there are encouraged to reason and verbalise their thoughts and to develop their problem-solving skills.  There is a high level of pupil voice and independent learning is enabled and encouraged throughout the school. </a:t>
            </a:r>
          </a:p>
        </p:txBody>
      </p:sp>
    </p:spTree>
    <p:extLst>
      <p:ext uri="{BB962C8B-B14F-4D97-AF65-F5344CB8AC3E}">
        <p14:creationId xmlns:p14="http://schemas.microsoft.com/office/powerpoint/2010/main" val="1954484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Exemplar D</a:t>
            </a:r>
          </a:p>
        </p:txBody>
      </p:sp>
      <p:sp>
        <p:nvSpPr>
          <p:cNvPr id="3" name="Content Placeholder 2"/>
          <p:cNvSpPr>
            <a:spLocks noGrp="1"/>
          </p:cNvSpPr>
          <p:nvPr>
            <p:ph idx="1"/>
          </p:nvPr>
        </p:nvSpPr>
        <p:spPr/>
        <p:txBody>
          <a:bodyPr>
            <a:normAutofit lnSpcReduction="10000"/>
          </a:bodyPr>
          <a:lstStyle/>
          <a:p>
            <a:pPr marL="0" indent="0">
              <a:buNone/>
            </a:pPr>
            <a:r>
              <a:rPr lang="en-GB" dirty="0"/>
              <a:t> </a:t>
            </a:r>
            <a:r>
              <a:rPr lang="en-GB" sz="2200" dirty="0"/>
              <a:t>While these views will be welcomed by many they do not go far enough in addressing what many see as the negative impact of testing.  </a:t>
            </a:r>
          </a:p>
          <a:p>
            <a:pPr marL="0" indent="0">
              <a:buNone/>
            </a:pPr>
            <a:r>
              <a:rPr lang="en-GB" sz="2200" dirty="0"/>
              <a:t>  “The Education Secretary appears to be oblivious to the confusion and chaos caused by the current assessment regime in primary schools and the impact this this is having on teachers, parents and children…Key Stage 1 and 2 SATs are an unreliable method of assessing either a school or a child’s performance. They are producing a situation in which our youngest pupils are being subjected to age-inappropriate expectations. This is making children stressed, and switching them off from school – many are telling their parents that they feel as if they are failures. This is an unacceptable way to be educating children, especially those under the age of 11. It is not necessary and won't deliver better outcomes or faster learning for children.”  </a:t>
            </a:r>
          </a:p>
          <a:p>
            <a:pPr marL="0" indent="0">
              <a:buNone/>
            </a:pPr>
            <a:r>
              <a:rPr lang="en-GB" sz="2200" dirty="0"/>
              <a:t>Many will argue that Professor Donaldson has made a political compromise; that his vision of an education system based on the Four Purposes, underpinned by strong pedagogical principles.</a:t>
            </a:r>
          </a:p>
        </p:txBody>
      </p:sp>
    </p:spTree>
    <p:extLst>
      <p:ext uri="{BB962C8B-B14F-4D97-AF65-F5344CB8AC3E}">
        <p14:creationId xmlns:p14="http://schemas.microsoft.com/office/powerpoint/2010/main" val="3575233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Shape 115"/>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Reflections from Reading (20 minutes) </a:t>
            </a:r>
          </a:p>
        </p:txBody>
      </p:sp>
      <p:sp>
        <p:nvSpPr>
          <p:cNvPr id="116" name="Shape 116"/>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In trust groups… take it in turn (6 minutes each) to...</a:t>
            </a:r>
          </a:p>
          <a:p>
            <a:pPr marL="0" marR="0" lvl="0" indent="0" algn="l" rtl="0">
              <a:lnSpc>
                <a:spcPct val="90000"/>
              </a:lnSpc>
              <a:spcBef>
                <a:spcPts val="1000"/>
              </a:spcBef>
              <a:spcAft>
                <a:spcPts val="0"/>
              </a:spcAft>
              <a:buClr>
                <a:schemeClr val="dk1"/>
              </a:buClr>
              <a:buSzPct val="25000"/>
              <a:buFont typeface="Arial"/>
              <a:buNone/>
            </a:pPr>
            <a:r>
              <a:rPr lang="en-US" sz="2400" b="0" i="0" u="none" strike="noStrike" cap="none">
                <a:solidFill>
                  <a:schemeClr val="dk1"/>
                </a:solidFill>
                <a:latin typeface="Calibri"/>
                <a:ea typeface="Calibri"/>
                <a:cs typeface="Calibri"/>
                <a:sym typeface="Calibri"/>
              </a:rPr>
              <a:t>1) Share your impressions from the reading about the Curriculum for Excellence in Scotland (What have been the successes and issues?)</a:t>
            </a:r>
          </a:p>
          <a:p>
            <a:pPr marL="0" marR="0" lvl="0" indent="0" algn="l" rtl="0">
              <a:lnSpc>
                <a:spcPct val="90000"/>
              </a:lnSpc>
              <a:spcBef>
                <a:spcPts val="1000"/>
              </a:spcBef>
              <a:spcAft>
                <a:spcPts val="0"/>
              </a:spcAft>
              <a:buClr>
                <a:schemeClr val="dk1"/>
              </a:buClr>
              <a:buSzPct val="25000"/>
              <a:buFont typeface="Arial"/>
              <a:buNone/>
            </a:pPr>
            <a:endParaRPr sz="2400" b="0" i="0" u="none" strike="noStrike" cap="none">
              <a:solidFill>
                <a:schemeClr val="dk1"/>
              </a:solidFill>
              <a:latin typeface="Calibri"/>
              <a:ea typeface="Calibri"/>
              <a:cs typeface="Calibri"/>
              <a:sym typeface="Calibri"/>
            </a:endParaRPr>
          </a:p>
          <a:p>
            <a:pPr marL="0" marR="0" lvl="0" indent="0" algn="l" rtl="0">
              <a:lnSpc>
                <a:spcPct val="90000"/>
              </a:lnSpc>
              <a:spcBef>
                <a:spcPts val="1000"/>
              </a:spcBef>
              <a:spcAft>
                <a:spcPts val="0"/>
              </a:spcAft>
              <a:buClr>
                <a:schemeClr val="dk1"/>
              </a:buClr>
              <a:buSzPct val="25000"/>
              <a:buFont typeface="Arial"/>
              <a:buNone/>
            </a:pPr>
            <a:r>
              <a:rPr lang="en-US" sz="2400" b="0" i="0" u="none" strike="noStrike" cap="none">
                <a:solidFill>
                  <a:schemeClr val="dk1"/>
                </a:solidFill>
                <a:latin typeface="Calibri"/>
                <a:ea typeface="Calibri"/>
                <a:cs typeface="Calibri"/>
                <a:sym typeface="Calibri"/>
              </a:rPr>
              <a:t>2) Share your 4 ‘critical questions’ and explain how/why you arrived at these</a:t>
            </a:r>
          </a:p>
          <a:p>
            <a:pPr marL="0" marR="0" lvl="0" indent="0" algn="l" rtl="0">
              <a:lnSpc>
                <a:spcPct val="90000"/>
              </a:lnSpc>
              <a:spcBef>
                <a:spcPts val="1000"/>
              </a:spcBef>
              <a:spcAft>
                <a:spcPts val="0"/>
              </a:spcAft>
              <a:buClr>
                <a:schemeClr val="dk1"/>
              </a:buClr>
              <a:buSzPct val="25000"/>
              <a:buFont typeface="Arial"/>
              <a:buNone/>
            </a:pPr>
            <a:endParaRPr sz="2400" b="0" i="0" u="none" strike="noStrike" cap="none">
              <a:solidFill>
                <a:schemeClr val="dk1"/>
              </a:solidFill>
              <a:latin typeface="Calibri"/>
              <a:ea typeface="Calibri"/>
              <a:cs typeface="Calibri"/>
              <a:sym typeface="Calibri"/>
            </a:endParaRPr>
          </a:p>
          <a:p>
            <a:pPr marL="0" marR="0" lvl="0" indent="0" algn="l" rtl="0">
              <a:lnSpc>
                <a:spcPct val="90000"/>
              </a:lnSpc>
              <a:spcBef>
                <a:spcPts val="1000"/>
              </a:spcBef>
              <a:buClr>
                <a:schemeClr val="dk1"/>
              </a:buClr>
              <a:buSzPct val="25000"/>
              <a:buFont typeface="Arial"/>
              <a:buNone/>
            </a:pPr>
            <a:r>
              <a:rPr lang="en-US" sz="2400" b="0" i="0" u="none" strike="noStrike" cap="none">
                <a:solidFill>
                  <a:schemeClr val="dk1"/>
                </a:solidFill>
                <a:latin typeface="Calibri"/>
                <a:ea typeface="Calibri"/>
                <a:cs typeface="Calibri"/>
                <a:sym typeface="Calibri"/>
              </a:rPr>
              <a:t>As a group decide on what you feel are you four ‘strongest’ critical questions and feed these back to the group.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Shape 121"/>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Reflections from Writing Task (20 minutes)</a:t>
            </a:r>
          </a:p>
        </p:txBody>
      </p:sp>
      <p:sp>
        <p:nvSpPr>
          <p:cNvPr id="122" name="Shape 122"/>
          <p:cNvSpPr txBox="1">
            <a:spLocks noGrp="1"/>
          </p:cNvSpPr>
          <p:nvPr>
            <p:ph type="body" idx="1"/>
          </p:nvPr>
        </p:nvSpPr>
        <p:spPr>
          <a:xfrm>
            <a:off x="838200" y="1431985"/>
            <a:ext cx="10515600" cy="4744978"/>
          </a:xfrm>
          <a:prstGeom prst="rect">
            <a:avLst/>
          </a:prstGeom>
          <a:noFill/>
          <a:ln>
            <a:noFill/>
          </a:ln>
        </p:spPr>
        <p:txBody>
          <a:bodyPr wrap="square" lIns="91425" tIns="45700" rIns="91425" bIns="45700" anchor="t" anchorCtr="0">
            <a:noAutofit/>
          </a:bodyPr>
          <a:lstStyle/>
          <a:p>
            <a:pPr marL="228600" marR="0" lvl="0" indent="-228600" algn="l" rtl="0">
              <a:lnSpc>
                <a:spcPct val="70000"/>
              </a:lnSpc>
              <a:spcBef>
                <a:spcPts val="0"/>
              </a:spcBef>
              <a:spcAft>
                <a:spcPts val="0"/>
              </a:spcAft>
              <a:buClr>
                <a:schemeClr val="dk1"/>
              </a:buClr>
              <a:buSzPct val="100208"/>
              <a:buFont typeface="Arial"/>
              <a:buChar char="•"/>
            </a:pPr>
            <a:r>
              <a:rPr lang="en-US" sz="2405" b="0" i="0" u="none" strike="noStrike" cap="none">
                <a:solidFill>
                  <a:schemeClr val="dk1"/>
                </a:solidFill>
                <a:latin typeface="Calibri"/>
                <a:ea typeface="Calibri"/>
                <a:cs typeface="Calibri"/>
                <a:sym typeface="Calibri"/>
              </a:rPr>
              <a:t>In trust groups… take it in turn (6 minutes each) to...</a:t>
            </a:r>
          </a:p>
          <a:p>
            <a:pPr marL="228600" marR="0" lvl="0" indent="-228600" algn="l" rtl="0">
              <a:lnSpc>
                <a:spcPct val="70000"/>
              </a:lnSpc>
              <a:spcBef>
                <a:spcPts val="1000"/>
              </a:spcBef>
              <a:spcAft>
                <a:spcPts val="0"/>
              </a:spcAft>
              <a:buClr>
                <a:schemeClr val="dk1"/>
              </a:buClr>
              <a:buSzPct val="100208"/>
              <a:buFont typeface="Arial"/>
              <a:buChar char="•"/>
            </a:pPr>
            <a:r>
              <a:rPr lang="en-US" sz="2405" b="0" i="0" u="none" strike="noStrike" cap="none">
                <a:solidFill>
                  <a:schemeClr val="dk1"/>
                </a:solidFill>
                <a:latin typeface="Calibri"/>
                <a:ea typeface="Calibri"/>
                <a:cs typeface="Calibri"/>
                <a:sym typeface="Calibri"/>
              </a:rPr>
              <a:t>1) Report back your thoughts on the three questions:-</a:t>
            </a:r>
          </a:p>
          <a:p>
            <a:pPr marL="0" marR="0" lvl="0" indent="0" algn="l" rtl="0">
              <a:lnSpc>
                <a:spcPct val="70000"/>
              </a:lnSpc>
              <a:spcBef>
                <a:spcPts val="1000"/>
              </a:spcBef>
              <a:spcAft>
                <a:spcPts val="0"/>
              </a:spcAft>
              <a:buClr>
                <a:schemeClr val="dk1"/>
              </a:buClr>
              <a:buSzPct val="25000"/>
              <a:buFont typeface="Arial"/>
              <a:buNone/>
            </a:pPr>
            <a:r>
              <a:rPr lang="en-US" sz="2405" b="0" i="0" u="none" strike="noStrike" cap="none">
                <a:solidFill>
                  <a:schemeClr val="dk1"/>
                </a:solidFill>
                <a:latin typeface="Calibri"/>
                <a:ea typeface="Calibri"/>
                <a:cs typeface="Calibri"/>
                <a:sym typeface="Calibri"/>
              </a:rPr>
              <a:t>Focus on one Area of Learning and Experience from Successful Futures and consider:</a:t>
            </a:r>
          </a:p>
          <a:p>
            <a:pPr marL="0" marR="0" lvl="0" indent="0" algn="l" rtl="0">
              <a:lnSpc>
                <a:spcPct val="70000"/>
              </a:lnSpc>
              <a:spcBef>
                <a:spcPts val="1000"/>
              </a:spcBef>
              <a:spcAft>
                <a:spcPts val="0"/>
              </a:spcAft>
              <a:buClr>
                <a:schemeClr val="dk1"/>
              </a:buClr>
              <a:buSzPct val="25000"/>
              <a:buFont typeface="Arial"/>
              <a:buNone/>
            </a:pPr>
            <a:r>
              <a:rPr lang="en-US" sz="2405" b="0" i="0" u="none" strike="noStrike" cap="none">
                <a:solidFill>
                  <a:schemeClr val="dk1"/>
                </a:solidFill>
                <a:latin typeface="Calibri"/>
                <a:ea typeface="Calibri"/>
                <a:cs typeface="Calibri"/>
                <a:sym typeface="Calibri"/>
              </a:rPr>
              <a:t>i) What do we do in our schools/organisation at the present time?</a:t>
            </a:r>
          </a:p>
          <a:p>
            <a:pPr marL="0" marR="0" lvl="0" indent="0" algn="l" rtl="0">
              <a:lnSpc>
                <a:spcPct val="70000"/>
              </a:lnSpc>
              <a:spcBef>
                <a:spcPts val="1000"/>
              </a:spcBef>
              <a:spcAft>
                <a:spcPts val="0"/>
              </a:spcAft>
              <a:buClr>
                <a:schemeClr val="dk1"/>
              </a:buClr>
              <a:buSzPct val="25000"/>
              <a:buFont typeface="Arial"/>
              <a:buNone/>
            </a:pPr>
            <a:r>
              <a:rPr lang="en-US" sz="2405" b="0" i="0" u="none" strike="noStrike" cap="none">
                <a:solidFill>
                  <a:schemeClr val="dk1"/>
                </a:solidFill>
                <a:latin typeface="Calibri"/>
                <a:ea typeface="Calibri"/>
                <a:cs typeface="Calibri"/>
                <a:sym typeface="Calibri"/>
              </a:rPr>
              <a:t>ii) What would need to change in the current system in order to develop effective learning opportunities for our learners in school/region?</a:t>
            </a:r>
          </a:p>
          <a:p>
            <a:pPr marL="0" marR="0" lvl="0" indent="0" algn="l" rtl="0">
              <a:lnSpc>
                <a:spcPct val="70000"/>
              </a:lnSpc>
              <a:spcBef>
                <a:spcPts val="1000"/>
              </a:spcBef>
              <a:spcAft>
                <a:spcPts val="0"/>
              </a:spcAft>
              <a:buClr>
                <a:schemeClr val="dk1"/>
              </a:buClr>
              <a:buSzPct val="25000"/>
              <a:buFont typeface="Arial"/>
              <a:buNone/>
            </a:pPr>
            <a:r>
              <a:rPr lang="en-US" sz="2405" b="0" i="0" u="none" strike="noStrike" cap="none">
                <a:solidFill>
                  <a:schemeClr val="dk1"/>
                </a:solidFill>
                <a:latin typeface="Calibri"/>
                <a:ea typeface="Calibri"/>
                <a:cs typeface="Calibri"/>
                <a:sym typeface="Calibri"/>
              </a:rPr>
              <a:t>iii) How can we achieve this; what action would need to be taken/what support would be required? </a:t>
            </a:r>
          </a:p>
          <a:p>
            <a:pPr marL="0" marR="0" lvl="0" indent="0" algn="l" rtl="0">
              <a:lnSpc>
                <a:spcPct val="70000"/>
              </a:lnSpc>
              <a:spcBef>
                <a:spcPts val="1000"/>
              </a:spcBef>
              <a:spcAft>
                <a:spcPts val="0"/>
              </a:spcAft>
              <a:buClr>
                <a:schemeClr val="dk1"/>
              </a:buClr>
              <a:buSzPct val="25000"/>
              <a:buFont typeface="Arial"/>
              <a:buNone/>
            </a:pPr>
            <a:r>
              <a:rPr lang="en-US" sz="2405" b="0" i="0" u="none" strike="noStrike" cap="none">
                <a:solidFill>
                  <a:schemeClr val="dk1"/>
                </a:solidFill>
                <a:latin typeface="Calibri"/>
                <a:ea typeface="Calibri"/>
                <a:cs typeface="Calibri"/>
                <a:sym typeface="Calibri"/>
              </a:rPr>
              <a:t>Synthesise your findings by answering the following two questions (for feedback to the larger group):-</a:t>
            </a:r>
          </a:p>
          <a:p>
            <a:pPr marL="514350" marR="0" lvl="0" indent="-514350" algn="l" rtl="0">
              <a:lnSpc>
                <a:spcPct val="70000"/>
              </a:lnSpc>
              <a:spcBef>
                <a:spcPts val="1000"/>
              </a:spcBef>
              <a:spcAft>
                <a:spcPts val="0"/>
              </a:spcAft>
              <a:buClr>
                <a:schemeClr val="dk1"/>
              </a:buClr>
              <a:buSzPct val="100208"/>
              <a:buFont typeface="Arial"/>
              <a:buAutoNum type="arabicParenR"/>
            </a:pPr>
            <a:r>
              <a:rPr lang="en-US" sz="2405" b="0" i="0" u="none" strike="noStrike" cap="none">
                <a:solidFill>
                  <a:schemeClr val="dk1"/>
                </a:solidFill>
                <a:latin typeface="Calibri"/>
                <a:ea typeface="Calibri"/>
                <a:cs typeface="Calibri"/>
                <a:sym typeface="Calibri"/>
              </a:rPr>
              <a:t>Are there similarities/differences across differing AOLEs in terms of developing effective learning experiences?</a:t>
            </a:r>
          </a:p>
          <a:p>
            <a:pPr marL="514350" marR="0" lvl="0" indent="-514350" algn="l" rtl="0">
              <a:lnSpc>
                <a:spcPct val="70000"/>
              </a:lnSpc>
              <a:spcBef>
                <a:spcPts val="1000"/>
              </a:spcBef>
              <a:spcAft>
                <a:spcPts val="0"/>
              </a:spcAft>
              <a:buClr>
                <a:schemeClr val="dk1"/>
              </a:buClr>
              <a:buSzPct val="100208"/>
              <a:buFont typeface="Arial"/>
              <a:buAutoNum type="arabicParenR"/>
            </a:pPr>
            <a:r>
              <a:rPr lang="en-US" sz="2405" b="0" i="0" u="none" strike="noStrike" cap="none">
                <a:solidFill>
                  <a:schemeClr val="dk1"/>
                </a:solidFill>
                <a:latin typeface="Calibri"/>
                <a:ea typeface="Calibri"/>
                <a:cs typeface="Calibri"/>
                <a:sym typeface="Calibri"/>
              </a:rPr>
              <a:t>Are there common support requirements for schools/teachers?</a:t>
            </a:r>
          </a:p>
          <a:p>
            <a:pPr marL="514350" marR="0" lvl="0" indent="-514350" algn="l" rtl="0">
              <a:lnSpc>
                <a:spcPct val="70000"/>
              </a:lnSpc>
              <a:spcBef>
                <a:spcPts val="1000"/>
              </a:spcBef>
              <a:spcAft>
                <a:spcPts val="0"/>
              </a:spcAft>
              <a:buClr>
                <a:schemeClr val="dk1"/>
              </a:buClr>
              <a:buSzPct val="100208"/>
              <a:buFont typeface="Arial"/>
              <a:buNone/>
            </a:pPr>
            <a:endParaRPr sz="2405" b="0" i="0" u="none" strike="noStrike" cap="none">
              <a:solidFill>
                <a:schemeClr val="dk1"/>
              </a:solidFill>
              <a:latin typeface="Calibri"/>
              <a:ea typeface="Calibri"/>
              <a:cs typeface="Calibri"/>
              <a:sym typeface="Calibri"/>
            </a:endParaRPr>
          </a:p>
          <a:p>
            <a:pPr marL="514350" marR="0" lvl="0" indent="-514350" algn="l" rtl="0">
              <a:lnSpc>
                <a:spcPct val="70000"/>
              </a:lnSpc>
              <a:spcBef>
                <a:spcPts val="1000"/>
              </a:spcBef>
              <a:spcAft>
                <a:spcPts val="0"/>
              </a:spcAft>
              <a:buClr>
                <a:schemeClr val="dk1"/>
              </a:buClr>
              <a:buSzPct val="99615"/>
              <a:buFont typeface="Arial"/>
              <a:buNone/>
            </a:pPr>
            <a:endParaRPr sz="2590" b="0" i="0" u="none" strike="noStrike" cap="none">
              <a:solidFill>
                <a:schemeClr val="dk2"/>
              </a:solidFill>
              <a:latin typeface="Calibri"/>
              <a:ea typeface="Calibri"/>
              <a:cs typeface="Calibri"/>
              <a:sym typeface="Calibri"/>
            </a:endParaRPr>
          </a:p>
          <a:p>
            <a:pPr marL="228600" marR="0" lvl="0" indent="-228600" algn="l" rtl="0">
              <a:lnSpc>
                <a:spcPct val="70000"/>
              </a:lnSpc>
              <a:spcBef>
                <a:spcPts val="1000"/>
              </a:spcBef>
              <a:buClr>
                <a:schemeClr val="dk1"/>
              </a:buClr>
              <a:buSzPct val="99615"/>
              <a:buFont typeface="Arial"/>
              <a:buNone/>
            </a:pPr>
            <a:endParaRPr sz="2590" b="0" i="0" u="none" strike="noStrike" cap="non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Shape 458"/>
          <p:cNvSpPr txBox="1">
            <a:spLocks noGrp="1"/>
          </p:cNvSpPr>
          <p:nvPr>
            <p:ph type="title"/>
          </p:nvPr>
        </p:nvSpPr>
        <p:spPr>
          <a:xfrm>
            <a:off x="889959" y="468643"/>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Models of Curriculum Development – Where is Wales heading…? </a:t>
            </a:r>
          </a:p>
        </p:txBody>
      </p:sp>
      <p:sp>
        <p:nvSpPr>
          <p:cNvPr id="459" name="Shape 459"/>
          <p:cNvSpPr/>
          <p:nvPr/>
        </p:nvSpPr>
        <p:spPr>
          <a:xfrm>
            <a:off x="1805795" y="2135862"/>
            <a:ext cx="9356785" cy="3350538"/>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US" sz="2400" i="1" dirty="0">
                <a:solidFill>
                  <a:schemeClr val="dk1"/>
                </a:solidFill>
                <a:latin typeface="Calibri"/>
                <a:ea typeface="Calibri"/>
                <a:cs typeface="Calibri"/>
                <a:sym typeface="Calibri"/>
              </a:rPr>
              <a:t>“Custom and convention conceal from most of us the extreme poverty of the traditional course of study, as well as its lack of intellectual </a:t>
            </a:r>
            <a:r>
              <a:rPr lang="en-US" sz="2400" i="1" dirty="0" err="1">
                <a:solidFill>
                  <a:schemeClr val="dk1"/>
                </a:solidFill>
                <a:latin typeface="Calibri"/>
                <a:ea typeface="Calibri"/>
                <a:cs typeface="Calibri"/>
                <a:sym typeface="Calibri"/>
              </a:rPr>
              <a:t>organisation</a:t>
            </a:r>
            <a:r>
              <a:rPr lang="en-US" sz="2400" i="1" dirty="0">
                <a:solidFill>
                  <a:schemeClr val="dk1"/>
                </a:solidFill>
                <a:latin typeface="Calibri"/>
                <a:ea typeface="Calibri"/>
                <a:cs typeface="Calibri"/>
                <a:sym typeface="Calibri"/>
              </a:rPr>
              <a:t>. It still consists, in large measure of a number of disconnected subjects made up of more or less independent items. An experienced adult may supply connections and see the different studies and lessons in perspective in logical relationships to one another and the world. To the pupil, they are likely to be curiously mysterious things which exist in school for some unknown purpose, and only in school”</a:t>
            </a:r>
            <a:endParaRPr lang="en-US" sz="2400" dirty="0">
              <a:solidFill>
                <a:schemeClr val="dk1"/>
              </a:solidFill>
              <a:latin typeface="Calibri"/>
              <a:ea typeface="Calibri"/>
              <a:cs typeface="Calibri"/>
              <a:sym typeface="Calibri"/>
            </a:endParaRPr>
          </a:p>
        </p:txBody>
      </p:sp>
      <p:sp>
        <p:nvSpPr>
          <p:cNvPr id="460" name="Shape 460"/>
          <p:cNvSpPr txBox="1"/>
          <p:nvPr/>
        </p:nvSpPr>
        <p:spPr>
          <a:xfrm>
            <a:off x="1449238" y="5969479"/>
            <a:ext cx="9437298" cy="646331"/>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800">
                <a:solidFill>
                  <a:schemeClr val="dk1"/>
                </a:solidFill>
                <a:latin typeface="Calibri"/>
                <a:ea typeface="Calibri"/>
                <a:cs typeface="Calibri"/>
                <a:sym typeface="Calibri"/>
              </a:rPr>
              <a:t>The following slides are adapted from a presentation/workshop provided by Mark Priestley (University of Stirling) to EAS Pioneer Schools in October 2016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64"/>
        <p:cNvGrpSpPr/>
        <p:nvPr/>
      </p:nvGrpSpPr>
      <p:grpSpPr>
        <a:xfrm>
          <a:off x="0" y="0"/>
          <a:ext cx="0" cy="0"/>
          <a:chOff x="0" y="0"/>
          <a:chExt cx="0" cy="0"/>
        </a:xfrm>
      </p:grpSpPr>
      <p:sp>
        <p:nvSpPr>
          <p:cNvPr id="465" name="Shape 465"/>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What are the different models of Curriculum Development?</a:t>
            </a:r>
          </a:p>
        </p:txBody>
      </p:sp>
      <p:sp>
        <p:nvSpPr>
          <p:cNvPr id="466" name="Shape 466"/>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In his book “An introduction to curriculum research and development” Lawrence Stenhouse (1975) suggests that there are three key types:-</a:t>
            </a:r>
          </a:p>
          <a:p>
            <a:pPr marL="685800" marR="0" lvl="1" indent="-228600" algn="l" rtl="0">
              <a:lnSpc>
                <a:spcPct val="90000"/>
              </a:lnSpc>
              <a:spcBef>
                <a:spcPts val="500"/>
              </a:spcBef>
              <a:spcAft>
                <a:spcPts val="0"/>
              </a:spcAft>
              <a:buClr>
                <a:schemeClr val="dk1"/>
              </a:buClr>
              <a:buSzPct val="100000"/>
              <a:buFont typeface="Arial"/>
              <a:buChar char="•"/>
            </a:pPr>
            <a:r>
              <a:rPr lang="en-US" sz="2400" b="1" i="0" u="none" strike="noStrike" cap="none">
                <a:solidFill>
                  <a:schemeClr val="dk1"/>
                </a:solidFill>
                <a:latin typeface="Calibri"/>
                <a:ea typeface="Calibri"/>
                <a:cs typeface="Calibri"/>
                <a:sym typeface="Calibri"/>
              </a:rPr>
              <a:t>A content curriculum:- </a:t>
            </a:r>
            <a:r>
              <a:rPr lang="en-US" sz="2400" b="0" i="0" u="none" strike="noStrike" cap="none">
                <a:solidFill>
                  <a:schemeClr val="dk1"/>
                </a:solidFill>
                <a:latin typeface="Calibri"/>
                <a:ea typeface="Calibri"/>
                <a:cs typeface="Calibri"/>
                <a:sym typeface="Calibri"/>
              </a:rPr>
              <a:t>Specification of content to be taught as a starting point.</a:t>
            </a:r>
          </a:p>
          <a:p>
            <a:pPr marL="685800" marR="0" lvl="1" indent="-228600" algn="l" rtl="0">
              <a:lnSpc>
                <a:spcPct val="90000"/>
              </a:lnSpc>
              <a:spcBef>
                <a:spcPts val="500"/>
              </a:spcBef>
              <a:spcAft>
                <a:spcPts val="0"/>
              </a:spcAft>
              <a:buClr>
                <a:schemeClr val="dk1"/>
              </a:buClr>
              <a:buSzPct val="100000"/>
              <a:buFont typeface="Arial"/>
              <a:buChar char="•"/>
            </a:pPr>
            <a:r>
              <a:rPr lang="en-US" sz="2400" b="1" i="0" u="none" strike="noStrike" cap="none">
                <a:solidFill>
                  <a:schemeClr val="dk1"/>
                </a:solidFill>
                <a:latin typeface="Calibri"/>
                <a:ea typeface="Calibri"/>
                <a:cs typeface="Calibri"/>
                <a:sym typeface="Calibri"/>
              </a:rPr>
              <a:t>An outcomes curriculum:- </a:t>
            </a:r>
            <a:r>
              <a:rPr lang="en-US" sz="2400" b="0" i="0" u="none" strike="noStrike" cap="none">
                <a:solidFill>
                  <a:schemeClr val="dk1"/>
                </a:solidFill>
                <a:latin typeface="Calibri"/>
                <a:ea typeface="Calibri"/>
                <a:cs typeface="Calibri"/>
                <a:sym typeface="Calibri"/>
              </a:rPr>
              <a:t>Specification of outcomes to be achieved as a starting point.</a:t>
            </a:r>
          </a:p>
          <a:p>
            <a:pPr marL="685800" marR="0" lvl="1" indent="-228600" algn="l" rtl="0">
              <a:lnSpc>
                <a:spcPct val="90000"/>
              </a:lnSpc>
              <a:spcBef>
                <a:spcPts val="500"/>
              </a:spcBef>
              <a:spcAft>
                <a:spcPts val="0"/>
              </a:spcAft>
              <a:buClr>
                <a:schemeClr val="dk1"/>
              </a:buClr>
              <a:buSzPct val="100000"/>
              <a:buFont typeface="Arial"/>
              <a:buChar char="•"/>
            </a:pPr>
            <a:r>
              <a:rPr lang="en-US" sz="2400" b="1" i="0" u="none" strike="noStrike" cap="none">
                <a:solidFill>
                  <a:schemeClr val="dk1"/>
                </a:solidFill>
                <a:latin typeface="Calibri"/>
                <a:ea typeface="Calibri"/>
                <a:cs typeface="Calibri"/>
                <a:sym typeface="Calibri"/>
              </a:rPr>
              <a:t>A process curriculum:- </a:t>
            </a:r>
            <a:r>
              <a:rPr lang="en-US" sz="2400" b="0" i="0" u="none" strike="noStrike" cap="none">
                <a:solidFill>
                  <a:schemeClr val="dk1"/>
                </a:solidFill>
                <a:latin typeface="Calibri"/>
                <a:ea typeface="Calibri"/>
                <a:cs typeface="Calibri"/>
                <a:sym typeface="Calibri"/>
              </a:rPr>
              <a:t>Specification of long term goals and educational purposes as a starting point? Content and methods are then selected which are ‘fit for purpose’.</a:t>
            </a:r>
          </a:p>
          <a:p>
            <a:pPr marL="228600" marR="0" lvl="0" indent="-228600" algn="l" rtl="0">
              <a:lnSpc>
                <a:spcPct val="90000"/>
              </a:lnSpc>
              <a:spcBef>
                <a:spcPts val="100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70"/>
        <p:cNvGrpSpPr/>
        <p:nvPr/>
      </p:nvGrpSpPr>
      <p:grpSpPr>
        <a:xfrm>
          <a:off x="0" y="0"/>
          <a:ext cx="0" cy="0"/>
          <a:chOff x="0" y="0"/>
          <a:chExt cx="0" cy="0"/>
        </a:xfrm>
      </p:grpSpPr>
      <p:sp>
        <p:nvSpPr>
          <p:cNvPr id="471" name="Shape 471"/>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A content-led curriculum?</a:t>
            </a:r>
          </a:p>
        </p:txBody>
      </p:sp>
      <p:graphicFrame>
        <p:nvGraphicFramePr>
          <p:cNvPr id="472" name="Shape 472"/>
          <p:cNvGraphicFramePr/>
          <p:nvPr/>
        </p:nvGraphicFramePr>
        <p:xfrm>
          <a:off x="453561" y="1505579"/>
          <a:ext cx="11284875" cy="4530725"/>
        </p:xfrm>
        <a:graphic>
          <a:graphicData uri="http://schemas.openxmlformats.org/drawingml/2006/table">
            <a:tbl>
              <a:tblPr>
                <a:noFill/>
                <a:tableStyleId>{B393CC66-BBBC-4C88-89D4-C14F92BE35A4}</a:tableStyleId>
              </a:tblPr>
              <a:tblGrid>
                <a:gridCol w="3761625">
                  <a:extLst>
                    <a:ext uri="{9D8B030D-6E8A-4147-A177-3AD203B41FA5}">
                      <a16:colId xmlns:a16="http://schemas.microsoft.com/office/drawing/2014/main" val="20000"/>
                    </a:ext>
                  </a:extLst>
                </a:gridCol>
                <a:gridCol w="3761625">
                  <a:extLst>
                    <a:ext uri="{9D8B030D-6E8A-4147-A177-3AD203B41FA5}">
                      <a16:colId xmlns:a16="http://schemas.microsoft.com/office/drawing/2014/main" val="20001"/>
                    </a:ext>
                  </a:extLst>
                </a:gridCol>
                <a:gridCol w="3761625">
                  <a:extLst>
                    <a:ext uri="{9D8B030D-6E8A-4147-A177-3AD203B41FA5}">
                      <a16:colId xmlns:a16="http://schemas.microsoft.com/office/drawing/2014/main" val="20002"/>
                    </a:ext>
                  </a:extLst>
                </a:gridCol>
              </a:tblGrid>
              <a:tr h="441325">
                <a:tc>
                  <a:txBody>
                    <a:bodyPr/>
                    <a:lstStyle/>
                    <a:p>
                      <a:pPr marL="0" marR="0" lvl="0" indent="0" algn="ctr" rtl="0">
                        <a:lnSpc>
                          <a:spcPct val="100000"/>
                        </a:lnSpc>
                        <a:spcBef>
                          <a:spcPts val="0"/>
                        </a:spcBef>
                        <a:spcAft>
                          <a:spcPts val="0"/>
                        </a:spcAft>
                        <a:buClr>
                          <a:schemeClr val="accent1"/>
                        </a:buClr>
                        <a:buSzPct val="25000"/>
                        <a:buFont typeface="Noto Sans Symbols"/>
                        <a:buNone/>
                      </a:pPr>
                      <a:r>
                        <a:rPr lang="en-US" sz="1700" b="1" i="0" u="none" strike="noStrike" cap="none">
                          <a:solidFill>
                            <a:schemeClr val="dk1"/>
                          </a:solidFill>
                          <a:latin typeface="Arial"/>
                          <a:ea typeface="Arial"/>
                          <a:cs typeface="Arial"/>
                          <a:sym typeface="Arial"/>
                        </a:rPr>
                        <a:t>1904 orders</a:t>
                      </a:r>
                    </a:p>
                  </a:txBody>
                  <a:tcPr marL="91450" marR="91450" marT="45725" marB="45725">
                    <a:lnL w="28575"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28575" cap="flat" cmpd="sng">
                      <a:solidFill>
                        <a:schemeClr val="dk1"/>
                      </a:solidFill>
                      <a:prstDash val="solid"/>
                      <a:round/>
                      <a:headEnd type="none" w="med" len="med"/>
                      <a:tailEnd type="none" w="med" len="med"/>
                    </a:lnT>
                    <a:lnB w="12700" cap="flat" cmpd="sng">
                      <a:solidFill>
                        <a:schemeClr val="dk1"/>
                      </a:solidFill>
                      <a:prstDash val="solid"/>
                      <a:round/>
                      <a:headEnd type="none" w="med" len="med"/>
                      <a:tailEnd type="none" w="med" len="med"/>
                    </a:lnB>
                    <a:solidFill>
                      <a:schemeClr val="accent1"/>
                    </a:solidFill>
                  </a:tcPr>
                </a:tc>
                <a:tc>
                  <a:txBody>
                    <a:bodyPr/>
                    <a:lstStyle/>
                    <a:p>
                      <a:pPr marL="0" marR="0" lvl="0" indent="0" algn="ctr" rtl="0">
                        <a:lnSpc>
                          <a:spcPct val="100000"/>
                        </a:lnSpc>
                        <a:spcBef>
                          <a:spcPts val="0"/>
                        </a:spcBef>
                        <a:spcAft>
                          <a:spcPts val="0"/>
                        </a:spcAft>
                        <a:buClr>
                          <a:schemeClr val="accent1"/>
                        </a:buClr>
                        <a:buSzPct val="25000"/>
                        <a:buFont typeface="Noto Sans Symbols"/>
                        <a:buNone/>
                      </a:pPr>
                      <a:r>
                        <a:rPr lang="en-US" sz="1700" b="1" i="0" u="none" strike="noStrike" cap="none">
                          <a:solidFill>
                            <a:schemeClr val="dk1"/>
                          </a:solidFill>
                          <a:latin typeface="Arial"/>
                          <a:ea typeface="Arial"/>
                          <a:cs typeface="Arial"/>
                          <a:sym typeface="Arial"/>
                        </a:rPr>
                        <a:t>1988 Nat. Curric.</a:t>
                      </a:r>
                    </a:p>
                  </a:txBody>
                  <a:tcPr marL="91450" marR="91450" marT="45725" marB="45725">
                    <a:lnL w="12700"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28575" cap="flat" cmpd="sng">
                      <a:solidFill>
                        <a:schemeClr val="dk1"/>
                      </a:solidFill>
                      <a:prstDash val="solid"/>
                      <a:round/>
                      <a:headEnd type="none" w="med" len="med"/>
                      <a:tailEnd type="none" w="med" len="med"/>
                    </a:lnT>
                    <a:lnB w="12700" cap="flat" cmpd="sng">
                      <a:solidFill>
                        <a:schemeClr val="dk1"/>
                      </a:solidFill>
                      <a:prstDash val="solid"/>
                      <a:round/>
                      <a:headEnd type="none" w="med" len="med"/>
                      <a:tailEnd type="none" w="med" len="med"/>
                    </a:lnB>
                    <a:solidFill>
                      <a:schemeClr val="accent1"/>
                    </a:solidFill>
                  </a:tcPr>
                </a:tc>
                <a:tc>
                  <a:txBody>
                    <a:bodyPr/>
                    <a:lstStyle/>
                    <a:p>
                      <a:pPr marL="0" marR="0" lvl="0" indent="0" algn="ctr" rtl="0">
                        <a:lnSpc>
                          <a:spcPct val="100000"/>
                        </a:lnSpc>
                        <a:spcBef>
                          <a:spcPts val="0"/>
                        </a:spcBef>
                        <a:spcAft>
                          <a:spcPts val="0"/>
                        </a:spcAft>
                        <a:buClr>
                          <a:schemeClr val="accent1"/>
                        </a:buClr>
                        <a:buSzPct val="25000"/>
                        <a:buFont typeface="Noto Sans Symbols"/>
                        <a:buNone/>
                      </a:pPr>
                      <a:r>
                        <a:rPr lang="en-US" sz="1700" b="1" i="0" u="none" strike="noStrike" cap="none">
                          <a:solidFill>
                            <a:schemeClr val="dk1"/>
                          </a:solidFill>
                          <a:latin typeface="Arial"/>
                          <a:ea typeface="Arial"/>
                          <a:cs typeface="Arial"/>
                          <a:sym typeface="Arial"/>
                        </a:rPr>
                        <a:t>Successful Futures</a:t>
                      </a:r>
                    </a:p>
                  </a:txBody>
                  <a:tcPr marL="91450" marR="91450" marT="45725" marB="45725">
                    <a:lnL w="12700" cap="flat" cmpd="sng">
                      <a:solidFill>
                        <a:schemeClr val="dk1"/>
                      </a:solidFill>
                      <a:prstDash val="solid"/>
                      <a:round/>
                      <a:headEnd type="none" w="med" len="med"/>
                      <a:tailEnd type="none" w="med" len="med"/>
                    </a:lnL>
                    <a:lnR w="28575" cap="flat" cmpd="sng">
                      <a:solidFill>
                        <a:schemeClr val="dk1"/>
                      </a:solidFill>
                      <a:prstDash val="solid"/>
                      <a:round/>
                      <a:headEnd type="none" w="med" len="med"/>
                      <a:tailEnd type="none" w="med" len="med"/>
                    </a:lnR>
                    <a:lnT w="28575" cap="flat" cmpd="sng">
                      <a:solidFill>
                        <a:schemeClr val="dk1"/>
                      </a:solidFill>
                      <a:prstDash val="solid"/>
                      <a:round/>
                      <a:headEnd type="none" w="med" len="med"/>
                      <a:tailEnd type="none" w="med" len="med"/>
                    </a:lnT>
                    <a:lnB w="12700" cap="flat" cmpd="sng">
                      <a:solidFill>
                        <a:schemeClr val="dk1"/>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4089400">
                <a:tc>
                  <a:txBody>
                    <a:bodyPr/>
                    <a:lstStyle/>
                    <a:p>
                      <a:pPr marL="0" marR="0" lvl="0" indent="0" algn="l" rtl="0">
                        <a:lnSpc>
                          <a:spcPct val="100000"/>
                        </a:lnSpc>
                        <a:spcBef>
                          <a:spcPts val="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English</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Maths</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Science</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History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Geography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MFL</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Drawing</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PE</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Housewifery/Manual </a:t>
                      </a:r>
                    </a:p>
                  </a:txBody>
                  <a:tcPr marL="91450" marR="91450" marT="45725" marB="45725">
                    <a:lnL w="28575"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12700" cap="flat" cmpd="sng">
                      <a:solidFill>
                        <a:schemeClr val="dk1"/>
                      </a:solidFill>
                      <a:prstDash val="solid"/>
                      <a:round/>
                      <a:headEnd type="none" w="med" len="med"/>
                      <a:tailEnd type="none" w="med" len="med"/>
                    </a:lnT>
                    <a:lnB w="28575" cap="flat" cmpd="sng">
                      <a:solidFill>
                        <a:schemeClr val="dk1"/>
                      </a:solidFill>
                      <a:prstDash val="solid"/>
                      <a:round/>
                      <a:headEnd type="none" w="med" len="med"/>
                      <a:tailEnd type="none" w="med" len="med"/>
                    </a:lnB>
                  </a:tcPr>
                </a:tc>
                <a:tc>
                  <a:txBody>
                    <a:bodyPr/>
                    <a:lstStyle/>
                    <a:p>
                      <a:pPr marL="0" marR="0" lvl="0" indent="0" algn="l" rtl="0">
                        <a:lnSpc>
                          <a:spcPct val="100000"/>
                        </a:lnSpc>
                        <a:spcBef>
                          <a:spcPts val="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English</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Maths</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Science</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History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Geography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MFL</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Art</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PE</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Technology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Music</a:t>
                      </a:r>
                    </a:p>
                  </a:txBody>
                  <a:tcPr marL="91450" marR="91450" marT="45725" marB="45725">
                    <a:lnL w="12700"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12700" cap="flat" cmpd="sng">
                      <a:solidFill>
                        <a:schemeClr val="dk1"/>
                      </a:solidFill>
                      <a:prstDash val="solid"/>
                      <a:round/>
                      <a:headEnd type="none" w="med" len="med"/>
                      <a:tailEnd type="none" w="med" len="med"/>
                    </a:lnT>
                    <a:lnB w="28575" cap="flat" cmpd="sng">
                      <a:solidFill>
                        <a:schemeClr val="dk1"/>
                      </a:solidFill>
                      <a:prstDash val="solid"/>
                      <a:round/>
                      <a:headEnd type="none" w="med" len="med"/>
                      <a:tailEnd type="none" w="med" len="med"/>
                    </a:lnB>
                  </a:tcPr>
                </a:tc>
                <a:tc>
                  <a:txBody>
                    <a:bodyPr/>
                    <a:lstStyle/>
                    <a:p>
                      <a:pPr marL="0" marR="0" lvl="0" indent="0" algn="l" rtl="0">
                        <a:lnSpc>
                          <a:spcPct val="100000"/>
                        </a:lnSpc>
                        <a:spcBef>
                          <a:spcPts val="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Language, Literacy and Communication</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Humanities </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Health and Wellbeing</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Maths and Numeracy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Science and Technology</a:t>
                      </a:r>
                    </a:p>
                    <a:p>
                      <a:pPr marL="0" marR="0" lvl="0" indent="0" algn="l" rtl="0">
                        <a:lnSpc>
                          <a:spcPct val="100000"/>
                        </a:lnSpc>
                        <a:spcBef>
                          <a:spcPts val="340"/>
                        </a:spcBef>
                        <a:spcAft>
                          <a:spcPts val="0"/>
                        </a:spcAft>
                        <a:buClr>
                          <a:schemeClr val="accent1"/>
                        </a:buClr>
                        <a:buSzPct val="25000"/>
                        <a:buFont typeface="Noto Sans Symbols"/>
                        <a:buNone/>
                      </a:pPr>
                      <a:r>
                        <a:rPr lang="en-US" sz="1700" b="0" i="0" u="none" strike="noStrike" cap="none">
                          <a:solidFill>
                            <a:schemeClr val="dk1"/>
                          </a:solidFill>
                          <a:latin typeface="Arial"/>
                          <a:ea typeface="Arial"/>
                          <a:cs typeface="Arial"/>
                          <a:sym typeface="Arial"/>
                        </a:rPr>
                        <a:t>Creative Arts</a:t>
                      </a:r>
                    </a:p>
                  </a:txBody>
                  <a:tcPr marL="91450" marR="91450" marT="45725" marB="45725">
                    <a:lnL w="12700" cap="flat" cmpd="sng">
                      <a:solidFill>
                        <a:schemeClr val="dk1"/>
                      </a:solidFill>
                      <a:prstDash val="solid"/>
                      <a:round/>
                      <a:headEnd type="none" w="med" len="med"/>
                      <a:tailEnd type="none" w="med" len="med"/>
                    </a:lnL>
                    <a:lnR w="28575" cap="flat" cmpd="sng">
                      <a:solidFill>
                        <a:schemeClr val="dk1"/>
                      </a:solidFill>
                      <a:prstDash val="solid"/>
                      <a:round/>
                      <a:headEnd type="none" w="med" len="med"/>
                      <a:tailEnd type="none" w="med" len="med"/>
                    </a:lnR>
                    <a:lnT w="12700" cap="flat" cmpd="sng">
                      <a:solidFill>
                        <a:schemeClr val="dk1"/>
                      </a:solidFill>
                      <a:prstDash val="solid"/>
                      <a:round/>
                      <a:headEnd type="none" w="med" len="med"/>
                      <a:tailEnd type="none" w="med" len="med"/>
                    </a:lnT>
                    <a:lnB w="28575" cap="flat" cmpd="sng">
                      <a:solidFill>
                        <a:schemeClr val="dk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76"/>
        <p:cNvGrpSpPr/>
        <p:nvPr/>
      </p:nvGrpSpPr>
      <p:grpSpPr>
        <a:xfrm>
          <a:off x="0" y="0"/>
          <a:ext cx="0" cy="0"/>
          <a:chOff x="0" y="0"/>
          <a:chExt cx="0" cy="0"/>
        </a:xfrm>
      </p:grpSpPr>
      <p:sp>
        <p:nvSpPr>
          <p:cNvPr id="477" name="Shape 477"/>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In Welsh Schools…</a:t>
            </a:r>
          </a:p>
        </p:txBody>
      </p:sp>
      <p:sp>
        <p:nvSpPr>
          <p:cNvPr id="478" name="Shape 478"/>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342900" marR="0" lvl="0" indent="-342900" algn="l" rtl="0">
              <a:lnSpc>
                <a:spcPct val="80000"/>
              </a:lnSpc>
              <a:spcBef>
                <a:spcPts val="0"/>
              </a:spcBef>
              <a:spcAft>
                <a:spcPts val="0"/>
              </a:spcAft>
              <a:buClr>
                <a:schemeClr val="dk1"/>
              </a:buClr>
              <a:buSzPct val="100000"/>
              <a:buFont typeface="Arial"/>
              <a:buChar char="•"/>
            </a:pPr>
            <a:r>
              <a:rPr lang="en-US" sz="2500" b="0" i="0" u="none" strike="noStrike" cap="none">
                <a:solidFill>
                  <a:schemeClr val="dk1"/>
                </a:solidFill>
                <a:latin typeface="Calibri"/>
                <a:ea typeface="Calibri"/>
                <a:cs typeface="Calibri"/>
                <a:sym typeface="Calibri"/>
              </a:rPr>
              <a:t>Does Successful Futures provide the specification of the knowledge that an ambitious, capable learner, ethical informed citizen, enterprising, creative contributor and healthy, confident individual might require?</a:t>
            </a:r>
          </a:p>
          <a:p>
            <a:pPr marL="685800" marR="0" lvl="1" indent="-228600" algn="l" rtl="0">
              <a:lnSpc>
                <a:spcPct val="80000"/>
              </a:lnSpc>
              <a:spcBef>
                <a:spcPts val="500"/>
              </a:spcBef>
              <a:spcAft>
                <a:spcPts val="0"/>
              </a:spcAft>
              <a:buClr>
                <a:schemeClr val="dk1"/>
              </a:buClr>
              <a:buSzPct val="100000"/>
              <a:buFont typeface="Arial"/>
              <a:buChar char="•"/>
            </a:pPr>
            <a:r>
              <a:rPr lang="en-US" sz="2100" b="0" i="0" u="none" strike="noStrike" cap="none">
                <a:solidFill>
                  <a:schemeClr val="dk1"/>
                </a:solidFill>
                <a:latin typeface="Calibri"/>
                <a:ea typeface="Calibri"/>
                <a:cs typeface="Calibri"/>
                <a:sym typeface="Calibri"/>
              </a:rPr>
              <a:t>Successful Futures AOLE statements are quite vague in terms of content – Will AOLEs require objectives/provision of some indicative content</a:t>
            </a:r>
          </a:p>
          <a:p>
            <a:pPr marL="457200" marR="0" lvl="1" indent="0" algn="l" rtl="0">
              <a:lnSpc>
                <a:spcPct val="80000"/>
              </a:lnSpc>
              <a:spcBef>
                <a:spcPts val="500"/>
              </a:spcBef>
              <a:spcAft>
                <a:spcPts val="0"/>
              </a:spcAft>
              <a:buClr>
                <a:schemeClr val="dk1"/>
              </a:buClr>
              <a:buSzPct val="25000"/>
              <a:buFont typeface="Arial"/>
              <a:buNone/>
            </a:pPr>
            <a:r>
              <a:rPr lang="en-US" sz="2600" b="0" i="0" u="none" strike="noStrike" cap="none">
                <a:solidFill>
                  <a:schemeClr val="dk1"/>
                </a:solidFill>
                <a:latin typeface="Calibri"/>
                <a:ea typeface="Calibri"/>
                <a:cs typeface="Calibri"/>
                <a:sym typeface="Calibri"/>
              </a:rPr>
              <a:t>The easy answer for (secondary) schools could be… </a:t>
            </a:r>
          </a:p>
          <a:p>
            <a:pPr marL="685800" marR="0" lvl="1" indent="-228600" algn="l" rtl="0">
              <a:lnSpc>
                <a:spcPct val="80000"/>
              </a:lnSpc>
              <a:spcBef>
                <a:spcPts val="500"/>
              </a:spcBef>
              <a:spcAft>
                <a:spcPts val="0"/>
              </a:spcAft>
              <a:buClr>
                <a:schemeClr val="dk1"/>
              </a:buClr>
              <a:buSzPct val="100000"/>
              <a:buFont typeface="Arial"/>
              <a:buChar char="•"/>
            </a:pPr>
            <a:r>
              <a:rPr lang="en-US" sz="2100" b="0" i="0" u="none" strike="noStrike" cap="none">
                <a:solidFill>
                  <a:schemeClr val="dk1"/>
                </a:solidFill>
                <a:latin typeface="Calibri"/>
                <a:ea typeface="Calibri"/>
                <a:cs typeface="Calibri"/>
                <a:sym typeface="Calibri"/>
              </a:rPr>
              <a:t>To fall back on existing practices and resources</a:t>
            </a:r>
          </a:p>
          <a:p>
            <a:pPr marL="685800" marR="0" lvl="1" indent="-228600" algn="l" rtl="0">
              <a:lnSpc>
                <a:spcPct val="80000"/>
              </a:lnSpc>
              <a:spcBef>
                <a:spcPts val="500"/>
              </a:spcBef>
              <a:spcAft>
                <a:spcPts val="0"/>
              </a:spcAft>
              <a:buClr>
                <a:schemeClr val="dk1"/>
              </a:buClr>
              <a:buSzPct val="100000"/>
              <a:buFont typeface="Arial"/>
              <a:buChar char="•"/>
            </a:pPr>
            <a:r>
              <a:rPr lang="en-US" sz="2100" b="0" i="0" u="none" strike="noStrike" cap="none">
                <a:solidFill>
                  <a:schemeClr val="dk1"/>
                </a:solidFill>
                <a:latin typeface="Calibri"/>
                <a:ea typeface="Calibri"/>
                <a:cs typeface="Calibri"/>
                <a:sym typeface="Calibri"/>
              </a:rPr>
              <a:t>But this does not provide  an adequate rationale for the sorts of knowledge needed for the 21</a:t>
            </a:r>
            <a:r>
              <a:rPr lang="en-US" sz="2100" b="0" i="0" u="none" strike="noStrike" cap="none" baseline="30000">
                <a:solidFill>
                  <a:schemeClr val="dk1"/>
                </a:solidFill>
                <a:latin typeface="Calibri"/>
                <a:ea typeface="Calibri"/>
                <a:cs typeface="Calibri"/>
                <a:sym typeface="Calibri"/>
              </a:rPr>
              <a:t>st</a:t>
            </a:r>
            <a:r>
              <a:rPr lang="en-US" sz="2100" b="0" i="0" u="none" strike="noStrike" cap="none">
                <a:solidFill>
                  <a:schemeClr val="dk1"/>
                </a:solidFill>
                <a:latin typeface="Calibri"/>
                <a:ea typeface="Calibri"/>
                <a:cs typeface="Calibri"/>
                <a:sym typeface="Calibri"/>
              </a:rPr>
              <a:t> century in a ‘knowledge society’</a:t>
            </a:r>
          </a:p>
          <a:p>
            <a:pPr marL="457200" marR="0" lvl="0" indent="-457200" algn="l" rtl="0">
              <a:lnSpc>
                <a:spcPct val="80000"/>
              </a:lnSpc>
              <a:spcBef>
                <a:spcPts val="1000"/>
              </a:spcBef>
              <a:buClr>
                <a:schemeClr val="dk1"/>
              </a:buClr>
              <a:buSzPct val="100000"/>
              <a:buFont typeface="Arial"/>
              <a:buChar char="•"/>
            </a:pPr>
            <a:r>
              <a:rPr lang="en-US" sz="2600" b="0" i="0" u="none" strike="noStrike" cap="none">
                <a:solidFill>
                  <a:schemeClr val="dk1"/>
                </a:solidFill>
                <a:latin typeface="Calibri"/>
                <a:ea typeface="Calibri"/>
                <a:cs typeface="Calibri"/>
                <a:sym typeface="Calibri"/>
              </a:rPr>
              <a:t>Knowledge is not a suitable starting point for curriculum development in any case – encourages a content-driven approach to teaching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Shape 483"/>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An Outcomes based curriculum?</a:t>
            </a:r>
          </a:p>
        </p:txBody>
      </p:sp>
      <p:sp>
        <p:nvSpPr>
          <p:cNvPr id="484" name="Shape 484"/>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457200" marR="0" lvl="0" indent="-457200" algn="l" rtl="0">
              <a:lnSpc>
                <a:spcPct val="80000"/>
              </a:lnSpc>
              <a:spcBef>
                <a:spcPts val="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An outcomes-based curriculum?</a:t>
            </a:r>
          </a:p>
          <a:p>
            <a:pPr marL="685800" marR="0" lvl="1" indent="-228600" algn="l" rtl="0">
              <a:lnSpc>
                <a:spcPct val="80000"/>
              </a:lnSpc>
              <a:spcBef>
                <a:spcPts val="50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Typically, a subject will be articulated in terms of  number of learning outcomes.</a:t>
            </a:r>
          </a:p>
          <a:p>
            <a:pPr marL="685800" marR="0" lvl="1" indent="-228600" algn="l" rtl="0">
              <a:lnSpc>
                <a:spcPct val="80000"/>
              </a:lnSpc>
              <a:spcBef>
                <a:spcPts val="50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Tendency  for such curricula to:</a:t>
            </a:r>
          </a:p>
          <a:p>
            <a:pPr marL="1143000" marR="0" lvl="2" indent="-228600" algn="l" rtl="0">
              <a:lnSpc>
                <a:spcPct val="80000"/>
              </a:lnSpc>
              <a:spcBef>
                <a:spcPts val="5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Become atomised and fragmented</a:t>
            </a:r>
          </a:p>
          <a:p>
            <a:pPr marL="1143000" marR="0" lvl="2" indent="-228600" algn="l" rtl="0">
              <a:lnSpc>
                <a:spcPct val="80000"/>
              </a:lnSpc>
              <a:spcBef>
                <a:spcPts val="5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View learning as a linear process</a:t>
            </a:r>
          </a:p>
          <a:p>
            <a:pPr marL="1143000" marR="0" lvl="2" indent="-228600" algn="l" rtl="0">
              <a:lnSpc>
                <a:spcPct val="80000"/>
              </a:lnSpc>
              <a:spcBef>
                <a:spcPts val="5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Become assessment driven – encourage audit approaches</a:t>
            </a:r>
          </a:p>
          <a:p>
            <a:pPr marL="228600" marR="0" lvl="0" indent="-228600" algn="l" rtl="0">
              <a:lnSpc>
                <a:spcPct val="80000"/>
              </a:lnSpc>
              <a:spcBef>
                <a:spcPts val="100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228600" marR="0" lvl="0" indent="-228600" algn="l" rtl="0">
              <a:lnSpc>
                <a:spcPct val="80000"/>
              </a:lnSpc>
              <a:spcBef>
                <a:spcPts val="1000"/>
              </a:spcBef>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Herein lies the risk… </a:t>
            </a:r>
            <a:r>
              <a:rPr lang="en-US" sz="2800" b="0" i="0" u="sng" strike="noStrike" cap="none">
                <a:solidFill>
                  <a:schemeClr val="hlink"/>
                </a:solidFill>
                <a:latin typeface="Calibri"/>
                <a:ea typeface="Calibri"/>
                <a:cs typeface="Calibri"/>
                <a:sym typeface="Calibri"/>
                <a:hlinkClick r:id="rId3"/>
              </a:rPr>
              <a:t>http://www.educationscotland.gov.uk/Images/all_experiences_outcomes_tcm4-539562.pdf</a:t>
            </a:r>
            <a:r>
              <a:rPr lang="en-US" sz="2800" b="0" i="0" u="none" strike="noStrike" cap="none">
                <a:solidFill>
                  <a:schemeClr val="dk1"/>
                </a:solidFill>
                <a:latin typeface="Calibri"/>
                <a:ea typeface="Calibri"/>
                <a:cs typeface="Calibri"/>
                <a:sym typeface="Calibri"/>
              </a:rPr>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88"/>
        <p:cNvGrpSpPr/>
        <p:nvPr/>
      </p:nvGrpSpPr>
      <p:grpSpPr>
        <a:xfrm>
          <a:off x="0" y="0"/>
          <a:ext cx="0" cy="0"/>
          <a:chOff x="0" y="0"/>
          <a:chExt cx="0" cy="0"/>
        </a:xfrm>
      </p:grpSpPr>
      <p:sp>
        <p:nvSpPr>
          <p:cNvPr id="489" name="Shape 489"/>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Starting with outcomes…</a:t>
            </a:r>
          </a:p>
        </p:txBody>
      </p:sp>
      <p:sp>
        <p:nvSpPr>
          <p:cNvPr id="490" name="Shape 490"/>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342900" marR="0" lvl="0" indent="-342900" algn="l" rtl="0">
              <a:lnSpc>
                <a:spcPct val="90000"/>
              </a:lnSpc>
              <a:spcBef>
                <a:spcPts val="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Audit of outcomes against existing practice</a:t>
            </a:r>
          </a:p>
          <a:p>
            <a:pPr marL="13716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Losing sight of the big picture</a:t>
            </a:r>
          </a:p>
          <a:p>
            <a:pPr marL="13716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Incremental change, with intensification of workload</a:t>
            </a:r>
          </a:p>
          <a:p>
            <a:pPr marL="13716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Piecemeal box ticking, not transformational change </a:t>
            </a:r>
          </a:p>
          <a:p>
            <a:pPr marL="13716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Minimal change to meet new requirements (often minor changes to content and changed terminology)</a:t>
            </a:r>
          </a:p>
          <a:p>
            <a:pPr marL="13716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Strategic compliance, performativity, game-playing </a:t>
            </a:r>
          </a:p>
          <a:p>
            <a:pPr marL="342900" marR="0" lvl="0" indent="-342900" algn="l" rtl="0">
              <a:lnSpc>
                <a:spcPct val="90000"/>
              </a:lnSpc>
              <a:spcBef>
                <a:spcPts val="100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Impact</a:t>
            </a:r>
          </a:p>
          <a:p>
            <a:pPr marL="1257300" marR="0" lvl="1" indent="-3429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Unhappy teachers – loss of trust, industrial action??</a:t>
            </a:r>
          </a:p>
          <a:p>
            <a:pPr marL="1257300" marR="0" lvl="1" indent="-342900" algn="l" rtl="0">
              <a:lnSpc>
                <a:spcPct val="90000"/>
              </a:lnSpc>
              <a:spcBef>
                <a:spcPts val="5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Overloaded students – the assessment treadmill</a:t>
            </a:r>
          </a:p>
          <a:p>
            <a:pPr marL="228600" marR="0" lvl="0" indent="-228600" algn="l" rtl="0">
              <a:lnSpc>
                <a:spcPct val="90000"/>
              </a:lnSpc>
              <a:spcBef>
                <a:spcPts val="1000"/>
              </a:spcBef>
              <a:buClr>
                <a:schemeClr val="dk1"/>
              </a:buClr>
              <a:buSzPct val="100000"/>
              <a:buFont typeface="Arial"/>
              <a:buNone/>
            </a:pPr>
            <a:endParaRPr sz="28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5" name="Shape 495"/>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The Process Curriculum</a:t>
            </a:r>
          </a:p>
        </p:txBody>
      </p:sp>
      <p:sp>
        <p:nvSpPr>
          <p:cNvPr id="496" name="Shape 496"/>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800" b="0" i="1" u="none" strike="noStrike" cap="none">
                <a:solidFill>
                  <a:schemeClr val="dk1"/>
                </a:solidFill>
                <a:latin typeface="Calibri"/>
                <a:ea typeface="Calibri"/>
                <a:cs typeface="Calibri"/>
                <a:sym typeface="Calibri"/>
              </a:rPr>
              <a:t>As Stenhouse (1975, pg 84) asks:- “Can curriculum and pedagogy be organised satisfactory by a logic other than a means-end model?” </a:t>
            </a:r>
          </a:p>
          <a:p>
            <a:pPr marL="228600" marR="0" lvl="0" indent="-228600" algn="l" rtl="0">
              <a:lnSpc>
                <a:spcPct val="90000"/>
              </a:lnSpc>
              <a:spcBef>
                <a:spcPts val="1000"/>
              </a:spcBef>
              <a:spcAft>
                <a:spcPts val="0"/>
              </a:spcAft>
              <a:buClr>
                <a:schemeClr val="dk1"/>
              </a:buClr>
              <a:buSzPct val="100000"/>
              <a:buFont typeface="Arial"/>
              <a:buChar char="•"/>
            </a:pPr>
            <a:r>
              <a:rPr lang="en-US" sz="2800" b="0" i="1" u="none" strike="noStrike" cap="none">
                <a:solidFill>
                  <a:schemeClr val="dk1"/>
                </a:solidFill>
                <a:latin typeface="Calibri"/>
                <a:ea typeface="Calibri"/>
                <a:cs typeface="Calibri"/>
                <a:sym typeface="Calibri"/>
              </a:rPr>
              <a:t>‘The starting point for educational planning is not a consideration of the nature of knowledge and/or the culture to be transmitted or a statement of the ends to be achieved, whether these be economic or behavioural, but from a concern with the nature of the child and with his or her development as a human being’</a:t>
            </a:r>
            <a:r>
              <a:rPr lang="en-US" sz="2800" b="0" i="0" u="none" strike="noStrike" cap="none">
                <a:solidFill>
                  <a:schemeClr val="dk1"/>
                </a:solidFill>
                <a:latin typeface="Calibri"/>
                <a:ea typeface="Calibri"/>
                <a:cs typeface="Calibri"/>
                <a:sym typeface="Calibri"/>
              </a:rPr>
              <a:t> (Kelly, 1999).</a:t>
            </a:r>
          </a:p>
          <a:p>
            <a:pPr marL="228600" marR="0" lvl="0" indent="-228600" algn="l" rtl="0">
              <a:lnSpc>
                <a:spcPct val="90000"/>
              </a:lnSpc>
              <a:spcBef>
                <a:spcPts val="1000"/>
              </a:spcBef>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Successful Futures could be viewed as a process curriculum, driven as it is by the four purposes…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00"/>
        <p:cNvGrpSpPr/>
        <p:nvPr/>
      </p:nvGrpSpPr>
      <p:grpSpPr>
        <a:xfrm>
          <a:off x="0" y="0"/>
          <a:ext cx="0" cy="0"/>
          <a:chOff x="0" y="0"/>
          <a:chExt cx="0" cy="0"/>
        </a:xfrm>
      </p:grpSpPr>
      <p:sp>
        <p:nvSpPr>
          <p:cNvPr id="501" name="Shape 501"/>
          <p:cNvSpPr txBox="1">
            <a:spLocks noGrp="1"/>
          </p:cNvSpPr>
          <p:nvPr>
            <p:ph type="title"/>
          </p:nvPr>
        </p:nvSpPr>
        <p:spPr>
          <a:xfrm>
            <a:off x="550652" y="-207304"/>
            <a:ext cx="113538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Successful Futures</a:t>
            </a:r>
          </a:p>
        </p:txBody>
      </p:sp>
      <p:sp>
        <p:nvSpPr>
          <p:cNvPr id="502" name="Shape 502"/>
          <p:cNvSpPr txBox="1">
            <a:spLocks noGrp="1"/>
          </p:cNvSpPr>
          <p:nvPr>
            <p:ph type="body" idx="1"/>
          </p:nvPr>
        </p:nvSpPr>
        <p:spPr>
          <a:xfrm>
            <a:off x="690113" y="842214"/>
            <a:ext cx="11214339" cy="4351338"/>
          </a:xfrm>
          <a:prstGeom prst="rect">
            <a:avLst/>
          </a:prstGeom>
          <a:noFill/>
          <a:ln>
            <a:noFill/>
          </a:ln>
        </p:spPr>
        <p:txBody>
          <a:bodyPr wrap="square" lIns="91425" tIns="45700" rIns="91425" bIns="45700" anchor="t" anchorCtr="0">
            <a:noAutofit/>
          </a:bodyPr>
          <a:lstStyle/>
          <a:p>
            <a:pPr marL="457200" marR="0" lvl="0" indent="-457200" algn="l" rtl="0">
              <a:lnSpc>
                <a:spcPct val="90000"/>
              </a:lnSpc>
              <a:spcBef>
                <a:spcPts val="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mobilise the education community around a common mission promote broad ownership of education and make the curriculum open to wide debate beyond the professional community</a:t>
            </a:r>
          </a:p>
          <a:p>
            <a:pPr marL="457200" marR="0" lvl="0" indent="-457200" algn="l" rtl="0">
              <a:lnSpc>
                <a:spcPct val="90000"/>
              </a:lnSpc>
              <a:spcBef>
                <a:spcPts val="10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provide clarity about aspirations for the children and young people of Wales</a:t>
            </a:r>
          </a:p>
          <a:p>
            <a:pPr marL="457200" marR="0" lvl="0" indent="-457200" algn="l" rtl="0">
              <a:lnSpc>
                <a:spcPct val="90000"/>
              </a:lnSpc>
              <a:spcBef>
                <a:spcPts val="10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emphasise the importance of longer-term outcomes for children and young people beyond specified knowledge, skills and understanding that a school is expected to deliver</a:t>
            </a:r>
          </a:p>
          <a:p>
            <a:pPr marL="457200" marR="0" lvl="0" indent="-457200" algn="l" rtl="0">
              <a:lnSpc>
                <a:spcPct val="90000"/>
              </a:lnSpc>
              <a:spcBef>
                <a:spcPts val="10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provide a consistent point of reference for curriculum development, promoting coherence, progression and flow in learning intentions</a:t>
            </a:r>
          </a:p>
          <a:p>
            <a:pPr marL="457200" marR="0" lvl="0" indent="-457200" algn="l" rtl="0">
              <a:lnSpc>
                <a:spcPct val="90000"/>
              </a:lnSpc>
              <a:spcBef>
                <a:spcPts val="10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establish a firm basis for determining priorities as pressures on the curriculum</a:t>
            </a:r>
          </a:p>
          <a:p>
            <a:pPr marL="457200" marR="0" lvl="0" indent="-457200" algn="l" rtl="0">
              <a:lnSpc>
                <a:spcPct val="90000"/>
              </a:lnSpc>
              <a:spcBef>
                <a:spcPts val="10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continue to build</a:t>
            </a:r>
          </a:p>
          <a:p>
            <a:pPr marL="457200" marR="0" lvl="0" indent="-457200" algn="l" rtl="0">
              <a:lnSpc>
                <a:spcPct val="90000"/>
              </a:lnSpc>
              <a:spcBef>
                <a:spcPts val="10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guard against narrowing of the curriculum in response to short-term pressures</a:t>
            </a:r>
          </a:p>
          <a:p>
            <a:pPr marL="457200" marR="0" lvl="0" indent="-457200" algn="l" rtl="0">
              <a:lnSpc>
                <a:spcPct val="90000"/>
              </a:lnSpc>
              <a:spcBef>
                <a:spcPts val="10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act as a consistent guide for the discriminating selection of content, experiences and pedagogy</a:t>
            </a:r>
          </a:p>
          <a:p>
            <a:pPr marL="457200" marR="0" lvl="0" indent="-457200" algn="l" rtl="0">
              <a:lnSpc>
                <a:spcPct val="90000"/>
              </a:lnSpc>
              <a:spcBef>
                <a:spcPts val="10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provide the basis of necessary agreement among national and local government, schools and teachers about the desired overall direction, while allowing freedom to determine how the intentions will be achieved</a:t>
            </a:r>
          </a:p>
          <a:p>
            <a:pPr marL="457200" marR="0" lvl="0" indent="-457200" algn="l" rtl="0">
              <a:lnSpc>
                <a:spcPct val="90000"/>
              </a:lnSpc>
              <a:spcBef>
                <a:spcPts val="10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promote the basis for focus and consistency in teacher professional development</a:t>
            </a:r>
          </a:p>
          <a:p>
            <a:pPr marL="457200" marR="0" lvl="0" indent="-457200" algn="l" rtl="0">
              <a:lnSpc>
                <a:spcPct val="90000"/>
              </a:lnSpc>
              <a:spcBef>
                <a:spcPts val="10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provide a broad focus for accountability and improvement. </a:t>
            </a:r>
          </a:p>
          <a:p>
            <a:pPr marL="228600" marR="0" lvl="0" indent="-228600" algn="l" rtl="0">
              <a:lnSpc>
                <a:spcPct val="90000"/>
              </a:lnSpc>
              <a:spcBef>
                <a:spcPts val="1000"/>
              </a:spcBef>
              <a:buClr>
                <a:schemeClr val="dk1"/>
              </a:buClr>
              <a:buSzPct val="100000"/>
              <a:buFont typeface="Arial"/>
              <a:buNone/>
            </a:pPr>
            <a:endParaRPr sz="2000" b="0" i="0" u="none" strike="noStrike" cap="non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06"/>
        <p:cNvGrpSpPr/>
        <p:nvPr/>
      </p:nvGrpSpPr>
      <p:grpSpPr>
        <a:xfrm>
          <a:off x="0" y="0"/>
          <a:ext cx="0" cy="0"/>
          <a:chOff x="0" y="0"/>
          <a:chExt cx="0" cy="0"/>
        </a:xfrm>
      </p:grpSpPr>
      <p:sp>
        <p:nvSpPr>
          <p:cNvPr id="507" name="Shape 507"/>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Pros and Cons of the Process Curriculum</a:t>
            </a:r>
          </a:p>
        </p:txBody>
      </p:sp>
      <p:sp>
        <p:nvSpPr>
          <p:cNvPr id="508" name="Shape 508"/>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80000"/>
              </a:lnSpc>
              <a:spcBef>
                <a:spcPts val="0"/>
              </a:spcBef>
              <a:spcAft>
                <a:spcPts val="0"/>
              </a:spcAft>
              <a:buClr>
                <a:schemeClr val="dk1"/>
              </a:buClr>
              <a:buSzPct val="99615"/>
              <a:buFont typeface="Arial"/>
              <a:buChar char="•"/>
            </a:pPr>
            <a:r>
              <a:rPr lang="en-US" sz="2590" b="0" i="0" u="none" strike="noStrike" cap="none">
                <a:solidFill>
                  <a:schemeClr val="dk1"/>
                </a:solidFill>
                <a:latin typeface="Calibri"/>
                <a:ea typeface="Calibri"/>
                <a:cs typeface="Calibri"/>
                <a:sym typeface="Calibri"/>
              </a:rPr>
              <a:t>Pros</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Allows content and method to be selected to meet clearly defined educational goals</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An emphasis on the appropriate processes for getting there</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Makes links (across disciplinary areas)</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Flexible (can go off on tangents!)</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Allows teachers to build on what the pupils bring</a:t>
            </a:r>
          </a:p>
          <a:p>
            <a:pPr marL="228600" marR="0" lvl="0" indent="-228600" algn="l" rtl="0">
              <a:lnSpc>
                <a:spcPct val="80000"/>
              </a:lnSpc>
              <a:spcBef>
                <a:spcPts val="1000"/>
              </a:spcBef>
              <a:spcAft>
                <a:spcPts val="0"/>
              </a:spcAft>
              <a:buClr>
                <a:schemeClr val="dk1"/>
              </a:buClr>
              <a:buSzPct val="99615"/>
              <a:buFont typeface="Arial"/>
              <a:buChar char="•"/>
            </a:pPr>
            <a:r>
              <a:rPr lang="en-US" sz="2590" b="0" i="0" u="none" strike="noStrike" cap="none">
                <a:solidFill>
                  <a:schemeClr val="dk1"/>
                </a:solidFill>
                <a:latin typeface="Calibri"/>
                <a:ea typeface="Calibri"/>
                <a:cs typeface="Calibri"/>
                <a:sym typeface="Calibri"/>
              </a:rPr>
              <a:t>Cons</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Complex</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Requires a high level of teacher skill and engagement – (especially in terms of pedagogy)</a:t>
            </a:r>
          </a:p>
          <a:p>
            <a:pPr marL="685800" marR="0" lvl="1" indent="-228600" algn="l" rtl="0">
              <a:lnSpc>
                <a:spcPct val="80000"/>
              </a:lnSpc>
              <a:spcBef>
                <a:spcPts val="5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More difficult to design common assessment – less standardisation in approaches taken</a:t>
            </a:r>
          </a:p>
          <a:p>
            <a:pPr marL="228600" marR="0" lvl="0" indent="-228600" algn="l" rtl="0">
              <a:lnSpc>
                <a:spcPct val="80000"/>
              </a:lnSpc>
              <a:spcBef>
                <a:spcPts val="1000"/>
              </a:spcBef>
              <a:buClr>
                <a:schemeClr val="dk1"/>
              </a:buClr>
              <a:buSzPct val="99615"/>
              <a:buFont typeface="Arial"/>
              <a:buNone/>
            </a:pPr>
            <a:endParaRPr sz="2590" b="0" i="0" u="none" strike="noStrike" cap="non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12"/>
        <p:cNvGrpSpPr/>
        <p:nvPr/>
      </p:nvGrpSpPr>
      <p:grpSpPr>
        <a:xfrm>
          <a:off x="0" y="0"/>
          <a:ext cx="0" cy="0"/>
          <a:chOff x="0" y="0"/>
          <a:chExt cx="0" cy="0"/>
        </a:xfrm>
      </p:grpSpPr>
      <p:sp>
        <p:nvSpPr>
          <p:cNvPr id="513" name="Shape 513"/>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Reflection task, the renovators’ delight! (10 minutes)</a:t>
            </a:r>
          </a:p>
        </p:txBody>
      </p:sp>
      <p:graphicFrame>
        <p:nvGraphicFramePr>
          <p:cNvPr id="514" name="Shape 514"/>
          <p:cNvGraphicFramePr/>
          <p:nvPr/>
        </p:nvGraphicFramePr>
        <p:xfrm>
          <a:off x="838200" y="2646919"/>
          <a:ext cx="10515600" cy="3657600"/>
        </p:xfrm>
        <a:graphic>
          <a:graphicData uri="http://schemas.openxmlformats.org/drawingml/2006/table">
            <a:tbl>
              <a:tblPr firstRow="1" bandRow="1">
                <a:noFill/>
                <a:tableStyleId>{62EB2877-29E5-47BD-9DF7-A1B7C894EAE7}</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1828800">
                <a:tc>
                  <a:txBody>
                    <a:bodyPr/>
                    <a:lstStyle/>
                    <a:p>
                      <a:pPr marL="0" marR="0" lvl="0" indent="0" algn="l" rtl="0">
                        <a:spcBef>
                          <a:spcPts val="0"/>
                        </a:spcBef>
                        <a:buSzPct val="25000"/>
                        <a:buNone/>
                      </a:pPr>
                      <a:r>
                        <a:rPr lang="en-US" sz="1800" u="none" strike="noStrike" cap="none"/>
                        <a:t>What would I keep?</a:t>
                      </a:r>
                    </a:p>
                  </a:txBody>
                  <a:tcPr marL="91450" marR="91450" marT="45725" marB="45725"/>
                </a:tc>
                <a:tc>
                  <a:txBody>
                    <a:bodyPr/>
                    <a:lstStyle/>
                    <a:p>
                      <a:pPr marL="0" marR="0" lvl="0" indent="0" algn="l" rtl="0">
                        <a:spcBef>
                          <a:spcPts val="0"/>
                        </a:spcBef>
                        <a:buSzPct val="25000"/>
                        <a:buNone/>
                      </a:pPr>
                      <a:r>
                        <a:rPr lang="en-US" sz="1800"/>
                        <a:t>What would I throw out?</a:t>
                      </a:r>
                    </a:p>
                  </a:txBody>
                  <a:tcPr marL="91450" marR="91450" marT="45725" marB="45725"/>
                </a:tc>
                <a:extLst>
                  <a:ext uri="{0D108BD9-81ED-4DB2-BD59-A6C34878D82A}">
                    <a16:rowId xmlns:a16="http://schemas.microsoft.com/office/drawing/2014/main" val="10000"/>
                  </a:ext>
                </a:extLst>
              </a:tr>
              <a:tr h="1828800">
                <a:tc>
                  <a:txBody>
                    <a:bodyPr/>
                    <a:lstStyle/>
                    <a:p>
                      <a:pPr marL="0" marR="0" lvl="0" indent="0" algn="l" rtl="0">
                        <a:spcBef>
                          <a:spcPts val="0"/>
                        </a:spcBef>
                        <a:buSzPct val="25000"/>
                        <a:buNone/>
                      </a:pPr>
                      <a:r>
                        <a:rPr lang="en-US" sz="1800"/>
                        <a:t>What would I change?</a:t>
                      </a:r>
                    </a:p>
                  </a:txBody>
                  <a:tcPr marL="91450" marR="91450" marT="45725" marB="45725"/>
                </a:tc>
                <a:tc>
                  <a:txBody>
                    <a:bodyPr/>
                    <a:lstStyle/>
                    <a:p>
                      <a:pPr marL="0" marR="0" lvl="0" indent="0" algn="l" rtl="0">
                        <a:spcBef>
                          <a:spcPts val="0"/>
                        </a:spcBef>
                        <a:buSzPct val="25000"/>
                        <a:buNone/>
                      </a:pPr>
                      <a:r>
                        <a:rPr lang="en-US" sz="1800"/>
                        <a:t>What would I add?</a:t>
                      </a:r>
                    </a:p>
                  </a:txBody>
                  <a:tcPr marL="91450" marR="91450" marT="45725" marB="45725"/>
                </a:tc>
                <a:extLst>
                  <a:ext uri="{0D108BD9-81ED-4DB2-BD59-A6C34878D82A}">
                    <a16:rowId xmlns:a16="http://schemas.microsoft.com/office/drawing/2014/main" val="10001"/>
                  </a:ext>
                </a:extLst>
              </a:tr>
            </a:tbl>
          </a:graphicData>
        </a:graphic>
      </p:graphicFrame>
      <p:sp>
        <p:nvSpPr>
          <p:cNvPr id="515" name="Shape 515"/>
          <p:cNvSpPr txBox="1"/>
          <p:nvPr/>
        </p:nvSpPr>
        <p:spPr>
          <a:xfrm>
            <a:off x="838200" y="1321356"/>
            <a:ext cx="10515600" cy="92333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800">
                <a:solidFill>
                  <a:schemeClr val="dk1"/>
                </a:solidFill>
                <a:latin typeface="Calibri"/>
                <a:ea typeface="Calibri"/>
                <a:cs typeface="Calibri"/>
                <a:sym typeface="Calibri"/>
              </a:rPr>
              <a:t>Watch the Youtube clip:- </a:t>
            </a:r>
            <a:r>
              <a:rPr lang="en-US" sz="1800" u="sng">
                <a:solidFill>
                  <a:schemeClr val="hlink"/>
                </a:solidFill>
                <a:latin typeface="Calibri"/>
                <a:ea typeface="Calibri"/>
                <a:cs typeface="Calibri"/>
                <a:sym typeface="Calibri"/>
                <a:hlinkClick r:id="rId3"/>
              </a:rPr>
              <a:t>https://www.youtube.com/watch?v=vPhM8lxibSU</a:t>
            </a:r>
            <a:r>
              <a:rPr lang="en-US" sz="1800">
                <a:solidFill>
                  <a:schemeClr val="dk1"/>
                </a:solidFill>
                <a:latin typeface="Calibri"/>
                <a:ea typeface="Calibri"/>
                <a:cs typeface="Calibri"/>
                <a:sym typeface="Calibri"/>
              </a:rPr>
              <a:t> (this concerns managing change)</a:t>
            </a:r>
          </a:p>
          <a:p>
            <a:pPr marL="0" marR="0" lvl="0" indent="0" algn="l" rtl="0">
              <a:spcBef>
                <a:spcPts val="0"/>
              </a:spcBef>
              <a:buSzPct val="25000"/>
              <a:buNone/>
            </a:pPr>
            <a:r>
              <a:rPr lang="en-US" sz="1800">
                <a:solidFill>
                  <a:schemeClr val="dk1"/>
                </a:solidFill>
                <a:latin typeface="Calibri"/>
                <a:ea typeface="Calibri"/>
                <a:cs typeface="Calibri"/>
                <a:sym typeface="Calibri"/>
              </a:rPr>
              <a:t>Successful Futures could take Wales from an ‘Objective driven’ to a ‘Process driven’ curriculum. Reflecting on the renovators’ delight grid below work in pairs to decide…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E45A8-7A6F-4AAB-A1E6-99175A9EC0A0}"/>
              </a:ext>
            </a:extLst>
          </p:cNvPr>
          <p:cNvSpPr>
            <a:spLocks noGrp="1"/>
          </p:cNvSpPr>
          <p:nvPr>
            <p:ph type="title"/>
          </p:nvPr>
        </p:nvSpPr>
        <p:spPr/>
        <p:txBody>
          <a:bodyPr/>
          <a:lstStyle/>
          <a:p>
            <a:r>
              <a:rPr lang="en-US"/>
              <a:t>The 'big ideas' (</a:t>
            </a:r>
            <a:r>
              <a:rPr lang="en-US" i="1"/>
              <a:t>what matters</a:t>
            </a:r>
            <a:r>
              <a:rPr lang="en-US"/>
              <a:t>) approach to developing the Curriculum for Wales</a:t>
            </a:r>
          </a:p>
        </p:txBody>
      </p:sp>
      <p:sp>
        <p:nvSpPr>
          <p:cNvPr id="3" name="Text Placeholder 2">
            <a:extLst>
              <a:ext uri="{FF2B5EF4-FFF2-40B4-BE49-F238E27FC236}">
                <a16:creationId xmlns:a16="http://schemas.microsoft.com/office/drawing/2014/main" id="{32E18F45-02F6-4DAE-B1C2-D6EFD2BD52E3}"/>
              </a:ext>
            </a:extLst>
          </p:cNvPr>
          <p:cNvSpPr>
            <a:spLocks noGrp="1"/>
          </p:cNvSpPr>
          <p:nvPr>
            <p:ph type="body" idx="1"/>
          </p:nvPr>
        </p:nvSpPr>
        <p:spPr/>
        <p:txBody>
          <a:bodyPr/>
          <a:lstStyle/>
          <a:p>
            <a:pPr marL="177800" indent="0">
              <a:buNone/>
            </a:pPr>
            <a:r>
              <a:rPr lang="en-US" i="1"/>
              <a:t>“Teaching specific topics or skills without making clear their context in the broader fundamental structure of a field of knowledge is uneconomical” </a:t>
            </a:r>
            <a:r>
              <a:rPr lang="en-US"/>
              <a:t>(Bruner, 1960)</a:t>
            </a:r>
          </a:p>
          <a:p>
            <a:pPr marL="177800" indent="0">
              <a:buNone/>
            </a:pPr>
            <a:endParaRPr lang="en-US"/>
          </a:p>
          <a:p>
            <a:pPr marL="177800" indent="0">
              <a:buNone/>
            </a:pPr>
            <a:r>
              <a:rPr lang="en-US"/>
              <a:t>To what extent to you agree with Jerome Bruner?</a:t>
            </a:r>
          </a:p>
          <a:p>
            <a:pPr marL="177800" indent="0">
              <a:buNone/>
            </a:pPr>
            <a:endParaRPr lang="en-US"/>
          </a:p>
          <a:p>
            <a:pPr marL="177800" indent="0">
              <a:buNone/>
            </a:pPr>
            <a:r>
              <a:rPr lang="en-US"/>
              <a:t>To what extent does our current curriculum facilitate this?</a:t>
            </a:r>
          </a:p>
          <a:p>
            <a:endParaRPr lang="en-US"/>
          </a:p>
        </p:txBody>
      </p:sp>
    </p:spTree>
    <p:extLst>
      <p:ext uri="{BB962C8B-B14F-4D97-AF65-F5344CB8AC3E}">
        <p14:creationId xmlns:p14="http://schemas.microsoft.com/office/powerpoint/2010/main" val="3992356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81F94-EF4C-4DFB-B147-34CC3A313031}"/>
              </a:ext>
            </a:extLst>
          </p:cNvPr>
          <p:cNvSpPr>
            <a:spLocks noGrp="1"/>
          </p:cNvSpPr>
          <p:nvPr>
            <p:ph type="title"/>
          </p:nvPr>
        </p:nvSpPr>
        <p:spPr/>
        <p:txBody>
          <a:bodyPr/>
          <a:lstStyle/>
          <a:p>
            <a:r>
              <a:rPr lang="en-US" sz="3200"/>
              <a:t>What are the key features of ‘big ideas’ (</a:t>
            </a:r>
            <a:r>
              <a:rPr lang="en-US" sz="3200" i="1"/>
              <a:t>from Wiggins and </a:t>
            </a:r>
            <a:r>
              <a:rPr lang="en-US" sz="3200" i="1" err="1"/>
              <a:t>McTighe</a:t>
            </a:r>
            <a:r>
              <a:rPr lang="en-US" sz="3200" i="1"/>
              <a:t>, 2005, Understanding by Design</a:t>
            </a:r>
            <a:r>
              <a:rPr lang="en-US" sz="3200"/>
              <a:t>) </a:t>
            </a:r>
            <a:endParaRPr lang="en-US" sz="3200">
              <a:solidFill>
                <a:schemeClr val="tx1"/>
              </a:solidFill>
            </a:endParaRPr>
          </a:p>
        </p:txBody>
      </p:sp>
      <p:sp>
        <p:nvSpPr>
          <p:cNvPr id="3" name="Text Placeholder 2">
            <a:extLst>
              <a:ext uri="{FF2B5EF4-FFF2-40B4-BE49-F238E27FC236}">
                <a16:creationId xmlns:a16="http://schemas.microsoft.com/office/drawing/2014/main" id="{0233764B-A769-4F22-803F-47FEC7BEB3ED}"/>
              </a:ext>
            </a:extLst>
          </p:cNvPr>
          <p:cNvSpPr>
            <a:spLocks noGrp="1"/>
          </p:cNvSpPr>
          <p:nvPr>
            <p:ph type="body" idx="1"/>
          </p:nvPr>
        </p:nvSpPr>
        <p:spPr/>
        <p:txBody>
          <a:bodyPr/>
          <a:lstStyle/>
          <a:p>
            <a:pPr marL="177800" indent="0">
              <a:buNone/>
            </a:pPr>
            <a:r>
              <a:rPr lang="en-US"/>
              <a:t>Wiggins and </a:t>
            </a:r>
            <a:r>
              <a:rPr lang="en-US" err="1"/>
              <a:t>McTighe</a:t>
            </a:r>
            <a:r>
              <a:rPr lang="en-US"/>
              <a:t> state that a big idea can…</a:t>
            </a:r>
          </a:p>
          <a:p>
            <a:r>
              <a:rPr lang="en-US"/>
              <a:t> Provide a conceptual “lens” for any study</a:t>
            </a:r>
            <a:endParaRPr lang="en-US">
              <a:solidFill>
                <a:schemeClr val="tx1"/>
              </a:solidFill>
            </a:endParaRPr>
          </a:p>
          <a:p>
            <a:r>
              <a:rPr lang="en-US"/>
              <a:t> Provide breadth of meaning by connecting and </a:t>
            </a:r>
            <a:r>
              <a:rPr lang="en-US" err="1"/>
              <a:t>organising</a:t>
            </a:r>
            <a:r>
              <a:rPr lang="en-US"/>
              <a:t> many facts, skills, and experiences; serving as a linchpin of understanding</a:t>
            </a:r>
            <a:endParaRPr lang="en-US">
              <a:solidFill>
                <a:schemeClr val="tx1"/>
              </a:solidFill>
            </a:endParaRPr>
          </a:p>
          <a:p>
            <a:r>
              <a:rPr lang="en-US"/>
              <a:t> Point to ideas at the heart of expert understanding of the subject</a:t>
            </a:r>
            <a:endParaRPr lang="en-US">
              <a:solidFill>
                <a:schemeClr val="tx1"/>
              </a:solidFill>
            </a:endParaRPr>
          </a:p>
          <a:p>
            <a:r>
              <a:rPr lang="en-US"/>
              <a:t> Require </a:t>
            </a:r>
            <a:r>
              <a:rPr lang="en-US" err="1"/>
              <a:t>uncoverage</a:t>
            </a:r>
            <a:r>
              <a:rPr lang="en-US"/>
              <a:t> because its meaning or value is rarely obvious to the learner, is counterintuitive or prone to misunderstanding</a:t>
            </a:r>
            <a:endParaRPr lang="en-US">
              <a:solidFill>
                <a:schemeClr val="tx1"/>
              </a:solidFill>
            </a:endParaRPr>
          </a:p>
          <a:p>
            <a:r>
              <a:rPr lang="en-US"/>
              <a:t> Have great transfer value; applying to many other enquiries and issues over time  - horizontally (across subjects) and vertically (through years in later courses) in the curriculum and out of school </a:t>
            </a:r>
            <a:endParaRPr lang="en-US">
              <a:solidFill>
                <a:schemeClr val="tx1"/>
              </a:solidFill>
            </a:endParaRPr>
          </a:p>
          <a:p>
            <a:endParaRPr lang="en-US"/>
          </a:p>
        </p:txBody>
      </p:sp>
    </p:spTree>
    <p:extLst>
      <p:ext uri="{BB962C8B-B14F-4D97-AF65-F5344CB8AC3E}">
        <p14:creationId xmlns:p14="http://schemas.microsoft.com/office/powerpoint/2010/main" val="36932331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E9661-0B89-4AD0-8529-D2802E74F590}"/>
              </a:ext>
            </a:extLst>
          </p:cNvPr>
          <p:cNvSpPr>
            <a:spLocks noGrp="1"/>
          </p:cNvSpPr>
          <p:nvPr>
            <p:ph type="title"/>
          </p:nvPr>
        </p:nvSpPr>
        <p:spPr>
          <a:xfrm>
            <a:off x="647858" y="685800"/>
            <a:ext cx="10515600" cy="1325563"/>
          </a:xfrm>
        </p:spPr>
        <p:txBody>
          <a:bodyPr/>
          <a:lstStyle/>
          <a:p>
            <a:r>
              <a:rPr lang="en-US" sz="2400" i="1"/>
              <a:t>“In each subject field there are some basic ideas which </a:t>
            </a:r>
            <a:r>
              <a:rPr lang="en-US" sz="2400" i="1" err="1"/>
              <a:t>summarise</a:t>
            </a:r>
            <a:r>
              <a:rPr lang="en-US" sz="2400" i="1"/>
              <a:t> much of what scholars have learned…These ideas give meaning to much that has been learned, and they provide the basic ideas for dealing with many new problems... We believe that it is a primary obligation of the scholars [and] teachers to search constantly for these abstractions, to find ways of helping students learn how to use them in a great variety of problem situations... To learn to use such principles is to possess a powerful way of dealing with the world”</a:t>
            </a:r>
            <a:r>
              <a:rPr lang="en-US" sz="2400" i="1">
                <a:solidFill>
                  <a:schemeClr val="tx1"/>
                </a:solidFill>
              </a:rPr>
              <a:t> (Bloom, 1981)</a:t>
            </a:r>
            <a:endParaRPr lang="en-US" sz="2400">
              <a:solidFill>
                <a:schemeClr val="tx1"/>
              </a:solidFill>
            </a:endParaRPr>
          </a:p>
        </p:txBody>
      </p:sp>
      <p:sp>
        <p:nvSpPr>
          <p:cNvPr id="3" name="Text Placeholder 2">
            <a:extLst>
              <a:ext uri="{FF2B5EF4-FFF2-40B4-BE49-F238E27FC236}">
                <a16:creationId xmlns:a16="http://schemas.microsoft.com/office/drawing/2014/main" id="{CDD1DC57-676D-4A5E-92D8-F35972EA2940}"/>
              </a:ext>
            </a:extLst>
          </p:cNvPr>
          <p:cNvSpPr>
            <a:spLocks noGrp="1"/>
          </p:cNvSpPr>
          <p:nvPr>
            <p:ph type="body" idx="1"/>
          </p:nvPr>
        </p:nvSpPr>
        <p:spPr>
          <a:xfrm>
            <a:off x="379836" y="3305175"/>
            <a:ext cx="11050588" cy="1351305"/>
          </a:xfrm>
        </p:spPr>
        <p:txBody>
          <a:bodyPr/>
          <a:lstStyle/>
          <a:p>
            <a:pPr marL="177800" indent="0">
              <a:buNone/>
            </a:pPr>
            <a:r>
              <a:rPr lang="en-US"/>
              <a:t>Task:- Within your existing disciplinary area of study (or an area of study of your choice), can you think of a few core ideas/principles as defined in the statement from Bloom?  </a:t>
            </a:r>
          </a:p>
          <a:p>
            <a:endParaRPr lang="en-US"/>
          </a:p>
        </p:txBody>
      </p:sp>
    </p:spTree>
    <p:extLst>
      <p:ext uri="{BB962C8B-B14F-4D97-AF65-F5344CB8AC3E}">
        <p14:creationId xmlns:p14="http://schemas.microsoft.com/office/powerpoint/2010/main" val="22006002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7399-EB3F-4482-8E84-1111DDE7B2D6}"/>
              </a:ext>
            </a:extLst>
          </p:cNvPr>
          <p:cNvSpPr>
            <a:spLocks noGrp="1"/>
          </p:cNvSpPr>
          <p:nvPr>
            <p:ph type="title"/>
          </p:nvPr>
        </p:nvSpPr>
        <p:spPr/>
        <p:txBody>
          <a:bodyPr/>
          <a:lstStyle/>
          <a:p>
            <a:r>
              <a:rPr lang="en-US" dirty="0"/>
              <a:t>What constitutes a big idea? (</a:t>
            </a:r>
            <a:r>
              <a:rPr lang="en-US" dirty="0" err="1"/>
              <a:t>Wintersgill</a:t>
            </a:r>
            <a:r>
              <a:rPr lang="en-US" dirty="0"/>
              <a:t> 2017 – paper commissioned by WG)</a:t>
            </a:r>
          </a:p>
        </p:txBody>
      </p:sp>
      <p:sp>
        <p:nvSpPr>
          <p:cNvPr id="3" name="Text Placeholder 2">
            <a:extLst>
              <a:ext uri="{FF2B5EF4-FFF2-40B4-BE49-F238E27FC236}">
                <a16:creationId xmlns:a16="http://schemas.microsoft.com/office/drawing/2014/main" id="{5B7AEE11-0695-43CD-90CF-6E54DA5F0951}"/>
              </a:ext>
            </a:extLst>
          </p:cNvPr>
          <p:cNvSpPr>
            <a:spLocks noGrp="1"/>
          </p:cNvSpPr>
          <p:nvPr>
            <p:ph type="body" idx="1"/>
          </p:nvPr>
        </p:nvSpPr>
        <p:spPr/>
        <p:txBody>
          <a:bodyPr/>
          <a:lstStyle/>
          <a:p>
            <a:pPr marL="177800" indent="0">
              <a:buNone/>
            </a:pPr>
            <a:r>
              <a:rPr lang="en-US" sz="2400" dirty="0" err="1"/>
              <a:t>i</a:t>
            </a:r>
            <a:r>
              <a:rPr lang="en-US" sz="2400" dirty="0"/>
              <a:t>. criteria for the selection and </a:t>
            </a:r>
            <a:r>
              <a:rPr lang="en-US" sz="2400" dirty="0" err="1"/>
              <a:t>prioritising</a:t>
            </a:r>
            <a:r>
              <a:rPr lang="en-US" sz="2400" dirty="0"/>
              <a:t> of subject knowledge in the curriculum. If Big Ideas </a:t>
            </a:r>
            <a:r>
              <a:rPr lang="en-US" sz="2400" dirty="0" err="1"/>
              <a:t>summarise</a:t>
            </a:r>
            <a:r>
              <a:rPr lang="en-US" sz="2400" dirty="0"/>
              <a:t> what students' </a:t>
            </a:r>
            <a:r>
              <a:rPr lang="en-US" sz="2400" b="1" dirty="0"/>
              <a:t>understanding</a:t>
            </a:r>
            <a:r>
              <a:rPr lang="en-US" sz="2400" dirty="0"/>
              <a:t> should be, t</a:t>
            </a:r>
            <a:r>
              <a:rPr lang="en-US" sz="2400" b="1" dirty="0"/>
              <a:t>he content selected must enable students to achieve that understanding</a:t>
            </a:r>
            <a:r>
              <a:rPr lang="en-US" sz="2400" dirty="0"/>
              <a:t>.</a:t>
            </a:r>
            <a:endParaRPr lang="en-US" dirty="0"/>
          </a:p>
          <a:p>
            <a:pPr marL="0" indent="0">
              <a:buNone/>
            </a:pPr>
            <a:r>
              <a:rPr lang="en-US" sz="2400" dirty="0"/>
              <a:t>ii. transferable to events outside the classroom. An essential indicator of understanding is the ability to transfer learning to new settings both in and beyond school.</a:t>
            </a:r>
            <a:endParaRPr lang="en-US" sz="2400" dirty="0">
              <a:solidFill>
                <a:schemeClr val="tx1"/>
              </a:solidFill>
            </a:endParaRPr>
          </a:p>
          <a:p>
            <a:pPr marL="0" indent="0">
              <a:buNone/>
            </a:pPr>
            <a:r>
              <a:rPr lang="en-US" sz="2400" dirty="0"/>
              <a:t>iii. </a:t>
            </a:r>
            <a:r>
              <a:rPr lang="en-US" sz="2400" b="1" dirty="0"/>
              <a:t>memorable</a:t>
            </a:r>
            <a:r>
              <a:rPr lang="en-US" sz="2400" dirty="0"/>
              <a:t>. If Big Ideas are to have this life-long impact they must be </a:t>
            </a:r>
            <a:r>
              <a:rPr lang="en-US" sz="2400" dirty="0" err="1"/>
              <a:t>summarised</a:t>
            </a:r>
            <a:r>
              <a:rPr lang="en-US" sz="2400" dirty="0"/>
              <a:t> in headlines that are short enough to be remembered but focused enough to act as reminders of their full significance.</a:t>
            </a:r>
            <a:endParaRPr lang="en-US" sz="2400" dirty="0">
              <a:solidFill>
                <a:schemeClr val="tx1"/>
              </a:solidFill>
            </a:endParaRPr>
          </a:p>
          <a:p>
            <a:pPr marL="0" indent="0">
              <a:buNone/>
            </a:pPr>
            <a:r>
              <a:rPr lang="en-US" sz="2400" dirty="0"/>
              <a:t>iv. </a:t>
            </a:r>
            <a:r>
              <a:rPr lang="en-US" sz="2400" b="1" dirty="0"/>
              <a:t>capable of differentiation</a:t>
            </a:r>
            <a:r>
              <a:rPr lang="en-US" sz="2400" dirty="0"/>
              <a:t> so that they may become the basis of progression. Big Ideas can be expressed at increasing levels of complexity and sophistication to describe the understanding expected of different age groups.</a:t>
            </a:r>
            <a:endParaRPr lang="en-US" sz="2400" dirty="0">
              <a:solidFill>
                <a:schemeClr val="tx1"/>
              </a:solidFill>
            </a:endParaRPr>
          </a:p>
          <a:p>
            <a:endParaRPr lang="en-US" sz="2400" dirty="0"/>
          </a:p>
        </p:txBody>
      </p:sp>
    </p:spTree>
    <p:extLst>
      <p:ext uri="{BB962C8B-B14F-4D97-AF65-F5344CB8AC3E}">
        <p14:creationId xmlns:p14="http://schemas.microsoft.com/office/powerpoint/2010/main" val="5463231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BD2A8-146D-415A-97FA-208C819E19FC}"/>
              </a:ext>
            </a:extLst>
          </p:cNvPr>
          <p:cNvSpPr>
            <a:spLocks noGrp="1"/>
          </p:cNvSpPr>
          <p:nvPr>
            <p:ph type="title"/>
          </p:nvPr>
        </p:nvSpPr>
        <p:spPr/>
        <p:txBody>
          <a:bodyPr/>
          <a:lstStyle/>
          <a:p>
            <a:r>
              <a:rPr lang="en-US" err="1"/>
              <a:t>Wintersgill</a:t>
            </a:r>
            <a:r>
              <a:rPr lang="en-US"/>
              <a:t> (</a:t>
            </a:r>
            <a:r>
              <a:rPr lang="en-US" err="1"/>
              <a:t>cont</a:t>
            </a:r>
            <a:r>
              <a:rPr lang="en-US"/>
              <a:t>')</a:t>
            </a:r>
          </a:p>
        </p:txBody>
      </p:sp>
      <p:sp>
        <p:nvSpPr>
          <p:cNvPr id="3" name="Text Placeholder 2">
            <a:extLst>
              <a:ext uri="{FF2B5EF4-FFF2-40B4-BE49-F238E27FC236}">
                <a16:creationId xmlns:a16="http://schemas.microsoft.com/office/drawing/2014/main" id="{682C14C8-C413-4886-ADB6-00F9CC0392F8}"/>
              </a:ext>
            </a:extLst>
          </p:cNvPr>
          <p:cNvSpPr>
            <a:spLocks noGrp="1"/>
          </p:cNvSpPr>
          <p:nvPr>
            <p:ph type="body" idx="1"/>
          </p:nvPr>
        </p:nvSpPr>
        <p:spPr/>
        <p:txBody>
          <a:bodyPr/>
          <a:lstStyle/>
          <a:p>
            <a:pPr marL="177800" indent="0">
              <a:buNone/>
            </a:pPr>
            <a:r>
              <a:rPr lang="en-US" sz="2000"/>
              <a:t>v. have long term relevance. Big Ideas are the overarching ideas that young people need to understand if their education is to have meaning and relevance to their lives during and beyond their schooldays.</a:t>
            </a:r>
          </a:p>
          <a:p>
            <a:pPr marL="0" indent="0">
              <a:buNone/>
            </a:pPr>
            <a:r>
              <a:rPr lang="en-US" sz="2000"/>
              <a:t>vi. make sense of lots of what might otherwise be confusing information/experiences and isolated facts. An important contributor to understanding is the ability to 'join up the dots'. Big Ideas help students make connections.</a:t>
            </a:r>
            <a:endParaRPr lang="en-US" sz="2000">
              <a:solidFill>
                <a:schemeClr val="tx1"/>
              </a:solidFill>
            </a:endParaRPr>
          </a:p>
          <a:p>
            <a:pPr marL="0" indent="0">
              <a:buNone/>
            </a:pPr>
            <a:r>
              <a:rPr lang="en-US" sz="2000"/>
              <a:t>vii. act as lenses which, when used to 'view' content, help to clarify it. When used as a 'lens' through which to view a mass of possible content, Big Ideas illuminate what is relevant and hide what is not.</a:t>
            </a:r>
            <a:endParaRPr lang="en-US" sz="2000">
              <a:solidFill>
                <a:schemeClr val="tx1"/>
              </a:solidFill>
            </a:endParaRPr>
          </a:p>
          <a:p>
            <a:pPr marL="0" indent="0">
              <a:buNone/>
            </a:pPr>
            <a:r>
              <a:rPr lang="en-US" sz="2000"/>
              <a:t>viii. taken together, express the core or central concerns of the subject/curriculum area. The essential test of subject knowledge is that as well as meeting the above criteria it reflects what it central to the subject or area of study, not what is peripheral.</a:t>
            </a:r>
            <a:endParaRPr lang="en-US" sz="2000">
              <a:solidFill>
                <a:schemeClr val="tx1"/>
              </a:solidFill>
            </a:endParaRPr>
          </a:p>
          <a:p>
            <a:pPr marL="0" indent="0">
              <a:buNone/>
            </a:pPr>
            <a:r>
              <a:rPr lang="en-US" sz="2000" i="1">
                <a:solidFill>
                  <a:srgbClr val="FF0000"/>
                </a:solidFill>
              </a:rPr>
              <a:t>First and foremost, the ‘what matters’/big ideas must clearly contribute towards the </a:t>
            </a:r>
            <a:r>
              <a:rPr lang="en-US" sz="2000" i="1" err="1">
                <a:solidFill>
                  <a:srgbClr val="FF0000"/>
                </a:solidFill>
              </a:rPr>
              <a:t>realisation</a:t>
            </a:r>
            <a:r>
              <a:rPr lang="en-US" sz="2000" i="1">
                <a:solidFill>
                  <a:srgbClr val="FF0000"/>
                </a:solidFill>
              </a:rPr>
              <a:t> of the Four Purposes. </a:t>
            </a:r>
          </a:p>
          <a:p>
            <a:pPr marL="0" indent="0">
              <a:buNone/>
            </a:pPr>
            <a:r>
              <a:rPr lang="en-US" sz="2000" b="1">
                <a:solidFill>
                  <a:srgbClr val="000000"/>
                </a:solidFill>
              </a:rPr>
              <a:t>Question:- Do the criteria set out above support you in refining the ideas that you created following your reading of the Bloom quote? </a:t>
            </a:r>
            <a:endParaRPr lang="en-US" sz="2000" b="1">
              <a:solidFill>
                <a:srgbClr val="FF0000"/>
              </a:solidFill>
            </a:endParaRPr>
          </a:p>
        </p:txBody>
      </p:sp>
    </p:spTree>
    <p:extLst>
      <p:ext uri="{BB962C8B-B14F-4D97-AF65-F5344CB8AC3E}">
        <p14:creationId xmlns:p14="http://schemas.microsoft.com/office/powerpoint/2010/main" val="21138427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9EABE-2BC9-463E-840B-D91E98742D50}"/>
              </a:ext>
            </a:extLst>
          </p:cNvPr>
          <p:cNvSpPr>
            <a:spLocks noGrp="1"/>
          </p:cNvSpPr>
          <p:nvPr>
            <p:ph type="title"/>
          </p:nvPr>
        </p:nvSpPr>
        <p:spPr/>
        <p:txBody>
          <a:bodyPr/>
          <a:lstStyle/>
          <a:p>
            <a:r>
              <a:rPr lang="en-US"/>
              <a:t>Backwards Design??</a:t>
            </a:r>
          </a:p>
        </p:txBody>
      </p:sp>
      <p:sp>
        <p:nvSpPr>
          <p:cNvPr id="3" name="Text Placeholder 2">
            <a:extLst>
              <a:ext uri="{FF2B5EF4-FFF2-40B4-BE49-F238E27FC236}">
                <a16:creationId xmlns:a16="http://schemas.microsoft.com/office/drawing/2014/main" id="{C3A8D877-9A5E-4B2A-89B3-2A36E954882A}"/>
              </a:ext>
            </a:extLst>
          </p:cNvPr>
          <p:cNvSpPr>
            <a:spLocks noGrp="1"/>
          </p:cNvSpPr>
          <p:nvPr>
            <p:ph type="body" idx="1"/>
          </p:nvPr>
        </p:nvSpPr>
        <p:spPr/>
        <p:txBody>
          <a:bodyPr/>
          <a:lstStyle/>
          <a:p>
            <a:pPr marL="177800" indent="0">
              <a:buNone/>
            </a:pPr>
            <a:endParaRPr lang="en-US"/>
          </a:p>
          <a:p>
            <a:pPr marL="177800" indent="0">
              <a:buNone/>
            </a:pPr>
            <a:r>
              <a:rPr lang="en-US"/>
              <a:t>• Wiggins and </a:t>
            </a:r>
            <a:r>
              <a:rPr lang="en-US" err="1"/>
              <a:t>McTighe</a:t>
            </a:r>
            <a:r>
              <a:rPr lang="en-US"/>
              <a:t> (2005) warn of the twin sins of traditional design (‘</a:t>
            </a:r>
            <a:r>
              <a:rPr lang="en-US" i="1"/>
              <a:t>activity oriented</a:t>
            </a:r>
            <a:r>
              <a:rPr lang="en-US"/>
              <a:t>’ and ‘</a:t>
            </a:r>
            <a:r>
              <a:rPr lang="en-US" i="1"/>
              <a:t>coverage</a:t>
            </a:r>
            <a:r>
              <a:rPr lang="en-US"/>
              <a:t>’ methods of design)</a:t>
            </a:r>
            <a:endParaRPr lang="en-US">
              <a:solidFill>
                <a:schemeClr val="tx1"/>
              </a:solidFill>
            </a:endParaRPr>
          </a:p>
          <a:p>
            <a:pPr marL="177800" indent="0">
              <a:buNone/>
            </a:pPr>
            <a:r>
              <a:rPr lang="en-US"/>
              <a:t>• Curriculum design needs an ‘</a:t>
            </a:r>
            <a:r>
              <a:rPr lang="en-US" b="1"/>
              <a:t>intellectual purpose</a:t>
            </a:r>
            <a:r>
              <a:rPr lang="en-US"/>
              <a:t>’ or ‘</a:t>
            </a:r>
            <a:r>
              <a:rPr lang="en-US" b="1"/>
              <a:t>clear priorities'</a:t>
            </a:r>
            <a:r>
              <a:rPr lang="en-US"/>
              <a:t> to frame the learning experience’</a:t>
            </a:r>
            <a:endParaRPr lang="en-US">
              <a:solidFill>
                <a:schemeClr val="tx1"/>
              </a:solidFill>
            </a:endParaRPr>
          </a:p>
          <a:p>
            <a:pPr marL="177800" indent="0">
              <a:buNone/>
            </a:pPr>
            <a:r>
              <a:rPr lang="en-US"/>
              <a:t>• A shift from – ‘what book will we read?’ or ‘what activities will we do?’ or ‘what will we discuss?’ to ‘</a:t>
            </a:r>
            <a:r>
              <a:rPr lang="en-US" b="1"/>
              <a:t>what should they be able to walk out the door and understand regardless of what activities or texts we use</a:t>
            </a:r>
            <a:r>
              <a:rPr lang="en-US"/>
              <a:t>?’</a:t>
            </a:r>
            <a:endParaRPr lang="en-US">
              <a:solidFill>
                <a:schemeClr val="tx1"/>
              </a:solidFill>
            </a:endParaRPr>
          </a:p>
          <a:p>
            <a:pPr>
              <a:buNone/>
            </a:pPr>
            <a:r>
              <a:rPr lang="en-US" i="1">
                <a:solidFill>
                  <a:srgbClr val="FF0000"/>
                </a:solidFill>
              </a:rPr>
              <a:t>Education is what remains after one has forgotten what one learned in school (Einstein)</a:t>
            </a:r>
            <a:endParaRPr lang="en-US">
              <a:solidFill>
                <a:srgbClr val="FF0000"/>
              </a:solidFill>
            </a:endParaRPr>
          </a:p>
          <a:p>
            <a:endParaRPr lang="en-US"/>
          </a:p>
        </p:txBody>
      </p:sp>
    </p:spTree>
    <p:extLst>
      <p:ext uri="{BB962C8B-B14F-4D97-AF65-F5344CB8AC3E}">
        <p14:creationId xmlns:p14="http://schemas.microsoft.com/office/powerpoint/2010/main" val="24090595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creen Shot 2017-11-08 at 14.35.28.png">
            <a:extLst>
              <a:ext uri="{FF2B5EF4-FFF2-40B4-BE49-F238E27FC236}">
                <a16:creationId xmlns:a16="http://schemas.microsoft.com/office/drawing/2014/main" id="{EDFDCC3D-E126-42A8-A477-CD4C42A773A3}"/>
              </a:ext>
            </a:extLst>
          </p:cNvPr>
          <p:cNvPicPr>
            <a:picLocks noChangeAspect="1"/>
          </p:cNvPicPr>
          <p:nvPr/>
        </p:nvPicPr>
        <p:blipFill>
          <a:blip r:embed="rId2"/>
          <a:stretch>
            <a:fillRect/>
          </a:stretch>
        </p:blipFill>
        <p:spPr>
          <a:xfrm>
            <a:off x="342984" y="895350"/>
            <a:ext cx="11550675" cy="5255211"/>
          </a:xfrm>
          <a:prstGeom prst="rect">
            <a:avLst/>
          </a:prstGeom>
        </p:spPr>
      </p:pic>
    </p:spTree>
    <p:extLst>
      <p:ext uri="{BB962C8B-B14F-4D97-AF65-F5344CB8AC3E}">
        <p14:creationId xmlns:p14="http://schemas.microsoft.com/office/powerpoint/2010/main" val="16020367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8827E-8D47-4E6E-AEFD-B203B6E11569}"/>
              </a:ext>
            </a:extLst>
          </p:cNvPr>
          <p:cNvSpPr>
            <a:spLocks noGrp="1"/>
          </p:cNvSpPr>
          <p:nvPr>
            <p:ph type="title"/>
          </p:nvPr>
        </p:nvSpPr>
        <p:spPr/>
        <p:txBody>
          <a:bodyPr/>
          <a:lstStyle/>
          <a:p>
            <a:r>
              <a:rPr lang="en-US"/>
              <a:t>Wynne </a:t>
            </a:r>
            <a:r>
              <a:rPr lang="en-US" err="1"/>
              <a:t>Harlen</a:t>
            </a:r>
            <a:r>
              <a:rPr lang="en-US"/>
              <a:t> – Big Ideas in Science</a:t>
            </a:r>
          </a:p>
        </p:txBody>
      </p:sp>
      <p:sp>
        <p:nvSpPr>
          <p:cNvPr id="3" name="Text Placeholder 2">
            <a:extLst>
              <a:ext uri="{FF2B5EF4-FFF2-40B4-BE49-F238E27FC236}">
                <a16:creationId xmlns:a16="http://schemas.microsoft.com/office/drawing/2014/main" id="{500E440F-F2AC-43C7-B628-2C926E8874BA}"/>
              </a:ext>
            </a:extLst>
          </p:cNvPr>
          <p:cNvSpPr>
            <a:spLocks noGrp="1"/>
          </p:cNvSpPr>
          <p:nvPr>
            <p:ph type="body" idx="1"/>
          </p:nvPr>
        </p:nvSpPr>
        <p:spPr/>
        <p:txBody>
          <a:bodyPr/>
          <a:lstStyle/>
          <a:p>
            <a:r>
              <a:rPr lang="en-US" sz="2400"/>
              <a:t> Identify a set of top level purposes for the </a:t>
            </a:r>
            <a:r>
              <a:rPr lang="en-US" sz="2400" err="1"/>
              <a:t>AoLE</a:t>
            </a:r>
            <a:r>
              <a:rPr lang="en-US" sz="2400"/>
              <a:t> expressed as Big Ideas.  </a:t>
            </a:r>
            <a:r>
              <a:rPr lang="en-US" sz="2400" err="1"/>
              <a:t>Harlen’s</a:t>
            </a:r>
            <a:r>
              <a:rPr lang="en-US" sz="2400"/>
              <a:t> Big Ideas in Science is a useful approach for framing these.</a:t>
            </a:r>
          </a:p>
          <a:p>
            <a:pPr marL="740410"/>
            <a:r>
              <a:rPr lang="en-US" sz="2400"/>
              <a:t> Ideas of the domain (how the domain explains things in the natural and/or social world)</a:t>
            </a:r>
            <a:endParaRPr lang="en-US" sz="2400">
              <a:solidFill>
                <a:schemeClr val="tx1"/>
              </a:solidFill>
            </a:endParaRPr>
          </a:p>
          <a:p>
            <a:pPr marL="1143000"/>
            <a:r>
              <a:rPr lang="en-US" sz="2400"/>
              <a:t> Specification of key concepts and core knowledge</a:t>
            </a:r>
            <a:endParaRPr lang="en-US" sz="2400">
              <a:solidFill>
                <a:schemeClr val="tx1"/>
              </a:solidFill>
            </a:endParaRPr>
          </a:p>
          <a:p>
            <a:pPr marL="740410"/>
            <a:r>
              <a:rPr lang="en-US" sz="2400"/>
              <a:t> ideas about domain (the nature of the domain or how it works)</a:t>
            </a:r>
            <a:endParaRPr lang="en-US" sz="2400">
              <a:solidFill>
                <a:schemeClr val="tx1"/>
              </a:solidFill>
            </a:endParaRPr>
          </a:p>
          <a:p>
            <a:pPr marL="1143000"/>
            <a:r>
              <a:rPr lang="en-US" sz="2400"/>
              <a:t> E.g. the scientific method</a:t>
            </a:r>
          </a:p>
          <a:p>
            <a:pPr marL="1143000"/>
            <a:r>
              <a:rPr lang="en-US" sz="2400"/>
              <a:t> Skills (which are needed both in developing and in using these ideas)</a:t>
            </a:r>
            <a:endParaRPr lang="en-US" sz="2400">
              <a:solidFill>
                <a:schemeClr val="tx1"/>
              </a:solidFill>
            </a:endParaRPr>
          </a:p>
          <a:p>
            <a:pPr marL="1143000"/>
            <a:r>
              <a:rPr lang="en-US" sz="2400"/>
              <a:t> E.g. inquiry skills, practical skills</a:t>
            </a:r>
            <a:endParaRPr lang="en-US" sz="2400">
              <a:solidFill>
                <a:schemeClr val="tx1"/>
              </a:solidFill>
            </a:endParaRPr>
          </a:p>
          <a:p>
            <a:pPr marL="347345"/>
            <a:r>
              <a:rPr lang="en-US" sz="2400"/>
              <a:t> Set out a progression narrative, framed as learning experiences (inputs) rather than outcomes for each Big Idea.</a:t>
            </a:r>
            <a:endParaRPr lang="en-US" sz="2400">
              <a:solidFill>
                <a:schemeClr val="tx1"/>
              </a:solidFill>
            </a:endParaRPr>
          </a:p>
          <a:p>
            <a:endParaRPr lang="en-US"/>
          </a:p>
        </p:txBody>
      </p:sp>
    </p:spTree>
    <p:extLst>
      <p:ext uri="{BB962C8B-B14F-4D97-AF65-F5344CB8AC3E}">
        <p14:creationId xmlns:p14="http://schemas.microsoft.com/office/powerpoint/2010/main" val="34211998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EB1B-2825-4B2C-BED3-5DDF38E3A0AC}"/>
              </a:ext>
            </a:extLst>
          </p:cNvPr>
          <p:cNvSpPr>
            <a:spLocks noGrp="1"/>
          </p:cNvSpPr>
          <p:nvPr>
            <p:ph type="title"/>
          </p:nvPr>
        </p:nvSpPr>
        <p:spPr/>
        <p:txBody>
          <a:bodyPr/>
          <a:lstStyle/>
          <a:p>
            <a:r>
              <a:rPr lang="en-US"/>
              <a:t>'Big Ideas' in Science...</a:t>
            </a:r>
          </a:p>
        </p:txBody>
      </p:sp>
      <p:sp>
        <p:nvSpPr>
          <p:cNvPr id="3" name="Text Placeholder 2">
            <a:extLst>
              <a:ext uri="{FF2B5EF4-FFF2-40B4-BE49-F238E27FC236}">
                <a16:creationId xmlns:a16="http://schemas.microsoft.com/office/drawing/2014/main" id="{36A29DA2-9C0C-4553-A1A1-DD332DB2B1C2}"/>
              </a:ext>
            </a:extLst>
          </p:cNvPr>
          <p:cNvSpPr>
            <a:spLocks noGrp="1"/>
          </p:cNvSpPr>
          <p:nvPr>
            <p:ph type="body" idx="1"/>
          </p:nvPr>
        </p:nvSpPr>
        <p:spPr>
          <a:xfrm>
            <a:off x="838200" y="1825625"/>
            <a:ext cx="10515600" cy="615177"/>
          </a:xfrm>
        </p:spPr>
        <p:txBody>
          <a:bodyPr/>
          <a:lstStyle/>
          <a:p>
            <a:pPr marL="177800" indent="0">
              <a:buNone/>
            </a:pPr>
            <a:r>
              <a:rPr lang="en-US"/>
              <a:t>Idea of Science </a:t>
            </a:r>
          </a:p>
        </p:txBody>
      </p:sp>
      <p:sp>
        <p:nvSpPr>
          <p:cNvPr id="4" name="TextBox 3">
            <a:extLst>
              <a:ext uri="{FF2B5EF4-FFF2-40B4-BE49-F238E27FC236}">
                <a16:creationId xmlns:a16="http://schemas.microsoft.com/office/drawing/2014/main" id="{31DD3F07-A540-4C90-8145-D7DFBEA6AD6B}"/>
              </a:ext>
            </a:extLst>
          </p:cNvPr>
          <p:cNvSpPr txBox="1"/>
          <p:nvPr/>
        </p:nvSpPr>
        <p:spPr>
          <a:xfrm>
            <a:off x="990842" y="4019550"/>
            <a:ext cx="10806113" cy="4001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Idea about Science</a:t>
            </a:r>
            <a:r>
              <a:rPr lang="en-US"/>
              <a:t> </a:t>
            </a:r>
          </a:p>
        </p:txBody>
      </p:sp>
      <p:pic>
        <p:nvPicPr>
          <p:cNvPr id="5" name="Picture 5" descr="BI1.png">
            <a:extLst>
              <a:ext uri="{FF2B5EF4-FFF2-40B4-BE49-F238E27FC236}">
                <a16:creationId xmlns:a16="http://schemas.microsoft.com/office/drawing/2014/main" id="{FE277FC7-5974-42A0-8259-5B528203C4AB}"/>
              </a:ext>
            </a:extLst>
          </p:cNvPr>
          <p:cNvPicPr>
            <a:picLocks noChangeAspect="1"/>
          </p:cNvPicPr>
          <p:nvPr/>
        </p:nvPicPr>
        <p:blipFill>
          <a:blip r:embed="rId2"/>
          <a:stretch>
            <a:fillRect/>
          </a:stretch>
        </p:blipFill>
        <p:spPr>
          <a:xfrm>
            <a:off x="3925888" y="1905000"/>
            <a:ext cx="6261357" cy="1955333"/>
          </a:xfrm>
          <a:prstGeom prst="rect">
            <a:avLst/>
          </a:prstGeom>
        </p:spPr>
      </p:pic>
      <p:pic>
        <p:nvPicPr>
          <p:cNvPr id="7" name="Picture 7" descr="BI2.png">
            <a:extLst>
              <a:ext uri="{FF2B5EF4-FFF2-40B4-BE49-F238E27FC236}">
                <a16:creationId xmlns:a16="http://schemas.microsoft.com/office/drawing/2014/main" id="{40A94AB8-3355-4D2B-AC93-57CC1ACFF5A8}"/>
              </a:ext>
            </a:extLst>
          </p:cNvPr>
          <p:cNvPicPr>
            <a:picLocks noChangeAspect="1"/>
          </p:cNvPicPr>
          <p:nvPr/>
        </p:nvPicPr>
        <p:blipFill>
          <a:blip r:embed="rId3"/>
          <a:stretch>
            <a:fillRect/>
          </a:stretch>
        </p:blipFill>
        <p:spPr>
          <a:xfrm>
            <a:off x="3991950" y="4333875"/>
            <a:ext cx="6962477" cy="1904776"/>
          </a:xfrm>
          <a:prstGeom prst="rect">
            <a:avLst/>
          </a:prstGeom>
        </p:spPr>
      </p:pic>
    </p:spTree>
    <p:extLst>
      <p:ext uri="{BB962C8B-B14F-4D97-AF65-F5344CB8AC3E}">
        <p14:creationId xmlns:p14="http://schemas.microsoft.com/office/powerpoint/2010/main" val="37092993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creen Shot 2017-11-08 at 14.47.40.png">
            <a:extLst>
              <a:ext uri="{FF2B5EF4-FFF2-40B4-BE49-F238E27FC236}">
                <a16:creationId xmlns:a16="http://schemas.microsoft.com/office/drawing/2014/main" id="{19D66483-B86E-4128-A307-8821F69BDBFA}"/>
              </a:ext>
            </a:extLst>
          </p:cNvPr>
          <p:cNvPicPr>
            <a:picLocks noChangeAspect="1"/>
          </p:cNvPicPr>
          <p:nvPr/>
        </p:nvPicPr>
        <p:blipFill>
          <a:blip r:embed="rId2"/>
          <a:stretch>
            <a:fillRect/>
          </a:stretch>
        </p:blipFill>
        <p:spPr>
          <a:xfrm>
            <a:off x="1171861" y="85725"/>
            <a:ext cx="5623024" cy="6617940"/>
          </a:xfrm>
          <a:prstGeom prst="rect">
            <a:avLst/>
          </a:prstGeom>
        </p:spPr>
      </p:pic>
    </p:spTree>
    <p:extLst>
      <p:ext uri="{BB962C8B-B14F-4D97-AF65-F5344CB8AC3E}">
        <p14:creationId xmlns:p14="http://schemas.microsoft.com/office/powerpoint/2010/main" val="32497997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071B7-BCB3-47D5-9DED-373A4A5277D0}"/>
              </a:ext>
            </a:extLst>
          </p:cNvPr>
          <p:cNvSpPr>
            <a:spLocks noGrp="1"/>
          </p:cNvSpPr>
          <p:nvPr>
            <p:ph type="title"/>
          </p:nvPr>
        </p:nvSpPr>
        <p:spPr/>
        <p:txBody>
          <a:bodyPr/>
          <a:lstStyle/>
          <a:p>
            <a:r>
              <a:rPr lang="en-US"/>
              <a:t>Internationally, where can we look for similar 'process' curricula? </a:t>
            </a:r>
          </a:p>
        </p:txBody>
      </p:sp>
      <p:sp>
        <p:nvSpPr>
          <p:cNvPr id="3" name="Text Placeholder 2">
            <a:extLst>
              <a:ext uri="{FF2B5EF4-FFF2-40B4-BE49-F238E27FC236}">
                <a16:creationId xmlns:a16="http://schemas.microsoft.com/office/drawing/2014/main" id="{B6FE414F-D84F-4D4E-93E8-5951D0F5DCF3}"/>
              </a:ext>
            </a:extLst>
          </p:cNvPr>
          <p:cNvSpPr>
            <a:spLocks noGrp="1"/>
          </p:cNvSpPr>
          <p:nvPr>
            <p:ph type="body" idx="1"/>
          </p:nvPr>
        </p:nvSpPr>
        <p:spPr/>
        <p:txBody>
          <a:bodyPr/>
          <a:lstStyle/>
          <a:p>
            <a:r>
              <a:rPr lang="en-US"/>
              <a:t> Scotland</a:t>
            </a:r>
          </a:p>
          <a:p>
            <a:r>
              <a:rPr lang="en-US"/>
              <a:t> Singapore</a:t>
            </a:r>
          </a:p>
          <a:p>
            <a:r>
              <a:rPr lang="en-US"/>
              <a:t> New Zealand</a:t>
            </a:r>
          </a:p>
          <a:p>
            <a:r>
              <a:rPr lang="en-US"/>
              <a:t> British Columbia</a:t>
            </a:r>
          </a:p>
          <a:p>
            <a:endParaRPr lang="en-US"/>
          </a:p>
          <a:p>
            <a:pPr marL="177800" indent="0">
              <a:buNone/>
            </a:pPr>
            <a:r>
              <a:rPr lang="en-US"/>
              <a:t>It's not possible for us to look at each of these curricula in depth, therefore, we're going to work in groups to critique one... and feedback to the group! (we will make all the materials available for you, however!) </a:t>
            </a:r>
          </a:p>
          <a:p>
            <a:pPr marL="177800" indent="0">
              <a:buNone/>
            </a:pPr>
            <a:endParaRPr lang="en-US"/>
          </a:p>
          <a:p>
            <a:endParaRPr lang="en-US"/>
          </a:p>
        </p:txBody>
      </p:sp>
    </p:spTree>
    <p:extLst>
      <p:ext uri="{BB962C8B-B14F-4D97-AF65-F5344CB8AC3E}">
        <p14:creationId xmlns:p14="http://schemas.microsoft.com/office/powerpoint/2010/main" val="4305166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DEACE-14F5-4BFC-8A50-E6737733AE2B}"/>
              </a:ext>
            </a:extLst>
          </p:cNvPr>
          <p:cNvSpPr>
            <a:spLocks noGrp="1"/>
          </p:cNvSpPr>
          <p:nvPr>
            <p:ph type="title"/>
          </p:nvPr>
        </p:nvSpPr>
        <p:spPr/>
        <p:txBody>
          <a:bodyPr/>
          <a:lstStyle/>
          <a:p>
            <a:r>
              <a:rPr lang="en-US"/>
              <a:t>Task</a:t>
            </a:r>
          </a:p>
        </p:txBody>
      </p:sp>
      <p:sp>
        <p:nvSpPr>
          <p:cNvPr id="3" name="Text Placeholder 2">
            <a:extLst>
              <a:ext uri="{FF2B5EF4-FFF2-40B4-BE49-F238E27FC236}">
                <a16:creationId xmlns:a16="http://schemas.microsoft.com/office/drawing/2014/main" id="{0CB3F963-17D7-47E9-B977-BC0B2639C1C1}"/>
              </a:ext>
            </a:extLst>
          </p:cNvPr>
          <p:cNvSpPr>
            <a:spLocks noGrp="1"/>
          </p:cNvSpPr>
          <p:nvPr>
            <p:ph type="body" idx="1"/>
          </p:nvPr>
        </p:nvSpPr>
        <p:spPr>
          <a:xfrm>
            <a:off x="743131" y="1276350"/>
            <a:ext cx="10515600" cy="4351338"/>
          </a:xfrm>
        </p:spPr>
        <p:txBody>
          <a:bodyPr/>
          <a:lstStyle/>
          <a:p>
            <a:r>
              <a:rPr lang="en-US"/>
              <a:t> Using your information packs, answer the following questions: -</a:t>
            </a:r>
          </a:p>
          <a:p>
            <a:pPr marL="177800" indent="0">
              <a:buNone/>
            </a:pPr>
            <a:r>
              <a:rPr lang="en-US"/>
              <a:t>1) How similar are the 'purposes' of the international curricula that you have been allocated to those stated in Successful Futures?</a:t>
            </a:r>
          </a:p>
          <a:p>
            <a:pPr marL="177800" indent="0">
              <a:buNone/>
            </a:pPr>
            <a:r>
              <a:rPr lang="en-US"/>
              <a:t>2) Are teachers given pedagogical guidance in these documents? Is this helpful? How would teachers in Wales respond to this approach? Does this provide sufficient guidance?</a:t>
            </a:r>
          </a:p>
          <a:p>
            <a:pPr marL="177800" indent="0">
              <a:buNone/>
            </a:pPr>
            <a:r>
              <a:rPr lang="en-US">
                <a:solidFill>
                  <a:schemeClr val="tx1"/>
                </a:solidFill>
              </a:rPr>
              <a:t>3) What is the balance between knowledge and skills development?</a:t>
            </a:r>
          </a:p>
          <a:p>
            <a:pPr marL="177800" indent="0">
              <a:buNone/>
            </a:pPr>
            <a:r>
              <a:rPr lang="en-US">
                <a:solidFill>
                  <a:schemeClr val="tx1"/>
                </a:solidFill>
              </a:rPr>
              <a:t>4) How is progress assessed? Are there any challenges presented by this?</a:t>
            </a:r>
          </a:p>
          <a:p>
            <a:pPr marL="177800" indent="0">
              <a:buNone/>
            </a:pPr>
            <a:r>
              <a:rPr lang="en-US"/>
              <a:t>5) Overall, how easy do you think that is would be to enact this curriculum?</a:t>
            </a:r>
          </a:p>
          <a:p>
            <a:endParaRPr lang="en-US"/>
          </a:p>
        </p:txBody>
      </p:sp>
    </p:spTree>
    <p:extLst>
      <p:ext uri="{BB962C8B-B14F-4D97-AF65-F5344CB8AC3E}">
        <p14:creationId xmlns:p14="http://schemas.microsoft.com/office/powerpoint/2010/main" val="23579278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19"/>
        <p:cNvGrpSpPr/>
        <p:nvPr/>
      </p:nvGrpSpPr>
      <p:grpSpPr>
        <a:xfrm>
          <a:off x="0" y="0"/>
          <a:ext cx="0" cy="0"/>
          <a:chOff x="0" y="0"/>
          <a:chExt cx="0" cy="0"/>
        </a:xfrm>
      </p:grpSpPr>
      <p:sp>
        <p:nvSpPr>
          <p:cNvPr id="520" name="Shape 520"/>
          <p:cNvSpPr txBox="1">
            <a:spLocks noGrp="1"/>
          </p:cNvSpPr>
          <p:nvPr>
            <p:ph type="title"/>
          </p:nvPr>
        </p:nvSpPr>
        <p:spPr>
          <a:xfrm>
            <a:off x="1010728" y="2418211"/>
            <a:ext cx="10515600" cy="1325563"/>
          </a:xfrm>
          <a:prstGeom prst="rect">
            <a:avLst/>
          </a:prstGeom>
          <a:noFill/>
          <a:ln>
            <a:noFill/>
          </a:ln>
        </p:spPr>
        <p:txBody>
          <a:bodyPr wrap="square" lIns="91425" tIns="45700" rIns="91425" bIns="45700" anchor="ctr" anchorCtr="0">
            <a:noAutofit/>
          </a:bodyPr>
          <a:lstStyle/>
          <a:p>
            <a:pPr>
              <a:buSzPct val="25000"/>
            </a:pPr>
            <a:r>
              <a:rPr lang="en-GB" sz="3600" b="1"/>
              <a:t>How do we realise this new curriculum?</a:t>
            </a:r>
            <a:endParaRPr lang="en-US" b="1">
              <a:solidFill>
                <a:schemeClr val="tx1"/>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male-teacher-cartoon.jpg">
            <a:extLst>
              <a:ext uri="{FF2B5EF4-FFF2-40B4-BE49-F238E27FC236}">
                <a16:creationId xmlns:a16="http://schemas.microsoft.com/office/drawing/2014/main" id="{FF462F9C-71F3-4E82-9835-A344826731B3}"/>
              </a:ext>
            </a:extLst>
          </p:cNvPr>
          <p:cNvPicPr>
            <a:picLocks noChangeAspect="1"/>
          </p:cNvPicPr>
          <p:nvPr/>
        </p:nvPicPr>
        <p:blipFill>
          <a:blip r:embed="rId2"/>
          <a:stretch>
            <a:fillRect/>
          </a:stretch>
        </p:blipFill>
        <p:spPr>
          <a:xfrm>
            <a:off x="9417226" y="104775"/>
            <a:ext cx="2567170" cy="2757441"/>
          </a:xfrm>
          <a:prstGeom prst="rect">
            <a:avLst/>
          </a:prstGeom>
        </p:spPr>
      </p:pic>
      <p:sp>
        <p:nvSpPr>
          <p:cNvPr id="2" name="Title 1">
            <a:extLst>
              <a:ext uri="{FF2B5EF4-FFF2-40B4-BE49-F238E27FC236}">
                <a16:creationId xmlns:a16="http://schemas.microsoft.com/office/drawing/2014/main" id="{AD82C455-B1A7-4458-8BDA-6744CBDA8D88}"/>
              </a:ext>
            </a:extLst>
          </p:cNvPr>
          <p:cNvSpPr>
            <a:spLocks noGrp="1"/>
          </p:cNvSpPr>
          <p:nvPr>
            <p:ph type="title"/>
          </p:nvPr>
        </p:nvSpPr>
        <p:spPr>
          <a:xfrm>
            <a:off x="838200" y="365125"/>
            <a:ext cx="9240100" cy="1325563"/>
          </a:xfrm>
        </p:spPr>
        <p:txBody>
          <a:bodyPr/>
          <a:lstStyle/>
          <a:p>
            <a:r>
              <a:rPr lang="en-US">
                <a:solidFill>
                  <a:srgbClr val="000000"/>
                </a:solidFill>
              </a:rPr>
              <a:t>Build a teacher – choose one aspect from each section to "build" your teacher</a:t>
            </a:r>
            <a:r>
              <a:rPr lang="en-US"/>
              <a:t>...</a:t>
            </a:r>
          </a:p>
        </p:txBody>
      </p:sp>
      <p:sp>
        <p:nvSpPr>
          <p:cNvPr id="3" name="Text Placeholder 2">
            <a:extLst>
              <a:ext uri="{FF2B5EF4-FFF2-40B4-BE49-F238E27FC236}">
                <a16:creationId xmlns:a16="http://schemas.microsoft.com/office/drawing/2014/main" id="{446FBE62-1422-45E0-9CFE-88EBE9DFBBBE}"/>
              </a:ext>
            </a:extLst>
          </p:cNvPr>
          <p:cNvSpPr>
            <a:spLocks noGrp="1"/>
          </p:cNvSpPr>
          <p:nvPr>
            <p:ph type="body" idx="1"/>
          </p:nvPr>
        </p:nvSpPr>
        <p:spPr/>
        <p:txBody>
          <a:bodyPr/>
          <a:lstStyle/>
          <a:p>
            <a:pPr marL="177800" indent="0">
              <a:buNone/>
            </a:pPr>
            <a:endParaRPr lang="en-US">
              <a:solidFill>
                <a:srgbClr val="FF0000"/>
              </a:solidFill>
            </a:endParaRPr>
          </a:p>
          <a:p>
            <a:pPr marL="177800" indent="0">
              <a:buNone/>
            </a:pPr>
            <a:endParaRPr lang="en-US">
              <a:solidFill>
                <a:srgbClr val="FF0000"/>
              </a:solidFill>
            </a:endParaRPr>
          </a:p>
        </p:txBody>
      </p:sp>
      <p:sp>
        <p:nvSpPr>
          <p:cNvPr id="4" name="TextBox 3">
            <a:extLst>
              <a:ext uri="{FF2B5EF4-FFF2-40B4-BE49-F238E27FC236}">
                <a16:creationId xmlns:a16="http://schemas.microsoft.com/office/drawing/2014/main" id="{02CC3846-15C8-459C-A177-4515FA8590E9}"/>
              </a:ext>
            </a:extLst>
          </p:cNvPr>
          <p:cNvSpPr txBox="1"/>
          <p:nvPr/>
        </p:nvSpPr>
        <p:spPr>
          <a:xfrm>
            <a:off x="590362" y="2552700"/>
            <a:ext cx="3529467" cy="1785104"/>
          </a:xfrm>
          <a:prstGeom prst="rect">
            <a:avLst/>
          </a:prstGeom>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solidFill>
                  <a:srgbClr val="FF0000"/>
                </a:solidFill>
              </a:rPr>
              <a:t>Section A</a:t>
            </a:r>
          </a:p>
          <a:p>
            <a:pPr marL="342900" indent="-342900">
              <a:buFont typeface="Arial"/>
              <a:buChar char="•"/>
            </a:pPr>
            <a:r>
              <a:rPr lang="en-US" sz="2200"/>
              <a:t>0-5 </a:t>
            </a:r>
            <a:r>
              <a:rPr lang="en-US" sz="2200" err="1"/>
              <a:t>yrs</a:t>
            </a:r>
            <a:r>
              <a:rPr lang="en-US" sz="2200"/>
              <a:t> experience</a:t>
            </a:r>
          </a:p>
          <a:p>
            <a:pPr marL="342900" indent="-342900">
              <a:buFont typeface="Arial"/>
              <a:buChar char="•"/>
            </a:pPr>
            <a:r>
              <a:rPr lang="en-US" sz="2200"/>
              <a:t>6-10 </a:t>
            </a:r>
            <a:r>
              <a:rPr lang="en-US" sz="2200" err="1"/>
              <a:t>yrs</a:t>
            </a:r>
            <a:r>
              <a:rPr lang="en-US" sz="2200"/>
              <a:t> experience</a:t>
            </a:r>
          </a:p>
          <a:p>
            <a:pPr marL="342900" indent="-342900">
              <a:buFont typeface="Arial"/>
              <a:buChar char="•"/>
            </a:pPr>
            <a:r>
              <a:rPr lang="en-US" sz="2200"/>
              <a:t>11-15 </a:t>
            </a:r>
            <a:r>
              <a:rPr lang="en-US" sz="2200" err="1"/>
              <a:t>yrs</a:t>
            </a:r>
            <a:r>
              <a:rPr lang="en-US" sz="2200"/>
              <a:t> experience</a:t>
            </a:r>
          </a:p>
          <a:p>
            <a:pPr marL="342900" indent="-342900">
              <a:buFont typeface="Arial"/>
              <a:buChar char="•"/>
            </a:pPr>
            <a:r>
              <a:rPr lang="en-US" sz="2200"/>
              <a:t>15 </a:t>
            </a:r>
            <a:r>
              <a:rPr lang="en-US" sz="2200" err="1"/>
              <a:t>yrs</a:t>
            </a:r>
            <a:r>
              <a:rPr lang="en-US" sz="2200"/>
              <a:t>+ experience</a:t>
            </a:r>
          </a:p>
        </p:txBody>
      </p:sp>
      <p:sp>
        <p:nvSpPr>
          <p:cNvPr id="5" name="TextBox 4">
            <a:extLst>
              <a:ext uri="{FF2B5EF4-FFF2-40B4-BE49-F238E27FC236}">
                <a16:creationId xmlns:a16="http://schemas.microsoft.com/office/drawing/2014/main" id="{265C559E-9DC6-4322-8C08-F3D90F238F67}"/>
              </a:ext>
            </a:extLst>
          </p:cNvPr>
          <p:cNvSpPr txBox="1"/>
          <p:nvPr/>
        </p:nvSpPr>
        <p:spPr>
          <a:xfrm>
            <a:off x="561796" y="4724400"/>
            <a:ext cx="3529467" cy="1785104"/>
          </a:xfrm>
          <a:prstGeom prst="rect">
            <a:avLst/>
          </a:prstGeom>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solidFill>
                  <a:srgbClr val="FF0000"/>
                </a:solidFill>
              </a:rPr>
              <a:t>Section B</a:t>
            </a:r>
          </a:p>
          <a:p>
            <a:pPr marL="342900" indent="-342900">
              <a:buFont typeface="Arial"/>
              <a:buChar char="•"/>
            </a:pPr>
            <a:r>
              <a:rPr lang="en-US" sz="2200"/>
              <a:t>Reflective</a:t>
            </a:r>
          </a:p>
          <a:p>
            <a:pPr marL="342900" indent="-342900">
              <a:buFont typeface="Arial"/>
              <a:buChar char="•"/>
            </a:pPr>
            <a:r>
              <a:rPr lang="en-US" sz="2200"/>
              <a:t>Subject Expert</a:t>
            </a:r>
          </a:p>
          <a:p>
            <a:pPr marL="342900" indent="-342900">
              <a:buFont typeface="Arial"/>
              <a:buChar char="•"/>
            </a:pPr>
            <a:r>
              <a:rPr lang="en-US" sz="2200"/>
              <a:t>Innovative</a:t>
            </a:r>
          </a:p>
          <a:p>
            <a:pPr marL="342900" indent="-342900">
              <a:buFont typeface="Arial"/>
              <a:buChar char="•"/>
            </a:pPr>
            <a:r>
              <a:rPr lang="en-US" sz="2200"/>
              <a:t>Consistent</a:t>
            </a:r>
          </a:p>
        </p:txBody>
      </p:sp>
      <p:sp>
        <p:nvSpPr>
          <p:cNvPr id="6" name="TextBox 5">
            <a:extLst>
              <a:ext uri="{FF2B5EF4-FFF2-40B4-BE49-F238E27FC236}">
                <a16:creationId xmlns:a16="http://schemas.microsoft.com/office/drawing/2014/main" id="{D50FB09C-7E30-4155-A357-B2F772860704}"/>
              </a:ext>
            </a:extLst>
          </p:cNvPr>
          <p:cNvSpPr txBox="1"/>
          <p:nvPr/>
        </p:nvSpPr>
        <p:spPr>
          <a:xfrm>
            <a:off x="4351539" y="2602152"/>
            <a:ext cx="6733306" cy="2123658"/>
          </a:xfrm>
          <a:prstGeom prst="rect">
            <a:avLst/>
          </a:prstGeom>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solidFill>
                  <a:srgbClr val="FF0000"/>
                </a:solidFill>
              </a:rPr>
              <a:t>Section C – Joined profession...</a:t>
            </a:r>
          </a:p>
          <a:p>
            <a:pPr marL="342900" indent="-342900">
              <a:buFont typeface="Arial"/>
              <a:buChar char="•"/>
            </a:pPr>
            <a:r>
              <a:rPr lang="en-US" sz="2200"/>
              <a:t>straight from University having gained 1st class degree and then PGCE</a:t>
            </a:r>
          </a:p>
          <a:p>
            <a:pPr marL="342900" indent="-342900">
              <a:buFont typeface="Arial"/>
              <a:buChar char="•"/>
            </a:pPr>
            <a:r>
              <a:rPr lang="en-US" sz="2200"/>
              <a:t>after experiencing a variety of careers then decided to teach</a:t>
            </a:r>
          </a:p>
          <a:p>
            <a:pPr marL="342900" indent="-342900">
              <a:buFont typeface="Arial"/>
              <a:buChar char="•"/>
            </a:pPr>
            <a:r>
              <a:rPr lang="en-US" sz="2200"/>
              <a:t>TA – HLTA – GTP - Teacher</a:t>
            </a:r>
          </a:p>
        </p:txBody>
      </p:sp>
      <p:sp>
        <p:nvSpPr>
          <p:cNvPr id="7" name="TextBox 6">
            <a:extLst>
              <a:ext uri="{FF2B5EF4-FFF2-40B4-BE49-F238E27FC236}">
                <a16:creationId xmlns:a16="http://schemas.microsoft.com/office/drawing/2014/main" id="{8680218A-A93F-4BC0-A3F1-305EE464C820}"/>
              </a:ext>
            </a:extLst>
          </p:cNvPr>
          <p:cNvSpPr txBox="1"/>
          <p:nvPr/>
        </p:nvSpPr>
        <p:spPr>
          <a:xfrm>
            <a:off x="4322973" y="5065006"/>
            <a:ext cx="6727278" cy="1446550"/>
          </a:xfrm>
          <a:prstGeom prst="rect">
            <a:avLst/>
          </a:prstGeom>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solidFill>
                  <a:srgbClr val="FF0000"/>
                </a:solidFill>
              </a:rPr>
              <a:t>Section D</a:t>
            </a:r>
          </a:p>
          <a:p>
            <a:r>
              <a:rPr lang="en-US" sz="2200"/>
              <a:t>Values imparting knowledge</a:t>
            </a:r>
          </a:p>
          <a:p>
            <a:r>
              <a:rPr lang="en-US" sz="2200"/>
              <a:t>Values developing skills</a:t>
            </a:r>
          </a:p>
          <a:p>
            <a:r>
              <a:rPr lang="en-US" sz="2200"/>
              <a:t>Tries to blend teaching of both skill and knowledge </a:t>
            </a:r>
          </a:p>
        </p:txBody>
      </p:sp>
    </p:spTree>
    <p:extLst>
      <p:ext uri="{BB962C8B-B14F-4D97-AF65-F5344CB8AC3E}">
        <p14:creationId xmlns:p14="http://schemas.microsoft.com/office/powerpoint/2010/main" val="547040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6F90AED-1C2A-4C98-BC02-738AD1525797}"/>
              </a:ext>
            </a:extLst>
          </p:cNvPr>
          <p:cNvSpPr>
            <a:spLocks noGrp="1"/>
          </p:cNvSpPr>
          <p:nvPr>
            <p:ph type="body" idx="1"/>
          </p:nvPr>
        </p:nvSpPr>
        <p:spPr>
          <a:xfrm>
            <a:off x="762000" y="1495425"/>
            <a:ext cx="10515600" cy="1076528"/>
          </a:xfrm>
        </p:spPr>
        <p:txBody>
          <a:bodyPr/>
          <a:lstStyle/>
          <a:p>
            <a:pPr marL="177800" indent="0">
              <a:buNone/>
            </a:pPr>
            <a:r>
              <a:rPr lang="en-US" sz="3200" dirty="0">
                <a:latin typeface="Franklin Gothic Book"/>
              </a:rPr>
              <a:t>A self-improving system needs</a:t>
            </a:r>
            <a:endParaRPr lang="en-US"/>
          </a:p>
          <a:p>
            <a:pPr marL="177800" indent="0">
              <a:buNone/>
            </a:pPr>
            <a:endParaRPr lang="en-US" sz="3200" i="1"/>
          </a:p>
          <a:p>
            <a:pPr marL="177800" indent="0">
              <a:buNone/>
            </a:pPr>
            <a:endParaRPr lang="en-US"/>
          </a:p>
        </p:txBody>
      </p:sp>
      <p:sp>
        <p:nvSpPr>
          <p:cNvPr id="4" name="TextBox 3">
            <a:extLst>
              <a:ext uri="{FF2B5EF4-FFF2-40B4-BE49-F238E27FC236}">
                <a16:creationId xmlns:a16="http://schemas.microsoft.com/office/drawing/2014/main" id="{60415380-2EAA-4A05-8C44-53292186FF19}"/>
              </a:ext>
            </a:extLst>
          </p:cNvPr>
          <p:cNvSpPr txBox="1"/>
          <p:nvPr/>
        </p:nvSpPr>
        <p:spPr>
          <a:xfrm>
            <a:off x="6629400" y="1371600"/>
            <a:ext cx="4533900" cy="800219"/>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latin typeface="Franklin Gothic Book"/>
              </a:rPr>
              <a:t>self-improving people</a:t>
            </a:r>
            <a:endParaRPr lang="en-US" sz="3200"/>
          </a:p>
          <a:p>
            <a:pPr algn="ctr"/>
            <a:endParaRPr lang="en-US" dirty="0"/>
          </a:p>
        </p:txBody>
      </p:sp>
      <p:sp>
        <p:nvSpPr>
          <p:cNvPr id="5" name="TextBox 4">
            <a:extLst>
              <a:ext uri="{FF2B5EF4-FFF2-40B4-BE49-F238E27FC236}">
                <a16:creationId xmlns:a16="http://schemas.microsoft.com/office/drawing/2014/main" id="{4F5959B6-E724-40A8-ADB6-9B92184344F6}"/>
              </a:ext>
            </a:extLst>
          </p:cNvPr>
          <p:cNvSpPr txBox="1"/>
          <p:nvPr/>
        </p:nvSpPr>
        <p:spPr>
          <a:xfrm>
            <a:off x="762000" y="3629025"/>
            <a:ext cx="9801225" cy="252376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7800">
              <a:lnSpc>
                <a:spcPct val="90000"/>
              </a:lnSpc>
              <a:spcBef>
                <a:spcPts val="1000"/>
              </a:spcBef>
            </a:pPr>
            <a:r>
              <a:rPr lang="en-US" sz="3200" i="1"/>
              <a:t>"Curriculum for excellence is much more than a reform of curriculum and assessment. It is predicated on a model of sustained change which sees schools and teachers as co-creators of the curriculum" Donaldson (2010)</a:t>
            </a:r>
            <a:endParaRPr lang="en-US" sz="3200"/>
          </a:p>
          <a:p>
            <a:pPr algn="ctr"/>
            <a:endParaRPr lang="en-US"/>
          </a:p>
        </p:txBody>
      </p:sp>
      <p:sp>
        <p:nvSpPr>
          <p:cNvPr id="2" name="TextBox 1">
            <a:extLst>
              <a:ext uri="{FF2B5EF4-FFF2-40B4-BE49-F238E27FC236}">
                <a16:creationId xmlns:a16="http://schemas.microsoft.com/office/drawing/2014/main" id="{EBDC70C5-57DF-42EA-AD09-4CB97E227BE9}"/>
              </a:ext>
            </a:extLst>
          </p:cNvPr>
          <p:cNvSpPr txBox="1"/>
          <p:nvPr/>
        </p:nvSpPr>
        <p:spPr>
          <a:xfrm>
            <a:off x="962211" y="2524125"/>
            <a:ext cx="9887318" cy="5847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Franklin Gothic Book"/>
              </a:rPr>
              <a:t>A self-improving system needs, self-improving people...</a:t>
            </a:r>
          </a:p>
        </p:txBody>
      </p:sp>
    </p:spTree>
    <p:extLst>
      <p:ext uri="{BB962C8B-B14F-4D97-AF65-F5344CB8AC3E}">
        <p14:creationId xmlns:p14="http://schemas.microsoft.com/office/powerpoint/2010/main" val="128685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30"/>
        <p:cNvGrpSpPr/>
        <p:nvPr/>
      </p:nvGrpSpPr>
      <p:grpSpPr>
        <a:xfrm>
          <a:off x="0" y="0"/>
          <a:ext cx="0" cy="0"/>
          <a:chOff x="0" y="0"/>
          <a:chExt cx="0" cy="0"/>
        </a:xfrm>
      </p:grpSpPr>
      <p:sp>
        <p:nvSpPr>
          <p:cNvPr id="531" name="Shape 531"/>
          <p:cNvSpPr txBox="1">
            <a:spLocks noGrp="1"/>
          </p:cNvSpPr>
          <p:nvPr>
            <p:ph type="title"/>
          </p:nvPr>
        </p:nvSpPr>
        <p:spPr>
          <a:xfrm>
            <a:off x="838199" y="365125"/>
            <a:ext cx="11031747"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What factors contribute to the implementation gap?</a:t>
            </a:r>
            <a:br>
              <a:rPr lang="en-US" sz="3600" b="1" i="0" u="none" strike="noStrike" cap="none">
                <a:solidFill>
                  <a:schemeClr val="dk1"/>
                </a:solidFill>
                <a:latin typeface="Calibri"/>
                <a:ea typeface="Calibri"/>
                <a:cs typeface="Calibri"/>
                <a:sym typeface="Calibri"/>
              </a:rPr>
            </a:br>
            <a:r>
              <a:rPr lang="en-US" sz="3600" b="1" i="0" u="none" strike="noStrike" cap="none">
                <a:solidFill>
                  <a:schemeClr val="dk1"/>
                </a:solidFill>
                <a:latin typeface="Calibri"/>
                <a:ea typeface="Calibri"/>
                <a:cs typeface="Calibri"/>
                <a:sym typeface="Calibri"/>
              </a:rPr>
              <a:t>Learning from the Scottish Experience (1)</a:t>
            </a:r>
          </a:p>
        </p:txBody>
      </p:sp>
      <p:sp>
        <p:nvSpPr>
          <p:cNvPr id="532" name="Shape 532"/>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80000"/>
              </a:lnSpc>
              <a:spcBef>
                <a:spcPts val="0"/>
              </a:spcBef>
              <a:spcAft>
                <a:spcPts val="0"/>
              </a:spcAft>
              <a:buClr>
                <a:schemeClr val="dk1"/>
              </a:buClr>
              <a:buSzPct val="99615"/>
              <a:buFont typeface="Arial"/>
              <a:buChar char="•"/>
            </a:pPr>
            <a:r>
              <a:rPr lang="en-US" sz="2590" b="0" i="0" u="none" strike="noStrike" cap="none">
                <a:solidFill>
                  <a:schemeClr val="dk1"/>
                </a:solidFill>
                <a:latin typeface="Calibri"/>
                <a:ea typeface="Calibri"/>
                <a:cs typeface="Calibri"/>
                <a:sym typeface="Calibri"/>
              </a:rPr>
              <a:t>Key issues:- 1) Accountability? </a:t>
            </a:r>
          </a:p>
          <a:p>
            <a:pPr marL="0" marR="0" lvl="0" indent="0" algn="l" rtl="0">
              <a:lnSpc>
                <a:spcPct val="80000"/>
              </a:lnSpc>
              <a:spcBef>
                <a:spcPts val="1000"/>
              </a:spcBef>
              <a:spcAft>
                <a:spcPts val="0"/>
              </a:spcAft>
              <a:buClr>
                <a:schemeClr val="dk1"/>
              </a:buClr>
              <a:buSzPct val="25000"/>
              <a:buFont typeface="Arial"/>
              <a:buNone/>
            </a:pPr>
            <a:r>
              <a:rPr lang="en-US" sz="2590" b="0" i="1" u="none" strike="noStrike" cap="none">
                <a:solidFill>
                  <a:schemeClr val="dk1"/>
                </a:solidFill>
                <a:latin typeface="Calibri"/>
                <a:ea typeface="Calibri"/>
                <a:cs typeface="Calibri"/>
                <a:sym typeface="Calibri"/>
              </a:rPr>
              <a:t>“University of Glasgow research (Baumfield et al., 2010) similarly highlighted the difficulties faced by teachers in taking advantage of the autonomy afforded by CfE. A major problem lies in the </a:t>
            </a:r>
            <a:r>
              <a:rPr lang="en-US" sz="2590" b="1" i="1" u="none" strike="noStrike" cap="none">
                <a:solidFill>
                  <a:schemeClr val="dk1"/>
                </a:solidFill>
                <a:latin typeface="Calibri"/>
                <a:ea typeface="Calibri"/>
                <a:cs typeface="Calibri"/>
                <a:sym typeface="Calibri"/>
              </a:rPr>
              <a:t>accountability practices </a:t>
            </a:r>
            <a:r>
              <a:rPr lang="en-US" sz="2590" b="0" i="1" u="none" strike="noStrike" cap="none">
                <a:solidFill>
                  <a:schemeClr val="dk1"/>
                </a:solidFill>
                <a:latin typeface="Calibri"/>
                <a:ea typeface="Calibri"/>
                <a:cs typeface="Calibri"/>
                <a:sym typeface="Calibri"/>
              </a:rPr>
              <a:t>- including use of attainment data and internal inspections - that continue to accompany the new curriculum despite the renewed emphasis on teacher autonomy, and the </a:t>
            </a:r>
            <a:r>
              <a:rPr lang="en-US" sz="2590" b="1" i="1" u="none" strike="noStrike" cap="none">
                <a:solidFill>
                  <a:schemeClr val="dk1"/>
                </a:solidFill>
                <a:latin typeface="Calibri"/>
                <a:ea typeface="Calibri"/>
                <a:cs typeface="Calibri"/>
                <a:sym typeface="Calibri"/>
              </a:rPr>
              <a:t>cultures of performativity</a:t>
            </a:r>
            <a:r>
              <a:rPr lang="en-US" sz="2590" b="0" i="1" u="none" strike="noStrike" cap="none">
                <a:solidFill>
                  <a:schemeClr val="dk1"/>
                </a:solidFill>
                <a:latin typeface="Calibri"/>
                <a:ea typeface="Calibri"/>
                <a:cs typeface="Calibri"/>
                <a:sym typeface="Calibri"/>
              </a:rPr>
              <a:t> that have been shown to develop in schools as a result of these practices (Cowie, Taylor &amp; Croxford, 2007). Such competing pressures potentially leave teachers, seeking to implement CfE, between a ‘rock and a hard place’ (Reeves, 2008).” </a:t>
            </a:r>
          </a:p>
          <a:p>
            <a:pPr marL="0" marR="0" lvl="0" indent="0" algn="l" rtl="0">
              <a:lnSpc>
                <a:spcPct val="80000"/>
              </a:lnSpc>
              <a:spcBef>
                <a:spcPts val="1000"/>
              </a:spcBef>
              <a:spcAft>
                <a:spcPts val="0"/>
              </a:spcAft>
              <a:buClr>
                <a:schemeClr val="dk1"/>
              </a:buClr>
              <a:buSzPct val="25000"/>
              <a:buFont typeface="Arial"/>
              <a:buNone/>
            </a:pPr>
            <a:r>
              <a:rPr lang="en-US" sz="2590" b="0" i="1" u="none" strike="noStrike" cap="none">
                <a:solidFill>
                  <a:schemeClr val="dk1"/>
                </a:solidFill>
                <a:latin typeface="Calibri"/>
                <a:ea typeface="Calibri"/>
                <a:cs typeface="Calibri"/>
                <a:sym typeface="Calibri"/>
              </a:rPr>
              <a:t>(Priestley and Minty 2013)</a:t>
            </a:r>
          </a:p>
          <a:p>
            <a:pPr marL="0" marR="0" lvl="0" indent="0" algn="l" rtl="0">
              <a:lnSpc>
                <a:spcPct val="80000"/>
              </a:lnSpc>
              <a:spcBef>
                <a:spcPts val="1000"/>
              </a:spcBef>
              <a:buClr>
                <a:schemeClr val="dk1"/>
              </a:buClr>
              <a:buSzPct val="25000"/>
              <a:buFont typeface="Arial"/>
              <a:buNone/>
            </a:pPr>
            <a:r>
              <a:rPr lang="en-US" sz="2590" b="0" i="0" u="none" strike="noStrike" cap="none">
                <a:solidFill>
                  <a:schemeClr val="dk1"/>
                </a:solidFill>
                <a:latin typeface="Calibri"/>
                <a:ea typeface="Calibri"/>
                <a:cs typeface="Calibri"/>
                <a:sym typeface="Calibri"/>
              </a:rPr>
              <a:t>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Shape 537"/>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Learning from the Scottish Experience (2)</a:t>
            </a:r>
          </a:p>
        </p:txBody>
      </p:sp>
      <p:sp>
        <p:nvSpPr>
          <p:cNvPr id="538" name="Shape 538"/>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0" marR="0" lvl="0" indent="0" algn="l" rtl="0">
              <a:lnSpc>
                <a:spcPct val="90000"/>
              </a:lnSpc>
              <a:spcBef>
                <a:spcPts val="0"/>
              </a:spcBef>
              <a:spcAft>
                <a:spcPts val="0"/>
              </a:spcAft>
              <a:buClr>
                <a:schemeClr val="dk1"/>
              </a:buClr>
              <a:buSzPct val="25000"/>
              <a:buFont typeface="Arial"/>
              <a:buNone/>
            </a:pPr>
            <a:r>
              <a:rPr lang="en-US" sz="2400" b="0" i="0" u="none" strike="noStrike" cap="none">
                <a:solidFill>
                  <a:schemeClr val="dk1"/>
                </a:solidFill>
                <a:latin typeface="Calibri"/>
                <a:ea typeface="Calibri"/>
                <a:cs typeface="Calibri"/>
                <a:sym typeface="Calibri"/>
              </a:rPr>
              <a:t>2:- Time/’meso’-level support?</a:t>
            </a:r>
          </a:p>
          <a:p>
            <a:pPr marL="228600" marR="0" lvl="0" indent="-228600" algn="l" rtl="0">
              <a:lnSpc>
                <a:spcPct val="90000"/>
              </a:lnSpc>
              <a:spcBef>
                <a:spcPts val="1000"/>
              </a:spcBef>
              <a:spcAft>
                <a:spcPts val="0"/>
              </a:spcAft>
              <a:buClr>
                <a:schemeClr val="dk1"/>
              </a:buClr>
              <a:buSzPct val="100000"/>
              <a:buFont typeface="Arial"/>
              <a:buChar char="•"/>
            </a:pPr>
            <a:r>
              <a:rPr lang="en-US" sz="2400" b="0" i="1" u="none" strike="noStrike" cap="none">
                <a:solidFill>
                  <a:schemeClr val="dk1"/>
                </a:solidFill>
                <a:latin typeface="Calibri"/>
                <a:ea typeface="Calibri"/>
                <a:cs typeface="Calibri"/>
                <a:sym typeface="Calibri"/>
              </a:rPr>
              <a:t>While most teachers welcomed the underpinning philosophy of CfE, we found second order engagement to be more problematic. There are a number of facets of this. Firstly, there is the issue of whether the teaching workforce has been able to take the </a:t>
            </a:r>
            <a:r>
              <a:rPr lang="en-US" sz="2400" b="1" i="1" u="none" strike="noStrike" cap="none">
                <a:solidFill>
                  <a:schemeClr val="dk1"/>
                </a:solidFill>
                <a:latin typeface="Calibri"/>
                <a:ea typeface="Calibri"/>
                <a:cs typeface="Calibri"/>
                <a:sym typeface="Calibri"/>
              </a:rPr>
              <a:t>time to make sense of the big ideas of the curriculum</a:t>
            </a:r>
            <a:r>
              <a:rPr lang="en-US" sz="2400" b="0" i="1" u="none" strike="noStrike" cap="none">
                <a:solidFill>
                  <a:schemeClr val="dk1"/>
                </a:solidFill>
                <a:latin typeface="Calibri"/>
                <a:ea typeface="Calibri"/>
                <a:cs typeface="Calibri"/>
                <a:sym typeface="Calibri"/>
              </a:rPr>
              <a:t>. We found only occasional examples of meeting with colleagues to discuss the </a:t>
            </a:r>
            <a:r>
              <a:rPr lang="en-US" sz="2400" b="1" i="1" u="none" strike="noStrike" cap="none">
                <a:solidFill>
                  <a:schemeClr val="dk1"/>
                </a:solidFill>
                <a:latin typeface="Calibri"/>
                <a:ea typeface="Calibri"/>
                <a:cs typeface="Calibri"/>
                <a:sym typeface="Calibri"/>
              </a:rPr>
              <a:t>meaning of the principles of CfE</a:t>
            </a:r>
            <a:r>
              <a:rPr lang="en-US" sz="2400" b="0" i="1" u="none" strike="noStrike" cap="none">
                <a:solidFill>
                  <a:schemeClr val="dk1"/>
                </a:solidFill>
                <a:latin typeface="Calibri"/>
                <a:ea typeface="Calibri"/>
                <a:cs typeface="Calibri"/>
                <a:sym typeface="Calibri"/>
              </a:rPr>
              <a:t>. (Priestley and Minty, 2013)</a:t>
            </a:r>
          </a:p>
          <a:p>
            <a:pPr marL="228600" marR="0" lvl="0" indent="-228600" algn="l" rtl="0">
              <a:lnSpc>
                <a:spcPct val="90000"/>
              </a:lnSpc>
              <a:spcBef>
                <a:spcPts val="1000"/>
              </a:spcBef>
              <a:spcAft>
                <a:spcPts val="0"/>
              </a:spcAft>
              <a:buClr>
                <a:schemeClr val="dk1"/>
              </a:buClr>
              <a:buSzPct val="100000"/>
              <a:buFont typeface="Arial"/>
              <a:buNone/>
            </a:pPr>
            <a:endParaRPr sz="2400" b="0" i="1" u="none" strike="noStrike" cap="none">
              <a:solidFill>
                <a:schemeClr val="dk1"/>
              </a:solidFill>
              <a:latin typeface="Calibri"/>
              <a:ea typeface="Calibri"/>
              <a:cs typeface="Calibri"/>
              <a:sym typeface="Calibri"/>
            </a:endParaRP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42"/>
        <p:cNvGrpSpPr/>
        <p:nvPr/>
      </p:nvGrpSpPr>
      <p:grpSpPr>
        <a:xfrm>
          <a:off x="0" y="0"/>
          <a:ext cx="0" cy="0"/>
          <a:chOff x="0" y="0"/>
          <a:chExt cx="0" cy="0"/>
        </a:xfrm>
      </p:grpSpPr>
      <p:sp>
        <p:nvSpPr>
          <p:cNvPr id="543" name="Shape 543"/>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Learning from the Scottish Experience (3)</a:t>
            </a:r>
          </a:p>
        </p:txBody>
      </p:sp>
      <p:sp>
        <p:nvSpPr>
          <p:cNvPr id="544" name="Shape 544"/>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0" marR="0" lvl="0" indent="0" algn="l" rtl="0">
              <a:lnSpc>
                <a:spcPct val="80000"/>
              </a:lnSpc>
              <a:spcBef>
                <a:spcPts val="0"/>
              </a:spcBef>
              <a:spcAft>
                <a:spcPts val="0"/>
              </a:spcAft>
              <a:buClr>
                <a:schemeClr val="dk1"/>
              </a:buClr>
              <a:buSzPct val="25000"/>
              <a:buFont typeface="Arial"/>
              <a:buNone/>
            </a:pPr>
            <a:r>
              <a:rPr lang="en-US" sz="2400" b="0" i="0" u="none" strike="noStrike" cap="none">
                <a:solidFill>
                  <a:schemeClr val="dk1"/>
                </a:solidFill>
                <a:latin typeface="Calibri"/>
                <a:ea typeface="Calibri"/>
                <a:cs typeface="Calibri"/>
                <a:sym typeface="Calibri"/>
              </a:rPr>
              <a:t>3:- Teachers’ individual theories of learning and knowledge?</a:t>
            </a:r>
          </a:p>
          <a:p>
            <a:pPr marL="228600" marR="0" lvl="0" indent="-228600" algn="l" rtl="0">
              <a:lnSpc>
                <a:spcPct val="80000"/>
              </a:lnSpc>
              <a:spcBef>
                <a:spcPts val="1000"/>
              </a:spcBef>
              <a:spcAft>
                <a:spcPts val="0"/>
              </a:spcAft>
              <a:buClr>
                <a:schemeClr val="dk1"/>
              </a:buClr>
              <a:buSzPct val="100000"/>
              <a:buFont typeface="Arial"/>
              <a:buChar char="•"/>
            </a:pPr>
            <a:r>
              <a:rPr lang="en-US" sz="2400" b="0" i="1" u="none" strike="noStrike" cap="none">
                <a:solidFill>
                  <a:schemeClr val="dk1"/>
                </a:solidFill>
                <a:latin typeface="Calibri"/>
                <a:ea typeface="Calibri"/>
                <a:cs typeface="Calibri"/>
                <a:sym typeface="Calibri"/>
              </a:rPr>
              <a:t>Secondly, and perhaps more fundamentally, one should question whether the assumptions within CfE about learning and knowledge are congruent with teachers’ own implicit theories of learning and knowledge. CfE advocates a broadly </a:t>
            </a:r>
            <a:r>
              <a:rPr lang="en-US" sz="2400" b="1" i="1" u="none" strike="noStrike" cap="none">
                <a:solidFill>
                  <a:schemeClr val="dk1"/>
                </a:solidFill>
                <a:latin typeface="Calibri"/>
                <a:ea typeface="Calibri"/>
                <a:cs typeface="Calibri"/>
                <a:sym typeface="Calibri"/>
              </a:rPr>
              <a:t>constructivist view of learning, at least implicitly</a:t>
            </a:r>
            <a:r>
              <a:rPr lang="en-US" sz="2400" b="0" i="1" u="none" strike="noStrike" cap="none">
                <a:solidFill>
                  <a:schemeClr val="dk1"/>
                </a:solidFill>
                <a:latin typeface="Calibri"/>
                <a:ea typeface="Calibri"/>
                <a:cs typeface="Calibri"/>
                <a:sym typeface="Calibri"/>
              </a:rPr>
              <a:t>. Thus, there are notions that students learn best through active engagement and experience, and through dialogue with other learners. Our research suggests, conversely, that many teachers, particularly in secondary schools, harbour implicit transmissionist views of knowledge and learning, viewing it as delivery of content, whether or not organised into discrete subjects. These points should not obscure the fact that it is probable there will be a continuum of practice and philosophy in each case, and that </a:t>
            </a:r>
            <a:r>
              <a:rPr lang="en-US" sz="2400" b="1" i="1" u="none" strike="noStrike" cap="none">
                <a:solidFill>
                  <a:schemeClr val="dk1"/>
                </a:solidFill>
                <a:latin typeface="Calibri"/>
                <a:ea typeface="Calibri"/>
                <a:cs typeface="Calibri"/>
                <a:sym typeface="Calibri"/>
              </a:rPr>
              <a:t>most teachers will be influenced by a combination of different beliefs and values</a:t>
            </a:r>
            <a:r>
              <a:rPr lang="en-US" sz="2400" b="0" i="1" u="none" strike="noStrike" cap="none">
                <a:solidFill>
                  <a:schemeClr val="dk1"/>
                </a:solidFill>
                <a:latin typeface="Calibri"/>
                <a:ea typeface="Calibri"/>
                <a:cs typeface="Calibri"/>
                <a:sym typeface="Calibri"/>
              </a:rPr>
              <a:t>. (Priestley and Minty, 2013)</a:t>
            </a:r>
          </a:p>
          <a:p>
            <a:pPr marL="228600" marR="0" lvl="0" indent="-228600" algn="l" rtl="0">
              <a:lnSpc>
                <a:spcPct val="8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48"/>
        <p:cNvGrpSpPr/>
        <p:nvPr/>
      </p:nvGrpSpPr>
      <p:grpSpPr>
        <a:xfrm>
          <a:off x="0" y="0"/>
          <a:ext cx="0" cy="0"/>
          <a:chOff x="0" y="0"/>
          <a:chExt cx="0" cy="0"/>
        </a:xfrm>
      </p:grpSpPr>
      <p:sp>
        <p:nvSpPr>
          <p:cNvPr id="549" name="Shape 549"/>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Learning from the Scottish Experience (4)</a:t>
            </a:r>
          </a:p>
        </p:txBody>
      </p:sp>
      <p:sp>
        <p:nvSpPr>
          <p:cNvPr id="550" name="Shape 550"/>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0" marR="0" lvl="0" indent="0" algn="l" rtl="0">
              <a:lnSpc>
                <a:spcPct val="90000"/>
              </a:lnSpc>
              <a:spcBef>
                <a:spcPts val="0"/>
              </a:spcBef>
              <a:spcAft>
                <a:spcPts val="0"/>
              </a:spcAft>
              <a:buClr>
                <a:schemeClr val="dk1"/>
              </a:buClr>
              <a:buSzPct val="25000"/>
              <a:buFont typeface="Arial"/>
              <a:buNone/>
            </a:pPr>
            <a:r>
              <a:rPr lang="en-US" sz="2800" b="0" i="0" u="none" strike="noStrike" cap="none">
                <a:solidFill>
                  <a:schemeClr val="dk1"/>
                </a:solidFill>
                <a:latin typeface="Calibri"/>
                <a:ea typeface="Calibri"/>
                <a:cs typeface="Calibri"/>
                <a:sym typeface="Calibri"/>
              </a:rPr>
              <a:t>4) Knowledge vs Skills</a:t>
            </a:r>
          </a:p>
          <a:p>
            <a:pPr marL="228600" marR="0" lvl="0" indent="-228600" algn="l" rtl="0">
              <a:lnSpc>
                <a:spcPct val="90000"/>
              </a:lnSpc>
              <a:spcBef>
                <a:spcPts val="1000"/>
              </a:spcBef>
              <a:spcAft>
                <a:spcPts val="0"/>
              </a:spcAft>
              <a:buClr>
                <a:schemeClr val="dk1"/>
              </a:buClr>
              <a:buSzPct val="100000"/>
              <a:buFont typeface="Arial"/>
              <a:buChar char="•"/>
            </a:pPr>
            <a:r>
              <a:rPr lang="en-US" sz="2800" b="0" i="1" u="none" strike="noStrike" cap="none">
                <a:solidFill>
                  <a:schemeClr val="dk1"/>
                </a:solidFill>
                <a:latin typeface="Calibri"/>
                <a:ea typeface="Calibri"/>
                <a:cs typeface="Calibri"/>
                <a:sym typeface="Calibri"/>
              </a:rPr>
              <a:t>There was a perception among some teachers (both interviewees and survey respondents, and both primary and secondary) that knowledge was disappearing from the curriculum in favour of skills. Such opinions tended to be expressed by teachers holding transmissionist views of knowledge, and was in conflict with the more constructivist views of knowledge implied within CfE. </a:t>
            </a: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54"/>
        <p:cNvGrpSpPr/>
        <p:nvPr/>
      </p:nvGrpSpPr>
      <p:grpSpPr>
        <a:xfrm>
          <a:off x="0" y="0"/>
          <a:ext cx="0" cy="0"/>
          <a:chOff x="0" y="0"/>
          <a:chExt cx="0" cy="0"/>
        </a:xfrm>
      </p:grpSpPr>
      <p:sp>
        <p:nvSpPr>
          <p:cNvPr id="555" name="Shape 555"/>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TASK:- Study the two statements from Scottish teachers below…</a:t>
            </a:r>
          </a:p>
        </p:txBody>
      </p:sp>
      <p:sp>
        <p:nvSpPr>
          <p:cNvPr id="556" name="Shape 556"/>
          <p:cNvSpPr txBox="1">
            <a:spLocks noGrp="1"/>
          </p:cNvSpPr>
          <p:nvPr>
            <p:ph type="body" idx="1"/>
          </p:nvPr>
        </p:nvSpPr>
        <p:spPr>
          <a:xfrm>
            <a:off x="838200" y="1825625"/>
            <a:ext cx="6719596"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228600" marR="0" lvl="0" indent="-228600" algn="l" rtl="0">
              <a:lnSpc>
                <a:spcPct val="90000"/>
              </a:lnSpc>
              <a:spcBef>
                <a:spcPts val="100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
        <p:nvSpPr>
          <p:cNvPr id="557" name="Shape 557"/>
          <p:cNvSpPr/>
          <p:nvPr/>
        </p:nvSpPr>
        <p:spPr>
          <a:xfrm>
            <a:off x="6719596" y="1212980"/>
            <a:ext cx="4634204" cy="4348065"/>
          </a:xfrm>
          <a:prstGeom prst="wedgeEllipseCallout">
            <a:avLst>
              <a:gd name="adj1" fmla="val 62926"/>
              <a:gd name="adj2" fmla="val 41962"/>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“IT’S NOT WHAT WE LEARN BUT HOW WE LEARN". Who coined that disaster? In order for there to be any meaning in the acquisition of knowledge then what we learn HAS to be as vital and important as how we learn. </a:t>
            </a:r>
          </a:p>
          <a:p>
            <a:pPr marL="0" marR="0" lvl="0" indent="0" algn="ctr" rtl="0">
              <a:spcBef>
                <a:spcPts val="0"/>
              </a:spcBef>
              <a:buNone/>
            </a:pPr>
            <a:endParaRPr sz="1800">
              <a:solidFill>
                <a:schemeClr val="lt1"/>
              </a:solidFill>
              <a:latin typeface="Calibri"/>
              <a:ea typeface="Calibri"/>
              <a:cs typeface="Calibri"/>
              <a:sym typeface="Calibri"/>
            </a:endParaRPr>
          </a:p>
        </p:txBody>
      </p:sp>
      <p:sp>
        <p:nvSpPr>
          <p:cNvPr id="558" name="Shape 558"/>
          <p:cNvSpPr/>
          <p:nvPr/>
        </p:nvSpPr>
        <p:spPr>
          <a:xfrm>
            <a:off x="0" y="1492898"/>
            <a:ext cx="6830009" cy="4684065"/>
          </a:xfrm>
          <a:prstGeom prst="cloudCallout">
            <a:avLst>
              <a:gd name="adj1" fmla="val -41490"/>
              <a:gd name="adj2" fmla="val 55660"/>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The ONLY plus I see from CfE is inter-disciplinary learning- something I have advocated for a long time. But in order to fully link with other subjects and make meaningful and relevant connections then pupils need to understand the subject first. At every level in its implementation CfE, dumbs down subject specialism BUT it is only through subject that we can really make wider links and judgements about all other areas. (Survey) </a:t>
            </a:r>
          </a:p>
          <a:p>
            <a:pPr marL="0" marR="0" lvl="0" indent="0" algn="ctr" rtl="0">
              <a:spcBef>
                <a:spcPts val="0"/>
              </a:spcBef>
              <a:buNone/>
            </a:pPr>
            <a:endParaRPr sz="1800">
              <a:solidFill>
                <a:schemeClr val="lt1"/>
              </a:solidFill>
              <a:latin typeface="Calibri"/>
              <a:ea typeface="Calibri"/>
              <a:cs typeface="Calibri"/>
              <a:sym typeface="Calibri"/>
            </a:endParaRPr>
          </a:p>
        </p:txBody>
      </p:sp>
      <p:sp>
        <p:nvSpPr>
          <p:cNvPr id="559" name="Shape 559"/>
          <p:cNvSpPr txBox="1"/>
          <p:nvPr/>
        </p:nvSpPr>
        <p:spPr>
          <a:xfrm>
            <a:off x="5307563" y="5788970"/>
            <a:ext cx="6691604" cy="830997"/>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2400">
                <a:solidFill>
                  <a:schemeClr val="dk1"/>
                </a:solidFill>
                <a:latin typeface="Calibri"/>
                <a:ea typeface="Calibri"/>
                <a:cs typeface="Calibri"/>
                <a:sym typeface="Calibri"/>
              </a:rPr>
              <a:t>Task (5 minutes):- How would you respond to these two teachers?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63"/>
        <p:cNvGrpSpPr/>
        <p:nvPr/>
      </p:nvGrpSpPr>
      <p:grpSpPr>
        <a:xfrm>
          <a:off x="0" y="0"/>
          <a:ext cx="0" cy="0"/>
          <a:chOff x="0" y="0"/>
          <a:chExt cx="0" cy="0"/>
        </a:xfrm>
      </p:grpSpPr>
      <p:sp>
        <p:nvSpPr>
          <p:cNvPr id="564" name="Shape 564"/>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Teacher Agency</a:t>
            </a:r>
          </a:p>
        </p:txBody>
      </p:sp>
      <p:sp>
        <p:nvSpPr>
          <p:cNvPr id="565" name="Shape 565"/>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99615"/>
              <a:buFont typeface="Arial"/>
              <a:buChar char="•"/>
            </a:pPr>
            <a:r>
              <a:rPr lang="en-US" sz="2590" b="0" i="0" u="none" strike="noStrike" cap="none">
                <a:solidFill>
                  <a:schemeClr val="dk1"/>
                </a:solidFill>
                <a:latin typeface="Calibri"/>
                <a:ea typeface="Calibri"/>
                <a:cs typeface="Calibri"/>
                <a:sym typeface="Calibri"/>
              </a:rPr>
              <a:t>It its simplest form agency can be defined as ‘the ability or potential to act’. It has also been described as the ‘capacity for autonomous action… [independent] of the determining constraints of social strucure’ (Calhoun, cited in Biesta and Tedder, 2006, p. 5) or as the ability of actors to ‘critically shape their responses to problematic situations’. </a:t>
            </a:r>
          </a:p>
          <a:p>
            <a:pPr marL="228600" marR="0" lvl="0" indent="-228600" algn="l" rtl="0">
              <a:lnSpc>
                <a:spcPct val="90000"/>
              </a:lnSpc>
              <a:spcBef>
                <a:spcPts val="1000"/>
              </a:spcBef>
              <a:spcAft>
                <a:spcPts val="0"/>
              </a:spcAft>
              <a:buClr>
                <a:schemeClr val="dk1"/>
              </a:buClr>
              <a:buSzPct val="99615"/>
              <a:buFont typeface="Arial"/>
              <a:buChar char="•"/>
            </a:pPr>
            <a:r>
              <a:rPr lang="en-US" sz="2590" b="0" i="0" u="none" strike="noStrike" cap="none">
                <a:solidFill>
                  <a:schemeClr val="dk1"/>
                </a:solidFill>
                <a:latin typeface="Calibri"/>
                <a:ea typeface="Calibri"/>
                <a:cs typeface="Calibri"/>
                <a:sym typeface="Calibri"/>
              </a:rPr>
              <a:t>In Successful Futures, teachers are seen to be the ‘agents’ who will be responsible for implementing the new curriculum, with schools given greater freedom to enact the curriculum at a ‘local’ level (subsidiarity).</a:t>
            </a:r>
          </a:p>
          <a:p>
            <a:pPr marL="228600" marR="0" lvl="0" indent="-228600" algn="l" rtl="0">
              <a:lnSpc>
                <a:spcPct val="90000"/>
              </a:lnSpc>
              <a:spcBef>
                <a:spcPts val="1000"/>
              </a:spcBef>
              <a:buClr>
                <a:schemeClr val="dk1"/>
              </a:buClr>
              <a:buSzPct val="99615"/>
              <a:buFont typeface="Arial"/>
              <a:buChar char="•"/>
            </a:pPr>
            <a:r>
              <a:rPr lang="en-US" sz="2590" b="0" i="0" u="none" strike="noStrike" cap="none">
                <a:solidFill>
                  <a:schemeClr val="dk1"/>
                </a:solidFill>
                <a:latin typeface="Calibri"/>
                <a:ea typeface="Calibri"/>
                <a:cs typeface="Calibri"/>
                <a:sym typeface="Calibri"/>
              </a:rPr>
              <a:t>Teachers ability to act as agents in the enactment of the new curriculum, however, will depend upon a variety of potentially constraining as well as enabling factors.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69"/>
        <p:cNvGrpSpPr/>
        <p:nvPr/>
      </p:nvGrpSpPr>
      <p:grpSpPr>
        <a:xfrm>
          <a:off x="0" y="0"/>
          <a:ext cx="0" cy="0"/>
          <a:chOff x="0" y="0"/>
          <a:chExt cx="0" cy="0"/>
        </a:xfrm>
      </p:grpSpPr>
      <p:sp>
        <p:nvSpPr>
          <p:cNvPr id="570" name="Shape 570"/>
          <p:cNvSpPr txBox="1">
            <a:spLocks noGrp="1"/>
          </p:cNvSpPr>
          <p:nvPr>
            <p:ph type="title"/>
          </p:nvPr>
        </p:nvSpPr>
        <p:spPr>
          <a:xfrm>
            <a:off x="502808"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The key dimensions of teacher agency (an ‘ecological’ model) </a:t>
            </a:r>
          </a:p>
        </p:txBody>
      </p:sp>
      <p:sp>
        <p:nvSpPr>
          <p:cNvPr id="571" name="Shape 571"/>
          <p:cNvSpPr/>
          <p:nvPr/>
        </p:nvSpPr>
        <p:spPr>
          <a:xfrm>
            <a:off x="638355" y="3154092"/>
            <a:ext cx="2398143" cy="1276709"/>
          </a:xfrm>
          <a:prstGeom prst="roundRect">
            <a:avLst>
              <a:gd name="adj" fmla="val 16667"/>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Iterational</a:t>
            </a:r>
          </a:p>
          <a:p>
            <a:pPr marL="0" marR="0" lvl="0" indent="0" algn="ctr" rtl="0">
              <a:spcBef>
                <a:spcPts val="0"/>
              </a:spcBef>
              <a:buSzPct val="25000"/>
              <a:buNone/>
            </a:pPr>
            <a:r>
              <a:rPr lang="en-US" sz="1800">
                <a:solidFill>
                  <a:schemeClr val="lt1"/>
                </a:solidFill>
                <a:latin typeface="Calibri"/>
                <a:ea typeface="Calibri"/>
                <a:cs typeface="Calibri"/>
                <a:sym typeface="Calibri"/>
              </a:rPr>
              <a:t>Life histories</a:t>
            </a:r>
          </a:p>
          <a:p>
            <a:pPr marL="0" marR="0" lvl="0" indent="0" algn="ctr" rtl="0">
              <a:spcBef>
                <a:spcPts val="0"/>
              </a:spcBef>
              <a:buSzPct val="25000"/>
              <a:buNone/>
            </a:pPr>
            <a:r>
              <a:rPr lang="en-US" sz="1800">
                <a:solidFill>
                  <a:schemeClr val="lt1"/>
                </a:solidFill>
                <a:latin typeface="Calibri"/>
                <a:ea typeface="Calibri"/>
                <a:cs typeface="Calibri"/>
                <a:sym typeface="Calibri"/>
              </a:rPr>
              <a:t>Professional histories</a:t>
            </a:r>
          </a:p>
        </p:txBody>
      </p:sp>
      <p:sp>
        <p:nvSpPr>
          <p:cNvPr id="572" name="Shape 572"/>
          <p:cNvSpPr/>
          <p:nvPr/>
        </p:nvSpPr>
        <p:spPr>
          <a:xfrm>
            <a:off x="3993431" y="2570675"/>
            <a:ext cx="4175185" cy="2658613"/>
          </a:xfrm>
          <a:prstGeom prst="roundRect">
            <a:avLst>
              <a:gd name="adj" fmla="val 16667"/>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Practical evaluative</a:t>
            </a:r>
          </a:p>
          <a:p>
            <a:pPr marL="0" marR="0" lvl="0" indent="0" algn="ctr" rtl="0">
              <a:spcBef>
                <a:spcPts val="0"/>
              </a:spcBef>
              <a:buSzPct val="25000"/>
              <a:buNone/>
            </a:pPr>
            <a:r>
              <a:rPr lang="en-US" sz="1800">
                <a:solidFill>
                  <a:schemeClr val="lt1"/>
                </a:solidFill>
                <a:latin typeface="Calibri"/>
                <a:ea typeface="Calibri"/>
                <a:cs typeface="Calibri"/>
                <a:sym typeface="Calibri"/>
              </a:rPr>
              <a:t>Cultural:- ideas, values, beliefs, discourses, language</a:t>
            </a:r>
          </a:p>
          <a:p>
            <a:pPr marL="0" marR="0" lvl="0" indent="0" algn="ctr" rtl="0">
              <a:spcBef>
                <a:spcPts val="0"/>
              </a:spcBef>
              <a:buNone/>
            </a:pPr>
            <a:endParaRPr sz="1800">
              <a:solidFill>
                <a:schemeClr val="lt1"/>
              </a:solidFill>
              <a:latin typeface="Calibri"/>
              <a:ea typeface="Calibri"/>
              <a:cs typeface="Calibri"/>
              <a:sym typeface="Calibri"/>
            </a:endParaRPr>
          </a:p>
          <a:p>
            <a:pPr marL="0" marR="0" lvl="0" indent="0" algn="ctr" rtl="0">
              <a:spcBef>
                <a:spcPts val="0"/>
              </a:spcBef>
              <a:buSzPct val="25000"/>
              <a:buNone/>
            </a:pPr>
            <a:r>
              <a:rPr lang="en-US" sz="1800">
                <a:solidFill>
                  <a:schemeClr val="lt1"/>
                </a:solidFill>
                <a:latin typeface="Calibri"/>
                <a:ea typeface="Calibri"/>
                <a:cs typeface="Calibri"/>
                <a:sym typeface="Calibri"/>
              </a:rPr>
              <a:t>Structural:- social structures (relationships, roles, power, trust)</a:t>
            </a:r>
          </a:p>
          <a:p>
            <a:pPr marL="0" marR="0" lvl="0" indent="0" algn="ctr" rtl="0">
              <a:spcBef>
                <a:spcPts val="0"/>
              </a:spcBef>
              <a:buNone/>
            </a:pPr>
            <a:endParaRPr sz="1800">
              <a:solidFill>
                <a:schemeClr val="lt1"/>
              </a:solidFill>
              <a:latin typeface="Calibri"/>
              <a:ea typeface="Calibri"/>
              <a:cs typeface="Calibri"/>
              <a:sym typeface="Calibri"/>
            </a:endParaRPr>
          </a:p>
          <a:p>
            <a:pPr marL="0" marR="0" lvl="0" indent="0" algn="ctr" rtl="0">
              <a:spcBef>
                <a:spcPts val="0"/>
              </a:spcBef>
              <a:buSzPct val="25000"/>
              <a:buNone/>
            </a:pPr>
            <a:r>
              <a:rPr lang="en-US" sz="1800">
                <a:solidFill>
                  <a:schemeClr val="lt1"/>
                </a:solidFill>
                <a:latin typeface="Calibri"/>
                <a:ea typeface="Calibri"/>
                <a:cs typeface="Calibri"/>
                <a:sym typeface="Calibri"/>
              </a:rPr>
              <a:t>Material:– Resources, Physical Environment</a:t>
            </a:r>
          </a:p>
        </p:txBody>
      </p:sp>
      <p:sp>
        <p:nvSpPr>
          <p:cNvPr id="573" name="Shape 573"/>
          <p:cNvSpPr/>
          <p:nvPr/>
        </p:nvSpPr>
        <p:spPr>
          <a:xfrm>
            <a:off x="9125549" y="3064652"/>
            <a:ext cx="2398143" cy="1276709"/>
          </a:xfrm>
          <a:prstGeom prst="roundRect">
            <a:avLst>
              <a:gd name="adj" fmla="val 16667"/>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Projective</a:t>
            </a:r>
          </a:p>
          <a:p>
            <a:pPr marL="0" marR="0" lvl="0" indent="0" algn="ctr" rtl="0">
              <a:spcBef>
                <a:spcPts val="0"/>
              </a:spcBef>
              <a:buSzPct val="25000"/>
              <a:buNone/>
            </a:pPr>
            <a:r>
              <a:rPr lang="en-US" sz="1800">
                <a:solidFill>
                  <a:schemeClr val="lt1"/>
                </a:solidFill>
                <a:latin typeface="Calibri"/>
                <a:ea typeface="Calibri"/>
                <a:cs typeface="Calibri"/>
                <a:sym typeface="Calibri"/>
              </a:rPr>
              <a:t>Short term</a:t>
            </a:r>
          </a:p>
          <a:p>
            <a:pPr marL="0" marR="0" lvl="0" indent="0" algn="ctr" rtl="0">
              <a:spcBef>
                <a:spcPts val="0"/>
              </a:spcBef>
              <a:buSzPct val="25000"/>
              <a:buNone/>
            </a:pPr>
            <a:r>
              <a:rPr lang="en-US" sz="1800">
                <a:solidFill>
                  <a:schemeClr val="lt1"/>
                </a:solidFill>
                <a:latin typeface="Calibri"/>
                <a:ea typeface="Calibri"/>
                <a:cs typeface="Calibri"/>
                <a:sym typeface="Calibri"/>
              </a:rPr>
              <a:t>Long term</a:t>
            </a:r>
          </a:p>
        </p:txBody>
      </p:sp>
      <p:sp>
        <p:nvSpPr>
          <p:cNvPr id="574" name="Shape 574"/>
          <p:cNvSpPr/>
          <p:nvPr/>
        </p:nvSpPr>
        <p:spPr>
          <a:xfrm>
            <a:off x="1621766" y="1887474"/>
            <a:ext cx="9396642" cy="1577047"/>
          </a:xfrm>
          <a:custGeom>
            <a:avLst/>
            <a:gdLst/>
            <a:ahLst/>
            <a:cxnLst/>
            <a:rect l="0" t="0" r="0" b="0"/>
            <a:pathLst>
              <a:path w="120000" h="120000" extrusionOk="0">
                <a:moveTo>
                  <a:pt x="0" y="60000"/>
                </a:moveTo>
                <a:lnTo>
                  <a:pt x="0" y="60000"/>
                </a:lnTo>
                <a:cubicBezTo>
                  <a:pt x="0" y="35796"/>
                  <a:pt x="14542" y="13963"/>
                  <a:pt x="36875" y="4635"/>
                </a:cubicBezTo>
                <a:cubicBezTo>
                  <a:pt x="59209" y="-4692"/>
                  <a:pt x="84960" y="311"/>
                  <a:pt x="102175" y="17324"/>
                </a:cubicBezTo>
                <a:cubicBezTo>
                  <a:pt x="119390" y="34337"/>
                  <a:pt x="124697" y="60028"/>
                  <a:pt x="115633" y="82470"/>
                </a:cubicBezTo>
                <a:lnTo>
                  <a:pt x="115633" y="82470"/>
                </a:lnTo>
                <a:lnTo>
                  <a:pt x="108635" y="83987"/>
                </a:lnTo>
                <a:lnTo>
                  <a:pt x="105000" y="77225"/>
                </a:lnTo>
                <a:lnTo>
                  <a:pt x="105000" y="77225"/>
                </a:lnTo>
                <a:lnTo>
                  <a:pt x="105000" y="77225"/>
                </a:lnTo>
                <a:cubicBezTo>
                  <a:pt x="118609" y="66635"/>
                  <a:pt x="118248" y="52477"/>
                  <a:pt x="104105" y="42097"/>
                </a:cubicBezTo>
                <a:cubicBezTo>
                  <a:pt x="89962" y="31717"/>
                  <a:pt x="65222" y="27454"/>
                  <a:pt x="42724" y="31520"/>
                </a:cubicBezTo>
                <a:cubicBezTo>
                  <a:pt x="20225" y="35585"/>
                  <a:pt x="5034" y="47064"/>
                  <a:pt x="5034" y="59999"/>
                </a:cubicBezTo>
                <a:close/>
              </a:path>
            </a:pathLst>
          </a:cu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1800">
              <a:solidFill>
                <a:schemeClr val="dk1"/>
              </a:solidFill>
              <a:latin typeface="Calibri"/>
              <a:ea typeface="Calibri"/>
              <a:cs typeface="Calibri"/>
              <a:sym typeface="Calibri"/>
            </a:endParaRPr>
          </a:p>
        </p:txBody>
      </p:sp>
      <p:sp>
        <p:nvSpPr>
          <p:cNvPr id="575" name="Shape 575"/>
          <p:cNvSpPr/>
          <p:nvPr/>
        </p:nvSpPr>
        <p:spPr>
          <a:xfrm>
            <a:off x="3036498" y="3703006"/>
            <a:ext cx="956933" cy="437673"/>
          </a:xfrm>
          <a:prstGeom prst="rightArrow">
            <a:avLst>
              <a:gd name="adj1" fmla="val 50000"/>
              <a:gd name="adj2" fmla="val 50000"/>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Calibri"/>
              <a:ea typeface="Calibri"/>
              <a:cs typeface="Calibri"/>
              <a:sym typeface="Calibri"/>
            </a:endParaRPr>
          </a:p>
        </p:txBody>
      </p:sp>
      <p:sp>
        <p:nvSpPr>
          <p:cNvPr id="576" name="Shape 576"/>
          <p:cNvSpPr/>
          <p:nvPr/>
        </p:nvSpPr>
        <p:spPr>
          <a:xfrm rot="10800000">
            <a:off x="8158112" y="3681144"/>
            <a:ext cx="956933" cy="437673"/>
          </a:xfrm>
          <a:prstGeom prst="rightArrow">
            <a:avLst>
              <a:gd name="adj1" fmla="val 50000"/>
              <a:gd name="adj2" fmla="val 50000"/>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Calibri"/>
              <a:ea typeface="Calibri"/>
              <a:cs typeface="Calibri"/>
              <a:sym typeface="Calibri"/>
            </a:endParaRPr>
          </a:p>
        </p:txBody>
      </p:sp>
      <p:sp>
        <p:nvSpPr>
          <p:cNvPr id="577" name="Shape 577"/>
          <p:cNvSpPr/>
          <p:nvPr/>
        </p:nvSpPr>
        <p:spPr>
          <a:xfrm>
            <a:off x="5760608" y="5229288"/>
            <a:ext cx="726456" cy="688433"/>
          </a:xfrm>
          <a:prstGeom prst="downArrow">
            <a:avLst>
              <a:gd name="adj1" fmla="val 50000"/>
              <a:gd name="adj2" fmla="val 50000"/>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Calibri"/>
              <a:ea typeface="Calibri"/>
              <a:cs typeface="Calibri"/>
              <a:sym typeface="Calibri"/>
            </a:endParaRPr>
          </a:p>
        </p:txBody>
      </p:sp>
      <p:sp>
        <p:nvSpPr>
          <p:cNvPr id="578" name="Shape 578"/>
          <p:cNvSpPr/>
          <p:nvPr/>
        </p:nvSpPr>
        <p:spPr>
          <a:xfrm>
            <a:off x="4761781" y="5917721"/>
            <a:ext cx="2777706" cy="690113"/>
          </a:xfrm>
          <a:prstGeom prst="roundRect">
            <a:avLst>
              <a:gd name="adj" fmla="val 16667"/>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AGENCY</a:t>
            </a:r>
          </a:p>
        </p:txBody>
      </p:sp>
      <p:sp>
        <p:nvSpPr>
          <p:cNvPr id="579" name="Shape 579"/>
          <p:cNvSpPr/>
          <p:nvPr/>
        </p:nvSpPr>
        <p:spPr>
          <a:xfrm>
            <a:off x="502808" y="5573504"/>
            <a:ext cx="3490623" cy="1034330"/>
          </a:xfrm>
          <a:prstGeom prst="roundRect">
            <a:avLst>
              <a:gd name="adj" fmla="val 16667"/>
            </a:avLst>
          </a:prstGeom>
          <a:solidFill>
            <a:schemeClr val="lt1"/>
          </a:solidFill>
          <a:ln w="12700" cap="flat" cmpd="sng">
            <a:solidFill>
              <a:schemeClr val="accent6"/>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dk1"/>
                </a:solidFill>
                <a:latin typeface="Calibri"/>
                <a:ea typeface="Calibri"/>
                <a:cs typeface="Calibri"/>
                <a:sym typeface="Calibri"/>
              </a:rPr>
              <a:t>Re-created from:- Priestly, Biesta and Robinson 2016, pg 30</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83"/>
        <p:cNvGrpSpPr/>
        <p:nvPr/>
      </p:nvGrpSpPr>
      <p:grpSpPr>
        <a:xfrm>
          <a:off x="0" y="0"/>
          <a:ext cx="0" cy="0"/>
          <a:chOff x="0" y="0"/>
          <a:chExt cx="0" cy="0"/>
        </a:xfrm>
      </p:grpSpPr>
      <p:sp>
        <p:nvSpPr>
          <p:cNvPr id="584" name="Shape 584"/>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Guide to terminology</a:t>
            </a:r>
          </a:p>
        </p:txBody>
      </p:sp>
      <p:sp>
        <p:nvSpPr>
          <p:cNvPr id="585" name="Shape 585"/>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Iterational:– refers to teachers’ personal capacity (skills and knowledge), beliefs (professional and personal) and values.</a:t>
            </a:r>
          </a:p>
          <a:p>
            <a:pPr marL="228600" marR="0" lvl="0" indent="-228600" algn="l" rtl="0">
              <a:lnSpc>
                <a:spcPct val="90000"/>
              </a:lnSpc>
              <a:spcBef>
                <a:spcPts val="100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Projective:- Aspirations in respect of their work (rooted in their prior experience) e.g. a negative experience of inspection may make teachers risk averse in their work.</a:t>
            </a:r>
          </a:p>
          <a:p>
            <a:pPr marL="228600" marR="0" lvl="0" indent="-228600" algn="l" rtl="0">
              <a:lnSpc>
                <a:spcPct val="90000"/>
              </a:lnSpc>
              <a:spcBef>
                <a:spcPts val="100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Practical-evaluative:- The day-to-day working environment in which teachers work (e.g. making resources available to support CPD and risk taking vs creating perceptions of unacceptable).</a:t>
            </a: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89"/>
        <p:cNvGrpSpPr/>
        <p:nvPr/>
      </p:nvGrpSpPr>
      <p:grpSpPr>
        <a:xfrm>
          <a:off x="0" y="0"/>
          <a:ext cx="0" cy="0"/>
          <a:chOff x="0" y="0"/>
          <a:chExt cx="0" cy="0"/>
        </a:xfrm>
      </p:grpSpPr>
      <p:sp>
        <p:nvSpPr>
          <p:cNvPr id="590" name="Shape 590"/>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240" b="1" i="0" u="none" strike="noStrike" cap="none">
                <a:solidFill>
                  <a:schemeClr val="dk1"/>
                </a:solidFill>
                <a:latin typeface="Calibri"/>
                <a:ea typeface="Calibri"/>
                <a:cs typeface="Calibri"/>
                <a:sym typeface="Calibri"/>
              </a:rPr>
              <a:t>How might the ‘ecological approach’ help us to understand the complex challenges faced by teachers in the development of the new curriculum? </a:t>
            </a:r>
          </a:p>
        </p:txBody>
      </p:sp>
      <p:graphicFrame>
        <p:nvGraphicFramePr>
          <p:cNvPr id="591" name="Shape 591"/>
          <p:cNvGraphicFramePr/>
          <p:nvPr/>
        </p:nvGraphicFramePr>
        <p:xfrm>
          <a:off x="317241" y="1825625"/>
          <a:ext cx="11532625" cy="4846330"/>
        </p:xfrm>
        <a:graphic>
          <a:graphicData uri="http://schemas.openxmlformats.org/drawingml/2006/table">
            <a:tbl>
              <a:tblPr firstRow="1" bandRow="1">
                <a:noFill/>
                <a:tableStyleId>{62EB2877-29E5-47BD-9DF7-A1B7C894EAE7}</a:tableStyleId>
              </a:tblPr>
              <a:tblGrid>
                <a:gridCol w="11532625">
                  <a:extLst>
                    <a:ext uri="{9D8B030D-6E8A-4147-A177-3AD203B41FA5}">
                      <a16:colId xmlns:a16="http://schemas.microsoft.com/office/drawing/2014/main" val="20000"/>
                    </a:ext>
                  </a:extLst>
                </a:gridCol>
              </a:tblGrid>
              <a:tr h="4299125">
                <a:tc>
                  <a:txBody>
                    <a:bodyPr/>
                    <a:lstStyle/>
                    <a:p>
                      <a:pPr marL="0" marR="0" lvl="0" indent="0" algn="l" rtl="0">
                        <a:spcBef>
                          <a:spcPts val="0"/>
                        </a:spcBef>
                        <a:buClr>
                          <a:schemeClr val="dk1"/>
                        </a:buClr>
                        <a:buSzPct val="25000"/>
                        <a:buFont typeface="Arial"/>
                        <a:buNone/>
                      </a:pPr>
                      <a:r>
                        <a:rPr lang="en-US" sz="2400"/>
                        <a:t>What impact might the following factors have on teacher agency?</a:t>
                      </a:r>
                    </a:p>
                    <a:p>
                      <a:pPr marL="285750" marR="0" lvl="0" indent="-285750" algn="l" rtl="0">
                        <a:spcBef>
                          <a:spcPts val="0"/>
                        </a:spcBef>
                        <a:buClr>
                          <a:schemeClr val="dk1"/>
                        </a:buClr>
                        <a:buSzPct val="100000"/>
                        <a:buFont typeface="Arial"/>
                        <a:buChar char="•"/>
                      </a:pPr>
                      <a:r>
                        <a:rPr lang="en-US" sz="2400"/>
                        <a:t>Their own educational experiences (as pupils) and the views of their family?</a:t>
                      </a:r>
                    </a:p>
                    <a:p>
                      <a:pPr marL="285750" marR="0" lvl="0" indent="-285750" algn="l" rtl="0">
                        <a:spcBef>
                          <a:spcPts val="0"/>
                        </a:spcBef>
                        <a:buClr>
                          <a:schemeClr val="dk1"/>
                        </a:buClr>
                        <a:buSzPct val="100000"/>
                        <a:buFont typeface="Arial"/>
                        <a:buChar char="•"/>
                      </a:pPr>
                      <a:r>
                        <a:rPr lang="en-US" sz="2400"/>
                        <a:t>The short-term nature of many school related tasks and externally imposed pressures, a culture of performativity (inspection/accountability)?</a:t>
                      </a:r>
                    </a:p>
                    <a:p>
                      <a:pPr marL="285750" marR="0" lvl="0" indent="-285750" algn="l" rtl="0">
                        <a:spcBef>
                          <a:spcPts val="0"/>
                        </a:spcBef>
                        <a:buClr>
                          <a:schemeClr val="dk1"/>
                        </a:buClr>
                        <a:buSzPct val="100000"/>
                        <a:buFont typeface="Arial"/>
                        <a:buChar char="•"/>
                      </a:pPr>
                      <a:r>
                        <a:rPr lang="en-US" sz="2400"/>
                        <a:t>The quality of their ITT provision and further CPD?</a:t>
                      </a:r>
                    </a:p>
                    <a:p>
                      <a:pPr marL="285750" marR="0" lvl="0" indent="-285750" algn="l" rtl="0">
                        <a:spcBef>
                          <a:spcPts val="0"/>
                        </a:spcBef>
                        <a:buClr>
                          <a:schemeClr val="dk1"/>
                        </a:buClr>
                        <a:buSzPct val="100000"/>
                        <a:buFont typeface="Arial"/>
                        <a:buChar char="•"/>
                      </a:pPr>
                      <a:r>
                        <a:rPr lang="en-US" sz="2400"/>
                        <a:t>Their experiences (changing trends in policy and practice)?</a:t>
                      </a:r>
                    </a:p>
                    <a:p>
                      <a:pPr marL="285750" marR="0" lvl="0" indent="-285750" algn="l" rtl="0">
                        <a:spcBef>
                          <a:spcPts val="0"/>
                        </a:spcBef>
                        <a:buClr>
                          <a:schemeClr val="dk1"/>
                        </a:buClr>
                        <a:buSzPct val="100000"/>
                        <a:buFont typeface="Arial"/>
                        <a:buChar char="•"/>
                      </a:pPr>
                      <a:r>
                        <a:rPr lang="en-US" sz="2400"/>
                        <a:t>Their ability to engage menaingfully with the policy agenda?</a:t>
                      </a:r>
                    </a:p>
                    <a:p>
                      <a:pPr marL="285750" marR="0" lvl="0" indent="-285750" algn="l" rtl="0">
                        <a:spcBef>
                          <a:spcPts val="0"/>
                        </a:spcBef>
                        <a:buClr>
                          <a:schemeClr val="dk1"/>
                        </a:buClr>
                        <a:buSzPct val="100000"/>
                        <a:buFont typeface="Arial"/>
                        <a:buChar char="•"/>
                      </a:pPr>
                      <a:r>
                        <a:rPr lang="en-US" sz="2400"/>
                        <a:t>Their relationships with other professionals/colleagues and their opportunities for professional dialogue?</a:t>
                      </a:r>
                    </a:p>
                    <a:p>
                      <a:pPr marL="285750" marR="0" lvl="0" indent="-285750" algn="l" rtl="0">
                        <a:spcBef>
                          <a:spcPts val="0"/>
                        </a:spcBef>
                        <a:buClr>
                          <a:schemeClr val="dk1"/>
                        </a:buClr>
                        <a:buSzPct val="100000"/>
                        <a:buFont typeface="Arial"/>
                        <a:buChar char="•"/>
                      </a:pPr>
                      <a:r>
                        <a:rPr lang="en-US" sz="2400"/>
                        <a:t>How leaders create the conditions for collegiality?</a:t>
                      </a:r>
                    </a:p>
                    <a:p>
                      <a:pPr marL="285750" marR="0" lvl="0" indent="-285750" algn="l" rtl="0">
                        <a:spcBef>
                          <a:spcPts val="0"/>
                        </a:spcBef>
                        <a:buClr>
                          <a:schemeClr val="dk1"/>
                        </a:buClr>
                        <a:buSzPct val="100000"/>
                        <a:buFont typeface="Arial"/>
                        <a:buChar char="•"/>
                      </a:pPr>
                      <a:r>
                        <a:rPr lang="en-US" sz="2400"/>
                        <a:t>Access to expertise?</a:t>
                      </a:r>
                    </a:p>
                    <a:p>
                      <a:pPr marL="285750" marR="0" lvl="0" indent="-285750" algn="l" rtl="0">
                        <a:spcBef>
                          <a:spcPts val="0"/>
                        </a:spcBef>
                        <a:buClr>
                          <a:schemeClr val="dk1"/>
                        </a:buClr>
                        <a:buSzPct val="100000"/>
                        <a:buFont typeface="Arial"/>
                        <a:buChar char="•"/>
                      </a:pPr>
                      <a:r>
                        <a:rPr lang="en-US" sz="2400"/>
                        <a:t>The culture of the school?</a:t>
                      </a:r>
                    </a:p>
                    <a:p>
                      <a:pPr marL="0" marR="0" lvl="0" indent="0" algn="l" rtl="0">
                        <a:spcBef>
                          <a:spcPts val="0"/>
                        </a:spcBef>
                        <a:buClr>
                          <a:schemeClr val="dk1"/>
                        </a:buClr>
                        <a:buSzPct val="25000"/>
                        <a:buFont typeface="Arial"/>
                        <a:buNone/>
                      </a:pPr>
                      <a:r>
                        <a:rPr lang="en-US" sz="2400" b="1"/>
                        <a:t>TASK:- Under which ‘dimensions’ of the ecological model do these questions fit??</a:t>
                      </a:r>
                    </a:p>
                  </a:txBody>
                  <a:tcPr marL="91450" marR="91450" marT="45725" marB="45725"/>
                </a:tc>
                <a:extLst>
                  <a:ext uri="{0D108BD9-81ED-4DB2-BD59-A6C34878D82A}">
                    <a16:rowId xmlns:a16="http://schemas.microsoft.com/office/drawing/2014/main" val="10000"/>
                  </a:ext>
                </a:extLst>
              </a:tr>
            </a:tbl>
          </a:graphicData>
        </a:graphic>
      </p:graphicFrame>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95"/>
        <p:cNvGrpSpPr/>
        <p:nvPr/>
      </p:nvGrpSpPr>
      <p:grpSpPr>
        <a:xfrm>
          <a:off x="0" y="0"/>
          <a:ext cx="0" cy="0"/>
          <a:chOff x="0" y="0"/>
          <a:chExt cx="0" cy="0"/>
        </a:xfrm>
      </p:grpSpPr>
      <p:sp>
        <p:nvSpPr>
          <p:cNvPr id="596" name="Shape 596"/>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4400" b="1" i="0" u="none" strike="noStrike" cap="none">
                <a:solidFill>
                  <a:schemeClr val="dk1"/>
                </a:solidFill>
                <a:latin typeface="Calibri"/>
                <a:ea typeface="Calibri"/>
                <a:cs typeface="Calibri"/>
                <a:sym typeface="Calibri"/>
              </a:rPr>
              <a:t>What can we do to support teacher agency? </a:t>
            </a:r>
          </a:p>
        </p:txBody>
      </p:sp>
      <p:sp>
        <p:nvSpPr>
          <p:cNvPr id="597" name="Shape 597"/>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0" marR="0" lvl="0" indent="0" algn="l" rtl="0">
              <a:lnSpc>
                <a:spcPct val="80000"/>
              </a:lnSpc>
              <a:spcBef>
                <a:spcPts val="0"/>
              </a:spcBef>
              <a:spcAft>
                <a:spcPts val="0"/>
              </a:spcAft>
              <a:buClr>
                <a:schemeClr val="dk1"/>
              </a:buClr>
              <a:buSzPct val="25000"/>
              <a:buFont typeface="Arial"/>
              <a:buNone/>
            </a:pPr>
            <a:r>
              <a:rPr lang="en-US" sz="2220" b="1" i="0" u="none" strike="noStrike" cap="none">
                <a:solidFill>
                  <a:schemeClr val="dk1"/>
                </a:solidFill>
                <a:latin typeface="Calibri"/>
                <a:ea typeface="Calibri"/>
                <a:cs typeface="Calibri"/>
                <a:sym typeface="Calibri"/>
              </a:rPr>
              <a:t>Regionally…</a:t>
            </a:r>
          </a:p>
          <a:p>
            <a:pPr marL="228600" marR="0" lvl="0" indent="-228600" algn="l" rtl="0">
              <a:lnSpc>
                <a:spcPct val="80000"/>
              </a:lnSpc>
              <a:spcBef>
                <a:spcPts val="1000"/>
              </a:spcBef>
              <a:spcAft>
                <a:spcPts val="0"/>
              </a:spcAft>
              <a:buClr>
                <a:schemeClr val="dk1"/>
              </a:buClr>
              <a:buSzPct val="100909"/>
              <a:buFont typeface="Arial"/>
              <a:buChar char="•"/>
            </a:pPr>
            <a:r>
              <a:rPr lang="en-US" sz="2220" b="1" i="0" u="none" strike="noStrike" cap="none">
                <a:solidFill>
                  <a:schemeClr val="dk1"/>
                </a:solidFill>
                <a:latin typeface="Calibri"/>
                <a:ea typeface="Calibri"/>
                <a:cs typeface="Calibri"/>
                <a:sym typeface="Calibri"/>
              </a:rPr>
              <a:t>Not </a:t>
            </a:r>
            <a:r>
              <a:rPr lang="en-US" sz="2220" b="0" i="0" u="none" strike="noStrike" cap="none">
                <a:solidFill>
                  <a:schemeClr val="dk1"/>
                </a:solidFill>
                <a:latin typeface="Calibri"/>
                <a:ea typeface="Calibri"/>
                <a:cs typeface="Calibri"/>
                <a:sym typeface="Calibri"/>
              </a:rPr>
              <a:t>reinterpretting the curriculum and producing guidance/exemplification?</a:t>
            </a:r>
          </a:p>
          <a:p>
            <a:pPr marL="228600" marR="0" lvl="0" indent="-228600" algn="l" rtl="0">
              <a:lnSpc>
                <a:spcPct val="80000"/>
              </a:lnSpc>
              <a:spcBef>
                <a:spcPts val="10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Detailed guidance on curriculum development practices from previous experience/research? – To develop schools in their practice?</a:t>
            </a:r>
          </a:p>
          <a:p>
            <a:pPr marL="228600" marR="0" lvl="0" indent="-228600" algn="l" rtl="0">
              <a:lnSpc>
                <a:spcPct val="80000"/>
              </a:lnSpc>
              <a:spcBef>
                <a:spcPts val="10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Coaching and mentoring – support (rather than challenge!!!)</a:t>
            </a:r>
          </a:p>
          <a:p>
            <a:pPr marL="228600" marR="0" lvl="0" indent="-228600" algn="l" rtl="0">
              <a:lnSpc>
                <a:spcPct val="80000"/>
              </a:lnSpc>
              <a:spcBef>
                <a:spcPts val="10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Facilitating opportunities to engage with research?</a:t>
            </a:r>
          </a:p>
          <a:p>
            <a:pPr marL="0" marR="0" lvl="0" indent="0" algn="l" rtl="0">
              <a:lnSpc>
                <a:spcPct val="80000"/>
              </a:lnSpc>
              <a:spcBef>
                <a:spcPts val="1000"/>
              </a:spcBef>
              <a:spcAft>
                <a:spcPts val="0"/>
              </a:spcAft>
              <a:buClr>
                <a:schemeClr val="dk1"/>
              </a:buClr>
              <a:buSzPct val="25000"/>
              <a:buFont typeface="Arial"/>
              <a:buNone/>
            </a:pPr>
            <a:r>
              <a:rPr lang="en-US" sz="2220" b="1" i="0" u="none" strike="noStrike" cap="none">
                <a:solidFill>
                  <a:schemeClr val="dk1"/>
                </a:solidFill>
                <a:latin typeface="Calibri"/>
                <a:ea typeface="Calibri"/>
                <a:cs typeface="Calibri"/>
                <a:sym typeface="Calibri"/>
              </a:rPr>
              <a:t>In School...</a:t>
            </a:r>
          </a:p>
          <a:p>
            <a:pPr marL="228600" marR="0" lvl="0" indent="-228600" algn="l" rtl="0">
              <a:lnSpc>
                <a:spcPct val="80000"/>
              </a:lnSpc>
              <a:spcBef>
                <a:spcPts val="10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Purposeful (and protective) leadership – encouraging innovation/risk-taking</a:t>
            </a:r>
          </a:p>
          <a:p>
            <a:pPr marL="228600" marR="0" lvl="0" indent="-228600" algn="l" rtl="0">
              <a:lnSpc>
                <a:spcPct val="80000"/>
              </a:lnSpc>
              <a:spcBef>
                <a:spcPts val="10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Create ’space’ for professional dialogue</a:t>
            </a:r>
          </a:p>
          <a:p>
            <a:pPr marL="228600" marR="0" lvl="0" indent="-228600" algn="l" rtl="0">
              <a:lnSpc>
                <a:spcPct val="80000"/>
              </a:lnSpc>
              <a:spcBef>
                <a:spcPts val="1000"/>
              </a:spcBef>
              <a:spcAft>
                <a:spcPts val="0"/>
              </a:spcAft>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An effective approach to professional enquiry</a:t>
            </a:r>
          </a:p>
          <a:p>
            <a:pPr marL="228600" marR="0" lvl="0" indent="-228600" algn="l" rtl="0">
              <a:lnSpc>
                <a:spcPct val="80000"/>
              </a:lnSpc>
              <a:spcBef>
                <a:spcPts val="1000"/>
              </a:spcBef>
              <a:buClr>
                <a:schemeClr val="dk1"/>
              </a:buClr>
              <a:buSzPct val="100909"/>
              <a:buFont typeface="Arial"/>
              <a:buChar char="•"/>
            </a:pPr>
            <a:r>
              <a:rPr lang="en-US" sz="2220" b="0" i="0" u="none" strike="noStrike" cap="none">
                <a:solidFill>
                  <a:schemeClr val="dk1"/>
                </a:solidFill>
                <a:latin typeface="Calibri"/>
                <a:ea typeface="Calibri"/>
                <a:cs typeface="Calibri"/>
                <a:sym typeface="Calibri"/>
              </a:rPr>
              <a:t>Creative timetabling?</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77528-F166-457A-B482-71FB4406EF24}"/>
              </a:ext>
            </a:extLst>
          </p:cNvPr>
          <p:cNvSpPr>
            <a:spLocks noGrp="1"/>
          </p:cNvSpPr>
          <p:nvPr>
            <p:ph type="title"/>
          </p:nvPr>
        </p:nvSpPr>
        <p:spPr>
          <a:xfrm>
            <a:off x="809625" y="1266825"/>
            <a:ext cx="10515600" cy="1325563"/>
          </a:xfrm>
        </p:spPr>
        <p:txBody>
          <a:bodyPr/>
          <a:lstStyle/>
          <a:p>
            <a:r>
              <a:rPr lang="en-US" sz="2800"/>
              <a:t>According to Sahlberg (2010) </a:t>
            </a:r>
            <a:r>
              <a:rPr lang="en-US" sz="2800" i="1"/>
              <a:t>educational quality depends upon teachers working within a </a:t>
            </a:r>
            <a:r>
              <a:rPr lang="en-US" sz="2800" i="1" err="1"/>
              <a:t>favourable</a:t>
            </a:r>
            <a:r>
              <a:rPr lang="en-US" sz="2800" i="1"/>
              <a:t> and collegial social environment; however the intensification of teachers’ work associated with performativity mitigates against this and may even lead to de-</a:t>
            </a:r>
            <a:r>
              <a:rPr lang="en-US" sz="2800" i="1" err="1"/>
              <a:t>socialisation</a:t>
            </a:r>
            <a:r>
              <a:rPr lang="en-US" sz="2800" i="1"/>
              <a:t> (Keddie, Mills and </a:t>
            </a:r>
            <a:r>
              <a:rPr lang="en-US" sz="2800" i="1" err="1"/>
              <a:t>Predergast</a:t>
            </a:r>
            <a:r>
              <a:rPr lang="en-US" sz="2800" i="1"/>
              <a:t> 2011), low morale, stress (Trotman 2000) and diminished confidence (</a:t>
            </a:r>
            <a:r>
              <a:rPr lang="en-US" sz="2800" i="1" err="1"/>
              <a:t>Hellsby</a:t>
            </a:r>
            <a:r>
              <a:rPr lang="en-US" sz="2800" i="1"/>
              <a:t>, 1999) </a:t>
            </a:r>
            <a:endParaRPr lang="en-US" sz="2800">
              <a:solidFill>
                <a:schemeClr val="tx1"/>
              </a:solidFill>
            </a:endParaRPr>
          </a:p>
        </p:txBody>
      </p:sp>
      <p:sp>
        <p:nvSpPr>
          <p:cNvPr id="3" name="Text Placeholder 2">
            <a:extLst>
              <a:ext uri="{FF2B5EF4-FFF2-40B4-BE49-F238E27FC236}">
                <a16:creationId xmlns:a16="http://schemas.microsoft.com/office/drawing/2014/main" id="{F293A958-3C28-41B8-9E7E-47F8BA17B353}"/>
              </a:ext>
            </a:extLst>
          </p:cNvPr>
          <p:cNvSpPr>
            <a:spLocks noGrp="1"/>
          </p:cNvSpPr>
          <p:nvPr>
            <p:ph type="body" idx="1"/>
          </p:nvPr>
        </p:nvSpPr>
        <p:spPr>
          <a:xfrm>
            <a:off x="809625" y="3419475"/>
            <a:ext cx="10518775" cy="1056893"/>
          </a:xfrm>
        </p:spPr>
        <p:txBody>
          <a:bodyPr/>
          <a:lstStyle/>
          <a:p>
            <a:pPr marL="177800" indent="0">
              <a:buNone/>
            </a:pPr>
            <a:r>
              <a:rPr lang="en-US"/>
              <a:t>Have we got any drivers in the current Welsh education system which might support the conditions for this change?</a:t>
            </a:r>
            <a:endParaRPr lang="en-US" i="1"/>
          </a:p>
        </p:txBody>
      </p:sp>
      <p:sp>
        <p:nvSpPr>
          <p:cNvPr id="4" name="TextBox 3">
            <a:extLst>
              <a:ext uri="{FF2B5EF4-FFF2-40B4-BE49-F238E27FC236}">
                <a16:creationId xmlns:a16="http://schemas.microsoft.com/office/drawing/2014/main" id="{6FA6A902-8DE1-4031-AB05-7A3170AE0748}"/>
              </a:ext>
            </a:extLst>
          </p:cNvPr>
          <p:cNvSpPr txBox="1"/>
          <p:nvPr/>
        </p:nvSpPr>
        <p:spPr>
          <a:xfrm>
            <a:off x="686235" y="4533900"/>
            <a:ext cx="10182644" cy="99617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50800">
              <a:lnSpc>
                <a:spcPct val="90000"/>
              </a:lnSpc>
              <a:spcBef>
                <a:spcPts val="1000"/>
              </a:spcBef>
              <a:buChar char="•"/>
            </a:pPr>
            <a:r>
              <a:rPr lang="en-US" sz="2800" b="1" i="1">
                <a:latin typeface="Calibri"/>
              </a:rPr>
              <a:t>The new professional standards</a:t>
            </a:r>
            <a:r>
              <a:rPr lang="en-US" sz="2800" i="1">
                <a:latin typeface="Calibri"/>
              </a:rPr>
              <a:t> - </a:t>
            </a:r>
            <a:r>
              <a:rPr lang="en-US" sz="2800" b="1" u="sng">
                <a:latin typeface="Calibri"/>
                <a:hlinkClick r:id="rId2"/>
              </a:rPr>
              <a:t>https://tinyurl.com/y6uy3jrh</a:t>
            </a:r>
            <a:r>
              <a:rPr lang="en-US" sz="2800" b="1" u="sng">
                <a:latin typeface="Calibri"/>
              </a:rPr>
              <a:t> </a:t>
            </a:r>
            <a:endParaRPr lang="en-US" sz="2800">
              <a:latin typeface="Calibri"/>
            </a:endParaRPr>
          </a:p>
          <a:p>
            <a:pPr marL="228600" indent="-50800">
              <a:lnSpc>
                <a:spcPct val="90000"/>
              </a:lnSpc>
              <a:spcBef>
                <a:spcPts val="1000"/>
              </a:spcBef>
              <a:buChar char="•"/>
            </a:pPr>
            <a:r>
              <a:rPr lang="en-US" sz="2800" b="1" i="1">
                <a:latin typeface="Calibri"/>
              </a:rPr>
              <a:t>Schools as Learning </a:t>
            </a:r>
            <a:r>
              <a:rPr lang="en-US" sz="2800" b="1" i="1" err="1">
                <a:latin typeface="Calibri"/>
              </a:rPr>
              <a:t>Organisations</a:t>
            </a:r>
            <a:r>
              <a:rPr lang="en-US" sz="2800" i="1">
                <a:latin typeface="Calibri"/>
              </a:rPr>
              <a:t> - </a:t>
            </a:r>
            <a:r>
              <a:rPr lang="en-US" sz="2800" b="1" u="sng">
                <a:latin typeface="Calibri"/>
                <a:hlinkClick r:id="rId3"/>
              </a:rPr>
              <a:t>https://tinyurl.com/n3gtg8g</a:t>
            </a:r>
            <a:r>
              <a:rPr lang="en-US" sz="2800" b="1" u="sng">
                <a:latin typeface="Calibri"/>
              </a:rPr>
              <a:t> </a:t>
            </a:r>
            <a:endParaRPr lang="en-US" sz="2800">
              <a:solidFill>
                <a:schemeClr val="tx1"/>
              </a:solidFill>
              <a:latin typeface="Calibri"/>
            </a:endParaRPr>
          </a:p>
        </p:txBody>
      </p:sp>
    </p:spTree>
    <p:extLst>
      <p:ext uri="{BB962C8B-B14F-4D97-AF65-F5344CB8AC3E}">
        <p14:creationId xmlns:p14="http://schemas.microsoft.com/office/powerpoint/2010/main" val="559012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69748-CB7E-46BC-84CC-58213BCBD0B6}"/>
              </a:ext>
            </a:extLst>
          </p:cNvPr>
          <p:cNvSpPr>
            <a:spLocks noGrp="1"/>
          </p:cNvSpPr>
          <p:nvPr>
            <p:ph type="title"/>
          </p:nvPr>
        </p:nvSpPr>
        <p:spPr/>
        <p:txBody>
          <a:bodyPr/>
          <a:lstStyle/>
          <a:p>
            <a:r>
              <a:rPr lang="en-US" b="1" i="1"/>
              <a:t>The new professional standards</a:t>
            </a:r>
            <a:r>
              <a:rPr lang="en-US" i="1"/>
              <a:t> - what do we know about these?</a:t>
            </a:r>
            <a:endParaRPr lang="en-US">
              <a:solidFill>
                <a:schemeClr val="tx1"/>
              </a:solidFill>
            </a:endParaRPr>
          </a:p>
        </p:txBody>
      </p:sp>
      <p:sp>
        <p:nvSpPr>
          <p:cNvPr id="3" name="Text Placeholder 2">
            <a:extLst>
              <a:ext uri="{FF2B5EF4-FFF2-40B4-BE49-F238E27FC236}">
                <a16:creationId xmlns:a16="http://schemas.microsoft.com/office/drawing/2014/main" id="{2FF61EC9-2181-4611-9358-915A65648F1B}"/>
              </a:ext>
            </a:extLst>
          </p:cNvPr>
          <p:cNvSpPr>
            <a:spLocks noGrp="1"/>
          </p:cNvSpPr>
          <p:nvPr>
            <p:ph type="body" idx="1"/>
          </p:nvPr>
        </p:nvSpPr>
        <p:spPr/>
        <p:txBody>
          <a:bodyPr/>
          <a:lstStyle/>
          <a:p>
            <a:r>
              <a:rPr lang="en-US"/>
              <a:t>Read through the pack</a:t>
            </a:r>
            <a:endParaRPr lang="en-US">
              <a:solidFill>
                <a:schemeClr val="tx1"/>
              </a:solidFill>
            </a:endParaRPr>
          </a:p>
          <a:p>
            <a:r>
              <a:rPr lang="en-US"/>
              <a:t>Challenge is to find something in the standards which helps to support the </a:t>
            </a:r>
            <a:r>
              <a:rPr lang="en-US" err="1"/>
              <a:t>realisation</a:t>
            </a:r>
            <a:r>
              <a:rPr lang="en-US"/>
              <a:t> of the curriculum and the teacher </a:t>
            </a:r>
            <a:r>
              <a:rPr lang="en-US" err="1"/>
              <a:t>behaviours</a:t>
            </a:r>
            <a:r>
              <a:rPr lang="en-US"/>
              <a:t> that are required for that </a:t>
            </a:r>
            <a:r>
              <a:rPr lang="en-US" err="1"/>
              <a:t>realisation</a:t>
            </a:r>
            <a:r>
              <a:rPr lang="en-US"/>
              <a:t>.</a:t>
            </a:r>
          </a:p>
          <a:p>
            <a:r>
              <a:rPr lang="en-US"/>
              <a:t>Then you will feedback the why to the group</a:t>
            </a:r>
            <a:endParaRPr lang="en-US">
              <a:solidFill>
                <a:schemeClr val="tx1"/>
              </a:solidFill>
            </a:endParaRPr>
          </a:p>
        </p:txBody>
      </p:sp>
    </p:spTree>
    <p:extLst>
      <p:ext uri="{BB962C8B-B14F-4D97-AF65-F5344CB8AC3E}">
        <p14:creationId xmlns:p14="http://schemas.microsoft.com/office/powerpoint/2010/main" val="21436393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E2EB-A1B0-49F3-9D21-D204EC057D91}"/>
              </a:ext>
            </a:extLst>
          </p:cNvPr>
          <p:cNvSpPr>
            <a:spLocks noGrp="1"/>
          </p:cNvSpPr>
          <p:nvPr>
            <p:ph type="title"/>
          </p:nvPr>
        </p:nvSpPr>
        <p:spPr/>
        <p:txBody>
          <a:bodyPr/>
          <a:lstStyle/>
          <a:p>
            <a:r>
              <a:rPr lang="en-US" b="1" i="1"/>
              <a:t>Schools as Learning </a:t>
            </a:r>
            <a:r>
              <a:rPr lang="en-US" b="1" i="1" err="1"/>
              <a:t>Organisations</a:t>
            </a:r>
            <a:r>
              <a:rPr lang="en-US" i="1"/>
              <a:t> - what do we know about this?</a:t>
            </a:r>
            <a:endParaRPr lang="en-US">
              <a:solidFill>
                <a:schemeClr val="tx1"/>
              </a:solidFill>
            </a:endParaRPr>
          </a:p>
        </p:txBody>
      </p:sp>
      <p:sp>
        <p:nvSpPr>
          <p:cNvPr id="3" name="Text Placeholder 2">
            <a:extLst>
              <a:ext uri="{FF2B5EF4-FFF2-40B4-BE49-F238E27FC236}">
                <a16:creationId xmlns:a16="http://schemas.microsoft.com/office/drawing/2014/main" id="{038A19A8-4066-4399-99E6-8742B4E5FBCF}"/>
              </a:ext>
            </a:extLst>
          </p:cNvPr>
          <p:cNvSpPr>
            <a:spLocks noGrp="1"/>
          </p:cNvSpPr>
          <p:nvPr>
            <p:ph type="body" idx="1"/>
          </p:nvPr>
        </p:nvSpPr>
        <p:spPr/>
        <p:txBody>
          <a:bodyPr/>
          <a:lstStyle/>
          <a:p>
            <a:r>
              <a:rPr lang="en-US"/>
              <a:t>Read through the snap-shot report</a:t>
            </a:r>
          </a:p>
          <a:p>
            <a:r>
              <a:rPr lang="en-US"/>
              <a:t>Challenge is to find something in the report which helps to support the </a:t>
            </a:r>
            <a:r>
              <a:rPr lang="en-US" err="1"/>
              <a:t>realisation</a:t>
            </a:r>
            <a:r>
              <a:rPr lang="en-US"/>
              <a:t> of the curriculum and the teacher </a:t>
            </a:r>
            <a:r>
              <a:rPr lang="en-US" err="1"/>
              <a:t>behaviours</a:t>
            </a:r>
            <a:r>
              <a:rPr lang="en-US"/>
              <a:t> that are required for that </a:t>
            </a:r>
            <a:r>
              <a:rPr lang="en-US" err="1"/>
              <a:t>realisation</a:t>
            </a:r>
            <a:r>
              <a:rPr lang="en-US"/>
              <a:t>.</a:t>
            </a:r>
          </a:p>
          <a:p>
            <a:r>
              <a:rPr lang="en-US"/>
              <a:t>Then you will feedback the why to the group</a:t>
            </a:r>
            <a:endParaRPr lang="en-US">
              <a:solidFill>
                <a:schemeClr val="tx1"/>
              </a:solidFill>
            </a:endParaRPr>
          </a:p>
        </p:txBody>
      </p:sp>
    </p:spTree>
    <p:extLst>
      <p:ext uri="{BB962C8B-B14F-4D97-AF65-F5344CB8AC3E}">
        <p14:creationId xmlns:p14="http://schemas.microsoft.com/office/powerpoint/2010/main" val="279710678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601"/>
        <p:cNvGrpSpPr/>
        <p:nvPr/>
      </p:nvGrpSpPr>
      <p:grpSpPr>
        <a:xfrm>
          <a:off x="0" y="0"/>
          <a:ext cx="0" cy="0"/>
          <a:chOff x="0" y="0"/>
          <a:chExt cx="0" cy="0"/>
        </a:xfrm>
      </p:grpSpPr>
      <p:sp>
        <p:nvSpPr>
          <p:cNvPr id="602" name="Shape 602"/>
          <p:cNvSpPr txBox="1">
            <a:spLocks noGrp="1"/>
          </p:cNvSpPr>
          <p:nvPr>
            <p:ph type="body" idx="1"/>
          </p:nvPr>
        </p:nvSpPr>
        <p:spPr>
          <a:xfrm>
            <a:off x="894184" y="519339"/>
            <a:ext cx="10515600" cy="5657525"/>
          </a:xfrm>
          <a:prstGeom prst="rect">
            <a:avLst/>
          </a:prstGeom>
          <a:noFill/>
          <a:ln>
            <a:noFill/>
          </a:ln>
        </p:spPr>
        <p:txBody>
          <a:bodyPr wrap="square" lIns="91425" tIns="45700" rIns="91425" bIns="45700" anchor="t" anchorCtr="0">
            <a:noAutofit/>
          </a:bodyPr>
          <a:lstStyle/>
          <a:p>
            <a:pPr marL="0" indent="0" algn="just">
              <a:lnSpc>
                <a:spcPct val="80000"/>
              </a:lnSpc>
              <a:spcBef>
                <a:spcPts val="0"/>
              </a:spcBef>
              <a:buSzPct val="25000"/>
              <a:buNone/>
            </a:pPr>
            <a:endParaRPr lang="en-US" sz="2800" b="0" i="1" u="none" strike="noStrike" cap="none">
              <a:solidFill>
                <a:schemeClr val="dk1"/>
              </a:solidFill>
              <a:latin typeface="Calibri"/>
              <a:ea typeface="Calibri"/>
              <a:cs typeface="Calibri"/>
            </a:endParaRPr>
          </a:p>
          <a:p>
            <a:pPr marL="0" marR="0" lvl="0" indent="0" algn="l" rtl="0">
              <a:lnSpc>
                <a:spcPct val="80000"/>
              </a:lnSpc>
              <a:spcBef>
                <a:spcPts val="1000"/>
              </a:spcBef>
              <a:spcAft>
                <a:spcPts val="0"/>
              </a:spcAft>
              <a:buClr>
                <a:schemeClr val="dk1"/>
              </a:buClr>
              <a:buSzPct val="25000"/>
              <a:buFont typeface="Arial"/>
              <a:buNone/>
            </a:pPr>
            <a:endParaRPr sz="2800" b="0" i="1" u="none" strike="noStrike" cap="none">
              <a:solidFill>
                <a:schemeClr val="dk1"/>
              </a:solidFill>
              <a:latin typeface="Calibri"/>
              <a:ea typeface="Calibri"/>
              <a:cs typeface="Calibri"/>
              <a:sym typeface="Calibri"/>
            </a:endParaRPr>
          </a:p>
          <a:p>
            <a:pPr marL="0" indent="0">
              <a:lnSpc>
                <a:spcPct val="80000"/>
              </a:lnSpc>
              <a:buSzPct val="25000"/>
              <a:buNone/>
            </a:pPr>
            <a:r>
              <a:rPr lang="en-US" sz="2800" b="0" i="1" u="none" strike="noStrike" cap="none">
                <a:solidFill>
                  <a:schemeClr val="dk1"/>
                </a:solidFill>
                <a:latin typeface="Calibri"/>
                <a:ea typeface="Calibri"/>
                <a:cs typeface="Calibri"/>
                <a:sym typeface="Calibri"/>
              </a:rPr>
              <a:t>So… When considering our own setting, how can we ensure that all teaching staff have the opportunity to </a:t>
            </a:r>
            <a:r>
              <a:rPr lang="en-US" i="1" err="1"/>
              <a:t>realise</a:t>
            </a:r>
            <a:r>
              <a:rPr lang="en-US" i="1"/>
              <a:t> the curriculum purposes in their role? </a:t>
            </a:r>
            <a:endParaRPr lang="en-US" sz="2800" b="0" i="1" u="none" strike="noStrike" cap="none">
              <a:solidFill>
                <a:schemeClr val="dk1"/>
              </a:solidFill>
              <a:latin typeface="Calibri"/>
              <a:ea typeface="Calibri"/>
              <a:cs typeface="Calibri"/>
            </a:endParaRPr>
          </a:p>
          <a:p>
            <a:pPr marL="0" marR="0" lvl="0" indent="0" algn="l" rtl="0">
              <a:lnSpc>
                <a:spcPct val="80000"/>
              </a:lnSpc>
              <a:spcBef>
                <a:spcPts val="1000"/>
              </a:spcBef>
              <a:spcAft>
                <a:spcPts val="0"/>
              </a:spcAft>
              <a:buClr>
                <a:schemeClr val="dk1"/>
              </a:buClr>
              <a:buSzPct val="25000"/>
              <a:buFont typeface="Arial"/>
              <a:buNone/>
            </a:pPr>
            <a:endParaRPr sz="2800" b="0" i="1" u="none" strike="noStrike" cap="none">
              <a:solidFill>
                <a:schemeClr val="dk1"/>
              </a:solidFill>
              <a:latin typeface="Calibri"/>
              <a:ea typeface="Calibri"/>
              <a:cs typeface="Calibri"/>
              <a:sym typeface="Calibri"/>
            </a:endParaRPr>
          </a:p>
          <a:p>
            <a:pPr marL="0" marR="0" lvl="0" indent="0" algn="l" rtl="0">
              <a:lnSpc>
                <a:spcPct val="80000"/>
              </a:lnSpc>
              <a:spcBef>
                <a:spcPts val="1000"/>
              </a:spcBef>
              <a:buClr>
                <a:schemeClr val="dk1"/>
              </a:buClr>
              <a:buSzPct val="25000"/>
              <a:buFont typeface="Arial"/>
              <a:buNone/>
            </a:pPr>
            <a:r>
              <a:rPr lang="en-US" sz="2800" b="0" i="1" u="none" strike="noStrike" cap="none">
                <a:solidFill>
                  <a:schemeClr val="dk1"/>
                </a:solidFill>
                <a:latin typeface="Calibri"/>
                <a:ea typeface="Calibri"/>
                <a:cs typeface="Calibri"/>
                <a:sym typeface="Calibri"/>
              </a:rPr>
              <a:t>Let’s use a force-field analysis to consider this...</a:t>
            </a:r>
            <a:endParaRPr lang="en-US" sz="2800" b="0" i="1" u="none" strike="noStrike" cap="none">
              <a:solidFill>
                <a:schemeClr val="dk1"/>
              </a:solidFill>
              <a:latin typeface="Calibri"/>
              <a:ea typeface="Calibri"/>
              <a:cs typeface="Calibri"/>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606"/>
        <p:cNvGrpSpPr/>
        <p:nvPr/>
      </p:nvGrpSpPr>
      <p:grpSpPr>
        <a:xfrm>
          <a:off x="0" y="0"/>
          <a:ext cx="0" cy="0"/>
          <a:chOff x="0" y="0"/>
          <a:chExt cx="0" cy="0"/>
        </a:xfrm>
      </p:grpSpPr>
      <p:sp>
        <p:nvSpPr>
          <p:cNvPr id="607" name="Shape 607"/>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Force Field Analysis</a:t>
            </a:r>
          </a:p>
        </p:txBody>
      </p:sp>
      <p:sp>
        <p:nvSpPr>
          <p:cNvPr id="608" name="Shape 608"/>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80000"/>
              </a:lnSpc>
              <a:spcBef>
                <a:spcPts val="0"/>
              </a:spcBef>
              <a:spcAft>
                <a:spcPts val="0"/>
              </a:spcAft>
              <a:buClr>
                <a:schemeClr val="dk1"/>
              </a:buClr>
              <a:buSzPct val="100000"/>
              <a:buFont typeface="Arial"/>
              <a:buChar char="•"/>
            </a:pPr>
            <a:r>
              <a:rPr lang="en-US" sz="2400" b="0" i="1" u="none" strike="noStrike" cap="none">
                <a:solidFill>
                  <a:schemeClr val="dk1"/>
                </a:solidFill>
                <a:latin typeface="Calibri"/>
                <a:ea typeface="Calibri"/>
                <a:cs typeface="Calibri"/>
                <a:sym typeface="Calibri"/>
              </a:rPr>
              <a:t>Force Field Analysis was created by Kurt Lewin in the 1940s. Lewin originally used the tool in his work as a social psychologist. Today, however, Force Field Analysis is also used in business, for making and communicating go/no-go decisions.</a:t>
            </a:r>
          </a:p>
          <a:p>
            <a:pPr marL="228600" marR="0" lvl="0" indent="-228600" algn="l" rtl="0">
              <a:lnSpc>
                <a:spcPct val="80000"/>
              </a:lnSpc>
              <a:spcBef>
                <a:spcPts val="1000"/>
              </a:spcBef>
              <a:spcAft>
                <a:spcPts val="0"/>
              </a:spcAft>
              <a:buClr>
                <a:schemeClr val="dk1"/>
              </a:buClr>
              <a:buSzPct val="100000"/>
              <a:buFont typeface="Arial"/>
              <a:buChar char="•"/>
            </a:pPr>
            <a:r>
              <a:rPr lang="en-US" sz="2400" b="0" i="1" u="none" strike="noStrike" cap="none">
                <a:solidFill>
                  <a:schemeClr val="dk1"/>
                </a:solidFill>
                <a:latin typeface="Calibri"/>
                <a:ea typeface="Calibri"/>
                <a:cs typeface="Calibri"/>
                <a:sym typeface="Calibri"/>
              </a:rPr>
              <a:t>You use the tool by listing all of the factors (forces) for and against your decision or change. You then score each factor based on its influence, and add up the scores for and against change to find out which of these wins.</a:t>
            </a:r>
          </a:p>
          <a:p>
            <a:pPr marL="228600" marR="0" lvl="0" indent="-228600" algn="l" rtl="0">
              <a:lnSpc>
                <a:spcPct val="80000"/>
              </a:lnSpc>
              <a:spcBef>
                <a:spcPts val="1000"/>
              </a:spcBef>
              <a:spcAft>
                <a:spcPts val="0"/>
              </a:spcAft>
              <a:buClr>
                <a:schemeClr val="dk1"/>
              </a:buClr>
              <a:buSzPct val="100000"/>
              <a:buFont typeface="Arial"/>
              <a:buChar char="•"/>
            </a:pPr>
            <a:r>
              <a:rPr lang="en-US" sz="2400" b="0" i="1" u="none" strike="noStrike" cap="none">
                <a:solidFill>
                  <a:schemeClr val="dk1"/>
                </a:solidFill>
                <a:latin typeface="Calibri"/>
                <a:ea typeface="Calibri"/>
                <a:cs typeface="Calibri"/>
                <a:sym typeface="Calibri"/>
              </a:rPr>
              <a:t>You can then look at strengthening the forces that support the change and managing the forces against the change, so that it's more successful.</a:t>
            </a:r>
          </a:p>
          <a:p>
            <a:pPr marL="228600" marR="0" lvl="0" indent="-228600" algn="l" rtl="0">
              <a:lnSpc>
                <a:spcPct val="80000"/>
              </a:lnSpc>
              <a:spcBef>
                <a:spcPts val="1000"/>
              </a:spcBef>
              <a:spcAft>
                <a:spcPts val="0"/>
              </a:spcAft>
              <a:buClr>
                <a:schemeClr val="dk1"/>
              </a:buClr>
              <a:buSzPct val="100000"/>
              <a:buFont typeface="Arial"/>
              <a:buChar char="•"/>
            </a:pPr>
            <a:r>
              <a:rPr lang="en-US" sz="2400" b="0" i="1" u="none" strike="noStrike" cap="none">
                <a:solidFill>
                  <a:schemeClr val="dk1"/>
                </a:solidFill>
                <a:latin typeface="Calibri"/>
                <a:ea typeface="Calibri"/>
                <a:cs typeface="Calibri"/>
                <a:sym typeface="Calibri"/>
              </a:rPr>
              <a:t>As a tool for managing change, Force Field Analysis helps identify those factors that must be addressed and monitored if change is to be successful. </a:t>
            </a:r>
          </a:p>
          <a:p>
            <a:pPr marL="0" marR="0" lvl="0" indent="0" algn="l" rtl="0">
              <a:lnSpc>
                <a:spcPct val="80000"/>
              </a:lnSpc>
              <a:spcBef>
                <a:spcPts val="1000"/>
              </a:spcBef>
              <a:buClr>
                <a:schemeClr val="dk1"/>
              </a:buClr>
              <a:buSzPct val="25000"/>
              <a:buFont typeface="Arial"/>
              <a:buNone/>
            </a:pPr>
            <a:r>
              <a:rPr lang="en-US" sz="2400" b="0" i="0" u="none" strike="noStrike" cap="none">
                <a:solidFill>
                  <a:schemeClr val="dk1"/>
                </a:solidFill>
                <a:latin typeface="Calibri"/>
                <a:ea typeface="Calibri"/>
                <a:cs typeface="Calibri"/>
                <a:sym typeface="Calibri"/>
              </a:rPr>
              <a:t>(source:- </a:t>
            </a:r>
            <a:r>
              <a:rPr lang="en-US" sz="2400" b="0" i="0" u="sng" strike="noStrike" cap="none">
                <a:solidFill>
                  <a:schemeClr val="hlink"/>
                </a:solidFill>
                <a:latin typeface="Calibri"/>
                <a:ea typeface="Calibri"/>
                <a:cs typeface="Calibri"/>
                <a:sym typeface="Calibri"/>
                <a:hlinkClick r:id="rId3"/>
              </a:rPr>
              <a:t>https://www.mindtools.com/pages/article/newTED_06.htm)</a:t>
            </a:r>
            <a:r>
              <a:rPr lang="en-US" sz="2400" b="0" i="0" u="none" strike="noStrike" cap="none">
                <a:solidFill>
                  <a:schemeClr val="dk1"/>
                </a:solidFill>
                <a:latin typeface="Calibri"/>
                <a:ea typeface="Calibri"/>
                <a:cs typeface="Calibri"/>
                <a:sym typeface="Calibri"/>
              </a:rPr>
              <a:t> - (</a:t>
            </a:r>
            <a:r>
              <a:rPr lang="en-US" sz="2400" b="0" i="1" u="none" strike="noStrike" cap="none">
                <a:solidFill>
                  <a:schemeClr val="dk1"/>
                </a:solidFill>
                <a:latin typeface="Calibri"/>
                <a:ea typeface="Calibri"/>
                <a:cs typeface="Calibri"/>
                <a:sym typeface="Calibri"/>
              </a:rPr>
              <a:t>watch video</a:t>
            </a:r>
            <a:r>
              <a:rPr lang="en-US" sz="2400" b="0" i="0" u="none" strike="noStrike" cap="none">
                <a:solidFill>
                  <a:schemeClr val="dk1"/>
                </a:solidFill>
                <a:latin typeface="Calibri"/>
                <a:ea typeface="Calibri"/>
                <a:cs typeface="Calibri"/>
                <a:sym typeface="Calibri"/>
              </a:rPr>
              <a:t>)</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612"/>
        <p:cNvGrpSpPr/>
        <p:nvPr/>
      </p:nvGrpSpPr>
      <p:grpSpPr>
        <a:xfrm>
          <a:off x="0" y="0"/>
          <a:ext cx="0" cy="0"/>
          <a:chOff x="0" y="0"/>
          <a:chExt cx="0" cy="0"/>
        </a:xfrm>
      </p:grpSpPr>
      <p:sp>
        <p:nvSpPr>
          <p:cNvPr id="613" name="Shape 613"/>
          <p:cNvSpPr txBox="1">
            <a:spLocks noGrp="1"/>
          </p:cNvSpPr>
          <p:nvPr>
            <p:ph type="title"/>
          </p:nvPr>
        </p:nvSpPr>
        <p:spPr>
          <a:xfrm>
            <a:off x="1360773" y="1438"/>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An example… from the field of industry!</a:t>
            </a:r>
          </a:p>
        </p:txBody>
      </p:sp>
      <p:pic>
        <p:nvPicPr>
          <p:cNvPr id="614" name="Shape 614"/>
          <p:cNvPicPr preferRelativeResize="0"/>
          <p:nvPr/>
        </p:nvPicPr>
        <p:blipFill rotWithShape="1">
          <a:blip r:embed="rId3">
            <a:alphaModFix/>
          </a:blip>
          <a:srcRect/>
          <a:stretch/>
        </p:blipFill>
        <p:spPr>
          <a:xfrm>
            <a:off x="838200" y="1327001"/>
            <a:ext cx="6234404" cy="5494124"/>
          </a:xfrm>
          <a:prstGeom prst="rect">
            <a:avLst/>
          </a:prstGeom>
          <a:noFill/>
          <a:ln>
            <a:noFill/>
          </a:ln>
        </p:spPr>
      </p:pic>
      <p:sp>
        <p:nvSpPr>
          <p:cNvPr id="615" name="Shape 615"/>
          <p:cNvSpPr/>
          <p:nvPr/>
        </p:nvSpPr>
        <p:spPr>
          <a:xfrm>
            <a:off x="7534529" y="5497676"/>
            <a:ext cx="3999722" cy="92333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800" u="sng">
                <a:solidFill>
                  <a:schemeClr val="hlink"/>
                </a:solidFill>
                <a:latin typeface="Calibri"/>
                <a:ea typeface="Calibri"/>
                <a:cs typeface="Calibri"/>
                <a:sym typeface="Calibri"/>
                <a:hlinkClick r:id="rId4"/>
              </a:rPr>
              <a:t>Source:-</a:t>
            </a:r>
          </a:p>
          <a:p>
            <a:pPr marL="0" marR="0" lvl="0" indent="0" algn="l" rtl="0">
              <a:spcBef>
                <a:spcPts val="0"/>
              </a:spcBef>
              <a:buSzPct val="25000"/>
              <a:buNone/>
            </a:pPr>
            <a:r>
              <a:rPr lang="en-US" sz="1800" u="sng">
                <a:solidFill>
                  <a:schemeClr val="hlink"/>
                </a:solidFill>
                <a:latin typeface="Calibri"/>
                <a:ea typeface="Calibri"/>
                <a:cs typeface="Calibri"/>
                <a:sym typeface="Calibri"/>
                <a:hlinkClick r:id="rId4"/>
              </a:rPr>
              <a:t>https://www.mindtools.com/pages/article/newTED_06.htm</a:t>
            </a:r>
            <a:r>
              <a:rPr lang="en-US" sz="1800">
                <a:solidFill>
                  <a:schemeClr val="dk1"/>
                </a:solidFill>
                <a:latin typeface="Calibri"/>
                <a:ea typeface="Calibri"/>
                <a:cs typeface="Calibri"/>
                <a:sym typeface="Calibri"/>
              </a:rPr>
              <a:t> </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619"/>
        <p:cNvGrpSpPr/>
        <p:nvPr/>
      </p:nvGrpSpPr>
      <p:grpSpPr>
        <a:xfrm>
          <a:off x="0" y="0"/>
          <a:ext cx="0" cy="0"/>
          <a:chOff x="0" y="0"/>
          <a:chExt cx="0" cy="0"/>
        </a:xfrm>
      </p:grpSpPr>
      <p:sp>
        <p:nvSpPr>
          <p:cNvPr id="620" name="Shape 620"/>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Task:- Creating a Force Field analysis</a:t>
            </a:r>
          </a:p>
        </p:txBody>
      </p:sp>
      <p:sp>
        <p:nvSpPr>
          <p:cNvPr id="621" name="Shape 621"/>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457200" indent="-457200">
              <a:spcBef>
                <a:spcPts val="0"/>
              </a:spcBef>
            </a:pPr>
            <a:r>
              <a:rPr lang="en-US" sz="2800" b="0" i="0" u="none" strike="noStrike" cap="none">
                <a:solidFill>
                  <a:schemeClr val="dk1"/>
                </a:solidFill>
                <a:latin typeface="Calibri"/>
                <a:ea typeface="Calibri"/>
                <a:cs typeface="Calibri"/>
                <a:sym typeface="Calibri"/>
              </a:rPr>
              <a:t>Using the template provided, complete a force field analysis with the ‘desired state’ being </a:t>
            </a:r>
            <a:r>
              <a:rPr lang="en-US" sz="2800" b="0" i="1" u="none" strike="noStrike" cap="none">
                <a:solidFill>
                  <a:schemeClr val="dk1"/>
                </a:solidFill>
                <a:latin typeface="Calibri"/>
                <a:ea typeface="Calibri"/>
                <a:cs typeface="Calibri"/>
                <a:sym typeface="Calibri"/>
              </a:rPr>
              <a:t>“</a:t>
            </a:r>
            <a:r>
              <a:rPr lang="en-US" i="1"/>
              <a:t>The purposes led curriculum is </a:t>
            </a:r>
            <a:r>
              <a:rPr lang="en-GB" i="1"/>
              <a:t>realised</a:t>
            </a:r>
            <a:r>
              <a:rPr lang="en-US" i="1"/>
              <a:t> in our school"</a:t>
            </a:r>
            <a:endParaRPr lang="en-US"/>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9CEFE-FE75-4DDF-9EC6-D770BF1CD8D8}"/>
              </a:ext>
            </a:extLst>
          </p:cNvPr>
          <p:cNvSpPr>
            <a:spLocks noGrp="1"/>
          </p:cNvSpPr>
          <p:nvPr>
            <p:ph type="title"/>
          </p:nvPr>
        </p:nvSpPr>
        <p:spPr>
          <a:xfrm>
            <a:off x="838200" y="365125"/>
            <a:ext cx="10760216" cy="1325563"/>
          </a:xfrm>
        </p:spPr>
        <p:txBody>
          <a:bodyPr/>
          <a:lstStyle/>
          <a:p>
            <a:r>
              <a:rPr lang="en-US" sz="4200"/>
              <a:t>Influence of (International) visits on curriculum design</a:t>
            </a:r>
          </a:p>
        </p:txBody>
      </p:sp>
      <p:sp>
        <p:nvSpPr>
          <p:cNvPr id="3" name="Text Placeholder 2">
            <a:extLst>
              <a:ext uri="{FF2B5EF4-FFF2-40B4-BE49-F238E27FC236}">
                <a16:creationId xmlns:a16="http://schemas.microsoft.com/office/drawing/2014/main" id="{B4AE56A1-3A5D-4D0D-90BC-3886906D6D61}"/>
              </a:ext>
            </a:extLst>
          </p:cNvPr>
          <p:cNvSpPr>
            <a:spLocks noGrp="1"/>
          </p:cNvSpPr>
          <p:nvPr>
            <p:ph type="body" idx="1"/>
          </p:nvPr>
        </p:nvSpPr>
        <p:spPr/>
        <p:txBody>
          <a:bodyPr/>
          <a:lstStyle/>
          <a:p>
            <a:pPr marL="177800" indent="0">
              <a:buNone/>
            </a:pPr>
            <a:r>
              <a:rPr lang="en-US"/>
              <a:t>Guest speakers;</a:t>
            </a:r>
          </a:p>
          <a:p>
            <a:r>
              <a:rPr lang="en-US"/>
              <a:t>Lindsey Watkins (HT - Millbrook Primary, Newport)</a:t>
            </a:r>
          </a:p>
          <a:p>
            <a:r>
              <a:rPr lang="en-US"/>
              <a:t>Chris Parry (HT - Lewis School </a:t>
            </a:r>
            <a:r>
              <a:rPr lang="en-US" err="1"/>
              <a:t>Pengam</a:t>
            </a:r>
            <a:r>
              <a:rPr lang="en-US"/>
              <a:t>, </a:t>
            </a:r>
            <a:r>
              <a:rPr lang="en-US" err="1"/>
              <a:t>Caerphilly</a:t>
            </a:r>
            <a:r>
              <a:rPr lang="en-US"/>
              <a:t>)</a:t>
            </a:r>
          </a:p>
          <a:p>
            <a:endParaRPr lang="en-US"/>
          </a:p>
        </p:txBody>
      </p:sp>
    </p:spTree>
    <p:extLst>
      <p:ext uri="{BB962C8B-B14F-4D97-AF65-F5344CB8AC3E}">
        <p14:creationId xmlns:p14="http://schemas.microsoft.com/office/powerpoint/2010/main" val="9453695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4802" y="155890"/>
            <a:ext cx="9912870" cy="6702110"/>
          </a:xfrm>
          <a:prstGeom prst="rect">
            <a:avLst/>
          </a:prstGeom>
        </p:spPr>
      </p:pic>
    </p:spTree>
    <p:extLst>
      <p:ext uri="{BB962C8B-B14F-4D97-AF65-F5344CB8AC3E}">
        <p14:creationId xmlns:p14="http://schemas.microsoft.com/office/powerpoint/2010/main" val="191701822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01" y="381000"/>
            <a:ext cx="10687986" cy="6477000"/>
          </a:xfrm>
          <a:prstGeom prst="rect">
            <a:avLst/>
          </a:prstGeom>
        </p:spPr>
      </p:pic>
    </p:spTree>
    <p:extLst>
      <p:ext uri="{BB962C8B-B14F-4D97-AF65-F5344CB8AC3E}">
        <p14:creationId xmlns:p14="http://schemas.microsoft.com/office/powerpoint/2010/main" val="62808440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7872" y="0"/>
            <a:ext cx="9095281" cy="6878664"/>
          </a:xfrm>
          <a:prstGeom prst="rect">
            <a:avLst/>
          </a:prstGeom>
        </p:spPr>
      </p:pic>
    </p:spTree>
    <p:extLst>
      <p:ext uri="{BB962C8B-B14F-4D97-AF65-F5344CB8AC3E}">
        <p14:creationId xmlns:p14="http://schemas.microsoft.com/office/powerpoint/2010/main" val="13324866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0100" y="406400"/>
            <a:ext cx="8051800" cy="6032500"/>
          </a:xfrm>
          <a:prstGeom prst="rect">
            <a:avLst/>
          </a:prstGeom>
        </p:spPr>
      </p:pic>
    </p:spTree>
    <p:extLst>
      <p:ext uri="{BB962C8B-B14F-4D97-AF65-F5344CB8AC3E}">
        <p14:creationId xmlns:p14="http://schemas.microsoft.com/office/powerpoint/2010/main" val="114343714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7400" y="393700"/>
            <a:ext cx="8077200" cy="6070600"/>
          </a:xfrm>
          <a:prstGeom prst="rect">
            <a:avLst/>
          </a:prstGeom>
        </p:spPr>
      </p:pic>
    </p:spTree>
    <p:extLst>
      <p:ext uri="{BB962C8B-B14F-4D97-AF65-F5344CB8AC3E}">
        <p14:creationId xmlns:p14="http://schemas.microsoft.com/office/powerpoint/2010/main" val="206438904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2000" y="406400"/>
            <a:ext cx="8115300" cy="6045200"/>
          </a:xfrm>
          <a:prstGeom prst="rect">
            <a:avLst/>
          </a:prstGeom>
        </p:spPr>
      </p:pic>
    </p:spTree>
    <p:extLst>
      <p:ext uri="{BB962C8B-B14F-4D97-AF65-F5344CB8AC3E}">
        <p14:creationId xmlns:p14="http://schemas.microsoft.com/office/powerpoint/2010/main" val="144087838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2000" y="406400"/>
            <a:ext cx="8115300" cy="60452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000" y="368300"/>
            <a:ext cx="8115300" cy="6108700"/>
          </a:xfrm>
          <a:prstGeom prst="rect">
            <a:avLst/>
          </a:prstGeom>
        </p:spPr>
      </p:pic>
    </p:spTree>
    <p:extLst>
      <p:ext uri="{BB962C8B-B14F-4D97-AF65-F5344CB8AC3E}">
        <p14:creationId xmlns:p14="http://schemas.microsoft.com/office/powerpoint/2010/main" val="18173795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4700" y="393700"/>
            <a:ext cx="8102600" cy="6070600"/>
          </a:xfrm>
          <a:prstGeom prst="rect">
            <a:avLst/>
          </a:prstGeom>
        </p:spPr>
      </p:pic>
    </p:spTree>
    <p:extLst>
      <p:ext uri="{BB962C8B-B14F-4D97-AF65-F5344CB8AC3E}">
        <p14:creationId xmlns:p14="http://schemas.microsoft.com/office/powerpoint/2010/main" val="103749648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0100" y="419100"/>
            <a:ext cx="8039100" cy="6019800"/>
          </a:xfrm>
          <a:prstGeom prst="rect">
            <a:avLst/>
          </a:prstGeom>
        </p:spPr>
      </p:pic>
    </p:spTree>
    <p:extLst>
      <p:ext uri="{BB962C8B-B14F-4D97-AF65-F5344CB8AC3E}">
        <p14:creationId xmlns:p14="http://schemas.microsoft.com/office/powerpoint/2010/main" val="178364298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7400" y="393700"/>
            <a:ext cx="8077200" cy="6070600"/>
          </a:xfrm>
          <a:prstGeom prst="rect">
            <a:avLst/>
          </a:prstGeom>
        </p:spPr>
      </p:pic>
    </p:spTree>
    <p:extLst>
      <p:ext uri="{BB962C8B-B14F-4D97-AF65-F5344CB8AC3E}">
        <p14:creationId xmlns:p14="http://schemas.microsoft.com/office/powerpoint/2010/main" val="9633531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2000" y="368300"/>
            <a:ext cx="8128000" cy="6108700"/>
          </a:xfrm>
          <a:prstGeom prst="rect">
            <a:avLst/>
          </a:prstGeom>
        </p:spPr>
      </p:pic>
    </p:spTree>
    <p:extLst>
      <p:ext uri="{BB962C8B-B14F-4D97-AF65-F5344CB8AC3E}">
        <p14:creationId xmlns:p14="http://schemas.microsoft.com/office/powerpoint/2010/main" val="119791682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2000" y="406400"/>
            <a:ext cx="8115300" cy="6045200"/>
          </a:xfrm>
          <a:prstGeom prst="rect">
            <a:avLst/>
          </a:prstGeom>
        </p:spPr>
      </p:pic>
    </p:spTree>
    <p:extLst>
      <p:ext uri="{BB962C8B-B14F-4D97-AF65-F5344CB8AC3E}">
        <p14:creationId xmlns:p14="http://schemas.microsoft.com/office/powerpoint/2010/main" val="72888715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7400" y="393700"/>
            <a:ext cx="8064500" cy="6057900"/>
          </a:xfrm>
          <a:prstGeom prst="rect">
            <a:avLst/>
          </a:prstGeom>
        </p:spPr>
      </p:pic>
    </p:spTree>
    <p:extLst>
      <p:ext uri="{BB962C8B-B14F-4D97-AF65-F5344CB8AC3E}">
        <p14:creationId xmlns:p14="http://schemas.microsoft.com/office/powerpoint/2010/main" val="115960756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0100" y="406400"/>
            <a:ext cx="8051800" cy="6032500"/>
          </a:xfrm>
          <a:prstGeom prst="rect">
            <a:avLst/>
          </a:prstGeom>
        </p:spPr>
      </p:pic>
    </p:spTree>
    <p:extLst>
      <p:ext uri="{BB962C8B-B14F-4D97-AF65-F5344CB8AC3E}">
        <p14:creationId xmlns:p14="http://schemas.microsoft.com/office/powerpoint/2010/main" val="111019800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4700" y="355600"/>
            <a:ext cx="8089900" cy="6134100"/>
          </a:xfrm>
          <a:prstGeom prst="rect">
            <a:avLst/>
          </a:prstGeom>
        </p:spPr>
      </p:pic>
    </p:spTree>
    <p:extLst>
      <p:ext uri="{BB962C8B-B14F-4D97-AF65-F5344CB8AC3E}">
        <p14:creationId xmlns:p14="http://schemas.microsoft.com/office/powerpoint/2010/main" val="176001212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2000" y="393700"/>
            <a:ext cx="8128000" cy="6057900"/>
          </a:xfrm>
          <a:prstGeom prst="rect">
            <a:avLst/>
          </a:prstGeom>
        </p:spPr>
      </p:pic>
    </p:spTree>
    <p:extLst>
      <p:ext uri="{BB962C8B-B14F-4D97-AF65-F5344CB8AC3E}">
        <p14:creationId xmlns:p14="http://schemas.microsoft.com/office/powerpoint/2010/main" val="108406471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9300" y="393700"/>
            <a:ext cx="8153400" cy="6070600"/>
          </a:xfrm>
          <a:prstGeom prst="rect">
            <a:avLst/>
          </a:prstGeom>
        </p:spPr>
      </p:pic>
    </p:spTree>
    <p:extLst>
      <p:ext uri="{BB962C8B-B14F-4D97-AF65-F5344CB8AC3E}">
        <p14:creationId xmlns:p14="http://schemas.microsoft.com/office/powerpoint/2010/main" val="6243366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0100" y="406400"/>
            <a:ext cx="8051800" cy="6045200"/>
          </a:xfrm>
          <a:prstGeom prst="rect">
            <a:avLst/>
          </a:prstGeom>
        </p:spPr>
      </p:pic>
    </p:spTree>
    <p:extLst>
      <p:ext uri="{BB962C8B-B14F-4D97-AF65-F5344CB8AC3E}">
        <p14:creationId xmlns:p14="http://schemas.microsoft.com/office/powerpoint/2010/main" val="62062436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4700" y="393700"/>
            <a:ext cx="8089900" cy="6070600"/>
          </a:xfrm>
          <a:prstGeom prst="rect">
            <a:avLst/>
          </a:prstGeom>
        </p:spPr>
      </p:pic>
    </p:spTree>
    <p:extLst>
      <p:ext uri="{BB962C8B-B14F-4D97-AF65-F5344CB8AC3E}">
        <p14:creationId xmlns:p14="http://schemas.microsoft.com/office/powerpoint/2010/main" val="50556184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9300" y="381000"/>
            <a:ext cx="8140700" cy="6083300"/>
          </a:xfrm>
          <a:prstGeom prst="rect">
            <a:avLst/>
          </a:prstGeom>
        </p:spPr>
      </p:pic>
    </p:spTree>
    <p:extLst>
      <p:ext uri="{BB962C8B-B14F-4D97-AF65-F5344CB8AC3E}">
        <p14:creationId xmlns:p14="http://schemas.microsoft.com/office/powerpoint/2010/main" val="153267180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7C5DA-FDCD-4D6B-ACBE-20BA5E088390}"/>
              </a:ext>
            </a:extLst>
          </p:cNvPr>
          <p:cNvSpPr>
            <a:spLocks noGrp="1"/>
          </p:cNvSpPr>
          <p:nvPr>
            <p:ph type="title"/>
          </p:nvPr>
        </p:nvSpPr>
        <p:spPr/>
        <p:txBody>
          <a:bodyPr/>
          <a:lstStyle/>
          <a:p>
            <a:r>
              <a:rPr lang="en-US"/>
              <a:t>Understanding</a:t>
            </a:r>
            <a:r>
              <a:rPr lang="en-US">
                <a:solidFill>
                  <a:schemeClr val="tx1"/>
                </a:solidFill>
              </a:rPr>
              <a:t> the purpose and context of the Learning Visit</a:t>
            </a:r>
          </a:p>
        </p:txBody>
      </p:sp>
      <p:sp>
        <p:nvSpPr>
          <p:cNvPr id="3" name="Text Placeholder 2">
            <a:extLst>
              <a:ext uri="{FF2B5EF4-FFF2-40B4-BE49-F238E27FC236}">
                <a16:creationId xmlns:a16="http://schemas.microsoft.com/office/drawing/2014/main" id="{D0D44A4D-E67B-45F2-8811-F3A617C206B7}"/>
              </a:ext>
            </a:extLst>
          </p:cNvPr>
          <p:cNvSpPr>
            <a:spLocks noGrp="1"/>
          </p:cNvSpPr>
          <p:nvPr>
            <p:ph type="body" idx="1"/>
          </p:nvPr>
        </p:nvSpPr>
        <p:spPr/>
        <p:txBody>
          <a:bodyPr/>
          <a:lstStyle/>
          <a:p>
            <a:r>
              <a:rPr lang="en-US"/>
              <a:t>Sue </a:t>
            </a:r>
            <a:r>
              <a:rPr lang="en-US" err="1"/>
              <a:t>Marles</a:t>
            </a:r>
            <a:r>
              <a:rPr lang="en-US"/>
              <a:t>, DHT - </a:t>
            </a:r>
            <a:r>
              <a:rPr lang="en-US" err="1"/>
              <a:t>Gilwern</a:t>
            </a:r>
            <a:r>
              <a:rPr lang="en-US"/>
              <a:t> Primary, </a:t>
            </a:r>
            <a:r>
              <a:rPr lang="en-US" err="1"/>
              <a:t>Monmouthshire</a:t>
            </a:r>
          </a:p>
          <a:p>
            <a:r>
              <a:rPr lang="en-US"/>
              <a:t>Linda </a:t>
            </a:r>
            <a:r>
              <a:rPr lang="en-US" err="1"/>
              <a:t>Statts</a:t>
            </a:r>
            <a:r>
              <a:rPr lang="en-US"/>
              <a:t> - UWTSD</a:t>
            </a:r>
          </a:p>
        </p:txBody>
      </p:sp>
    </p:spTree>
    <p:extLst>
      <p:ext uri="{BB962C8B-B14F-4D97-AF65-F5344CB8AC3E}">
        <p14:creationId xmlns:p14="http://schemas.microsoft.com/office/powerpoint/2010/main" val="240641416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Visit</a:t>
            </a:r>
          </a:p>
        </p:txBody>
      </p:sp>
      <p:sp>
        <p:nvSpPr>
          <p:cNvPr id="3" name="Content Placeholder 2"/>
          <p:cNvSpPr>
            <a:spLocks noGrp="1"/>
          </p:cNvSpPr>
          <p:nvPr>
            <p:ph idx="1"/>
          </p:nvPr>
        </p:nvSpPr>
        <p:spPr/>
        <p:txBody>
          <a:bodyPr>
            <a:normAutofit/>
          </a:bodyPr>
          <a:lstStyle/>
          <a:p>
            <a:r>
              <a:rPr lang="en-GB" sz="2800" dirty="0"/>
              <a:t>One day or two half days in a school(s) to gather information and evidence about how schools are approaching ‘Successful Futures ’ and the potential of the impact.</a:t>
            </a:r>
          </a:p>
          <a:p>
            <a:r>
              <a:rPr lang="en-GB" sz="2800" dirty="0"/>
              <a:t>Complete between December and February 2018 </a:t>
            </a:r>
          </a:p>
          <a:p>
            <a:r>
              <a:rPr lang="en-GB" sz="2800" dirty="0"/>
              <a:t>It would be useful to use a journal for this task.</a:t>
            </a:r>
          </a:p>
          <a:p>
            <a:r>
              <a:rPr lang="en-GB" sz="2800" dirty="0"/>
              <a:t>Use the four perspectives- Brookfield.</a:t>
            </a:r>
          </a:p>
          <a:p>
            <a:r>
              <a:rPr lang="en-GB" sz="2800" dirty="0"/>
              <a:t>You will need to share your findings with colleagues.</a:t>
            </a:r>
          </a:p>
          <a:p>
            <a:endParaRPr lang="en-GB" dirty="0"/>
          </a:p>
          <a:p>
            <a:endParaRPr lang="en-GB" dirty="0"/>
          </a:p>
        </p:txBody>
      </p:sp>
    </p:spTree>
    <p:extLst>
      <p:ext uri="{BB962C8B-B14F-4D97-AF65-F5344CB8AC3E}">
        <p14:creationId xmlns:p14="http://schemas.microsoft.com/office/powerpoint/2010/main" val="360325804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Intersessional task for day 4</a:t>
            </a:r>
          </a:p>
        </p:txBody>
      </p:sp>
      <p:sp>
        <p:nvSpPr>
          <p:cNvPr id="3" name="Content Placeholder 2"/>
          <p:cNvSpPr>
            <a:spLocks noGrp="1"/>
          </p:cNvSpPr>
          <p:nvPr>
            <p:ph idx="1"/>
          </p:nvPr>
        </p:nvSpPr>
        <p:spPr/>
        <p:txBody>
          <a:bodyPr>
            <a:normAutofit/>
          </a:bodyPr>
          <a:lstStyle/>
          <a:p>
            <a:pPr marL="0" indent="0">
              <a:buNone/>
            </a:pPr>
            <a:r>
              <a:rPr lang="en-GB" dirty="0"/>
              <a:t>The task</a:t>
            </a:r>
          </a:p>
          <a:p>
            <a:r>
              <a:rPr lang="en-GB" dirty="0"/>
              <a:t>In trust groups, develop a presentation to share with colleagues at Day 4 which outlines; </a:t>
            </a:r>
          </a:p>
          <a:p>
            <a:r>
              <a:rPr lang="en-GB" dirty="0"/>
              <a:t>Effective practice observed on learning visit </a:t>
            </a:r>
          </a:p>
          <a:p>
            <a:r>
              <a:rPr lang="en-GB" dirty="0"/>
              <a:t>Specific challenges or barriers that have been overcome</a:t>
            </a:r>
          </a:p>
          <a:p>
            <a:r>
              <a:rPr lang="en-GB" dirty="0"/>
              <a:t>How does this, if at all, prepare the school for the future curriculum?</a:t>
            </a:r>
          </a:p>
          <a:p>
            <a:r>
              <a:rPr lang="en-GB" dirty="0"/>
              <a:t>Synthesis of lessons learned as a result of the visit.</a:t>
            </a:r>
          </a:p>
          <a:p>
            <a:endParaRPr lang="en-GB" dirty="0"/>
          </a:p>
        </p:txBody>
      </p:sp>
    </p:spTree>
    <p:extLst>
      <p:ext uri="{BB962C8B-B14F-4D97-AF65-F5344CB8AC3E}">
        <p14:creationId xmlns:p14="http://schemas.microsoft.com/office/powerpoint/2010/main" val="367664010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US" dirty="0"/>
              <a:t>Reflective Practice- four perspectives</a:t>
            </a:r>
            <a:br>
              <a:rPr lang="en-GB" dirty="0"/>
            </a:br>
            <a:endParaRPr lang="en-GB" dirty="0"/>
          </a:p>
        </p:txBody>
      </p:sp>
      <p:pic>
        <p:nvPicPr>
          <p:cNvPr id="1026"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0913" t="25353" r="26741"/>
          <a:stretch/>
        </p:blipFill>
        <p:spPr bwMode="auto">
          <a:xfrm>
            <a:off x="1103445" y="1097360"/>
            <a:ext cx="9849179"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621029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9350" y="404664"/>
            <a:ext cx="12036169" cy="6230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9965451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1374" t="27290" r="25522" b="16147"/>
          <a:stretch/>
        </p:blipFill>
        <p:spPr bwMode="auto">
          <a:xfrm>
            <a:off x="-27946" y="692697"/>
            <a:ext cx="11973076" cy="52307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939180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2121366"/>
              </p:ext>
            </p:extLst>
          </p:nvPr>
        </p:nvGraphicFramePr>
        <p:xfrm>
          <a:off x="431371" y="260648"/>
          <a:ext cx="11233248" cy="6408712"/>
        </p:xfrm>
        <a:graphic>
          <a:graphicData uri="http://schemas.openxmlformats.org/drawingml/2006/table">
            <a:tbl>
              <a:tblPr firstRow="1" firstCol="1" lastRow="1" lastCol="1" bandRow="1" bandCol="1"/>
              <a:tblGrid>
                <a:gridCol w="11233248">
                  <a:extLst>
                    <a:ext uri="{9D8B030D-6E8A-4147-A177-3AD203B41FA5}">
                      <a16:colId xmlns:a16="http://schemas.microsoft.com/office/drawing/2014/main" val="20000"/>
                    </a:ext>
                  </a:extLst>
                </a:gridCol>
              </a:tblGrid>
              <a:tr h="1196067">
                <a:tc>
                  <a:txBody>
                    <a:bodyPr/>
                    <a:lstStyle/>
                    <a:p>
                      <a:pPr algn="ctr">
                        <a:spcAft>
                          <a:spcPts val="0"/>
                        </a:spcAft>
                      </a:pPr>
                      <a:br>
                        <a:rPr lang="en-GB" sz="1100" u="sng" dirty="0">
                          <a:solidFill>
                            <a:srgbClr val="0000FF"/>
                          </a:solidFill>
                          <a:effectLst/>
                          <a:latin typeface="Arial"/>
                          <a:ea typeface="Calibri"/>
                          <a:cs typeface="Times New Roman"/>
                        </a:rPr>
                      </a:br>
                      <a:r>
                        <a:rPr lang="en-US" sz="1200" b="1" dirty="0">
                          <a:effectLst/>
                          <a:latin typeface="Arial"/>
                          <a:ea typeface="Times New Roman"/>
                          <a:cs typeface="Times New Roman"/>
                        </a:rPr>
                        <a:t> </a:t>
                      </a:r>
                      <a:endParaRPr lang="en-GB" sz="1200" dirty="0">
                        <a:effectLst/>
                        <a:latin typeface="Times New Roman"/>
                        <a:ea typeface="Times New Roman"/>
                        <a:cs typeface="Times New Roman"/>
                      </a:endParaRPr>
                    </a:p>
                    <a:p>
                      <a:pPr algn="ctr">
                        <a:spcAft>
                          <a:spcPts val="0"/>
                        </a:spcAft>
                      </a:pPr>
                      <a:r>
                        <a:rPr lang="en-US" sz="1800" b="1" dirty="0">
                          <a:effectLst/>
                          <a:latin typeface="Arial"/>
                          <a:ea typeface="Times New Roman"/>
                          <a:cs typeface="Times New Roman"/>
                        </a:rPr>
                        <a:t>Assignment Brief</a:t>
                      </a:r>
                      <a:endParaRPr lang="en-GB" sz="1800" dirty="0">
                        <a:effectLst/>
                        <a:latin typeface="Times New Roman"/>
                        <a:ea typeface="Times New Roman"/>
                        <a:cs typeface="Times New Roman"/>
                      </a:endParaRPr>
                    </a:p>
                    <a:p>
                      <a:pPr algn="ctr">
                        <a:spcAft>
                          <a:spcPts val="0"/>
                        </a:spcAft>
                      </a:pPr>
                      <a:r>
                        <a:rPr lang="en-US" sz="1800" b="1" dirty="0">
                          <a:effectLst/>
                          <a:highlight>
                            <a:srgbClr val="FFFF00"/>
                          </a:highlight>
                          <a:latin typeface="Arial"/>
                          <a:ea typeface="Times New Roman"/>
                          <a:cs typeface="Times New Roman"/>
                        </a:rPr>
                        <a:t> </a:t>
                      </a:r>
                      <a:endParaRPr lang="en-GB" sz="1800" dirty="0">
                        <a:effectLst/>
                        <a:latin typeface="Times New Roman"/>
                        <a:ea typeface="Times New Roman"/>
                        <a:cs typeface="Times New Roman"/>
                      </a:endParaRPr>
                    </a:p>
                  </a:txBody>
                  <a:tcPr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0E0E0"/>
                    </a:solidFill>
                  </a:tcPr>
                </a:tc>
                <a:extLst>
                  <a:ext uri="{0D108BD9-81ED-4DB2-BD59-A6C34878D82A}">
                    <a16:rowId xmlns:a16="http://schemas.microsoft.com/office/drawing/2014/main" val="10000"/>
                  </a:ext>
                </a:extLst>
              </a:tr>
              <a:tr h="5212645">
                <a:tc>
                  <a:txBody>
                    <a:bodyPr/>
                    <a:lstStyle/>
                    <a:p>
                      <a:pPr marL="457200">
                        <a:spcAft>
                          <a:spcPts val="0"/>
                        </a:spcAft>
                      </a:pPr>
                      <a:r>
                        <a:rPr lang="en-US" sz="1200" dirty="0">
                          <a:effectLst/>
                          <a:highlight>
                            <a:srgbClr val="FFFF00"/>
                          </a:highlight>
                          <a:latin typeface="Arial"/>
                          <a:ea typeface="Times New Roman"/>
                          <a:cs typeface="Times New Roman"/>
                        </a:rPr>
                        <a:t> </a:t>
                      </a:r>
                      <a:endParaRPr lang="en-GB" sz="1200" dirty="0">
                        <a:effectLst/>
                        <a:latin typeface="Times New Roman"/>
                        <a:ea typeface="Times New Roman"/>
                        <a:cs typeface="Times New Roman"/>
                      </a:endParaRPr>
                    </a:p>
                    <a:p>
                      <a:pPr>
                        <a:spcAft>
                          <a:spcPts val="0"/>
                        </a:spcAft>
                      </a:pPr>
                      <a:r>
                        <a:rPr lang="en-US" sz="1100" dirty="0">
                          <a:effectLst/>
                          <a:highlight>
                            <a:srgbClr val="FFFF00"/>
                          </a:highlight>
                          <a:latin typeface="Arial"/>
                          <a:ea typeface="Times New Roman"/>
                          <a:cs typeface="Times New Roman"/>
                        </a:rPr>
                        <a:t> </a:t>
                      </a:r>
                      <a:endParaRPr lang="en-GB" sz="1200" dirty="0">
                        <a:effectLst/>
                        <a:latin typeface="Times New Roman"/>
                        <a:ea typeface="Times New Roman"/>
                        <a:cs typeface="Times New Roman"/>
                      </a:endParaRPr>
                    </a:p>
                    <a:p>
                      <a:pPr>
                        <a:lnSpc>
                          <a:spcPct val="115000"/>
                        </a:lnSpc>
                        <a:spcAft>
                          <a:spcPts val="1000"/>
                        </a:spcAft>
                      </a:pPr>
                      <a:r>
                        <a:rPr lang="en-GB" sz="1800" i="1" dirty="0">
                          <a:effectLst/>
                          <a:latin typeface="Arial"/>
                          <a:ea typeface="Calibri"/>
                          <a:cs typeface="Times New Roman"/>
                        </a:rPr>
                        <a:t>Successful Futures marks a radical departure from the curriculum of the last century and provides an opportunity to build a new curriculum for Wales which is fit for the 21</a:t>
                      </a:r>
                      <a:r>
                        <a:rPr lang="en-GB" sz="1800" i="1" baseline="30000" dirty="0">
                          <a:effectLst/>
                          <a:latin typeface="Arial"/>
                          <a:ea typeface="Calibri"/>
                          <a:cs typeface="Times New Roman"/>
                        </a:rPr>
                        <a:t>st</a:t>
                      </a:r>
                      <a:r>
                        <a:rPr lang="en-GB" sz="1800" i="1" dirty="0">
                          <a:effectLst/>
                          <a:latin typeface="Arial"/>
                          <a:ea typeface="Calibri"/>
                          <a:cs typeface="Times New Roman"/>
                        </a:rPr>
                        <a:t> Century and beyond.  </a:t>
                      </a:r>
                      <a:endParaRPr lang="en-GB" sz="1800" dirty="0">
                        <a:effectLst/>
                        <a:latin typeface="Times New Roman"/>
                        <a:ea typeface="Times New Roman"/>
                        <a:cs typeface="Times New Roman"/>
                      </a:endParaRPr>
                    </a:p>
                    <a:p>
                      <a:pPr>
                        <a:spcAft>
                          <a:spcPts val="0"/>
                        </a:spcAft>
                      </a:pPr>
                      <a:r>
                        <a:rPr lang="en-US" sz="1800" dirty="0">
                          <a:effectLst/>
                          <a:latin typeface="Arial"/>
                          <a:ea typeface="Times New Roman"/>
                          <a:cs typeface="Times New Roman"/>
                        </a:rPr>
                        <a:t>The learning outcomes for this module will be assessed through a coursework portfolio (7,500 word equivalent) which should contain the following elements;</a:t>
                      </a:r>
                      <a:endParaRPr lang="en-GB" sz="1800" dirty="0">
                        <a:effectLst/>
                        <a:latin typeface="Times New Roman"/>
                        <a:ea typeface="Times New Roman"/>
                        <a:cs typeface="Times New Roman"/>
                      </a:endParaRPr>
                    </a:p>
                    <a:p>
                      <a:pPr>
                        <a:lnSpc>
                          <a:spcPct val="115000"/>
                        </a:lnSpc>
                        <a:spcAft>
                          <a:spcPts val="1000"/>
                        </a:spcAft>
                      </a:pPr>
                      <a:r>
                        <a:rPr lang="en-GB" sz="1800" i="1" dirty="0">
                          <a:effectLst/>
                          <a:latin typeface="Arial"/>
                          <a:ea typeface="Calibri"/>
                          <a:cs typeface="Times New Roman"/>
                        </a:rPr>
                        <a:t> </a:t>
                      </a:r>
                      <a:endParaRPr lang="en-GB" sz="1800" dirty="0">
                        <a:effectLst/>
                        <a:latin typeface="Times New Roman"/>
                        <a:ea typeface="Times New Roman"/>
                        <a:cs typeface="Times New Roman"/>
                      </a:endParaRPr>
                    </a:p>
                    <a:p>
                      <a:pPr marL="342900" lvl="0" indent="-342900">
                        <a:lnSpc>
                          <a:spcPct val="115000"/>
                        </a:lnSpc>
                        <a:spcAft>
                          <a:spcPts val="1000"/>
                        </a:spcAft>
                        <a:buFont typeface="+mj-lt"/>
                        <a:buAutoNum type="romanLcPeriod"/>
                      </a:pPr>
                      <a:r>
                        <a:rPr lang="en-GB" sz="1800" dirty="0">
                          <a:effectLst/>
                          <a:latin typeface="Arial"/>
                          <a:ea typeface="Calibri"/>
                          <a:cs typeface="Times New Roman"/>
                        </a:rPr>
                        <a:t>Literature survey including a critical analysis of old and new paradigms and consideration of national and international evidence on effective curriculum design and implementation.</a:t>
                      </a:r>
                      <a:endParaRPr lang="en-GB" sz="1800" dirty="0">
                        <a:effectLst/>
                        <a:latin typeface="Times New Roman"/>
                        <a:ea typeface="Times New Roman"/>
                        <a:cs typeface="Times New Roman"/>
                      </a:endParaRPr>
                    </a:p>
                    <a:p>
                      <a:pPr marL="342900" lvl="0" indent="-342900">
                        <a:lnSpc>
                          <a:spcPct val="115000"/>
                        </a:lnSpc>
                        <a:spcAft>
                          <a:spcPts val="1000"/>
                        </a:spcAft>
                        <a:buFont typeface="+mj-lt"/>
                        <a:buAutoNum type="romanLcPeriod"/>
                      </a:pPr>
                      <a:r>
                        <a:rPr lang="en-GB" sz="1800" dirty="0">
                          <a:effectLst/>
                          <a:latin typeface="Arial"/>
                          <a:ea typeface="Calibri"/>
                          <a:cs typeface="Times New Roman"/>
                        </a:rPr>
                        <a:t>Contextual study: critical reflection on the challenges and opportunities for implementation of Successful Futures.</a:t>
                      </a:r>
                      <a:endParaRPr lang="en-GB" sz="1800" dirty="0">
                        <a:effectLst/>
                        <a:latin typeface="Times New Roman"/>
                        <a:ea typeface="Times New Roman"/>
                        <a:cs typeface="Times New Roman"/>
                      </a:endParaRPr>
                    </a:p>
                    <a:p>
                      <a:pPr marL="342900" lvl="0" indent="-342900">
                        <a:lnSpc>
                          <a:spcPct val="115000"/>
                        </a:lnSpc>
                        <a:spcAft>
                          <a:spcPts val="1000"/>
                        </a:spcAft>
                        <a:buFont typeface="+mj-lt"/>
                        <a:buAutoNum type="romanLcPeriod"/>
                      </a:pPr>
                      <a:r>
                        <a:rPr lang="en-GB" sz="1800" dirty="0">
                          <a:effectLst/>
                          <a:latin typeface="Arial"/>
                          <a:ea typeface="Calibri"/>
                          <a:cs typeface="Times New Roman"/>
                        </a:rPr>
                        <a:t>Complete a force field analysis of the reality of implementing </a:t>
                      </a:r>
                      <a:r>
                        <a:rPr lang="en-GB" sz="1800" i="1" dirty="0">
                          <a:effectLst/>
                          <a:latin typeface="Arial"/>
                          <a:ea typeface="Calibri"/>
                          <a:cs typeface="Times New Roman"/>
                        </a:rPr>
                        <a:t>Successful Futures </a:t>
                      </a:r>
                      <a:r>
                        <a:rPr lang="en-GB" sz="1800" dirty="0">
                          <a:effectLst/>
                          <a:latin typeface="Arial"/>
                          <a:ea typeface="Calibri"/>
                          <a:cs typeface="Times New Roman"/>
                        </a:rPr>
                        <a:t>in your setting leading to a detailed report to Governors including the challenges, risks and justification and recommendations to move forward.</a:t>
                      </a:r>
                      <a:endParaRPr lang="en-GB" sz="1800" dirty="0">
                        <a:effectLst/>
                        <a:latin typeface="Times New Roman"/>
                        <a:ea typeface="Times New Roman"/>
                        <a:cs typeface="Times New Roman"/>
                      </a:endParaRPr>
                    </a:p>
                  </a:txBody>
                  <a:tcPr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12970490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5800" y="685800"/>
            <a:ext cx="10354769" cy="5440371"/>
          </a:xfrm>
        </p:spPr>
        <p:txBody>
          <a:bodyPr>
            <a:normAutofit fontScale="32500" lnSpcReduction="20000"/>
          </a:bodyPr>
          <a:lstStyle/>
          <a:p>
            <a:pPr marL="342900" lvl="0" indent="-342900">
              <a:lnSpc>
                <a:spcPct val="115000"/>
              </a:lnSpc>
              <a:spcAft>
                <a:spcPts val="0"/>
              </a:spcAft>
              <a:buFont typeface="Symbol"/>
              <a:buChar char=""/>
            </a:pPr>
            <a:r>
              <a:rPr lang="en-GB" sz="3700" dirty="0">
                <a:latin typeface="Calibri"/>
                <a:ea typeface="Calibri"/>
                <a:cs typeface="Times New Roman"/>
              </a:rPr>
              <a:t>Assignment hard copy Lesley Morgan April 17</a:t>
            </a:r>
            <a:r>
              <a:rPr lang="en-GB" sz="3700" baseline="30000" dirty="0">
                <a:latin typeface="Calibri"/>
                <a:ea typeface="Calibri"/>
                <a:cs typeface="Times New Roman"/>
              </a:rPr>
              <a:t>th</a:t>
            </a:r>
            <a:r>
              <a:rPr lang="en-GB" sz="3700" dirty="0">
                <a:latin typeface="Calibri"/>
                <a:ea typeface="Calibri"/>
                <a:cs typeface="Times New Roman"/>
              </a:rPr>
              <a:t> 2018 before noon, also e-copy through Turnitin (don’t put in reference list)</a:t>
            </a:r>
          </a:p>
          <a:p>
            <a:pPr marL="342900" lvl="0" indent="-342900">
              <a:lnSpc>
                <a:spcPct val="115000"/>
              </a:lnSpc>
              <a:spcAft>
                <a:spcPts val="0"/>
              </a:spcAft>
              <a:buFont typeface="Symbol"/>
              <a:buChar char=""/>
            </a:pPr>
            <a:r>
              <a:rPr lang="en-GB" sz="3700" dirty="0">
                <a:latin typeface="Calibri"/>
                <a:ea typeface="Calibri"/>
                <a:cs typeface="Times New Roman"/>
              </a:rPr>
              <a:t>Your personal evaluation will be online and needs completion</a:t>
            </a:r>
          </a:p>
          <a:p>
            <a:pPr marL="342900" lvl="0" indent="-342900">
              <a:lnSpc>
                <a:spcPct val="115000"/>
              </a:lnSpc>
              <a:spcAft>
                <a:spcPts val="0"/>
              </a:spcAft>
              <a:buFont typeface="Symbol"/>
              <a:buChar char=""/>
            </a:pPr>
            <a:r>
              <a:rPr lang="en-GB" sz="3700" dirty="0">
                <a:latin typeface="Calibri"/>
                <a:ea typeface="Calibri"/>
                <a:cs typeface="Times New Roman"/>
              </a:rPr>
              <a:t>Hand in folder (bound) if come in a poly pocket it will be returned</a:t>
            </a:r>
          </a:p>
          <a:p>
            <a:pPr marL="342900" lvl="0" indent="-342900">
              <a:lnSpc>
                <a:spcPct val="115000"/>
              </a:lnSpc>
              <a:spcAft>
                <a:spcPts val="0"/>
              </a:spcAft>
              <a:buFont typeface="Symbol"/>
              <a:buChar char=""/>
            </a:pPr>
            <a:r>
              <a:rPr lang="en-GB" sz="3700" dirty="0">
                <a:latin typeface="Calibri"/>
                <a:ea typeface="Calibri"/>
                <a:cs typeface="Times New Roman"/>
              </a:rPr>
              <a:t>Appendices –only in if relevant and nor too long</a:t>
            </a:r>
          </a:p>
          <a:p>
            <a:pPr marL="342900" lvl="0" indent="-342900">
              <a:lnSpc>
                <a:spcPct val="115000"/>
              </a:lnSpc>
              <a:spcAft>
                <a:spcPts val="0"/>
              </a:spcAft>
              <a:buFont typeface="Symbol"/>
              <a:buChar char=""/>
            </a:pPr>
            <a:r>
              <a:rPr lang="en-GB" sz="3700" dirty="0">
                <a:latin typeface="Calibri"/>
                <a:ea typeface="Calibri"/>
                <a:cs typeface="Times New Roman"/>
              </a:rPr>
              <a:t>Force field analysis sheet, if you critique others force field analysis you can put it into assignment</a:t>
            </a:r>
          </a:p>
          <a:p>
            <a:pPr marL="342900" lvl="0" indent="-342900">
              <a:lnSpc>
                <a:spcPct val="115000"/>
              </a:lnSpc>
              <a:spcAft>
                <a:spcPts val="0"/>
              </a:spcAft>
              <a:buFont typeface="Symbol"/>
              <a:buChar char=""/>
            </a:pPr>
            <a:r>
              <a:rPr lang="en-GB" sz="3700" dirty="0">
                <a:latin typeface="Calibri"/>
                <a:ea typeface="Calibri"/>
                <a:cs typeface="Times New Roman"/>
              </a:rPr>
              <a:t>Use back sheet of handbook as front cover</a:t>
            </a:r>
          </a:p>
          <a:p>
            <a:pPr marL="342900" lvl="0" indent="-342900">
              <a:lnSpc>
                <a:spcPct val="115000"/>
              </a:lnSpc>
              <a:spcAft>
                <a:spcPts val="0"/>
              </a:spcAft>
              <a:buFont typeface="Symbol"/>
              <a:buChar char=""/>
            </a:pPr>
            <a:r>
              <a:rPr lang="en-GB" sz="3700" dirty="0">
                <a:latin typeface="Calibri"/>
                <a:ea typeface="Calibri"/>
                <a:cs typeface="Times New Roman"/>
              </a:rPr>
              <a:t>Literature – must have critical reflection not just descriptive</a:t>
            </a:r>
          </a:p>
          <a:p>
            <a:pPr marL="342900" lvl="0" indent="-342900">
              <a:lnSpc>
                <a:spcPct val="115000"/>
              </a:lnSpc>
              <a:spcAft>
                <a:spcPts val="0"/>
              </a:spcAft>
              <a:buFont typeface="Symbol"/>
              <a:buChar char=""/>
            </a:pPr>
            <a:r>
              <a:rPr lang="en-GB" sz="3700" dirty="0">
                <a:latin typeface="Calibri"/>
                <a:ea typeface="Calibri"/>
                <a:cs typeface="Times New Roman"/>
              </a:rPr>
              <a:t>Not bibliography, just references – only if referred to</a:t>
            </a:r>
          </a:p>
          <a:p>
            <a:pPr marL="342900" lvl="0" indent="-342900">
              <a:lnSpc>
                <a:spcPct val="115000"/>
              </a:lnSpc>
              <a:spcAft>
                <a:spcPts val="0"/>
              </a:spcAft>
              <a:buFont typeface="Symbol"/>
              <a:buChar char=""/>
            </a:pPr>
            <a:r>
              <a:rPr lang="en-GB" sz="3700" dirty="0">
                <a:latin typeface="Calibri"/>
                <a:ea typeface="Calibri"/>
                <a:cs typeface="Times New Roman"/>
              </a:rPr>
              <a:t>Harvard referencing</a:t>
            </a:r>
          </a:p>
          <a:p>
            <a:pPr marL="342900" lvl="0" indent="-342900">
              <a:lnSpc>
                <a:spcPct val="115000"/>
              </a:lnSpc>
              <a:spcAft>
                <a:spcPts val="0"/>
              </a:spcAft>
              <a:buFont typeface="Symbol"/>
              <a:buChar char=""/>
            </a:pPr>
            <a:r>
              <a:rPr lang="en-GB" sz="3700" dirty="0">
                <a:latin typeface="Calibri"/>
                <a:ea typeface="Calibri"/>
                <a:cs typeface="Times New Roman"/>
              </a:rPr>
              <a:t>Key documentation not just ‘Successful Futures’- go wider and be current</a:t>
            </a:r>
          </a:p>
          <a:p>
            <a:pPr marL="342900" lvl="0" indent="-342900">
              <a:lnSpc>
                <a:spcPct val="115000"/>
              </a:lnSpc>
              <a:spcAft>
                <a:spcPts val="0"/>
              </a:spcAft>
              <a:buFont typeface="Symbol"/>
              <a:buChar char=""/>
            </a:pPr>
            <a:r>
              <a:rPr lang="en-GB" sz="3700" dirty="0">
                <a:latin typeface="Calibri"/>
                <a:ea typeface="Calibri"/>
                <a:cs typeface="Times New Roman"/>
              </a:rPr>
              <a:t>Use mark scheme ( same as assessment criteria)</a:t>
            </a:r>
          </a:p>
          <a:p>
            <a:pPr marL="342900" lvl="0" indent="-342900">
              <a:lnSpc>
                <a:spcPct val="115000"/>
              </a:lnSpc>
              <a:spcAft>
                <a:spcPts val="0"/>
              </a:spcAft>
              <a:buFont typeface="Symbol"/>
              <a:buChar char=""/>
            </a:pPr>
            <a:r>
              <a:rPr lang="en-GB" sz="3700" dirty="0">
                <a:latin typeface="Calibri"/>
                <a:ea typeface="Calibri"/>
                <a:cs typeface="Times New Roman"/>
              </a:rPr>
              <a:t>Don’t get bogged down in word count for each section of the portfolio, it’s up to you, total 7500 words.</a:t>
            </a:r>
          </a:p>
          <a:p>
            <a:pPr marL="342900" lvl="0" indent="-342900">
              <a:lnSpc>
                <a:spcPct val="115000"/>
              </a:lnSpc>
              <a:spcAft>
                <a:spcPts val="0"/>
              </a:spcAft>
              <a:buFont typeface="Symbol"/>
              <a:buChar char=""/>
            </a:pPr>
            <a:r>
              <a:rPr lang="en-GB" sz="3700" dirty="0">
                <a:latin typeface="Calibri"/>
                <a:ea typeface="Calibri"/>
                <a:cs typeface="Times New Roman"/>
              </a:rPr>
              <a:t>Tone should be as  for report to Governors</a:t>
            </a:r>
          </a:p>
          <a:p>
            <a:pPr marL="342900" lvl="0" indent="-342900">
              <a:lnSpc>
                <a:spcPct val="115000"/>
              </a:lnSpc>
              <a:spcAft>
                <a:spcPts val="0"/>
              </a:spcAft>
              <a:buFont typeface="Symbol"/>
              <a:buChar char=""/>
            </a:pPr>
            <a:r>
              <a:rPr lang="en-GB" sz="3700" dirty="0">
                <a:latin typeface="Calibri"/>
                <a:ea typeface="Calibri"/>
                <a:cs typeface="Times New Roman"/>
              </a:rPr>
              <a:t>Worth 30 level 7 credits (Masters is 4 modules and dissertation)</a:t>
            </a:r>
          </a:p>
          <a:p>
            <a:pPr marL="342900" lvl="0" indent="-342900">
              <a:lnSpc>
                <a:spcPct val="115000"/>
              </a:lnSpc>
              <a:spcAft>
                <a:spcPts val="0"/>
              </a:spcAft>
              <a:buFont typeface="Symbol"/>
              <a:buChar char=""/>
            </a:pPr>
            <a:r>
              <a:rPr lang="en-GB" sz="3700" dirty="0">
                <a:latin typeface="Calibri"/>
                <a:ea typeface="Calibri"/>
                <a:cs typeface="Times New Roman"/>
              </a:rPr>
              <a:t>If you are not enrolled , don’t do the assignment</a:t>
            </a:r>
          </a:p>
          <a:p>
            <a:pPr marL="342900" lvl="0" indent="-342900">
              <a:lnSpc>
                <a:spcPct val="115000"/>
              </a:lnSpc>
              <a:spcAft>
                <a:spcPts val="0"/>
              </a:spcAft>
              <a:buFont typeface="Symbol"/>
              <a:buChar char=""/>
            </a:pPr>
            <a:r>
              <a:rPr lang="en-GB" sz="3700" dirty="0">
                <a:latin typeface="Calibri"/>
                <a:ea typeface="Calibri"/>
                <a:cs typeface="Times New Roman"/>
              </a:rPr>
              <a:t>The portfolio is marked as a whole 100% (not split into sections)</a:t>
            </a:r>
          </a:p>
          <a:p>
            <a:pPr marL="342900" lvl="0" indent="-342900">
              <a:lnSpc>
                <a:spcPct val="115000"/>
              </a:lnSpc>
              <a:spcAft>
                <a:spcPts val="1000"/>
              </a:spcAft>
              <a:buFont typeface="Symbol"/>
              <a:buChar char=""/>
            </a:pPr>
            <a:r>
              <a:rPr lang="en-GB" sz="3700" dirty="0">
                <a:latin typeface="Calibri"/>
                <a:ea typeface="Calibri"/>
                <a:cs typeface="Times New Roman"/>
              </a:rPr>
              <a:t>The portfolio will need to be put into one word document for Turnitin</a:t>
            </a:r>
          </a:p>
          <a:p>
            <a:endParaRPr lang="en-GB" dirty="0"/>
          </a:p>
        </p:txBody>
      </p:sp>
    </p:spTree>
    <p:extLst>
      <p:ext uri="{BB962C8B-B14F-4D97-AF65-F5344CB8AC3E}">
        <p14:creationId xmlns:p14="http://schemas.microsoft.com/office/powerpoint/2010/main" val="337210811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631"/>
        <p:cNvGrpSpPr/>
        <p:nvPr/>
      </p:nvGrpSpPr>
      <p:grpSpPr>
        <a:xfrm>
          <a:off x="0" y="0"/>
          <a:ext cx="0" cy="0"/>
          <a:chOff x="0" y="0"/>
          <a:chExt cx="0" cy="0"/>
        </a:xfrm>
      </p:grpSpPr>
      <p:sp>
        <p:nvSpPr>
          <p:cNvPr id="632" name="Shape 632"/>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Learning Visit focus</a:t>
            </a:r>
          </a:p>
        </p:txBody>
      </p:sp>
      <p:sp>
        <p:nvSpPr>
          <p:cNvPr id="633" name="Shape 633"/>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Compare the model used for the development of the curriculum in the school(s) you visit with those set out in Successful Futures;</a:t>
            </a:r>
          </a:p>
          <a:p>
            <a:pPr marL="228600" marR="0" lvl="0" indent="-228600" algn="l" rtl="0">
              <a:lnSpc>
                <a:spcPct val="90000"/>
              </a:lnSpc>
              <a:spcBef>
                <a:spcPts val="100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Identify the role of practitioners and school leaders in developing the curriculum in the schools that you visit;</a:t>
            </a:r>
          </a:p>
          <a:p>
            <a:pPr marL="228600" marR="0" lvl="0" indent="-228600" algn="l" rtl="0">
              <a:lnSpc>
                <a:spcPct val="90000"/>
              </a:lnSpc>
              <a:spcBef>
                <a:spcPts val="100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Critically reflect on the challenges and opportunities within the setting(s) that you visit on the development of the curriculum (to support both the Contextual study and the Force Field analysis);</a:t>
            </a:r>
          </a:p>
          <a:p>
            <a:pPr marL="228600" marR="0" lvl="0" indent="-228600" algn="l" rtl="0">
              <a:lnSpc>
                <a:spcPct val="90000"/>
              </a:lnSpc>
              <a:spcBef>
                <a:spcPts val="100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Shape 625"/>
        <p:cNvGrpSpPr/>
        <p:nvPr/>
      </p:nvGrpSpPr>
      <p:grpSpPr>
        <a:xfrm>
          <a:off x="0" y="0"/>
          <a:ext cx="0" cy="0"/>
          <a:chOff x="0" y="0"/>
          <a:chExt cx="0" cy="0"/>
        </a:xfrm>
      </p:grpSpPr>
      <p:sp>
        <p:nvSpPr>
          <p:cNvPr id="626" name="Shape 626"/>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Learning Visits</a:t>
            </a:r>
          </a:p>
        </p:txBody>
      </p:sp>
      <p:sp>
        <p:nvSpPr>
          <p:cNvPr id="627" name="Shape 627"/>
          <p:cNvSpPr txBox="1">
            <a:spLocks noGrp="1"/>
          </p:cNvSpPr>
          <p:nvPr>
            <p:ph type="body" idx="1"/>
          </p:nvPr>
        </p:nvSpPr>
        <p:spPr>
          <a:xfrm>
            <a:off x="819150" y="1077913"/>
            <a:ext cx="10614732" cy="5219700"/>
          </a:xfrm>
          <a:prstGeom prst="rect">
            <a:avLst/>
          </a:prstGeom>
          <a:noFill/>
          <a:ln>
            <a:noFill/>
          </a:ln>
        </p:spPr>
        <p:txBody>
          <a:bodyPr wrap="square" lIns="91425" tIns="45700" rIns="91425" bIns="45700" anchor="t" anchorCtr="0">
            <a:noAutofit/>
          </a:bodyPr>
          <a:lstStyle/>
          <a:p>
            <a:pPr marL="228600" marR="0" lvl="0" indent="-228600" algn="l" rtl="0">
              <a:lnSpc>
                <a:spcPct val="70000"/>
              </a:lnSpc>
              <a:spcBef>
                <a:spcPts val="0"/>
              </a:spcBef>
              <a:spcAft>
                <a:spcPts val="0"/>
              </a:spcAft>
              <a:buClr>
                <a:schemeClr val="dk1"/>
              </a:buClr>
              <a:buSzPct val="99166"/>
              <a:buFont typeface="Arial"/>
              <a:buNone/>
            </a:pPr>
            <a:endParaRPr sz="2380" b="1" i="1" u="none" strike="noStrike" cap="none">
              <a:solidFill>
                <a:schemeClr val="dk2"/>
              </a:solidFill>
              <a:latin typeface="Calibri"/>
              <a:ea typeface="Calibri"/>
              <a:cs typeface="Calibri"/>
              <a:sym typeface="Calibri"/>
            </a:endParaRPr>
          </a:p>
          <a:p>
            <a:pPr marL="0" marR="0" lvl="0" indent="0" algn="l" rtl="0">
              <a:lnSpc>
                <a:spcPct val="70000"/>
              </a:lnSpc>
              <a:spcBef>
                <a:spcPts val="1000"/>
              </a:spcBef>
              <a:spcAft>
                <a:spcPts val="0"/>
              </a:spcAft>
              <a:buClr>
                <a:schemeClr val="dk2"/>
              </a:buClr>
              <a:buSzPct val="25000"/>
              <a:buFont typeface="Arial"/>
              <a:buNone/>
            </a:pPr>
            <a:r>
              <a:rPr lang="en-US" sz="2350" b="0" i="0" u="none" strike="noStrike" cap="none">
                <a:solidFill>
                  <a:schemeClr val="dk2"/>
                </a:solidFill>
                <a:latin typeface="Calibri"/>
                <a:ea typeface="Calibri"/>
                <a:cs typeface="Calibri"/>
                <a:sym typeface="Calibri"/>
              </a:rPr>
              <a:t>Some possibilities</a:t>
            </a:r>
            <a:endParaRPr lang="en-US" sz="2350" b="0" i="0" u="none" strike="noStrike" cap="none">
              <a:solidFill>
                <a:schemeClr val="dk2"/>
              </a:solidFill>
              <a:latin typeface="Calibri"/>
              <a:ea typeface="Calibri"/>
              <a:cs typeface="Calibri"/>
            </a:endParaRPr>
          </a:p>
          <a:p>
            <a:pPr marL="342900" marR="0" lvl="0" indent="-342900" algn="l" rtl="0">
              <a:lnSpc>
                <a:spcPct val="70000"/>
              </a:lnSpc>
              <a:spcBef>
                <a:spcPts val="1000"/>
              </a:spcBef>
              <a:spcAft>
                <a:spcPts val="0"/>
              </a:spcAft>
              <a:buClr>
                <a:schemeClr val="dk2"/>
              </a:buClr>
              <a:buSzPct val="99166"/>
            </a:pPr>
            <a:r>
              <a:rPr lang="en-US" sz="2350" b="0" i="0" u="none" strike="noStrike" cap="none">
                <a:solidFill>
                  <a:schemeClr val="dk2"/>
                </a:solidFill>
                <a:latin typeface="Calibri"/>
                <a:ea typeface="Calibri"/>
                <a:cs typeface="Calibri"/>
                <a:sym typeface="Calibri"/>
              </a:rPr>
              <a:t>Stanley Park High School, Surrey, England </a:t>
            </a:r>
            <a:r>
              <a:rPr lang="en-US" sz="2350" b="0" i="0" u="sng" strike="noStrike" cap="none">
                <a:solidFill>
                  <a:schemeClr val="hlink"/>
                </a:solidFill>
                <a:latin typeface="Calibri"/>
                <a:ea typeface="Calibri"/>
                <a:cs typeface="Calibri"/>
                <a:sym typeface="Calibri"/>
                <a:hlinkClick r:id="rId3"/>
              </a:rPr>
              <a:t>http://www.stanleyparkhigh.org.uk/</a:t>
            </a:r>
            <a:endParaRPr lang="en-US" sz="2350" b="0" i="0" u="sng" strike="noStrike" cap="none">
              <a:solidFill>
                <a:schemeClr val="hlink"/>
              </a:solidFill>
              <a:latin typeface="Calibri"/>
              <a:ea typeface="Calibri"/>
              <a:cs typeface="Calibri"/>
              <a:hlinkClick r:id="rId3"/>
            </a:endParaRPr>
          </a:p>
          <a:p>
            <a:pPr marL="342900" marR="0" lvl="0" indent="-342900" algn="l" rtl="0">
              <a:lnSpc>
                <a:spcPct val="70000"/>
              </a:lnSpc>
              <a:spcBef>
                <a:spcPts val="1000"/>
              </a:spcBef>
              <a:spcAft>
                <a:spcPts val="0"/>
              </a:spcAft>
              <a:buClr>
                <a:schemeClr val="dk2"/>
              </a:buClr>
              <a:buSzPct val="99166"/>
            </a:pPr>
            <a:r>
              <a:rPr lang="en-US" sz="2350" b="0" i="0" u="none" strike="noStrike" cap="none">
                <a:solidFill>
                  <a:schemeClr val="dk2"/>
                </a:solidFill>
                <a:latin typeface="Calibri"/>
                <a:ea typeface="Calibri"/>
                <a:cs typeface="Calibri"/>
                <a:sym typeface="Calibri"/>
              </a:rPr>
              <a:t>Pembroke Dock Primary, Pembroke </a:t>
            </a:r>
            <a:r>
              <a:rPr lang="en-US" sz="2350" b="0" i="0" u="sng" strike="noStrike" cap="none">
                <a:solidFill>
                  <a:schemeClr val="hlink"/>
                </a:solidFill>
                <a:latin typeface="Calibri"/>
                <a:ea typeface="Calibri"/>
                <a:cs typeface="Calibri"/>
                <a:sym typeface="Calibri"/>
                <a:hlinkClick r:id="rId4"/>
              </a:rPr>
              <a:t>http://www.pembrokedockcommunityschool.co.uk/visible-learning/</a:t>
            </a:r>
            <a:endParaRPr lang="en-US" sz="2350" b="0" i="0" u="sng" strike="noStrike" cap="none">
              <a:solidFill>
                <a:schemeClr val="hlink"/>
              </a:solidFill>
              <a:latin typeface="Calibri"/>
              <a:ea typeface="Calibri"/>
              <a:cs typeface="Calibri"/>
              <a:hlinkClick r:id="rId4"/>
            </a:endParaRPr>
          </a:p>
          <a:p>
            <a:pPr marL="342900" marR="0" lvl="0" indent="-342900" algn="l" rtl="0">
              <a:lnSpc>
                <a:spcPct val="70000"/>
              </a:lnSpc>
              <a:spcBef>
                <a:spcPts val="1000"/>
              </a:spcBef>
              <a:spcAft>
                <a:spcPts val="0"/>
              </a:spcAft>
              <a:buClr>
                <a:schemeClr val="dk2"/>
              </a:buClr>
              <a:buSzPct val="99166"/>
            </a:pPr>
            <a:r>
              <a:rPr lang="en-US" sz="2350" b="0" i="0" u="none" strike="noStrike" cap="none">
                <a:solidFill>
                  <a:schemeClr val="dk2"/>
                </a:solidFill>
                <a:latin typeface="Calibri"/>
                <a:ea typeface="Calibri"/>
                <a:cs typeface="Calibri"/>
                <a:sym typeface="Calibri"/>
              </a:rPr>
              <a:t>Elizabeth Woodville School, MK, England </a:t>
            </a:r>
            <a:r>
              <a:rPr lang="en-US" sz="2350" b="0" i="0" u="sng" strike="noStrike" cap="none">
                <a:solidFill>
                  <a:schemeClr val="hlink"/>
                </a:solidFill>
                <a:latin typeface="Calibri"/>
                <a:ea typeface="Calibri"/>
                <a:cs typeface="Calibri"/>
                <a:sym typeface="Calibri"/>
                <a:hlinkClick r:id="rId5"/>
              </a:rPr>
              <a:t>http://ewsacademy.org.uk/</a:t>
            </a:r>
            <a:endParaRPr lang="en-US" sz="2350" b="0" i="0" u="sng" strike="noStrike" cap="none">
              <a:solidFill>
                <a:schemeClr val="hlink"/>
              </a:solidFill>
              <a:latin typeface="Calibri"/>
              <a:ea typeface="Calibri"/>
              <a:cs typeface="Calibri"/>
              <a:hlinkClick r:id="rId5"/>
            </a:endParaRPr>
          </a:p>
          <a:p>
            <a:pPr marL="342900" indent="-342900">
              <a:lnSpc>
                <a:spcPct val="70000"/>
              </a:lnSpc>
              <a:buClr>
                <a:schemeClr val="dk2"/>
              </a:buClr>
              <a:buSzPct val="99166"/>
            </a:pPr>
            <a:r>
              <a:rPr lang="en-US" sz="2350" b="0" i="0" u="none" strike="noStrike" cap="none">
                <a:solidFill>
                  <a:schemeClr val="dk2"/>
                </a:solidFill>
                <a:latin typeface="Calibri"/>
                <a:ea typeface="Calibri"/>
                <a:cs typeface="Calibri"/>
                <a:sym typeface="Calibri"/>
              </a:rPr>
              <a:t>School21 </a:t>
            </a:r>
            <a:r>
              <a:rPr lang="en-US" sz="2350" b="0" i="0" u="sng" strike="noStrike" cap="none">
                <a:solidFill>
                  <a:schemeClr val="hlink"/>
                </a:solidFill>
                <a:latin typeface="Calibri"/>
                <a:ea typeface="Calibri"/>
                <a:cs typeface="Calibri"/>
                <a:sym typeface="Calibri"/>
                <a:hlinkClick r:id="rId6"/>
              </a:rPr>
              <a:t>https://school21.org.uk/21st-century-approach</a:t>
            </a:r>
            <a:r>
              <a:rPr lang="en-US" sz="2350">
                <a:solidFill>
                  <a:schemeClr val="dk2"/>
                </a:solidFill>
              </a:rPr>
              <a:t> </a:t>
            </a:r>
          </a:p>
          <a:p>
            <a:pPr marL="342900" indent="-342900">
              <a:lnSpc>
                <a:spcPct val="70000"/>
              </a:lnSpc>
              <a:buClr>
                <a:schemeClr val="dk2"/>
              </a:buClr>
              <a:buSzPct val="99166"/>
            </a:pPr>
            <a:r>
              <a:rPr lang="en-US" sz="2350" err="1">
                <a:solidFill>
                  <a:schemeClr val="dk2"/>
                </a:solidFill>
              </a:rPr>
              <a:t>Braeview</a:t>
            </a:r>
            <a:r>
              <a:rPr lang="en-US" sz="2350">
                <a:solidFill>
                  <a:schemeClr val="dk2"/>
                </a:solidFill>
              </a:rPr>
              <a:t> Academy, Dundee, Scotland – </a:t>
            </a:r>
            <a:r>
              <a:rPr lang="en-US" sz="2350" u="sng">
                <a:solidFill>
                  <a:srgbClr val="0563C1"/>
                </a:solidFill>
                <a:hlinkClick r:id="rId7"/>
              </a:rPr>
              <a:t>braeview@dundeecity.gov.uk</a:t>
            </a:r>
            <a:endParaRPr lang="en-US" sz="2350">
              <a:solidFill>
                <a:schemeClr val="dk2"/>
              </a:solidFill>
            </a:endParaRPr>
          </a:p>
          <a:p>
            <a:pPr marL="342900" indent="-342900">
              <a:buClr>
                <a:schemeClr val="dk2"/>
              </a:buClr>
              <a:buSzPct val="99166"/>
            </a:pPr>
            <a:r>
              <a:rPr lang="en-US" sz="2350">
                <a:solidFill>
                  <a:schemeClr val="dk2"/>
                </a:solidFill>
              </a:rPr>
              <a:t>Bishop Gore, Swansea – </a:t>
            </a:r>
            <a:r>
              <a:rPr lang="en-US" sz="2350" u="sng">
                <a:solidFill>
                  <a:srgbClr val="0563C1"/>
                </a:solidFill>
                <a:hlinkClick r:id="rId8"/>
              </a:rPr>
              <a:t>contactus@bishopgore.net</a:t>
            </a:r>
            <a:r>
              <a:rPr lang="en-US" sz="2350" u="sng">
                <a:solidFill>
                  <a:srgbClr val="0563C1"/>
                </a:solidFill>
              </a:rPr>
              <a:t> </a:t>
            </a:r>
            <a:endParaRPr lang="en-US">
              <a:solidFill>
                <a:srgbClr val="000000"/>
              </a:solidFill>
            </a:endParaRPr>
          </a:p>
          <a:p>
            <a:pPr marL="342900" indent="-342900">
              <a:buClr>
                <a:schemeClr val="dk2"/>
              </a:buClr>
              <a:buSzPct val="99166"/>
            </a:pPr>
            <a:r>
              <a:rPr lang="en-US" sz="2350">
                <a:solidFill>
                  <a:schemeClr val="dk2"/>
                </a:solidFill>
              </a:rPr>
              <a:t>The Michaela School, Brent - </a:t>
            </a:r>
            <a:r>
              <a:rPr lang="en-US" sz="2350" u="sng">
                <a:solidFill>
                  <a:srgbClr val="0563C1"/>
                </a:solidFill>
                <a:hlinkClick r:id="rId9"/>
              </a:rPr>
              <a:t>visits@mcsbrent.co.uk</a:t>
            </a:r>
            <a:endParaRPr lang="en-US">
              <a:solidFill>
                <a:schemeClr val="tx1"/>
              </a:solidFill>
            </a:endParaRPr>
          </a:p>
          <a:p>
            <a:pPr marL="342900" indent="-342900">
              <a:buClr>
                <a:schemeClr val="dk2"/>
              </a:buClr>
              <a:buSzPct val="99166"/>
            </a:pPr>
            <a:r>
              <a:rPr lang="en-US" sz="2350" err="1">
                <a:solidFill>
                  <a:schemeClr val="dk2"/>
                </a:solidFill>
              </a:rPr>
              <a:t>Olchfa</a:t>
            </a:r>
            <a:r>
              <a:rPr lang="en-US" sz="2350">
                <a:solidFill>
                  <a:schemeClr val="dk2"/>
                </a:solidFill>
              </a:rPr>
              <a:t> School, Swansea - </a:t>
            </a:r>
            <a:r>
              <a:rPr lang="en-US" sz="2350" u="sng">
                <a:solidFill>
                  <a:srgbClr val="0563C1"/>
                </a:solidFill>
                <a:hlinkClick r:id="rId10"/>
              </a:rPr>
              <a:t>olchfa.school@swansea-edunet.gov.uk</a:t>
            </a:r>
            <a:r>
              <a:rPr lang="en-US" sz="2350" u="sng">
                <a:solidFill>
                  <a:srgbClr val="0563C1"/>
                </a:solidFill>
              </a:rPr>
              <a:t> </a:t>
            </a:r>
            <a:endParaRPr lang="en-US">
              <a:solidFill>
                <a:schemeClr val="tx1"/>
              </a:solidFill>
            </a:endParaRPr>
          </a:p>
          <a:p>
            <a:pPr marL="342900" indent="-342900">
              <a:lnSpc>
                <a:spcPct val="70000"/>
              </a:lnSpc>
              <a:buClr>
                <a:schemeClr val="dk2"/>
              </a:buClr>
              <a:buSzPct val="99166"/>
            </a:pPr>
            <a:r>
              <a:rPr lang="en-US" sz="2350">
                <a:solidFill>
                  <a:srgbClr val="44546A"/>
                </a:solidFill>
              </a:rPr>
              <a:t>Wyche CE school, Malvern - </a:t>
            </a:r>
            <a:r>
              <a:rPr lang="en-US" sz="2350">
                <a:solidFill>
                  <a:srgbClr val="44546A"/>
                </a:solidFill>
                <a:hlinkClick r:id="rId11"/>
              </a:rPr>
              <a:t>http://www.wyche.worcs.sch.uk/</a:t>
            </a:r>
            <a:endParaRPr lang="en-US" sz="2380">
              <a:solidFill>
                <a:srgbClr val="44546A"/>
              </a:solidFill>
            </a:endParaRPr>
          </a:p>
          <a:p>
            <a:pPr marL="0" indent="0">
              <a:lnSpc>
                <a:spcPct val="70000"/>
              </a:lnSpc>
              <a:buClr>
                <a:schemeClr val="dk2"/>
              </a:buClr>
              <a:buSzPct val="99166"/>
              <a:buNone/>
            </a:pPr>
            <a:endParaRPr lang="en-US" sz="2350">
              <a:solidFill>
                <a:srgbClr val="44546A"/>
              </a:solidFill>
            </a:endParaRPr>
          </a:p>
          <a:p>
            <a:pPr indent="-228600">
              <a:lnSpc>
                <a:spcPct val="70000"/>
              </a:lnSpc>
              <a:buClr>
                <a:schemeClr val="dk2"/>
              </a:buClr>
              <a:buSzPct val="99166"/>
              <a:buNone/>
            </a:pPr>
            <a:endParaRPr lang="en-US" sz="2350">
              <a:solidFill>
                <a:srgbClr val="44546A"/>
              </a:solidFill>
            </a:endParaRP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Shape 642"/>
        <p:cNvGrpSpPr/>
        <p:nvPr/>
      </p:nvGrpSpPr>
      <p:grpSpPr>
        <a:xfrm>
          <a:off x="0" y="0"/>
          <a:ext cx="0" cy="0"/>
          <a:chOff x="0" y="0"/>
          <a:chExt cx="0" cy="0"/>
        </a:xfrm>
      </p:grpSpPr>
      <p:sp>
        <p:nvSpPr>
          <p:cNvPr id="643" name="Shape 643"/>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Intersessional Task</a:t>
            </a:r>
          </a:p>
        </p:txBody>
      </p:sp>
      <p:sp>
        <p:nvSpPr>
          <p:cNvPr id="644" name="Shape 644"/>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In trust groups, develop a presentation to share with colleagues at Day 4 which outlines; </a:t>
            </a:r>
          </a:p>
          <a:p>
            <a:pPr marL="228600" marR="0" lvl="0" indent="-228600" algn="l" rtl="0">
              <a:lnSpc>
                <a:spcPct val="90000"/>
              </a:lnSpc>
              <a:spcBef>
                <a:spcPts val="100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Effective practice observed on learning visit </a:t>
            </a:r>
          </a:p>
          <a:p>
            <a:pPr marL="228600" marR="0" lvl="0" indent="-228600" algn="l" rtl="0">
              <a:lnSpc>
                <a:spcPct val="90000"/>
              </a:lnSpc>
              <a:spcBef>
                <a:spcPts val="100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Specific challenges or barriers that have been overcome</a:t>
            </a:r>
          </a:p>
          <a:p>
            <a:pPr marL="228600" marR="0" lvl="0" indent="-228600" algn="l" rtl="0">
              <a:lnSpc>
                <a:spcPct val="90000"/>
              </a:lnSpc>
              <a:spcBef>
                <a:spcPts val="1000"/>
              </a:spcBef>
              <a:spcAft>
                <a:spcPts val="0"/>
              </a:spcAft>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How does this, if at all, prepare the school for the future curriculum?</a:t>
            </a:r>
          </a:p>
          <a:p>
            <a:pPr marL="228600" marR="0" lvl="0" indent="-228600" algn="l" rtl="0">
              <a:lnSpc>
                <a:spcPct val="90000"/>
              </a:lnSpc>
              <a:spcBef>
                <a:spcPts val="1000"/>
              </a:spcBef>
              <a:buClr>
                <a:schemeClr val="dk1"/>
              </a:buClr>
              <a:buSzPct val="100000"/>
              <a:buFont typeface="Arial"/>
              <a:buChar char="•"/>
            </a:pPr>
            <a:r>
              <a:rPr lang="en-US" sz="2800" b="0" i="0" u="none" strike="noStrike" cap="none">
                <a:solidFill>
                  <a:schemeClr val="dk1"/>
                </a:solidFill>
                <a:latin typeface="Calibri"/>
                <a:ea typeface="Calibri"/>
                <a:cs typeface="Calibri"/>
                <a:sym typeface="Calibri"/>
              </a:rPr>
              <a:t>Synthesis of lessons learned as a result of the visit.</a:t>
            </a: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TotalTime>
  <Words>5013</Words>
  <Application>Microsoft Office PowerPoint</Application>
  <PresentationFormat>Widescreen</PresentationFormat>
  <Paragraphs>490</Paragraphs>
  <Slides>88</Slides>
  <Notes>34</Notes>
  <HiddenSlides>0</HiddenSlides>
  <MMClips>0</MMClips>
  <ScaleCrop>false</ScaleCrop>
  <HeadingPairs>
    <vt:vector size="4" baseType="variant">
      <vt:variant>
        <vt:lpstr>Theme</vt:lpstr>
      </vt:variant>
      <vt:variant>
        <vt:i4>1</vt:i4>
      </vt:variant>
      <vt:variant>
        <vt:lpstr>Slide Titles</vt:lpstr>
      </vt:variant>
      <vt:variant>
        <vt:i4>88</vt:i4>
      </vt:variant>
    </vt:vector>
  </HeadingPairs>
  <TitlesOfParts>
    <vt:vector size="89" baseType="lpstr">
      <vt:lpstr>Office Theme</vt:lpstr>
      <vt:lpstr>PG Cert Teaching &amp; Learning “Successful Futures” Module 1:- Curriculum  Day 2 – 30th November 2017</vt:lpstr>
      <vt:lpstr>Today’s Objectives </vt:lpstr>
      <vt:lpstr>Timings of the day…</vt:lpstr>
      <vt:lpstr>Intersessional Task:- Re-cap</vt:lpstr>
      <vt:lpstr>Critical evaluation of research articles</vt:lpstr>
      <vt:lpstr>Adapted from Roberts, L (2015) Guide for new supervisors of Honours and coursework dissertation students.  Retrieved from http://www.dissertationsupervision.org  </vt:lpstr>
      <vt:lpstr>PowerPoint Presentation</vt:lpstr>
      <vt:lpstr>PowerPoint Presentation</vt:lpstr>
      <vt:lpstr>Exemplar A</vt:lpstr>
      <vt:lpstr>Exemplar B</vt:lpstr>
      <vt:lpstr>Exemplar C</vt:lpstr>
      <vt:lpstr>Exemplar D</vt:lpstr>
      <vt:lpstr>Reflections from Reading (20 minutes) </vt:lpstr>
      <vt:lpstr>Reflections from Writing Task (20 minutes)</vt:lpstr>
      <vt:lpstr>Models of Curriculum Development – Where is Wales heading…? </vt:lpstr>
      <vt:lpstr>What are the different models of Curriculum Development?</vt:lpstr>
      <vt:lpstr>A content-led curriculum?</vt:lpstr>
      <vt:lpstr>In Welsh Schools…</vt:lpstr>
      <vt:lpstr>An Outcomes based curriculum?</vt:lpstr>
      <vt:lpstr>Starting with outcomes…</vt:lpstr>
      <vt:lpstr>The Process Curriculum</vt:lpstr>
      <vt:lpstr>Successful Futures</vt:lpstr>
      <vt:lpstr>Pros and Cons of the Process Curriculum</vt:lpstr>
      <vt:lpstr>Reflection task, the renovators’ delight! (10 minutes)</vt:lpstr>
      <vt:lpstr>The 'big ideas' (what matters) approach to developing the Curriculum for Wales</vt:lpstr>
      <vt:lpstr>What are the key features of ‘big ideas’ (from Wiggins and McTighe, 2005, Understanding by Design) </vt:lpstr>
      <vt:lpstr>“In each subject field there are some basic ideas which summarise much of what scholars have learned…These ideas give meaning to much that has been learned, and they provide the basic ideas for dealing with many new problems... We believe that it is a primary obligation of the scholars [and] teachers to search constantly for these abstractions, to find ways of helping students learn how to use them in a great variety of problem situations... To learn to use such principles is to possess a powerful way of dealing with the world” (Bloom, 1981)</vt:lpstr>
      <vt:lpstr>What constitutes a big idea? (Wintersgill 2017 – paper commissioned by WG)</vt:lpstr>
      <vt:lpstr>Wintersgill (cont')</vt:lpstr>
      <vt:lpstr>Backwards Design??</vt:lpstr>
      <vt:lpstr>PowerPoint Presentation</vt:lpstr>
      <vt:lpstr>Wynne Harlen – Big Ideas in Science</vt:lpstr>
      <vt:lpstr>'Big Ideas' in Science...</vt:lpstr>
      <vt:lpstr>PowerPoint Presentation</vt:lpstr>
      <vt:lpstr>Internationally, where can we look for similar 'process' curricula? </vt:lpstr>
      <vt:lpstr>Task</vt:lpstr>
      <vt:lpstr>How do we realise this new curriculum?</vt:lpstr>
      <vt:lpstr>Build a teacher – choose one aspect from each section to "build" your teacher...</vt:lpstr>
      <vt:lpstr>PowerPoint Presentation</vt:lpstr>
      <vt:lpstr>What factors contribute to the implementation gap? Learning from the Scottish Experience (1)</vt:lpstr>
      <vt:lpstr>Learning from the Scottish Experience (2)</vt:lpstr>
      <vt:lpstr>Learning from the Scottish Experience (3)</vt:lpstr>
      <vt:lpstr>Learning from the Scottish Experience (4)</vt:lpstr>
      <vt:lpstr>TASK:- Study the two statements from Scottish teachers below…</vt:lpstr>
      <vt:lpstr>Teacher Agency</vt:lpstr>
      <vt:lpstr>The key dimensions of teacher agency (an ‘ecological’ model) </vt:lpstr>
      <vt:lpstr>Guide to terminology</vt:lpstr>
      <vt:lpstr>How might the ‘ecological approach’ help us to understand the complex challenges faced by teachers in the development of the new curriculum? </vt:lpstr>
      <vt:lpstr>What can we do to support teacher agency? </vt:lpstr>
      <vt:lpstr>According to Sahlberg (2010) educational quality depends upon teachers working within a favourable and collegial social environment; however the intensification of teachers’ work associated with performativity mitigates against this and may even lead to de-socialisation (Keddie, Mills and Predergast 2011), low morale, stress (Trotman 2000) and diminished confidence (Hellsby, 1999) </vt:lpstr>
      <vt:lpstr>The new professional standards - what do we know about these?</vt:lpstr>
      <vt:lpstr>Schools as Learning Organisations - what do we know about this?</vt:lpstr>
      <vt:lpstr>PowerPoint Presentation</vt:lpstr>
      <vt:lpstr>Force Field Analysis</vt:lpstr>
      <vt:lpstr>An example… from the field of industry!</vt:lpstr>
      <vt:lpstr>Task:- Creating a Force Field analysis</vt:lpstr>
      <vt:lpstr>Influence of (International) visits on curriculum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Understanding the purpose and context of the Learning Visit</vt:lpstr>
      <vt:lpstr>Learning Visit</vt:lpstr>
      <vt:lpstr>Intersessional task for day 4</vt:lpstr>
      <vt:lpstr>Reflective Practice- four perspectives </vt:lpstr>
      <vt:lpstr>PowerPoint Presentation</vt:lpstr>
      <vt:lpstr>PowerPoint Presentation</vt:lpstr>
      <vt:lpstr>PowerPoint Presentation</vt:lpstr>
      <vt:lpstr>PowerPoint Presentation</vt:lpstr>
      <vt:lpstr>Learning Visit focus</vt:lpstr>
      <vt:lpstr>Learning Visits</vt:lpstr>
      <vt:lpstr>Intersessional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PG Cert Teaching &amp; Learning “Successful Futures” Module 1:- Curriculum  Day 2 – 30th November 2017</dc:title>
  <dc:creator>Jim Statts</dc:creator>
  <cp:lastModifiedBy>James Kent</cp:lastModifiedBy>
  <cp:revision>23</cp:revision>
  <cp:lastPrinted>2017-11-28T11:35:41Z</cp:lastPrinted>
  <dcterms:modified xsi:type="dcterms:W3CDTF">2017-12-06T12:49:18Z</dcterms:modified>
</cp:coreProperties>
</file>