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8"/>
  </p:notesMasterIdLst>
  <p:sldIdLst>
    <p:sldId id="256" r:id="rId2"/>
    <p:sldId id="257" r:id="rId3"/>
    <p:sldId id="272" r:id="rId4"/>
    <p:sldId id="258" r:id="rId5"/>
    <p:sldId id="259" r:id="rId6"/>
    <p:sldId id="260" r:id="rId7"/>
    <p:sldId id="273" r:id="rId8"/>
    <p:sldId id="274" r:id="rId9"/>
    <p:sldId id="275" r:id="rId10"/>
    <p:sldId id="276" r:id="rId11"/>
    <p:sldId id="277" r:id="rId12"/>
    <p:sldId id="278" r:id="rId13"/>
    <p:sldId id="279" r:id="rId14"/>
    <p:sldId id="280"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435" autoAdjust="0"/>
  </p:normalViewPr>
  <p:slideViewPr>
    <p:cSldViewPr snapToGrid="0">
      <p:cViewPr>
        <p:scale>
          <a:sx n="60" d="100"/>
          <a:sy n="60" d="100"/>
        </p:scale>
        <p:origin x="1140"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A73532-D7C4-4B00-BAF7-2CB153741288}" type="datetimeFigureOut">
              <a:rPr lang="en-US" smtClean="0"/>
              <a:t>2/28/2025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9108E-23FC-48D6-8BA8-E6A2C0DF143B}" type="slidenum">
              <a:rPr lang="en-US" smtClean="0"/>
              <a:t>‹#›</a:t>
            </a:fld>
            <a:endParaRPr lang="en-US"/>
          </a:p>
        </p:txBody>
      </p:sp>
    </p:spTree>
    <p:extLst>
      <p:ext uri="{BB962C8B-B14F-4D97-AF65-F5344CB8AC3E}">
        <p14:creationId xmlns:p14="http://schemas.microsoft.com/office/powerpoint/2010/main" val="4001738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Overview of </a:t>
            </a:r>
            <a:r>
              <a:rPr lang="en-GB" sz="1200" b="1" kern="1200" dirty="0" err="1">
                <a:solidFill>
                  <a:schemeClr val="tx1"/>
                </a:solidFill>
                <a:effectLst/>
                <a:latin typeface="Times New Roman" panose="02020603050405020304" pitchFamily="18" charset="0"/>
                <a:ea typeface="+mn-ea"/>
                <a:cs typeface="Times New Roman" panose="02020603050405020304" pitchFamily="18" charset="0"/>
              </a:rPr>
              <a:t>FoodCycle</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Cardiff Riverside</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FoodCycle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is a UK-based charity that undertakes projects aimed at combating food poverty and loneliness in society through providing affordable healthy meals. The organisation was started a few years earlier in the year 2009 and had quickly expanded its services with the help of volunteers serving more than 125000 meals from the excess food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FoodCycle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2022).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FoodCycle’s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Cardiff Riverside is part of a bigger project that uses volunteers to set up a comfortable environment for people, no matter the circumstances they are in, to sit down for a meal and perhaps talk to someone. It also compliments society through activities such as phone calls intending to combat loneliness and from the surveys, almost every guest and volunteer working with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FoodCycle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enjoys the organization’s services (Alchemy, 2024).</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2</a:t>
            </a:fld>
            <a:endParaRPr lang="en-US"/>
          </a:p>
        </p:txBody>
      </p:sp>
    </p:spTree>
    <p:extLst>
      <p:ext uri="{BB962C8B-B14F-4D97-AF65-F5344CB8AC3E}">
        <p14:creationId xmlns:p14="http://schemas.microsoft.com/office/powerpoint/2010/main" val="4185908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About Placement and Role</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FoodCycle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Cardiff Riverside, the position I held was coordinating the organization and distribution of communal dining. This included scheduling the teams of volunteers, providing supervision and supervision of meal preparation; as well as a welcoming and friendly environment for the guests. A challenge of the non-profit operational structure was the administration of food supplies and organisational volunteers. I arranged and organized the processes concerning the meals’ preparation and service and oversaw the issue-solving in case of on-site problems, as well as ensuring that all of the hygiene rules were being followed at the marketplace.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3</a:t>
            </a:fld>
            <a:endParaRPr lang="en-US"/>
          </a:p>
        </p:txBody>
      </p:sp>
    </p:spTree>
    <p:extLst>
      <p:ext uri="{BB962C8B-B14F-4D97-AF65-F5344CB8AC3E}">
        <p14:creationId xmlns:p14="http://schemas.microsoft.com/office/powerpoint/2010/main" val="1849962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Communication and Liaison with Team Members</a:t>
            </a:r>
          </a:p>
          <a:p>
            <a:pPr algn="just">
              <a:lnSpc>
                <a:spcPct val="150000"/>
              </a:lnSpc>
              <a:spcBef>
                <a:spcPts val="200"/>
              </a:spcBef>
              <a:spcAft>
                <a:spcPts val="0"/>
              </a:spcAft>
            </a:pPr>
            <a:r>
              <a:rPr lang="en-US" sz="1400" b="1" dirty="0">
                <a:solidFill>
                  <a:srgbClr val="222A35"/>
                </a:solidFill>
                <a:effectLst/>
                <a:latin typeface="Times New Roman" panose="02020603050405020304" pitchFamily="18" charset="0"/>
                <a:ea typeface="Times New Roman" panose="02020603050405020304" pitchFamily="18" charset="0"/>
                <a:cs typeface="Angsana New"/>
              </a:rPr>
              <a:t>Significance of Team Communication </a:t>
            </a:r>
          </a:p>
          <a:p>
            <a:pPr algn="just">
              <a:lnSpc>
                <a:spcPct val="150000"/>
              </a:lnSpc>
              <a:spcBef>
                <a:spcPts val="200"/>
              </a:spcBef>
              <a:spcAft>
                <a:spcPts val="0"/>
              </a:spcAft>
            </a:pPr>
            <a:r>
              <a:rPr lang="en-US" sz="1200" b="0" dirty="0">
                <a:solidFill>
                  <a:srgbClr val="222A35"/>
                </a:solidFill>
                <a:effectLst/>
                <a:latin typeface="Times New Roman" panose="02020603050405020304" pitchFamily="18" charset="0"/>
                <a:ea typeface="Times New Roman" panose="02020603050405020304" pitchFamily="18" charset="0"/>
                <a:cs typeface="Angsana New"/>
              </a:rPr>
              <a:t>Volunteer-based </a:t>
            </a:r>
            <a:r>
              <a:rPr lang="en-US" sz="1200" b="0" dirty="0" err="1">
                <a:solidFill>
                  <a:srgbClr val="222A35"/>
                </a:solidFill>
                <a:effectLst/>
                <a:latin typeface="Times New Roman" panose="02020603050405020304" pitchFamily="18" charset="0"/>
                <a:ea typeface="Times New Roman" panose="02020603050405020304" pitchFamily="18" charset="0"/>
                <a:cs typeface="Angsana New"/>
              </a:rPr>
              <a:t>organisations</a:t>
            </a:r>
            <a:r>
              <a:rPr lang="en-US" sz="1200" b="0" dirty="0">
                <a:solidFill>
                  <a:srgbClr val="222A35"/>
                </a:solidFill>
                <a:effectLst/>
                <a:latin typeface="Times New Roman" panose="02020603050405020304" pitchFamily="18" charset="0"/>
                <a:ea typeface="Times New Roman" panose="02020603050405020304" pitchFamily="18" charset="0"/>
                <a:cs typeface="Angsana New"/>
              </a:rPr>
              <a:t> like FoodCycle need to ensure efficient communication to achieve their main goals. Effective communication helps to establish trust and ensure people work promote efficiency and volunteer involvement in </a:t>
            </a:r>
            <a:r>
              <a:rPr lang="en-US" sz="1200" b="0" dirty="0" err="1">
                <a:solidFill>
                  <a:srgbClr val="222A35"/>
                </a:solidFill>
                <a:effectLst/>
                <a:latin typeface="Times New Roman" panose="02020603050405020304" pitchFamily="18" charset="0"/>
                <a:ea typeface="Times New Roman" panose="02020603050405020304" pitchFamily="18" charset="0"/>
                <a:cs typeface="Angsana New"/>
              </a:rPr>
              <a:t>organisations</a:t>
            </a:r>
            <a:r>
              <a:rPr lang="en-US" sz="1200" b="0" dirty="0">
                <a:solidFill>
                  <a:srgbClr val="222A35"/>
                </a:solidFill>
                <a:effectLst/>
                <a:latin typeface="Times New Roman" panose="02020603050405020304" pitchFamily="18" charset="0"/>
                <a:ea typeface="Times New Roman" panose="02020603050405020304" pitchFamily="18" charset="0"/>
                <a:cs typeface="Angsana New"/>
              </a:rPr>
              <a:t> due to the regular need for clarification of missions in non-profit structures. Bad communication skills in a volunteer context enable the leaders to reduce distortion in the common goals and operation strategies, thus improving volunteer satisfaction as well as guests’ satisfaction (Bui et al., 2019). Such open kind of communication not only increases the morale of the team but also ensures that the volunteers stay engaged in the cause of the </a:t>
            </a:r>
            <a:r>
              <a:rPr lang="en-US" sz="1200" b="0" dirty="0" err="1">
                <a:solidFill>
                  <a:srgbClr val="222A35"/>
                </a:solidFill>
                <a:effectLst/>
                <a:latin typeface="Times New Roman" panose="02020603050405020304" pitchFamily="18" charset="0"/>
                <a:ea typeface="Times New Roman" panose="02020603050405020304" pitchFamily="18" charset="0"/>
                <a:cs typeface="Angsana New"/>
              </a:rPr>
              <a:t>organisation</a:t>
            </a:r>
            <a:r>
              <a:rPr lang="en-US" sz="1200" b="0" dirty="0">
                <a:solidFill>
                  <a:srgbClr val="222A35"/>
                </a:solidFill>
                <a:effectLst/>
                <a:latin typeface="Times New Roman" panose="02020603050405020304" pitchFamily="18" charset="0"/>
                <a:ea typeface="Times New Roman" panose="02020603050405020304" pitchFamily="18" charset="0"/>
                <a:cs typeface="Angsana New"/>
              </a:rPr>
              <a:t>.</a:t>
            </a:r>
          </a:p>
          <a:p>
            <a:pPr algn="just">
              <a:lnSpc>
                <a:spcPct val="150000"/>
              </a:lnSpc>
              <a:spcAft>
                <a:spcPts val="800"/>
              </a:spcAft>
            </a:pPr>
            <a:endParaRPr lang="en-US" sz="12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4</a:t>
            </a:fld>
            <a:endParaRPr lang="en-US"/>
          </a:p>
        </p:txBody>
      </p:sp>
    </p:spTree>
    <p:extLst>
      <p:ext uri="{BB962C8B-B14F-4D97-AF65-F5344CB8AC3E}">
        <p14:creationId xmlns:p14="http://schemas.microsoft.com/office/powerpoint/2010/main" val="692328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Communication and Liaison with Team Members</a:t>
            </a:r>
            <a:r>
              <a:rPr lang="en-US" sz="1600" b="1" kern="0" baseline="0" dirty="0">
                <a:solidFill>
                  <a:srgbClr val="222A35"/>
                </a:solidFill>
                <a:effectLst/>
                <a:latin typeface="Times New Roman" panose="02020603050405020304" pitchFamily="18" charset="0"/>
                <a:ea typeface="Times New Roman" panose="02020603050405020304" pitchFamily="18" charset="0"/>
                <a:cs typeface="Angsana New"/>
              </a:rPr>
              <a:t> </a:t>
            </a: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(Continuing)</a:t>
            </a:r>
          </a:p>
          <a:p>
            <a:pPr algn="just">
              <a:lnSpc>
                <a:spcPct val="150000"/>
              </a:lnSpc>
              <a:spcAft>
                <a:spcPts val="800"/>
              </a:spcAft>
            </a:pPr>
            <a:r>
              <a:rPr lang="en-US" sz="1400" b="1" dirty="0">
                <a:effectLst/>
                <a:latin typeface="Times New Roman" panose="02020603050405020304" pitchFamily="18" charset="0"/>
                <a:ea typeface="Calibri" panose="020F0502020204030204" pitchFamily="34" charset="0"/>
                <a:cs typeface="Cordia New"/>
              </a:rPr>
              <a:t>Example 1: </a:t>
            </a:r>
            <a:r>
              <a:rPr lang="en-US" sz="1400" b="1" dirty="0" err="1">
                <a:effectLst/>
                <a:latin typeface="Times New Roman" panose="02020603050405020304" pitchFamily="18" charset="0"/>
                <a:ea typeface="Calibri" panose="020F0502020204030204" pitchFamily="34" charset="0"/>
                <a:cs typeface="Cordia New"/>
              </a:rPr>
              <a:t>Organising</a:t>
            </a:r>
            <a:r>
              <a:rPr lang="en-US" sz="1400" b="1" dirty="0">
                <a:effectLst/>
                <a:latin typeface="Times New Roman" panose="02020603050405020304" pitchFamily="18" charset="0"/>
                <a:ea typeface="Calibri" panose="020F0502020204030204" pitchFamily="34" charset="0"/>
                <a:cs typeface="Cordia New"/>
              </a:rPr>
              <a:t> Meal Setup</a:t>
            </a:r>
          </a:p>
          <a:p>
            <a:pPr algn="just">
              <a:lnSpc>
                <a:spcPct val="150000"/>
              </a:lnSpc>
              <a:spcAft>
                <a:spcPts val="800"/>
              </a:spcAft>
            </a:pPr>
            <a:r>
              <a:rPr lang="en-US" sz="1400" dirty="0">
                <a:effectLst/>
                <a:latin typeface="Times New Roman" panose="02020603050405020304" pitchFamily="18" charset="0"/>
                <a:ea typeface="Calibri" panose="020F0502020204030204" pitchFamily="34" charset="0"/>
                <a:cs typeface="Cordia New"/>
              </a:rPr>
              <a:t>An important case of my communicative interactions was scheduling meal preparation while volunteering at FoodCycle Riverside. This included </a:t>
            </a:r>
            <a:r>
              <a:rPr lang="en-US" sz="1400" dirty="0" err="1">
                <a:effectLst/>
                <a:latin typeface="Times New Roman" panose="02020603050405020304" pitchFamily="18" charset="0"/>
                <a:ea typeface="Calibri" panose="020F0502020204030204" pitchFamily="34" charset="0"/>
                <a:cs typeface="Cordia New"/>
              </a:rPr>
              <a:t>mobilising</a:t>
            </a:r>
            <a:r>
              <a:rPr lang="en-US" sz="1400" dirty="0">
                <a:effectLst/>
                <a:latin typeface="Times New Roman" panose="02020603050405020304" pitchFamily="18" charset="0"/>
                <a:ea typeface="Calibri" panose="020F0502020204030204" pitchFamily="34" charset="0"/>
                <a:cs typeface="Cordia New"/>
              </a:rPr>
              <a:t> everybody, coordinating each person for cooking responsibility, arranging the dining hall, and making sure that everybody in the volunteer group was clear on their responsibilities. Due to a proper explanation of what I expected from the volunteers and being ready to answer all their questions, I managed to create a rather efficient working background that made them feel as comfortable as they could be while performing volunteer responsibilities. Further, this kind of structuring has made it easier to get things done and to manage our resources more effectively. This approach helped to achieve an effective atmosphere for guest innovations while also increasing efficiency for the team and providing a positive volunteer and guest experience (Waters, 2023).</a:t>
            </a:r>
          </a:p>
        </p:txBody>
      </p:sp>
      <p:sp>
        <p:nvSpPr>
          <p:cNvPr id="4" name="Slide Number Placeholder 3"/>
          <p:cNvSpPr>
            <a:spLocks noGrp="1"/>
          </p:cNvSpPr>
          <p:nvPr>
            <p:ph type="sldNum" sz="quarter" idx="10"/>
          </p:nvPr>
        </p:nvSpPr>
        <p:spPr/>
        <p:txBody>
          <a:bodyPr/>
          <a:lstStyle/>
          <a:p>
            <a:fld id="{7D79108E-23FC-48D6-8BA8-E6A2C0DF143B}" type="slidenum">
              <a:rPr lang="en-US" smtClean="0"/>
              <a:t>5</a:t>
            </a:fld>
            <a:endParaRPr lang="en-US"/>
          </a:p>
        </p:txBody>
      </p:sp>
    </p:spTree>
    <p:extLst>
      <p:ext uri="{BB962C8B-B14F-4D97-AF65-F5344CB8AC3E}">
        <p14:creationId xmlns:p14="http://schemas.microsoft.com/office/powerpoint/2010/main" val="2209005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Communication and Liaison with Team Members (Continuing)</a:t>
            </a:r>
          </a:p>
          <a:p>
            <a:pPr algn="just">
              <a:lnSpc>
                <a:spcPct val="150000"/>
              </a:lnSpc>
              <a:spcAft>
                <a:spcPts val="800"/>
              </a:spcAft>
            </a:pPr>
            <a:r>
              <a:rPr lang="en-US" sz="1600" b="1" dirty="0">
                <a:effectLst/>
                <a:latin typeface="Times New Roman" panose="02020603050405020304" pitchFamily="18" charset="0"/>
                <a:ea typeface="Calibri" panose="020F0502020204030204" pitchFamily="34" charset="0"/>
                <a:cs typeface="Cordia New"/>
              </a:rPr>
              <a:t>Example 2: Handling a Large Turnout</a:t>
            </a:r>
          </a:p>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Cordia New"/>
              </a:rPr>
              <a:t>On one occasion, the FoodCycle Cardiff Riverside saw a larger number of people attending their service, thus, needing timely coordination with the other team members regarding stocks and chairs. Since I </a:t>
            </a:r>
            <a:r>
              <a:rPr lang="en-US" sz="1600" dirty="0" err="1">
                <a:effectLst/>
                <a:latin typeface="Times New Roman" panose="02020603050405020304" pitchFamily="18" charset="0"/>
                <a:ea typeface="Calibri" panose="020F0502020204030204" pitchFamily="34" charset="0"/>
                <a:cs typeface="Cordia New"/>
              </a:rPr>
              <a:t>realised</a:t>
            </a:r>
            <a:r>
              <a:rPr lang="en-US" sz="1600" dirty="0">
                <a:effectLst/>
                <a:latin typeface="Times New Roman" panose="02020603050405020304" pitchFamily="18" charset="0"/>
                <a:ea typeface="Calibri" panose="020F0502020204030204" pitchFamily="34" charset="0"/>
                <a:cs typeface="Cordia New"/>
              </a:rPr>
              <a:t> that there was a need for a change, I immediately self-selected with volunteers, to have more of them join the guest seating and food serving teams. I talked to the kitchen staff to ensure that we have additional portions ready for serving but from the materials available. I was able to learn that with a clear and friendly message over the communication channel, I managed to demystify people’s worries and lessen stress which made the volunteers comfortable despite the high workload. It is important because communication in a situation like this is very important to maintain flexibility and to make the stay positive for all guests (</a:t>
            </a:r>
            <a:r>
              <a:rPr lang="en-US" sz="1600" dirty="0" err="1">
                <a:effectLst/>
                <a:latin typeface="Times New Roman" panose="02020603050405020304" pitchFamily="18" charset="0"/>
                <a:ea typeface="Calibri" panose="020F0502020204030204" pitchFamily="34" charset="0"/>
                <a:cs typeface="Cordia New"/>
              </a:rPr>
              <a:t>Colbran</a:t>
            </a:r>
            <a:r>
              <a:rPr lang="en-US" sz="1600" dirty="0">
                <a:effectLst/>
                <a:latin typeface="Times New Roman" panose="02020603050405020304" pitchFamily="18" charset="0"/>
                <a:ea typeface="Calibri" panose="020F0502020204030204" pitchFamily="34" charset="0"/>
                <a:cs typeface="Cordia New"/>
              </a:rPr>
              <a:t> et al., 2023).</a:t>
            </a:r>
          </a:p>
        </p:txBody>
      </p:sp>
      <p:sp>
        <p:nvSpPr>
          <p:cNvPr id="4" name="Slide Number Placeholder 3"/>
          <p:cNvSpPr>
            <a:spLocks noGrp="1"/>
          </p:cNvSpPr>
          <p:nvPr>
            <p:ph type="sldNum" sz="quarter" idx="10"/>
          </p:nvPr>
        </p:nvSpPr>
        <p:spPr/>
        <p:txBody>
          <a:bodyPr/>
          <a:lstStyle/>
          <a:p>
            <a:fld id="{7D79108E-23FC-48D6-8BA8-E6A2C0DF143B}" type="slidenum">
              <a:rPr lang="en-US" smtClean="0"/>
              <a:t>6</a:t>
            </a:fld>
            <a:endParaRPr lang="en-US"/>
          </a:p>
        </p:txBody>
      </p:sp>
    </p:spTree>
    <p:extLst>
      <p:ext uri="{BB962C8B-B14F-4D97-AF65-F5344CB8AC3E}">
        <p14:creationId xmlns:p14="http://schemas.microsoft.com/office/powerpoint/2010/main" val="1904574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Communication and Liaison with Team Members (Continuing)</a:t>
            </a:r>
          </a:p>
          <a:p>
            <a:pPr algn="just">
              <a:lnSpc>
                <a:spcPct val="150000"/>
              </a:lnSpc>
              <a:spcAft>
                <a:spcPts val="800"/>
              </a:spcAft>
            </a:pPr>
            <a:r>
              <a:rPr lang="en-US" sz="1600" b="1" dirty="0">
                <a:effectLst/>
                <a:latin typeface="Times New Roman" panose="02020603050405020304" pitchFamily="18" charset="0"/>
                <a:ea typeface="Calibri" panose="020F0502020204030204" pitchFamily="34" charset="0"/>
                <a:cs typeface="Cordia New"/>
              </a:rPr>
              <a:t>Outcomes and Impact </a:t>
            </a:r>
          </a:p>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Cordia New"/>
              </a:rPr>
              <a:t>Organisational communication counterpoint to these positive and effective impacts on the side of the </a:t>
            </a:r>
            <a:r>
              <a:rPr lang="en-US" sz="1600" dirty="0" err="1">
                <a:effectLst/>
                <a:latin typeface="Times New Roman" panose="02020603050405020304" pitchFamily="18" charset="0"/>
                <a:ea typeface="Calibri" panose="020F0502020204030204" pitchFamily="34" charset="0"/>
                <a:cs typeface="Cordia New"/>
              </a:rPr>
              <a:t>organisation</a:t>
            </a:r>
            <a:r>
              <a:rPr lang="en-US" sz="1600" dirty="0">
                <a:effectLst/>
                <a:latin typeface="Times New Roman" panose="02020603050405020304" pitchFamily="18" charset="0"/>
                <a:ea typeface="Calibri" panose="020F0502020204030204" pitchFamily="34" charset="0"/>
                <a:cs typeface="Cordia New"/>
              </a:rPr>
              <a:t> included the amelioration of guest experience and improved cohesiveness within the team. The guests enjoyed their meals, and felt like they were being catered for when the </a:t>
            </a:r>
            <a:r>
              <a:rPr lang="en-US" sz="1600" dirty="0" err="1">
                <a:effectLst/>
                <a:latin typeface="Times New Roman" panose="02020603050405020304" pitchFamily="18" charset="0"/>
                <a:ea typeface="Calibri" panose="020F0502020204030204" pitchFamily="34" charset="0"/>
                <a:cs typeface="Cordia New"/>
              </a:rPr>
              <a:t>centre</a:t>
            </a:r>
            <a:r>
              <a:rPr lang="en-US" sz="1600" dirty="0">
                <a:effectLst/>
                <a:latin typeface="Times New Roman" panose="02020603050405020304" pitchFamily="18" charset="0"/>
                <a:ea typeface="Calibri" panose="020F0502020204030204" pitchFamily="34" charset="0"/>
                <a:cs typeface="Cordia New"/>
              </a:rPr>
              <a:t> was full of people; of course, the restaurant’s mission is to create an environment of support. Moreover, proper communication that was implemented led to increased team cohesion since volunteers were informed, valued and equipped to handle arising issues (Matos and </a:t>
            </a:r>
            <a:r>
              <a:rPr lang="en-US" sz="1600" dirty="0" err="1">
                <a:effectLst/>
                <a:latin typeface="Times New Roman" panose="02020603050405020304" pitchFamily="18" charset="0"/>
                <a:ea typeface="Calibri" panose="020F0502020204030204" pitchFamily="34" charset="0"/>
                <a:cs typeface="Cordia New"/>
              </a:rPr>
              <a:t>Fernandes</a:t>
            </a:r>
            <a:r>
              <a:rPr lang="en-US" sz="1600" dirty="0">
                <a:effectLst/>
                <a:latin typeface="Times New Roman" panose="02020603050405020304" pitchFamily="18" charset="0"/>
                <a:ea typeface="Calibri" panose="020F0502020204030204" pitchFamily="34" charset="0"/>
                <a:cs typeface="Cordia New"/>
              </a:rPr>
              <a:t>, 2021). This experience pointed out the fact that open communication channels enhance operational outcomes and volunteer patronage thus elevating the significance of effective communication frameworks in nourishing and expanding community-based </a:t>
            </a:r>
            <a:r>
              <a:rPr lang="en-US" sz="1600" dirty="0" err="1">
                <a:effectLst/>
                <a:latin typeface="Times New Roman" panose="02020603050405020304" pitchFamily="18" charset="0"/>
                <a:ea typeface="Calibri" panose="020F0502020204030204" pitchFamily="34" charset="0"/>
                <a:cs typeface="Cordia New"/>
              </a:rPr>
              <a:t>endeavours</a:t>
            </a:r>
            <a:r>
              <a:rPr lang="en-US" sz="1600" dirty="0">
                <a:effectLst/>
                <a:latin typeface="Times New Roman" panose="02020603050405020304" pitchFamily="18" charset="0"/>
                <a:ea typeface="Calibri" panose="020F0502020204030204" pitchFamily="34" charset="0"/>
                <a:cs typeface="Cordia New"/>
              </a:rPr>
              <a:t>.</a:t>
            </a:r>
          </a:p>
        </p:txBody>
      </p:sp>
      <p:sp>
        <p:nvSpPr>
          <p:cNvPr id="4" name="Slide Number Placeholder 3"/>
          <p:cNvSpPr>
            <a:spLocks noGrp="1"/>
          </p:cNvSpPr>
          <p:nvPr>
            <p:ph type="sldNum" sz="quarter" idx="10"/>
          </p:nvPr>
        </p:nvSpPr>
        <p:spPr/>
        <p:txBody>
          <a:bodyPr/>
          <a:lstStyle/>
          <a:p>
            <a:fld id="{7D79108E-23FC-48D6-8BA8-E6A2C0DF143B}" type="slidenum">
              <a:rPr lang="en-US" smtClean="0"/>
              <a:t>7</a:t>
            </a:fld>
            <a:endParaRPr lang="en-US"/>
          </a:p>
        </p:txBody>
      </p:sp>
    </p:spTree>
    <p:extLst>
      <p:ext uri="{BB962C8B-B14F-4D97-AF65-F5344CB8AC3E}">
        <p14:creationId xmlns:p14="http://schemas.microsoft.com/office/powerpoint/2010/main" val="4193825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Troubleshooting and Problem-Solving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Significance of Troubleshooting Skills</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Troubleshooting skills are very necessary in the non-profit sector since the organisation has to make the most of the little funds available. On-the-spot decision-making capability is a significant factor in building pathways to address problems that may occur as a result of financial difficulties, volunteer fluctuations, or lack of materials. This ability to quickly mitigate such situations supports operations, ensuring non-profits like </a:t>
            </a:r>
            <a:r>
              <a:rPr lang="en-GB" sz="1600" dirty="0" err="1">
                <a:effectLst/>
                <a:latin typeface="Times New Roman" panose="02020603050405020304" pitchFamily="18" charset="0"/>
                <a:ea typeface="Calibri" panose="020F0502020204030204" pitchFamily="34" charset="0"/>
                <a:cs typeface="Cordia New"/>
              </a:rPr>
              <a:t>FoodCycle</a:t>
            </a:r>
            <a:r>
              <a:rPr lang="en-GB" sz="1600" dirty="0">
                <a:effectLst/>
                <a:latin typeface="Times New Roman" panose="02020603050405020304" pitchFamily="18" charset="0"/>
                <a:ea typeface="Calibri" panose="020F0502020204030204" pitchFamily="34" charset="0"/>
                <a:cs typeface="Cordia New"/>
              </a:rPr>
              <a:t> continually deliver support when challenges arise (</a:t>
            </a:r>
            <a:r>
              <a:rPr lang="en-GB" sz="1600" dirty="0" err="1">
                <a:effectLst/>
                <a:latin typeface="Times New Roman" panose="02020603050405020304" pitchFamily="18" charset="0"/>
                <a:ea typeface="Calibri" panose="020F0502020204030204" pitchFamily="34" charset="0"/>
                <a:cs typeface="Cordia New"/>
              </a:rPr>
              <a:t>Miragaia</a:t>
            </a:r>
            <a:r>
              <a:rPr lang="en-GB" sz="1600" dirty="0">
                <a:effectLst/>
                <a:latin typeface="Times New Roman" panose="02020603050405020304" pitchFamily="18" charset="0"/>
                <a:ea typeface="Calibri" panose="020F0502020204030204" pitchFamily="34" charset="0"/>
                <a:cs typeface="Cordia New"/>
              </a:rPr>
              <a:t> et al., 2024). Proper troubleshooting also considers the way it builds up the capacity to manage adversity in the team making it easier to address future hitches and sustain program stability Given that most community efforts including </a:t>
            </a:r>
            <a:r>
              <a:rPr lang="en-GB" sz="1600" dirty="0" err="1">
                <a:effectLst/>
                <a:latin typeface="Times New Roman" panose="02020603050405020304" pitchFamily="18" charset="0"/>
                <a:ea typeface="Calibri" panose="020F0502020204030204" pitchFamily="34" charset="0"/>
                <a:cs typeface="Cordia New"/>
              </a:rPr>
              <a:t>FoodCycle</a:t>
            </a:r>
            <a:r>
              <a:rPr lang="en-GB" sz="1600" dirty="0">
                <a:effectLst/>
                <a:latin typeface="Times New Roman" panose="02020603050405020304" pitchFamily="18" charset="0"/>
                <a:ea typeface="Calibri" panose="020F0502020204030204" pitchFamily="34" charset="0"/>
                <a:cs typeface="Cordia New"/>
              </a:rPr>
              <a:t> Riverside often occur with limited funds the efforts are crucial in building resilience (</a:t>
            </a:r>
            <a:r>
              <a:rPr lang="en-GB" sz="1600" dirty="0" err="1">
                <a:effectLst/>
                <a:latin typeface="Times New Roman" panose="02020603050405020304" pitchFamily="18" charset="0"/>
                <a:ea typeface="Calibri" panose="020F0502020204030204" pitchFamily="34" charset="0"/>
                <a:cs typeface="Cordia New"/>
              </a:rPr>
              <a:t>Devalkar</a:t>
            </a:r>
            <a:r>
              <a:rPr lang="en-GB" sz="1600" dirty="0">
                <a:effectLst/>
                <a:latin typeface="Times New Roman" panose="02020603050405020304" pitchFamily="18" charset="0"/>
                <a:ea typeface="Calibri" panose="020F0502020204030204" pitchFamily="34" charset="0"/>
                <a:cs typeface="Cordia New"/>
              </a:rPr>
              <a:t> et al., 2017).</a:t>
            </a: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8</a:t>
            </a:fld>
            <a:endParaRPr lang="en-US"/>
          </a:p>
        </p:txBody>
      </p:sp>
    </p:spTree>
    <p:extLst>
      <p:ext uri="{BB962C8B-B14F-4D97-AF65-F5344CB8AC3E}">
        <p14:creationId xmlns:p14="http://schemas.microsoft.com/office/powerpoint/2010/main" val="2381114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Troubleshooting and Problem-Solving (Continuing)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Example 1 – Ingredient Shortage </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As part of the task on this restaurant, there was a situation where we ran out of major components needed for preparing the meal that was expected to be prepared. To this, I analysed the food items available and without delay planned a fresh menu based on vegetables and grains which were in excess. This creative solution ensured meal quality and nutrition for the guests while keeping up the service timeline of a meal. Challenge solving, therefore, helped me avert extensive disruption and motivate the team. This flexibility is important in non-profit organisations which depend on donations and may at one time encounter unpredictable or irregular supplies (Matos and </a:t>
            </a:r>
            <a:r>
              <a:rPr lang="en-GB" sz="1600" dirty="0" err="1">
                <a:effectLst/>
                <a:latin typeface="Times New Roman" panose="02020603050405020304" pitchFamily="18" charset="0"/>
                <a:ea typeface="Calibri" panose="020F0502020204030204" pitchFamily="34" charset="0"/>
                <a:cs typeface="Cordia New"/>
              </a:rPr>
              <a:t>Fernandes</a:t>
            </a:r>
            <a:r>
              <a:rPr lang="en-GB" sz="1600" dirty="0">
                <a:effectLst/>
                <a:latin typeface="Times New Roman" panose="02020603050405020304" pitchFamily="18" charset="0"/>
                <a:ea typeface="Calibri" panose="020F0502020204030204" pitchFamily="34" charset="0"/>
                <a:cs typeface="Cordia New"/>
              </a:rPr>
              <a:t>, 2021).</a:t>
            </a: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9</a:t>
            </a:fld>
            <a:endParaRPr lang="en-US"/>
          </a:p>
        </p:txBody>
      </p:sp>
    </p:spTree>
    <p:extLst>
      <p:ext uri="{BB962C8B-B14F-4D97-AF65-F5344CB8AC3E}">
        <p14:creationId xmlns:p14="http://schemas.microsoft.com/office/powerpoint/2010/main" val="36632494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Troubleshooting and Problem-Solving (Continuing)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Example 2 – Managing Volunteer Shortages</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The organisation’s one of the most common issues was the lack of volunteers on the days it provided services. I immediately realized that there are fundamental positions like food preparation and hospitality for clients, and I tried to ensure that all are covered. I also take other assignments to make sure that the level of services that are being delivered to the client is very high. Maintaining good communication and promoting teamwork enabled us to serve meals without a massive delay (Waters, 2023). This experience however clearly pointed out the need for organizations particularly non-profit ones to consider flexibility and adaptability when managing volunteers since the number of volunteers and resources changes over time.</a:t>
            </a: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10</a:t>
            </a:fld>
            <a:endParaRPr lang="en-US"/>
          </a:p>
        </p:txBody>
      </p:sp>
    </p:spTree>
    <p:extLst>
      <p:ext uri="{BB962C8B-B14F-4D97-AF65-F5344CB8AC3E}">
        <p14:creationId xmlns:p14="http://schemas.microsoft.com/office/powerpoint/2010/main" val="2752929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Troubleshooting and Problem-Solving (Continuing)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Reflection on Problem-Solving Skills Developed</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I learnt resilience, adaptability and leadership while handling different tasks in the organisation. Formulating and solving problems promptly strengthened problem-solving skills that were central to the performance of tasks within complex environments that are resource-constrained. Solving actual-time issues also improved </a:t>
            </a:r>
            <a:r>
              <a:rPr lang="en-GB" sz="1600" dirty="0" err="1">
                <a:effectLst/>
                <a:latin typeface="Times New Roman" panose="02020603050405020304" pitchFamily="18" charset="0"/>
                <a:ea typeface="Calibri" panose="020F0502020204030204" pitchFamily="34" charset="0"/>
                <a:cs typeface="Cordia New"/>
              </a:rPr>
              <a:t>preemptive</a:t>
            </a:r>
            <a:r>
              <a:rPr lang="en-GB" sz="1600" dirty="0">
                <a:effectLst/>
                <a:latin typeface="Times New Roman" panose="02020603050405020304" pitchFamily="18" charset="0"/>
                <a:ea typeface="Calibri" panose="020F0502020204030204" pitchFamily="34" charset="0"/>
                <a:cs typeface="Cordia New"/>
              </a:rPr>
              <a:t> planning, which is important when facing possible challenges in similar situations in the future. Such growth has equipped me to respond to different situations and has enhanced the leadership aspect to lead to personal and professional development (</a:t>
            </a:r>
            <a:r>
              <a:rPr lang="en-GB" sz="1600" dirty="0" err="1">
                <a:effectLst/>
                <a:latin typeface="Times New Roman" panose="02020603050405020304" pitchFamily="18" charset="0"/>
                <a:ea typeface="Calibri" panose="020F0502020204030204" pitchFamily="34" charset="0"/>
                <a:cs typeface="Cordia New"/>
              </a:rPr>
              <a:t>Megheirkouni</a:t>
            </a:r>
            <a:r>
              <a:rPr lang="en-GB" sz="1600" dirty="0">
                <a:effectLst/>
                <a:latin typeface="Times New Roman" panose="02020603050405020304" pitchFamily="18" charset="0"/>
                <a:ea typeface="Calibri" panose="020F0502020204030204" pitchFamily="34" charset="0"/>
                <a:cs typeface="Cordia New"/>
              </a:rPr>
              <a:t>, 2017).</a:t>
            </a: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11</a:t>
            </a:fld>
            <a:endParaRPr lang="en-US"/>
          </a:p>
        </p:txBody>
      </p:sp>
    </p:spTree>
    <p:extLst>
      <p:ext uri="{BB962C8B-B14F-4D97-AF65-F5344CB8AC3E}">
        <p14:creationId xmlns:p14="http://schemas.microsoft.com/office/powerpoint/2010/main" val="2856838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Use of Systems and Data for Operations</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Overview of Operational Tools</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At </a:t>
            </a:r>
            <a:r>
              <a:rPr lang="en-GB" sz="1600" dirty="0" err="1">
                <a:effectLst/>
                <a:latin typeface="Times New Roman" panose="02020603050405020304" pitchFamily="18" charset="0"/>
                <a:ea typeface="Calibri" panose="020F0502020204030204" pitchFamily="34" charset="0"/>
                <a:cs typeface="Cordia New"/>
              </a:rPr>
              <a:t>FoodCycle</a:t>
            </a:r>
            <a:r>
              <a:rPr lang="en-GB" sz="1600" dirty="0">
                <a:effectLst/>
                <a:latin typeface="Times New Roman" panose="02020603050405020304" pitchFamily="18" charset="0"/>
                <a:ea typeface="Calibri" panose="020F0502020204030204" pitchFamily="34" charset="0"/>
                <a:cs typeface="Cordia New"/>
              </a:rPr>
              <a:t>, tangible and logical operant records were employed in recording the check-in and check-out of guests and measuring the food utensils respectively important in planning as well as part of waste management measures. While metering arrangements that were used in traditional point-of-sale systems were not suitable, daily attendance records enabled managers to track demand and control supply. Management of stocks guaranteed that the portions were well utilised for an organisation to avoid cases of either a small stock or excessive stock. Such tracking tools were also helpful in accomplishing the mission that the organisation also faces unpredictable daily visitor and donation levels needs to appropriately distribute the available food supplies and must always be mindful of its expenses since it is a non-profit organisation (</a:t>
            </a:r>
            <a:r>
              <a:rPr lang="en-GB" sz="1600" dirty="0" err="1">
                <a:effectLst/>
                <a:latin typeface="Times New Roman" panose="02020603050405020304" pitchFamily="18" charset="0"/>
                <a:ea typeface="Calibri" panose="020F0502020204030204" pitchFamily="34" charset="0"/>
                <a:cs typeface="Cordia New"/>
              </a:rPr>
              <a:t>FoodCycle</a:t>
            </a:r>
            <a:r>
              <a:rPr lang="en-GB" sz="1600" dirty="0">
                <a:effectLst/>
                <a:latin typeface="Times New Roman" panose="02020603050405020304" pitchFamily="18" charset="0"/>
                <a:ea typeface="Calibri" panose="020F0502020204030204" pitchFamily="34" charset="0"/>
                <a:cs typeface="Cordia New"/>
              </a:rPr>
              <a:t>, 2024).</a:t>
            </a:r>
            <a:endParaRPr lang="en-US" sz="16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12</a:t>
            </a:fld>
            <a:endParaRPr lang="en-US"/>
          </a:p>
        </p:txBody>
      </p:sp>
    </p:spTree>
    <p:extLst>
      <p:ext uri="{BB962C8B-B14F-4D97-AF65-F5344CB8AC3E}">
        <p14:creationId xmlns:p14="http://schemas.microsoft.com/office/powerpoint/2010/main" val="22426359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Use of Systems and Data for Operations (Continuing)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Example of Data Use – Attendance and Stock</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Information from attendance and stock helped the organisation realize its operational requirements. It was suggested that counting the number of guests per week also established an insight into the expected demand by the guests to plan adequately for the resources needed. The team would also be able to analyse the attendance records and scale the servings they prepare for the crowds to minimize wastage. For example, if people turn up in large numbers, more money can be collected in advance or more volunteers recruited (Harp et al., 2017). Stock monitoring allowed the organization to track which ingredients were most often donated or could be sourced and modify their menus to reflect this and use less of the scarce ingredients. These measures of data made the firm use most of the food, to be as sustainable as required and still provide nutritious food.</a:t>
            </a: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13</a:t>
            </a:fld>
            <a:endParaRPr lang="en-US"/>
          </a:p>
        </p:txBody>
      </p:sp>
    </p:spTree>
    <p:extLst>
      <p:ext uri="{BB962C8B-B14F-4D97-AF65-F5344CB8AC3E}">
        <p14:creationId xmlns:p14="http://schemas.microsoft.com/office/powerpoint/2010/main" val="3778086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Use of Systems and Data for Operations (Continuing)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Potential Improvement</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If an organisation wishes to improve its operations, then the implementation of a simple electronic feedback system could be very informative in identifying areas of guest dissatisfaction or ways that need enhancement. Such feedback may help one to design services to fit the needs of the community more appropriately. Also, the required stock could be monitored easily through simple inventory software that would help in tracking the pattern of the donations and would help in avoiding the positions where the end products are almost finished (Waters, 2023). These enhancements would increase effectiveness and help </a:t>
            </a:r>
            <a:r>
              <a:rPr lang="en-GB" sz="1600" dirty="0" err="1">
                <a:effectLst/>
                <a:latin typeface="Times New Roman" panose="02020603050405020304" pitchFamily="18" charset="0"/>
                <a:ea typeface="Calibri" panose="020F0502020204030204" pitchFamily="34" charset="0"/>
                <a:cs typeface="Cordia New"/>
              </a:rPr>
              <a:t>FoodCycle</a:t>
            </a:r>
            <a:r>
              <a:rPr lang="en-GB" sz="1600" dirty="0">
                <a:effectLst/>
                <a:latin typeface="Times New Roman" panose="02020603050405020304" pitchFamily="18" charset="0"/>
                <a:ea typeface="Calibri" panose="020F0502020204030204" pitchFamily="34" charset="0"/>
                <a:cs typeface="Cordia New"/>
              </a:rPr>
              <a:t> provide more consistent service with an option to make changes instantly based on community response – a more desirable feature for resource-scarce non-profit organizations (</a:t>
            </a:r>
            <a:r>
              <a:rPr lang="en-GB" sz="1600" dirty="0" err="1">
                <a:effectLst/>
                <a:latin typeface="Times New Roman" panose="02020603050405020304" pitchFamily="18" charset="0"/>
                <a:ea typeface="Calibri" panose="020F0502020204030204" pitchFamily="34" charset="0"/>
                <a:cs typeface="Cordia New"/>
              </a:rPr>
              <a:t>VolunteerHub</a:t>
            </a:r>
            <a:r>
              <a:rPr lang="en-GB" sz="1600" dirty="0">
                <a:effectLst/>
                <a:latin typeface="Times New Roman" panose="02020603050405020304" pitchFamily="18" charset="0"/>
                <a:ea typeface="Calibri" panose="020F0502020204030204" pitchFamily="34" charset="0"/>
                <a:cs typeface="Cordia New"/>
              </a:rPr>
              <a:t>, 2024; </a:t>
            </a:r>
            <a:r>
              <a:rPr lang="en-GB" sz="1600" dirty="0" err="1">
                <a:effectLst/>
                <a:latin typeface="Times New Roman" panose="02020603050405020304" pitchFamily="18" charset="0"/>
                <a:ea typeface="Calibri" panose="020F0502020204030204" pitchFamily="34" charset="0"/>
                <a:cs typeface="Cordia New"/>
              </a:rPr>
              <a:t>Copalana</a:t>
            </a:r>
            <a:r>
              <a:rPr lang="en-GB" sz="1600" dirty="0">
                <a:effectLst/>
                <a:latin typeface="Times New Roman" panose="02020603050405020304" pitchFamily="18" charset="0"/>
                <a:ea typeface="Calibri" panose="020F0502020204030204" pitchFamily="34" charset="0"/>
                <a:cs typeface="Cordia New"/>
              </a:rPr>
              <a:t>, 2024).</a:t>
            </a:r>
            <a:endParaRPr lang="en-US" sz="1600" dirty="0">
              <a:effectLst/>
              <a:latin typeface="Times New Roman" panose="02020603050405020304" pitchFamily="18" charset="0"/>
              <a:ea typeface="Calibri" panose="020F0502020204030204" pitchFamily="34" charset="0"/>
              <a:cs typeface="Cordia New"/>
            </a:endParaRPr>
          </a:p>
          <a:p>
            <a:pPr algn="just">
              <a:lnSpc>
                <a:spcPct val="150000"/>
              </a:lnSpc>
              <a:spcBef>
                <a:spcPts val="1200"/>
              </a:spcBef>
              <a:spcAft>
                <a:spcPts val="0"/>
              </a:spcAft>
            </a:pPr>
            <a:endParaRPr lang="en-US" sz="1600" b="0" kern="0" dirty="0">
              <a:solidFill>
                <a:srgbClr val="222A35"/>
              </a:solidFill>
              <a:effectLst/>
              <a:latin typeface="Times New Roman" panose="02020603050405020304" pitchFamily="18" charset="0"/>
              <a:ea typeface="Times New Roman" panose="02020603050405020304" pitchFamily="18" charset="0"/>
              <a:cs typeface="Angsan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14</a:t>
            </a:fld>
            <a:endParaRPr lang="en-US"/>
          </a:p>
        </p:txBody>
      </p:sp>
    </p:spTree>
    <p:extLst>
      <p:ext uri="{BB962C8B-B14F-4D97-AF65-F5344CB8AC3E}">
        <p14:creationId xmlns:p14="http://schemas.microsoft.com/office/powerpoint/2010/main" val="2298813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GB" sz="1600" b="1" kern="0" dirty="0">
                <a:solidFill>
                  <a:srgbClr val="222A35"/>
                </a:solidFill>
                <a:effectLst/>
                <a:latin typeface="Times New Roman" panose="02020603050405020304" pitchFamily="18" charset="0"/>
                <a:ea typeface="Times New Roman" panose="02020603050405020304" pitchFamily="18" charset="0"/>
                <a:cs typeface="Angsana New"/>
              </a:rPr>
              <a:t>Conclusion</a:t>
            </a:r>
            <a:endParaRPr lang="en-US" sz="1600" b="1" kern="0"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Across the placement in the organisation, effective management skills started with communication, followed by operational challenges and managing data and stats in </a:t>
            </a:r>
            <a:r>
              <a:rPr lang="en-GB" sz="4000"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Practical management of the volunteers’ liaison enabled internal organization in cases, for instance, of food ingredient problems or inadequate volunteers. Improving attendance and stock by leveraging data led to a sustainable, non-wasteful approach. These undertakings enabled personal development and the impact of this work strengthened the application of leadership skills in a cause that is close to my heart particularly addressing food waste and fighting food poverty and loneliness through the project called </a:t>
            </a:r>
            <a:r>
              <a:rPr lang="en-GB" sz="4000"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In sum, this placement illustrated how important strategic non-profit management is, especially how slight shifts in approach can greatly improve the work of supporting community causes.</a:t>
            </a:r>
            <a:endParaRPr lang="en-US" sz="40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15</a:t>
            </a:fld>
            <a:endParaRPr lang="en-US"/>
          </a:p>
        </p:txBody>
      </p:sp>
    </p:spTree>
    <p:extLst>
      <p:ext uri="{BB962C8B-B14F-4D97-AF65-F5344CB8AC3E}">
        <p14:creationId xmlns:p14="http://schemas.microsoft.com/office/powerpoint/2010/main" val="514055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GB" sz="1600" b="1" kern="0" dirty="0">
                <a:solidFill>
                  <a:srgbClr val="222A35"/>
                </a:solidFill>
                <a:effectLst/>
                <a:latin typeface="Times New Roman" panose="02020603050405020304" pitchFamily="18" charset="0"/>
                <a:ea typeface="Times New Roman" panose="02020603050405020304" pitchFamily="18" charset="0"/>
                <a:cs typeface="Angsana New"/>
              </a:rPr>
              <a:t>References</a:t>
            </a: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Alchemy (2024) </a:t>
            </a:r>
            <a:r>
              <a:rPr lang="en-GB" sz="4000" i="1" dirty="0" err="1">
                <a:effectLst/>
                <a:latin typeface="Times New Roman" panose="02020603050405020304" pitchFamily="18" charset="0"/>
                <a:ea typeface="Calibri" panose="020F0502020204030204" pitchFamily="34" charset="0"/>
                <a:cs typeface="Cordia New"/>
              </a:rPr>
              <a:t>FoodCycle</a:t>
            </a:r>
            <a:r>
              <a:rPr lang="en-GB" sz="4000" i="1" dirty="0">
                <a:effectLst/>
                <a:latin typeface="Times New Roman" panose="02020603050405020304" pitchFamily="18" charset="0"/>
                <a:ea typeface="Calibri" panose="020F0502020204030204" pitchFamily="34" charset="0"/>
                <a:cs typeface="Cordia New"/>
              </a:rPr>
              <a:t> • Spring Impact</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Spring Impact</a:t>
            </a:r>
            <a:r>
              <a:rPr lang="en-GB" sz="4000" dirty="0">
                <a:effectLst/>
                <a:latin typeface="Times New Roman" panose="02020603050405020304" pitchFamily="18" charset="0"/>
                <a:ea typeface="Calibri" panose="020F0502020204030204" pitchFamily="34" charset="0"/>
                <a:cs typeface="Cordia New"/>
              </a:rPr>
              <a:t>. Available at: https://www.springimpact.org/2016/05/foodcycle/ (Accessed: 06 November 2024). </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Bui, H., Chau, V.S., </a:t>
            </a:r>
            <a:r>
              <a:rPr lang="en-GB" sz="4000" dirty="0" err="1">
                <a:effectLst/>
                <a:latin typeface="Times New Roman" panose="02020603050405020304" pitchFamily="18" charset="0"/>
                <a:ea typeface="Calibri" panose="020F0502020204030204" pitchFamily="34" charset="0"/>
                <a:cs typeface="Cordia New"/>
              </a:rPr>
              <a:t>Degl'Innocenti</a:t>
            </a:r>
            <a:r>
              <a:rPr lang="en-GB" sz="4000" dirty="0">
                <a:effectLst/>
                <a:latin typeface="Times New Roman" panose="02020603050405020304" pitchFamily="18" charset="0"/>
                <a:ea typeface="Calibri" panose="020F0502020204030204" pitchFamily="34" charset="0"/>
                <a:cs typeface="Cordia New"/>
              </a:rPr>
              <a:t>, M., Leone, L. and </a:t>
            </a:r>
            <a:r>
              <a:rPr lang="en-GB" sz="4000" dirty="0" err="1">
                <a:effectLst/>
                <a:latin typeface="Times New Roman" panose="02020603050405020304" pitchFamily="18" charset="0"/>
                <a:ea typeface="Calibri" panose="020F0502020204030204" pitchFamily="34" charset="0"/>
                <a:cs typeface="Cordia New"/>
              </a:rPr>
              <a:t>Vicentini</a:t>
            </a:r>
            <a:r>
              <a:rPr lang="en-GB" sz="4000" dirty="0">
                <a:effectLst/>
                <a:latin typeface="Times New Roman" panose="02020603050405020304" pitchFamily="18" charset="0"/>
                <a:ea typeface="Calibri" panose="020F0502020204030204" pitchFamily="34" charset="0"/>
                <a:cs typeface="Cordia New"/>
              </a:rPr>
              <a:t>, F., (2019). The resilient organisation: A meta‐analysis of the effect of communication on team diversity and team performance. </a:t>
            </a:r>
            <a:r>
              <a:rPr lang="en-GB" sz="4000" i="1" dirty="0">
                <a:effectLst/>
                <a:latin typeface="Times New Roman" panose="02020603050405020304" pitchFamily="18" charset="0"/>
                <a:ea typeface="Calibri" panose="020F0502020204030204" pitchFamily="34" charset="0"/>
                <a:cs typeface="Cordia New"/>
              </a:rPr>
              <a:t>Applied Psychology</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68</a:t>
            </a:r>
            <a:r>
              <a:rPr lang="en-GB" sz="4000" dirty="0">
                <a:effectLst/>
                <a:latin typeface="Times New Roman" panose="02020603050405020304" pitchFamily="18" charset="0"/>
                <a:ea typeface="Calibri" panose="020F0502020204030204" pitchFamily="34" charset="0"/>
                <a:cs typeface="Cordia New"/>
              </a:rPr>
              <a:t>(4), pp.621-657.</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Colbran</a:t>
            </a:r>
            <a:r>
              <a:rPr lang="en-GB" sz="4000" dirty="0">
                <a:effectLst/>
                <a:latin typeface="Times New Roman" panose="02020603050405020304" pitchFamily="18" charset="0"/>
                <a:ea typeface="Calibri" panose="020F0502020204030204" pitchFamily="34" charset="0"/>
                <a:cs typeface="Cordia New"/>
              </a:rPr>
              <a:t>, R.W., </a:t>
            </a:r>
            <a:r>
              <a:rPr lang="en-GB" sz="4000" dirty="0" err="1">
                <a:effectLst/>
                <a:latin typeface="Times New Roman" panose="02020603050405020304" pitchFamily="18" charset="0"/>
                <a:ea typeface="Calibri" panose="020F0502020204030204" pitchFamily="34" charset="0"/>
                <a:cs typeface="Cordia New"/>
              </a:rPr>
              <a:t>Ramsden</a:t>
            </a:r>
            <a:r>
              <a:rPr lang="en-GB" sz="4000" dirty="0">
                <a:effectLst/>
                <a:latin typeface="Times New Roman" panose="02020603050405020304" pitchFamily="18" charset="0"/>
                <a:ea typeface="Calibri" panose="020F0502020204030204" pitchFamily="34" charset="0"/>
                <a:cs typeface="Cordia New"/>
              </a:rPr>
              <a:t>, R., Pepin, G., </a:t>
            </a:r>
            <a:r>
              <a:rPr lang="en-GB" sz="4000" dirty="0" err="1">
                <a:effectLst/>
                <a:latin typeface="Times New Roman" panose="02020603050405020304" pitchFamily="18" charset="0"/>
                <a:ea typeface="Calibri" panose="020F0502020204030204" pitchFamily="34" charset="0"/>
                <a:cs typeface="Cordia New"/>
              </a:rPr>
              <a:t>Toumbourou</a:t>
            </a:r>
            <a:r>
              <a:rPr lang="en-GB" sz="4000" dirty="0">
                <a:effectLst/>
                <a:latin typeface="Times New Roman" panose="02020603050405020304" pitchFamily="18" charset="0"/>
                <a:ea typeface="Calibri" panose="020F0502020204030204" pitchFamily="34" charset="0"/>
                <a:cs typeface="Cordia New"/>
              </a:rPr>
              <a:t>, J.W. and </a:t>
            </a:r>
            <a:r>
              <a:rPr lang="en-GB" sz="4000" dirty="0" err="1">
                <a:effectLst/>
                <a:latin typeface="Times New Roman" panose="02020603050405020304" pitchFamily="18" charset="0"/>
                <a:ea typeface="Calibri" panose="020F0502020204030204" pitchFamily="34" charset="0"/>
                <a:cs typeface="Cordia New"/>
              </a:rPr>
              <a:t>Stagnitti</a:t>
            </a:r>
            <a:r>
              <a:rPr lang="en-GB" sz="4000" dirty="0">
                <a:effectLst/>
                <a:latin typeface="Times New Roman" panose="02020603050405020304" pitchFamily="18" charset="0"/>
                <a:ea typeface="Calibri" panose="020F0502020204030204" pitchFamily="34" charset="0"/>
                <a:cs typeface="Cordia New"/>
              </a:rPr>
              <a:t>, K., (2023). Staff perceptions of organisational performance measurement implementation in a health charity. </a:t>
            </a:r>
            <a:r>
              <a:rPr lang="en-GB" sz="4000" i="1" dirty="0">
                <a:effectLst/>
                <a:latin typeface="Times New Roman" panose="02020603050405020304" pitchFamily="18" charset="0"/>
                <a:ea typeface="Calibri" panose="020F0502020204030204" pitchFamily="34" charset="0"/>
                <a:cs typeface="Cordia New"/>
              </a:rPr>
              <a:t>Health Services Management Research</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36</a:t>
            </a:r>
            <a:r>
              <a:rPr lang="en-GB" sz="4000" dirty="0">
                <a:effectLst/>
                <a:latin typeface="Times New Roman" panose="02020603050405020304" pitchFamily="18" charset="0"/>
                <a:ea typeface="Calibri" panose="020F0502020204030204" pitchFamily="34" charset="0"/>
                <a:cs typeface="Cordia New"/>
              </a:rPr>
              <a:t>(4), pp.262-272.</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Devalkar</a:t>
            </a:r>
            <a:r>
              <a:rPr lang="en-GB" sz="4000" dirty="0">
                <a:effectLst/>
                <a:latin typeface="Times New Roman" panose="02020603050405020304" pitchFamily="18" charset="0"/>
                <a:ea typeface="Calibri" panose="020F0502020204030204" pitchFamily="34" charset="0"/>
                <a:cs typeface="Cordia New"/>
              </a:rPr>
              <a:t>, S.K., </a:t>
            </a:r>
            <a:r>
              <a:rPr lang="en-GB" sz="4000" dirty="0" err="1">
                <a:effectLst/>
                <a:latin typeface="Times New Roman" panose="02020603050405020304" pitchFamily="18" charset="0"/>
                <a:ea typeface="Calibri" panose="020F0502020204030204" pitchFamily="34" charset="0"/>
                <a:cs typeface="Cordia New"/>
              </a:rPr>
              <a:t>Sohoni</a:t>
            </a:r>
            <a:r>
              <a:rPr lang="en-GB" sz="4000" dirty="0">
                <a:effectLst/>
                <a:latin typeface="Times New Roman" panose="02020603050405020304" pitchFamily="18" charset="0"/>
                <a:ea typeface="Calibri" panose="020F0502020204030204" pitchFamily="34" charset="0"/>
                <a:cs typeface="Cordia New"/>
              </a:rPr>
              <a:t>, M.G. and Arora, P., (2017). Ex‐post funding: How should a resource‐constrained non‐profit organization allocate its funds?. </a:t>
            </a:r>
            <a:r>
              <a:rPr lang="en-GB" sz="4000" i="1" dirty="0">
                <a:effectLst/>
                <a:latin typeface="Times New Roman" panose="02020603050405020304" pitchFamily="18" charset="0"/>
                <a:ea typeface="Calibri" panose="020F0502020204030204" pitchFamily="34" charset="0"/>
                <a:cs typeface="Cordia New"/>
              </a:rPr>
              <a:t>Production and Operations Management</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26</a:t>
            </a:r>
            <a:r>
              <a:rPr lang="en-GB" sz="4000" dirty="0">
                <a:effectLst/>
                <a:latin typeface="Times New Roman" panose="02020603050405020304" pitchFamily="18" charset="0"/>
                <a:ea typeface="Calibri" panose="020F0502020204030204" pitchFamily="34" charset="0"/>
                <a:cs typeface="Cordia New"/>
              </a:rPr>
              <a:t>(6), pp.1035-1055.</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(2022) </a:t>
            </a:r>
            <a:r>
              <a:rPr lang="en-GB" sz="4000" i="1"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a:t>
            </a:r>
            <a:r>
              <a:rPr lang="en-GB" sz="4000" i="1"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Available at: https://foodcycle.org.uk/wp-content/uploads/2022/04/Impact-Report-2021-FINAL-compressed.pdf (Accessed: 06 November 2024). </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(2024) </a:t>
            </a:r>
            <a:r>
              <a:rPr lang="en-GB" sz="4000" i="1" dirty="0" err="1">
                <a:effectLst/>
                <a:latin typeface="Times New Roman" panose="02020603050405020304" pitchFamily="18" charset="0"/>
                <a:ea typeface="Calibri" panose="020F0502020204030204" pitchFamily="34" charset="0"/>
                <a:cs typeface="Cordia New"/>
              </a:rPr>
              <a:t>Foodcycle</a:t>
            </a:r>
            <a:r>
              <a:rPr lang="en-GB" sz="4000" i="1" dirty="0">
                <a:effectLst/>
                <a:latin typeface="Times New Roman" panose="02020603050405020304" pitchFamily="18" charset="0"/>
                <a:ea typeface="Calibri" panose="020F0502020204030204" pitchFamily="34" charset="0"/>
                <a:cs typeface="Cordia New"/>
              </a:rPr>
              <a:t> Cardiff Riverside - Free Community meal</a:t>
            </a:r>
            <a:r>
              <a:rPr lang="en-GB" sz="4000" dirty="0">
                <a:effectLst/>
                <a:latin typeface="Times New Roman" panose="02020603050405020304" pitchFamily="18" charset="0"/>
                <a:ea typeface="Calibri" panose="020F0502020204030204" pitchFamily="34" charset="0"/>
                <a:cs typeface="Cordia New"/>
              </a:rPr>
              <a:t>, </a:t>
            </a:r>
            <a:r>
              <a:rPr lang="en-GB" sz="4000" i="1"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Available at: https://foodcycle.org.uk/location/foodcycle-cardiff-riverside/ (Accessed: 06 November 2024). </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Harp, E.R., Scherer, L.L. and Allen, J.A., (2017). Volunteer engagement and retention: Their relationship to community service self-efficacy. </a:t>
            </a:r>
            <a:r>
              <a:rPr lang="en-GB" sz="4000" i="1" dirty="0" err="1">
                <a:effectLst/>
                <a:latin typeface="Times New Roman" panose="02020603050405020304" pitchFamily="18" charset="0"/>
                <a:ea typeface="Calibri" panose="020F0502020204030204" pitchFamily="34" charset="0"/>
                <a:cs typeface="Cordia New"/>
              </a:rPr>
              <a:t>Nonprofit</a:t>
            </a:r>
            <a:r>
              <a:rPr lang="en-GB" sz="4000" i="1" dirty="0">
                <a:effectLst/>
                <a:latin typeface="Times New Roman" panose="02020603050405020304" pitchFamily="18" charset="0"/>
                <a:ea typeface="Calibri" panose="020F0502020204030204" pitchFamily="34" charset="0"/>
                <a:cs typeface="Cordia New"/>
              </a:rPr>
              <a:t> and voluntary sector quarterly</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46</a:t>
            </a:r>
            <a:r>
              <a:rPr lang="en-GB" sz="4000" dirty="0">
                <a:effectLst/>
                <a:latin typeface="Times New Roman" panose="02020603050405020304" pitchFamily="18" charset="0"/>
                <a:ea typeface="Calibri" panose="020F0502020204030204" pitchFamily="34" charset="0"/>
                <a:cs typeface="Cordia New"/>
              </a:rPr>
              <a:t>(2), pp.442-458.</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Matos, M. and </a:t>
            </a:r>
            <a:r>
              <a:rPr lang="en-GB" sz="4000" dirty="0" err="1">
                <a:effectLst/>
                <a:latin typeface="Times New Roman" panose="02020603050405020304" pitchFamily="18" charset="0"/>
                <a:ea typeface="Calibri" panose="020F0502020204030204" pitchFamily="34" charset="0"/>
                <a:cs typeface="Cordia New"/>
              </a:rPr>
              <a:t>Fernandes</a:t>
            </a:r>
            <a:r>
              <a:rPr lang="en-GB" sz="4000" dirty="0">
                <a:effectLst/>
                <a:latin typeface="Times New Roman" panose="02020603050405020304" pitchFamily="18" charset="0"/>
                <a:ea typeface="Calibri" panose="020F0502020204030204" pitchFamily="34" charset="0"/>
                <a:cs typeface="Cordia New"/>
              </a:rPr>
              <a:t>, T., (2021). Volunteer engagement: drivers and outcomes on non-profits’ co-creation of value. </a:t>
            </a:r>
            <a:r>
              <a:rPr lang="en-GB" sz="4000" i="1" dirty="0">
                <a:effectLst/>
                <a:latin typeface="Times New Roman" panose="02020603050405020304" pitchFamily="18" charset="0"/>
                <a:ea typeface="Calibri" panose="020F0502020204030204" pitchFamily="34" charset="0"/>
                <a:cs typeface="Cordia New"/>
              </a:rPr>
              <a:t>International Review on Public and </a:t>
            </a:r>
            <a:r>
              <a:rPr lang="en-GB" sz="4000" i="1" dirty="0" err="1">
                <a:effectLst/>
                <a:latin typeface="Times New Roman" panose="02020603050405020304" pitchFamily="18" charset="0"/>
                <a:ea typeface="Calibri" panose="020F0502020204030204" pitchFamily="34" charset="0"/>
                <a:cs typeface="Cordia New"/>
              </a:rPr>
              <a:t>Nonprofit</a:t>
            </a:r>
            <a:r>
              <a:rPr lang="en-GB" sz="4000" i="1" dirty="0">
                <a:effectLst/>
                <a:latin typeface="Times New Roman" panose="02020603050405020304" pitchFamily="18" charset="0"/>
                <a:ea typeface="Calibri" panose="020F0502020204030204" pitchFamily="34" charset="0"/>
                <a:cs typeface="Cordia New"/>
              </a:rPr>
              <a:t> Marketing</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18</a:t>
            </a:r>
            <a:r>
              <a:rPr lang="en-GB" sz="4000" dirty="0">
                <a:effectLst/>
                <a:latin typeface="Times New Roman" panose="02020603050405020304" pitchFamily="18" charset="0"/>
                <a:ea typeface="Calibri" panose="020F0502020204030204" pitchFamily="34" charset="0"/>
                <a:cs typeface="Cordia New"/>
              </a:rPr>
              <a:t>(4), pp.471-490.</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Megheirkouni</a:t>
            </a:r>
            <a:r>
              <a:rPr lang="en-GB" sz="4000" dirty="0">
                <a:effectLst/>
                <a:latin typeface="Times New Roman" panose="02020603050405020304" pitchFamily="18" charset="0"/>
                <a:ea typeface="Calibri" panose="020F0502020204030204" pitchFamily="34" charset="0"/>
                <a:cs typeface="Cordia New"/>
              </a:rPr>
              <a:t>, M., (2017). Leadership competencies: Qualitative insight into non-profit sport organisations. </a:t>
            </a:r>
            <a:r>
              <a:rPr lang="en-GB" sz="4000" i="1" dirty="0">
                <a:effectLst/>
                <a:latin typeface="Times New Roman" panose="02020603050405020304" pitchFamily="18" charset="0"/>
                <a:ea typeface="Calibri" panose="020F0502020204030204" pitchFamily="34" charset="0"/>
                <a:cs typeface="Cordia New"/>
              </a:rPr>
              <a:t>International Journal of Public Leadership</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13</a:t>
            </a:r>
            <a:r>
              <a:rPr lang="en-GB" sz="4000" dirty="0">
                <a:effectLst/>
                <a:latin typeface="Times New Roman" panose="02020603050405020304" pitchFamily="18" charset="0"/>
                <a:ea typeface="Calibri" panose="020F0502020204030204" pitchFamily="34" charset="0"/>
                <a:cs typeface="Cordia New"/>
              </a:rPr>
              <a:t>(3), pp.166-181.</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Miragaia</a:t>
            </a:r>
            <a:r>
              <a:rPr lang="en-GB" sz="4000" dirty="0">
                <a:effectLst/>
                <a:latin typeface="Times New Roman" panose="02020603050405020304" pitchFamily="18" charset="0"/>
                <a:ea typeface="Calibri" panose="020F0502020204030204" pitchFamily="34" charset="0"/>
                <a:cs typeface="Cordia New"/>
              </a:rPr>
              <a:t>, D.A., Ferreira, J.J. and Vieira, C.T., (2024). Efficiency of non-profit organisations: A DEA analysis in support of strategic decision-making. </a:t>
            </a:r>
            <a:r>
              <a:rPr lang="en-GB" sz="4000" i="1" dirty="0">
                <a:effectLst/>
                <a:latin typeface="Times New Roman" panose="02020603050405020304" pitchFamily="18" charset="0"/>
                <a:ea typeface="Calibri" panose="020F0502020204030204" pitchFamily="34" charset="0"/>
                <a:cs typeface="Cordia New"/>
              </a:rPr>
              <a:t>Journal of the Knowledge Economy</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15</a:t>
            </a:r>
            <a:r>
              <a:rPr lang="en-GB" sz="4000" dirty="0">
                <a:effectLst/>
                <a:latin typeface="Times New Roman" panose="02020603050405020304" pitchFamily="18" charset="0"/>
                <a:ea typeface="Calibri" panose="020F0502020204030204" pitchFamily="34" charset="0"/>
                <a:cs typeface="Cordia New"/>
              </a:rPr>
              <a:t>(1), pp.3239-3265.</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Waters, A. (2023) </a:t>
            </a:r>
            <a:r>
              <a:rPr lang="en-GB" sz="4000" i="1" dirty="0">
                <a:effectLst/>
                <a:latin typeface="Times New Roman" panose="02020603050405020304" pitchFamily="18" charset="0"/>
                <a:ea typeface="Calibri" panose="020F0502020204030204" pitchFamily="34" charset="0"/>
                <a:cs typeface="Cordia New"/>
              </a:rPr>
              <a:t>Communicating with volunteers: Professional Advice and Best Practices</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Communicating With Volunteers: Professional Advice and Best Practices</a:t>
            </a:r>
            <a:r>
              <a:rPr lang="en-GB" sz="4000" dirty="0">
                <a:effectLst/>
                <a:latin typeface="Times New Roman" panose="02020603050405020304" pitchFamily="18" charset="0"/>
                <a:ea typeface="Calibri" panose="020F0502020204030204" pitchFamily="34" charset="0"/>
                <a:cs typeface="Cordia New"/>
              </a:rPr>
              <a:t>. Available at: https://www.galaxydigital.com/blog/communicating-with-volunteers (Accessed: 06 November 2024). </a:t>
            </a:r>
            <a:endParaRPr lang="en-US" sz="40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16</a:t>
            </a:fld>
            <a:endParaRPr lang="en-US"/>
          </a:p>
        </p:txBody>
      </p:sp>
    </p:spTree>
    <p:extLst>
      <p:ext uri="{BB962C8B-B14F-4D97-AF65-F5344CB8AC3E}">
        <p14:creationId xmlns:p14="http://schemas.microsoft.com/office/powerpoint/2010/main" val="1124857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2/28/2025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2/28/2025</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2/28/2025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3697" y="0"/>
            <a:ext cx="9942813" cy="2222036"/>
          </a:xfrm>
        </p:spPr>
        <p:txBody>
          <a:bodyPr/>
          <a:lstStyle/>
          <a:p>
            <a:pPr algn="ctr"/>
            <a:r>
              <a:rPr lang="en-GB" sz="3200" b="1" dirty="0">
                <a:latin typeface="Times New Roman" panose="02020603050405020304" pitchFamily="18" charset="0"/>
                <a:cs typeface="Times New Roman" panose="02020603050405020304" pitchFamily="18" charset="0"/>
              </a:rPr>
              <a:t>BMGM5004 -Placement Developing Restaurant Management</a:t>
            </a:r>
            <a:br>
              <a:rPr lang="en-US" sz="3200"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Assignment Type: Individual Presentation</a:t>
            </a:r>
            <a:br>
              <a:rPr lang="en-US" sz="3200"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“Developing Restaurant Management”</a:t>
            </a:r>
            <a:endParaRPr lang="en-US" sz="32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531257" y="4050833"/>
            <a:ext cx="7128933" cy="369332"/>
          </a:xfrm>
        </p:spPr>
        <p:txBody>
          <a:bodyPr>
            <a:normAutofit/>
          </a:bodyPr>
          <a:lstStyle/>
          <a:p>
            <a:pPr algn="just"/>
            <a:r>
              <a:rPr lang="en-GB" sz="2000" b="1" dirty="0">
                <a:solidFill>
                  <a:schemeClr val="tx1"/>
                </a:solidFill>
                <a:latin typeface="Times New Roman" panose="02020603050405020304" pitchFamily="18" charset="0"/>
                <a:cs typeface="Times New Roman" panose="02020603050405020304" pitchFamily="18" charset="0"/>
              </a:rPr>
              <a:t>Name:</a:t>
            </a:r>
            <a:endParaRPr lang="en-US" sz="2000" dirty="0">
              <a:solidFill>
                <a:schemeClr val="tx1"/>
              </a:solidFill>
              <a:latin typeface="Times New Roman" panose="02020603050405020304" pitchFamily="18" charset="0"/>
              <a:cs typeface="Times New Roman" panose="02020603050405020304" pitchFamily="18" charset="0"/>
            </a:endParaRPr>
          </a:p>
          <a:p>
            <a:pPr algn="just"/>
            <a:r>
              <a:rPr lang="en-GB" sz="2000" b="1" dirty="0">
                <a:solidFill>
                  <a:schemeClr val="tx1"/>
                </a:solidFill>
                <a:latin typeface="Times New Roman" panose="02020603050405020304" pitchFamily="18" charset="0"/>
                <a:cs typeface="Times New Roman" panose="02020603050405020304" pitchFamily="18" charset="0"/>
              </a:rPr>
              <a:t>ID:</a:t>
            </a: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descr="FoodCycle Cardiff Riverside - More than a Food bank | Free Food homeless  charity"/>
          <p:cNvPicPr/>
          <p:nvPr/>
        </p:nvPicPr>
        <p:blipFill>
          <a:blip r:embed="rId2">
            <a:extLst>
              <a:ext uri="{28A0092B-C50C-407E-A947-70E740481C1C}">
                <a14:useLocalDpi xmlns:a14="http://schemas.microsoft.com/office/drawing/2010/main" val="0"/>
              </a:ext>
            </a:extLst>
          </a:blip>
          <a:srcRect/>
          <a:stretch>
            <a:fillRect/>
          </a:stretch>
        </p:blipFill>
        <p:spPr bwMode="auto">
          <a:xfrm>
            <a:off x="6682105" y="2763814"/>
            <a:ext cx="5509895" cy="4094186"/>
          </a:xfrm>
          <a:prstGeom prst="rect">
            <a:avLst/>
          </a:prstGeom>
          <a:noFill/>
          <a:ln>
            <a:noFill/>
          </a:ln>
        </p:spPr>
      </p:pic>
      <p:sp>
        <p:nvSpPr>
          <p:cNvPr id="6" name="TextBox 5">
            <a:extLst>
              <a:ext uri="{FF2B5EF4-FFF2-40B4-BE49-F238E27FC236}">
                <a16:creationId xmlns:a16="http://schemas.microsoft.com/office/drawing/2014/main" id="{9C5C616F-52F9-7872-0CD1-3B8EA79F3FC5}"/>
              </a:ext>
            </a:extLst>
          </p:cNvPr>
          <p:cNvSpPr txBox="1"/>
          <p:nvPr/>
        </p:nvSpPr>
        <p:spPr>
          <a:xfrm>
            <a:off x="2246691" y="4050833"/>
            <a:ext cx="3263205" cy="369332"/>
          </a:xfrm>
          <a:prstGeom prst="rect">
            <a:avLst/>
          </a:prstGeom>
          <a:noFill/>
        </p:spPr>
        <p:txBody>
          <a:bodyPr wrap="square">
            <a:spAutoFit/>
          </a:bodyPr>
          <a:lstStyle/>
          <a:p>
            <a:r>
              <a:rPr lang="en-GB" sz="1800" b="0" i="0" u="none" strike="noStrike" dirty="0" err="1">
                <a:solidFill>
                  <a:srgbClr val="000000"/>
                </a:solidFill>
                <a:effectLst/>
                <a:latin typeface="Aptos" panose="020B0004020202020204" pitchFamily="34" charset="0"/>
              </a:rPr>
              <a:t>Arafa</a:t>
            </a:r>
            <a:r>
              <a:rPr lang="en-GB" sz="1800" b="0" i="0" u="none" strike="noStrike" dirty="0">
                <a:solidFill>
                  <a:srgbClr val="000000"/>
                </a:solidFill>
                <a:effectLst/>
                <a:latin typeface="Aptos" panose="020B0004020202020204" pitchFamily="34" charset="0"/>
              </a:rPr>
              <a:t> Mohammed Ali</a:t>
            </a:r>
            <a:endParaRPr lang="en-US" dirty="0"/>
          </a:p>
        </p:txBody>
      </p:sp>
      <p:sp>
        <p:nvSpPr>
          <p:cNvPr id="8" name="TextBox 7">
            <a:extLst>
              <a:ext uri="{FF2B5EF4-FFF2-40B4-BE49-F238E27FC236}">
                <a16:creationId xmlns:a16="http://schemas.microsoft.com/office/drawing/2014/main" id="{BA222721-AC66-4EA3-F663-C5A9C11823EF}"/>
              </a:ext>
            </a:extLst>
          </p:cNvPr>
          <p:cNvSpPr txBox="1"/>
          <p:nvPr/>
        </p:nvSpPr>
        <p:spPr>
          <a:xfrm>
            <a:off x="1923747" y="4507454"/>
            <a:ext cx="6102046" cy="369332"/>
          </a:xfrm>
          <a:prstGeom prst="rect">
            <a:avLst/>
          </a:prstGeom>
          <a:noFill/>
        </p:spPr>
        <p:txBody>
          <a:bodyPr wrap="square">
            <a:spAutoFit/>
          </a:bodyPr>
          <a:lstStyle/>
          <a:p>
            <a:r>
              <a:rPr lang="en-GB" sz="1800" b="0" i="0" u="none" strike="noStrike" dirty="0">
                <a:solidFill>
                  <a:srgbClr val="000000"/>
                </a:solidFill>
                <a:effectLst/>
                <a:latin typeface="Aptos" panose="020B0004020202020204" pitchFamily="34" charset="0"/>
              </a:rPr>
              <a:t>2016248</a:t>
            </a:r>
            <a:endParaRPr lang="en-US" dirty="0"/>
          </a:p>
        </p:txBody>
      </p:sp>
    </p:spTree>
    <p:extLst>
      <p:ext uri="{BB962C8B-B14F-4D97-AF65-F5344CB8AC3E}">
        <p14:creationId xmlns:p14="http://schemas.microsoft.com/office/powerpoint/2010/main" val="2434338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5509" y="354915"/>
            <a:ext cx="7978902"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Overview of FoodCycle Cardiff Riverside</a:t>
            </a:r>
          </a:p>
        </p:txBody>
      </p:sp>
      <p:sp>
        <p:nvSpPr>
          <p:cNvPr id="3" name="TextBox 2"/>
          <p:cNvSpPr txBox="1"/>
          <p:nvPr/>
        </p:nvSpPr>
        <p:spPr>
          <a:xfrm>
            <a:off x="0" y="1277199"/>
            <a:ext cx="7539789" cy="5493812"/>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FoodCycle is a UK-based charity that undertakes projects aimed at combating food poverty and loneliness in society through providing affordable healthy meals.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was started a few years earlier in the year 2009 and had quickly expanded its services with the help of volunteers serving more than 125000 meals from the excess food (FoodCycle, 2022). </a:t>
            </a:r>
          </a:p>
          <a:p>
            <a:pPr marL="285750" indent="-285750" algn="just">
              <a:lnSpc>
                <a:spcPct val="150000"/>
              </a:lnSpc>
              <a:buFont typeface="Wingdings" panose="05000000000000000000" pitchFamily="2" charset="2"/>
              <a:buChar char="q"/>
            </a:pPr>
            <a:r>
              <a:rPr lang="en-US" dirty="0" err="1">
                <a:latin typeface="Times New Roman" panose="02020603050405020304" pitchFamily="18" charset="0"/>
                <a:cs typeface="Times New Roman" panose="02020603050405020304" pitchFamily="18" charset="0"/>
              </a:rPr>
              <a:t>FoodCycle’s</a:t>
            </a:r>
            <a:r>
              <a:rPr lang="en-US" dirty="0">
                <a:latin typeface="Times New Roman" panose="02020603050405020304" pitchFamily="18" charset="0"/>
                <a:cs typeface="Times New Roman" panose="02020603050405020304" pitchFamily="18" charset="0"/>
              </a:rPr>
              <a:t> Cardiff Riverside is part of a bigger project that uses volunteers to set up a comfortable environment for people, no matter the circumstances they are in, to sit down for a meal and perhaps talk to someone. It also compliments society through activities such as phone calls intending to combat loneliness and from the surveys, almost every guest and volunteer working with FoodCycle enjoys the organization’s services (Alchemy, 2024).</a:t>
            </a:r>
          </a:p>
        </p:txBody>
      </p:sp>
      <p:pic>
        <p:nvPicPr>
          <p:cNvPr id="102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1748" y="1277199"/>
            <a:ext cx="4500252" cy="440170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p:cNvSpPr>
            <a:spLocks noChangeArrowheads="1"/>
          </p:cNvSpPr>
          <p:nvPr/>
        </p:nvSpPr>
        <p:spPr bwMode="auto">
          <a:xfrm>
            <a:off x="8999619" y="5754804"/>
            <a:ext cx="2374234"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kumimoji="0" lang="en-GB" altLang="en-US" sz="1100" b="1"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FoodCycle</a:t>
            </a:r>
            <a:r>
              <a:rPr kumimoji="0" lang="en-GB" altLang="en-US" sz="11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6474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5509" y="354915"/>
            <a:ext cx="7978902"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About Placement and Role</a:t>
            </a:r>
          </a:p>
        </p:txBody>
      </p:sp>
      <p:sp>
        <p:nvSpPr>
          <p:cNvPr id="3" name="TextBox 2"/>
          <p:cNvSpPr txBox="1"/>
          <p:nvPr/>
        </p:nvSpPr>
        <p:spPr>
          <a:xfrm>
            <a:off x="0" y="1831045"/>
            <a:ext cx="8261684" cy="3831818"/>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At FoodCycle Cardiff Riverside, the position I held was coordinating the organization and distribution of communal dining. This included scheduling the teams of volunteers, providing supervision and supervision of meal preparation; as well as a welcoming and friendly environment for the guests. </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 challenge of the non-profit operational structure was the administration of food supplies and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volunteers. </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 arranged and organized the processes concerning the meals’ preparation and service and oversaw the issue-solving in case of on-site problems, as well as ensuring that all of the hygiene rules were being followed at the marketplace.</a:t>
            </a:r>
          </a:p>
        </p:txBody>
      </p:sp>
      <p:pic>
        <p:nvPicPr>
          <p:cNvPr id="6" name="Picture 5"/>
          <p:cNvPicPr/>
          <p:nvPr/>
        </p:nvPicPr>
        <p:blipFill>
          <a:blip r:embed="rId3"/>
          <a:stretch>
            <a:fillRect/>
          </a:stretch>
        </p:blipFill>
        <p:spPr>
          <a:xfrm>
            <a:off x="8373979" y="2222451"/>
            <a:ext cx="3818021" cy="3440412"/>
          </a:xfrm>
          <a:prstGeom prst="rect">
            <a:avLst/>
          </a:prstGeom>
        </p:spPr>
      </p:pic>
      <p:sp>
        <p:nvSpPr>
          <p:cNvPr id="4" name="Rectangle 3"/>
          <p:cNvSpPr/>
          <p:nvPr/>
        </p:nvSpPr>
        <p:spPr>
          <a:xfrm>
            <a:off x="9070771" y="5662863"/>
            <a:ext cx="2777363" cy="507831"/>
          </a:xfrm>
          <a:prstGeom prst="rect">
            <a:avLst/>
          </a:prstGeom>
        </p:spPr>
        <p:txBody>
          <a:bodyPr wrap="none">
            <a:spAutoFit/>
          </a:bodyPr>
          <a:lstStyle/>
          <a:p>
            <a:pPr algn="ctr">
              <a:lnSpc>
                <a:spcPct val="150000"/>
              </a:lnSpc>
              <a:spcAft>
                <a:spcPts val="800"/>
              </a:spcAft>
            </a:pPr>
            <a:r>
              <a:rPr lang="en-GB" b="1" dirty="0">
                <a:latin typeface="Times New Roman" panose="02020603050405020304" pitchFamily="18" charset="0"/>
                <a:ea typeface="Calibri" panose="020F0502020204030204" pitchFamily="34" charset="0"/>
                <a:cs typeface="Cordia New"/>
              </a:rPr>
              <a:t>(Source: </a:t>
            </a:r>
            <a:r>
              <a:rPr lang="en-GB" b="1" dirty="0" err="1">
                <a:latin typeface="Times New Roman" panose="02020603050405020304" pitchFamily="18" charset="0"/>
                <a:ea typeface="Calibri" panose="020F0502020204030204" pitchFamily="34" charset="0"/>
                <a:cs typeface="Cordia New"/>
              </a:rPr>
              <a:t>FoodCycle</a:t>
            </a:r>
            <a:r>
              <a:rPr lang="en-GB" b="1" dirty="0">
                <a:latin typeface="Times New Roman" panose="02020603050405020304" pitchFamily="18" charset="0"/>
                <a:ea typeface="Calibri" panose="020F0502020204030204" pitchFamily="34" charset="0"/>
                <a:cs typeface="Cordia New"/>
              </a:rPr>
              <a:t>, 2024)</a:t>
            </a:r>
            <a:endParaRPr lang="en-US" sz="20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3546114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2512" y="144379"/>
            <a:ext cx="9448800"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Communication and Liaison with Team Members</a:t>
            </a:r>
          </a:p>
        </p:txBody>
      </p:sp>
      <p:sp>
        <p:nvSpPr>
          <p:cNvPr id="3" name="TextBox 2"/>
          <p:cNvSpPr txBox="1"/>
          <p:nvPr/>
        </p:nvSpPr>
        <p:spPr>
          <a:xfrm>
            <a:off x="270933" y="1524001"/>
            <a:ext cx="10210800" cy="4878259"/>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Significance of Team Communication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Volunteer-based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organisations</a:t>
            </a:r>
            <a:r>
              <a:rPr lang="en-US" sz="2000" dirty="0">
                <a:solidFill>
                  <a:srgbClr val="222A35"/>
                </a:solidFill>
                <a:latin typeface="Times New Roman" panose="02020603050405020304" pitchFamily="18" charset="0"/>
                <a:ea typeface="Times New Roman" panose="02020603050405020304" pitchFamily="18" charset="0"/>
                <a:cs typeface="Angsana New"/>
              </a:rPr>
              <a:t> like FoodCycle need to ensure efficient communication to achieve their main goals. Effective communication helps to establish trust and ensure people work promote efficiency and volunteer involvement in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organisations</a:t>
            </a:r>
            <a:r>
              <a:rPr lang="en-US" sz="2000" dirty="0">
                <a:solidFill>
                  <a:srgbClr val="222A35"/>
                </a:solidFill>
                <a:latin typeface="Times New Roman" panose="02020603050405020304" pitchFamily="18" charset="0"/>
                <a:ea typeface="Times New Roman" panose="02020603050405020304" pitchFamily="18" charset="0"/>
                <a:cs typeface="Angsana New"/>
              </a:rPr>
              <a:t> due to the regular need for clarification of missions in non-profit structures.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Bad communication skills in a volunteer context enable the leaders to reduce distortion in the common goals and operation strategies, thus improving volunteer satisfaction as well as guests’ satisfaction (Bui et al., 2019).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Such open kind of communication not only increases the morale of the team but also ensures that the volunteers stay engaged in the cause of the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a:t>
            </a:r>
          </a:p>
        </p:txBody>
      </p:sp>
    </p:spTree>
    <p:extLst>
      <p:ext uri="{BB962C8B-B14F-4D97-AF65-F5344CB8AC3E}">
        <p14:creationId xmlns:p14="http://schemas.microsoft.com/office/powerpoint/2010/main" val="1896580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80919"/>
            <a:ext cx="11278492" cy="1077218"/>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Communication and Liaison with Team Members</a:t>
            </a:r>
          </a:p>
          <a:p>
            <a:pPr algn="ctr"/>
            <a:r>
              <a:rPr lang="en-GB" sz="3200" b="1" dirty="0">
                <a:latin typeface="Times New Roman" panose="02020603050405020304" pitchFamily="18" charset="0"/>
                <a:cs typeface="Times New Roman" panose="02020603050405020304" pitchFamily="18" charset="0"/>
              </a:rPr>
              <a:t>(Continuing)</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126555" y="1258137"/>
            <a:ext cx="8584308" cy="5709255"/>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Example 1: </a:t>
            </a:r>
            <a:r>
              <a:rPr lang="en-US" sz="2400" b="1" dirty="0" err="1">
                <a:solidFill>
                  <a:srgbClr val="222A35"/>
                </a:solidFill>
                <a:latin typeface="Times New Roman" panose="02020603050405020304" pitchFamily="18" charset="0"/>
                <a:ea typeface="Times New Roman" panose="02020603050405020304" pitchFamily="18" charset="0"/>
                <a:cs typeface="Angsana New"/>
              </a:rPr>
              <a:t>Organising</a:t>
            </a:r>
            <a:r>
              <a:rPr lang="en-US" sz="2400" b="1" dirty="0">
                <a:solidFill>
                  <a:srgbClr val="222A35"/>
                </a:solidFill>
                <a:latin typeface="Times New Roman" panose="02020603050405020304" pitchFamily="18" charset="0"/>
                <a:ea typeface="Times New Roman" panose="02020603050405020304" pitchFamily="18" charset="0"/>
                <a:cs typeface="Angsana New"/>
              </a:rPr>
              <a:t> Meal Setup</a:t>
            </a:r>
          </a:p>
          <a:p>
            <a:pPr algn="just">
              <a:lnSpc>
                <a:spcPct val="150000"/>
              </a:lnSpc>
              <a:spcBef>
                <a:spcPts val="200"/>
              </a:spcBef>
              <a:spcAft>
                <a:spcPts val="0"/>
              </a:spcAft>
            </a:pPr>
            <a:r>
              <a:rPr lang="en-US" dirty="0">
                <a:solidFill>
                  <a:srgbClr val="222A35"/>
                </a:solidFill>
                <a:latin typeface="Times New Roman" panose="02020603050405020304" pitchFamily="18" charset="0"/>
                <a:ea typeface="Times New Roman" panose="02020603050405020304" pitchFamily="18" charset="0"/>
                <a:cs typeface="Angsana New"/>
              </a:rPr>
              <a:t>An important case of my communicative interactions was scheduling meal preparation while volunteering at FoodCycle Riverside. This included </a:t>
            </a:r>
            <a:r>
              <a:rPr lang="en-US" dirty="0" err="1">
                <a:solidFill>
                  <a:srgbClr val="222A35"/>
                </a:solidFill>
                <a:latin typeface="Times New Roman" panose="02020603050405020304" pitchFamily="18" charset="0"/>
                <a:ea typeface="Times New Roman" panose="02020603050405020304" pitchFamily="18" charset="0"/>
                <a:cs typeface="Angsana New"/>
              </a:rPr>
              <a:t>mobilising</a:t>
            </a:r>
            <a:r>
              <a:rPr lang="en-US" dirty="0">
                <a:solidFill>
                  <a:srgbClr val="222A35"/>
                </a:solidFill>
                <a:latin typeface="Times New Roman" panose="02020603050405020304" pitchFamily="18" charset="0"/>
                <a:ea typeface="Times New Roman" panose="02020603050405020304" pitchFamily="18" charset="0"/>
                <a:cs typeface="Angsana New"/>
              </a:rPr>
              <a:t> everybody, coordinating each person for cooking responsibility, arranging the dining hall, and making sure that everybody in the volunteer group was clear on their responsibilities.</a:t>
            </a:r>
          </a:p>
          <a:p>
            <a:pPr algn="just">
              <a:lnSpc>
                <a:spcPct val="150000"/>
              </a:lnSpc>
              <a:spcBef>
                <a:spcPts val="200"/>
              </a:spcBef>
              <a:spcAft>
                <a:spcPts val="0"/>
              </a:spcAft>
            </a:pPr>
            <a:r>
              <a:rPr lang="en-US" dirty="0">
                <a:solidFill>
                  <a:srgbClr val="222A35"/>
                </a:solidFill>
                <a:latin typeface="Times New Roman" panose="02020603050405020304" pitchFamily="18" charset="0"/>
                <a:ea typeface="Times New Roman" panose="02020603050405020304" pitchFamily="18" charset="0"/>
                <a:cs typeface="Angsana New"/>
              </a:rPr>
              <a:t>Due to a proper explanation of what I expected from the volunteers and being ready to answer all their questions, I managed to create a rather efficient working background that made them feel as comfortable as they could be while performing volunteer responsibilities. </a:t>
            </a:r>
          </a:p>
          <a:p>
            <a:pPr algn="just">
              <a:lnSpc>
                <a:spcPct val="150000"/>
              </a:lnSpc>
              <a:spcBef>
                <a:spcPts val="200"/>
              </a:spcBef>
              <a:spcAft>
                <a:spcPts val="0"/>
              </a:spcAft>
            </a:pPr>
            <a:r>
              <a:rPr lang="en-US" dirty="0">
                <a:solidFill>
                  <a:srgbClr val="222A35"/>
                </a:solidFill>
                <a:latin typeface="Times New Roman" panose="02020603050405020304" pitchFamily="18" charset="0"/>
                <a:ea typeface="Times New Roman" panose="02020603050405020304" pitchFamily="18" charset="0"/>
                <a:cs typeface="Angsana New"/>
              </a:rPr>
              <a:t>Further, this kind of structuring has made it easier to get things done and to manage our resources more effectively. This approach helped to achieve an effective atmosphere for guest innovations while also increasing efficiency for the team and providing a positive volunteer and guest experience (Waters, 2023).</a:t>
            </a:r>
          </a:p>
        </p:txBody>
      </p:sp>
      <p:pic>
        <p:nvPicPr>
          <p:cNvPr id="4" name="Picture 3"/>
          <p:cNvPicPr/>
          <p:nvPr/>
        </p:nvPicPr>
        <p:blipFill>
          <a:blip r:embed="rId3"/>
          <a:stretch>
            <a:fillRect/>
          </a:stretch>
        </p:blipFill>
        <p:spPr>
          <a:xfrm>
            <a:off x="8710863" y="1798254"/>
            <a:ext cx="3481137" cy="3992946"/>
          </a:xfrm>
          <a:prstGeom prst="rect">
            <a:avLst/>
          </a:prstGeom>
        </p:spPr>
      </p:pic>
      <p:sp>
        <p:nvSpPr>
          <p:cNvPr id="5" name="Rectangle 4"/>
          <p:cNvSpPr/>
          <p:nvPr/>
        </p:nvSpPr>
        <p:spPr>
          <a:xfrm>
            <a:off x="9301637" y="5791200"/>
            <a:ext cx="2572306" cy="507831"/>
          </a:xfrm>
          <a:prstGeom prst="rect">
            <a:avLst/>
          </a:prstGeom>
        </p:spPr>
        <p:txBody>
          <a:bodyPr wrap="none">
            <a:spAutoFit/>
          </a:bodyPr>
          <a:lstStyle/>
          <a:p>
            <a:pPr algn="ctr">
              <a:lnSpc>
                <a:spcPct val="150000"/>
              </a:lnSpc>
              <a:spcAft>
                <a:spcPts val="800"/>
              </a:spcAft>
            </a:pPr>
            <a:r>
              <a:rPr lang="en-GB" b="1" dirty="0">
                <a:latin typeface="Times New Roman" panose="02020603050405020304" pitchFamily="18" charset="0"/>
                <a:ea typeface="Calibri" panose="020F0502020204030204" pitchFamily="34" charset="0"/>
                <a:cs typeface="Cordia New"/>
              </a:rPr>
              <a:t>(Source: Alchemy, 2024)</a:t>
            </a:r>
            <a:endParaRPr lang="en-US" sz="20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3768863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1077218"/>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Communication and Liaison with Team Members</a:t>
            </a:r>
          </a:p>
          <a:p>
            <a:pPr algn="ctr"/>
            <a:r>
              <a:rPr lang="en-GB" sz="3200" b="1" dirty="0">
                <a:latin typeface="Times New Roman" panose="02020603050405020304" pitchFamily="18" charset="0"/>
                <a:cs typeface="Times New Roman" panose="02020603050405020304" pitchFamily="18" charset="0"/>
              </a:rPr>
              <a:t>(Continuing)</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270932" y="1524001"/>
            <a:ext cx="11054794" cy="4462760"/>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Example 2: Handling a Large Turnout</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On one occasion, the FoodCycle Cardiff Riverside saw a larger number of people attending their service, thus, needing timely coordination with the other team members regarding stocks and chairs. Since I </a:t>
            </a:r>
            <a:r>
              <a:rPr lang="en-US" dirty="0" err="1">
                <a:solidFill>
                  <a:srgbClr val="222A35"/>
                </a:solidFill>
                <a:latin typeface="Times New Roman" panose="02020603050405020304" pitchFamily="18" charset="0"/>
                <a:ea typeface="Times New Roman" panose="02020603050405020304" pitchFamily="18" charset="0"/>
                <a:cs typeface="Angsana New"/>
              </a:rPr>
              <a:t>realised</a:t>
            </a:r>
            <a:r>
              <a:rPr lang="en-US" dirty="0">
                <a:solidFill>
                  <a:srgbClr val="222A35"/>
                </a:solidFill>
                <a:latin typeface="Times New Roman" panose="02020603050405020304" pitchFamily="18" charset="0"/>
                <a:ea typeface="Times New Roman" panose="02020603050405020304" pitchFamily="18" charset="0"/>
                <a:cs typeface="Angsana New"/>
              </a:rPr>
              <a:t> that there was a need for a change, I immediately self-selected with volunteers, to have more of them join the guest seating and food serving teams. </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I talked to the kitchen staff to ensure that we have additional portions ready for serving but from the materials available. I was able to learn that with a clear and friendly message over the communication channel, I managed to demystify people’s worries and lessen stress which made the volunteers comfortable despite the high workload. </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It is important because communication in a situation like this is very important to maintain flexibility and to make the stay positive for all guests (</a:t>
            </a:r>
            <a:r>
              <a:rPr lang="en-US" dirty="0" err="1">
                <a:solidFill>
                  <a:srgbClr val="222A35"/>
                </a:solidFill>
                <a:latin typeface="Times New Roman" panose="02020603050405020304" pitchFamily="18" charset="0"/>
                <a:ea typeface="Times New Roman" panose="02020603050405020304" pitchFamily="18" charset="0"/>
                <a:cs typeface="Angsana New"/>
              </a:rPr>
              <a:t>Colbran</a:t>
            </a:r>
            <a:r>
              <a:rPr lang="en-US" dirty="0">
                <a:solidFill>
                  <a:srgbClr val="222A35"/>
                </a:solidFill>
                <a:latin typeface="Times New Roman" panose="02020603050405020304" pitchFamily="18" charset="0"/>
                <a:ea typeface="Times New Roman" panose="02020603050405020304" pitchFamily="18" charset="0"/>
                <a:cs typeface="Angsana New"/>
              </a:rPr>
              <a:t> et al., 2023).</a:t>
            </a:r>
          </a:p>
        </p:txBody>
      </p:sp>
    </p:spTree>
    <p:extLst>
      <p:ext uri="{BB962C8B-B14F-4D97-AF65-F5344CB8AC3E}">
        <p14:creationId xmlns:p14="http://schemas.microsoft.com/office/powerpoint/2010/main" val="352950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1077218"/>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Communication and Liaison with Team Members</a:t>
            </a:r>
          </a:p>
          <a:p>
            <a:pPr algn="ctr"/>
            <a:r>
              <a:rPr lang="en-GB" sz="3200" b="1" dirty="0">
                <a:latin typeface="Times New Roman" panose="02020603050405020304" pitchFamily="18" charset="0"/>
                <a:cs typeface="Times New Roman" panose="02020603050405020304" pitchFamily="18" charset="0"/>
              </a:rPr>
              <a:t>(Continuing)</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270932" y="1524001"/>
            <a:ext cx="10284773" cy="4462760"/>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Outcomes and Impact </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Organisational communication counterpoint to these positive and effective impacts on the side of the </a:t>
            </a:r>
            <a:r>
              <a:rPr lang="en-US" dirty="0" err="1">
                <a:solidFill>
                  <a:srgbClr val="222A35"/>
                </a:solidFill>
                <a:latin typeface="Times New Roman" panose="02020603050405020304" pitchFamily="18" charset="0"/>
                <a:ea typeface="Times New Roman" panose="02020603050405020304" pitchFamily="18" charset="0"/>
                <a:cs typeface="Angsana New"/>
              </a:rPr>
              <a:t>organisation</a:t>
            </a:r>
            <a:r>
              <a:rPr lang="en-US" dirty="0">
                <a:solidFill>
                  <a:srgbClr val="222A35"/>
                </a:solidFill>
                <a:latin typeface="Times New Roman" panose="02020603050405020304" pitchFamily="18" charset="0"/>
                <a:ea typeface="Times New Roman" panose="02020603050405020304" pitchFamily="18" charset="0"/>
                <a:cs typeface="Angsana New"/>
              </a:rPr>
              <a:t> included the amelioration of guest experience and improved cohesiveness within the team. </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The guests enjoyed their meals, and felt like they were being catered for when the </a:t>
            </a:r>
            <a:r>
              <a:rPr lang="en-US" dirty="0" err="1">
                <a:solidFill>
                  <a:srgbClr val="222A35"/>
                </a:solidFill>
                <a:latin typeface="Times New Roman" panose="02020603050405020304" pitchFamily="18" charset="0"/>
                <a:ea typeface="Times New Roman" panose="02020603050405020304" pitchFamily="18" charset="0"/>
                <a:cs typeface="Angsana New"/>
              </a:rPr>
              <a:t>centre</a:t>
            </a:r>
            <a:r>
              <a:rPr lang="en-US" dirty="0">
                <a:solidFill>
                  <a:srgbClr val="222A35"/>
                </a:solidFill>
                <a:latin typeface="Times New Roman" panose="02020603050405020304" pitchFamily="18" charset="0"/>
                <a:ea typeface="Times New Roman" panose="02020603050405020304" pitchFamily="18" charset="0"/>
                <a:cs typeface="Angsana New"/>
              </a:rPr>
              <a:t> was full of people; of course, the restaurant’s mission is to create an environment of support. Moreover, proper communication that was implemented led to increased team cohesion since volunteers were informed, valued and equipped to handle arising issues (Matos and </a:t>
            </a:r>
            <a:r>
              <a:rPr lang="en-US" dirty="0" err="1">
                <a:solidFill>
                  <a:srgbClr val="222A35"/>
                </a:solidFill>
                <a:latin typeface="Times New Roman" panose="02020603050405020304" pitchFamily="18" charset="0"/>
                <a:ea typeface="Times New Roman" panose="02020603050405020304" pitchFamily="18" charset="0"/>
                <a:cs typeface="Angsana New"/>
              </a:rPr>
              <a:t>Fernandes</a:t>
            </a:r>
            <a:r>
              <a:rPr lang="en-US" dirty="0">
                <a:solidFill>
                  <a:srgbClr val="222A35"/>
                </a:solidFill>
                <a:latin typeface="Times New Roman" panose="02020603050405020304" pitchFamily="18" charset="0"/>
                <a:ea typeface="Times New Roman" panose="02020603050405020304" pitchFamily="18" charset="0"/>
                <a:cs typeface="Angsana New"/>
              </a:rPr>
              <a:t>, 2021). </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This experience pointed out the fact that open communication channels enhance operational outcomes and volunteer patronage thus elevating the significance of effective communication frameworks in nourishing and expanding community-based </a:t>
            </a:r>
            <a:r>
              <a:rPr lang="en-US" dirty="0" err="1">
                <a:solidFill>
                  <a:srgbClr val="222A35"/>
                </a:solidFill>
                <a:latin typeface="Times New Roman" panose="02020603050405020304" pitchFamily="18" charset="0"/>
                <a:ea typeface="Times New Roman" panose="02020603050405020304" pitchFamily="18" charset="0"/>
                <a:cs typeface="Angsana New"/>
              </a:rPr>
              <a:t>endeavours</a:t>
            </a:r>
            <a:r>
              <a:rPr lang="en-US" dirty="0">
                <a:solidFill>
                  <a:srgbClr val="222A35"/>
                </a:solidFill>
                <a:latin typeface="Times New Roman" panose="02020603050405020304" pitchFamily="18" charset="0"/>
                <a:ea typeface="Times New Roman" panose="02020603050405020304" pitchFamily="18" charset="0"/>
                <a:cs typeface="Angsana New"/>
              </a:rPr>
              <a:t>.</a:t>
            </a:r>
          </a:p>
        </p:txBody>
      </p:sp>
    </p:spTree>
    <p:extLst>
      <p:ext uri="{BB962C8B-B14F-4D97-AF65-F5344CB8AC3E}">
        <p14:creationId xmlns:p14="http://schemas.microsoft.com/office/powerpoint/2010/main" val="2186246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Troubleshooting and Problem-Solving</a:t>
            </a:r>
          </a:p>
        </p:txBody>
      </p:sp>
      <p:sp>
        <p:nvSpPr>
          <p:cNvPr id="3" name="TextBox 2"/>
          <p:cNvSpPr txBox="1"/>
          <p:nvPr/>
        </p:nvSpPr>
        <p:spPr>
          <a:xfrm>
            <a:off x="270932" y="1524001"/>
            <a:ext cx="10284773" cy="4852610"/>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Significance of Troubleshooting Skills</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Troubleshooting skills are very necessary in the non-profit sector since the </a:t>
            </a:r>
            <a:r>
              <a:rPr lang="en-US" dirty="0" err="1">
                <a:solidFill>
                  <a:srgbClr val="222A35"/>
                </a:solidFill>
                <a:latin typeface="Times New Roman" panose="02020603050405020304" pitchFamily="18" charset="0"/>
                <a:ea typeface="Times New Roman" panose="02020603050405020304" pitchFamily="18" charset="0"/>
                <a:cs typeface="Angsana New"/>
              </a:rPr>
              <a:t>organisation</a:t>
            </a:r>
            <a:r>
              <a:rPr lang="en-US" dirty="0">
                <a:solidFill>
                  <a:srgbClr val="222A35"/>
                </a:solidFill>
                <a:latin typeface="Times New Roman" panose="02020603050405020304" pitchFamily="18" charset="0"/>
                <a:ea typeface="Times New Roman" panose="02020603050405020304" pitchFamily="18" charset="0"/>
                <a:cs typeface="Angsana New"/>
              </a:rPr>
              <a:t> has to make the most of the little funds available. On-the-spot decision-making capability is a significant factor in building pathways to address problems that may occur as a result of financial difficulties, volunteer fluctuations, or lack of materials. </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This ability to quickly mitigate such situations supports operations, ensuring non-profits like FoodCycle continually deliver support when challenges arise (</a:t>
            </a:r>
            <a:r>
              <a:rPr lang="en-US" dirty="0" err="1">
                <a:solidFill>
                  <a:srgbClr val="222A35"/>
                </a:solidFill>
                <a:latin typeface="Times New Roman" panose="02020603050405020304" pitchFamily="18" charset="0"/>
                <a:ea typeface="Times New Roman" panose="02020603050405020304" pitchFamily="18" charset="0"/>
                <a:cs typeface="Angsana New"/>
              </a:rPr>
              <a:t>Miragaia</a:t>
            </a:r>
            <a:r>
              <a:rPr lang="en-US" dirty="0">
                <a:solidFill>
                  <a:srgbClr val="222A35"/>
                </a:solidFill>
                <a:latin typeface="Times New Roman" panose="02020603050405020304" pitchFamily="18" charset="0"/>
                <a:ea typeface="Times New Roman" panose="02020603050405020304" pitchFamily="18" charset="0"/>
                <a:cs typeface="Angsana New"/>
              </a:rPr>
              <a:t> et al., 2024). Proper troubleshooting also considers the way it builds up the capacity to manage adversity in the team making it easier to address future hitches and sustain program stability </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Given that most community efforts including FoodCycle Riverside often occur with limited funds the efforts are crucial in building resilience (</a:t>
            </a:r>
            <a:r>
              <a:rPr lang="en-US" dirty="0" err="1">
                <a:solidFill>
                  <a:srgbClr val="222A35"/>
                </a:solidFill>
                <a:latin typeface="Times New Roman" panose="02020603050405020304" pitchFamily="18" charset="0"/>
                <a:ea typeface="Times New Roman" panose="02020603050405020304" pitchFamily="18" charset="0"/>
                <a:cs typeface="Angsana New"/>
              </a:rPr>
              <a:t>Devalkar</a:t>
            </a:r>
            <a:r>
              <a:rPr lang="en-US" dirty="0">
                <a:solidFill>
                  <a:srgbClr val="222A35"/>
                </a:solidFill>
                <a:latin typeface="Times New Roman" panose="02020603050405020304" pitchFamily="18" charset="0"/>
                <a:ea typeface="Times New Roman" panose="02020603050405020304" pitchFamily="18" charset="0"/>
                <a:cs typeface="Angsana New"/>
              </a:rPr>
              <a:t> et al., 2017).</a:t>
            </a:r>
          </a:p>
        </p:txBody>
      </p:sp>
    </p:spTree>
    <p:extLst>
      <p:ext uri="{BB962C8B-B14F-4D97-AF65-F5344CB8AC3E}">
        <p14:creationId xmlns:p14="http://schemas.microsoft.com/office/powerpoint/2010/main" val="3720758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Troubleshooting and Problem-Solving (Continuing)</a:t>
            </a:r>
          </a:p>
        </p:txBody>
      </p:sp>
      <p:sp>
        <p:nvSpPr>
          <p:cNvPr id="3" name="TextBox 2"/>
          <p:cNvSpPr txBox="1"/>
          <p:nvPr/>
        </p:nvSpPr>
        <p:spPr>
          <a:xfrm>
            <a:off x="270932" y="1524001"/>
            <a:ext cx="10284773" cy="4852610"/>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Example 1 – Ingredient Shortage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As part of the task on this restaurant, there was a situation where we ran out of major components needed for preparing the meal that was expected to be prepared. To this, I </a:t>
            </a:r>
            <a:r>
              <a:rPr lang="en-US" sz="2000" dirty="0" err="1">
                <a:solidFill>
                  <a:srgbClr val="222A35"/>
                </a:solidFill>
                <a:latin typeface="Times New Roman" panose="02020603050405020304" pitchFamily="18" charset="0"/>
                <a:ea typeface="Times New Roman" panose="02020603050405020304" pitchFamily="18" charset="0"/>
                <a:cs typeface="Angsana New"/>
              </a:rPr>
              <a:t>analysed</a:t>
            </a:r>
            <a:r>
              <a:rPr lang="en-US" sz="2000" dirty="0">
                <a:solidFill>
                  <a:srgbClr val="222A35"/>
                </a:solidFill>
                <a:latin typeface="Times New Roman" panose="02020603050405020304" pitchFamily="18" charset="0"/>
                <a:ea typeface="Times New Roman" panose="02020603050405020304" pitchFamily="18" charset="0"/>
                <a:cs typeface="Angsana New"/>
              </a:rPr>
              <a:t> the food items available and without delay planned a fresh menu based on vegetables and grains which were in excess.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This creative solution ensured meal quality and nutrition for the guests while keeping up the service timeline of a meal. Challenge solving, therefore, helped me avert extensive disruption and motivate the team.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This flexibility is important in non-profit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organisations</a:t>
            </a:r>
            <a:r>
              <a:rPr lang="en-US" sz="2000" dirty="0">
                <a:solidFill>
                  <a:srgbClr val="222A35"/>
                </a:solidFill>
                <a:latin typeface="Times New Roman" panose="02020603050405020304" pitchFamily="18" charset="0"/>
                <a:ea typeface="Times New Roman" panose="02020603050405020304" pitchFamily="18" charset="0"/>
                <a:cs typeface="Angsana New"/>
              </a:rPr>
              <a:t> which depend on donations and may at one time encounter unpredictable or irregular supplies (Matos and </a:t>
            </a:r>
            <a:r>
              <a:rPr lang="en-US" sz="2000" dirty="0" err="1">
                <a:solidFill>
                  <a:srgbClr val="222A35"/>
                </a:solidFill>
                <a:latin typeface="Times New Roman" panose="02020603050405020304" pitchFamily="18" charset="0"/>
                <a:ea typeface="Times New Roman" panose="02020603050405020304" pitchFamily="18" charset="0"/>
                <a:cs typeface="Angsana New"/>
              </a:rPr>
              <a:t>Fernandes</a:t>
            </a:r>
            <a:r>
              <a:rPr lang="en-US" sz="2000" dirty="0">
                <a:solidFill>
                  <a:srgbClr val="222A35"/>
                </a:solidFill>
                <a:latin typeface="Times New Roman" panose="02020603050405020304" pitchFamily="18" charset="0"/>
                <a:ea typeface="Times New Roman" panose="02020603050405020304" pitchFamily="18" charset="0"/>
                <a:cs typeface="Angsana New"/>
              </a:rPr>
              <a:t>, 2021).</a:t>
            </a:r>
          </a:p>
        </p:txBody>
      </p:sp>
    </p:spTree>
    <p:extLst>
      <p:ext uri="{BB962C8B-B14F-4D97-AF65-F5344CB8AC3E}">
        <p14:creationId xmlns:p14="http://schemas.microsoft.com/office/powerpoint/2010/main" val="1830005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Troubleshooting and Problem-Solving (Continuing)</a:t>
            </a:r>
          </a:p>
        </p:txBody>
      </p:sp>
      <p:sp>
        <p:nvSpPr>
          <p:cNvPr id="3" name="TextBox 2"/>
          <p:cNvSpPr txBox="1"/>
          <p:nvPr/>
        </p:nvSpPr>
        <p:spPr>
          <a:xfrm>
            <a:off x="0" y="1148745"/>
            <a:ext cx="8022835" cy="5709255"/>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Example 2 – Managing Volunteer Shortages</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The </a:t>
            </a:r>
            <a:r>
              <a:rPr lang="en-US" dirty="0" err="1">
                <a:solidFill>
                  <a:srgbClr val="222A35"/>
                </a:solidFill>
                <a:latin typeface="Times New Roman" panose="02020603050405020304" pitchFamily="18" charset="0"/>
                <a:ea typeface="Times New Roman" panose="02020603050405020304" pitchFamily="18" charset="0"/>
                <a:cs typeface="Angsana New"/>
              </a:rPr>
              <a:t>organisation’s</a:t>
            </a:r>
            <a:r>
              <a:rPr lang="en-US" dirty="0">
                <a:solidFill>
                  <a:srgbClr val="222A35"/>
                </a:solidFill>
                <a:latin typeface="Times New Roman" panose="02020603050405020304" pitchFamily="18" charset="0"/>
                <a:ea typeface="Times New Roman" panose="02020603050405020304" pitchFamily="18" charset="0"/>
                <a:cs typeface="Angsana New"/>
              </a:rPr>
              <a:t> one of the most common issues was the lack of volunteers on the days it provided services. I immediately realized that there are fundamental positions like food preparation and hospitality for clients, and I tried to ensure that all are covered. </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I also take other assignments to make sure that the level of services that are being delivered to the client is very high. Maintaining good communication and promoting teamwork enabled us to serve meals without a massive delay (Waters, 2023). </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This experience however clearly pointed out the need for organizations particularly non-profit ones to consider flexibility and adaptability when managing volunteers since the number of volunteers and resources changes over time.</a:t>
            </a:r>
          </a:p>
        </p:txBody>
      </p:sp>
      <p:pic>
        <p:nvPicPr>
          <p:cNvPr id="4" name="Picture 3"/>
          <p:cNvPicPr/>
          <p:nvPr/>
        </p:nvPicPr>
        <p:blipFill>
          <a:blip r:embed="rId3"/>
          <a:stretch>
            <a:fillRect/>
          </a:stretch>
        </p:blipFill>
        <p:spPr>
          <a:xfrm>
            <a:off x="8197516" y="2103601"/>
            <a:ext cx="3994484" cy="3206335"/>
          </a:xfrm>
          <a:prstGeom prst="rect">
            <a:avLst/>
          </a:prstGeom>
        </p:spPr>
      </p:pic>
      <p:sp>
        <p:nvSpPr>
          <p:cNvPr id="5" name="Rectangle 4"/>
          <p:cNvSpPr/>
          <p:nvPr/>
        </p:nvSpPr>
        <p:spPr>
          <a:xfrm>
            <a:off x="8894307" y="5309936"/>
            <a:ext cx="2777363" cy="507831"/>
          </a:xfrm>
          <a:prstGeom prst="rect">
            <a:avLst/>
          </a:prstGeom>
        </p:spPr>
        <p:txBody>
          <a:bodyPr wrap="none">
            <a:spAutoFit/>
          </a:bodyPr>
          <a:lstStyle/>
          <a:p>
            <a:pPr algn="ctr">
              <a:lnSpc>
                <a:spcPct val="150000"/>
              </a:lnSpc>
              <a:spcAft>
                <a:spcPts val="800"/>
              </a:spcAft>
            </a:pPr>
            <a:r>
              <a:rPr lang="en-GB" b="1" dirty="0">
                <a:latin typeface="Times New Roman" panose="02020603050405020304" pitchFamily="18" charset="0"/>
                <a:ea typeface="Calibri" panose="020F0502020204030204" pitchFamily="34" charset="0"/>
                <a:cs typeface="Cordia New"/>
              </a:rPr>
              <a:t>(Source: </a:t>
            </a:r>
            <a:r>
              <a:rPr lang="en-GB" b="1" dirty="0" err="1">
                <a:latin typeface="Times New Roman" panose="02020603050405020304" pitchFamily="18" charset="0"/>
                <a:ea typeface="Calibri" panose="020F0502020204030204" pitchFamily="34" charset="0"/>
                <a:cs typeface="Cordia New"/>
              </a:rPr>
              <a:t>FoodCycle</a:t>
            </a:r>
            <a:r>
              <a:rPr lang="en-GB" b="1" dirty="0">
                <a:latin typeface="Times New Roman" panose="02020603050405020304" pitchFamily="18" charset="0"/>
                <a:ea typeface="Calibri" panose="020F0502020204030204" pitchFamily="34" charset="0"/>
                <a:cs typeface="Cordia New"/>
              </a:rPr>
              <a:t>, 2024)</a:t>
            </a:r>
            <a:endParaRPr lang="en-US" sz="20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2579089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Troubleshooting and Problem-Solving (Continuing)</a:t>
            </a:r>
          </a:p>
        </p:txBody>
      </p:sp>
      <p:sp>
        <p:nvSpPr>
          <p:cNvPr id="3" name="TextBox 2"/>
          <p:cNvSpPr txBox="1"/>
          <p:nvPr/>
        </p:nvSpPr>
        <p:spPr>
          <a:xfrm>
            <a:off x="270932" y="1524001"/>
            <a:ext cx="10284773" cy="3903633"/>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Reflection on Problem-Solving Skills Developed</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I learnt resilience, adaptability and leadership while handling different tasks in the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Formulating and solving problems promptly strengthened problem-solving skills that were central to the performance of tasks within complex environments that are resource-constrained. Solving actual-time issues also improved preemptive planning, which is important when facing possible challenges in similar situations in the future.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Such growth has equipped me to respond to different situations and has enhanced the leadership aspect to lead to personal and professional development (</a:t>
            </a:r>
            <a:r>
              <a:rPr lang="en-US" sz="2000" dirty="0" err="1">
                <a:solidFill>
                  <a:srgbClr val="222A35"/>
                </a:solidFill>
                <a:latin typeface="Times New Roman" panose="02020603050405020304" pitchFamily="18" charset="0"/>
                <a:ea typeface="Times New Roman" panose="02020603050405020304" pitchFamily="18" charset="0"/>
                <a:cs typeface="Angsana New"/>
              </a:rPr>
              <a:t>Megheirkouni</a:t>
            </a:r>
            <a:r>
              <a:rPr lang="en-US" sz="2000" dirty="0">
                <a:solidFill>
                  <a:srgbClr val="222A35"/>
                </a:solidFill>
                <a:latin typeface="Times New Roman" panose="02020603050405020304" pitchFamily="18" charset="0"/>
                <a:ea typeface="Times New Roman" panose="02020603050405020304" pitchFamily="18" charset="0"/>
                <a:cs typeface="Angsana New"/>
              </a:rPr>
              <a:t>, 2017).</a:t>
            </a:r>
          </a:p>
        </p:txBody>
      </p:sp>
    </p:spTree>
    <p:extLst>
      <p:ext uri="{BB962C8B-B14F-4D97-AF65-F5344CB8AC3E}">
        <p14:creationId xmlns:p14="http://schemas.microsoft.com/office/powerpoint/2010/main" val="1024788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Use of Systems and Data for Operations</a:t>
            </a:r>
          </a:p>
        </p:txBody>
      </p:sp>
      <p:sp>
        <p:nvSpPr>
          <p:cNvPr id="3" name="TextBox 2"/>
          <p:cNvSpPr txBox="1"/>
          <p:nvPr/>
        </p:nvSpPr>
        <p:spPr>
          <a:xfrm>
            <a:off x="206764" y="1138990"/>
            <a:ext cx="10653741" cy="5801588"/>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Overview of Operational Tools</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At FoodCycle, tangible and logical operant records were employed in recording the check-in and check-out of guests and measuring the food utensils respectively important in planning as well as part of waste management measures.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While metering arrangements that were used in traditional point-of-sale systems were not suitable, daily attendance records enabled managers to track demand and control supply. Management of stocks guaranteed that the portions were well </a:t>
            </a:r>
            <a:r>
              <a:rPr lang="en-US" sz="2000" dirty="0" err="1">
                <a:solidFill>
                  <a:srgbClr val="222A35"/>
                </a:solidFill>
                <a:latin typeface="Times New Roman" panose="02020603050405020304" pitchFamily="18" charset="0"/>
                <a:ea typeface="Times New Roman" panose="02020603050405020304" pitchFamily="18" charset="0"/>
                <a:cs typeface="Angsana New"/>
              </a:rPr>
              <a:t>utilised</a:t>
            </a:r>
            <a:r>
              <a:rPr lang="en-US" sz="2000" dirty="0">
                <a:solidFill>
                  <a:srgbClr val="222A35"/>
                </a:solidFill>
                <a:latin typeface="Times New Roman" panose="02020603050405020304" pitchFamily="18" charset="0"/>
                <a:ea typeface="Times New Roman" panose="02020603050405020304" pitchFamily="18" charset="0"/>
                <a:cs typeface="Angsana New"/>
              </a:rPr>
              <a:t> for an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to avoid cases of either a small stock or excessive stock.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Such tracking tools were also helpful in accomplishing the mission that the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also faces unpredictable daily visitor and donation levels needs to appropriately distribute the available food supplies and must always be mindful of its expenses since it is a non-profit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(FoodCycle, 2024).</a:t>
            </a:r>
          </a:p>
        </p:txBody>
      </p:sp>
    </p:spTree>
    <p:extLst>
      <p:ext uri="{BB962C8B-B14F-4D97-AF65-F5344CB8AC3E}">
        <p14:creationId xmlns:p14="http://schemas.microsoft.com/office/powerpoint/2010/main" val="1276403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Use of Systems and Data for Operations (Continuing)</a:t>
            </a:r>
          </a:p>
        </p:txBody>
      </p:sp>
      <p:sp>
        <p:nvSpPr>
          <p:cNvPr id="3" name="TextBox 2"/>
          <p:cNvSpPr txBox="1"/>
          <p:nvPr/>
        </p:nvSpPr>
        <p:spPr>
          <a:xfrm>
            <a:off x="206764" y="1138990"/>
            <a:ext cx="10653741" cy="5339923"/>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Example of Data Use – Attendance and Stock</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Information from attendance and stock helped the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a:t>
            </a:r>
            <a:r>
              <a:rPr lang="en-US" sz="2000" dirty="0" err="1">
                <a:solidFill>
                  <a:srgbClr val="222A35"/>
                </a:solidFill>
                <a:latin typeface="Times New Roman" panose="02020603050405020304" pitchFamily="18" charset="0"/>
                <a:ea typeface="Times New Roman" panose="02020603050405020304" pitchFamily="18" charset="0"/>
                <a:cs typeface="Angsana New"/>
              </a:rPr>
              <a:t>realise</a:t>
            </a:r>
            <a:r>
              <a:rPr lang="en-US" sz="2000" dirty="0">
                <a:solidFill>
                  <a:srgbClr val="222A35"/>
                </a:solidFill>
                <a:latin typeface="Times New Roman" panose="02020603050405020304" pitchFamily="18" charset="0"/>
                <a:ea typeface="Times New Roman" panose="02020603050405020304" pitchFamily="18" charset="0"/>
                <a:cs typeface="Angsana New"/>
              </a:rPr>
              <a:t> its operational requirements. It was suggested that counting the number of guests per week also established an insight into the expected demand by the guests to plan adequately for the resources needed.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The team would also be able to </a:t>
            </a:r>
            <a:r>
              <a:rPr lang="en-US" sz="2000" dirty="0" err="1">
                <a:solidFill>
                  <a:srgbClr val="222A35"/>
                </a:solidFill>
                <a:latin typeface="Times New Roman" panose="02020603050405020304" pitchFamily="18" charset="0"/>
                <a:ea typeface="Times New Roman" panose="02020603050405020304" pitchFamily="18" charset="0"/>
                <a:cs typeface="Angsana New"/>
              </a:rPr>
              <a:t>analyse</a:t>
            </a:r>
            <a:r>
              <a:rPr lang="en-US" sz="2000" dirty="0">
                <a:solidFill>
                  <a:srgbClr val="222A35"/>
                </a:solidFill>
                <a:latin typeface="Times New Roman" panose="02020603050405020304" pitchFamily="18" charset="0"/>
                <a:ea typeface="Times New Roman" panose="02020603050405020304" pitchFamily="18" charset="0"/>
                <a:cs typeface="Angsana New"/>
              </a:rPr>
              <a:t> the attendance records and scale the servings they prepare for the crowds to minimize wastage. For example, if people turn up in large numbers, more money can be collected in advance or more volunteers recruited (Harp et al., 2017).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Stock monitoring allowed the organization to track which ingredients were most often donated or could be sourced and modify their menus to reflect this and use less of the scarce ingredients. These measures of data made the firm use most of the food, to be as sustainable as required and still provide nutritious food.</a:t>
            </a:r>
          </a:p>
        </p:txBody>
      </p:sp>
    </p:spTree>
    <p:extLst>
      <p:ext uri="{BB962C8B-B14F-4D97-AF65-F5344CB8AC3E}">
        <p14:creationId xmlns:p14="http://schemas.microsoft.com/office/powerpoint/2010/main" val="1040189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Use of Systems and Data for Operations (Continuing)</a:t>
            </a:r>
          </a:p>
        </p:txBody>
      </p:sp>
      <p:sp>
        <p:nvSpPr>
          <p:cNvPr id="3" name="TextBox 2"/>
          <p:cNvSpPr txBox="1"/>
          <p:nvPr/>
        </p:nvSpPr>
        <p:spPr>
          <a:xfrm>
            <a:off x="206764" y="1138990"/>
            <a:ext cx="10653741" cy="5314275"/>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Potential Improvement</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If an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wishes to improve its operations, then the implementation of a simple electronic feedback system could be very informative in identifying areas of guest dissatisfaction or ways that need enhancement. Such feedback may help one to design services to fit the needs of the community more appropriately.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Also, the required stock could be monitored easily through simple inventory software that would help in tracking the pattern of the donations and would help in avoiding the positions where the end products are almost finished (Waters, 2023).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These enhancements would increase effectiveness and help FoodCycle provide more consistent service with an option to make changes instantly based on community response – a more desirable feature for resource-scarce non-profit organizations (</a:t>
            </a:r>
            <a:r>
              <a:rPr lang="en-US" sz="2000" dirty="0" err="1">
                <a:solidFill>
                  <a:srgbClr val="222A35"/>
                </a:solidFill>
                <a:latin typeface="Times New Roman" panose="02020603050405020304" pitchFamily="18" charset="0"/>
                <a:ea typeface="Times New Roman" panose="02020603050405020304" pitchFamily="18" charset="0"/>
                <a:cs typeface="Angsana New"/>
              </a:rPr>
              <a:t>VolunteerHub</a:t>
            </a:r>
            <a:r>
              <a:rPr lang="en-US" sz="2000" dirty="0">
                <a:solidFill>
                  <a:srgbClr val="222A35"/>
                </a:solidFill>
                <a:latin typeface="Times New Roman" panose="02020603050405020304" pitchFamily="18" charset="0"/>
                <a:ea typeface="Times New Roman" panose="02020603050405020304" pitchFamily="18" charset="0"/>
                <a:cs typeface="Angsana New"/>
              </a:rPr>
              <a:t>, 2024; </a:t>
            </a:r>
            <a:r>
              <a:rPr lang="en-US" sz="2000" dirty="0" err="1">
                <a:solidFill>
                  <a:srgbClr val="222A35"/>
                </a:solidFill>
                <a:latin typeface="Times New Roman" panose="02020603050405020304" pitchFamily="18" charset="0"/>
                <a:ea typeface="Times New Roman" panose="02020603050405020304" pitchFamily="18" charset="0"/>
                <a:cs typeface="Angsana New"/>
              </a:rPr>
              <a:t>Copalana</a:t>
            </a:r>
            <a:r>
              <a:rPr lang="en-US" sz="2000" dirty="0">
                <a:solidFill>
                  <a:srgbClr val="222A35"/>
                </a:solidFill>
                <a:latin typeface="Times New Roman" panose="02020603050405020304" pitchFamily="18" charset="0"/>
                <a:ea typeface="Times New Roman" panose="02020603050405020304" pitchFamily="18" charset="0"/>
                <a:cs typeface="Angsana New"/>
              </a:rPr>
              <a:t>, 2024).</a:t>
            </a:r>
          </a:p>
        </p:txBody>
      </p:sp>
    </p:spTree>
    <p:extLst>
      <p:ext uri="{BB962C8B-B14F-4D97-AF65-F5344CB8AC3E}">
        <p14:creationId xmlns:p14="http://schemas.microsoft.com/office/powerpoint/2010/main" val="2145550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6387" y="389467"/>
            <a:ext cx="9475076" cy="584775"/>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Conclusion</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365526" y="1271752"/>
            <a:ext cx="10323496" cy="4704942"/>
          </a:xfrm>
          <a:prstGeom prst="rect">
            <a:avLst/>
          </a:prstGeom>
          <a:noFill/>
        </p:spPr>
        <p:txBody>
          <a:bodyPr wrap="square" rtlCol="0">
            <a:spAutoFit/>
          </a:bodyPr>
          <a:lstStyle/>
          <a:p>
            <a:pPr marL="342900" indent="-342900" algn="just">
              <a:lnSpc>
                <a:spcPct val="150000"/>
              </a:lnSpc>
              <a:spcBef>
                <a:spcPts val="200"/>
              </a:spcBef>
              <a:spcAft>
                <a:spcPts val="0"/>
              </a:spcAft>
              <a:buFont typeface="Wingdings" panose="05000000000000000000" pitchFamily="2" charset="2"/>
              <a:buChar char="q"/>
            </a:pPr>
            <a:r>
              <a:rPr lang="en-US" sz="2000" dirty="0">
                <a:latin typeface="Times New Roman" panose="02020603050405020304" pitchFamily="18" charset="0"/>
                <a:ea typeface="Calibri" panose="020F0502020204030204" pitchFamily="34" charset="0"/>
                <a:cs typeface="Cordia New"/>
              </a:rPr>
              <a:t>Across the placement in the </a:t>
            </a:r>
            <a:r>
              <a:rPr lang="en-US" sz="2000" dirty="0" err="1">
                <a:latin typeface="Times New Roman" panose="02020603050405020304" pitchFamily="18" charset="0"/>
                <a:ea typeface="Calibri" panose="020F0502020204030204" pitchFamily="34" charset="0"/>
                <a:cs typeface="Cordia New"/>
              </a:rPr>
              <a:t>organisation</a:t>
            </a:r>
            <a:r>
              <a:rPr lang="en-US" sz="2000" dirty="0">
                <a:latin typeface="Times New Roman" panose="02020603050405020304" pitchFamily="18" charset="0"/>
                <a:ea typeface="Calibri" panose="020F0502020204030204" pitchFamily="34" charset="0"/>
                <a:cs typeface="Cordia New"/>
              </a:rPr>
              <a:t>, effective management skills started with communication, followed by operational challenges and managing data and stats in FoodCycle. Practical management of the volunteers’ liaison enabled internal organization in cases, for instance, of food ingredient problems or inadequate volunteers. </a:t>
            </a:r>
          </a:p>
          <a:p>
            <a:pPr marL="342900" indent="-342900" algn="just">
              <a:lnSpc>
                <a:spcPct val="150000"/>
              </a:lnSpc>
              <a:spcBef>
                <a:spcPts val="200"/>
              </a:spcBef>
              <a:spcAft>
                <a:spcPts val="0"/>
              </a:spcAft>
              <a:buFont typeface="Wingdings" panose="05000000000000000000" pitchFamily="2" charset="2"/>
              <a:buChar char="q"/>
            </a:pPr>
            <a:r>
              <a:rPr lang="en-US" sz="2000" dirty="0">
                <a:latin typeface="Times New Roman" panose="02020603050405020304" pitchFamily="18" charset="0"/>
                <a:ea typeface="Calibri" panose="020F0502020204030204" pitchFamily="34" charset="0"/>
                <a:cs typeface="Cordia New"/>
              </a:rPr>
              <a:t>Improving attendance and stock by leveraging data led to a sustainable, non-wasteful approach. These undertakings enabled personal development and the impact of this work strengthened the application of leadership skills in a cause that is close to my heart particularly addressing food waste and fighting food poverty and loneliness through the project called FoodCycle. </a:t>
            </a:r>
          </a:p>
          <a:p>
            <a:pPr marL="342900" indent="-342900" algn="just">
              <a:lnSpc>
                <a:spcPct val="150000"/>
              </a:lnSpc>
              <a:spcBef>
                <a:spcPts val="200"/>
              </a:spcBef>
              <a:spcAft>
                <a:spcPts val="0"/>
              </a:spcAft>
              <a:buFont typeface="Wingdings" panose="05000000000000000000" pitchFamily="2" charset="2"/>
              <a:buChar char="q"/>
            </a:pPr>
            <a:r>
              <a:rPr lang="en-US" sz="2000" dirty="0">
                <a:latin typeface="Times New Roman" panose="02020603050405020304" pitchFamily="18" charset="0"/>
                <a:ea typeface="Calibri" panose="020F0502020204030204" pitchFamily="34" charset="0"/>
                <a:cs typeface="Cordia New"/>
              </a:rPr>
              <a:t>In sum, this placement illustrated how important strategic non-profit management is, especially how slight shifts in approach can greatly improve the work of supporting community causes.</a:t>
            </a:r>
            <a:endParaRPr lang="en-US" sz="16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838941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6387" y="389467"/>
            <a:ext cx="9475076" cy="584775"/>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References</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318229" y="974242"/>
            <a:ext cx="11474377" cy="5404428"/>
          </a:xfrm>
          <a:prstGeom prst="rect">
            <a:avLst/>
          </a:prstGeom>
          <a:noFill/>
        </p:spPr>
        <p:txBody>
          <a:bodyPr wrap="square" rtlCol="0">
            <a:spAutoFit/>
          </a:bodyPr>
          <a:lstStyle/>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Alchemy (2024) FoodCycle • Spring Impact, Spring Impact. Available at: https://www.springimpact.org/2016/05/foodcycle/ (Accessed: 06 November 2024). </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Bui, H., Chau, V.S., </a:t>
            </a:r>
            <a:r>
              <a:rPr lang="en-US" sz="1100" dirty="0" err="1">
                <a:latin typeface="Times New Roman" panose="02020603050405020304" pitchFamily="18" charset="0"/>
                <a:ea typeface="Calibri" panose="020F0502020204030204" pitchFamily="34" charset="0"/>
                <a:cs typeface="Cordia New"/>
              </a:rPr>
              <a:t>Degl'Innocenti</a:t>
            </a:r>
            <a:r>
              <a:rPr lang="en-US" sz="1100" dirty="0">
                <a:latin typeface="Times New Roman" panose="02020603050405020304" pitchFamily="18" charset="0"/>
                <a:ea typeface="Calibri" panose="020F0502020204030204" pitchFamily="34" charset="0"/>
                <a:cs typeface="Cordia New"/>
              </a:rPr>
              <a:t>, M., Leone, L. and </a:t>
            </a:r>
            <a:r>
              <a:rPr lang="en-US" sz="1100" dirty="0" err="1">
                <a:latin typeface="Times New Roman" panose="02020603050405020304" pitchFamily="18" charset="0"/>
                <a:ea typeface="Calibri" panose="020F0502020204030204" pitchFamily="34" charset="0"/>
                <a:cs typeface="Cordia New"/>
              </a:rPr>
              <a:t>Vicentini</a:t>
            </a:r>
            <a:r>
              <a:rPr lang="en-US" sz="1100" dirty="0">
                <a:latin typeface="Times New Roman" panose="02020603050405020304" pitchFamily="18" charset="0"/>
                <a:ea typeface="Calibri" panose="020F0502020204030204" pitchFamily="34" charset="0"/>
                <a:cs typeface="Cordia New"/>
              </a:rPr>
              <a:t>, F., (2019). The resilient </a:t>
            </a:r>
            <a:r>
              <a:rPr lang="en-US" sz="1100" dirty="0" err="1">
                <a:latin typeface="Times New Roman" panose="02020603050405020304" pitchFamily="18" charset="0"/>
                <a:ea typeface="Calibri" panose="020F0502020204030204" pitchFamily="34" charset="0"/>
                <a:cs typeface="Cordia New"/>
              </a:rPr>
              <a:t>organisation</a:t>
            </a:r>
            <a:r>
              <a:rPr lang="en-US" sz="1100" dirty="0">
                <a:latin typeface="Times New Roman" panose="02020603050405020304" pitchFamily="18" charset="0"/>
                <a:ea typeface="Calibri" panose="020F0502020204030204" pitchFamily="34" charset="0"/>
                <a:cs typeface="Cordia New"/>
              </a:rPr>
              <a:t>: A meta‐analysis of the effect of communication on team diversity and team performance. Applied Psychology, 68(4), pp.621-657.</a:t>
            </a:r>
          </a:p>
          <a:p>
            <a:pPr algn="just">
              <a:lnSpc>
                <a:spcPct val="150000"/>
              </a:lnSpc>
              <a:spcAft>
                <a:spcPts val="800"/>
              </a:spcAft>
            </a:pPr>
            <a:r>
              <a:rPr lang="en-US" sz="1100" dirty="0" err="1">
                <a:latin typeface="Times New Roman" panose="02020603050405020304" pitchFamily="18" charset="0"/>
                <a:ea typeface="Calibri" panose="020F0502020204030204" pitchFamily="34" charset="0"/>
                <a:cs typeface="Cordia New"/>
              </a:rPr>
              <a:t>Colbran</a:t>
            </a:r>
            <a:r>
              <a:rPr lang="en-US" sz="1100" dirty="0">
                <a:latin typeface="Times New Roman" panose="02020603050405020304" pitchFamily="18" charset="0"/>
                <a:ea typeface="Calibri" panose="020F0502020204030204" pitchFamily="34" charset="0"/>
                <a:cs typeface="Cordia New"/>
              </a:rPr>
              <a:t>, R.W., </a:t>
            </a:r>
            <a:r>
              <a:rPr lang="en-US" sz="1100" dirty="0" err="1">
                <a:latin typeface="Times New Roman" panose="02020603050405020304" pitchFamily="18" charset="0"/>
                <a:ea typeface="Calibri" panose="020F0502020204030204" pitchFamily="34" charset="0"/>
                <a:cs typeface="Cordia New"/>
              </a:rPr>
              <a:t>Ramsden</a:t>
            </a:r>
            <a:r>
              <a:rPr lang="en-US" sz="1100" dirty="0">
                <a:latin typeface="Times New Roman" panose="02020603050405020304" pitchFamily="18" charset="0"/>
                <a:ea typeface="Calibri" panose="020F0502020204030204" pitchFamily="34" charset="0"/>
                <a:cs typeface="Cordia New"/>
              </a:rPr>
              <a:t>, R., Pepin, G., </a:t>
            </a:r>
            <a:r>
              <a:rPr lang="en-US" sz="1100" dirty="0" err="1">
                <a:latin typeface="Times New Roman" panose="02020603050405020304" pitchFamily="18" charset="0"/>
                <a:ea typeface="Calibri" panose="020F0502020204030204" pitchFamily="34" charset="0"/>
                <a:cs typeface="Cordia New"/>
              </a:rPr>
              <a:t>Toumbourou</a:t>
            </a:r>
            <a:r>
              <a:rPr lang="en-US" sz="1100" dirty="0">
                <a:latin typeface="Times New Roman" panose="02020603050405020304" pitchFamily="18" charset="0"/>
                <a:ea typeface="Calibri" panose="020F0502020204030204" pitchFamily="34" charset="0"/>
                <a:cs typeface="Cordia New"/>
              </a:rPr>
              <a:t>, J.W. and </a:t>
            </a:r>
            <a:r>
              <a:rPr lang="en-US" sz="1100" dirty="0" err="1">
                <a:latin typeface="Times New Roman" panose="02020603050405020304" pitchFamily="18" charset="0"/>
                <a:ea typeface="Calibri" panose="020F0502020204030204" pitchFamily="34" charset="0"/>
                <a:cs typeface="Cordia New"/>
              </a:rPr>
              <a:t>Stagnitti</a:t>
            </a:r>
            <a:r>
              <a:rPr lang="en-US" sz="1100" dirty="0">
                <a:latin typeface="Times New Roman" panose="02020603050405020304" pitchFamily="18" charset="0"/>
                <a:ea typeface="Calibri" panose="020F0502020204030204" pitchFamily="34" charset="0"/>
                <a:cs typeface="Cordia New"/>
              </a:rPr>
              <a:t>, K., (2023). Staff perceptions of </a:t>
            </a:r>
            <a:r>
              <a:rPr lang="en-US" sz="1100" dirty="0" err="1">
                <a:latin typeface="Times New Roman" panose="02020603050405020304" pitchFamily="18" charset="0"/>
                <a:ea typeface="Calibri" panose="020F0502020204030204" pitchFamily="34" charset="0"/>
                <a:cs typeface="Cordia New"/>
              </a:rPr>
              <a:t>organisational</a:t>
            </a:r>
            <a:r>
              <a:rPr lang="en-US" sz="1100" dirty="0">
                <a:latin typeface="Times New Roman" panose="02020603050405020304" pitchFamily="18" charset="0"/>
                <a:ea typeface="Calibri" panose="020F0502020204030204" pitchFamily="34" charset="0"/>
                <a:cs typeface="Cordia New"/>
              </a:rPr>
              <a:t> performance measurement implementation in a health charity. Health Services Management Research, 36(4), pp.262-272.</a:t>
            </a:r>
          </a:p>
          <a:p>
            <a:pPr algn="just">
              <a:lnSpc>
                <a:spcPct val="150000"/>
              </a:lnSpc>
              <a:spcAft>
                <a:spcPts val="800"/>
              </a:spcAft>
            </a:pPr>
            <a:r>
              <a:rPr lang="en-US" sz="1100" dirty="0" err="1">
                <a:latin typeface="Times New Roman" panose="02020603050405020304" pitchFamily="18" charset="0"/>
                <a:ea typeface="Calibri" panose="020F0502020204030204" pitchFamily="34" charset="0"/>
                <a:cs typeface="Cordia New"/>
              </a:rPr>
              <a:t>Devalkar</a:t>
            </a:r>
            <a:r>
              <a:rPr lang="en-US" sz="1100" dirty="0">
                <a:latin typeface="Times New Roman" panose="02020603050405020304" pitchFamily="18" charset="0"/>
                <a:ea typeface="Calibri" panose="020F0502020204030204" pitchFamily="34" charset="0"/>
                <a:cs typeface="Cordia New"/>
              </a:rPr>
              <a:t>, S.K., </a:t>
            </a:r>
            <a:r>
              <a:rPr lang="en-US" sz="1100" dirty="0" err="1">
                <a:latin typeface="Times New Roman" panose="02020603050405020304" pitchFamily="18" charset="0"/>
                <a:ea typeface="Calibri" panose="020F0502020204030204" pitchFamily="34" charset="0"/>
                <a:cs typeface="Cordia New"/>
              </a:rPr>
              <a:t>Sohoni</a:t>
            </a:r>
            <a:r>
              <a:rPr lang="en-US" sz="1100" dirty="0">
                <a:latin typeface="Times New Roman" panose="02020603050405020304" pitchFamily="18" charset="0"/>
                <a:ea typeface="Calibri" panose="020F0502020204030204" pitchFamily="34" charset="0"/>
                <a:cs typeface="Cordia New"/>
              </a:rPr>
              <a:t>, M.G. and Arora, P., (2017). Ex‐post funding: How should a resource‐constrained non‐profit organization allocate its funds?. Production and Operations Management, 26(6), pp.1035-1055.</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FoodCycle (2022) </a:t>
            </a:r>
            <a:r>
              <a:rPr lang="en-US" sz="1100" dirty="0" err="1">
                <a:latin typeface="Times New Roman" panose="02020603050405020304" pitchFamily="18" charset="0"/>
                <a:ea typeface="Calibri" panose="020F0502020204030204" pitchFamily="34" charset="0"/>
                <a:cs typeface="Cordia New"/>
              </a:rPr>
              <a:t>Foodcycle</a:t>
            </a:r>
            <a:r>
              <a:rPr lang="en-US" sz="1100" dirty="0">
                <a:latin typeface="Times New Roman" panose="02020603050405020304" pitchFamily="18" charset="0"/>
                <a:ea typeface="Calibri" panose="020F0502020204030204" pitchFamily="34" charset="0"/>
                <a:cs typeface="Cordia New"/>
              </a:rPr>
              <a:t>, FoodCycle. Available at: https://foodcycle.org.uk/wp-content/uploads/2022/04/Impact-Report-2021-FINAL-compressed.pdf (Accessed: 06 November 2024). </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FoodCycle (2024) </a:t>
            </a:r>
            <a:r>
              <a:rPr lang="en-US" sz="1100" dirty="0" err="1">
                <a:latin typeface="Times New Roman" panose="02020603050405020304" pitchFamily="18" charset="0"/>
                <a:ea typeface="Calibri" panose="020F0502020204030204" pitchFamily="34" charset="0"/>
                <a:cs typeface="Cordia New"/>
              </a:rPr>
              <a:t>Foodcycle</a:t>
            </a:r>
            <a:r>
              <a:rPr lang="en-US" sz="1100" dirty="0">
                <a:latin typeface="Times New Roman" panose="02020603050405020304" pitchFamily="18" charset="0"/>
                <a:ea typeface="Calibri" panose="020F0502020204030204" pitchFamily="34" charset="0"/>
                <a:cs typeface="Cordia New"/>
              </a:rPr>
              <a:t> Cardiff Riverside - Free Community meal, FoodCycle. Available at: https://foodcycle.org.uk/location/foodcycle-cardiff-riverside/ (Accessed: 06 November 2024). </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Harp, E.R., Scherer, L.L. and Allen, J.A., (2017). Volunteer engagement and retention: Their relationship to community service self-efficacy. Nonprofit and voluntary sector quarterly, 46(2), pp.442-458.</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Matos, M. and </a:t>
            </a:r>
            <a:r>
              <a:rPr lang="en-US" sz="1100" dirty="0" err="1">
                <a:latin typeface="Times New Roman" panose="02020603050405020304" pitchFamily="18" charset="0"/>
                <a:ea typeface="Calibri" panose="020F0502020204030204" pitchFamily="34" charset="0"/>
                <a:cs typeface="Cordia New"/>
              </a:rPr>
              <a:t>Fernandes</a:t>
            </a:r>
            <a:r>
              <a:rPr lang="en-US" sz="1100" dirty="0">
                <a:latin typeface="Times New Roman" panose="02020603050405020304" pitchFamily="18" charset="0"/>
                <a:ea typeface="Calibri" panose="020F0502020204030204" pitchFamily="34" charset="0"/>
                <a:cs typeface="Cordia New"/>
              </a:rPr>
              <a:t>, T., (2021). Volunteer engagement: drivers and outcomes on non-profits’ co-creation of value. International Review on Public and Nonprofit Marketing, 18(4), pp.471-490.</a:t>
            </a:r>
          </a:p>
          <a:p>
            <a:pPr algn="just">
              <a:lnSpc>
                <a:spcPct val="150000"/>
              </a:lnSpc>
              <a:spcAft>
                <a:spcPts val="800"/>
              </a:spcAft>
            </a:pPr>
            <a:r>
              <a:rPr lang="en-US" sz="1100" dirty="0" err="1">
                <a:latin typeface="Times New Roman" panose="02020603050405020304" pitchFamily="18" charset="0"/>
                <a:ea typeface="Calibri" panose="020F0502020204030204" pitchFamily="34" charset="0"/>
                <a:cs typeface="Cordia New"/>
              </a:rPr>
              <a:t>Megheirkouni</a:t>
            </a:r>
            <a:r>
              <a:rPr lang="en-US" sz="1100" dirty="0">
                <a:latin typeface="Times New Roman" panose="02020603050405020304" pitchFamily="18" charset="0"/>
                <a:ea typeface="Calibri" panose="020F0502020204030204" pitchFamily="34" charset="0"/>
                <a:cs typeface="Cordia New"/>
              </a:rPr>
              <a:t>, M., (2017). Leadership competencies: Qualitative insight into non-profit sport </a:t>
            </a:r>
            <a:r>
              <a:rPr lang="en-US" sz="1100" dirty="0" err="1">
                <a:latin typeface="Times New Roman" panose="02020603050405020304" pitchFamily="18" charset="0"/>
                <a:ea typeface="Calibri" panose="020F0502020204030204" pitchFamily="34" charset="0"/>
                <a:cs typeface="Cordia New"/>
              </a:rPr>
              <a:t>organisations</a:t>
            </a:r>
            <a:r>
              <a:rPr lang="en-US" sz="1100" dirty="0">
                <a:latin typeface="Times New Roman" panose="02020603050405020304" pitchFamily="18" charset="0"/>
                <a:ea typeface="Calibri" panose="020F0502020204030204" pitchFamily="34" charset="0"/>
                <a:cs typeface="Cordia New"/>
              </a:rPr>
              <a:t>. International Journal of Public Leadership, 13(3), pp.166-181.</a:t>
            </a:r>
          </a:p>
          <a:p>
            <a:pPr algn="just">
              <a:lnSpc>
                <a:spcPct val="150000"/>
              </a:lnSpc>
              <a:spcAft>
                <a:spcPts val="800"/>
              </a:spcAft>
            </a:pPr>
            <a:r>
              <a:rPr lang="en-US" sz="1100" dirty="0" err="1">
                <a:latin typeface="Times New Roman" panose="02020603050405020304" pitchFamily="18" charset="0"/>
                <a:ea typeface="Calibri" panose="020F0502020204030204" pitchFamily="34" charset="0"/>
                <a:cs typeface="Cordia New"/>
              </a:rPr>
              <a:t>Miragaia</a:t>
            </a:r>
            <a:r>
              <a:rPr lang="en-US" sz="1100" dirty="0">
                <a:latin typeface="Times New Roman" panose="02020603050405020304" pitchFamily="18" charset="0"/>
                <a:ea typeface="Calibri" panose="020F0502020204030204" pitchFamily="34" charset="0"/>
                <a:cs typeface="Cordia New"/>
              </a:rPr>
              <a:t>, D.A., Ferreira, J.J. and Vieira, C.T., (2024). Efficiency of non-profit </a:t>
            </a:r>
            <a:r>
              <a:rPr lang="en-US" sz="1100" dirty="0" err="1">
                <a:latin typeface="Times New Roman" panose="02020603050405020304" pitchFamily="18" charset="0"/>
                <a:ea typeface="Calibri" panose="020F0502020204030204" pitchFamily="34" charset="0"/>
                <a:cs typeface="Cordia New"/>
              </a:rPr>
              <a:t>organisations</a:t>
            </a:r>
            <a:r>
              <a:rPr lang="en-US" sz="1100" dirty="0">
                <a:latin typeface="Times New Roman" panose="02020603050405020304" pitchFamily="18" charset="0"/>
                <a:ea typeface="Calibri" panose="020F0502020204030204" pitchFamily="34" charset="0"/>
                <a:cs typeface="Cordia New"/>
              </a:rPr>
              <a:t>: A DEA analysis in support of strategic decision-making. Journal of the Knowledge Economy, 15(1), pp.3239-3265.</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Waters, A. (2023) Communicating with volunteers: Professional Advice and Best Practices, Communicating With Volunteers: Professional Advice and Best Practices. Available at: https://www.galaxydigital.com/blog/communicating-with-volunteers (Accessed: 06 November 2024). </a:t>
            </a:r>
          </a:p>
        </p:txBody>
      </p:sp>
    </p:spTree>
    <p:extLst>
      <p:ext uri="{BB962C8B-B14F-4D97-AF65-F5344CB8AC3E}">
        <p14:creationId xmlns:p14="http://schemas.microsoft.com/office/powerpoint/2010/main" val="399047725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4416</Words>
  <Application>Microsoft Office PowerPoint</Application>
  <PresentationFormat>Widescreen</PresentationFormat>
  <Paragraphs>153</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BMGM5004 -Placement Developing Restaurant Management Assignment Type: Individual Presentation “Developing Restaurant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BMGM5004 -Placement Developing Restaurant Management Assignment Type: Individual Presentation “Developing Restaurant Management”</dc:title>
  <dc:creator/>
  <cp:lastModifiedBy>Enas Belal</cp:lastModifiedBy>
  <cp:revision>2</cp:revision>
  <dcterms:created xsi:type="dcterms:W3CDTF">2024-10-24T16:40:14Z</dcterms:created>
  <dcterms:modified xsi:type="dcterms:W3CDTF">2025-02-28T21:07:10Z</dcterms:modified>
</cp:coreProperties>
</file>